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81" r:id="rId1"/>
  </p:sldMasterIdLst>
  <p:notesMasterIdLst>
    <p:notesMasterId r:id="rId10"/>
  </p:notesMasterIdLst>
  <p:handoutMasterIdLst>
    <p:handoutMasterId r:id="rId11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9309100" cy="69548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98" autoAdjust="0"/>
    <p:restoredTop sz="96433" autoAdjust="0"/>
  </p:normalViewPr>
  <p:slideViewPr>
    <p:cSldViewPr snapToGrid="0">
      <p:cViewPr varScale="1">
        <p:scale>
          <a:sx n="110" d="100"/>
          <a:sy n="110" d="100"/>
        </p:scale>
        <p:origin x="576" y="96"/>
      </p:cViewPr>
      <p:guideLst/>
    </p:cSldViewPr>
  </p:slideViewPr>
  <p:outlineViewPr>
    <p:cViewPr>
      <p:scale>
        <a:sx n="33" d="100"/>
        <a:sy n="33" d="100"/>
      </p:scale>
      <p:origin x="0" y="-5208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74" d="100"/>
          <a:sy n="74" d="100"/>
        </p:scale>
        <p:origin x="1686" y="7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300400"/>
            <a:ext cx="4033943" cy="348949"/>
          </a:xfrm>
          <a:prstGeom prst="rect">
            <a:avLst/>
          </a:prstGeom>
        </p:spPr>
        <p:txBody>
          <a:bodyPr vert="horz" lIns="92830" tIns="46415" rIns="92830" bIns="46415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273004" y="300400"/>
            <a:ext cx="4033943" cy="348949"/>
          </a:xfrm>
          <a:prstGeom prst="rect">
            <a:avLst/>
          </a:prstGeom>
        </p:spPr>
        <p:txBody>
          <a:bodyPr vert="horz" lIns="92830" tIns="46415" rIns="92830" bIns="46415" rtlCol="0"/>
          <a:lstStyle>
            <a:lvl1pPr algn="r">
              <a:defRPr sz="1200"/>
            </a:lvl1pPr>
          </a:lstStyle>
          <a:p>
            <a:fld id="{F2DE8A85-1727-434D-9D9A-4EC5A7DAA14F}" type="datetimeFigureOut">
              <a:rPr lang="en-US" smtClean="0"/>
              <a:t>11/30/2017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6344673"/>
            <a:ext cx="4033943" cy="348948"/>
          </a:xfrm>
          <a:prstGeom prst="rect">
            <a:avLst/>
          </a:prstGeom>
        </p:spPr>
        <p:txBody>
          <a:bodyPr vert="horz" lIns="92830" tIns="46415" rIns="92830" bIns="46415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273004" y="6344673"/>
            <a:ext cx="4033943" cy="348948"/>
          </a:xfrm>
          <a:prstGeom prst="rect">
            <a:avLst/>
          </a:prstGeom>
        </p:spPr>
        <p:txBody>
          <a:bodyPr vert="horz" lIns="92830" tIns="46415" rIns="92830" bIns="46415" rtlCol="0" anchor="b"/>
          <a:lstStyle>
            <a:lvl1pPr algn="r">
              <a:defRPr sz="1200"/>
            </a:lvl1pPr>
          </a:lstStyle>
          <a:p>
            <a:fld id="{6A363E75-CAA9-40DC-AC48-00C3F5F2E8B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077841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4033943" cy="349352"/>
          </a:xfrm>
          <a:prstGeom prst="rect">
            <a:avLst/>
          </a:prstGeom>
        </p:spPr>
        <p:txBody>
          <a:bodyPr vert="horz" lIns="92830" tIns="46415" rIns="92830" bIns="4641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273542" y="1"/>
            <a:ext cx="4033943" cy="349352"/>
          </a:xfrm>
          <a:prstGeom prst="rect">
            <a:avLst/>
          </a:prstGeom>
        </p:spPr>
        <p:txBody>
          <a:bodyPr vert="horz" lIns="92830" tIns="46415" rIns="92830" bIns="46415" rtlCol="0"/>
          <a:lstStyle>
            <a:lvl1pPr algn="r">
              <a:defRPr sz="1200"/>
            </a:lvl1pPr>
          </a:lstStyle>
          <a:p>
            <a:fld id="{E20F52F3-49FB-4F33-BD70-F9734B0958C0}" type="datetimeFigureOut">
              <a:rPr lang="en-US" smtClean="0"/>
              <a:t>11/30/2017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568575" y="869950"/>
            <a:ext cx="4171950" cy="23463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30" tIns="46415" rIns="92830" bIns="46415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30911" y="3347017"/>
            <a:ext cx="7447280" cy="2738466"/>
          </a:xfrm>
          <a:prstGeom prst="rect">
            <a:avLst/>
          </a:prstGeom>
        </p:spPr>
        <p:txBody>
          <a:bodyPr vert="horz" lIns="92830" tIns="46415" rIns="92830" bIns="46415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6605487"/>
            <a:ext cx="4033943" cy="349351"/>
          </a:xfrm>
          <a:prstGeom prst="rect">
            <a:avLst/>
          </a:prstGeom>
        </p:spPr>
        <p:txBody>
          <a:bodyPr vert="horz" lIns="92830" tIns="46415" rIns="92830" bIns="4641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273542" y="6605487"/>
            <a:ext cx="4033943" cy="349351"/>
          </a:xfrm>
          <a:prstGeom prst="rect">
            <a:avLst/>
          </a:prstGeom>
        </p:spPr>
        <p:txBody>
          <a:bodyPr vert="horz" lIns="92830" tIns="46415" rIns="92830" bIns="46415" rtlCol="0" anchor="b"/>
          <a:lstStyle>
            <a:lvl1pPr algn="r">
              <a:defRPr sz="1200"/>
            </a:lvl1pPr>
          </a:lstStyle>
          <a:p>
            <a:fld id="{71F2E7A4-C41E-4C43-80D9-F3604CA6F1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75136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F2E7A4-C41E-4C43-80D9-F3604CA6F18E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11076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B32D6-4D18-4BD3-B415-C7560F42E466}" type="datetime1">
              <a:rPr lang="en-US" smtClean="0"/>
              <a:t>11/30/2017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99279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1EC51-F6DD-4D29-A7B1-4D814E4265BA}" type="datetime1">
              <a:rPr lang="en-US" smtClean="0"/>
              <a:t>11/30/2017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96453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CAC1E-04BA-405A-A71F-51C69D17A47F}" type="datetime1">
              <a:rPr lang="en-US" smtClean="0"/>
              <a:t>11/30/2017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6231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3D4C8-D7F9-4116-A598-390F84011DEB}" type="datetime1">
              <a:rPr lang="en-US" smtClean="0"/>
              <a:t>11/30/2017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96437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B66541-9479-4B94-9D20-FFF1745947CF}" type="datetime1">
              <a:rPr lang="en-US" smtClean="0"/>
              <a:t>11/30/2017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58111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10F3A-BC09-43C2-B3D3-DE94D15A3430}" type="datetime1">
              <a:rPr lang="en-US" smtClean="0"/>
              <a:t>11/30/2017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07652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6D705D-97E4-4476-9ADF-4A7698B828CE}" type="datetime1">
              <a:rPr lang="en-US" smtClean="0"/>
              <a:t>11/30/2017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54679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888CD8-7F1C-4D31-A559-C50B5E9B9AC4}" type="datetime1">
              <a:rPr lang="en-US" smtClean="0"/>
              <a:t>11/30/2017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93346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D59AB-AA63-45AF-9CFC-3F764EA20244}" type="datetime1">
              <a:rPr lang="en-US" smtClean="0"/>
              <a:t>11/30/2017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38747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99C16B-BBCC-4C8D-9231-1D6D8B74B6C1}" type="datetime1">
              <a:rPr lang="en-US" smtClean="0"/>
              <a:t>11/30/2017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17687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D1BDA-551C-444C-A63A-9FF88283217A}" type="datetime1">
              <a:rPr lang="en-US" smtClean="0"/>
              <a:t>11/30/2017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37455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31C1F8-FCBA-465E-A423-EB4DBA09FC8C}" type="datetime1">
              <a:rPr lang="en-US" smtClean="0"/>
              <a:t>11/30/2017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23911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  <p:sldLayoutId id="2147483683" r:id="rId2"/>
    <p:sldLayoutId id="2147483684" r:id="rId3"/>
    <p:sldLayoutId id="2147483685" r:id="rId4"/>
    <p:sldLayoutId id="2147483686" r:id="rId5"/>
    <p:sldLayoutId id="2147483687" r:id="rId6"/>
    <p:sldLayoutId id="2147483688" r:id="rId7"/>
    <p:sldLayoutId id="2147483689" r:id="rId8"/>
    <p:sldLayoutId id="2147483690" r:id="rId9"/>
    <p:sldLayoutId id="2147483691" r:id="rId10"/>
    <p:sldLayoutId id="2147483692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Access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Busn 216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7835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Access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Access = Database</a:t>
            </a:r>
          </a:p>
          <a:p>
            <a:r>
              <a:rPr lang="en-US" dirty="0"/>
              <a:t>Define Database: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Stores raw data</a:t>
            </a:r>
          </a:p>
          <a:p>
            <a:pPr lvl="2"/>
            <a:r>
              <a:rPr lang="en-US" dirty="0"/>
              <a:t>Store data in small parts:</a:t>
            </a:r>
          </a:p>
          <a:p>
            <a:pPr lvl="2"/>
            <a:r>
              <a:rPr lang="en-US" dirty="0"/>
              <a:t>Instead of storing “3443 4th St., Bastrop, NM 75123” as one piece of data, store it as 4 pieces of data:</a:t>
            </a:r>
          </a:p>
          <a:p>
            <a:pPr lvl="2"/>
            <a:endParaRPr lang="en-US" dirty="0"/>
          </a:p>
          <a:p>
            <a:pPr marL="914400" lvl="2" indent="0">
              <a:buNone/>
            </a:pPr>
            <a:endParaRPr lang="en-US" dirty="0"/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Creates useful information from raw data to help make decisions</a:t>
            </a:r>
          </a:p>
          <a:p>
            <a:pPr lvl="2"/>
            <a:r>
              <a:rPr lang="en-US" sz="3200" dirty="0"/>
              <a:t>Raw Data </a:t>
            </a:r>
            <a:r>
              <a:rPr lang="en-US" sz="3200" dirty="0">
                <a:sym typeface="Wingdings" panose="05000000000000000000" pitchFamily="2" charset="2"/>
              </a:rPr>
              <a:t> Useful Information</a:t>
            </a:r>
            <a:endParaRPr lang="en-US" sz="3200" dirty="0"/>
          </a:p>
          <a:p>
            <a:pPr lvl="1"/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4697" y="4001294"/>
            <a:ext cx="4102606" cy="517560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08403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Examples of Databases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Highline: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dirty="0"/>
              <a:t>Highline stores raw data about:</a:t>
            </a:r>
          </a:p>
          <a:p>
            <a:pPr lvl="1"/>
            <a:r>
              <a:rPr lang="en-US" dirty="0"/>
              <a:t>Students</a:t>
            </a:r>
          </a:p>
          <a:p>
            <a:pPr lvl="2"/>
            <a:r>
              <a:rPr lang="en-US" dirty="0"/>
              <a:t>ID, Name, e-mail, grades</a:t>
            </a:r>
          </a:p>
          <a:p>
            <a:pPr lvl="1"/>
            <a:r>
              <a:rPr lang="en-US" dirty="0"/>
              <a:t>Instructors</a:t>
            </a:r>
          </a:p>
          <a:p>
            <a:pPr lvl="2"/>
            <a:r>
              <a:rPr lang="en-US" dirty="0"/>
              <a:t>ID, Name, e-mail, salary</a:t>
            </a:r>
          </a:p>
          <a:p>
            <a:pPr lvl="1"/>
            <a:r>
              <a:rPr lang="en-US" dirty="0"/>
              <a:t>Useful information Highline might create:</a:t>
            </a:r>
          </a:p>
          <a:p>
            <a:pPr lvl="2"/>
            <a:r>
              <a:rPr lang="en-US" dirty="0"/>
              <a:t>GPA for business students</a:t>
            </a:r>
          </a:p>
          <a:p>
            <a:pPr lvl="2"/>
            <a:r>
              <a:rPr lang="en-US" dirty="0"/>
              <a:t>List of student names and e-mails for a class</a:t>
            </a:r>
          </a:p>
          <a:p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/>
              <a:t>Google: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Google stores raw data about every click you ever make:</a:t>
            </a:r>
          </a:p>
          <a:p>
            <a:pPr lvl="1"/>
            <a:r>
              <a:rPr lang="en-US" dirty="0"/>
              <a:t>What you typed into search engine</a:t>
            </a:r>
          </a:p>
          <a:p>
            <a:pPr lvl="1"/>
            <a:r>
              <a:rPr lang="en-US" dirty="0"/>
              <a:t>What you clicked on</a:t>
            </a:r>
          </a:p>
          <a:p>
            <a:pPr lvl="1"/>
            <a:r>
              <a:rPr lang="en-US" dirty="0"/>
              <a:t>How you misspelled words</a:t>
            </a:r>
          </a:p>
          <a:p>
            <a:r>
              <a:rPr lang="en-US" dirty="0"/>
              <a:t>Useful information Google might create:</a:t>
            </a:r>
          </a:p>
          <a:p>
            <a:pPr lvl="1"/>
            <a:r>
              <a:rPr lang="en-US" dirty="0"/>
              <a:t>What ad to display</a:t>
            </a:r>
          </a:p>
          <a:p>
            <a:pPr lvl="1"/>
            <a:r>
              <a:rPr lang="en-US" dirty="0"/>
              <a:t>Most frequent links clicked on after the word “Seattle” is typed</a:t>
            </a:r>
          </a:p>
          <a:p>
            <a:pPr lvl="1"/>
            <a:r>
              <a:rPr lang="en-US" dirty="0"/>
              <a:t>Correct spelling or phrase for a mistyped search request</a:t>
            </a:r>
          </a:p>
          <a:p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4258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1" dur="500" fill="hold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2" dur="500" fill="hold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 build="p"/>
      <p:bldP spid="4" grpId="0" uiExpand="1" build="p"/>
      <p:bldP spid="7" grpId="0" build="p"/>
      <p:bldP spid="8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9848" y="147279"/>
            <a:ext cx="10058400" cy="1015694"/>
          </a:xfrm>
        </p:spPr>
        <p:txBody>
          <a:bodyPr>
            <a:normAutofit/>
          </a:bodyPr>
          <a:lstStyle/>
          <a:p>
            <a:r>
              <a:rPr lang="en-US" sz="4800" dirty="0"/>
              <a:t>Store Raw Data </a:t>
            </a:r>
            <a:r>
              <a:rPr lang="en-US" sz="4800" dirty="0">
                <a:sym typeface="Wingdings" panose="05000000000000000000" pitchFamily="2" charset="2"/>
              </a:rPr>
              <a:t> </a:t>
            </a:r>
            <a:r>
              <a:rPr lang="en-US" sz="4800" dirty="0"/>
              <a:t>Useful Information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97134" y="847300"/>
            <a:ext cx="4754880" cy="640080"/>
          </a:xfrm>
        </p:spPr>
        <p:txBody>
          <a:bodyPr/>
          <a:lstStyle/>
          <a:p>
            <a:r>
              <a:rPr lang="en-US" dirty="0"/>
              <a:t>Excel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1524" y="1639901"/>
            <a:ext cx="4868088" cy="4527611"/>
          </a:xfrm>
        </p:spPr>
        <p:txBody>
          <a:bodyPr>
            <a:normAutofit fontScale="70000" lnSpcReduction="20000"/>
          </a:bodyPr>
          <a:lstStyle/>
          <a:p>
            <a:r>
              <a:rPr lang="en-US" b="1" dirty="0"/>
              <a:t>Proper Data Set in Excel</a:t>
            </a:r>
          </a:p>
          <a:p>
            <a:pPr lvl="1"/>
            <a:r>
              <a:rPr lang="en-US" dirty="0"/>
              <a:t>Field names in first row</a:t>
            </a:r>
          </a:p>
          <a:p>
            <a:pPr lvl="2"/>
            <a:r>
              <a:rPr lang="en-US" dirty="0"/>
              <a:t>Field names say what sort of data can go in the column</a:t>
            </a:r>
          </a:p>
          <a:p>
            <a:pPr lvl="1"/>
            <a:r>
              <a:rPr lang="en-US" dirty="0"/>
              <a:t>Records in subsequent rows</a:t>
            </a:r>
          </a:p>
          <a:p>
            <a:pPr lvl="2"/>
            <a:r>
              <a:rPr lang="en-US" dirty="0"/>
              <a:t>Record = row = collection of bits of raw data = set of related data</a:t>
            </a:r>
          </a:p>
          <a:p>
            <a:r>
              <a:rPr lang="en-US" b="1" dirty="0"/>
              <a:t>Data Analysis in Excel:</a:t>
            </a:r>
            <a:endParaRPr lang="en-US" dirty="0"/>
          </a:p>
          <a:p>
            <a:pPr lvl="1"/>
            <a:r>
              <a:rPr lang="en-US" dirty="0"/>
              <a:t>Create useful information from raw data to help make decisions</a:t>
            </a:r>
          </a:p>
          <a:p>
            <a:pPr lvl="1"/>
            <a:r>
              <a:rPr lang="en-US" dirty="0"/>
              <a:t>We used:</a:t>
            </a:r>
          </a:p>
          <a:p>
            <a:pPr lvl="2"/>
            <a:r>
              <a:rPr lang="en-US" dirty="0"/>
              <a:t>Formulas like SUMIFS</a:t>
            </a:r>
          </a:p>
          <a:p>
            <a:pPr lvl="2"/>
            <a:r>
              <a:rPr lang="en-US" dirty="0"/>
              <a:t>Sort, Filter, PivotTables, Excel Tables, Relationships &amp; Data Model &amp; Power Query</a:t>
            </a:r>
          </a:p>
          <a:p>
            <a:endParaRPr lang="en-US" dirty="0"/>
          </a:p>
          <a:p>
            <a:pPr lvl="1"/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0050" y="847300"/>
            <a:ext cx="4754880" cy="640080"/>
          </a:xfrm>
        </p:spPr>
        <p:txBody>
          <a:bodyPr/>
          <a:lstStyle/>
          <a:p>
            <a:r>
              <a:rPr lang="en-US" dirty="0"/>
              <a:t>Access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13121" y="1639901"/>
            <a:ext cx="5921828" cy="4987314"/>
          </a:xfrm>
        </p:spPr>
        <p:txBody>
          <a:bodyPr>
            <a:normAutofit fontScale="70000" lnSpcReduction="20000"/>
          </a:bodyPr>
          <a:lstStyle/>
          <a:p>
            <a:r>
              <a:rPr lang="en-US" b="1" dirty="0"/>
              <a:t>Proper Table (Data Set) in Access</a:t>
            </a:r>
          </a:p>
          <a:p>
            <a:pPr lvl="1"/>
            <a:r>
              <a:rPr lang="en-US" dirty="0"/>
              <a:t>Field names in first row</a:t>
            </a:r>
          </a:p>
          <a:p>
            <a:pPr lvl="2"/>
            <a:r>
              <a:rPr lang="en-US" dirty="0"/>
              <a:t>Add Data Type and Field Properties so that bad raw data does not enter the table</a:t>
            </a:r>
          </a:p>
          <a:p>
            <a:pPr lvl="3"/>
            <a:r>
              <a:rPr lang="en-US" dirty="0"/>
              <a:t>Note: In Excel, we saw an example of "Data Type" in  Power Query</a:t>
            </a:r>
          </a:p>
          <a:p>
            <a:pPr lvl="3"/>
            <a:endParaRPr lang="en-US" dirty="0"/>
          </a:p>
          <a:p>
            <a:pPr lvl="1"/>
            <a:r>
              <a:rPr lang="en-US" dirty="0"/>
              <a:t>Each record must have unique identifier (Primary Key)</a:t>
            </a:r>
          </a:p>
          <a:p>
            <a:pPr lvl="2"/>
            <a:r>
              <a:rPr lang="en-US" dirty="0"/>
              <a:t>In order to prevent duplicate records</a:t>
            </a:r>
          </a:p>
          <a:p>
            <a:pPr lvl="2"/>
            <a:r>
              <a:rPr lang="en-US" dirty="0"/>
              <a:t>Examples: Student ID, Invoice Number, Product ID</a:t>
            </a:r>
          </a:p>
          <a:p>
            <a:pPr lvl="2"/>
            <a:r>
              <a:rPr lang="en-US" dirty="0"/>
              <a:t>In Excel, we saw an example of "Primary Key" when we create Relationships between tables for our PivotTable reports.</a:t>
            </a:r>
          </a:p>
          <a:p>
            <a:pPr lvl="1"/>
            <a:r>
              <a:rPr lang="en-US" dirty="0"/>
              <a:t>Records in subsequent rows</a:t>
            </a:r>
          </a:p>
          <a:p>
            <a:pPr lvl="2"/>
            <a:r>
              <a:rPr lang="en-US" dirty="0"/>
              <a:t>Record = row = collection of bits of raw data = set of related data</a:t>
            </a:r>
          </a:p>
          <a:p>
            <a:r>
              <a:rPr lang="en-US" b="1" dirty="0"/>
              <a:t>Data Analysis in Access:</a:t>
            </a:r>
          </a:p>
          <a:p>
            <a:pPr lvl="1"/>
            <a:r>
              <a:rPr lang="en-US" dirty="0"/>
              <a:t>We will use: Queries and Reports</a:t>
            </a:r>
          </a:p>
          <a:p>
            <a:pPr lvl="2"/>
            <a:r>
              <a:rPr lang="en-US" dirty="0"/>
              <a:t>In Excel, we saw an example of "Queries" in  Power Query</a:t>
            </a:r>
          </a:p>
          <a:p>
            <a:pPr lvl="1"/>
            <a:r>
              <a:rPr lang="en-US" dirty="0"/>
              <a:t>We will create relationships between tables so that we can create useful information from more than one table at a time.</a:t>
            </a:r>
          </a:p>
          <a:p>
            <a:pPr lvl="2"/>
            <a:r>
              <a:rPr lang="en-US" dirty="0"/>
              <a:t>In Excel, we saw an example of “Relationships" when we create Relationships between tables for our PivotTable reports.</a:t>
            </a:r>
          </a:p>
          <a:p>
            <a:pPr lvl="2"/>
            <a:endParaRPr lang="en-US" dirty="0"/>
          </a:p>
          <a:p>
            <a:pPr lvl="1"/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67525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3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7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3" dur="500" fill="hold"/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4" dur="500" fill="hold"/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7" dur="500" fill="hold"/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8" dur="500" fill="hold"/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3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5" dur="500" fill="hold"/>
                                        <p:tgtEl>
                                          <p:spTgt spid="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6" dur="500" fill="hold"/>
                                        <p:tgtEl>
                                          <p:spTgt spid="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7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9" dur="500" fill="hold"/>
                                        <p:tgtEl>
                                          <p:spTgt spid="6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0" dur="500" fill="hold"/>
                                        <p:tgtEl>
                                          <p:spTgt spid="6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 build="p"/>
      <p:bldP spid="5" grpId="0" build="p"/>
      <p:bldP spid="6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39836"/>
            <a:ext cx="10515600" cy="802209"/>
          </a:xfrm>
        </p:spPr>
        <p:txBody>
          <a:bodyPr>
            <a:noAutofit/>
          </a:bodyPr>
          <a:lstStyle/>
          <a:p>
            <a:r>
              <a:rPr lang="en-US" sz="3600" dirty="0"/>
              <a:t>Access or Excel for: Raw Data </a:t>
            </a:r>
            <a:r>
              <a:rPr lang="en-US" sz="3600" dirty="0">
                <a:sym typeface="Wingdings" panose="05000000000000000000" pitchFamily="2" charset="2"/>
              </a:rPr>
              <a:t> </a:t>
            </a:r>
            <a:r>
              <a:rPr lang="en-US" sz="3600" dirty="0"/>
              <a:t>Useful Information?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839788" y="790464"/>
            <a:ext cx="5157787" cy="823912"/>
          </a:xfrm>
        </p:spPr>
        <p:txBody>
          <a:bodyPr/>
          <a:lstStyle/>
          <a:p>
            <a:r>
              <a:rPr lang="en-US" dirty="0"/>
              <a:t>Access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>
          <a:xfrm>
            <a:off x="839788" y="1614376"/>
            <a:ext cx="5157787" cy="4516458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Create more robust data validation (data types and field properties) to prevent bad data from getting into the tables.</a:t>
            </a:r>
          </a:p>
          <a:p>
            <a:r>
              <a:rPr lang="en-US" dirty="0"/>
              <a:t>Easier to build relationships between tables.</a:t>
            </a:r>
          </a:p>
          <a:p>
            <a:pPr lvl="1"/>
            <a:r>
              <a:rPr lang="en-US" dirty="0"/>
              <a:t>Although we have Relationships and the Data Model, those are used for PivotTables</a:t>
            </a:r>
          </a:p>
          <a:p>
            <a:r>
              <a:rPr lang="en-US" dirty="0"/>
              <a:t>Complex queries can be easier to create in Access than in Excel.</a:t>
            </a:r>
          </a:p>
          <a:p>
            <a:r>
              <a:rPr lang="en-US" dirty="0"/>
              <a:t>Queries automatically update when raw data changes.</a:t>
            </a:r>
          </a:p>
          <a:p>
            <a:r>
              <a:rPr lang="en-US" dirty="0"/>
              <a:t>If you have Queries that you run often, it may be easier to do in Access.</a:t>
            </a:r>
          </a:p>
          <a:p>
            <a:pPr lvl="1"/>
            <a:r>
              <a:rPr lang="en-US" dirty="0"/>
              <a:t>Power Query (Get and Transform) can do some querying in Excel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3"/>
          </p:nvPr>
        </p:nvSpPr>
        <p:spPr>
          <a:xfrm>
            <a:off x="6172200" y="790464"/>
            <a:ext cx="5183188" cy="823912"/>
          </a:xfrm>
        </p:spPr>
        <p:txBody>
          <a:bodyPr/>
          <a:lstStyle/>
          <a:p>
            <a:r>
              <a:rPr lang="en-US" dirty="0"/>
              <a:t>Excel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sz="quarter" idx="4"/>
          </p:nvPr>
        </p:nvSpPr>
        <p:spPr>
          <a:xfrm>
            <a:off x="6172200" y="1614376"/>
            <a:ext cx="5183188" cy="4516458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Simple queries such as sorting, filtering and PivotTables are easier to do in Excel.</a:t>
            </a:r>
          </a:p>
          <a:p>
            <a:r>
              <a:rPr lang="en-US" dirty="0"/>
              <a:t>“On The Fly” Data Analysis can be easier in Excel.</a:t>
            </a:r>
          </a:p>
          <a:p>
            <a:r>
              <a:rPr lang="en-US" dirty="0"/>
              <a:t>Most people know how to use Excel, at least a little bit.</a:t>
            </a:r>
          </a:p>
          <a:p>
            <a:r>
              <a:rPr lang="en-US" dirty="0"/>
              <a:t>Some Data Modeling done with Power Query and Excel’s Data Model can be:</a:t>
            </a:r>
          </a:p>
          <a:p>
            <a:pPr lvl="1"/>
            <a:r>
              <a:rPr lang="en-US" dirty="0"/>
              <a:t>Easier to accomplish than Access</a:t>
            </a:r>
          </a:p>
          <a:p>
            <a:pPr lvl="1"/>
            <a:r>
              <a:rPr lang="en-US" dirty="0"/>
              <a:t>Can hold more data more efficiently than with Access</a:t>
            </a:r>
          </a:p>
          <a:p>
            <a:pPr lvl="1"/>
            <a:r>
              <a:rPr lang="en-US" dirty="0"/>
              <a:t>Busn 218 &amp; BI 348 will explore theses topics in more detail</a:t>
            </a:r>
          </a:p>
          <a:p>
            <a:r>
              <a:rPr lang="en-US" dirty="0"/>
              <a:t>The combination of the two is good:</a:t>
            </a:r>
          </a:p>
          <a:p>
            <a:pPr lvl="1"/>
            <a:r>
              <a:rPr lang="en-US" dirty="0"/>
              <a:t>Store data in Access</a:t>
            </a:r>
          </a:p>
          <a:p>
            <a:pPr lvl="1"/>
            <a:r>
              <a:rPr lang="en-US" dirty="0"/>
              <a:t>Send raw data to Excel as needed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68011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3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7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1" dur="500" fill="hold"/>
                                        <p:tgtEl>
                                          <p:spTgt spid="1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2" dur="500" fill="hold"/>
                                        <p:tgtEl>
                                          <p:spTgt spid="1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 build="p"/>
      <p:bldP spid="7" grpId="0" build="p"/>
      <p:bldP spid="9" grpId="0" build="p"/>
      <p:bldP spid="10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Four Important Objects In An Access Database: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Tables (Heart of any database)</a:t>
            </a:r>
          </a:p>
          <a:p>
            <a:r>
              <a:rPr lang="en-US" dirty="0"/>
              <a:t>Forms (User interface)</a:t>
            </a:r>
          </a:p>
          <a:p>
            <a:r>
              <a:rPr lang="en-US" dirty="0"/>
              <a:t>Queries (Ask a question of the database)</a:t>
            </a:r>
          </a:p>
          <a:p>
            <a:r>
              <a:rPr lang="en-US" dirty="0"/>
              <a:t>Reports (Useful information created from database)</a:t>
            </a:r>
            <a:br>
              <a:rPr lang="en-US" b="1" dirty="0"/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42602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Some Of The Differences Between Access &amp; The Other MS Programs: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While in Access, you can only have one database open at a time</a:t>
            </a:r>
          </a:p>
          <a:p>
            <a:pPr lvl="1"/>
            <a:r>
              <a:rPr lang="en-US" dirty="0"/>
              <a:t>To view multiple databases, use Windows Explorer</a:t>
            </a:r>
          </a:p>
          <a:p>
            <a:r>
              <a:rPr lang="en-US" dirty="0"/>
              <a:t>Save:</a:t>
            </a:r>
          </a:p>
          <a:p>
            <a:pPr lvl="1"/>
            <a:r>
              <a:rPr lang="en-US" dirty="0"/>
              <a:t>When you enter raw data into database, Access saves the data automatically</a:t>
            </a:r>
          </a:p>
          <a:p>
            <a:pPr lvl="1"/>
            <a:r>
              <a:rPr lang="en-US" dirty="0"/>
              <a:t>Use the Save button only when you are creating or changing the structure of:</a:t>
            </a:r>
          </a:p>
          <a:p>
            <a:pPr lvl="2"/>
            <a:r>
              <a:rPr lang="en-US" dirty="0"/>
              <a:t>Tables</a:t>
            </a:r>
          </a:p>
          <a:p>
            <a:pPr lvl="2"/>
            <a:r>
              <a:rPr lang="en-US" dirty="0"/>
              <a:t>Forms</a:t>
            </a:r>
          </a:p>
          <a:p>
            <a:pPr lvl="2"/>
            <a:r>
              <a:rPr lang="en-US" dirty="0"/>
              <a:t>Queries</a:t>
            </a:r>
          </a:p>
          <a:p>
            <a:pPr lvl="2"/>
            <a:r>
              <a:rPr lang="en-US" dirty="0"/>
              <a:t>Reports</a:t>
            </a:r>
          </a:p>
          <a:p>
            <a:r>
              <a:rPr lang="en-US" dirty="0"/>
              <a:t>Undo/Redo</a:t>
            </a:r>
          </a:p>
          <a:p>
            <a:pPr lvl="1"/>
            <a:r>
              <a:rPr lang="en-US" dirty="0"/>
              <a:t>Only works when you are working on:</a:t>
            </a:r>
          </a:p>
          <a:p>
            <a:pPr lvl="2"/>
            <a:r>
              <a:rPr lang="en-US" dirty="0"/>
              <a:t>A record before it is saved (moved on to next record)</a:t>
            </a:r>
          </a:p>
          <a:p>
            <a:pPr lvl="2"/>
            <a:r>
              <a:rPr lang="en-US" dirty="0"/>
              <a:t>Creating or changing an object (Table, Form, Query, Report)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57272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Two Views For Each Object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Regular View</a:t>
            </a:r>
          </a:p>
          <a:p>
            <a:pPr lvl="1"/>
            <a:r>
              <a:rPr lang="en-US" dirty="0"/>
              <a:t>Table: Datasheet view</a:t>
            </a:r>
          </a:p>
          <a:p>
            <a:pPr lvl="1"/>
            <a:r>
              <a:rPr lang="en-US" dirty="0"/>
              <a:t>Form: Form view</a:t>
            </a:r>
          </a:p>
          <a:p>
            <a:pPr lvl="1"/>
            <a:r>
              <a:rPr lang="en-US" dirty="0"/>
              <a:t>Query: Datasheet view</a:t>
            </a:r>
          </a:p>
          <a:p>
            <a:pPr lvl="1"/>
            <a:r>
              <a:rPr lang="en-US" dirty="0"/>
              <a:t>Report: Print Preview</a:t>
            </a:r>
          </a:p>
          <a:p>
            <a:r>
              <a:rPr lang="en-US" dirty="0"/>
              <a:t>Design View (“Underneath view”)</a:t>
            </a:r>
          </a:p>
          <a:p>
            <a:pPr lvl="1"/>
            <a:r>
              <a:rPr lang="en-US" dirty="0"/>
              <a:t>Design view allows us to change all structural elements in the object</a:t>
            </a:r>
          </a:p>
          <a:p>
            <a:pPr lvl="1"/>
            <a:r>
              <a:rPr lang="en-US" dirty="0"/>
              <a:t>Although some structural elements can be added or changed in, Regular view, Design allows you to change all elements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11643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1437</TotalTime>
  <Words>860</Words>
  <Application>Microsoft Office PowerPoint</Application>
  <PresentationFormat>Widescreen</PresentationFormat>
  <Paragraphs>119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Wingdings</vt:lpstr>
      <vt:lpstr>Office Theme</vt:lpstr>
      <vt:lpstr>Access</vt:lpstr>
      <vt:lpstr>Access</vt:lpstr>
      <vt:lpstr>Examples of Databases</vt:lpstr>
      <vt:lpstr>Store Raw Data  Useful Information</vt:lpstr>
      <vt:lpstr>Access or Excel for: Raw Data  Useful Information?</vt:lpstr>
      <vt:lpstr>Four Important Objects In An Access Database:</vt:lpstr>
      <vt:lpstr>Some Of The Differences Between Access &amp; The Other MS Programs:</vt:lpstr>
      <vt:lpstr>Two Views For Each Object</vt:lpstr>
    </vt:vector>
  </TitlesOfParts>
  <Company>Highline Community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Access</dc:title>
  <dc:creator>Girvin, Michael</dc:creator>
  <cp:lastModifiedBy>Girvin, Michael</cp:lastModifiedBy>
  <cp:revision>38</cp:revision>
  <cp:lastPrinted>2017-11-28T19:21:29Z</cp:lastPrinted>
  <dcterms:created xsi:type="dcterms:W3CDTF">2013-12-16T17:42:10Z</dcterms:created>
  <dcterms:modified xsi:type="dcterms:W3CDTF">2017-11-30T18:56:43Z</dcterms:modified>
</cp:coreProperties>
</file>