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94EA2-6009-4A5B-9030-A213A28582B9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8A71A-1F84-4382-BF40-920C82A63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42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2E7A4-C41E-4C43-80D9-F3604CA6F1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0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705D-97E4-4476-9ADF-4A7698B828CE}" type="datetime1">
              <a:rPr lang="en-US" smtClean="0"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6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D4C8-D7F9-4116-A598-390F84011DEB}" type="datetime1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32D6-4D18-4BD3-B415-C7560F42E466}" type="datetime1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2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1C1F8-FCBA-465E-A423-EB4DBA09FC8C}" type="datetime1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9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2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3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Straight Connector 25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BEB717A5-7C6E-4A32-908B-89E3A4D26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2310834"/>
            <a:ext cx="2599603" cy="38313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BA0529-8020-472A-AB30-3AFEC2403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618" y="2310834"/>
            <a:ext cx="8937771" cy="3831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6073" y="466578"/>
            <a:ext cx="11139854" cy="930447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Access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5638"/>
            <a:ext cx="9144000" cy="592873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>
                <a:solidFill>
                  <a:srgbClr val="FFB860"/>
                </a:solidFill>
              </a:rPr>
              <a:t>Busn 216</a:t>
            </a:r>
          </a:p>
          <a:p>
            <a:r>
              <a:rPr lang="en-US" sz="2000" dirty="0">
                <a:solidFill>
                  <a:srgbClr val="FFB860"/>
                </a:solidFill>
              </a:rPr>
              <a:t>M365 Video #12</a:t>
            </a:r>
          </a:p>
          <a:p>
            <a:endParaRPr lang="en-US" sz="2000" dirty="0">
              <a:solidFill>
                <a:srgbClr val="FFB8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522430"/>
            <a:ext cx="2743200" cy="347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11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 fontScale="92500" lnSpcReduction="10000"/>
          </a:bodyPr>
          <a:lstStyle/>
          <a:p>
            <a:r>
              <a:rPr lang="en-US" sz="1500" dirty="0"/>
              <a:t>Access = Database</a:t>
            </a:r>
          </a:p>
          <a:p>
            <a:r>
              <a:rPr lang="en-US" sz="1500" dirty="0"/>
              <a:t>Define Database: = Database is a collection of related tables and is organized in a way that allows access, retrieval and use of that data.</a:t>
            </a:r>
          </a:p>
          <a:p>
            <a:r>
              <a:rPr lang="en-US" sz="1500" dirty="0"/>
              <a:t>What Access does: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500" dirty="0"/>
              <a:t>Stores raw data</a:t>
            </a:r>
          </a:p>
          <a:p>
            <a:pPr lvl="2"/>
            <a:r>
              <a:rPr lang="en-US" sz="1500" dirty="0"/>
              <a:t>Store data in small parts:</a:t>
            </a:r>
          </a:p>
          <a:p>
            <a:pPr lvl="2"/>
            <a:r>
              <a:rPr lang="en-US" sz="1500" dirty="0"/>
              <a:t>Instead of storing “925 10th St., Youngtown, AZ 85031-5358” as one piece of data, store it as 4 pieces of data:</a:t>
            </a:r>
          </a:p>
          <a:p>
            <a:pPr marL="914400" lvl="2" indent="0">
              <a:buNone/>
            </a:pPr>
            <a:endParaRPr lang="en-US" sz="1500" dirty="0"/>
          </a:p>
          <a:p>
            <a:pPr marL="914400" lvl="1" indent="-457200">
              <a:buFont typeface="+mj-lt"/>
              <a:buAutoNum type="arabicPeriod"/>
            </a:pPr>
            <a:r>
              <a:rPr lang="en-US" sz="1500" dirty="0"/>
              <a:t>Creates useful information from raw data to help make decisions</a:t>
            </a:r>
          </a:p>
          <a:p>
            <a:pPr lvl="2"/>
            <a:r>
              <a:rPr lang="en-US" sz="1500" dirty="0"/>
              <a:t>Raw Data </a:t>
            </a:r>
            <a:r>
              <a:rPr lang="en-US" sz="1500" dirty="0">
                <a:sym typeface="Wingdings" panose="05000000000000000000" pitchFamily="2" charset="2"/>
              </a:rPr>
              <a:t> Useful Information</a:t>
            </a:r>
            <a:endParaRPr lang="en-US" sz="1500" dirty="0"/>
          </a:p>
          <a:p>
            <a:pPr lvl="1"/>
            <a:endParaRPr lang="en-US" sz="15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74585B-575B-49A2-B390-059B83178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8892" y="3993922"/>
            <a:ext cx="4802404" cy="56028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000"/>
              <a:pPr>
                <a:spcAft>
                  <a:spcPts val="600"/>
                </a:spcAft>
              </a:pPr>
              <a:t>2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52084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Databases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Highline: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8512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Highline stores raw data about:</a:t>
            </a:r>
          </a:p>
          <a:p>
            <a:pPr lvl="1"/>
            <a:r>
              <a:rPr lang="en-US" dirty="0"/>
              <a:t>Students</a:t>
            </a:r>
          </a:p>
          <a:p>
            <a:pPr lvl="2"/>
            <a:r>
              <a:rPr lang="en-US" dirty="0"/>
              <a:t>ID, Name, e-mail, grades, DOB, Address</a:t>
            </a:r>
          </a:p>
          <a:p>
            <a:pPr lvl="1"/>
            <a:r>
              <a:rPr lang="en-US" dirty="0"/>
              <a:t>Instructors</a:t>
            </a:r>
          </a:p>
          <a:p>
            <a:pPr lvl="2"/>
            <a:r>
              <a:rPr lang="en-US" dirty="0"/>
              <a:t>ID, Name, e-mail, Address</a:t>
            </a:r>
          </a:p>
          <a:p>
            <a:pPr lvl="1"/>
            <a:r>
              <a:rPr lang="en-US" dirty="0"/>
              <a:t>Useful information Highline might create:</a:t>
            </a:r>
          </a:p>
          <a:p>
            <a:pPr lvl="2"/>
            <a:r>
              <a:rPr lang="en-US" dirty="0"/>
              <a:t>GPA for business students</a:t>
            </a:r>
          </a:p>
          <a:p>
            <a:pPr lvl="2"/>
            <a:r>
              <a:rPr lang="en-US" dirty="0"/>
              <a:t>List of student names and e-mails for a class</a:t>
            </a:r>
          </a:p>
          <a:p>
            <a:pPr lvl="2"/>
            <a:r>
              <a:rPr lang="en-US" dirty="0"/>
              <a:t>Graduation List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Google: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Google stores raw data about every click you ever make:</a:t>
            </a:r>
          </a:p>
          <a:p>
            <a:pPr lvl="1"/>
            <a:r>
              <a:rPr lang="en-US" dirty="0"/>
              <a:t>What you typed into search engine</a:t>
            </a:r>
          </a:p>
          <a:p>
            <a:pPr lvl="1"/>
            <a:r>
              <a:rPr lang="en-US" dirty="0"/>
              <a:t>What you clicked on</a:t>
            </a:r>
          </a:p>
          <a:p>
            <a:pPr lvl="1"/>
            <a:r>
              <a:rPr lang="en-US" dirty="0"/>
              <a:t>How you misspelled words</a:t>
            </a:r>
          </a:p>
          <a:p>
            <a:r>
              <a:rPr lang="en-US" dirty="0"/>
              <a:t>Useful information Google might create:</a:t>
            </a:r>
          </a:p>
          <a:p>
            <a:pPr lvl="1"/>
            <a:r>
              <a:rPr lang="en-US" dirty="0"/>
              <a:t>What ad to display</a:t>
            </a:r>
          </a:p>
          <a:p>
            <a:pPr lvl="1"/>
            <a:r>
              <a:rPr lang="en-US" dirty="0"/>
              <a:t>Most frequent links clicked on after the word “Seattle” is typed</a:t>
            </a:r>
          </a:p>
          <a:p>
            <a:pPr lvl="1"/>
            <a:r>
              <a:rPr lang="en-US" dirty="0"/>
              <a:t>Correct spelling or phrase for a mistyped search request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2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4" grpId="0" uiExpand="1" build="p"/>
      <p:bldP spid="7" grpId="0" build="p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79"/>
            <a:ext cx="10058400" cy="1015694"/>
          </a:xfrm>
        </p:spPr>
        <p:txBody>
          <a:bodyPr>
            <a:normAutofit/>
          </a:bodyPr>
          <a:lstStyle/>
          <a:p>
            <a:r>
              <a:rPr lang="en-US" sz="4800" dirty="0"/>
              <a:t>Store Raw Data </a:t>
            </a:r>
            <a:r>
              <a:rPr lang="en-US" sz="4800" dirty="0">
                <a:sym typeface="Wingdings" panose="05000000000000000000" pitchFamily="2" charset="2"/>
              </a:rPr>
              <a:t> </a:t>
            </a:r>
            <a:r>
              <a:rPr lang="en-US" sz="4800" dirty="0"/>
              <a:t>Useful Information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7134" y="847300"/>
            <a:ext cx="4754880" cy="640080"/>
          </a:xfrm>
        </p:spPr>
        <p:txBody>
          <a:bodyPr/>
          <a:lstStyle/>
          <a:p>
            <a:r>
              <a:rPr lang="en-US" dirty="0"/>
              <a:t>Excel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4" y="1639901"/>
            <a:ext cx="4868088" cy="4527611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Proper Data Set in Excel</a:t>
            </a:r>
          </a:p>
          <a:p>
            <a:pPr lvl="1"/>
            <a:r>
              <a:rPr lang="en-US" dirty="0"/>
              <a:t>Field names in first row</a:t>
            </a:r>
          </a:p>
          <a:p>
            <a:pPr lvl="2"/>
            <a:r>
              <a:rPr lang="en-US" dirty="0"/>
              <a:t>Field names say what sort of data can go in the column</a:t>
            </a:r>
          </a:p>
          <a:p>
            <a:pPr lvl="1"/>
            <a:r>
              <a:rPr lang="en-US" dirty="0"/>
              <a:t>Records in subsequent rows</a:t>
            </a:r>
          </a:p>
          <a:p>
            <a:pPr lvl="2"/>
            <a:r>
              <a:rPr lang="en-US" dirty="0"/>
              <a:t>Record = row = collection of bits of raw data = set of related data</a:t>
            </a:r>
          </a:p>
          <a:p>
            <a:r>
              <a:rPr lang="en-US" b="1" dirty="0"/>
              <a:t>Data Analysis in Excel:</a:t>
            </a:r>
            <a:endParaRPr lang="en-US" dirty="0"/>
          </a:p>
          <a:p>
            <a:pPr lvl="1"/>
            <a:r>
              <a:rPr lang="en-US" dirty="0"/>
              <a:t>Create useful information from raw data to help make decisions</a:t>
            </a:r>
          </a:p>
          <a:p>
            <a:pPr lvl="1"/>
            <a:r>
              <a:rPr lang="en-US" dirty="0"/>
              <a:t>We used:</a:t>
            </a:r>
          </a:p>
          <a:p>
            <a:pPr lvl="2"/>
            <a:r>
              <a:rPr lang="en-US" dirty="0"/>
              <a:t>Formulas like SUMIFS</a:t>
            </a:r>
          </a:p>
          <a:p>
            <a:pPr lvl="2"/>
            <a:r>
              <a:rPr lang="en-US" dirty="0"/>
              <a:t>Sort, Filter, PivotTables, Excel Tables, Relationships &amp; Data Model &amp; Power Query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0050" y="847300"/>
            <a:ext cx="4754880" cy="640080"/>
          </a:xfrm>
        </p:spPr>
        <p:txBody>
          <a:bodyPr/>
          <a:lstStyle/>
          <a:p>
            <a:r>
              <a:rPr lang="en-US" dirty="0"/>
              <a:t>Access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13121" y="1639901"/>
            <a:ext cx="5921828" cy="4987314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Proper Table (Data Set) in Access</a:t>
            </a:r>
          </a:p>
          <a:p>
            <a:pPr lvl="1"/>
            <a:r>
              <a:rPr lang="en-US" dirty="0"/>
              <a:t>Field names in first row</a:t>
            </a:r>
          </a:p>
          <a:p>
            <a:pPr lvl="2"/>
            <a:r>
              <a:rPr lang="en-US" dirty="0"/>
              <a:t>Add Data Type and Field Properties so that bad raw data does not enter the table</a:t>
            </a:r>
          </a:p>
          <a:p>
            <a:pPr lvl="3"/>
            <a:r>
              <a:rPr lang="en-US" dirty="0"/>
              <a:t>Note: In Excel, we saw an example of "Data Type" in  Power Query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Each record must have unique identifier (Primary Key)</a:t>
            </a:r>
          </a:p>
          <a:p>
            <a:pPr lvl="2"/>
            <a:r>
              <a:rPr lang="en-US" dirty="0"/>
              <a:t>In order to prevent duplicate records</a:t>
            </a:r>
          </a:p>
          <a:p>
            <a:pPr lvl="2"/>
            <a:r>
              <a:rPr lang="en-US" dirty="0"/>
              <a:t>Examples: Student ID, Invoice Number, Product ID</a:t>
            </a:r>
          </a:p>
          <a:p>
            <a:pPr lvl="2"/>
            <a:r>
              <a:rPr lang="en-US" dirty="0"/>
              <a:t>In Excel, we saw an example of "Primary Key" when we created Relationships between tables for our PivotTable reports. </a:t>
            </a:r>
            <a:endParaRPr lang="en-US" i="1" dirty="0"/>
          </a:p>
          <a:p>
            <a:pPr lvl="1"/>
            <a:r>
              <a:rPr lang="en-US" dirty="0"/>
              <a:t>Records in subsequent rows</a:t>
            </a:r>
          </a:p>
          <a:p>
            <a:pPr lvl="2"/>
            <a:r>
              <a:rPr lang="en-US" dirty="0"/>
              <a:t>Record = row = collection of bits of raw data = set of related data</a:t>
            </a:r>
          </a:p>
          <a:p>
            <a:r>
              <a:rPr lang="en-US" b="1" dirty="0"/>
              <a:t>Data Analysis in Access:</a:t>
            </a:r>
          </a:p>
          <a:p>
            <a:pPr lvl="1"/>
            <a:r>
              <a:rPr lang="en-US" dirty="0"/>
              <a:t>We will use: Queries and Reports</a:t>
            </a:r>
          </a:p>
          <a:p>
            <a:pPr lvl="2"/>
            <a:r>
              <a:rPr lang="en-US" dirty="0"/>
              <a:t>In Excel, we saw an example of "Queries" in  Power Query</a:t>
            </a:r>
          </a:p>
          <a:p>
            <a:pPr lvl="1"/>
            <a:r>
              <a:rPr lang="en-US" dirty="0"/>
              <a:t>We will create relationships between tables so that we can create useful information from more than one table at a time.</a:t>
            </a:r>
          </a:p>
          <a:p>
            <a:pPr lvl="2"/>
            <a:r>
              <a:rPr lang="en-US" dirty="0"/>
              <a:t>In Excel, we saw an example of “Relationships" when we create Relationships between tables for our PivotTable reports.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5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39836"/>
            <a:ext cx="10515600" cy="802209"/>
          </a:xfrm>
        </p:spPr>
        <p:txBody>
          <a:bodyPr>
            <a:noAutofit/>
          </a:bodyPr>
          <a:lstStyle/>
          <a:p>
            <a:r>
              <a:rPr lang="en-US" sz="3600" dirty="0"/>
              <a:t>Access or Excel for: Raw Data </a:t>
            </a:r>
            <a:r>
              <a:rPr lang="en-US" sz="3600" dirty="0">
                <a:sym typeface="Wingdings" panose="05000000000000000000" pitchFamily="2" charset="2"/>
              </a:rPr>
              <a:t> </a:t>
            </a:r>
            <a:r>
              <a:rPr lang="en-US" sz="3600" dirty="0"/>
              <a:t>Useful Information?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39788" y="790464"/>
            <a:ext cx="5157787" cy="823912"/>
          </a:xfrm>
        </p:spPr>
        <p:txBody>
          <a:bodyPr/>
          <a:lstStyle/>
          <a:p>
            <a:r>
              <a:rPr lang="en-US" dirty="0"/>
              <a:t>Access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614376"/>
            <a:ext cx="5157787" cy="45164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Create more robust data validation (data types and field properties) to prevent bad data from getting into the tables.</a:t>
            </a:r>
          </a:p>
          <a:p>
            <a:r>
              <a:rPr lang="en-US" dirty="0"/>
              <a:t>Easier to build relationships between tables.</a:t>
            </a:r>
          </a:p>
          <a:p>
            <a:pPr lvl="1"/>
            <a:r>
              <a:rPr lang="en-US" dirty="0"/>
              <a:t>Although we have Relationships and the Data Model, those are used for PivotTables</a:t>
            </a:r>
          </a:p>
          <a:p>
            <a:r>
              <a:rPr lang="en-US" dirty="0"/>
              <a:t>Complex queries can be easier to create in Access than in Excel.</a:t>
            </a:r>
          </a:p>
          <a:p>
            <a:r>
              <a:rPr lang="en-US" dirty="0"/>
              <a:t>Queries automatically update when raw data changes.</a:t>
            </a:r>
          </a:p>
          <a:p>
            <a:r>
              <a:rPr lang="en-US" dirty="0"/>
              <a:t>If you have Queries that you run often, it may be easier to do in Access.</a:t>
            </a:r>
          </a:p>
          <a:p>
            <a:pPr lvl="1"/>
            <a:r>
              <a:rPr lang="en-US" dirty="0"/>
              <a:t>Power Query (Get and Transform) can do some querying in Excel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172200" y="790464"/>
            <a:ext cx="5183188" cy="823912"/>
          </a:xfrm>
        </p:spPr>
        <p:txBody>
          <a:bodyPr/>
          <a:lstStyle/>
          <a:p>
            <a:r>
              <a:rPr lang="en-US" dirty="0"/>
              <a:t>Excel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72200" y="1614376"/>
            <a:ext cx="5183188" cy="45164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Simple queries such as sorting, filtering and PivotTables are easier to do in Excel.</a:t>
            </a:r>
          </a:p>
          <a:p>
            <a:r>
              <a:rPr lang="en-US" dirty="0"/>
              <a:t>“On The Fly” Data Analysis can be easier in Excel.</a:t>
            </a:r>
          </a:p>
          <a:p>
            <a:r>
              <a:rPr lang="en-US" dirty="0"/>
              <a:t>Most people know how to use Excel, at least a little bit.</a:t>
            </a:r>
          </a:p>
          <a:p>
            <a:r>
              <a:rPr lang="en-US" dirty="0"/>
              <a:t>Some Data Modeling done with Power Query and Excel’s Data Model can be:</a:t>
            </a:r>
          </a:p>
          <a:p>
            <a:pPr lvl="1"/>
            <a:r>
              <a:rPr lang="en-US" dirty="0"/>
              <a:t>Easier to accomplish than Access</a:t>
            </a:r>
          </a:p>
          <a:p>
            <a:pPr lvl="1"/>
            <a:r>
              <a:rPr lang="en-US" dirty="0"/>
              <a:t>Can hold more data more efficiently than with Access</a:t>
            </a:r>
          </a:p>
          <a:p>
            <a:pPr lvl="1"/>
            <a:r>
              <a:rPr lang="en-US" dirty="0"/>
              <a:t>Busn 218 &amp; BI 348 will explore theses topics in more detail</a:t>
            </a:r>
          </a:p>
          <a:p>
            <a:r>
              <a:rPr lang="en-US" dirty="0"/>
              <a:t>The combination of the two is good:</a:t>
            </a:r>
          </a:p>
          <a:p>
            <a:pPr lvl="1"/>
            <a:r>
              <a:rPr lang="en-US" dirty="0"/>
              <a:t>Store data in Access</a:t>
            </a:r>
          </a:p>
          <a:p>
            <a:pPr lvl="1"/>
            <a:r>
              <a:rPr lang="en-US" dirty="0"/>
              <a:t>Send raw data to Excel as needed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0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  <p:bldP spid="7" grpId="0" build="p"/>
      <p:bldP spid="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Four Important Objects In An Access Database: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Tables (Heart of any database)</a:t>
            </a:r>
          </a:p>
          <a:p>
            <a:r>
              <a:rPr lang="en-US" dirty="0"/>
              <a:t>Forms (User interface)</a:t>
            </a:r>
          </a:p>
          <a:p>
            <a:r>
              <a:rPr lang="en-US" dirty="0"/>
              <a:t>Queries (Ask a question of the database)</a:t>
            </a:r>
          </a:p>
          <a:p>
            <a:r>
              <a:rPr lang="en-US" dirty="0"/>
              <a:t>Reports (Useful information created from database)</a:t>
            </a:r>
            <a:br>
              <a:rPr lang="en-US" b="1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6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Some Of The Differences Between Access &amp; The Other MS Programs: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While in Access, you can only have one database open at a time</a:t>
            </a:r>
          </a:p>
          <a:p>
            <a:pPr lvl="1"/>
            <a:r>
              <a:rPr lang="en-US" dirty="0"/>
              <a:t>To view multiple databases, you can use Windows Explorer to open another database while you have another one open.</a:t>
            </a:r>
          </a:p>
          <a:p>
            <a:r>
              <a:rPr lang="en-US" dirty="0"/>
              <a:t>Save:</a:t>
            </a:r>
          </a:p>
          <a:p>
            <a:pPr lvl="1"/>
            <a:r>
              <a:rPr lang="en-US" dirty="0"/>
              <a:t>When you enter raw data into database, Access saves the data automatically</a:t>
            </a:r>
          </a:p>
          <a:p>
            <a:pPr lvl="1"/>
            <a:r>
              <a:rPr lang="en-US" dirty="0"/>
              <a:t>Use the Save button only when you are creating or changing the structure of:</a:t>
            </a:r>
          </a:p>
          <a:p>
            <a:pPr lvl="2"/>
            <a:r>
              <a:rPr lang="en-US" dirty="0"/>
              <a:t>Tables</a:t>
            </a:r>
          </a:p>
          <a:p>
            <a:pPr lvl="2"/>
            <a:r>
              <a:rPr lang="en-US" dirty="0"/>
              <a:t>Forms</a:t>
            </a:r>
          </a:p>
          <a:p>
            <a:pPr lvl="2"/>
            <a:r>
              <a:rPr lang="en-US" dirty="0"/>
              <a:t>Queries</a:t>
            </a:r>
          </a:p>
          <a:p>
            <a:pPr lvl="2"/>
            <a:r>
              <a:rPr lang="en-US" dirty="0"/>
              <a:t>Reports</a:t>
            </a:r>
          </a:p>
          <a:p>
            <a:r>
              <a:rPr lang="en-US" dirty="0"/>
              <a:t>Undo/Redo</a:t>
            </a:r>
          </a:p>
          <a:p>
            <a:pPr lvl="1"/>
            <a:r>
              <a:rPr lang="en-US" dirty="0"/>
              <a:t>Only works when you are working on:</a:t>
            </a:r>
          </a:p>
          <a:p>
            <a:pPr lvl="2"/>
            <a:r>
              <a:rPr lang="en-US" dirty="0"/>
              <a:t>A record before it is saved (moved on to next record)</a:t>
            </a:r>
          </a:p>
          <a:p>
            <a:pPr lvl="2"/>
            <a:r>
              <a:rPr lang="en-US" dirty="0"/>
              <a:t>Creating or changing an object (Table, Form, Query, Report)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2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Views For Each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View</a:t>
            </a:r>
          </a:p>
          <a:p>
            <a:pPr lvl="1"/>
            <a:r>
              <a:rPr lang="en-US" dirty="0"/>
              <a:t>Table: Datasheet view</a:t>
            </a:r>
          </a:p>
          <a:p>
            <a:pPr lvl="1"/>
            <a:r>
              <a:rPr lang="en-US" dirty="0"/>
              <a:t>Form: Form view</a:t>
            </a:r>
          </a:p>
          <a:p>
            <a:pPr lvl="1"/>
            <a:r>
              <a:rPr lang="en-US" dirty="0"/>
              <a:t>Query: Datasheet view</a:t>
            </a:r>
          </a:p>
          <a:p>
            <a:pPr lvl="1"/>
            <a:r>
              <a:rPr lang="en-US" dirty="0"/>
              <a:t>Report: Print Preview</a:t>
            </a:r>
          </a:p>
          <a:p>
            <a:r>
              <a:rPr lang="en-US" dirty="0"/>
              <a:t>Design View (“Underneath view”)</a:t>
            </a:r>
          </a:p>
          <a:p>
            <a:pPr lvl="1"/>
            <a:r>
              <a:rPr lang="en-US" dirty="0"/>
              <a:t>Design view allows us to change all structural elements in the object</a:t>
            </a:r>
          </a:p>
          <a:p>
            <a:pPr lvl="1"/>
            <a:r>
              <a:rPr lang="en-US" dirty="0"/>
              <a:t>Although some structural elements can be added or changed in, Regular view, Design allows you to change all elements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913</Words>
  <Application>Microsoft Office PowerPoint</Application>
  <PresentationFormat>Widescreen</PresentationFormat>
  <Paragraphs>121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Access</vt:lpstr>
      <vt:lpstr>Access</vt:lpstr>
      <vt:lpstr>Examples of Databases</vt:lpstr>
      <vt:lpstr>Store Raw Data  Useful Information</vt:lpstr>
      <vt:lpstr>Access or Excel for: Raw Data  Useful Information?</vt:lpstr>
      <vt:lpstr>Four Important Objects In An Access Database:</vt:lpstr>
      <vt:lpstr>Some Of The Differences Between Access &amp; The Other MS Programs:</vt:lpstr>
      <vt:lpstr>Two Views For Each Object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</dc:title>
  <dc:creator>Mary Kiando</dc:creator>
  <cp:lastModifiedBy>Mary Kiando</cp:lastModifiedBy>
  <cp:revision>2</cp:revision>
  <dcterms:created xsi:type="dcterms:W3CDTF">2022-02-12T23:27:35Z</dcterms:created>
  <dcterms:modified xsi:type="dcterms:W3CDTF">2022-02-18T16:52:34Z</dcterms:modified>
</cp:coreProperties>
</file>