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71" r:id="rId4"/>
    <p:sldId id="274" r:id="rId5"/>
    <p:sldId id="275" r:id="rId6"/>
    <p:sldId id="276" r:id="rId7"/>
    <p:sldId id="277" r:id="rId8"/>
    <p:sldId id="278" r:id="rId9"/>
    <p:sldId id="279" r:id="rId10"/>
    <p:sldId id="280" r:id="rId11"/>
    <p:sldId id="267" r:id="rId12"/>
    <p:sldId id="281" r:id="rId13"/>
    <p:sldId id="282" r:id="rId14"/>
    <p:sldId id="285" r:id="rId15"/>
    <p:sldId id="266" r:id="rId16"/>
    <p:sldId id="283" r:id="rId17"/>
    <p:sldId id="265" r:id="rId18"/>
    <p:sldId id="291" r:id="rId19"/>
    <p:sldId id="292" r:id="rId20"/>
    <p:sldId id="293" r:id="rId21"/>
    <p:sldId id="294" r:id="rId22"/>
    <p:sldId id="289" r:id="rId23"/>
    <p:sldId id="290" r:id="rId24"/>
    <p:sldId id="295" r:id="rId25"/>
    <p:sldId id="308" r:id="rId26"/>
    <p:sldId id="309" r:id="rId27"/>
    <p:sldId id="307" r:id="rId28"/>
    <p:sldId id="299" r:id="rId29"/>
    <p:sldId id="297" r:id="rId30"/>
    <p:sldId id="298" r:id="rId31"/>
    <p:sldId id="300" r:id="rId32"/>
    <p:sldId id="301" r:id="rId33"/>
    <p:sldId id="302" r:id="rId34"/>
    <p:sldId id="287" r:id="rId35"/>
    <p:sldId id="303" r:id="rId36"/>
    <p:sldId id="273" r:id="rId37"/>
    <p:sldId id="261" r:id="rId38"/>
    <p:sldId id="296" r:id="rId39"/>
    <p:sldId id="304" r:id="rId40"/>
    <p:sldId id="305" r:id="rId41"/>
    <p:sldId id="306" r:id="rId42"/>
    <p:sldId id="259" r:id="rId43"/>
    <p:sldId id="313" r:id="rId44"/>
    <p:sldId id="312" r:id="rId45"/>
    <p:sldId id="310" r:id="rId46"/>
    <p:sldId id="311" r:id="rId47"/>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92" autoAdjust="0"/>
    <p:restoredTop sz="94707" autoAdjust="0"/>
  </p:normalViewPr>
  <p:slideViewPr>
    <p:cSldViewPr>
      <p:cViewPr varScale="1">
        <p:scale>
          <a:sx n="74" d="100"/>
          <a:sy n="74" d="100"/>
        </p:scale>
        <p:origin x="-192" y="-72"/>
      </p:cViewPr>
      <p:guideLst>
        <p:guide orient="horz" pos="2160"/>
        <p:guide pos="2880"/>
      </p:guideLst>
    </p:cSldViewPr>
  </p:slideViewPr>
  <p:outlineViewPr>
    <p:cViewPr>
      <p:scale>
        <a:sx n="33" d="100"/>
        <a:sy n="33" d="100"/>
      </p:scale>
      <p:origin x="0" y="964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3094" tIns="46548" rIns="93094" bIns="46548" rtlCol="0"/>
          <a:lstStyle>
            <a:lvl1pPr algn="l">
              <a:defRPr sz="1200"/>
            </a:lvl1pPr>
          </a:lstStyle>
          <a:p>
            <a:endParaRPr lang="en-US"/>
          </a:p>
        </p:txBody>
      </p:sp>
      <p:sp>
        <p:nvSpPr>
          <p:cNvPr id="3" name="Date Placeholder 2"/>
          <p:cNvSpPr>
            <a:spLocks noGrp="1"/>
          </p:cNvSpPr>
          <p:nvPr>
            <p:ph type="dt" sz="quarter" idx="1"/>
          </p:nvPr>
        </p:nvSpPr>
        <p:spPr>
          <a:xfrm>
            <a:off x="3967341" y="1"/>
            <a:ext cx="3035088" cy="464503"/>
          </a:xfrm>
          <a:prstGeom prst="rect">
            <a:avLst/>
          </a:prstGeom>
        </p:spPr>
        <p:txBody>
          <a:bodyPr vert="horz" lIns="93094" tIns="46548" rIns="93094" bIns="46548" rtlCol="0"/>
          <a:lstStyle>
            <a:lvl1pPr algn="r">
              <a:defRPr sz="1200"/>
            </a:lvl1pPr>
          </a:lstStyle>
          <a:p>
            <a:fld id="{227CF99B-2191-4B4A-9782-5FB23930ECAC}" type="datetimeFigureOut">
              <a:rPr lang="en-US" smtClean="0"/>
              <a:t>11/19/2010</a:t>
            </a:fld>
            <a:endParaRPr lang="en-US"/>
          </a:p>
        </p:txBody>
      </p:sp>
      <p:sp>
        <p:nvSpPr>
          <p:cNvPr id="4" name="Footer Placeholder 3"/>
          <p:cNvSpPr>
            <a:spLocks noGrp="1"/>
          </p:cNvSpPr>
          <p:nvPr>
            <p:ph type="ftr" sz="quarter" idx="2"/>
          </p:nvPr>
        </p:nvSpPr>
        <p:spPr>
          <a:xfrm>
            <a:off x="0" y="8823936"/>
            <a:ext cx="3035088" cy="464503"/>
          </a:xfrm>
          <a:prstGeom prst="rect">
            <a:avLst/>
          </a:prstGeom>
        </p:spPr>
        <p:txBody>
          <a:bodyPr vert="horz" lIns="93094" tIns="46548" rIns="93094" bIns="46548" rtlCol="0" anchor="b"/>
          <a:lstStyle>
            <a:lvl1pPr algn="l">
              <a:defRPr sz="1200"/>
            </a:lvl1pPr>
          </a:lstStyle>
          <a:p>
            <a:endParaRPr lang="en-US"/>
          </a:p>
        </p:txBody>
      </p:sp>
      <p:sp>
        <p:nvSpPr>
          <p:cNvPr id="5" name="Slide Number Placeholder 4"/>
          <p:cNvSpPr>
            <a:spLocks noGrp="1"/>
          </p:cNvSpPr>
          <p:nvPr>
            <p:ph type="sldNum" sz="quarter" idx="3"/>
          </p:nvPr>
        </p:nvSpPr>
        <p:spPr>
          <a:xfrm>
            <a:off x="3967341" y="8823936"/>
            <a:ext cx="3035088" cy="464503"/>
          </a:xfrm>
          <a:prstGeom prst="rect">
            <a:avLst/>
          </a:prstGeom>
        </p:spPr>
        <p:txBody>
          <a:bodyPr vert="horz" lIns="93094" tIns="46548" rIns="93094" bIns="46548" rtlCol="0" anchor="b"/>
          <a:lstStyle>
            <a:lvl1pPr algn="r">
              <a:defRPr sz="1200"/>
            </a:lvl1pPr>
          </a:lstStyle>
          <a:p>
            <a:fld id="{69E45644-147A-47F4-8DFE-7BFDBDCC7E8F}" type="slidenum">
              <a:rPr lang="en-US" smtClean="0"/>
              <a:t>‹#›</a:t>
            </a:fld>
            <a:endParaRPr lang="en-US"/>
          </a:p>
        </p:txBody>
      </p:sp>
    </p:spTree>
    <p:extLst>
      <p:ext uri="{BB962C8B-B14F-4D97-AF65-F5344CB8AC3E}">
        <p14:creationId xmlns:p14="http://schemas.microsoft.com/office/powerpoint/2010/main" val="37459529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3094" tIns="46548" rIns="93094" bIns="46548" rtlCol="0"/>
          <a:lstStyle>
            <a:lvl1pPr algn="l">
              <a:defRPr sz="1200"/>
            </a:lvl1pPr>
          </a:lstStyle>
          <a:p>
            <a:endParaRPr lang="en-US"/>
          </a:p>
        </p:txBody>
      </p:sp>
      <p:sp>
        <p:nvSpPr>
          <p:cNvPr id="3" name="Date Placeholder 2"/>
          <p:cNvSpPr>
            <a:spLocks noGrp="1"/>
          </p:cNvSpPr>
          <p:nvPr>
            <p:ph type="dt" idx="1"/>
          </p:nvPr>
        </p:nvSpPr>
        <p:spPr>
          <a:xfrm>
            <a:off x="3967341" y="1"/>
            <a:ext cx="3035088" cy="464503"/>
          </a:xfrm>
          <a:prstGeom prst="rect">
            <a:avLst/>
          </a:prstGeom>
        </p:spPr>
        <p:txBody>
          <a:bodyPr vert="horz" lIns="93094" tIns="46548" rIns="93094" bIns="46548" rtlCol="0"/>
          <a:lstStyle>
            <a:lvl1pPr algn="r">
              <a:defRPr sz="1200"/>
            </a:lvl1pPr>
          </a:lstStyle>
          <a:p>
            <a:fld id="{4ED7C30E-E56F-4526-8104-8269D412F967}" type="datetimeFigureOut">
              <a:rPr lang="en-US" smtClean="0"/>
              <a:t>11/19/2010</a:t>
            </a:fld>
            <a:endParaRPr 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094" tIns="46548" rIns="93094" bIns="46548" rtlCol="0" anchor="ctr"/>
          <a:lstStyle/>
          <a:p>
            <a:endParaRPr lang="en-US"/>
          </a:p>
        </p:txBody>
      </p:sp>
      <p:sp>
        <p:nvSpPr>
          <p:cNvPr id="5" name="Notes Placeholder 4"/>
          <p:cNvSpPr>
            <a:spLocks noGrp="1"/>
          </p:cNvSpPr>
          <p:nvPr>
            <p:ph type="body" sz="quarter" idx="3"/>
          </p:nvPr>
        </p:nvSpPr>
        <p:spPr>
          <a:xfrm>
            <a:off x="700405" y="4412775"/>
            <a:ext cx="5603240" cy="4180523"/>
          </a:xfrm>
          <a:prstGeom prst="rect">
            <a:avLst/>
          </a:prstGeom>
        </p:spPr>
        <p:txBody>
          <a:bodyPr vert="horz" lIns="93094" tIns="46548" rIns="93094" bIns="465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6"/>
            <a:ext cx="3035088" cy="464503"/>
          </a:xfrm>
          <a:prstGeom prst="rect">
            <a:avLst/>
          </a:prstGeom>
        </p:spPr>
        <p:txBody>
          <a:bodyPr vert="horz" lIns="93094" tIns="46548" rIns="93094" bIns="46548"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4503"/>
          </a:xfrm>
          <a:prstGeom prst="rect">
            <a:avLst/>
          </a:prstGeom>
        </p:spPr>
        <p:txBody>
          <a:bodyPr vert="horz" lIns="93094" tIns="46548" rIns="93094" bIns="46548" rtlCol="0" anchor="b"/>
          <a:lstStyle>
            <a:lvl1pPr algn="r">
              <a:defRPr sz="1200"/>
            </a:lvl1pPr>
          </a:lstStyle>
          <a:p>
            <a:fld id="{776FDCEB-FC27-4798-9125-8266A36D8ABA}" type="slidenum">
              <a:rPr lang="en-US" smtClean="0"/>
              <a:t>‹#›</a:t>
            </a:fld>
            <a:endParaRPr lang="en-US"/>
          </a:p>
        </p:txBody>
      </p:sp>
    </p:spTree>
    <p:extLst>
      <p:ext uri="{BB962C8B-B14F-4D97-AF65-F5344CB8AC3E}">
        <p14:creationId xmlns:p14="http://schemas.microsoft.com/office/powerpoint/2010/main" val="1006451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0F056-00D6-4DA2-B8BC-7C992C844508}" type="slidenum">
              <a:rPr lang="en-US"/>
              <a:pPr/>
              <a:t>3</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9A443-4935-4308-8260-9F39051003A8}" type="slidenum">
              <a:rPr lang="en-US"/>
              <a:pPr/>
              <a:t>36</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67AD7-EF78-4E6E-89C9-1CA20B9FC8A3}" type="slidenum">
              <a:rPr lang="en-US"/>
              <a:pPr/>
              <a:t>39</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xfrm>
            <a:off x="933874" y="4413409"/>
            <a:ext cx="5136303" cy="4180206"/>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639B6-7196-45B6-86F7-139B38E19C61}" type="slidenum">
              <a:rPr lang="en-US"/>
              <a:pPr/>
              <a:t>40</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D703B-51C0-4819-B40A-69F78EE262BF}" type="slidenum">
              <a:rPr lang="en-US"/>
              <a:pPr/>
              <a:t>41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33874" y="4413409"/>
            <a:ext cx="5136303" cy="4180206"/>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FDCEB-FC27-4798-9125-8266A36D8ABA}" type="slidenum">
              <a:rPr lang="en-US" smtClean="0"/>
              <a:t>46</a:t>
            </a:fld>
            <a:endParaRPr lang="en-US"/>
          </a:p>
        </p:txBody>
      </p:sp>
    </p:spTree>
    <p:extLst>
      <p:ext uri="{BB962C8B-B14F-4D97-AF65-F5344CB8AC3E}">
        <p14:creationId xmlns:p14="http://schemas.microsoft.com/office/powerpoint/2010/main" val="11936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7537A-0935-4F67-8F43-5769BDD01BAD}" type="slidenum">
              <a:rPr lang="en-US"/>
              <a:pPr/>
              <a:t>7</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33874" y="4413409"/>
            <a:ext cx="5136303" cy="4180206"/>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F7B09-40CE-4CC9-AE76-943997F8EE05}" type="slidenum">
              <a:rPr lang="en-US"/>
              <a:pPr/>
              <a:t>8</a:t>
            </a:fld>
            <a:endParaRPr lang="en-US"/>
          </a:p>
        </p:txBody>
      </p:sp>
      <p:sp>
        <p:nvSpPr>
          <p:cNvPr id="87042" name="Rectangle 2"/>
          <p:cNvSpPr>
            <a:spLocks noGrp="1" noRot="1" noChangeAspect="1" noChangeArrowheads="1" noTextEdit="1"/>
          </p:cNvSpPr>
          <p:nvPr>
            <p:ph type="sldImg"/>
          </p:nvPr>
        </p:nvSpPr>
        <p:spPr>
          <a:ln/>
        </p:spPr>
      </p:sp>
      <p:sp>
        <p:nvSpPr>
          <p:cNvPr id="8704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F3B94-9FD9-408D-AF9B-3894CC9068B0}" type="slidenum">
              <a:rPr lang="en-US"/>
              <a:pPr/>
              <a:t>9</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CB25B-845C-4792-8DFC-C764ABAD043C}" type="slidenum">
              <a:rPr lang="en-US"/>
              <a:pPr/>
              <a:t>10</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7537A-0935-4F67-8F43-5769BDD01BAD}" type="slidenum">
              <a:rPr lang="en-US"/>
              <a:pPr/>
              <a:t>18</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33874" y="4413409"/>
            <a:ext cx="5136303" cy="4180206"/>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F7B09-40CE-4CC9-AE76-943997F8EE05}" type="slidenum">
              <a:rPr lang="en-US"/>
              <a:pPr/>
              <a:t>19</a:t>
            </a:fld>
            <a:endParaRPr lang="en-US"/>
          </a:p>
        </p:txBody>
      </p:sp>
      <p:sp>
        <p:nvSpPr>
          <p:cNvPr id="87042" name="Rectangle 2"/>
          <p:cNvSpPr>
            <a:spLocks noGrp="1" noRot="1" noChangeAspect="1" noChangeArrowheads="1" noTextEdit="1"/>
          </p:cNvSpPr>
          <p:nvPr>
            <p:ph type="sldImg"/>
          </p:nvPr>
        </p:nvSpPr>
        <p:spPr>
          <a:ln/>
        </p:spPr>
      </p:sp>
      <p:sp>
        <p:nvSpPr>
          <p:cNvPr id="8704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F3B94-9FD9-408D-AF9B-3894CC9068B0}" type="slidenum">
              <a:rPr lang="en-US"/>
              <a:pPr/>
              <a:t>20</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CB25B-845C-4792-8DFC-C764ABAD043C}" type="slidenum">
              <a:rPr lang="en-US"/>
              <a:pPr/>
              <a:t>21</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05247A-B450-4C50-A89F-DD8750C6626E}" type="datetime1">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171200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80DFD-1430-446D-8BCC-7C3F66619FD4}" type="datetime1">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53178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6CBD9-008D-4DE0-8435-C7C2492E6A9F}" type="datetime1">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174187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C1AD-65C1-4321-ABAE-2BADB01B2416}" type="datetime1">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237831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B2A786-61C8-4E4B-A154-23B0E49983B5}" type="datetime1">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248768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C8A78-D675-4C3A-A1D1-9CED0F34B938}" type="datetime1">
              <a:rPr lang="en-US" smtClean="0"/>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94491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EA3B92-8605-4F9A-96C5-22455C952309}" type="datetime1">
              <a:rPr lang="en-US" smtClean="0"/>
              <a:t>11/19/2010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276422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B9883-FAD3-4AB9-B468-49E26E72BD98}" type="datetime1">
              <a:rPr lang="en-US" smtClean="0"/>
              <a:t>11/19/2010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197570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E87A-909D-499B-9136-B19BB63561CE}" type="datetime1">
              <a:rPr lang="en-US" smtClean="0"/>
              <a:t>11/19/2010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305096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E6661-CCE3-4B45-A4C9-5635EB9AD3FE}" type="datetime1">
              <a:rPr lang="en-US" smtClean="0"/>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286354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76E62-46AC-4437-8F8A-CA040604C384}" type="datetime1">
              <a:rPr lang="en-US" smtClean="0"/>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0AA2-8959-4AD3-879A-9F6A61209C47}" type="slidenum">
              <a:rPr lang="en-US" smtClean="0"/>
              <a:t>‹#›</a:t>
            </a:fld>
            <a:endParaRPr lang="en-US"/>
          </a:p>
        </p:txBody>
      </p:sp>
    </p:spTree>
    <p:extLst>
      <p:ext uri="{BB962C8B-B14F-4D97-AF65-F5344CB8AC3E}">
        <p14:creationId xmlns:p14="http://schemas.microsoft.com/office/powerpoint/2010/main" val="159003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B947E-52D8-4094-99BD-88CB2A4E9346}" type="datetime1">
              <a:rPr lang="en-US" smtClean="0"/>
              <a:t>11/19/2010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E0AA2-8959-4AD3-879A-9F6A61209C47}" type="slidenum">
              <a:rPr lang="en-US" smtClean="0"/>
              <a:t>‹#›</a:t>
            </a:fld>
            <a:endParaRPr lang="en-US"/>
          </a:p>
        </p:txBody>
      </p:sp>
    </p:spTree>
    <p:extLst>
      <p:ext uri="{BB962C8B-B14F-4D97-AF65-F5344CB8AC3E}">
        <p14:creationId xmlns:p14="http://schemas.microsoft.com/office/powerpoint/2010/main" val="1025701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10600" cy="1470025"/>
          </a:xfrm>
        </p:spPr>
        <p:txBody>
          <a:bodyPr>
            <a:normAutofit/>
          </a:bodyPr>
          <a:lstStyle/>
          <a:p>
            <a:r>
              <a:rPr lang="en-US" dirty="0" smtClean="0"/>
              <a:t>Lessons From Capital Market History:</a:t>
            </a:r>
            <a:br>
              <a:rPr lang="en-US" dirty="0" smtClean="0"/>
            </a:br>
            <a:r>
              <a:rPr lang="en-US" dirty="0" smtClean="0"/>
              <a:t>Return &amp; Risk</a:t>
            </a:r>
            <a:endParaRPr lang="en-US" dirty="0"/>
          </a:p>
        </p:txBody>
      </p:sp>
      <p:sp>
        <p:nvSpPr>
          <p:cNvPr id="3" name="Subtitle 2"/>
          <p:cNvSpPr>
            <a:spLocks noGrp="1"/>
          </p:cNvSpPr>
          <p:nvPr>
            <p:ph type="subTitle" idx="1"/>
          </p:nvPr>
        </p:nvSpPr>
        <p:spPr/>
        <p:txBody>
          <a:bodyPr/>
          <a:lstStyle/>
          <a:p>
            <a:r>
              <a:rPr lang="en-US" dirty="0" smtClean="0"/>
              <a:t>Chapter 10</a:t>
            </a:r>
            <a:endParaRPr lang="en-US" dirty="0"/>
          </a:p>
        </p:txBody>
      </p:sp>
      <p:sp>
        <p:nvSpPr>
          <p:cNvPr id="4" name="Slide Number Placeholder 3"/>
          <p:cNvSpPr>
            <a:spLocks noGrp="1"/>
          </p:cNvSpPr>
          <p:nvPr>
            <p:ph type="sldNum" sz="quarter" idx="12"/>
          </p:nvPr>
        </p:nvSpPr>
        <p:spPr/>
        <p:txBody>
          <a:bodyPr/>
          <a:lstStyle/>
          <a:p>
            <a:fld id="{5A1E0AA2-8959-4AD3-879A-9F6A61209C47}" type="slidenum">
              <a:rPr lang="en-US" smtClean="0"/>
              <a:t>1</a:t>
            </a:fld>
            <a:endParaRPr lang="en-US"/>
          </a:p>
        </p:txBody>
      </p:sp>
    </p:spTree>
    <p:extLst>
      <p:ext uri="{BB962C8B-B14F-4D97-AF65-F5344CB8AC3E}">
        <p14:creationId xmlns:p14="http://schemas.microsoft.com/office/powerpoint/2010/main" val="242948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title"/>
          </p:nvPr>
        </p:nvSpPr>
        <p:spPr>
          <a:ln/>
        </p:spPr>
        <p:txBody>
          <a:bodyPr/>
          <a:lstStyle/>
          <a:p>
            <a:r>
              <a:rPr lang="en-US"/>
              <a:t>Year-to-Year Total Returns</a:t>
            </a:r>
          </a:p>
        </p:txBody>
      </p:sp>
      <p:sp>
        <p:nvSpPr>
          <p:cNvPr id="258056" name="Text Box 8"/>
          <p:cNvSpPr txBox="1">
            <a:spLocks noChangeArrowheads="1"/>
          </p:cNvSpPr>
          <p:nvPr/>
        </p:nvSpPr>
        <p:spPr bwMode="auto">
          <a:xfrm>
            <a:off x="990600" y="15240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U.S. Treasury Bill Returns</a:t>
            </a:r>
          </a:p>
        </p:txBody>
      </p:sp>
      <p:pic>
        <p:nvPicPr>
          <p:cNvPr id="258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162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10</a:t>
            </a:fld>
            <a:endParaRPr lang="en-US"/>
          </a:p>
        </p:txBody>
      </p:sp>
    </p:spTree>
    <p:extLst>
      <p:ext uri="{BB962C8B-B14F-4D97-AF65-F5344CB8AC3E}">
        <p14:creationId xmlns:p14="http://schemas.microsoft.com/office/powerpoint/2010/main" val="6388931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274638"/>
            <a:ext cx="7688263"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11</a:t>
            </a:fld>
            <a:endParaRPr lang="en-US"/>
          </a:p>
        </p:txBody>
      </p:sp>
    </p:spTree>
    <p:extLst>
      <p:ext uri="{BB962C8B-B14F-4D97-AF65-F5344CB8AC3E}">
        <p14:creationId xmlns:p14="http://schemas.microsoft.com/office/powerpoint/2010/main" val="416969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274638"/>
            <a:ext cx="7688263"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12</a:t>
            </a:fld>
            <a:endParaRPr lang="en-US"/>
          </a:p>
        </p:txBody>
      </p:sp>
    </p:spTree>
    <p:extLst>
      <p:ext uri="{BB962C8B-B14F-4D97-AF65-F5344CB8AC3E}">
        <p14:creationId xmlns:p14="http://schemas.microsoft.com/office/powerpoint/2010/main" val="17744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914400"/>
            <a:ext cx="76882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13</a:t>
            </a:fld>
            <a:endParaRPr lang="en-US"/>
          </a:p>
        </p:txBody>
      </p:sp>
    </p:spTree>
    <p:extLst>
      <p:ext uri="{BB962C8B-B14F-4D97-AF65-F5344CB8AC3E}">
        <p14:creationId xmlns:p14="http://schemas.microsoft.com/office/powerpoint/2010/main" val="244003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Mean = “Average”</a:t>
            </a:r>
            <a:endParaRPr lang="en-US" dirty="0"/>
          </a:p>
        </p:txBody>
      </p:sp>
      <p:sp>
        <p:nvSpPr>
          <p:cNvPr id="3" name="Content Placeholder 2"/>
          <p:cNvSpPr>
            <a:spLocks noGrp="1"/>
          </p:cNvSpPr>
          <p:nvPr>
            <p:ph idx="1"/>
          </p:nvPr>
        </p:nvSpPr>
        <p:spPr/>
        <p:txBody>
          <a:bodyPr/>
          <a:lstStyle/>
          <a:p>
            <a:r>
              <a:rPr lang="en-US" dirty="0" smtClean="0"/>
              <a:t>Arithmetic Mean =</a:t>
            </a:r>
          </a:p>
          <a:p>
            <a:r>
              <a:rPr lang="en-US" dirty="0" smtClean="0"/>
              <a:t>Mean =</a:t>
            </a:r>
          </a:p>
          <a:p>
            <a:r>
              <a:rPr lang="en-US" dirty="0" smtClean="0"/>
              <a:t>“Average” (everyday language) =</a:t>
            </a:r>
          </a:p>
          <a:p>
            <a:r>
              <a:rPr lang="en-US" dirty="0" smtClean="0"/>
              <a:t>“Typical Value” =</a:t>
            </a:r>
          </a:p>
          <a:p>
            <a:r>
              <a:rPr lang="en-US" dirty="0" smtClean="0"/>
              <a:t>One Value that Can Represent All The Values =</a:t>
            </a:r>
          </a:p>
          <a:p>
            <a:r>
              <a:rPr lang="en-US" sz="6000" dirty="0" smtClean="0"/>
              <a:t>(Add Then All Up)/Count</a:t>
            </a:r>
            <a:endParaRPr lang="en-US" sz="6000" dirty="0"/>
          </a:p>
        </p:txBody>
      </p:sp>
      <p:sp>
        <p:nvSpPr>
          <p:cNvPr id="4" name="Slide Number Placeholder 3"/>
          <p:cNvSpPr>
            <a:spLocks noGrp="1"/>
          </p:cNvSpPr>
          <p:nvPr>
            <p:ph type="sldNum" sz="quarter" idx="12"/>
          </p:nvPr>
        </p:nvSpPr>
        <p:spPr/>
        <p:txBody>
          <a:bodyPr/>
          <a:lstStyle/>
          <a:p>
            <a:fld id="{5A1E0AA2-8959-4AD3-879A-9F6A61209C47}" type="slidenum">
              <a:rPr lang="en-US" smtClean="0"/>
              <a:t>14</a:t>
            </a:fld>
            <a:endParaRPr lang="en-US"/>
          </a:p>
        </p:txBody>
      </p:sp>
    </p:spTree>
    <p:extLst>
      <p:ext uri="{BB962C8B-B14F-4D97-AF65-F5344CB8AC3E}">
        <p14:creationId xmlns:p14="http://schemas.microsoft.com/office/powerpoint/2010/main" val="404701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Historical Average Returns</a:t>
            </a:r>
            <a:endParaRPr lang="en-US" dirty="0"/>
          </a:p>
        </p:txBody>
      </p:sp>
      <p:sp>
        <p:nvSpPr>
          <p:cNvPr id="3" name="Content Placeholder 2"/>
          <p:cNvSpPr>
            <a:spLocks noGrp="1"/>
          </p:cNvSpPr>
          <p:nvPr>
            <p:ph idx="1"/>
          </p:nvPr>
        </p:nvSpPr>
        <p:spPr/>
        <p:txBody>
          <a:bodyPr>
            <a:normAutofit/>
          </a:bodyPr>
          <a:lstStyle/>
          <a:p>
            <a:pPr lvl="0"/>
            <a:r>
              <a:rPr lang="en-US" dirty="0" smtClean="0"/>
              <a:t>Historical Averages For Asset Classes = Arithmetic Mean of Asset Class = (Add then all up)/Count</a:t>
            </a:r>
            <a:br>
              <a:rPr lang="en-US" dirty="0" smtClean="0"/>
            </a:br>
            <a:endParaRPr lang="en-US" dirty="0" smtClean="0"/>
          </a:p>
          <a:p>
            <a:pPr lvl="0"/>
            <a:r>
              <a:rPr lang="en-US" dirty="0" smtClean="0"/>
              <a:t>Reward For Risk = Risk Premium = Historical Arithmetic Mean of Asset Class – Historical Arithmetic Mean of T-Bill</a:t>
            </a:r>
          </a:p>
        </p:txBody>
      </p:sp>
      <p:sp>
        <p:nvSpPr>
          <p:cNvPr id="4" name="Slide Number Placeholder 3"/>
          <p:cNvSpPr>
            <a:spLocks noGrp="1"/>
          </p:cNvSpPr>
          <p:nvPr>
            <p:ph type="sldNum" sz="quarter" idx="12"/>
          </p:nvPr>
        </p:nvSpPr>
        <p:spPr/>
        <p:txBody>
          <a:bodyPr/>
          <a:lstStyle/>
          <a:p>
            <a:fld id="{5A1E0AA2-8959-4AD3-879A-9F6A61209C47}" type="slidenum">
              <a:rPr lang="en-US" smtClean="0"/>
              <a:t>15</a:t>
            </a:fld>
            <a:endParaRPr lang="en-US"/>
          </a:p>
        </p:txBody>
      </p:sp>
    </p:spTree>
    <p:extLst>
      <p:ext uri="{BB962C8B-B14F-4D97-AF65-F5344CB8AC3E}">
        <p14:creationId xmlns:p14="http://schemas.microsoft.com/office/powerpoint/2010/main" val="206953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3200" dirty="0" smtClean="0"/>
              <a:t>Historical Averages, Reward For Risk, Real Rate</a:t>
            </a:r>
            <a:endParaRPr lang="en-US" sz="32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259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3962400"/>
            <a:ext cx="8229600" cy="2590800"/>
          </a:xfrm>
        </p:spPr>
        <p:txBody>
          <a:bodyPr>
            <a:normAutofit fontScale="92500"/>
          </a:bodyPr>
          <a:lstStyle/>
          <a:p>
            <a:pPr lvl="0"/>
            <a:r>
              <a:rPr lang="en-US" dirty="0" smtClean="0"/>
              <a:t>What We Can Learn From Capital Market History</a:t>
            </a:r>
          </a:p>
          <a:p>
            <a:pPr lvl="1"/>
            <a:r>
              <a:rPr lang="en-US" dirty="0" smtClean="0"/>
              <a:t>Lesson 1: There Is Reward For Bearing Risk</a:t>
            </a:r>
          </a:p>
          <a:p>
            <a:r>
              <a:rPr lang="en-US" dirty="0" smtClean="0"/>
              <a:t/>
            </a:r>
            <a:br>
              <a:rPr lang="en-US" dirty="0" smtClean="0"/>
            </a:br>
            <a:r>
              <a:rPr lang="en-US" dirty="0" smtClean="0"/>
              <a:t>But why do some investments get more reward?</a:t>
            </a:r>
          </a:p>
          <a:p>
            <a:pPr lvl="1"/>
            <a:r>
              <a:rPr lang="en-US" dirty="0" smtClean="0"/>
              <a:t>The answer lies in “variability of returns”</a:t>
            </a:r>
            <a:endParaRPr lang="en-US" dirty="0"/>
          </a:p>
        </p:txBody>
      </p:sp>
      <p:sp>
        <p:nvSpPr>
          <p:cNvPr id="3" name="Slide Number Placeholder 2"/>
          <p:cNvSpPr>
            <a:spLocks noGrp="1"/>
          </p:cNvSpPr>
          <p:nvPr>
            <p:ph type="sldNum" sz="quarter" idx="12"/>
          </p:nvPr>
        </p:nvSpPr>
        <p:spPr/>
        <p:txBody>
          <a:bodyPr/>
          <a:lstStyle/>
          <a:p>
            <a:fld id="{5A1E0AA2-8959-4AD3-879A-9F6A61209C47}" type="slidenum">
              <a:rPr lang="en-US" smtClean="0"/>
              <a:t>16</a:t>
            </a:fld>
            <a:endParaRPr lang="en-US"/>
          </a:p>
        </p:txBody>
      </p:sp>
    </p:spTree>
    <p:extLst>
      <p:ext uri="{BB962C8B-B14F-4D97-AF65-F5344CB8AC3E}">
        <p14:creationId xmlns:p14="http://schemas.microsoft.com/office/powerpoint/2010/main" val="298419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pPr lvl="0"/>
            <a:r>
              <a:rPr lang="en-US" dirty="0" smtClean="0"/>
              <a:t>Variability In Returns = Volatility In Returns = Risk</a:t>
            </a:r>
            <a:endParaRPr lang="en-US" dirty="0"/>
          </a:p>
        </p:txBody>
      </p:sp>
      <p:sp>
        <p:nvSpPr>
          <p:cNvPr id="3" name="Content Placeholder 2"/>
          <p:cNvSpPr>
            <a:spLocks noGrp="1"/>
          </p:cNvSpPr>
          <p:nvPr>
            <p:ph idx="1"/>
          </p:nvPr>
        </p:nvSpPr>
        <p:spPr/>
        <p:txBody>
          <a:bodyPr>
            <a:normAutofit/>
          </a:bodyPr>
          <a:lstStyle/>
          <a:p>
            <a:pPr lvl="0"/>
            <a:r>
              <a:rPr lang="en-US" dirty="0" smtClean="0"/>
              <a:t>Variability seen with Line &amp; Column Chart</a:t>
            </a:r>
          </a:p>
          <a:p>
            <a:r>
              <a:rPr lang="en-US" dirty="0" smtClean="0"/>
              <a:t>Variability seen with X-Y scatter chart</a:t>
            </a:r>
          </a:p>
          <a:p>
            <a:pPr lvl="0"/>
            <a:r>
              <a:rPr lang="en-US" dirty="0" smtClean="0"/>
              <a:t>Variability seen with Frequency Distribution</a:t>
            </a:r>
          </a:p>
          <a:p>
            <a:pPr lvl="0"/>
            <a:r>
              <a:rPr lang="en-US" dirty="0" smtClean="0"/>
              <a:t>Risk Measured by calculating Standard Deviation</a:t>
            </a:r>
          </a:p>
        </p:txBody>
      </p:sp>
      <p:sp>
        <p:nvSpPr>
          <p:cNvPr id="4" name="Slide Number Placeholder 3"/>
          <p:cNvSpPr>
            <a:spLocks noGrp="1"/>
          </p:cNvSpPr>
          <p:nvPr>
            <p:ph type="sldNum" sz="quarter" idx="12"/>
          </p:nvPr>
        </p:nvSpPr>
        <p:spPr/>
        <p:txBody>
          <a:bodyPr/>
          <a:lstStyle/>
          <a:p>
            <a:fld id="{5A1E0AA2-8959-4AD3-879A-9F6A61209C47}" type="slidenum">
              <a:rPr lang="en-US" smtClean="0"/>
              <a:t>17</a:t>
            </a:fld>
            <a:endParaRPr lang="en-US"/>
          </a:p>
        </p:txBody>
      </p:sp>
    </p:spTree>
    <p:extLst>
      <p:ext uri="{BB962C8B-B14F-4D97-AF65-F5344CB8AC3E}">
        <p14:creationId xmlns:p14="http://schemas.microsoft.com/office/powerpoint/2010/main" val="348521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ChangeArrowheads="1"/>
          </p:cNvSpPr>
          <p:nvPr/>
        </p:nvSpPr>
        <p:spPr bwMode="auto">
          <a:xfrm>
            <a:off x="6019800" y="304800"/>
            <a:ext cx="28956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a:solidFill>
                  <a:schemeClr val="tx2"/>
                </a:solidFill>
              </a:rPr>
              <a:t>U.S. Financial Markets</a:t>
            </a:r>
            <a:br>
              <a:rPr lang="en-US" sz="4000">
                <a:solidFill>
                  <a:schemeClr val="tx2"/>
                </a:solidFill>
              </a:rPr>
            </a:br>
            <a:r>
              <a:rPr lang="en-US" sz="3200">
                <a:solidFill>
                  <a:schemeClr val="tx2"/>
                </a:solidFill>
              </a:rPr>
              <a:t>The Historical Record: 1925-2008</a:t>
            </a:r>
          </a:p>
        </p:txBody>
      </p:sp>
      <p:pic>
        <p:nvPicPr>
          <p:cNvPr id="83974" name="Picture 6" descr="ros82469_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6050"/>
            <a:ext cx="5334000" cy="6565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18</a:t>
            </a:fld>
            <a:endParaRPr lang="en-US"/>
          </a:p>
        </p:txBody>
      </p:sp>
    </p:spTree>
    <p:extLst>
      <p:ext uri="{BB962C8B-B14F-4D97-AF65-F5344CB8AC3E}">
        <p14:creationId xmlns:p14="http://schemas.microsoft.com/office/powerpoint/2010/main" val="973648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ln/>
        </p:spPr>
        <p:txBody>
          <a:bodyPr/>
          <a:lstStyle/>
          <a:p>
            <a:r>
              <a:rPr lang="en-US"/>
              <a:t>Year-to-Year Total Returns</a:t>
            </a:r>
          </a:p>
        </p:txBody>
      </p:sp>
      <p:sp>
        <p:nvSpPr>
          <p:cNvPr id="86022" name="Text Box 6"/>
          <p:cNvSpPr txBox="1">
            <a:spLocks noChangeArrowheads="1"/>
          </p:cNvSpPr>
          <p:nvPr/>
        </p:nvSpPr>
        <p:spPr bwMode="auto">
          <a:xfrm>
            <a:off x="914400" y="1600200"/>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Large-Company Stock Returns</a:t>
            </a:r>
          </a:p>
        </p:txBody>
      </p:sp>
      <p:pic>
        <p:nvPicPr>
          <p:cNvPr id="86027" name="Picture 11" descr="ros82469_1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08250"/>
            <a:ext cx="7467600" cy="3663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19</a:t>
            </a:fld>
            <a:endParaRPr lang="en-US"/>
          </a:p>
        </p:txBody>
      </p:sp>
    </p:spTree>
    <p:extLst>
      <p:ext uri="{BB962C8B-B14F-4D97-AF65-F5344CB8AC3E}">
        <p14:creationId xmlns:p14="http://schemas.microsoft.com/office/powerpoint/2010/main" val="28670782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Topics</a:t>
            </a:r>
            <a:endParaRPr lang="en-US" dirty="0"/>
          </a:p>
        </p:txBody>
      </p:sp>
      <p:sp>
        <p:nvSpPr>
          <p:cNvPr id="3" name="Content Placeholder 2"/>
          <p:cNvSpPr>
            <a:spLocks noGrp="1"/>
          </p:cNvSpPr>
          <p:nvPr>
            <p:ph idx="1"/>
          </p:nvPr>
        </p:nvSpPr>
        <p:spPr>
          <a:xfrm>
            <a:off x="152400" y="1066800"/>
            <a:ext cx="8915400" cy="5562600"/>
          </a:xfrm>
        </p:spPr>
        <p:txBody>
          <a:bodyPr>
            <a:normAutofit fontScale="92500" lnSpcReduction="10000"/>
          </a:bodyPr>
          <a:lstStyle/>
          <a:p>
            <a:r>
              <a:rPr lang="en-US" dirty="0" smtClean="0"/>
              <a:t>Calculate 1 Period Returns</a:t>
            </a:r>
          </a:p>
          <a:p>
            <a:r>
              <a:rPr lang="en-US" dirty="0" smtClean="0"/>
              <a:t>Five Important Types of Financial Investments</a:t>
            </a:r>
          </a:p>
          <a:p>
            <a:pPr lvl="1"/>
            <a:r>
              <a:rPr lang="en-US" dirty="0" smtClean="0"/>
              <a:t>Risk-Free Investment</a:t>
            </a:r>
          </a:p>
          <a:p>
            <a:r>
              <a:rPr lang="en-US" dirty="0" smtClean="0"/>
              <a:t>What We Can Learn From Capital Market History</a:t>
            </a:r>
          </a:p>
          <a:p>
            <a:pPr lvl="1"/>
            <a:r>
              <a:rPr lang="en-US" dirty="0" smtClean="0"/>
              <a:t>Using Past To Predict Future</a:t>
            </a:r>
          </a:p>
          <a:p>
            <a:pPr lvl="1"/>
            <a:r>
              <a:rPr lang="en-US" dirty="0" smtClean="0"/>
              <a:t>Average Returns: There Is Reward For Bearing Risk</a:t>
            </a:r>
          </a:p>
          <a:p>
            <a:pPr lvl="1"/>
            <a:r>
              <a:rPr lang="en-US" dirty="0" smtClean="0"/>
              <a:t>Variability In Returns: The Greater The Potential Reward, The Greater The Risk</a:t>
            </a:r>
          </a:p>
          <a:p>
            <a:r>
              <a:rPr lang="en-US" dirty="0" smtClean="0"/>
              <a:t>Risk &amp; Return</a:t>
            </a:r>
          </a:p>
          <a:p>
            <a:r>
              <a:rPr lang="en-US" dirty="0" smtClean="0"/>
              <a:t>Arithmetic V Geometric Mean</a:t>
            </a:r>
          </a:p>
          <a:p>
            <a:r>
              <a:rPr lang="en-US" dirty="0" smtClean="0"/>
              <a:t>Markets Are Only Efficient In The Long Run</a:t>
            </a:r>
            <a:endParaRPr lang="en-US" dirty="0"/>
          </a:p>
        </p:txBody>
      </p:sp>
      <p:sp>
        <p:nvSpPr>
          <p:cNvPr id="4" name="Slide Number Placeholder 3"/>
          <p:cNvSpPr>
            <a:spLocks noGrp="1"/>
          </p:cNvSpPr>
          <p:nvPr>
            <p:ph type="sldNum" sz="quarter" idx="12"/>
          </p:nvPr>
        </p:nvSpPr>
        <p:spPr/>
        <p:txBody>
          <a:bodyPr/>
          <a:lstStyle/>
          <a:p>
            <a:fld id="{5A1E0AA2-8959-4AD3-879A-9F6A61209C47}" type="slidenum">
              <a:rPr lang="en-US" smtClean="0"/>
              <a:t>2</a:t>
            </a:fld>
            <a:endParaRPr lang="en-US"/>
          </a:p>
        </p:txBody>
      </p:sp>
    </p:spTree>
    <p:extLst>
      <p:ext uri="{BB962C8B-B14F-4D97-AF65-F5344CB8AC3E}">
        <p14:creationId xmlns:p14="http://schemas.microsoft.com/office/powerpoint/2010/main" val="423944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a:ln/>
        </p:spPr>
        <p:txBody>
          <a:bodyPr/>
          <a:lstStyle/>
          <a:p>
            <a:r>
              <a:rPr lang="en-US"/>
              <a:t>Year-to-Year Total Returns</a:t>
            </a:r>
          </a:p>
        </p:txBody>
      </p:sp>
      <p:sp>
        <p:nvSpPr>
          <p:cNvPr id="256007" name="Text Box 7"/>
          <p:cNvSpPr txBox="1">
            <a:spLocks noChangeArrowheads="1"/>
          </p:cNvSpPr>
          <p:nvPr/>
        </p:nvSpPr>
        <p:spPr bwMode="auto">
          <a:xfrm>
            <a:off x="762000" y="15240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Long-Term Government Bond Returns</a:t>
            </a:r>
          </a:p>
        </p:txBody>
      </p:sp>
      <p:pic>
        <p:nvPicPr>
          <p:cNvPr id="2560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315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20</a:t>
            </a:fld>
            <a:endParaRPr lang="en-US"/>
          </a:p>
        </p:txBody>
      </p:sp>
    </p:spTree>
    <p:extLst>
      <p:ext uri="{BB962C8B-B14F-4D97-AF65-F5344CB8AC3E}">
        <p14:creationId xmlns:p14="http://schemas.microsoft.com/office/powerpoint/2010/main" val="19847110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title"/>
          </p:nvPr>
        </p:nvSpPr>
        <p:spPr>
          <a:ln/>
        </p:spPr>
        <p:txBody>
          <a:bodyPr/>
          <a:lstStyle/>
          <a:p>
            <a:r>
              <a:rPr lang="en-US"/>
              <a:t>Year-to-Year Total Returns</a:t>
            </a:r>
          </a:p>
        </p:txBody>
      </p:sp>
      <p:sp>
        <p:nvSpPr>
          <p:cNvPr id="258056" name="Text Box 8"/>
          <p:cNvSpPr txBox="1">
            <a:spLocks noChangeArrowheads="1"/>
          </p:cNvSpPr>
          <p:nvPr/>
        </p:nvSpPr>
        <p:spPr bwMode="auto">
          <a:xfrm>
            <a:off x="990600" y="15240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U.S. Treasury Bill Returns</a:t>
            </a:r>
          </a:p>
        </p:txBody>
      </p:sp>
      <p:pic>
        <p:nvPicPr>
          <p:cNvPr id="258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162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21</a:t>
            </a:fld>
            <a:endParaRPr lang="en-US"/>
          </a:p>
        </p:txBody>
      </p:sp>
    </p:spTree>
    <p:extLst>
      <p:ext uri="{BB962C8B-B14F-4D97-AF65-F5344CB8AC3E}">
        <p14:creationId xmlns:p14="http://schemas.microsoft.com/office/powerpoint/2010/main" val="39591092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655638"/>
          </a:xfrm>
        </p:spPr>
        <p:txBody>
          <a:bodyPr/>
          <a:lstStyle/>
          <a:p>
            <a:pPr lvl="0" rtl="0" eaLnBrk="1" latinLnBrk="0" hangingPunct="1"/>
            <a:r>
              <a:rPr lang="en-US" sz="3200" kern="1200" dirty="0" smtClean="0">
                <a:solidFill>
                  <a:schemeClr val="tx1"/>
                </a:solidFill>
                <a:effectLst/>
                <a:latin typeface="+mn-lt"/>
                <a:ea typeface="+mn-ea"/>
                <a:cs typeface="+mn-cs"/>
              </a:rPr>
              <a:t>Variability seen with X-Y scatter chart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55561"/>
            <a:ext cx="6934200" cy="416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5257800"/>
            <a:ext cx="8686800" cy="1200329"/>
          </a:xfrm>
          <a:prstGeom prst="rect">
            <a:avLst/>
          </a:prstGeom>
          <a:noFill/>
        </p:spPr>
        <p:txBody>
          <a:bodyPr wrap="square" rtlCol="0">
            <a:spAutoFit/>
          </a:bodyPr>
          <a:lstStyle/>
          <a:p>
            <a:r>
              <a:rPr lang="en-US" dirty="0" smtClean="0"/>
              <a:t>Which set of data is more spread out?</a:t>
            </a:r>
          </a:p>
          <a:p>
            <a:r>
              <a:rPr lang="en-US" dirty="0" smtClean="0"/>
              <a:t>Which mean represents its data points more fairly?</a:t>
            </a:r>
          </a:p>
          <a:p>
            <a:r>
              <a:rPr lang="en-US" dirty="0" smtClean="0"/>
              <a:t>If the data points are all clustered around the mean, then there is less variability, less risk that your return will be different than the mean.</a:t>
            </a:r>
            <a:endParaRPr lang="en-US" dirty="0"/>
          </a:p>
        </p:txBody>
      </p:sp>
      <p:sp>
        <p:nvSpPr>
          <p:cNvPr id="3" name="Slide Number Placeholder 2"/>
          <p:cNvSpPr>
            <a:spLocks noGrp="1"/>
          </p:cNvSpPr>
          <p:nvPr>
            <p:ph type="sldNum" sz="quarter" idx="12"/>
          </p:nvPr>
        </p:nvSpPr>
        <p:spPr/>
        <p:txBody>
          <a:bodyPr/>
          <a:lstStyle/>
          <a:p>
            <a:fld id="{5A1E0AA2-8959-4AD3-879A-9F6A61209C47}" type="slidenum">
              <a:rPr lang="en-US" smtClean="0"/>
              <a:t>22</a:t>
            </a:fld>
            <a:endParaRPr lang="en-US"/>
          </a:p>
        </p:txBody>
      </p:sp>
    </p:spTree>
    <p:extLst>
      <p:ext uri="{BB962C8B-B14F-4D97-AF65-F5344CB8AC3E}">
        <p14:creationId xmlns:p14="http://schemas.microsoft.com/office/powerpoint/2010/main" val="314116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8"/>
          </a:xfrm>
        </p:spPr>
        <p:txBody>
          <a:bodyPr/>
          <a:lstStyle/>
          <a:p>
            <a:pPr lvl="0" rtl="0" eaLnBrk="1" latinLnBrk="0" hangingPunct="1"/>
            <a:r>
              <a:rPr lang="en-US" sz="3200" kern="1200" dirty="0" smtClean="0">
                <a:solidFill>
                  <a:schemeClr val="tx1"/>
                </a:solidFill>
                <a:effectLst/>
                <a:latin typeface="+mn-lt"/>
                <a:ea typeface="+mn-ea"/>
                <a:cs typeface="+mn-cs"/>
              </a:rPr>
              <a:t>Variability seen with Frequency Distribution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879369" cy="458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23</a:t>
            </a:fld>
            <a:endParaRPr lang="en-US"/>
          </a:p>
        </p:txBody>
      </p:sp>
    </p:spTree>
    <p:extLst>
      <p:ext uri="{BB962C8B-B14F-4D97-AF65-F5344CB8AC3E}">
        <p14:creationId xmlns:p14="http://schemas.microsoft.com/office/powerpoint/2010/main" val="4125419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8"/>
          </a:xfrm>
        </p:spPr>
        <p:txBody>
          <a:bodyPr/>
          <a:lstStyle/>
          <a:p>
            <a:pPr lvl="0" rtl="0" eaLnBrk="1" latinLnBrk="0" hangingPunct="1"/>
            <a:r>
              <a:rPr lang="en-US" sz="3200" kern="1200" dirty="0" smtClean="0">
                <a:solidFill>
                  <a:schemeClr val="tx1"/>
                </a:solidFill>
                <a:effectLst/>
                <a:latin typeface="+mn-lt"/>
                <a:ea typeface="+mn-ea"/>
                <a:cs typeface="+mn-cs"/>
              </a:rPr>
              <a:t>Variability seen with Frequency Distribution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05051" y="-979488"/>
            <a:ext cx="4465637" cy="892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24</a:t>
            </a:fld>
            <a:endParaRPr lang="en-US"/>
          </a:p>
        </p:txBody>
      </p:sp>
    </p:spTree>
    <p:extLst>
      <p:ext uri="{BB962C8B-B14F-4D97-AF65-F5344CB8AC3E}">
        <p14:creationId xmlns:p14="http://schemas.microsoft.com/office/powerpoint/2010/main" val="313435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Which Stock Would You Prefer?</a:t>
            </a:r>
            <a:br>
              <a:rPr lang="en-US" dirty="0" smtClean="0"/>
            </a:br>
            <a:r>
              <a:rPr lang="en-US" dirty="0" smtClean="0"/>
              <a:t>Each Has a Mean Return Of 4.1%</a:t>
            </a:r>
            <a:br>
              <a:rPr lang="en-US" dirty="0" smtClean="0"/>
            </a:br>
            <a:r>
              <a:rPr lang="en-US" dirty="0" smtClean="0"/>
              <a:t>Why?</a:t>
            </a:r>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43" y="1977655"/>
            <a:ext cx="359605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654" y="1981200"/>
            <a:ext cx="359605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25</a:t>
            </a:fld>
            <a:endParaRPr lang="en-US"/>
          </a:p>
        </p:txBody>
      </p:sp>
    </p:spTree>
    <p:extLst>
      <p:ext uri="{BB962C8B-B14F-4D97-AF65-F5344CB8AC3E}">
        <p14:creationId xmlns:p14="http://schemas.microsoft.com/office/powerpoint/2010/main" val="146202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Which Stock Would You Prefer?</a:t>
            </a:r>
            <a:br>
              <a:rPr lang="en-US" dirty="0" smtClean="0"/>
            </a:br>
            <a:r>
              <a:rPr lang="en-US" dirty="0" smtClean="0"/>
              <a:t>Each Has a Mean Return Of 4.1%</a:t>
            </a:r>
            <a:br>
              <a:rPr lang="en-US" dirty="0" smtClean="0"/>
            </a:br>
            <a:r>
              <a:rPr lang="en-US" dirty="0" smtClean="0"/>
              <a:t>Why?</a:t>
            </a:r>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04" y="2057400"/>
            <a:ext cx="8485296"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26</a:t>
            </a:fld>
            <a:endParaRPr lang="en-US"/>
          </a:p>
        </p:txBody>
      </p:sp>
    </p:spTree>
    <p:extLst>
      <p:ext uri="{BB962C8B-B14F-4D97-AF65-F5344CB8AC3E}">
        <p14:creationId xmlns:p14="http://schemas.microsoft.com/office/powerpoint/2010/main" val="210919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08038"/>
            <a:ext cx="8686800" cy="5135562"/>
          </a:xfrm>
        </p:spPr>
        <p:txBody>
          <a:bodyPr>
            <a:normAutofit/>
          </a:bodyPr>
          <a:lstStyle/>
          <a:p>
            <a:r>
              <a:rPr lang="en-US" sz="6600" dirty="0" smtClean="0"/>
              <a:t>But Now We Need A Number To Measure The Volatility of Returns</a:t>
            </a:r>
            <a:endParaRPr lang="en-US" sz="6600" dirty="0"/>
          </a:p>
        </p:txBody>
      </p:sp>
      <p:sp>
        <p:nvSpPr>
          <p:cNvPr id="3" name="Slide Number Placeholder 2"/>
          <p:cNvSpPr>
            <a:spLocks noGrp="1"/>
          </p:cNvSpPr>
          <p:nvPr>
            <p:ph type="sldNum" sz="quarter" idx="12"/>
          </p:nvPr>
        </p:nvSpPr>
        <p:spPr/>
        <p:txBody>
          <a:bodyPr/>
          <a:lstStyle/>
          <a:p>
            <a:fld id="{5A1E0AA2-8959-4AD3-879A-9F6A61209C47}" type="slidenum">
              <a:rPr lang="en-US" smtClean="0"/>
              <a:t>27</a:t>
            </a:fld>
            <a:endParaRPr lang="en-US"/>
          </a:p>
        </p:txBody>
      </p:sp>
    </p:spTree>
    <p:extLst>
      <p:ext uri="{BB962C8B-B14F-4D97-AF65-F5344CB8AC3E}">
        <p14:creationId xmlns:p14="http://schemas.microsoft.com/office/powerpoint/2010/main" val="836251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dirty="0" smtClean="0"/>
              <a:t>Variability Measured By Calculating </a:t>
            </a:r>
            <a:r>
              <a:rPr lang="en-US" dirty="0"/>
              <a:t>Standard </a:t>
            </a:r>
            <a:r>
              <a:rPr lang="en-US" dirty="0" smtClean="0"/>
              <a:t>Deviation</a:t>
            </a:r>
            <a:endParaRPr lang="en-US" dirty="0"/>
          </a:p>
        </p:txBody>
      </p:sp>
      <p:sp>
        <p:nvSpPr>
          <p:cNvPr id="3" name="Content Placeholder 2"/>
          <p:cNvSpPr>
            <a:spLocks noGrp="1"/>
          </p:cNvSpPr>
          <p:nvPr>
            <p:ph idx="1"/>
          </p:nvPr>
        </p:nvSpPr>
        <p:spPr>
          <a:xfrm>
            <a:off x="457200" y="2667001"/>
            <a:ext cx="8229600" cy="1447800"/>
          </a:xfrm>
        </p:spPr>
        <p:txBody>
          <a:bodyPr>
            <a:noAutofit/>
          </a:bodyPr>
          <a:lstStyle/>
          <a:p>
            <a:r>
              <a:rPr lang="en-US" sz="3600" dirty="0" smtClean="0"/>
              <a:t>Risk is measured by the dispersion, spread, or volatility of returns.</a:t>
            </a:r>
          </a:p>
          <a:p>
            <a:r>
              <a:rPr lang="en-US" sz="3600" dirty="0" smtClean="0"/>
              <a:t>Standard Deviation will be calculated number that measures variability, or volatility, or dispersion, or simply RISK</a:t>
            </a:r>
          </a:p>
        </p:txBody>
      </p:sp>
      <p:sp>
        <p:nvSpPr>
          <p:cNvPr id="4" name="Slide Number Placeholder 3"/>
          <p:cNvSpPr>
            <a:spLocks noGrp="1"/>
          </p:cNvSpPr>
          <p:nvPr>
            <p:ph type="sldNum" sz="quarter" idx="12"/>
          </p:nvPr>
        </p:nvSpPr>
        <p:spPr/>
        <p:txBody>
          <a:bodyPr/>
          <a:lstStyle/>
          <a:p>
            <a:fld id="{5A1E0AA2-8959-4AD3-879A-9F6A61209C47}" type="slidenum">
              <a:rPr lang="en-US" smtClean="0"/>
              <a:t>28</a:t>
            </a:fld>
            <a:endParaRPr lang="en-US"/>
          </a:p>
        </p:txBody>
      </p:sp>
    </p:spTree>
    <p:extLst>
      <p:ext uri="{BB962C8B-B14F-4D97-AF65-F5344CB8AC3E}">
        <p14:creationId xmlns:p14="http://schemas.microsoft.com/office/powerpoint/2010/main" val="3736352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p:spPr>
        <p:txBody>
          <a:bodyPr>
            <a:noAutofit/>
          </a:bodyPr>
          <a:lstStyle/>
          <a:p>
            <a:r>
              <a:rPr lang="en-US" sz="2800" dirty="0" smtClean="0"/>
              <a:t>How Far Does Each Actual Return Deviate From The Mean In A Typical Year?</a:t>
            </a:r>
            <a:endParaRPr lang="en-US" sz="2800"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57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3429000"/>
            <a:ext cx="5562600" cy="3662541"/>
          </a:xfrm>
          <a:prstGeom prst="rect">
            <a:avLst/>
          </a:prstGeom>
          <a:noFill/>
        </p:spPr>
        <p:txBody>
          <a:bodyPr wrap="square" rtlCol="0">
            <a:spAutoFit/>
          </a:bodyPr>
          <a:lstStyle/>
          <a:p>
            <a:pPr marL="457200" indent="-457200">
              <a:buFont typeface="Arial" pitchFamily="34" charset="0"/>
              <a:buChar char="•"/>
            </a:pPr>
            <a:r>
              <a:rPr lang="en-US" sz="2400" dirty="0" smtClean="0"/>
              <a:t>Deviation tells you how far each return is from the mean</a:t>
            </a:r>
          </a:p>
          <a:p>
            <a:pPr marL="457200" indent="-457200">
              <a:buFont typeface="Arial" pitchFamily="34" charset="0"/>
              <a:buChar char="•"/>
            </a:pPr>
            <a:r>
              <a:rPr lang="en-US" sz="2400" dirty="0" smtClean="0"/>
              <a:t>Deviation = Return – Mean</a:t>
            </a:r>
          </a:p>
          <a:p>
            <a:pPr marL="457200" indent="-457200">
              <a:buFont typeface="Arial" pitchFamily="34" charset="0"/>
              <a:buChar char="•"/>
            </a:pPr>
            <a:r>
              <a:rPr lang="en-US" sz="2400" dirty="0" smtClean="0"/>
              <a:t>If we average these deviations, it will give us an indication of the volatility of the stock.</a:t>
            </a:r>
          </a:p>
          <a:p>
            <a:pPr marL="457200" indent="-457200">
              <a:buFont typeface="Arial" pitchFamily="34" charset="0"/>
              <a:buChar char="•"/>
            </a:pPr>
            <a:r>
              <a:rPr lang="en-US" sz="2400" dirty="0" smtClean="0"/>
              <a:t>Sum of Deviations = 0</a:t>
            </a:r>
          </a:p>
          <a:p>
            <a:pPr marL="914400" lvl="1" indent="-457200">
              <a:buFont typeface="Arial" pitchFamily="34" charset="0"/>
              <a:buChar char="•"/>
            </a:pPr>
            <a:r>
              <a:rPr lang="en-US" sz="2400" dirty="0" smtClean="0"/>
              <a:t>This means we can’t calculate the mean in the normal way.</a:t>
            </a:r>
          </a:p>
          <a:p>
            <a:endParaRPr lang="en-US" sz="1600" dirty="0"/>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3200400" cy="5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29</a:t>
            </a:fld>
            <a:endParaRPr lang="en-US"/>
          </a:p>
        </p:txBody>
      </p:sp>
    </p:spTree>
    <p:extLst>
      <p:ext uri="{BB962C8B-B14F-4D97-AF65-F5344CB8AC3E}">
        <p14:creationId xmlns:p14="http://schemas.microsoft.com/office/powerpoint/2010/main" val="405887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ln/>
        </p:spPr>
        <p:txBody>
          <a:bodyPr/>
          <a:lstStyle/>
          <a:p>
            <a:r>
              <a:rPr lang="en-US" dirty="0" smtClean="0"/>
              <a:t>1 Year Percent Return</a:t>
            </a:r>
            <a:endParaRPr lang="en-US" dirty="0"/>
          </a:p>
        </p:txBody>
      </p:sp>
      <p:graphicFrame>
        <p:nvGraphicFramePr>
          <p:cNvPr id="169987" name="Object 3"/>
          <p:cNvGraphicFramePr>
            <a:graphicFrameLocks noGrp="1" noChangeAspect="1"/>
          </p:cNvGraphicFramePr>
          <p:nvPr>
            <p:ph idx="1"/>
          </p:nvPr>
        </p:nvGraphicFramePr>
        <p:xfrm>
          <a:off x="3657600" y="1676400"/>
          <a:ext cx="5181600" cy="4405313"/>
        </p:xfrm>
        <a:graphic>
          <a:graphicData uri="http://schemas.openxmlformats.org/presentationml/2006/ole">
            <mc:AlternateContent xmlns:mc="http://schemas.openxmlformats.org/markup-compatibility/2006">
              <mc:Choice xmlns:v="urn:schemas-microsoft-com:vml" Requires="v">
                <p:oleObj spid="_x0000_s1047" name="Equation" r:id="rId4" imgW="1803240" imgH="1790640" progId="Equation.3">
                  <p:embed/>
                </p:oleObj>
              </mc:Choice>
              <mc:Fallback>
                <p:oleObj name="Equation" r:id="rId4" imgW="1803240" imgH="1790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676400"/>
                        <a:ext cx="5181600" cy="440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988" name="Text Box 4"/>
          <p:cNvSpPr txBox="1">
            <a:spLocks noChangeArrowheads="1"/>
          </p:cNvSpPr>
          <p:nvPr/>
        </p:nvSpPr>
        <p:spPr bwMode="auto">
          <a:xfrm>
            <a:off x="609600" y="1905000"/>
            <a:ext cx="2743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Dividend Yield</a:t>
            </a:r>
          </a:p>
          <a:p>
            <a:pPr>
              <a:spcBef>
                <a:spcPct val="50000"/>
              </a:spcBef>
            </a:pPr>
            <a:endParaRPr lang="en-US" b="1"/>
          </a:p>
          <a:p>
            <a:pPr>
              <a:spcBef>
                <a:spcPct val="50000"/>
              </a:spcBef>
            </a:pPr>
            <a:r>
              <a:rPr lang="en-US" sz="2800" b="1"/>
              <a:t>Capital Gains Yield</a:t>
            </a:r>
          </a:p>
        </p:txBody>
      </p:sp>
      <p:sp>
        <p:nvSpPr>
          <p:cNvPr id="169989" name="AutoShape 5"/>
          <p:cNvSpPr>
            <a:spLocks noChangeArrowheads="1"/>
          </p:cNvSpPr>
          <p:nvPr/>
        </p:nvSpPr>
        <p:spPr bwMode="auto">
          <a:xfrm>
            <a:off x="3276600" y="2057400"/>
            <a:ext cx="304800" cy="304800"/>
          </a:xfrm>
          <a:prstGeom prst="right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 name="AutoShape 6"/>
          <p:cNvSpPr>
            <a:spLocks noChangeArrowheads="1"/>
          </p:cNvSpPr>
          <p:nvPr/>
        </p:nvSpPr>
        <p:spPr bwMode="auto">
          <a:xfrm>
            <a:off x="3276600" y="3124200"/>
            <a:ext cx="304800" cy="304800"/>
          </a:xfrm>
          <a:prstGeom prst="right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5A1E0AA2-8959-4AD3-879A-9F6A61209C47}" type="slidenum">
              <a:rPr lang="en-US" smtClean="0"/>
              <a:t>3</a:t>
            </a:fld>
            <a:endParaRPr lang="en-US"/>
          </a:p>
        </p:txBody>
      </p:sp>
    </p:spTree>
    <p:extLst>
      <p:ext uri="{BB962C8B-B14F-4D97-AF65-F5344CB8AC3E}">
        <p14:creationId xmlns:p14="http://schemas.microsoft.com/office/powerpoint/2010/main" val="33894393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p:spPr>
        <p:txBody>
          <a:bodyPr>
            <a:normAutofit fontScale="90000"/>
          </a:bodyPr>
          <a:lstStyle/>
          <a:p>
            <a:r>
              <a:rPr lang="en-US" dirty="0" smtClean="0"/>
              <a:t>Standard Deviation Is A Numerical Measure Of Volatility Or “Risk” Of Stock</a:t>
            </a:r>
            <a:endParaRPr lang="en-US" dirty="0"/>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278" r="40320" b="8024"/>
          <a:stretch/>
        </p:blipFill>
        <p:spPr bwMode="auto">
          <a:xfrm>
            <a:off x="1219200" y="1524000"/>
            <a:ext cx="6625722" cy="505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30</a:t>
            </a:fld>
            <a:endParaRPr lang="en-US"/>
          </a:p>
        </p:txBody>
      </p:sp>
    </p:spTree>
    <p:extLst>
      <p:ext uri="{BB962C8B-B14F-4D97-AF65-F5344CB8AC3E}">
        <p14:creationId xmlns:p14="http://schemas.microsoft.com/office/powerpoint/2010/main" val="299000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2400"/>
            <a:ext cx="8382000" cy="1143000"/>
          </a:xfrm>
        </p:spPr>
        <p:txBody>
          <a:bodyPr>
            <a:normAutofit fontScale="90000"/>
          </a:bodyPr>
          <a:lstStyle/>
          <a:p>
            <a:r>
              <a:rPr lang="en-US" dirty="0" smtClean="0"/>
              <a:t>Standard Deviation Is A Numerical Measure Of Volatility Or “Risk” Of Stock</a:t>
            </a:r>
            <a:endParaRPr lang="en-US" dirty="0"/>
          </a:p>
        </p:txBody>
      </p:sp>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076" r="25800" b="18168"/>
          <a:stretch/>
        </p:blipFill>
        <p:spPr bwMode="auto">
          <a:xfrm>
            <a:off x="279918" y="1752600"/>
            <a:ext cx="8635482" cy="44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31</a:t>
            </a:fld>
            <a:endParaRPr lang="en-US"/>
          </a:p>
        </p:txBody>
      </p:sp>
    </p:spTree>
    <p:extLst>
      <p:ext uri="{BB962C8B-B14F-4D97-AF65-F5344CB8AC3E}">
        <p14:creationId xmlns:p14="http://schemas.microsoft.com/office/powerpoint/2010/main" val="1961201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639762"/>
          </a:xfrm>
        </p:spPr>
        <p:txBody>
          <a:bodyPr vert="horz">
            <a:noAutofit/>
          </a:bodyPr>
          <a:lstStyle/>
          <a:p>
            <a:pPr lvl="0"/>
            <a:r>
              <a:rPr lang="en-US" sz="2400" dirty="0" smtClean="0"/>
              <a:t>What </a:t>
            </a:r>
            <a:r>
              <a:rPr lang="en-US" sz="2400" dirty="0"/>
              <a:t>We Can Learn From Capital Market </a:t>
            </a:r>
            <a:r>
              <a:rPr lang="en-US" sz="2400" dirty="0" smtClean="0"/>
              <a:t>History</a:t>
            </a:r>
            <a:br>
              <a:rPr lang="en-US" sz="2400" dirty="0" smtClean="0"/>
            </a:br>
            <a:r>
              <a:rPr lang="en-US" sz="2400" dirty="0"/>
              <a:t>Lesson 2: The Greater The Potential Reward, The Greater The Risk</a:t>
            </a:r>
            <a:r>
              <a:rPr lang="en-US" sz="2400" dirty="0" smtClean="0">
                <a:effectLst/>
              </a:rPr>
              <a:t/>
            </a:r>
            <a:br>
              <a:rPr lang="en-US" sz="2400" dirty="0" smtClean="0">
                <a:effectLst/>
              </a:rPr>
            </a:br>
            <a:endParaRPr lang="en-US" sz="2400" dirty="0"/>
          </a:p>
        </p:txBody>
      </p:sp>
      <p:pic>
        <p:nvPicPr>
          <p:cNvPr id="4" name="Picture 3" descr="ros1305X_fig10_10"/>
          <p:cNvPicPr>
            <a:picLocks noChangeAspect="1" noChangeArrowheads="1"/>
          </p:cNvPicPr>
          <p:nvPr/>
        </p:nvPicPr>
        <p:blipFill rotWithShape="1">
          <a:blip r:embed="rId2">
            <a:extLst>
              <a:ext uri="{28A0092B-C50C-407E-A947-70E740481C1C}">
                <a14:useLocalDpi xmlns:a14="http://schemas.microsoft.com/office/drawing/2010/main" val="0"/>
              </a:ext>
            </a:extLst>
          </a:blip>
          <a:srcRect b="7870"/>
          <a:stretch/>
        </p:blipFill>
        <p:spPr bwMode="auto">
          <a:xfrm>
            <a:off x="429008" y="914400"/>
            <a:ext cx="6962392" cy="57539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A1E0AA2-8959-4AD3-879A-9F6A61209C47}" type="slidenum">
              <a:rPr lang="en-US" smtClean="0"/>
              <a:t>32</a:t>
            </a:fld>
            <a:endParaRPr lang="en-US"/>
          </a:p>
        </p:txBody>
      </p:sp>
    </p:spTree>
    <p:extLst>
      <p:ext uri="{BB962C8B-B14F-4D97-AF65-F5344CB8AC3E}">
        <p14:creationId xmlns:p14="http://schemas.microsoft.com/office/powerpoint/2010/main" val="2974082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Standard Normal Curve</a:t>
            </a:r>
            <a:br>
              <a:rPr lang="en-US" sz="2800" dirty="0" smtClean="0"/>
            </a:br>
            <a:r>
              <a:rPr lang="en-US" sz="2800" dirty="0" smtClean="0"/>
              <a:t>Do Our Historical Distributions Look Bell Shaped?</a:t>
            </a:r>
            <a:endParaRPr lang="en-US" sz="2800" dirty="0"/>
          </a:p>
        </p:txBody>
      </p:sp>
      <p:pic>
        <p:nvPicPr>
          <p:cNvPr id="4" name="Picture 5" descr="ros82469_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828799"/>
            <a:ext cx="8165595" cy="43434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A1E0AA2-8959-4AD3-879A-9F6A61209C47}" type="slidenum">
              <a:rPr lang="en-US" smtClean="0"/>
              <a:t>33</a:t>
            </a:fld>
            <a:endParaRPr lang="en-US"/>
          </a:p>
        </p:txBody>
      </p:sp>
    </p:spTree>
    <p:extLst>
      <p:ext uri="{BB962C8B-B14F-4D97-AF65-F5344CB8AC3E}">
        <p14:creationId xmlns:p14="http://schemas.microsoft.com/office/powerpoint/2010/main" val="833772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0" eaLnBrk="1" latinLnBrk="0" hangingPunct="1"/>
            <a:r>
              <a:rPr lang="en-US" sz="3200" kern="1200" dirty="0" smtClean="0">
                <a:solidFill>
                  <a:schemeClr val="tx1"/>
                </a:solidFill>
                <a:effectLst/>
                <a:latin typeface="+mn-lt"/>
                <a:ea typeface="+mn-ea"/>
                <a:cs typeface="+mn-cs"/>
              </a:rPr>
              <a:t>Risk And The Standard Normal Curve</a:t>
            </a:r>
            <a:br>
              <a:rPr lang="en-US" sz="3200" kern="1200" dirty="0" smtClean="0">
                <a:solidFill>
                  <a:schemeClr val="tx1"/>
                </a:solidFill>
                <a:effectLst/>
                <a:latin typeface="+mn-lt"/>
                <a:ea typeface="+mn-ea"/>
                <a:cs typeface="+mn-cs"/>
              </a:rPr>
            </a:br>
            <a:r>
              <a:rPr lang="en-US" sz="3200" dirty="0" smtClean="0">
                <a:latin typeface="+mn-lt"/>
                <a:ea typeface="+mn-ea"/>
                <a:cs typeface="+mn-cs"/>
              </a:rPr>
              <a:t>Only Past Distributions That Fit The “Normal” Curve Can Use The Standard Normal Curve</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Normal distribution: </a:t>
            </a:r>
          </a:p>
          <a:p>
            <a:pPr lvl="1">
              <a:buClr>
                <a:schemeClr val="tx1"/>
              </a:buClr>
            </a:pPr>
            <a:r>
              <a:rPr lang="en-US" sz="3200" dirty="0" smtClean="0"/>
              <a:t>A symmetric frequency distribution </a:t>
            </a:r>
          </a:p>
          <a:p>
            <a:pPr lvl="1">
              <a:buClr>
                <a:schemeClr val="tx1"/>
              </a:buClr>
            </a:pPr>
            <a:r>
              <a:rPr lang="en-US" sz="3200" dirty="0" smtClean="0"/>
              <a:t>The “bell-shaped curve”</a:t>
            </a:r>
          </a:p>
          <a:p>
            <a:pPr lvl="1">
              <a:buClr>
                <a:schemeClr val="tx1"/>
              </a:buClr>
            </a:pPr>
            <a:r>
              <a:rPr lang="en-US" sz="3200" dirty="0" smtClean="0"/>
              <a:t>Completely described by the mean and variance</a:t>
            </a:r>
          </a:p>
          <a:p>
            <a:pPr>
              <a:buClr>
                <a:schemeClr val="tx1"/>
              </a:buClr>
            </a:pPr>
            <a:r>
              <a:rPr lang="en-US" sz="3600" dirty="0" smtClean="0"/>
              <a:t>Example: Mean = 11.7%, Standard Deviation = 20.6%, the 68% of the values should lie between 11.7%-20.6% and 11.7% + 20.6% or -8.9% and 32.3%. </a:t>
            </a:r>
          </a:p>
          <a:p>
            <a:pPr>
              <a:buClr>
                <a:schemeClr val="tx1"/>
              </a:buClr>
            </a:pPr>
            <a:endParaRPr lang="en-US" sz="3600" dirty="0" smtClean="0"/>
          </a:p>
          <a:p>
            <a:endParaRPr lang="en-US" dirty="0"/>
          </a:p>
        </p:txBody>
      </p:sp>
      <p:sp>
        <p:nvSpPr>
          <p:cNvPr id="4" name="Slide Number Placeholder 3"/>
          <p:cNvSpPr>
            <a:spLocks noGrp="1"/>
          </p:cNvSpPr>
          <p:nvPr>
            <p:ph type="sldNum" sz="quarter" idx="12"/>
          </p:nvPr>
        </p:nvSpPr>
        <p:spPr/>
        <p:txBody>
          <a:bodyPr/>
          <a:lstStyle/>
          <a:p>
            <a:fld id="{5A1E0AA2-8959-4AD3-879A-9F6A61209C47}" type="slidenum">
              <a:rPr lang="en-US" smtClean="0"/>
              <a:t>34</a:t>
            </a:fld>
            <a:endParaRPr lang="en-US"/>
          </a:p>
        </p:txBody>
      </p:sp>
    </p:spTree>
    <p:extLst>
      <p:ext uri="{BB962C8B-B14F-4D97-AF65-F5344CB8AC3E}">
        <p14:creationId xmlns:p14="http://schemas.microsoft.com/office/powerpoint/2010/main" val="3676546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Assume Bell Shaped</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799"/>
            <a:ext cx="9006459"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A1E0AA2-8959-4AD3-879A-9F6A61209C47}" type="slidenum">
              <a:rPr lang="en-US" smtClean="0"/>
              <a:t>35</a:t>
            </a:fld>
            <a:endParaRPr lang="en-US"/>
          </a:p>
        </p:txBody>
      </p:sp>
    </p:spTree>
    <p:extLst>
      <p:ext uri="{BB962C8B-B14F-4D97-AF65-F5344CB8AC3E}">
        <p14:creationId xmlns:p14="http://schemas.microsoft.com/office/powerpoint/2010/main" val="33485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10-</a:t>
            </a:r>
            <a:fld id="{4FF9137E-1201-4755-A313-DBC7D2992FA5}" type="slidenum">
              <a:rPr lang="en-US"/>
              <a:pPr/>
              <a:t>36</a:t>
            </a:fld>
            <a:endParaRPr lang="en-US"/>
          </a:p>
        </p:txBody>
      </p:sp>
      <p:sp>
        <p:nvSpPr>
          <p:cNvPr id="165890" name="Rectangle 2"/>
          <p:cNvSpPr>
            <a:spLocks noGrp="1" noChangeArrowheads="1"/>
          </p:cNvSpPr>
          <p:nvPr>
            <p:ph type="title"/>
          </p:nvPr>
        </p:nvSpPr>
        <p:spPr>
          <a:ln/>
        </p:spPr>
        <p:txBody>
          <a:bodyPr>
            <a:normAutofit fontScale="90000"/>
          </a:bodyPr>
          <a:lstStyle/>
          <a:p>
            <a:r>
              <a:rPr lang="en-US" dirty="0"/>
              <a:t>Risk–Return </a:t>
            </a:r>
            <a:r>
              <a:rPr lang="en-US" dirty="0" smtClean="0"/>
              <a:t>Tradeoff</a:t>
            </a:r>
            <a:r>
              <a:rPr lang="en-US" dirty="0"/>
              <a:t/>
            </a:r>
            <a:br>
              <a:rPr lang="en-US" dirty="0"/>
            </a:br>
            <a:r>
              <a:rPr lang="en-US" dirty="0" smtClean="0"/>
              <a:t>(Conclusion To Chapter 10)</a:t>
            </a:r>
            <a:endParaRPr lang="en-US" dirty="0"/>
          </a:p>
        </p:txBody>
      </p:sp>
      <p:sp>
        <p:nvSpPr>
          <p:cNvPr id="165891" name="Rectangle 3"/>
          <p:cNvSpPr>
            <a:spLocks noGrp="1" noChangeArrowheads="1"/>
          </p:cNvSpPr>
          <p:nvPr>
            <p:ph type="body" idx="1"/>
          </p:nvPr>
        </p:nvSpPr>
        <p:spPr>
          <a:xfrm>
            <a:off x="457200" y="1600200"/>
            <a:ext cx="8229600" cy="4397375"/>
          </a:xfrm>
        </p:spPr>
        <p:txBody>
          <a:bodyPr/>
          <a:lstStyle/>
          <a:p>
            <a:pPr marL="533400" indent="-533400"/>
            <a:r>
              <a:rPr lang="en-US" sz="4000" dirty="0"/>
              <a:t>Two key lessons from capital market history: </a:t>
            </a:r>
          </a:p>
          <a:p>
            <a:pPr marL="914400" lvl="1" indent="-457200">
              <a:lnSpc>
                <a:spcPct val="90000"/>
              </a:lnSpc>
            </a:pPr>
            <a:r>
              <a:rPr lang="en-US" sz="3600" dirty="0"/>
              <a:t>There is a reward for bearing risk</a:t>
            </a:r>
          </a:p>
          <a:p>
            <a:pPr marL="914400" lvl="1" indent="-457200">
              <a:lnSpc>
                <a:spcPct val="110000"/>
              </a:lnSpc>
            </a:pPr>
            <a:r>
              <a:rPr lang="en-US" sz="3600" dirty="0"/>
              <a:t>The greater the potential reward, the greater the risk</a:t>
            </a:r>
          </a:p>
          <a:p>
            <a:pPr marL="533400" indent="-533400"/>
            <a:endParaRPr lang="en-US" sz="3600" dirty="0"/>
          </a:p>
        </p:txBody>
      </p:sp>
    </p:spTree>
    <p:extLst>
      <p:ext uri="{BB962C8B-B14F-4D97-AF65-F5344CB8AC3E}">
        <p14:creationId xmlns:p14="http://schemas.microsoft.com/office/powerpoint/2010/main" val="20270032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Capital Market History</a:t>
            </a:r>
            <a:endParaRPr lang="en-US" dirty="0"/>
          </a:p>
        </p:txBody>
      </p:sp>
      <p:sp>
        <p:nvSpPr>
          <p:cNvPr id="3" name="Content Placeholder 2"/>
          <p:cNvSpPr>
            <a:spLocks noGrp="1"/>
          </p:cNvSpPr>
          <p:nvPr>
            <p:ph idx="1"/>
          </p:nvPr>
        </p:nvSpPr>
        <p:spPr/>
        <p:txBody>
          <a:bodyPr>
            <a:normAutofit/>
          </a:bodyPr>
          <a:lstStyle/>
          <a:p>
            <a:r>
              <a:rPr lang="en-US" b="1" u="sng" dirty="0" smtClean="0"/>
              <a:t>Average Returns</a:t>
            </a:r>
            <a:r>
              <a:rPr lang="en-US" dirty="0" smtClean="0"/>
              <a:t>: There Is Reward For Bearing Risk</a:t>
            </a:r>
          </a:p>
          <a:p>
            <a:r>
              <a:rPr lang="en-US" b="1" u="sng" dirty="0" smtClean="0"/>
              <a:t>Variability In Returns</a:t>
            </a:r>
            <a:r>
              <a:rPr lang="en-US" dirty="0" smtClean="0"/>
              <a:t>: The Greater The Potential Reward, The Greater The Risk</a:t>
            </a:r>
          </a:p>
          <a:p>
            <a:pPr lvl="0"/>
            <a:endParaRPr lang="en-US" dirty="0" smtClean="0"/>
          </a:p>
        </p:txBody>
      </p:sp>
      <p:sp>
        <p:nvSpPr>
          <p:cNvPr id="4" name="Slide Number Placeholder 3"/>
          <p:cNvSpPr>
            <a:spLocks noGrp="1"/>
          </p:cNvSpPr>
          <p:nvPr>
            <p:ph type="sldNum" sz="quarter" idx="12"/>
          </p:nvPr>
        </p:nvSpPr>
        <p:spPr/>
        <p:txBody>
          <a:bodyPr/>
          <a:lstStyle/>
          <a:p>
            <a:fld id="{5A1E0AA2-8959-4AD3-879A-9F6A61209C47}" type="slidenum">
              <a:rPr lang="en-US" smtClean="0"/>
              <a:t>37</a:t>
            </a:fld>
            <a:endParaRPr lang="en-US"/>
          </a:p>
        </p:txBody>
      </p:sp>
    </p:spTree>
    <p:extLst>
      <p:ext uri="{BB962C8B-B14F-4D97-AF65-F5344CB8AC3E}">
        <p14:creationId xmlns:p14="http://schemas.microsoft.com/office/powerpoint/2010/main" val="3373182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Return &amp; Standard Deviation</a:t>
            </a:r>
            <a:endParaRPr lang="en-US" dirty="0"/>
          </a:p>
        </p:txBody>
      </p:sp>
      <p:sp>
        <p:nvSpPr>
          <p:cNvPr id="3" name="Content Placeholder 2"/>
          <p:cNvSpPr>
            <a:spLocks noGrp="1"/>
          </p:cNvSpPr>
          <p:nvPr>
            <p:ph idx="1"/>
          </p:nvPr>
        </p:nvSpPr>
        <p:spPr/>
        <p:txBody>
          <a:bodyPr/>
          <a:lstStyle/>
          <a:p>
            <a:r>
              <a:rPr lang="en-US" dirty="0" smtClean="0"/>
              <a:t>For Historical Returns we use Mean &amp; Standard Deviation</a:t>
            </a:r>
          </a:p>
          <a:p>
            <a:r>
              <a:rPr lang="en-US" dirty="0" smtClean="0"/>
              <a:t>For Projected Future Returns we use “Expected Returns” based probability theory to calculate returns and risk (standard deviation). Chapter 11</a:t>
            </a:r>
            <a:endParaRPr lang="en-US" dirty="0"/>
          </a:p>
        </p:txBody>
      </p:sp>
      <p:sp>
        <p:nvSpPr>
          <p:cNvPr id="4" name="Slide Number Placeholder 3"/>
          <p:cNvSpPr>
            <a:spLocks noGrp="1"/>
          </p:cNvSpPr>
          <p:nvPr>
            <p:ph type="sldNum" sz="quarter" idx="12"/>
          </p:nvPr>
        </p:nvSpPr>
        <p:spPr/>
        <p:txBody>
          <a:bodyPr/>
          <a:lstStyle/>
          <a:p>
            <a:fld id="{5A1E0AA2-8959-4AD3-879A-9F6A61209C47}" type="slidenum">
              <a:rPr lang="en-US" smtClean="0"/>
              <a:t>38</a:t>
            </a:fld>
            <a:endParaRPr lang="en-US"/>
          </a:p>
        </p:txBody>
      </p:sp>
    </p:spTree>
    <p:extLst>
      <p:ext uri="{BB962C8B-B14F-4D97-AF65-F5344CB8AC3E}">
        <p14:creationId xmlns:p14="http://schemas.microsoft.com/office/powerpoint/2010/main" val="1402468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10-</a:t>
            </a:r>
            <a:fld id="{51193BB7-978C-49CB-930F-84E4CF70363B}" type="slidenum">
              <a:rPr lang="en-US"/>
              <a:pPr/>
              <a:t>39</a:t>
            </a:fld>
            <a:endParaRPr lang="en-US"/>
          </a:p>
        </p:txBody>
      </p:sp>
      <p:sp>
        <p:nvSpPr>
          <p:cNvPr id="218114" name="Rectangle 2"/>
          <p:cNvSpPr>
            <a:spLocks noGrp="1" noChangeArrowheads="1"/>
          </p:cNvSpPr>
          <p:nvPr>
            <p:ph type="title"/>
          </p:nvPr>
        </p:nvSpPr>
        <p:spPr>
          <a:ln/>
        </p:spPr>
        <p:txBody>
          <a:bodyPr/>
          <a:lstStyle/>
          <a:p>
            <a:r>
              <a:rPr lang="en-US"/>
              <a:t>Arithmetic vs. Geometric Mean</a:t>
            </a:r>
          </a:p>
        </p:txBody>
      </p:sp>
      <p:sp>
        <p:nvSpPr>
          <p:cNvPr id="218115" name="Rectangle 3"/>
          <p:cNvSpPr>
            <a:spLocks noGrp="1" noChangeArrowheads="1"/>
          </p:cNvSpPr>
          <p:nvPr>
            <p:ph type="body" idx="1"/>
          </p:nvPr>
        </p:nvSpPr>
        <p:spPr>
          <a:xfrm>
            <a:off x="457200" y="1447800"/>
            <a:ext cx="8229600" cy="5181600"/>
          </a:xfrm>
        </p:spPr>
        <p:txBody>
          <a:bodyPr/>
          <a:lstStyle/>
          <a:p>
            <a:pPr>
              <a:lnSpc>
                <a:spcPct val="90000"/>
              </a:lnSpc>
            </a:pPr>
            <a:r>
              <a:rPr lang="en-US" sz="2800"/>
              <a:t>Arithmetic average: </a:t>
            </a:r>
          </a:p>
          <a:p>
            <a:pPr lvl="1">
              <a:lnSpc>
                <a:spcPct val="90000"/>
              </a:lnSpc>
            </a:pPr>
            <a:r>
              <a:rPr lang="en-US" sz="2400"/>
              <a:t>Return earned in an average period over multiple periods</a:t>
            </a:r>
          </a:p>
          <a:p>
            <a:pPr lvl="1">
              <a:lnSpc>
                <a:spcPct val="90000"/>
              </a:lnSpc>
            </a:pPr>
            <a:r>
              <a:rPr lang="en-US" sz="2400"/>
              <a:t>Answers the question:  “What was your return </a:t>
            </a:r>
            <a:r>
              <a:rPr lang="en-US" sz="2400" i="1"/>
              <a:t>in an average year</a:t>
            </a:r>
            <a:r>
              <a:rPr lang="en-US" sz="2400"/>
              <a:t> over a particular period?”</a:t>
            </a:r>
          </a:p>
          <a:p>
            <a:pPr>
              <a:lnSpc>
                <a:spcPct val="90000"/>
              </a:lnSpc>
            </a:pPr>
            <a:r>
              <a:rPr lang="en-US" sz="2800"/>
              <a:t>Geometric average: </a:t>
            </a:r>
          </a:p>
          <a:p>
            <a:pPr lvl="1">
              <a:lnSpc>
                <a:spcPct val="90000"/>
              </a:lnSpc>
            </a:pPr>
            <a:r>
              <a:rPr lang="en-US" sz="2400"/>
              <a:t>Average compound return per period over multiple periods</a:t>
            </a:r>
          </a:p>
          <a:p>
            <a:pPr lvl="1">
              <a:lnSpc>
                <a:spcPct val="90000"/>
              </a:lnSpc>
            </a:pPr>
            <a:r>
              <a:rPr lang="en-US" sz="2400"/>
              <a:t>Answers the question:  “What was your average </a:t>
            </a:r>
            <a:r>
              <a:rPr lang="en-US" sz="2400" i="1"/>
              <a:t>compound return per year</a:t>
            </a:r>
            <a:r>
              <a:rPr lang="en-US" sz="2400"/>
              <a:t> over a particular period?”</a:t>
            </a:r>
          </a:p>
          <a:p>
            <a:pPr lvl="1">
              <a:lnSpc>
                <a:spcPct val="90000"/>
              </a:lnSpc>
            </a:pPr>
            <a:endParaRPr lang="en-US" sz="2400"/>
          </a:p>
          <a:p>
            <a:pPr>
              <a:lnSpc>
                <a:spcPct val="90000"/>
              </a:lnSpc>
            </a:pPr>
            <a:r>
              <a:rPr lang="en-US" sz="2800"/>
              <a:t>Geometric average &lt; arithmetic average unless all the returns are equal</a:t>
            </a:r>
          </a:p>
        </p:txBody>
      </p:sp>
    </p:spTree>
    <p:extLst>
      <p:ext uri="{BB962C8B-B14F-4D97-AF65-F5344CB8AC3E}">
        <p14:creationId xmlns:p14="http://schemas.microsoft.com/office/powerpoint/2010/main" val="30013051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438"/>
            <a:ext cx="8229600" cy="563562"/>
          </a:xfrm>
        </p:spPr>
        <p:txBody>
          <a:bodyPr>
            <a:noAutofit/>
          </a:bodyPr>
          <a:lstStyle/>
          <a:p>
            <a:r>
              <a:rPr lang="en-US" sz="2800" dirty="0" smtClean="0"/>
              <a:t>Period Returns = Holding Returns = 1 Year Returns</a:t>
            </a:r>
            <a:endParaRPr lang="en-US" sz="2800" dirty="0"/>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37211"/>
            <a:ext cx="4343400" cy="561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37211"/>
            <a:ext cx="4343400" cy="561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A1E0AA2-8959-4AD3-879A-9F6A61209C47}" type="slidenum">
              <a:rPr lang="en-US" smtClean="0"/>
              <a:t>4</a:t>
            </a:fld>
            <a:endParaRPr lang="en-US"/>
          </a:p>
        </p:txBody>
      </p:sp>
    </p:spTree>
    <p:extLst>
      <p:ext uri="{BB962C8B-B14F-4D97-AF65-F5344CB8AC3E}">
        <p14:creationId xmlns:p14="http://schemas.microsoft.com/office/powerpoint/2010/main" val="820564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r>
              <a:rPr lang="en-US"/>
              <a:t>10-</a:t>
            </a:r>
            <a:fld id="{B1E608D1-9211-4702-B39E-8503AE9AF52E}" type="slidenum">
              <a:rPr lang="en-US"/>
              <a:pPr/>
              <a:t>40</a:t>
            </a:fld>
            <a:endParaRPr lang="en-US"/>
          </a:p>
        </p:txBody>
      </p:sp>
      <p:sp>
        <p:nvSpPr>
          <p:cNvPr id="222210" name="Rectangle 2"/>
          <p:cNvSpPr>
            <a:spLocks noGrp="1" noChangeArrowheads="1"/>
          </p:cNvSpPr>
          <p:nvPr>
            <p:ph type="title"/>
          </p:nvPr>
        </p:nvSpPr>
        <p:spPr>
          <a:xfrm>
            <a:off x="457200" y="152400"/>
            <a:ext cx="8229600" cy="1600200"/>
          </a:xfrm>
          <a:ln/>
        </p:spPr>
        <p:txBody>
          <a:bodyPr/>
          <a:lstStyle/>
          <a:p>
            <a:r>
              <a:rPr lang="en-US"/>
              <a:t>Geometric Average Return: Formula</a:t>
            </a:r>
          </a:p>
        </p:txBody>
      </p:sp>
      <p:graphicFrame>
        <p:nvGraphicFramePr>
          <p:cNvPr id="222211" name="Object 3"/>
          <p:cNvGraphicFramePr>
            <a:graphicFrameLocks noGrp="1" noChangeAspect="1"/>
          </p:cNvGraphicFramePr>
          <p:nvPr>
            <p:ph idx="1"/>
          </p:nvPr>
        </p:nvGraphicFramePr>
        <p:xfrm>
          <a:off x="1028700" y="2570163"/>
          <a:ext cx="7008813" cy="603250"/>
        </p:xfrm>
        <a:graphic>
          <a:graphicData uri="http://schemas.openxmlformats.org/presentationml/2006/ole">
            <mc:AlternateContent xmlns:mc="http://schemas.openxmlformats.org/markup-compatibility/2006">
              <mc:Choice xmlns:v="urn:schemas-microsoft-com:vml" Requires="v">
                <p:oleObj spid="_x0000_s33808" name="Equation" r:id="rId4" imgW="3098520" imgH="266400" progId="Equation.3">
                  <p:embed/>
                </p:oleObj>
              </mc:Choice>
              <mc:Fallback>
                <p:oleObj name="Equation" r:id="rId4" imgW="309852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2570163"/>
                        <a:ext cx="7008813"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2212" name="Text Box 4"/>
          <p:cNvSpPr txBox="1">
            <a:spLocks noChangeArrowheads="1"/>
          </p:cNvSpPr>
          <p:nvPr/>
        </p:nvSpPr>
        <p:spPr bwMode="auto">
          <a:xfrm>
            <a:off x="1524000" y="3505200"/>
            <a:ext cx="61722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Where:</a:t>
            </a:r>
          </a:p>
          <a:p>
            <a:pPr>
              <a:spcBef>
                <a:spcPct val="50000"/>
              </a:spcBef>
            </a:pPr>
            <a:r>
              <a:rPr lang="en-US" sz="2800"/>
              <a:t>	R</a:t>
            </a:r>
            <a:r>
              <a:rPr lang="en-US" sz="2800" baseline="-25000"/>
              <a:t>i</a:t>
            </a:r>
            <a:r>
              <a:rPr lang="en-US" sz="2800"/>
              <a:t> = return in each period</a:t>
            </a:r>
          </a:p>
          <a:p>
            <a:pPr>
              <a:spcBef>
                <a:spcPct val="50000"/>
              </a:spcBef>
            </a:pPr>
            <a:r>
              <a:rPr lang="en-US" sz="2800"/>
              <a:t>	T = number of periods</a:t>
            </a:r>
          </a:p>
        </p:txBody>
      </p:sp>
      <p:sp>
        <p:nvSpPr>
          <p:cNvPr id="222213" name="Text Box 5"/>
          <p:cNvSpPr txBox="1">
            <a:spLocks noChangeArrowheads="1"/>
          </p:cNvSpPr>
          <p:nvPr/>
        </p:nvSpPr>
        <p:spPr bwMode="auto">
          <a:xfrm>
            <a:off x="990600" y="1828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Equation 10.4</a:t>
            </a:r>
          </a:p>
        </p:txBody>
      </p:sp>
    </p:spTree>
    <p:extLst>
      <p:ext uri="{BB962C8B-B14F-4D97-AF65-F5344CB8AC3E}">
        <p14:creationId xmlns:p14="http://schemas.microsoft.com/office/powerpoint/2010/main" val="154237922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10-</a:t>
            </a:r>
            <a:fld id="{D2C8BFC1-789D-4CBB-B305-AB5E0F6F236A}" type="slidenum">
              <a:rPr lang="en-US"/>
              <a:pPr/>
              <a:t>41</a:t>
            </a:fld>
            <a:endParaRPr lang="en-US"/>
          </a:p>
        </p:txBody>
      </p:sp>
      <p:sp>
        <p:nvSpPr>
          <p:cNvPr id="230402" name="Rectangle 2"/>
          <p:cNvSpPr>
            <a:spLocks noGrp="1" noChangeArrowheads="1"/>
          </p:cNvSpPr>
          <p:nvPr>
            <p:ph type="title"/>
          </p:nvPr>
        </p:nvSpPr>
        <p:spPr>
          <a:ln/>
        </p:spPr>
        <p:txBody>
          <a:bodyPr>
            <a:normAutofit fontScale="90000"/>
          </a:bodyPr>
          <a:lstStyle/>
          <a:p>
            <a:r>
              <a:rPr lang="en-US" sz="4000"/>
              <a:t>Arithmetic vs. Geometric Mean</a:t>
            </a:r>
            <a:br>
              <a:rPr lang="en-US" sz="4000"/>
            </a:br>
            <a:r>
              <a:rPr lang="en-US" sz="4000"/>
              <a:t>Which is better?</a:t>
            </a:r>
          </a:p>
        </p:txBody>
      </p:sp>
      <p:sp>
        <p:nvSpPr>
          <p:cNvPr id="230403" name="Rectangle 3"/>
          <p:cNvSpPr>
            <a:spLocks noGrp="1" noChangeArrowheads="1"/>
          </p:cNvSpPr>
          <p:nvPr>
            <p:ph type="body" idx="1"/>
          </p:nvPr>
        </p:nvSpPr>
        <p:spPr>
          <a:xfrm>
            <a:off x="533400" y="1752600"/>
            <a:ext cx="8305800" cy="4525963"/>
          </a:xfrm>
        </p:spPr>
        <p:txBody>
          <a:bodyPr/>
          <a:lstStyle/>
          <a:p>
            <a:r>
              <a:rPr lang="en-US" sz="2800"/>
              <a:t>The arithmetic average is overly optimistic for 	long horizons</a:t>
            </a:r>
          </a:p>
          <a:p>
            <a:r>
              <a:rPr lang="en-US" sz="2800"/>
              <a:t>The geometric average is overly pessimistic for 	short horizons</a:t>
            </a:r>
          </a:p>
          <a:p>
            <a:r>
              <a:rPr lang="en-US" sz="2800"/>
              <a:t>Depends on the planning period under consideration</a:t>
            </a:r>
          </a:p>
          <a:p>
            <a:pPr lvl="1">
              <a:buFontTx/>
              <a:buChar char="•"/>
            </a:pPr>
            <a:r>
              <a:rPr lang="en-US" sz="2400"/>
              <a:t>15 – 20 years or less: use arithmetic</a:t>
            </a:r>
          </a:p>
          <a:p>
            <a:pPr lvl="1">
              <a:buFontTx/>
              <a:buChar char="•"/>
            </a:pPr>
            <a:r>
              <a:rPr lang="en-US" sz="2400"/>
              <a:t>20 – 40 years or so: split the difference between them</a:t>
            </a:r>
          </a:p>
          <a:p>
            <a:pPr lvl="1">
              <a:buFontTx/>
              <a:buChar char="•"/>
            </a:pPr>
            <a:r>
              <a:rPr lang="en-US" sz="2400"/>
              <a:t>40 + years: use the geometric</a:t>
            </a:r>
          </a:p>
          <a:p>
            <a:pPr lvl="1"/>
            <a:endParaRPr lang="en-US" sz="2400"/>
          </a:p>
        </p:txBody>
      </p:sp>
    </p:spTree>
    <p:extLst>
      <p:ext uri="{BB962C8B-B14F-4D97-AF65-F5344CB8AC3E}">
        <p14:creationId xmlns:p14="http://schemas.microsoft.com/office/powerpoint/2010/main" val="426095338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639762"/>
          </a:xfrm>
        </p:spPr>
        <p:txBody>
          <a:bodyPr>
            <a:noAutofit/>
          </a:bodyPr>
          <a:lstStyle/>
          <a:p>
            <a:pPr lvl="0"/>
            <a:r>
              <a:rPr lang="en-US" sz="5400" dirty="0" smtClean="0"/>
              <a:t>Efficient Markets Hypothesis</a:t>
            </a:r>
            <a:endParaRPr lang="en-US" sz="5400" dirty="0"/>
          </a:p>
        </p:txBody>
      </p:sp>
      <p:sp>
        <p:nvSpPr>
          <p:cNvPr id="3" name="Content Placeholder 2"/>
          <p:cNvSpPr>
            <a:spLocks noGrp="1"/>
          </p:cNvSpPr>
          <p:nvPr>
            <p:ph idx="1"/>
          </p:nvPr>
        </p:nvSpPr>
        <p:spPr>
          <a:xfrm>
            <a:off x="152400" y="1447800"/>
            <a:ext cx="8839200" cy="5257800"/>
          </a:xfrm>
        </p:spPr>
        <p:txBody>
          <a:bodyPr>
            <a:normAutofit fontScale="85000" lnSpcReduction="20000"/>
          </a:bodyPr>
          <a:lstStyle/>
          <a:p>
            <a:r>
              <a:rPr lang="en-US" dirty="0" smtClean="0"/>
              <a:t>Efficient Markets = new information is assimilated quickly &amp; correctly into financial asset prices</a:t>
            </a:r>
            <a:r>
              <a:rPr lang="en-US" dirty="0"/>
              <a:t>. The </a:t>
            </a:r>
            <a:r>
              <a:rPr lang="en-US" dirty="0" smtClean="0"/>
              <a:t>correctly </a:t>
            </a:r>
            <a:r>
              <a:rPr lang="en-US" dirty="0"/>
              <a:t>priced assets help to efficiently allocate resources in the capitalist system</a:t>
            </a:r>
            <a:r>
              <a:rPr lang="en-US" dirty="0" smtClean="0"/>
              <a:t>.</a:t>
            </a:r>
          </a:p>
          <a:p>
            <a:r>
              <a:rPr lang="en-US" dirty="0" smtClean="0"/>
              <a:t>Financial Markets are efficient in that when new information becomes available, people buying and selling stocks and bonds try to incorporate new information into their estimates of the security.</a:t>
            </a:r>
          </a:p>
          <a:p>
            <a:pPr lvl="1"/>
            <a:r>
              <a:rPr lang="en-US" dirty="0" smtClean="0"/>
              <a:t>Competition between investors means that people study companies very closely, trying to find the mispriced stock. When everyone is doing this, prices tend to be not mispriced.</a:t>
            </a:r>
          </a:p>
          <a:p>
            <a:pPr lvl="1"/>
            <a:r>
              <a:rPr lang="en-US" dirty="0" smtClean="0"/>
              <a:t>EMH implies that all investments are NPV = 0. This is because if prices are not too high or low:</a:t>
            </a:r>
          </a:p>
          <a:p>
            <a:pPr lvl="2"/>
            <a:r>
              <a:rPr lang="en-US" dirty="0" smtClean="0"/>
              <a:t>NPV (investors estimate) – MV (Price in market) = 0</a:t>
            </a:r>
          </a:p>
        </p:txBody>
      </p:sp>
      <p:sp>
        <p:nvSpPr>
          <p:cNvPr id="4" name="Slide Number Placeholder 3"/>
          <p:cNvSpPr>
            <a:spLocks noGrp="1"/>
          </p:cNvSpPr>
          <p:nvPr>
            <p:ph type="sldNum" sz="quarter" idx="12"/>
          </p:nvPr>
        </p:nvSpPr>
        <p:spPr/>
        <p:txBody>
          <a:bodyPr/>
          <a:lstStyle/>
          <a:p>
            <a:fld id="{5A1E0AA2-8959-4AD3-879A-9F6A61209C47}" type="slidenum">
              <a:rPr lang="en-US" smtClean="0"/>
              <a:t>42</a:t>
            </a:fld>
            <a:endParaRPr lang="en-US"/>
          </a:p>
        </p:txBody>
      </p:sp>
    </p:spTree>
    <p:extLst>
      <p:ext uri="{BB962C8B-B14F-4D97-AF65-F5344CB8AC3E}">
        <p14:creationId xmlns:p14="http://schemas.microsoft.com/office/powerpoint/2010/main" val="2465512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Markets Hypothesis</a:t>
            </a:r>
          </a:p>
        </p:txBody>
      </p:sp>
      <p:sp>
        <p:nvSpPr>
          <p:cNvPr id="3" name="Content Placeholder 2"/>
          <p:cNvSpPr>
            <a:spLocks noGrp="1"/>
          </p:cNvSpPr>
          <p:nvPr>
            <p:ph idx="1"/>
          </p:nvPr>
        </p:nvSpPr>
        <p:spPr/>
        <p:txBody>
          <a:bodyPr>
            <a:normAutofit lnSpcReduction="10000"/>
          </a:bodyPr>
          <a:lstStyle/>
          <a:p>
            <a:r>
              <a:rPr lang="en-US" dirty="0" smtClean="0"/>
              <a:t>Strong Efficient</a:t>
            </a:r>
          </a:p>
          <a:p>
            <a:pPr lvl="1"/>
            <a:r>
              <a:rPr lang="en-US" sz="2400" dirty="0"/>
              <a:t>All public and private info is reflected in security price.</a:t>
            </a:r>
          </a:p>
          <a:p>
            <a:r>
              <a:rPr lang="en-US" dirty="0" err="1" smtClean="0"/>
              <a:t>Semistrong</a:t>
            </a:r>
            <a:r>
              <a:rPr lang="en-US" dirty="0" smtClean="0"/>
              <a:t> Efficient</a:t>
            </a:r>
          </a:p>
          <a:p>
            <a:pPr marL="742950" lvl="2" indent="-342900"/>
            <a:r>
              <a:rPr lang="en-US" dirty="0"/>
              <a:t>All public </a:t>
            </a:r>
            <a:r>
              <a:rPr lang="en-US" dirty="0" smtClean="0"/>
              <a:t>info </a:t>
            </a:r>
            <a:r>
              <a:rPr lang="en-US" dirty="0"/>
              <a:t>is reflected in security </a:t>
            </a:r>
            <a:r>
              <a:rPr lang="en-US" dirty="0" smtClean="0"/>
              <a:t>price.</a:t>
            </a:r>
          </a:p>
          <a:p>
            <a:pPr marL="742950" lvl="2" indent="-342900"/>
            <a:r>
              <a:rPr lang="en-US" dirty="0" smtClean="0"/>
              <a:t>If true, financial statement analysis or studying current mortgage rate defaults is futile.</a:t>
            </a:r>
          </a:p>
          <a:p>
            <a:pPr marL="1200150" lvl="3" indent="-342900"/>
            <a:r>
              <a:rPr lang="en-US" dirty="0" smtClean="0"/>
              <a:t>People study info like this all the time.</a:t>
            </a:r>
          </a:p>
          <a:p>
            <a:pPr marL="342900" lvl="1" indent="-342900"/>
            <a:r>
              <a:rPr lang="en-US" dirty="0" smtClean="0"/>
              <a:t>Weak Form Efficient</a:t>
            </a:r>
          </a:p>
          <a:p>
            <a:pPr marL="742950" lvl="2" indent="-342900"/>
            <a:r>
              <a:rPr lang="en-US" dirty="0" smtClean="0"/>
              <a:t>Past Security Price info is reflected in security price.</a:t>
            </a:r>
          </a:p>
          <a:p>
            <a:pPr marL="1200150" lvl="3" indent="-342900"/>
            <a:r>
              <a:rPr lang="en-US" dirty="0"/>
              <a:t>If true, </a:t>
            </a:r>
            <a:r>
              <a:rPr lang="en-US" dirty="0" smtClean="0"/>
              <a:t>searching for patterns in historical prices </a:t>
            </a:r>
            <a:r>
              <a:rPr lang="en-US" dirty="0"/>
              <a:t>is futile</a:t>
            </a:r>
            <a:r>
              <a:rPr lang="en-US" dirty="0" smtClean="0"/>
              <a:t>.</a:t>
            </a:r>
          </a:p>
          <a:p>
            <a:pPr marL="1200150" lvl="3" indent="-342900"/>
            <a:r>
              <a:rPr lang="en-US" dirty="0" smtClean="0"/>
              <a:t>People do this all the time “Technical Analysis”.</a:t>
            </a:r>
            <a:endParaRPr lang="en-US" dirty="0"/>
          </a:p>
          <a:p>
            <a:endParaRPr lang="en-US" dirty="0"/>
          </a:p>
        </p:txBody>
      </p:sp>
      <p:sp>
        <p:nvSpPr>
          <p:cNvPr id="4" name="Slide Number Placeholder 3"/>
          <p:cNvSpPr>
            <a:spLocks noGrp="1"/>
          </p:cNvSpPr>
          <p:nvPr>
            <p:ph type="sldNum" sz="quarter" idx="12"/>
          </p:nvPr>
        </p:nvSpPr>
        <p:spPr/>
        <p:txBody>
          <a:bodyPr/>
          <a:lstStyle/>
          <a:p>
            <a:fld id="{5A1E0AA2-8959-4AD3-879A-9F6A61209C47}" type="slidenum">
              <a:rPr lang="en-US" smtClean="0"/>
              <a:t>43</a:t>
            </a:fld>
            <a:endParaRPr lang="en-US"/>
          </a:p>
        </p:txBody>
      </p:sp>
    </p:spTree>
    <p:extLst>
      <p:ext uri="{BB962C8B-B14F-4D97-AF65-F5344CB8AC3E}">
        <p14:creationId xmlns:p14="http://schemas.microsoft.com/office/powerpoint/2010/main" val="2351976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lvl="0"/>
            <a:r>
              <a:rPr lang="en-US" sz="2800" dirty="0" smtClean="0"/>
              <a:t>Efficient Markets Theory As Currently Stated Is False</a:t>
            </a:r>
            <a:endParaRPr lang="en-US" sz="2800" dirty="0"/>
          </a:p>
        </p:txBody>
      </p:sp>
      <p:sp>
        <p:nvSpPr>
          <p:cNvPr id="3" name="Content Placeholder 2"/>
          <p:cNvSpPr>
            <a:spLocks noGrp="1"/>
          </p:cNvSpPr>
          <p:nvPr>
            <p:ph idx="1"/>
          </p:nvPr>
        </p:nvSpPr>
        <p:spPr>
          <a:xfrm>
            <a:off x="152400" y="1066800"/>
            <a:ext cx="8839200" cy="5638800"/>
          </a:xfrm>
        </p:spPr>
        <p:txBody>
          <a:bodyPr>
            <a:normAutofit fontScale="85000" lnSpcReduction="20000"/>
          </a:bodyPr>
          <a:lstStyle/>
          <a:p>
            <a:r>
              <a:rPr lang="en-US" dirty="0" smtClean="0"/>
              <a:t>Herd mentality or “animal spirits” tend to make people follow certain trends in the market even when the trend is unreasonable (1990 Internet Stocks, 2000 Housing Prices). Fisher, Keynes and </a:t>
            </a:r>
            <a:r>
              <a:rPr lang="en-US" dirty="0" err="1" smtClean="0"/>
              <a:t>Minsky</a:t>
            </a:r>
            <a:r>
              <a:rPr lang="en-US" dirty="0" smtClean="0"/>
              <a:t> all wrote extensively about such behavior.</a:t>
            </a:r>
          </a:p>
          <a:p>
            <a:r>
              <a:rPr lang="en-US" dirty="0" smtClean="0"/>
              <a:t>Often times Financial Market Bubbles are fueled by firms and individuals borrowing money to buy up assets, the increased demand for assets increases the price of the assets, the increased value of the assets allows people to borrow more because they have more collateral. In essence, “easy credit” can contribute to assets price increases that do not reflect the underlying fundamentals of the asset.</a:t>
            </a:r>
          </a:p>
          <a:p>
            <a:pPr lvl="1"/>
            <a:r>
              <a:rPr lang="en-US" dirty="0" smtClean="0"/>
              <a:t>Examples: Depression and the 2007-2010 Housing Crisis.</a:t>
            </a:r>
          </a:p>
          <a:p>
            <a:pPr lvl="1"/>
            <a:r>
              <a:rPr lang="en-US" dirty="0"/>
              <a:t>2007-2010 Housing </a:t>
            </a:r>
            <a:r>
              <a:rPr lang="en-US" dirty="0" smtClean="0"/>
              <a:t>Crisis: housing prices where well above the present value of future rent cash flows.</a:t>
            </a:r>
          </a:p>
        </p:txBody>
      </p:sp>
      <p:sp>
        <p:nvSpPr>
          <p:cNvPr id="4" name="Slide Number Placeholder 3"/>
          <p:cNvSpPr>
            <a:spLocks noGrp="1"/>
          </p:cNvSpPr>
          <p:nvPr>
            <p:ph type="sldNum" sz="quarter" idx="12"/>
          </p:nvPr>
        </p:nvSpPr>
        <p:spPr/>
        <p:txBody>
          <a:bodyPr/>
          <a:lstStyle/>
          <a:p>
            <a:fld id="{5A1E0AA2-8959-4AD3-879A-9F6A61209C47}" type="slidenum">
              <a:rPr lang="en-US" smtClean="0"/>
              <a:t>44</a:t>
            </a:fld>
            <a:endParaRPr lang="en-US"/>
          </a:p>
        </p:txBody>
      </p:sp>
    </p:spTree>
    <p:extLst>
      <p:ext uri="{BB962C8B-B14F-4D97-AF65-F5344CB8AC3E}">
        <p14:creationId xmlns:p14="http://schemas.microsoft.com/office/powerpoint/2010/main" val="1813496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lvl="0"/>
            <a:r>
              <a:rPr lang="en-US" sz="2800" dirty="0" smtClean="0"/>
              <a:t>Efficient Markets Theory As Currently Stated Is False</a:t>
            </a:r>
            <a:endParaRPr lang="en-US" sz="2800" dirty="0"/>
          </a:p>
        </p:txBody>
      </p:sp>
      <p:sp>
        <p:nvSpPr>
          <p:cNvPr id="3" name="Content Placeholder 2"/>
          <p:cNvSpPr>
            <a:spLocks noGrp="1"/>
          </p:cNvSpPr>
          <p:nvPr>
            <p:ph idx="1"/>
          </p:nvPr>
        </p:nvSpPr>
        <p:spPr>
          <a:xfrm>
            <a:off x="152400" y="1066800"/>
            <a:ext cx="8839200" cy="5638800"/>
          </a:xfrm>
        </p:spPr>
        <p:txBody>
          <a:bodyPr>
            <a:normAutofit fontScale="85000" lnSpcReduction="10000"/>
          </a:bodyPr>
          <a:lstStyle/>
          <a:p>
            <a:r>
              <a:rPr lang="en-US" dirty="0" smtClean="0"/>
              <a:t>The idea that markets always price financial assets correctly has been proven false a number of times in history.</a:t>
            </a:r>
          </a:p>
          <a:p>
            <a:pPr lvl="1"/>
            <a:r>
              <a:rPr lang="en-US" dirty="0" smtClean="0"/>
              <a:t>Example: Public information about default rates on houses was available in the years 2005 - 2007, and yet prices on mortgage back securities did not adjust downward until late 2007. As a result of the overpriced financial assets, people continued to take out loans and buy houses. This is an example of how resources are inefficiently allocated when prices are not correct based on inefficient markets. The result: many people got seriously hurt when the prices finally did adjust (late).</a:t>
            </a:r>
            <a:endParaRPr lang="en-US" dirty="0"/>
          </a:p>
          <a:p>
            <a:pPr lvl="1"/>
            <a:r>
              <a:rPr lang="en-US" dirty="0" smtClean="0"/>
              <a:t>AOL was priced high at the height of the Internet Bubble in the late 1990s.</a:t>
            </a:r>
          </a:p>
          <a:p>
            <a:pPr lvl="1"/>
            <a:r>
              <a:rPr lang="en-US" dirty="0" smtClean="0"/>
              <a:t>If markets are efficient, how come AOL stock was valued so high for so long? How come mortgage backed securities with loans from 2004 – 2007 had a price at all?</a:t>
            </a:r>
          </a:p>
        </p:txBody>
      </p:sp>
      <p:sp>
        <p:nvSpPr>
          <p:cNvPr id="4" name="Slide Number Placeholder 3"/>
          <p:cNvSpPr>
            <a:spLocks noGrp="1"/>
          </p:cNvSpPr>
          <p:nvPr>
            <p:ph type="sldNum" sz="quarter" idx="12"/>
          </p:nvPr>
        </p:nvSpPr>
        <p:spPr/>
        <p:txBody>
          <a:bodyPr/>
          <a:lstStyle/>
          <a:p>
            <a:fld id="{5A1E0AA2-8959-4AD3-879A-9F6A61209C47}" type="slidenum">
              <a:rPr lang="en-US" smtClean="0"/>
              <a:t>45</a:t>
            </a:fld>
            <a:endParaRPr lang="en-US"/>
          </a:p>
        </p:txBody>
      </p:sp>
    </p:spTree>
    <p:extLst>
      <p:ext uri="{BB962C8B-B14F-4D97-AF65-F5344CB8AC3E}">
        <p14:creationId xmlns:p14="http://schemas.microsoft.com/office/powerpoint/2010/main" val="3511871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pPr lvl="0"/>
            <a:r>
              <a:rPr lang="en-US" sz="4000" dirty="0" smtClean="0"/>
              <a:t>Efficient Markets Are Only Efficient In The Long Run</a:t>
            </a:r>
            <a:endParaRPr lang="en-US" sz="4000" dirty="0"/>
          </a:p>
        </p:txBody>
      </p:sp>
      <p:sp>
        <p:nvSpPr>
          <p:cNvPr id="3" name="Content Placeholder 2"/>
          <p:cNvSpPr>
            <a:spLocks noGrp="1"/>
          </p:cNvSpPr>
          <p:nvPr>
            <p:ph idx="1"/>
          </p:nvPr>
        </p:nvSpPr>
        <p:spPr>
          <a:xfrm>
            <a:off x="152400" y="1981200"/>
            <a:ext cx="8839200" cy="4724400"/>
          </a:xfrm>
        </p:spPr>
        <p:txBody>
          <a:bodyPr>
            <a:normAutofit/>
          </a:bodyPr>
          <a:lstStyle/>
          <a:p>
            <a:r>
              <a:rPr lang="en-US" dirty="0" smtClean="0"/>
              <a:t>In the long run, markets tend to be efficient (eventually, internet stocks and mortgage back securities did fall).</a:t>
            </a:r>
          </a:p>
        </p:txBody>
      </p:sp>
      <p:sp>
        <p:nvSpPr>
          <p:cNvPr id="4" name="Slide Number Placeholder 3"/>
          <p:cNvSpPr>
            <a:spLocks noGrp="1"/>
          </p:cNvSpPr>
          <p:nvPr>
            <p:ph type="sldNum" sz="quarter" idx="12"/>
          </p:nvPr>
        </p:nvSpPr>
        <p:spPr/>
        <p:txBody>
          <a:bodyPr/>
          <a:lstStyle/>
          <a:p>
            <a:fld id="{5A1E0AA2-8959-4AD3-879A-9F6A61209C47}" type="slidenum">
              <a:rPr lang="en-US" smtClean="0"/>
              <a:t>46</a:t>
            </a:fld>
            <a:endParaRPr lang="en-US"/>
          </a:p>
        </p:txBody>
      </p:sp>
    </p:spTree>
    <p:extLst>
      <p:ext uri="{BB962C8B-B14F-4D97-AF65-F5344CB8AC3E}">
        <p14:creationId xmlns:p14="http://schemas.microsoft.com/office/powerpoint/2010/main" val="351187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rmAutofit/>
          </a:bodyPr>
          <a:lstStyle/>
          <a:p>
            <a:r>
              <a:rPr lang="en-US" sz="3600" dirty="0" smtClean="0"/>
              <a:t>Five Important Types of Financial Investments</a:t>
            </a:r>
            <a:endParaRPr lang="en-US" sz="3600" dirty="0"/>
          </a:p>
        </p:txBody>
      </p:sp>
      <p:sp>
        <p:nvSpPr>
          <p:cNvPr id="5" name="Content Placeholder 4"/>
          <p:cNvSpPr>
            <a:spLocks noGrp="1"/>
          </p:cNvSpPr>
          <p:nvPr>
            <p:ph idx="1"/>
          </p:nvPr>
        </p:nvSpPr>
        <p:spPr>
          <a:xfrm>
            <a:off x="0" y="1066800"/>
            <a:ext cx="9067800" cy="5486400"/>
          </a:xfrm>
        </p:spPr>
        <p:txBody>
          <a:bodyPr>
            <a:normAutofit fontScale="85000" lnSpcReduction="20000"/>
          </a:bodyPr>
          <a:lstStyle/>
          <a:p>
            <a:r>
              <a:rPr lang="en-US" dirty="0" smtClean="0"/>
              <a:t>Roger Ibbotson &amp; Rex </a:t>
            </a:r>
            <a:r>
              <a:rPr lang="en-US" dirty="0" err="1" smtClean="0"/>
              <a:t>Sinquefield</a:t>
            </a:r>
            <a:r>
              <a:rPr lang="en-US" dirty="0" smtClean="0"/>
              <a:t> did famous study that looked at the nominal-pretax-returns for five important types of financial investments in US markets during the period 1926 - 2008:</a:t>
            </a:r>
          </a:p>
          <a:p>
            <a:pPr marL="971550" lvl="1" indent="-514350">
              <a:buFont typeface="+mj-lt"/>
              <a:buAutoNum type="arabicPeriod"/>
            </a:pPr>
            <a:r>
              <a:rPr lang="en-US" dirty="0" smtClean="0"/>
              <a:t>Large Company Stocks Portfolio based on S &amp; P 500 Index (in terms of MV of outstanding stock)</a:t>
            </a:r>
          </a:p>
          <a:p>
            <a:pPr marL="971550" lvl="1" indent="-514350">
              <a:buFont typeface="+mj-lt"/>
              <a:buAutoNum type="arabicPeriod"/>
            </a:pPr>
            <a:r>
              <a:rPr lang="en-US" dirty="0" smtClean="0"/>
              <a:t>Small Company Stocks Portfolio based on smallest 20% of companies listed on NYSE (in terms of MV of outstanding stock)</a:t>
            </a:r>
          </a:p>
          <a:p>
            <a:pPr marL="971550" lvl="1" indent="-514350">
              <a:buFont typeface="+mj-lt"/>
              <a:buAutoNum type="arabicPeriod"/>
            </a:pPr>
            <a:r>
              <a:rPr lang="en-US" dirty="0" smtClean="0"/>
              <a:t>Long-term High Quality Corporate Bonds Portfolio (20 Years to Maturity)</a:t>
            </a:r>
          </a:p>
          <a:p>
            <a:pPr marL="971550" lvl="1" indent="-514350">
              <a:buFont typeface="+mj-lt"/>
              <a:buAutoNum type="arabicPeriod"/>
            </a:pPr>
            <a:r>
              <a:rPr lang="en-US" dirty="0" smtClean="0"/>
              <a:t>Long-term US Government Bonds Portfolio (20 Years to maturity)</a:t>
            </a:r>
          </a:p>
          <a:p>
            <a:pPr marL="971550" lvl="1" indent="-514350">
              <a:buFont typeface="+mj-lt"/>
              <a:buAutoNum type="arabicPeriod"/>
            </a:pPr>
            <a:r>
              <a:rPr lang="en-US" dirty="0" smtClean="0"/>
              <a:t>US Treasury Bills (T-bills) with one-month maturity</a:t>
            </a:r>
          </a:p>
          <a:p>
            <a:pPr marL="1371600" lvl="2" indent="-514350"/>
            <a:r>
              <a:rPr lang="en-US" dirty="0" smtClean="0"/>
              <a:t>Virtually free of any default risk because government can raise taxes to pay bills, especially since the time frame is one </a:t>
            </a:r>
            <a:r>
              <a:rPr lang="en-US" dirty="0" err="1" smtClean="0"/>
              <a:t>monrth</a:t>
            </a:r>
            <a:r>
              <a:rPr lang="en-US" dirty="0" smtClean="0"/>
              <a:t>.</a:t>
            </a:r>
          </a:p>
          <a:p>
            <a:pPr marL="1371600" lvl="2" indent="-514350"/>
            <a:r>
              <a:rPr lang="en-US" dirty="0" smtClean="0"/>
              <a:t>T-bill return is considered the “risk-free return”</a:t>
            </a:r>
          </a:p>
          <a:p>
            <a:pPr marL="971550" lvl="1" indent="-514350">
              <a:buFont typeface="+mj-lt"/>
              <a:buAutoNum type="arabicPeriod"/>
            </a:pPr>
            <a:endParaRPr lang="en-US" dirty="0" smtClean="0"/>
          </a:p>
          <a:p>
            <a:pPr marL="971550" lvl="1" indent="-514350">
              <a:buFont typeface="+mj-lt"/>
              <a:buAutoNum type="arabicPeriod"/>
            </a:pPr>
            <a:endParaRPr lang="en-US" dirty="0" smtClean="0"/>
          </a:p>
          <a:p>
            <a:pPr marL="971550" lvl="1" indent="-514350">
              <a:buFont typeface="+mj-lt"/>
              <a:buAutoNum type="arabicPeriod"/>
            </a:pPr>
            <a:endParaRPr lang="en-US" dirty="0" smtClean="0"/>
          </a:p>
          <a:p>
            <a:endParaRPr lang="en-US" dirty="0"/>
          </a:p>
        </p:txBody>
      </p:sp>
      <p:sp>
        <p:nvSpPr>
          <p:cNvPr id="3" name="Slide Number Placeholder 2"/>
          <p:cNvSpPr>
            <a:spLocks noGrp="1"/>
          </p:cNvSpPr>
          <p:nvPr>
            <p:ph type="sldNum" sz="quarter" idx="12"/>
          </p:nvPr>
        </p:nvSpPr>
        <p:spPr/>
        <p:txBody>
          <a:bodyPr/>
          <a:lstStyle/>
          <a:p>
            <a:fld id="{5A1E0AA2-8959-4AD3-879A-9F6A61209C47}" type="slidenum">
              <a:rPr lang="en-US" smtClean="0"/>
              <a:t>5</a:t>
            </a:fld>
            <a:endParaRPr lang="en-US"/>
          </a:p>
        </p:txBody>
      </p:sp>
    </p:spTree>
    <p:extLst>
      <p:ext uri="{BB962C8B-B14F-4D97-AF65-F5344CB8AC3E}">
        <p14:creationId xmlns:p14="http://schemas.microsoft.com/office/powerpoint/2010/main" val="63722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US Capital Market History</a:t>
            </a:r>
            <a:endParaRPr lang="en-US" dirty="0"/>
          </a:p>
        </p:txBody>
      </p:sp>
      <p:sp>
        <p:nvSpPr>
          <p:cNvPr id="5" name="Content Placeholder 4"/>
          <p:cNvSpPr>
            <a:spLocks noGrp="1"/>
          </p:cNvSpPr>
          <p:nvPr>
            <p:ph idx="1"/>
          </p:nvPr>
        </p:nvSpPr>
        <p:spPr>
          <a:xfrm>
            <a:off x="457200" y="1371600"/>
            <a:ext cx="8229600" cy="4754563"/>
          </a:xfrm>
        </p:spPr>
        <p:txBody>
          <a:bodyPr/>
          <a:lstStyle/>
          <a:p>
            <a:r>
              <a:rPr lang="en-US" dirty="0" smtClean="0"/>
              <a:t>Looking at the past can perhaps provide some insight into the future.</a:t>
            </a:r>
          </a:p>
          <a:p>
            <a:r>
              <a:rPr lang="en-US" dirty="0" smtClean="0"/>
              <a:t>Using the past to predict the future can be dangerous if the past isn’t representative of what the future will bring.</a:t>
            </a:r>
          </a:p>
          <a:p>
            <a:pPr lvl="1"/>
            <a:r>
              <a:rPr lang="en-US" dirty="0" smtClean="0"/>
              <a:t>2000 to 2007 people around the world looked at past house prices to predict future house prices.</a:t>
            </a:r>
          </a:p>
          <a:p>
            <a:pPr lvl="1"/>
            <a:r>
              <a:rPr lang="en-US" dirty="0" smtClean="0"/>
              <a:t>1995 to 2000 people looked at past prices for internet stocks prices to help predict future prices.</a:t>
            </a:r>
          </a:p>
          <a:p>
            <a:endParaRPr lang="en-US" dirty="0"/>
          </a:p>
        </p:txBody>
      </p:sp>
      <p:sp>
        <p:nvSpPr>
          <p:cNvPr id="3" name="Slide Number Placeholder 2"/>
          <p:cNvSpPr>
            <a:spLocks noGrp="1"/>
          </p:cNvSpPr>
          <p:nvPr>
            <p:ph type="sldNum" sz="quarter" idx="12"/>
          </p:nvPr>
        </p:nvSpPr>
        <p:spPr/>
        <p:txBody>
          <a:bodyPr/>
          <a:lstStyle/>
          <a:p>
            <a:fld id="{5A1E0AA2-8959-4AD3-879A-9F6A61209C47}" type="slidenum">
              <a:rPr lang="en-US" smtClean="0"/>
              <a:t>6</a:t>
            </a:fld>
            <a:endParaRPr lang="en-US"/>
          </a:p>
        </p:txBody>
      </p:sp>
    </p:spTree>
    <p:extLst>
      <p:ext uri="{BB962C8B-B14F-4D97-AF65-F5344CB8AC3E}">
        <p14:creationId xmlns:p14="http://schemas.microsoft.com/office/powerpoint/2010/main" val="400177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ChangeArrowheads="1"/>
          </p:cNvSpPr>
          <p:nvPr/>
        </p:nvSpPr>
        <p:spPr bwMode="auto">
          <a:xfrm>
            <a:off x="6019800" y="304800"/>
            <a:ext cx="28956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a:solidFill>
                  <a:schemeClr val="tx2"/>
                </a:solidFill>
              </a:rPr>
              <a:t>U.S. Financial Markets</a:t>
            </a:r>
            <a:br>
              <a:rPr lang="en-US" sz="4000">
                <a:solidFill>
                  <a:schemeClr val="tx2"/>
                </a:solidFill>
              </a:rPr>
            </a:br>
            <a:r>
              <a:rPr lang="en-US" sz="3200">
                <a:solidFill>
                  <a:schemeClr val="tx2"/>
                </a:solidFill>
              </a:rPr>
              <a:t>The Historical Record: 1925-2008</a:t>
            </a:r>
          </a:p>
        </p:txBody>
      </p:sp>
      <p:pic>
        <p:nvPicPr>
          <p:cNvPr id="83974" name="Picture 6" descr="ros82469_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6050"/>
            <a:ext cx="5334000" cy="6565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7</a:t>
            </a:fld>
            <a:endParaRPr lang="en-US"/>
          </a:p>
        </p:txBody>
      </p:sp>
    </p:spTree>
    <p:extLst>
      <p:ext uri="{BB962C8B-B14F-4D97-AF65-F5344CB8AC3E}">
        <p14:creationId xmlns:p14="http://schemas.microsoft.com/office/powerpoint/2010/main" val="22316323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ln/>
        </p:spPr>
        <p:txBody>
          <a:bodyPr/>
          <a:lstStyle/>
          <a:p>
            <a:r>
              <a:rPr lang="en-US"/>
              <a:t>Year-to-Year Total Returns</a:t>
            </a:r>
          </a:p>
        </p:txBody>
      </p:sp>
      <p:sp>
        <p:nvSpPr>
          <p:cNvPr id="86022" name="Text Box 6"/>
          <p:cNvSpPr txBox="1">
            <a:spLocks noChangeArrowheads="1"/>
          </p:cNvSpPr>
          <p:nvPr/>
        </p:nvSpPr>
        <p:spPr bwMode="auto">
          <a:xfrm>
            <a:off x="914400" y="1600200"/>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Large-Company Stock Returns</a:t>
            </a:r>
          </a:p>
        </p:txBody>
      </p:sp>
      <p:pic>
        <p:nvPicPr>
          <p:cNvPr id="86027" name="Picture 11" descr="ros82469_1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08250"/>
            <a:ext cx="7467600" cy="3663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8</a:t>
            </a:fld>
            <a:endParaRPr lang="en-US"/>
          </a:p>
        </p:txBody>
      </p:sp>
    </p:spTree>
    <p:extLst>
      <p:ext uri="{BB962C8B-B14F-4D97-AF65-F5344CB8AC3E}">
        <p14:creationId xmlns:p14="http://schemas.microsoft.com/office/powerpoint/2010/main" val="4850657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a:ln/>
        </p:spPr>
        <p:txBody>
          <a:bodyPr/>
          <a:lstStyle/>
          <a:p>
            <a:r>
              <a:rPr lang="en-US"/>
              <a:t>Year-to-Year Total Returns</a:t>
            </a:r>
          </a:p>
        </p:txBody>
      </p:sp>
      <p:sp>
        <p:nvSpPr>
          <p:cNvPr id="256007" name="Text Box 7"/>
          <p:cNvSpPr txBox="1">
            <a:spLocks noChangeArrowheads="1"/>
          </p:cNvSpPr>
          <p:nvPr/>
        </p:nvSpPr>
        <p:spPr bwMode="auto">
          <a:xfrm>
            <a:off x="762000" y="15240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t>Long-Term Government Bond Returns</a:t>
            </a:r>
          </a:p>
        </p:txBody>
      </p:sp>
      <p:pic>
        <p:nvPicPr>
          <p:cNvPr id="2560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315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1E0AA2-8959-4AD3-879A-9F6A61209C47}" type="slidenum">
              <a:rPr lang="en-US" smtClean="0"/>
              <a:t>9</a:t>
            </a:fld>
            <a:endParaRPr lang="en-US"/>
          </a:p>
        </p:txBody>
      </p:sp>
    </p:spTree>
    <p:extLst>
      <p:ext uri="{BB962C8B-B14F-4D97-AF65-F5344CB8AC3E}">
        <p14:creationId xmlns:p14="http://schemas.microsoft.com/office/powerpoint/2010/main" val="26496354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TotalTime>
  <Words>1589</Words>
  <Application>Microsoft Office PowerPoint</Application>
  <PresentationFormat>On-screen Show (4:3)</PresentationFormat>
  <Paragraphs>217</Paragraphs>
  <Slides>46</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Lessons From Capital Market History: Return &amp; Risk</vt:lpstr>
      <vt:lpstr>Topics</vt:lpstr>
      <vt:lpstr>1 Year Percent Return</vt:lpstr>
      <vt:lpstr>Period Returns = Holding Returns = 1 Year Returns</vt:lpstr>
      <vt:lpstr>Five Important Types of Financial Investments</vt:lpstr>
      <vt:lpstr>US Capital Market History</vt:lpstr>
      <vt:lpstr>PowerPoint Presentation</vt:lpstr>
      <vt:lpstr>Year-to-Year Total Returns</vt:lpstr>
      <vt:lpstr>Year-to-Year Total Returns</vt:lpstr>
      <vt:lpstr>Year-to-Year Total Returns</vt:lpstr>
      <vt:lpstr>PowerPoint Presentation</vt:lpstr>
      <vt:lpstr>PowerPoint Presentation</vt:lpstr>
      <vt:lpstr>PowerPoint Presentation</vt:lpstr>
      <vt:lpstr>Arithmetic Mean = “Average”</vt:lpstr>
      <vt:lpstr>Historical Average Returns</vt:lpstr>
      <vt:lpstr>Historical Averages, Reward For Risk, Real Rate</vt:lpstr>
      <vt:lpstr>Variability In Returns = Volatility In Returns = Risk</vt:lpstr>
      <vt:lpstr>PowerPoint Presentation</vt:lpstr>
      <vt:lpstr>Year-to-Year Total Returns</vt:lpstr>
      <vt:lpstr>Year-to-Year Total Returns</vt:lpstr>
      <vt:lpstr>Year-to-Year Total Returns</vt:lpstr>
      <vt:lpstr>Variability seen with X-Y scatter chart</vt:lpstr>
      <vt:lpstr>Variability seen with Frequency Distribution</vt:lpstr>
      <vt:lpstr>Variability seen with Frequency Distribution</vt:lpstr>
      <vt:lpstr>Which Stock Would You Prefer? Each Has a Mean Return Of 4.1% Why?</vt:lpstr>
      <vt:lpstr>Which Stock Would You Prefer? Each Has a Mean Return Of 4.1% Why?</vt:lpstr>
      <vt:lpstr>But Now We Need A Number To Measure The Volatility of Returns</vt:lpstr>
      <vt:lpstr>Variability Measured By Calculating Standard Deviation</vt:lpstr>
      <vt:lpstr>How Far Does Each Actual Return Deviate From The Mean In A Typical Year?</vt:lpstr>
      <vt:lpstr>Standard Deviation Is A Numerical Measure Of Volatility Or “Risk” Of Stock</vt:lpstr>
      <vt:lpstr>Standard Deviation Is A Numerical Measure Of Volatility Or “Risk” Of Stock</vt:lpstr>
      <vt:lpstr>What We Can Learn From Capital Market History Lesson 2: The Greater The Potential Reward, The Greater The Risk </vt:lpstr>
      <vt:lpstr>Standard Normal Curve Do Our Historical Distributions Look Bell Shaped?</vt:lpstr>
      <vt:lpstr>Risk And The Standard Normal Curve Only Past Distributions That Fit The “Normal” Curve Can Use The Standard Normal Curve</vt:lpstr>
      <vt:lpstr>If Assume Bell Shaped</vt:lpstr>
      <vt:lpstr>Risk–Return Tradeoff (Conclusion To Chapter 10)</vt:lpstr>
      <vt:lpstr>Capital Market History</vt:lpstr>
      <vt:lpstr>Mean Return &amp; Standard Deviation</vt:lpstr>
      <vt:lpstr>Arithmetic vs. Geometric Mean</vt:lpstr>
      <vt:lpstr>Geometric Average Return: Formula</vt:lpstr>
      <vt:lpstr>Arithmetic vs. Geometric Mean Which is better?</vt:lpstr>
      <vt:lpstr>Efficient Markets Hypothesis</vt:lpstr>
      <vt:lpstr>Efficient Markets Hypothesis</vt:lpstr>
      <vt:lpstr>Efficient Markets Theory As Currently Stated Is False</vt:lpstr>
      <vt:lpstr>Efficient Markets Theory As Currently Stated Is False</vt:lpstr>
      <vt:lpstr>Efficient Markets Are Only Efficient In The Long Run</vt:lpstr>
    </vt:vector>
  </TitlesOfParts>
  <Company>Highline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Girvin</dc:creator>
  <cp:lastModifiedBy>Michael Girvin</cp:lastModifiedBy>
  <cp:revision>40</cp:revision>
  <cp:lastPrinted>2010-11-20T00:29:12Z</cp:lastPrinted>
  <dcterms:created xsi:type="dcterms:W3CDTF">2010-11-17T19:40:09Z</dcterms:created>
  <dcterms:modified xsi:type="dcterms:W3CDTF">2010-11-20T01:30:35Z</dcterms:modified>
</cp:coreProperties>
</file>