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7" r:id="rId2"/>
    <p:sldId id="340" r:id="rId3"/>
    <p:sldId id="258" r:id="rId4"/>
    <p:sldId id="268" r:id="rId5"/>
    <p:sldId id="263" r:id="rId6"/>
    <p:sldId id="266" r:id="rId7"/>
    <p:sldId id="270" r:id="rId8"/>
    <p:sldId id="271" r:id="rId9"/>
    <p:sldId id="273" r:id="rId10"/>
    <p:sldId id="269" r:id="rId11"/>
    <p:sldId id="274" r:id="rId12"/>
    <p:sldId id="275" r:id="rId13"/>
    <p:sldId id="276" r:id="rId14"/>
    <p:sldId id="277" r:id="rId15"/>
    <p:sldId id="278" r:id="rId16"/>
    <p:sldId id="280" r:id="rId17"/>
    <p:sldId id="282" r:id="rId18"/>
    <p:sldId id="284" r:id="rId19"/>
    <p:sldId id="285" r:id="rId20"/>
    <p:sldId id="283" r:id="rId21"/>
    <p:sldId id="286" r:id="rId22"/>
    <p:sldId id="288" r:id="rId23"/>
    <p:sldId id="289" r:id="rId24"/>
    <p:sldId id="290" r:id="rId25"/>
    <p:sldId id="292" r:id="rId26"/>
    <p:sldId id="294" r:id="rId27"/>
    <p:sldId id="293" r:id="rId28"/>
    <p:sldId id="295" r:id="rId29"/>
    <p:sldId id="296" r:id="rId30"/>
    <p:sldId id="300" r:id="rId31"/>
    <p:sldId id="297" r:id="rId32"/>
    <p:sldId id="298" r:id="rId33"/>
    <p:sldId id="320" r:id="rId34"/>
    <p:sldId id="391" r:id="rId35"/>
    <p:sldId id="301" r:id="rId36"/>
    <p:sldId id="319" r:id="rId37"/>
    <p:sldId id="302" r:id="rId38"/>
    <p:sldId id="308" r:id="rId39"/>
    <p:sldId id="303" r:id="rId40"/>
    <p:sldId id="304" r:id="rId41"/>
    <p:sldId id="305" r:id="rId42"/>
    <p:sldId id="306" r:id="rId43"/>
    <p:sldId id="307" r:id="rId44"/>
    <p:sldId id="309" r:id="rId45"/>
    <p:sldId id="311" r:id="rId46"/>
    <p:sldId id="317" r:id="rId47"/>
    <p:sldId id="321" r:id="rId48"/>
    <p:sldId id="312" r:id="rId49"/>
    <p:sldId id="313" r:id="rId50"/>
    <p:sldId id="322" r:id="rId51"/>
    <p:sldId id="318" r:id="rId52"/>
    <p:sldId id="314" r:id="rId53"/>
    <p:sldId id="315" r:id="rId54"/>
    <p:sldId id="323" r:id="rId55"/>
    <p:sldId id="328" r:id="rId56"/>
    <p:sldId id="329" r:id="rId57"/>
    <p:sldId id="316" r:id="rId58"/>
    <p:sldId id="344" r:id="rId59"/>
    <p:sldId id="325" r:id="rId60"/>
    <p:sldId id="345" r:id="rId61"/>
    <p:sldId id="346" r:id="rId62"/>
    <p:sldId id="343" r:id="rId63"/>
    <p:sldId id="332" r:id="rId64"/>
    <p:sldId id="339" r:id="rId65"/>
    <p:sldId id="355" r:id="rId66"/>
    <p:sldId id="357" r:id="rId67"/>
    <p:sldId id="358" r:id="rId68"/>
    <p:sldId id="359" r:id="rId69"/>
    <p:sldId id="363" r:id="rId70"/>
    <p:sldId id="360" r:id="rId71"/>
    <p:sldId id="361" r:id="rId72"/>
    <p:sldId id="362" r:id="rId73"/>
    <p:sldId id="364" r:id="rId74"/>
    <p:sldId id="366" r:id="rId75"/>
    <p:sldId id="356" r:id="rId76"/>
    <p:sldId id="368" r:id="rId77"/>
    <p:sldId id="369" r:id="rId78"/>
    <p:sldId id="371" r:id="rId79"/>
    <p:sldId id="372" r:id="rId80"/>
    <p:sldId id="374" r:id="rId81"/>
    <p:sldId id="375" r:id="rId82"/>
    <p:sldId id="373" r:id="rId83"/>
    <p:sldId id="365" r:id="rId84"/>
    <p:sldId id="393" r:id="rId85"/>
    <p:sldId id="377" r:id="rId86"/>
    <p:sldId id="379" r:id="rId87"/>
    <p:sldId id="380" r:id="rId88"/>
    <p:sldId id="389" r:id="rId89"/>
    <p:sldId id="390" r:id="rId9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303" autoAdjust="0"/>
  </p:normalViewPr>
  <p:slideViewPr>
    <p:cSldViewPr snapToGrid="0">
      <p:cViewPr varScale="1">
        <p:scale>
          <a:sx n="83" d="100"/>
          <a:sy n="83" d="100"/>
        </p:scale>
        <p:origin x="643" y="77"/>
      </p:cViewPr>
      <p:guideLst/>
    </p:cSldViewPr>
  </p:slideViewPr>
  <p:outlineViewPr>
    <p:cViewPr>
      <p:scale>
        <a:sx n="33" d="100"/>
        <a:sy n="33" d="100"/>
      </p:scale>
      <p:origin x="0" y="-19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85C1514-1688-4423-A583-2CE0A3C8CF35}" type="datetimeFigureOut">
              <a:rPr lang="en-US" smtClean="0"/>
              <a:t>5/22/2024</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5363E7AD-2328-453B-8D20-C969E07F0F46}" type="slidenum">
              <a:rPr lang="en-US" smtClean="0"/>
              <a:t>‹#›</a:t>
            </a:fld>
            <a:endParaRPr lang="en-US" dirty="0"/>
          </a:p>
        </p:txBody>
      </p:sp>
    </p:spTree>
    <p:extLst>
      <p:ext uri="{BB962C8B-B14F-4D97-AF65-F5344CB8AC3E}">
        <p14:creationId xmlns:p14="http://schemas.microsoft.com/office/powerpoint/2010/main" val="110384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44394-1A30-49B8-8F86-0970772643B6}"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BI 348, Chapter 01</a:t>
            </a:r>
          </a:p>
        </p:txBody>
      </p:sp>
    </p:spTree>
    <p:extLst>
      <p:ext uri="{BB962C8B-B14F-4D97-AF65-F5344CB8AC3E}">
        <p14:creationId xmlns:p14="http://schemas.microsoft.com/office/powerpoint/2010/main" val="596372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0058A-625E-4F7B-93F6-3C7291ED5B81}" type="datetime1">
              <a:rPr lang="en-US" smtClean="0">
                <a:solidFill>
                  <a:srgbClr val="DFDCB7"/>
                </a:solidFill>
              </a:rPr>
              <a:pPr/>
              <a:t>5/22/2024</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8968833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A1257F-A1CD-42E9-8B52-4257484E686A}" type="datetime1">
              <a:rPr lang="en-US" smtClean="0">
                <a:solidFill>
                  <a:srgbClr val="DFDCB7"/>
                </a:solidFill>
              </a:rPr>
              <a:pPr/>
              <a:t>5/22/2024</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0273755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698C-C9D2-4BB8-90EB-CADD575F3F9E}" type="datetime1">
              <a:rPr lang="en-US" smtClean="0">
                <a:solidFill>
                  <a:srgbClr val="DFDCB7"/>
                </a:solidFill>
              </a:rPr>
              <a:pPr/>
              <a:t>5/22/2024</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50033039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688748"/>
          </a:xfrm>
        </p:spPr>
        <p:txBody>
          <a:bodyPr/>
          <a:lstStyle>
            <a:lvl1pPr>
              <a:defRPr sz="3600">
                <a:solidFill>
                  <a:schemeClr val="tx1"/>
                </a:solidFill>
              </a:defRPr>
            </a:lvl1pPr>
          </a:lstStyle>
          <a:p>
            <a:r>
              <a:rPr lang="en-US"/>
              <a:t>Click to edit Master title style</a:t>
            </a:r>
          </a:p>
        </p:txBody>
      </p:sp>
      <p:sp>
        <p:nvSpPr>
          <p:cNvPr id="3" name="Content Placeholder 2"/>
          <p:cNvSpPr>
            <a:spLocks noGrp="1"/>
          </p:cNvSpPr>
          <p:nvPr>
            <p:ph idx="1"/>
          </p:nvPr>
        </p:nvSpPr>
        <p:spPr>
          <a:xfrm>
            <a:off x="318407" y="1200151"/>
            <a:ext cx="10850336" cy="5372100"/>
          </a:xfrm>
        </p:spPr>
        <p:txBody>
          <a:bodyPr>
            <a:normAutofit/>
          </a:bodyPr>
          <a:lstStyle>
            <a:lvl1pPr>
              <a:defRPr sz="24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21D416-B675-4900-B334-C891DF1CA8A8}" type="datetime1">
              <a:rPr lang="en-US" smtClean="0">
                <a:solidFill>
                  <a:srgbClr val="DFDCB7"/>
                </a:solidFill>
              </a:rPr>
              <a:pPr/>
              <a:t>5/22/2024</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0293479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21555-D7D7-4040-8F53-BE85AC4D67E5}" type="datetime1">
              <a:rPr lang="en-US" smtClean="0">
                <a:solidFill>
                  <a:srgbClr val="DFDCB7"/>
                </a:solidFill>
              </a:rPr>
              <a:pPr/>
              <a:t>5/22/2024</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74485223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674C9-5CC4-48AC-BD52-9A18512CE721}" type="datetime1">
              <a:rPr lang="en-US" smtClean="0">
                <a:solidFill>
                  <a:srgbClr val="DFDCB7"/>
                </a:solidFill>
              </a:rPr>
              <a:pPr/>
              <a:t>5/22/2024</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5121466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8A1AC4-4885-4984-9544-6FB03F373B4B}" type="datetime1">
              <a:rPr lang="en-US" smtClean="0">
                <a:solidFill>
                  <a:srgbClr val="DFDCB7"/>
                </a:solidFill>
              </a:rPr>
              <a:pPr/>
              <a:t>5/22/2024</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6246209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21DE57-6C58-492C-8ACA-7C192264995E}" type="datetime1">
              <a:rPr lang="en-US" smtClean="0">
                <a:solidFill>
                  <a:srgbClr val="DFDCB7"/>
                </a:solidFill>
              </a:rPr>
              <a:pPr/>
              <a:t>5/22/2024</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13753177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ECDE-FA92-4E48-AC94-93D797166D8A}" type="datetime1">
              <a:rPr lang="en-US" smtClean="0">
                <a:solidFill>
                  <a:srgbClr val="DFDCB7"/>
                </a:solidFill>
              </a:rPr>
              <a:pPr/>
              <a:t>5/22/2024</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1005328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A5D5AD-07A6-4636-BD79-E9168F78632A}" type="datetime1">
              <a:rPr lang="en-US" smtClean="0">
                <a:solidFill>
                  <a:srgbClr val="DFDCB7"/>
                </a:solidFill>
              </a:rPr>
              <a:pPr/>
              <a:t>5/22/2024</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933544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D5F50DD-7F46-4C00-94C4-82BFAA052EEE}" type="datetime1">
              <a:rPr lang="en-US" smtClean="0">
                <a:solidFill>
                  <a:srgbClr val="DFDCB7"/>
                </a:solidFill>
              </a:rPr>
              <a:pPr/>
              <a:t>5/22/2024</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F2EC359B-1AB6-43CE-8AE3-778957AE5EF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140673086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271" y="274638"/>
            <a:ext cx="10811238" cy="56628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12271" y="1143000"/>
            <a:ext cx="10811238"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EC359B-1AB6-43CE-8AE3-778957AE5EF7}"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1B520E3-870C-4290-A0B9-714A8D1E2D2F}" type="datetime1">
              <a:rPr lang="en-US" smtClean="0">
                <a:solidFill>
                  <a:srgbClr val="DFDCB7"/>
                </a:solidFill>
              </a:rPr>
              <a:pPr/>
              <a:t>5/22/2024</a:t>
            </a:fld>
            <a:endParaRPr lang="en-US" dirty="0">
              <a:solidFill>
                <a:srgbClr val="DFDCB7"/>
              </a:solidFill>
            </a:endParaRPr>
          </a:p>
        </p:txBody>
      </p:sp>
    </p:spTree>
    <p:extLst>
      <p:ext uri="{BB962C8B-B14F-4D97-AF65-F5344CB8AC3E}">
        <p14:creationId xmlns:p14="http://schemas.microsoft.com/office/powerpoint/2010/main" val="1668063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slow">
        <p15:prstTrans prst="fallOver"/>
        <p:sndAc>
          <p:stSnd>
            <p:snd r:embed="rId13" name="type.wav"/>
          </p:stSnd>
        </p:sndAc>
      </p:transition>
    </mc:Choice>
    <mc:Fallback xmlns="">
      <p:transition spd="slow">
        <p:fade/>
        <p:sndAc>
          <p:stSnd>
            <p:snd r:embed="rId14" name="type.wav"/>
          </p:stSnd>
        </p:sndAc>
      </p:transition>
    </mc:Fallback>
  </mc:AlternateContent>
  <p:hf hdr="0" ftr="0" dt="0"/>
  <p:txStyles>
    <p:titleStyle>
      <a:lvl1pPr algn="l" defTabSz="914400" rtl="0" eaLnBrk="1" latinLnBrk="0" hangingPunct="1">
        <a:spcBef>
          <a:spcPct val="0"/>
        </a:spcBef>
        <a:buNone/>
        <a:defRPr sz="3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1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22.t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3" Type="http://schemas.openxmlformats.org/officeDocument/2006/relationships/image" Target="../media/image370.png"/><Relationship Id="rId7"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90.png"/><Relationship Id="rId4" Type="http://schemas.openxmlformats.org/officeDocument/2006/relationships/image" Target="../media/image380.png"/><Relationship Id="rId9"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48.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440.png"/><Relationship Id="rId4" Type="http://schemas.openxmlformats.org/officeDocument/2006/relationships/image" Target="../media/image430.png"/></Relationships>
</file>

<file path=ppt/slides/_rels/slide4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audio" Target="../media/audio1.wav"/></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5.png"/><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7.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9.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80.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hemeOverride" Target="../theme/themeOverride3.xml"/><Relationship Id="rId5" Type="http://schemas.openxmlformats.org/officeDocument/2006/relationships/audio" Target="../media/audio1.wav"/><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5.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15.t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2.xml.rels><?xml version="1.0" encoding="UTF-8" standalone="yes"?>
<Relationships xmlns="http://schemas.openxmlformats.org/package/2006/relationships"><Relationship Id="rId3" Type="http://schemas.openxmlformats.org/officeDocument/2006/relationships/image" Target="../media/image72.tif"/><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73.tif"/></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4.xml.rels><?xml version="1.0" encoding="UTF-8" standalone="yes"?>
<Relationships xmlns="http://schemas.openxmlformats.org/package/2006/relationships"><Relationship Id="rId3" Type="http://schemas.openxmlformats.org/officeDocument/2006/relationships/image" Target="../media/image75.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solidFill>
                  <a:schemeClr val="tx1"/>
                </a:solidFill>
                <a:latin typeface="+mj-lt"/>
              </a:rPr>
              <a:t>Highline Class, Busn 210</a:t>
            </a:r>
            <a:endParaRPr lang="en-US" sz="3600" b="1" i="0" u="none" strike="noStrike" baseline="0" dirty="0">
              <a:solidFill>
                <a:schemeClr val="tx1"/>
              </a:solidFill>
              <a:latin typeface="+mj-lt"/>
            </a:endParaRPr>
          </a:p>
        </p:txBody>
      </p:sp>
      <p:sp>
        <p:nvSpPr>
          <p:cNvPr id="3" name="Text Placeholder 2"/>
          <p:cNvSpPr>
            <a:spLocks noGrp="1"/>
          </p:cNvSpPr>
          <p:nvPr>
            <p:ph type="subTitle" idx="1"/>
          </p:nvPr>
        </p:nvSpPr>
        <p:spPr>
          <a:xfrm>
            <a:off x="914400" y="4571999"/>
            <a:ext cx="8815754" cy="1359877"/>
          </a:xfrm>
        </p:spPr>
        <p:txBody>
          <a:bodyPr>
            <a:noAutofit/>
          </a:bodyPr>
          <a:lstStyle/>
          <a:p>
            <a:r>
              <a:rPr lang="en-US" sz="3200" b="1" dirty="0">
                <a:solidFill>
                  <a:schemeClr val="tx1"/>
                </a:solidFill>
                <a:latin typeface="Calibri Light"/>
              </a:rPr>
              <a:t>Business Statistics using Excel</a:t>
            </a:r>
          </a:p>
          <a:p>
            <a:r>
              <a:rPr lang="en-US" sz="3600" b="1" dirty="0">
                <a:solidFill>
                  <a:schemeClr val="tx1"/>
                </a:solidFill>
                <a:latin typeface="Calibri Light"/>
              </a:rPr>
              <a:t>Section 10: Simple Linear Regression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a:t>
            </a:fld>
            <a:endParaRPr lang="en-US" dirty="0"/>
          </a:p>
        </p:txBody>
      </p:sp>
    </p:spTree>
    <p:extLst>
      <p:ext uri="{BB962C8B-B14F-4D97-AF65-F5344CB8AC3E}">
        <p14:creationId xmlns:p14="http://schemas.microsoft.com/office/powerpoint/2010/main" val="40487852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Chart and Ybar and X Bar Lines</a:t>
            </a:r>
          </a:p>
        </p:txBody>
      </p:sp>
      <p:sp>
        <p:nvSpPr>
          <p:cNvPr id="5" name="Content Placeholder 4"/>
          <p:cNvSpPr>
            <a:spLocks noGrp="1"/>
          </p:cNvSpPr>
          <p:nvPr>
            <p:ph sz="half" idx="1"/>
          </p:nvPr>
        </p:nvSpPr>
        <p:spPr>
          <a:xfrm>
            <a:off x="609599" y="1034040"/>
            <a:ext cx="9995731" cy="1709159"/>
          </a:xfrm>
        </p:spPr>
        <p:txBody>
          <a:bodyPr>
            <a:normAutofit fontScale="85000" lnSpcReduction="20000"/>
          </a:bodyPr>
          <a:lstStyle/>
          <a:p>
            <a:r>
              <a:rPr lang="en-US" dirty="0"/>
              <a:t>Scatter Charts are graphical means to find a relationship between 2 quantitative variables.</a:t>
            </a:r>
          </a:p>
          <a:p>
            <a:r>
              <a:rPr lang="en-US" dirty="0"/>
              <a:t>We need a numerical measure that is more precise than our Scatter Chart.</a:t>
            </a:r>
          </a:p>
          <a:p>
            <a:r>
              <a:rPr lang="en-US" dirty="0"/>
              <a:t>To understand how the numerical measure can do this, we plot a Ybar line and Xbar line on our chart.</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10</a:t>
            </a:fld>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27004" y="2936318"/>
            <a:ext cx="6086505" cy="3670972"/>
          </a:xfrm>
        </p:spPr>
      </p:pic>
    </p:spTree>
    <p:extLst>
      <p:ext uri="{BB962C8B-B14F-4D97-AF65-F5344CB8AC3E}">
        <p14:creationId xmlns:p14="http://schemas.microsoft.com/office/powerpoint/2010/main" val="345969247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277297"/>
          </a:xfrm>
        </p:spPr>
        <p:txBody>
          <a:bodyPr/>
          <a:lstStyle/>
          <a:p>
            <a:r>
              <a:rPr lang="en-US" dirty="0"/>
              <a:t>Covariance</a:t>
            </a:r>
          </a:p>
        </p:txBody>
      </p:sp>
      <p:sp>
        <p:nvSpPr>
          <p:cNvPr id="3" name="Content Placeholder 2"/>
          <p:cNvSpPr>
            <a:spLocks noGrp="1"/>
          </p:cNvSpPr>
          <p:nvPr>
            <p:ph sz="half" idx="1"/>
          </p:nvPr>
        </p:nvSpPr>
        <p:spPr>
          <a:xfrm>
            <a:off x="609600" y="972065"/>
            <a:ext cx="4876800" cy="5560540"/>
          </a:xfrm>
        </p:spPr>
        <p:txBody>
          <a:bodyPr>
            <a:normAutofit fontScale="77500" lnSpcReduction="20000"/>
          </a:bodyPr>
          <a:lstStyle/>
          <a:p>
            <a:r>
              <a:rPr lang="en-US" sz="2800" dirty="0"/>
              <a:t>Measure of the linear relationship between two quantitative variables.</a:t>
            </a:r>
          </a:p>
          <a:p>
            <a:pPr marL="925830" lvl="1" indent="-514350">
              <a:buFont typeface="+mj-lt"/>
              <a:buAutoNum type="arabicPeriod"/>
            </a:pPr>
            <a:r>
              <a:rPr lang="en-US" sz="2600" dirty="0"/>
              <a:t>Positive values indicate a positive relationship; negative, a negative relationship.</a:t>
            </a:r>
          </a:p>
          <a:p>
            <a:pPr marL="925830" lvl="1" indent="-514350">
              <a:buFont typeface="+mj-lt"/>
              <a:buAutoNum type="arabicPeriod"/>
            </a:pPr>
            <a:r>
              <a:rPr lang="en-US" sz="2600" dirty="0"/>
              <a:t>Close to zero means there is not much of a relationship.</a:t>
            </a:r>
          </a:p>
          <a:p>
            <a:pPr marL="925830" lvl="1" indent="-514350">
              <a:buFont typeface="+mj-lt"/>
              <a:buAutoNum type="arabicPeriod"/>
            </a:pPr>
            <a:r>
              <a:rPr lang="en-US" sz="2600" dirty="0"/>
              <a:t>The magnitude of covariance is difficult to interpret.</a:t>
            </a:r>
          </a:p>
          <a:p>
            <a:pPr marL="925830" lvl="1" indent="-514350">
              <a:buFont typeface="+mj-lt"/>
              <a:buAutoNum type="arabicPeriod"/>
            </a:pPr>
            <a:r>
              <a:rPr lang="en-US" sz="2600" dirty="0"/>
              <a:t>Covariance has problems with units (like feet compared to inches).</a:t>
            </a:r>
          </a:p>
          <a:p>
            <a:pPr marL="925830" lvl="1" indent="-514350">
              <a:buFont typeface="+mj-lt"/>
              <a:buAutoNum type="arabicPeriod"/>
            </a:pPr>
            <a:r>
              <a:rPr lang="en-US" sz="2600" dirty="0"/>
              <a:t>We can standardize covariance by dividing it by s</a:t>
            </a:r>
            <a:r>
              <a:rPr lang="en-US" sz="2600" baseline="-25000" dirty="0"/>
              <a:t>x</a:t>
            </a:r>
            <a:r>
              <a:rPr lang="en-US" sz="2600" dirty="0"/>
              <a:t>*s</a:t>
            </a:r>
            <a:r>
              <a:rPr lang="en-US" sz="2600" baseline="-25000" dirty="0"/>
              <a:t>y</a:t>
            </a:r>
            <a:r>
              <a:rPr lang="en-US" sz="2600" dirty="0"/>
              <a:t> to get Coefficient of Correlation.</a:t>
            </a:r>
            <a:endParaRPr lang="en-US" sz="2800" dirty="0"/>
          </a:p>
          <a:p>
            <a:r>
              <a:rPr lang="en-US" sz="2800" dirty="0"/>
              <a:t>In Excel use </a:t>
            </a:r>
            <a:r>
              <a:rPr lang="en-US" sz="2800" b="1" dirty="0"/>
              <a:t>COVARIANCE.S function</a:t>
            </a:r>
            <a:r>
              <a:rPr lang="en-US" sz="2800" dirty="0"/>
              <a:t> for sample data:</a:t>
            </a:r>
          </a:p>
          <a:p>
            <a:pPr lvl="1"/>
            <a:r>
              <a:rPr lang="en-US" dirty="0"/>
              <a:t>Y data first, x data second</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11</a:t>
            </a:fld>
            <a:endParaRPr lang="en-US" dirty="0"/>
          </a:p>
        </p:txBody>
      </p:sp>
      <p:pic>
        <p:nvPicPr>
          <p:cNvPr id="7" name="Picture 6"/>
          <p:cNvPicPr>
            <a:picLocks noChangeAspect="1"/>
          </p:cNvPicPr>
          <p:nvPr/>
        </p:nvPicPr>
        <p:blipFill rotWithShape="1">
          <a:blip r:embed="rId3"/>
          <a:srcRect l="9225" t="1959" r="5486" b="23787"/>
          <a:stretch/>
        </p:blipFill>
        <p:spPr>
          <a:xfrm>
            <a:off x="6181123" y="972065"/>
            <a:ext cx="4499871" cy="3680769"/>
          </a:xfrm>
          <a:prstGeom prst="rect">
            <a:avLst/>
          </a:prstGeom>
        </p:spPr>
      </p:pic>
    </p:spTree>
    <p:extLst>
      <p:ext uri="{BB962C8B-B14F-4D97-AF65-F5344CB8AC3E}">
        <p14:creationId xmlns:p14="http://schemas.microsoft.com/office/powerpoint/2010/main" val="54715263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EC359B-1AB6-43CE-8AE3-778957AE5EF7}" type="slidenum">
              <a:rPr lang="en-US" smtClean="0"/>
              <a:pPr/>
              <a:t>12</a:t>
            </a:fld>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020"/>
          <a:stretch/>
        </p:blipFill>
        <p:spPr>
          <a:xfrm rot="5400000">
            <a:off x="2313334" y="-1095993"/>
            <a:ext cx="6591594" cy="8940888"/>
          </a:xfrm>
          <a:prstGeom prst="rect">
            <a:avLst/>
          </a:prstGeom>
        </p:spPr>
      </p:pic>
    </p:spTree>
    <p:extLst>
      <p:ext uri="{BB962C8B-B14F-4D97-AF65-F5344CB8AC3E}">
        <p14:creationId xmlns:p14="http://schemas.microsoft.com/office/powerpoint/2010/main" val="92287131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344487"/>
          </a:xfrm>
        </p:spPr>
        <p:txBody>
          <a:bodyPr/>
          <a:lstStyle/>
          <a:p>
            <a:r>
              <a:rPr lang="en-US" dirty="0"/>
              <a:t>Coefficient of Correlation (r</a:t>
            </a:r>
            <a:r>
              <a:rPr lang="en-US" baseline="-25000" dirty="0"/>
              <a:t>xy</a:t>
            </a:r>
            <a:r>
              <a:rPr lang="en-US" dirty="0"/>
              <a:t>)</a:t>
            </a:r>
          </a:p>
        </p:txBody>
      </p:sp>
      <p:sp>
        <p:nvSpPr>
          <p:cNvPr id="3" name="Content Placeholder 2"/>
          <p:cNvSpPr>
            <a:spLocks noGrp="1"/>
          </p:cNvSpPr>
          <p:nvPr>
            <p:ph sz="half" idx="1"/>
          </p:nvPr>
        </p:nvSpPr>
        <p:spPr>
          <a:xfrm>
            <a:off x="230659" y="1035393"/>
            <a:ext cx="5383927" cy="2729299"/>
          </a:xfrm>
        </p:spPr>
        <p:txBody>
          <a:bodyPr>
            <a:noAutofit/>
          </a:bodyPr>
          <a:lstStyle/>
          <a:p>
            <a:r>
              <a:rPr lang="en-US" sz="1800" dirty="0"/>
              <a:t>Measure the strength and direction of the linear relationship between two quantitative variables.</a:t>
            </a:r>
          </a:p>
          <a:p>
            <a:r>
              <a:rPr lang="en-US" sz="1800" dirty="0"/>
              <a:t>A relative measure of strength of association (relationship) between 2 variables or a measure of strength per unit of standard deviation, s</a:t>
            </a:r>
            <a:r>
              <a:rPr lang="en-US" sz="1800" baseline="-25000" dirty="0"/>
              <a:t>x</a:t>
            </a:r>
            <a:r>
              <a:rPr lang="en-US" sz="1800" dirty="0"/>
              <a:t> * s</a:t>
            </a:r>
            <a:r>
              <a:rPr lang="en-US" sz="1800" baseline="-25000" dirty="0"/>
              <a:t>y</a:t>
            </a:r>
            <a:r>
              <a:rPr lang="en-US" sz="1800" dirty="0"/>
              <a:t> .</a:t>
            </a:r>
          </a:p>
          <a:p>
            <a:r>
              <a:rPr lang="en-US" sz="1800" dirty="0"/>
              <a:t>Solves Covariance “units”/ magnitude problem.</a:t>
            </a:r>
          </a:p>
          <a:p>
            <a:r>
              <a:rPr lang="en-US" sz="1800" dirty="0"/>
              <a:t>In Excel use </a:t>
            </a:r>
            <a:r>
              <a:rPr lang="en-US" sz="1800" b="1" dirty="0"/>
              <a:t>CORREL or PEARSON functions</a:t>
            </a:r>
            <a:r>
              <a:rPr lang="en-US" sz="1800" dirty="0"/>
              <a:t>.</a:t>
            </a:r>
          </a:p>
        </p:txBody>
      </p:sp>
      <p:sp>
        <p:nvSpPr>
          <p:cNvPr id="5" name="Content Placeholder 4"/>
          <p:cNvSpPr>
            <a:spLocks noGrp="1"/>
          </p:cNvSpPr>
          <p:nvPr>
            <p:ph sz="half" idx="2"/>
          </p:nvPr>
        </p:nvSpPr>
        <p:spPr>
          <a:xfrm>
            <a:off x="5892800" y="1057275"/>
            <a:ext cx="5137150" cy="5607136"/>
          </a:xfrm>
        </p:spPr>
        <p:txBody>
          <a:bodyPr>
            <a:normAutofit fontScale="70000" lnSpcReduction="20000"/>
          </a:bodyPr>
          <a:lstStyle/>
          <a:p>
            <a:r>
              <a:rPr lang="en-US" sz="2900" dirty="0"/>
              <a:t>Investigate if there is a relationship: We will have a number answer that indicates the strength and direction:</a:t>
            </a:r>
          </a:p>
          <a:p>
            <a:pPr marL="868680" lvl="1" indent="-457200">
              <a:buFont typeface="+mj-lt"/>
              <a:buAutoNum type="arabicPeriod"/>
            </a:pPr>
            <a:r>
              <a:rPr lang="en-US" dirty="0"/>
              <a:t>Always a number between -1 and 1.</a:t>
            </a:r>
          </a:p>
          <a:p>
            <a:pPr marL="868680" lvl="1" indent="-457200">
              <a:buFont typeface="+mj-lt"/>
              <a:buAutoNum type="arabicPeriod"/>
            </a:pPr>
            <a:r>
              <a:rPr lang="en-US" dirty="0"/>
              <a:t>0 = No correlation</a:t>
            </a:r>
          </a:p>
          <a:p>
            <a:pPr marL="868680" lvl="1" indent="-457200">
              <a:buFont typeface="+mj-lt"/>
              <a:buAutoNum type="arabicPeriod"/>
            </a:pPr>
            <a:r>
              <a:rPr lang="en-US" dirty="0"/>
              <a:t>Near 0.5 of -0.5 = moderate correlation</a:t>
            </a:r>
          </a:p>
          <a:p>
            <a:pPr marL="868680" lvl="1" indent="-457200">
              <a:buFont typeface="+mj-lt"/>
              <a:buAutoNum type="arabicPeriod"/>
            </a:pPr>
            <a:r>
              <a:rPr lang="en-US" dirty="0"/>
              <a:t>Near -1 or 1 = strong correlation</a:t>
            </a:r>
          </a:p>
          <a:p>
            <a:pPr marL="868680" lvl="1" indent="-457200">
              <a:buFont typeface="+mj-lt"/>
              <a:buAutoNum type="arabicPeriod"/>
            </a:pPr>
            <a:r>
              <a:rPr lang="en-US" dirty="0"/>
              <a:t>Does not have problems with units like Covariance does.</a:t>
            </a:r>
          </a:p>
          <a:p>
            <a:pPr marL="868680" lvl="1" indent="-457200">
              <a:buFont typeface="+mj-lt"/>
              <a:buAutoNum type="arabicPeriod"/>
            </a:pPr>
            <a:r>
              <a:rPr lang="en-US" dirty="0"/>
              <a:t>Can only be used for one independent variable to measure a linear relationship</a:t>
            </a:r>
          </a:p>
          <a:p>
            <a:pPr lvl="2"/>
            <a:r>
              <a:rPr lang="en-US" dirty="0"/>
              <a:t>As opposed to Coefficient of Determination (“r squared” or “Goodness of Fit Test”), which can be used for 1 or more independent variables and for linear or non-liner relationships</a:t>
            </a:r>
          </a:p>
          <a:p>
            <a:r>
              <a:rPr lang="en-US" dirty="0"/>
              <a:t>Note: Because the Correlation Coefficient measure the strength and direction of a LINEAR relationship, not nonlinear relationships. If you get a correlation measure near zero, it may be true that there is a very weak linear relationship, but that does not say that there is not some other sort of non-linear relationship.</a:t>
            </a:r>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13</a:t>
            </a:fld>
            <a:endParaRPr lang="en-US" dirty="0"/>
          </a:p>
        </p:txBody>
      </p:sp>
      <p:grpSp>
        <p:nvGrpSpPr>
          <p:cNvPr id="15" name="Group 14"/>
          <p:cNvGrpSpPr/>
          <p:nvPr/>
        </p:nvGrpSpPr>
        <p:grpSpPr>
          <a:xfrm>
            <a:off x="609600" y="3860843"/>
            <a:ext cx="4871126" cy="2322777"/>
            <a:chOff x="675907" y="3524303"/>
            <a:chExt cx="4871126" cy="2322777"/>
          </a:xfrm>
        </p:grpSpPr>
        <p:pic>
          <p:nvPicPr>
            <p:cNvPr id="6" name="Picture 5"/>
            <p:cNvPicPr>
              <a:picLocks noChangeAspect="1"/>
            </p:cNvPicPr>
            <p:nvPr/>
          </p:nvPicPr>
          <p:blipFill>
            <a:blip r:embed="rId3"/>
            <a:stretch>
              <a:fillRect/>
            </a:stretch>
          </p:blipFill>
          <p:spPr>
            <a:xfrm>
              <a:off x="675907" y="3524303"/>
              <a:ext cx="4871126" cy="2322777"/>
            </a:xfrm>
            <a:prstGeom prst="rect">
              <a:avLst/>
            </a:prstGeom>
          </p:spPr>
        </p:pic>
        <p:cxnSp>
          <p:nvCxnSpPr>
            <p:cNvPr id="12" name="Straight Connector 11"/>
            <p:cNvCxnSpPr/>
            <p:nvPr/>
          </p:nvCxnSpPr>
          <p:spPr>
            <a:xfrm flipV="1">
              <a:off x="4676373" y="4120649"/>
              <a:ext cx="160803" cy="247"/>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51533" y="4120896"/>
              <a:ext cx="160803" cy="247"/>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67596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24" r="16841" b="4616"/>
          <a:stretch/>
        </p:blipFill>
        <p:spPr>
          <a:xfrm rot="5400000">
            <a:off x="2272658" y="-1264172"/>
            <a:ext cx="6180707" cy="9459793"/>
          </a:xfrm>
        </p:spPr>
      </p:pic>
      <p:sp>
        <p:nvSpPr>
          <p:cNvPr id="4" name="Slide Number Placeholder 3"/>
          <p:cNvSpPr>
            <a:spLocks noGrp="1"/>
          </p:cNvSpPr>
          <p:nvPr>
            <p:ph type="sldNum" sz="quarter" idx="12"/>
          </p:nvPr>
        </p:nvSpPr>
        <p:spPr/>
        <p:txBody>
          <a:bodyPr/>
          <a:lstStyle/>
          <a:p>
            <a:fld id="{F2EC359B-1AB6-43CE-8AE3-778957AE5EF7}" type="slidenum">
              <a:rPr lang="en-US" smtClean="0"/>
              <a:pPr/>
              <a:t>14</a:t>
            </a:fld>
            <a:endParaRPr lang="en-US" dirty="0"/>
          </a:p>
        </p:txBody>
      </p:sp>
    </p:spTree>
    <p:extLst>
      <p:ext uri="{BB962C8B-B14F-4D97-AF65-F5344CB8AC3E}">
        <p14:creationId xmlns:p14="http://schemas.microsoft.com/office/powerpoint/2010/main" val="129598771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EC359B-1AB6-43CE-8AE3-778957AE5EF7}" type="slidenum">
              <a:rPr lang="en-US" smtClean="0"/>
              <a:pPr/>
              <a:t>15</a:t>
            </a:fld>
            <a:endParaRPr lang="en-US" dirty="0"/>
          </a:p>
        </p:txBody>
      </p:sp>
      <p:sp>
        <p:nvSpPr>
          <p:cNvPr id="5" name="Title 1"/>
          <p:cNvSpPr>
            <a:spLocks noGrp="1"/>
          </p:cNvSpPr>
          <p:nvPr>
            <p:ph type="title"/>
          </p:nvPr>
        </p:nvSpPr>
        <p:spPr>
          <a:xfrm rot="16200000">
            <a:off x="-2134882" y="2650763"/>
            <a:ext cx="5993028" cy="1507047"/>
          </a:xfrm>
        </p:spPr>
        <p:txBody>
          <a:bodyPr/>
          <a:lstStyle/>
          <a:p>
            <a:r>
              <a:rPr lang="en-US" sz="3200" dirty="0"/>
              <a:t>Ad Expenditures / Sales Example:</a:t>
            </a:r>
            <a:br>
              <a:rPr lang="en-US" sz="3200" dirty="0"/>
            </a:br>
            <a:r>
              <a:rPr lang="en-US" sz="3200" dirty="0"/>
              <a:t>Covariance and Correlation in Excel</a:t>
            </a:r>
            <a:endParaRPr lang="en-US" sz="3600" dirty="0"/>
          </a:p>
        </p:txBody>
      </p:sp>
      <p:sp>
        <p:nvSpPr>
          <p:cNvPr id="7" name="TextBox 6"/>
          <p:cNvSpPr txBox="1"/>
          <p:nvPr/>
        </p:nvSpPr>
        <p:spPr>
          <a:xfrm>
            <a:off x="2527730" y="5835098"/>
            <a:ext cx="7742490" cy="523220"/>
          </a:xfrm>
          <a:prstGeom prst="rect">
            <a:avLst/>
          </a:prstGeom>
          <a:solidFill>
            <a:schemeClr val="bg1"/>
          </a:solidFill>
          <a:ln w="12700">
            <a:solidFill>
              <a:srgbClr val="FF0000"/>
            </a:solidFill>
          </a:ln>
        </p:spPr>
        <p:txBody>
          <a:bodyPr wrap="square" rtlCol="0">
            <a:spAutoFit/>
          </a:bodyPr>
          <a:lstStyle/>
          <a:p>
            <a:r>
              <a:rPr lang="en-US" sz="2800" dirty="0">
                <a:solidFill>
                  <a:srgbClr val="FF0000"/>
                </a:solidFill>
              </a:rPr>
              <a:t>Covariance and Correlation look very strong.</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4848" y="276860"/>
            <a:ext cx="9208253" cy="5372100"/>
          </a:xfrm>
        </p:spPr>
      </p:pic>
    </p:spTree>
    <p:extLst>
      <p:ext uri="{BB962C8B-B14F-4D97-AF65-F5344CB8AC3E}">
        <p14:creationId xmlns:p14="http://schemas.microsoft.com/office/powerpoint/2010/main" val="39329483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Analyst Wants to See if There is a Relationship Between BMX Racing Bike Weight and Price.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16</a:t>
            </a:fld>
            <a:endParaRPr lang="en-US" dirty="0"/>
          </a:p>
        </p:txBody>
      </p:sp>
      <p:pic>
        <p:nvPicPr>
          <p:cNvPr id="3" name="Picture 2"/>
          <p:cNvPicPr>
            <a:picLocks noChangeAspect="1"/>
          </p:cNvPicPr>
          <p:nvPr/>
        </p:nvPicPr>
        <p:blipFill rotWithShape="1">
          <a:blip r:embed="rId3"/>
          <a:srcRect t="9262" r="6202" b="13988"/>
          <a:stretch/>
        </p:blipFill>
        <p:spPr>
          <a:xfrm>
            <a:off x="236413" y="1619861"/>
            <a:ext cx="10754954" cy="4950069"/>
          </a:xfrm>
          <a:prstGeom prst="rect">
            <a:avLst/>
          </a:prstGeom>
        </p:spPr>
      </p:pic>
      <p:sp>
        <p:nvSpPr>
          <p:cNvPr id="5" name="TextBox 4"/>
          <p:cNvSpPr txBox="1"/>
          <p:nvPr/>
        </p:nvSpPr>
        <p:spPr>
          <a:xfrm>
            <a:off x="6201103" y="5307724"/>
            <a:ext cx="4887312" cy="969496"/>
          </a:xfrm>
          <a:prstGeom prst="rect">
            <a:avLst/>
          </a:prstGeom>
          <a:solidFill>
            <a:schemeClr val="bg1"/>
          </a:solidFill>
          <a:ln w="12700">
            <a:solidFill>
              <a:srgbClr val="FF0000"/>
            </a:solidFill>
          </a:ln>
        </p:spPr>
        <p:txBody>
          <a:bodyPr wrap="square" rtlCol="0">
            <a:spAutoFit/>
          </a:bodyPr>
          <a:lstStyle/>
          <a:p>
            <a:r>
              <a:rPr lang="en-US" sz="1900" dirty="0">
                <a:solidFill>
                  <a:srgbClr val="FF0000"/>
                </a:solidFill>
              </a:rPr>
              <a:t>Negative/Inverse Relationship: As Bike Weight increases, Price decreases.</a:t>
            </a:r>
          </a:p>
          <a:p>
            <a:r>
              <a:rPr lang="en-US" sz="1900" dirty="0">
                <a:solidFill>
                  <a:srgbClr val="FF0000"/>
                </a:solidFill>
              </a:rPr>
              <a:t>Covariance &amp; Correlation are negative &amp; strong.</a:t>
            </a:r>
          </a:p>
        </p:txBody>
      </p:sp>
    </p:spTree>
    <p:extLst>
      <p:ext uri="{BB962C8B-B14F-4D97-AF65-F5344CB8AC3E}">
        <p14:creationId xmlns:p14="http://schemas.microsoft.com/office/powerpoint/2010/main" val="40774757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648950" cy="830262"/>
          </a:xfrm>
        </p:spPr>
        <p:txBody>
          <a:bodyPr/>
          <a:lstStyle/>
          <a:p>
            <a:r>
              <a:rPr lang="en-US" sz="3600" dirty="0"/>
              <a:t>Ad Expenditures / Sales Example: </a:t>
            </a:r>
            <a:br>
              <a:rPr lang="en-US" sz="3600" dirty="0"/>
            </a:br>
            <a:r>
              <a:rPr lang="en-US" sz="3600" dirty="0"/>
              <a:t>Chart, Covariance and Correlation Indicate a Relationship</a:t>
            </a:r>
          </a:p>
        </p:txBody>
      </p:sp>
      <p:sp>
        <p:nvSpPr>
          <p:cNvPr id="3" name="Content Placeholder 2"/>
          <p:cNvSpPr>
            <a:spLocks noGrp="1"/>
          </p:cNvSpPr>
          <p:nvPr>
            <p:ph sz="half" idx="1"/>
          </p:nvPr>
        </p:nvSpPr>
        <p:spPr>
          <a:xfrm>
            <a:off x="304799" y="1427145"/>
            <a:ext cx="10531267" cy="1901513"/>
          </a:xfrm>
        </p:spPr>
        <p:txBody>
          <a:bodyPr>
            <a:normAutofit fontScale="92500" lnSpcReduction="10000"/>
          </a:bodyPr>
          <a:lstStyle/>
          <a:p>
            <a:r>
              <a:rPr lang="en-US" sz="2600" dirty="0"/>
              <a:t>Now that we see that there is a relationship between the two variables, “Weekly Ad Expense” and “Weekly Sales”, through our Scatter Chart, Covariance &amp; Correlation:</a:t>
            </a:r>
          </a:p>
          <a:p>
            <a:r>
              <a:rPr lang="en-US" sz="2600" dirty="0"/>
              <a:t>We choose the simple linear regression to create an equation that will allow use to predict and estimate sales based on advertising expenditures.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462" y="3328658"/>
            <a:ext cx="7197939" cy="3199084"/>
          </a:xfrm>
          <a:prstGeom prst="rect">
            <a:avLst/>
          </a:prstGeom>
        </p:spPr>
      </p:pic>
    </p:spTree>
    <p:extLst>
      <p:ext uri="{BB962C8B-B14F-4D97-AF65-F5344CB8AC3E}">
        <p14:creationId xmlns:p14="http://schemas.microsoft.com/office/powerpoint/2010/main" val="32351019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55092"/>
          </a:xfrm>
        </p:spPr>
        <p:txBody>
          <a:bodyPr/>
          <a:lstStyle/>
          <a:p>
            <a:r>
              <a:rPr lang="en-US" dirty="0"/>
              <a:t>Overview: Simple Linear Regression</a:t>
            </a:r>
          </a:p>
        </p:txBody>
      </p:sp>
      <p:sp>
        <p:nvSpPr>
          <p:cNvPr id="3" name="Content Placeholder 2"/>
          <p:cNvSpPr>
            <a:spLocks noGrp="1"/>
          </p:cNvSpPr>
          <p:nvPr>
            <p:ph idx="1"/>
          </p:nvPr>
        </p:nvSpPr>
        <p:spPr>
          <a:xfrm>
            <a:off x="313038" y="1276865"/>
            <a:ext cx="10684476" cy="5123935"/>
          </a:xfrm>
        </p:spPr>
        <p:txBody>
          <a:bodyPr>
            <a:normAutofit/>
          </a:bodyPr>
          <a:lstStyle/>
          <a:p>
            <a:r>
              <a:rPr lang="en-US" sz="2400" dirty="0"/>
              <a:t>Algebra:</a:t>
            </a:r>
          </a:p>
          <a:p>
            <a:pPr lvl="1"/>
            <a:r>
              <a:rPr lang="en-US" sz="2400" dirty="0"/>
              <a:t>f(x) = y = m*x + b</a:t>
            </a:r>
          </a:p>
          <a:p>
            <a:r>
              <a:rPr lang="en-US" sz="2400" dirty="0"/>
              <a:t>Statistics:</a:t>
            </a:r>
          </a:p>
          <a:p>
            <a:pPr lvl="1"/>
            <a:r>
              <a:rPr lang="en-US" sz="2400" dirty="0"/>
              <a:t>Y</a:t>
            </a:r>
            <a:r>
              <a:rPr lang="en-US" sz="2400" baseline="-25000" dirty="0"/>
              <a:t>hat</a:t>
            </a:r>
            <a:r>
              <a:rPr lang="en-US" sz="2400" dirty="0"/>
              <a:t> = </a:t>
            </a:r>
            <a:r>
              <a:rPr lang="cy-GB" sz="2400" dirty="0">
                <a:latin typeface="Calibri" panose="020F0502020204030204" pitchFamily="34" charset="0"/>
              </a:rPr>
              <a:t>ŷ =</a:t>
            </a:r>
            <a:r>
              <a:rPr lang="en-US" sz="2400" dirty="0"/>
              <a:t> b</a:t>
            </a:r>
            <a:r>
              <a:rPr lang="en-US" sz="2400" baseline="-25000" dirty="0"/>
              <a:t>1</a:t>
            </a:r>
            <a:r>
              <a:rPr lang="en-US" sz="2400" dirty="0"/>
              <a:t>*x + b</a:t>
            </a:r>
            <a:r>
              <a:rPr lang="en-US" sz="2400" baseline="-25000" dirty="0"/>
              <a:t>0</a:t>
            </a:r>
            <a:r>
              <a:rPr lang="en-US" sz="2400" dirty="0"/>
              <a:t> 	(sample statistics)</a:t>
            </a:r>
            <a:endParaRPr lang="el-GR" sz="2400" dirty="0"/>
          </a:p>
          <a:p>
            <a:pPr lvl="1"/>
            <a:r>
              <a:rPr lang="en-US" sz="2400" dirty="0"/>
              <a:t>y = </a:t>
            </a:r>
            <a:r>
              <a:rPr lang="el-GR" sz="2400" dirty="0"/>
              <a:t>β</a:t>
            </a:r>
            <a:r>
              <a:rPr lang="el-GR" sz="2400" baseline="-25000" dirty="0"/>
              <a:t>1</a:t>
            </a:r>
            <a:r>
              <a:rPr lang="en-US" sz="2400" dirty="0"/>
              <a:t>x + </a:t>
            </a:r>
            <a:r>
              <a:rPr lang="el-GR" sz="2400" dirty="0"/>
              <a:t>β</a:t>
            </a:r>
            <a:r>
              <a:rPr lang="el-GR" sz="2400" baseline="-25000" dirty="0"/>
              <a:t>0</a:t>
            </a:r>
            <a:r>
              <a:rPr lang="en-US" sz="2400" dirty="0"/>
              <a:t> 		(population parameters)</a:t>
            </a:r>
            <a:endParaRPr lang="el-GR" sz="2400" dirty="0"/>
          </a:p>
          <a:p>
            <a:pPr lvl="1"/>
            <a:endParaRPr lang="en-US" sz="2400" baseline="-25000" dirty="0"/>
          </a:p>
          <a:p>
            <a:r>
              <a:rPr lang="en-US" dirty="0"/>
              <a:t>Slope = m = b</a:t>
            </a:r>
            <a:r>
              <a:rPr lang="en-US" sz="2400" baseline="-25000" dirty="0"/>
              <a:t>1</a:t>
            </a:r>
            <a:r>
              <a:rPr lang="en-US" dirty="0"/>
              <a:t> = </a:t>
            </a:r>
            <a:r>
              <a:rPr lang="el-GR" sz="2000" dirty="0"/>
              <a:t>β</a:t>
            </a:r>
            <a:r>
              <a:rPr lang="el-GR" sz="2000" baseline="-25000" dirty="0"/>
              <a:t>1</a:t>
            </a:r>
            <a:r>
              <a:rPr lang="en-US" dirty="0"/>
              <a:t> = “For every one unit of x, how much does y change?”</a:t>
            </a:r>
          </a:p>
          <a:p>
            <a:r>
              <a:rPr lang="en-US" dirty="0"/>
              <a:t>Intercept = b = b</a:t>
            </a:r>
            <a:r>
              <a:rPr lang="en-US" baseline="-25000" dirty="0"/>
              <a:t>0</a:t>
            </a:r>
            <a:r>
              <a:rPr lang="en-US" dirty="0"/>
              <a:t> = </a:t>
            </a:r>
            <a:r>
              <a:rPr lang="el-GR" sz="2000" dirty="0"/>
              <a:t>β</a:t>
            </a:r>
            <a:r>
              <a:rPr lang="el-GR" sz="2000" baseline="-25000" dirty="0"/>
              <a:t>0</a:t>
            </a:r>
            <a:r>
              <a:rPr lang="en-US" dirty="0"/>
              <a:t> = “At what point does line cross y-axis?” or “what is y, when x = 0?”</a:t>
            </a:r>
          </a:p>
          <a:p>
            <a:r>
              <a:rPr lang="en-US" dirty="0"/>
              <a:t>The equation describes a straight line.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18</a:t>
            </a:fld>
            <a:endParaRPr lang="en-US" dirty="0"/>
          </a:p>
        </p:txBody>
      </p:sp>
    </p:spTree>
    <p:extLst>
      <p:ext uri="{BB962C8B-B14F-4D97-AF65-F5344CB8AC3E}">
        <p14:creationId xmlns:p14="http://schemas.microsoft.com/office/powerpoint/2010/main" val="109884921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Simple Liner Regression </a:t>
            </a:r>
            <a:r>
              <a:rPr lang="en-US" sz="4000" b="1" dirty="0">
                <a:solidFill>
                  <a:schemeClr val="tx1"/>
                </a:solidFill>
              </a:rPr>
              <a:t>Model</a:t>
            </a:r>
            <a:br>
              <a:rPr lang="en-US" sz="4000" dirty="0"/>
            </a:br>
            <a:r>
              <a:rPr lang="en-US" sz="2500" dirty="0"/>
              <a:t>with Population Parameters</a:t>
            </a:r>
          </a:p>
        </p:txBody>
      </p:sp>
      <p:sp>
        <p:nvSpPr>
          <p:cNvPr id="3" name="Content Placeholder 2"/>
          <p:cNvSpPr>
            <a:spLocks noGrp="1"/>
          </p:cNvSpPr>
          <p:nvPr>
            <p:ph idx="1"/>
          </p:nvPr>
        </p:nvSpPr>
        <p:spPr>
          <a:xfrm>
            <a:off x="354227" y="1600200"/>
            <a:ext cx="10635049" cy="4800600"/>
          </a:xfrm>
        </p:spPr>
        <p:txBody>
          <a:bodyPr>
            <a:normAutofit/>
          </a:bodyPr>
          <a:lstStyle/>
          <a:p>
            <a:pPr marL="571500" indent="-457200">
              <a:buFont typeface="+mj-lt"/>
              <a:buAutoNum type="arabicPeriod"/>
            </a:pPr>
            <a:r>
              <a:rPr lang="en-US" dirty="0"/>
              <a:t>Simple Linear Regression </a:t>
            </a:r>
            <a:r>
              <a:rPr lang="en-US" u="sng" dirty="0"/>
              <a:t>Model</a:t>
            </a:r>
            <a:r>
              <a:rPr lang="en-US" dirty="0"/>
              <a:t>:</a:t>
            </a:r>
          </a:p>
          <a:p>
            <a:pPr marL="114300" indent="0">
              <a:buNone/>
            </a:pPr>
            <a:r>
              <a:rPr lang="en-US" dirty="0"/>
              <a:t>		</a:t>
            </a:r>
            <a:r>
              <a:rPr lang="en-US" sz="3600" dirty="0"/>
              <a:t>                 y = </a:t>
            </a:r>
            <a:r>
              <a:rPr lang="el-GR" sz="3600" dirty="0"/>
              <a:t>β</a:t>
            </a:r>
            <a:r>
              <a:rPr lang="el-GR" sz="3600" baseline="-25000" dirty="0"/>
              <a:t>1</a:t>
            </a:r>
            <a:r>
              <a:rPr lang="en-US" sz="3600" dirty="0"/>
              <a:t>x + </a:t>
            </a:r>
            <a:r>
              <a:rPr lang="el-GR" sz="3600" dirty="0"/>
              <a:t>β</a:t>
            </a:r>
            <a:r>
              <a:rPr lang="el-GR" sz="3600" baseline="-25000" dirty="0"/>
              <a:t>0</a:t>
            </a:r>
            <a:r>
              <a:rPr lang="el-GR" sz="3600" dirty="0"/>
              <a:t> + ε</a:t>
            </a:r>
            <a:endParaRPr lang="en-US" dirty="0"/>
          </a:p>
          <a:p>
            <a:r>
              <a:rPr lang="en-US" dirty="0"/>
              <a:t>y = Predicted value</a:t>
            </a:r>
          </a:p>
          <a:p>
            <a:r>
              <a:rPr lang="el-GR" dirty="0"/>
              <a:t>β</a:t>
            </a:r>
            <a:r>
              <a:rPr lang="el-GR" baseline="-25000" dirty="0"/>
              <a:t>1</a:t>
            </a:r>
            <a:r>
              <a:rPr lang="en-US" dirty="0"/>
              <a:t> = Slope							</a:t>
            </a:r>
            <a:r>
              <a:rPr lang="el-GR" dirty="0"/>
              <a:t>β</a:t>
            </a:r>
            <a:r>
              <a:rPr lang="el-GR" baseline="-25000" dirty="0"/>
              <a:t>1</a:t>
            </a:r>
            <a:r>
              <a:rPr lang="en-US" dirty="0"/>
              <a:t> = </a:t>
            </a:r>
            <a:r>
              <a:rPr lang="en-US" i="1" dirty="0"/>
              <a:t>“</a:t>
            </a:r>
            <a:r>
              <a:rPr lang="en-US" b="1" i="1" dirty="0"/>
              <a:t>Beta sub 1</a:t>
            </a:r>
            <a:r>
              <a:rPr lang="en-US" i="1" dirty="0"/>
              <a:t>”</a:t>
            </a:r>
            <a:endParaRPr lang="en-US" dirty="0"/>
          </a:p>
          <a:p>
            <a:r>
              <a:rPr lang="en-US" dirty="0"/>
              <a:t>x = Value you put into the equation to try and predict the y value.</a:t>
            </a:r>
          </a:p>
          <a:p>
            <a:r>
              <a:rPr lang="el-GR" dirty="0"/>
              <a:t>β</a:t>
            </a:r>
            <a:r>
              <a:rPr lang="el-GR" baseline="-25000" dirty="0"/>
              <a:t>0</a:t>
            </a:r>
            <a:r>
              <a:rPr lang="en-US" dirty="0"/>
              <a:t> = Y-Intercept						</a:t>
            </a:r>
            <a:r>
              <a:rPr lang="el-GR" dirty="0"/>
              <a:t>β</a:t>
            </a:r>
            <a:r>
              <a:rPr lang="el-GR" baseline="-25000" dirty="0"/>
              <a:t>0</a:t>
            </a:r>
            <a:r>
              <a:rPr lang="en-US" dirty="0"/>
              <a:t> = “</a:t>
            </a:r>
            <a:r>
              <a:rPr lang="en-US" b="1" dirty="0"/>
              <a:t>Beta sub 0</a:t>
            </a:r>
            <a:r>
              <a:rPr lang="en-US" dirty="0"/>
              <a:t>”</a:t>
            </a:r>
          </a:p>
          <a:p>
            <a:r>
              <a:rPr lang="el-GR" dirty="0"/>
              <a:t>ε</a:t>
            </a:r>
            <a:r>
              <a:rPr lang="en-US" dirty="0"/>
              <a:t> = Error Value = random variable that accounts for the</a:t>
            </a:r>
            <a:br>
              <a:rPr lang="en-US" dirty="0"/>
            </a:br>
            <a:r>
              <a:rPr lang="en-US" dirty="0"/>
              <a:t>variability in y that cannot be explained by the</a:t>
            </a:r>
            <a:br>
              <a:rPr lang="en-US" dirty="0"/>
            </a:br>
            <a:r>
              <a:rPr lang="en-US" dirty="0"/>
              <a:t>liner relationship between x and y.			 </a:t>
            </a:r>
            <a:r>
              <a:rPr lang="el-GR" dirty="0"/>
              <a:t>ε</a:t>
            </a:r>
            <a:r>
              <a:rPr lang="en-US" dirty="0"/>
              <a:t> = “</a:t>
            </a:r>
            <a:r>
              <a:rPr lang="en-US" b="1" dirty="0"/>
              <a:t>Epsilon</a:t>
            </a:r>
            <a:r>
              <a:rPr lang="en-US" dirty="0"/>
              <a: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19</a:t>
            </a:fld>
            <a:endParaRPr lang="en-US" dirty="0"/>
          </a:p>
        </p:txBody>
      </p:sp>
    </p:spTree>
    <p:extLst>
      <p:ext uri="{BB962C8B-B14F-4D97-AF65-F5344CB8AC3E}">
        <p14:creationId xmlns:p14="http://schemas.microsoft.com/office/powerpoint/2010/main" val="19364353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fontScale="62500" lnSpcReduction="20000"/>
          </a:bodyPr>
          <a:lstStyle/>
          <a:p>
            <a:pPr marL="571500" indent="-457200">
              <a:buFont typeface="+mj-lt"/>
              <a:buAutoNum type="arabicPeriod"/>
            </a:pPr>
            <a:r>
              <a:rPr lang="en-US" dirty="0"/>
              <a:t>Decisions Based on Relationship Between Two or More Variables</a:t>
            </a:r>
          </a:p>
          <a:p>
            <a:pPr marL="571500" indent="-457200">
              <a:buFont typeface="+mj-lt"/>
              <a:buAutoNum type="arabicPeriod"/>
            </a:pPr>
            <a:r>
              <a:rPr lang="en-US" dirty="0"/>
              <a:t>Regression Analysis</a:t>
            </a:r>
          </a:p>
          <a:p>
            <a:pPr marL="571500" indent="-457200">
              <a:buFont typeface="+mj-lt"/>
              <a:buAutoNum type="arabicPeriod"/>
            </a:pPr>
            <a:r>
              <a:rPr lang="en-US" dirty="0"/>
              <a:t>Scatter Chart</a:t>
            </a:r>
          </a:p>
          <a:p>
            <a:pPr marL="571500" indent="-457200">
              <a:buFont typeface="+mj-lt"/>
              <a:buAutoNum type="arabicPeriod"/>
            </a:pPr>
            <a:r>
              <a:rPr lang="en-US" dirty="0"/>
              <a:t>Types of Relationships</a:t>
            </a:r>
          </a:p>
          <a:p>
            <a:pPr marL="571500" indent="-457200">
              <a:buFont typeface="+mj-lt"/>
              <a:buAutoNum type="arabicPeriod"/>
            </a:pPr>
            <a:r>
              <a:rPr lang="en-US" dirty="0"/>
              <a:t>Scatter Chart and Ybar and X Bar Lines</a:t>
            </a:r>
          </a:p>
          <a:p>
            <a:pPr marL="571500" indent="-457200">
              <a:buFont typeface="+mj-lt"/>
              <a:buAutoNum type="arabicPeriod"/>
            </a:pPr>
            <a:r>
              <a:rPr lang="en-US" dirty="0"/>
              <a:t>Covariance and Correlation</a:t>
            </a:r>
          </a:p>
          <a:p>
            <a:pPr marL="571500" indent="-457200">
              <a:buFont typeface="+mj-lt"/>
              <a:buAutoNum type="arabicPeriod"/>
            </a:pPr>
            <a:r>
              <a:rPr lang="en-US" dirty="0"/>
              <a:t>Simple Liner Regression </a:t>
            </a:r>
            <a:r>
              <a:rPr lang="en-US" b="1" dirty="0"/>
              <a:t>Model</a:t>
            </a:r>
          </a:p>
          <a:p>
            <a:pPr marL="571500" indent="-457200">
              <a:buFont typeface="+mj-lt"/>
              <a:buAutoNum type="arabicPeriod"/>
            </a:pPr>
            <a:r>
              <a:rPr lang="en-US" dirty="0"/>
              <a:t>Assumptions about Error in Model</a:t>
            </a:r>
          </a:p>
          <a:p>
            <a:pPr marL="571500" indent="-457200">
              <a:buFont typeface="+mj-lt"/>
              <a:buAutoNum type="arabicPeriod"/>
            </a:pPr>
            <a:r>
              <a:rPr lang="en-US" dirty="0"/>
              <a:t>Simple Liner Regression </a:t>
            </a:r>
            <a:r>
              <a:rPr lang="en-US" b="1" dirty="0"/>
              <a:t>Equation</a:t>
            </a:r>
          </a:p>
          <a:p>
            <a:pPr marL="571500" indent="-457200">
              <a:buFont typeface="+mj-lt"/>
              <a:buAutoNum type="arabicPeriod"/>
            </a:pPr>
            <a:r>
              <a:rPr lang="en-US" b="1" dirty="0"/>
              <a:t>Estimated</a:t>
            </a:r>
            <a:r>
              <a:rPr lang="en-US" dirty="0"/>
              <a:t> Simple Linear Regression </a:t>
            </a:r>
            <a:r>
              <a:rPr lang="en-US" b="1" dirty="0"/>
              <a:t>Equation</a:t>
            </a:r>
            <a:endParaRPr lang="en-US" dirty="0"/>
          </a:p>
          <a:p>
            <a:pPr marL="571500" indent="-457200">
              <a:buFont typeface="+mj-lt"/>
              <a:buAutoNum type="arabicPeriod"/>
            </a:pPr>
            <a:r>
              <a:rPr lang="en-US" dirty="0"/>
              <a:t>Calculating Slope &amp; Y-Intercept using the Least Squares Method</a:t>
            </a:r>
          </a:p>
          <a:p>
            <a:pPr marL="571500" indent="-457200">
              <a:buFont typeface="+mj-lt"/>
              <a:buAutoNum type="arabicPeriod"/>
            </a:pPr>
            <a:r>
              <a:rPr lang="en-US" dirty="0"/>
              <a:t>Experimental Region</a:t>
            </a:r>
          </a:p>
          <a:p>
            <a:pPr marL="571500" indent="-457200">
              <a:buFont typeface="+mj-lt"/>
              <a:buAutoNum type="arabicPeriod"/>
            </a:pPr>
            <a:r>
              <a:rPr lang="en-US" dirty="0"/>
              <a:t>How to Interpret Slope and Y-Intercept</a:t>
            </a:r>
          </a:p>
          <a:p>
            <a:pPr marL="571500" indent="-457200">
              <a:buFont typeface="+mj-lt"/>
              <a:buAutoNum type="arabicPeriod"/>
            </a:pPr>
            <a:r>
              <a:rPr lang="en-US" dirty="0"/>
              <a:t>Prediction with Estimated Simple Liner Regression Equation</a:t>
            </a:r>
          </a:p>
          <a:p>
            <a:pPr marL="571500" indent="-457200">
              <a:buFont typeface="+mj-lt"/>
              <a:buAutoNum type="arabicPeriod"/>
            </a:pPr>
            <a:r>
              <a:rPr lang="en-US" dirty="0"/>
              <a:t>Residuals</a:t>
            </a:r>
          </a:p>
          <a:p>
            <a:pPr marL="571500" indent="-457200">
              <a:buFont typeface="+mj-lt"/>
              <a:buAutoNum type="arabicPeriod"/>
            </a:pPr>
            <a:r>
              <a:rPr lang="en-US" dirty="0"/>
              <a:t>Coefficient of Determination or R Squared</a:t>
            </a:r>
          </a:p>
          <a:p>
            <a:pPr marL="571500" indent="-457200">
              <a:buFont typeface="+mj-lt"/>
              <a:buAutoNum type="arabicPeriod"/>
            </a:pPr>
            <a:r>
              <a:rPr lang="en-US" dirty="0"/>
              <a:t>SST = SSR + SSE</a:t>
            </a:r>
          </a:p>
          <a:p>
            <a:pPr marL="571500" indent="-457200">
              <a:buFont typeface="+mj-lt"/>
              <a:buAutoNum type="arabicPeriod"/>
            </a:pPr>
            <a:r>
              <a:rPr lang="en-US" dirty="0"/>
              <a:t>Standard Error</a:t>
            </a:r>
          </a:p>
          <a:p>
            <a:pPr marL="571500" indent="-457200">
              <a:buFont typeface="+mj-lt"/>
              <a:buAutoNum type="arabicPeriod"/>
            </a:pPr>
            <a:r>
              <a:rPr lang="en-US" dirty="0"/>
              <a:t>Data Analysis Regression feature</a:t>
            </a:r>
          </a:p>
          <a:p>
            <a:pPr marL="571500" indent="-457200">
              <a:buFont typeface="+mj-lt"/>
              <a:buAutoNum type="arabicPeriod"/>
            </a:pPr>
            <a:r>
              <a:rPr lang="en-US"/>
              <a:t>Testing </a:t>
            </a:r>
            <a:r>
              <a:rPr lang="en-US" dirty="0"/>
              <a:t>Significance of Slope and Y-Intercept (Inference)</a:t>
            </a:r>
          </a:p>
          <a:p>
            <a:pPr marL="571500" indent="-457200">
              <a:buFont typeface="+mj-lt"/>
              <a:buAutoNum type="arabicPeriod"/>
            </a:pPr>
            <a:r>
              <a:rPr lang="en-US" dirty="0"/>
              <a:t>Multicollinearity</a:t>
            </a:r>
          </a:p>
          <a:p>
            <a:pPr marL="571500" indent="-457200">
              <a:buFont typeface="+mj-lt"/>
              <a:buAutoNum type="arabicPeriod"/>
            </a:pPr>
            <a:r>
              <a:rPr lang="en-US" dirty="0"/>
              <a:t>Categorical Variable</a:t>
            </a:r>
          </a:p>
          <a:p>
            <a:pPr marL="571500" indent="-457200">
              <a:buFont typeface="+mj-lt"/>
              <a:buAutoNum type="arabicPeriod"/>
            </a:pPr>
            <a:r>
              <a:rPr lang="en-US" dirty="0"/>
              <a:t>Inference in Vary Large Samples</a:t>
            </a:r>
          </a:p>
          <a:p>
            <a:pPr marL="571500" indent="-457200">
              <a:buFont typeface="+mj-lt"/>
              <a:buAutoNum type="arabicPeriod"/>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a:t>
            </a:fld>
            <a:endParaRPr lang="en-US" dirty="0"/>
          </a:p>
        </p:txBody>
      </p:sp>
    </p:spTree>
    <p:extLst>
      <p:ext uri="{BB962C8B-B14F-4D97-AF65-F5344CB8AC3E}">
        <p14:creationId xmlns:p14="http://schemas.microsoft.com/office/powerpoint/2010/main" val="180285077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8407" y="274638"/>
            <a:ext cx="10850336" cy="1067052"/>
          </a:xfrm>
        </p:spPr>
        <p:txBody>
          <a:bodyPr/>
          <a:lstStyle/>
          <a:p>
            <a:r>
              <a:rPr lang="en-US" dirty="0"/>
              <a:t>Because Not All Sample Points Are On The Estimated Line We Will Get Some Error (</a:t>
            </a:r>
            <a:r>
              <a:rPr lang="en-US" dirty="0">
                <a:sym typeface="Symbol" panose="05050102010706020507" pitchFamily="18" charset="2"/>
              </a:rPr>
              <a:t></a:t>
            </a:r>
            <a:r>
              <a:rPr lang="en-US" dirty="0"/>
              <a:t>)</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8813" y="1667969"/>
            <a:ext cx="8009524" cy="4809524"/>
          </a:xfrm>
        </p:spPr>
      </p:pic>
      <p:sp>
        <p:nvSpPr>
          <p:cNvPr id="5" name="Slide Number Placeholder 4"/>
          <p:cNvSpPr>
            <a:spLocks noGrp="1"/>
          </p:cNvSpPr>
          <p:nvPr>
            <p:ph type="sldNum" sz="quarter" idx="12"/>
          </p:nvPr>
        </p:nvSpPr>
        <p:spPr/>
        <p:txBody>
          <a:bodyPr/>
          <a:lstStyle/>
          <a:p>
            <a:fld id="{F2EC359B-1AB6-43CE-8AE3-778957AE5EF7}" type="slidenum">
              <a:rPr lang="en-US" smtClean="0"/>
              <a:pPr/>
              <a:t>20</a:t>
            </a:fld>
            <a:endParaRPr lang="en-US" dirty="0"/>
          </a:p>
        </p:txBody>
      </p:sp>
    </p:spTree>
    <p:extLst>
      <p:ext uri="{BB962C8B-B14F-4D97-AF65-F5344CB8AC3E}">
        <p14:creationId xmlns:p14="http://schemas.microsoft.com/office/powerpoint/2010/main" val="279656341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Assumptions About The Error Value (</a:t>
            </a:r>
            <a:r>
              <a:rPr lang="en-US" sz="3000" dirty="0">
                <a:sym typeface="Symbol" panose="05050102010706020507" pitchFamily="18" charset="2"/>
              </a:rPr>
              <a:t></a:t>
            </a:r>
            <a:r>
              <a:rPr lang="en-US" sz="3000" dirty="0"/>
              <a:t>) Necessary for the “Least Squares Method” of calculating b</a:t>
            </a:r>
            <a:r>
              <a:rPr lang="en-US" sz="3000" baseline="-25000" dirty="0"/>
              <a:t>1</a:t>
            </a:r>
            <a:r>
              <a:rPr lang="en-US" sz="3000" dirty="0"/>
              <a:t> and b</a:t>
            </a:r>
            <a:r>
              <a:rPr lang="en-US" sz="3000" baseline="-25000" dirty="0"/>
              <a:t>0</a:t>
            </a:r>
            <a:r>
              <a:rPr lang="en-US" sz="3000" dirty="0"/>
              <a:t>.</a:t>
            </a:r>
          </a:p>
        </p:txBody>
      </p:sp>
      <p:sp>
        <p:nvSpPr>
          <p:cNvPr id="7" name="Content Placeholder 6"/>
          <p:cNvSpPr>
            <a:spLocks noGrp="1"/>
          </p:cNvSpPr>
          <p:nvPr>
            <p:ph sz="half" idx="1"/>
          </p:nvPr>
        </p:nvSpPr>
        <p:spPr>
          <a:xfrm>
            <a:off x="68366" y="1148757"/>
            <a:ext cx="4264353" cy="5597495"/>
          </a:xfrm>
        </p:spPr>
        <p:txBody>
          <a:bodyPr>
            <a:normAutofit fontScale="85000" lnSpcReduction="20000"/>
          </a:bodyPr>
          <a:lstStyle/>
          <a:p>
            <a:pPr marL="457200" indent="-457200">
              <a:buFont typeface="+mj-lt"/>
              <a:buAutoNum type="arabicPeriod"/>
            </a:pPr>
            <a:r>
              <a:rPr lang="en-US" sz="2400" dirty="0"/>
              <a:t>The assumption of bell shape for errors, indicates that right on the line, the mean of the error value at any particular x is zero. </a:t>
            </a:r>
            <a:r>
              <a:rPr lang="en-US" sz="2100" b="1" dirty="0"/>
              <a:t>E(</a:t>
            </a:r>
            <a:r>
              <a:rPr lang="en-US" sz="2100" b="1" dirty="0">
                <a:sym typeface="Symbol" panose="05050102010706020507" pitchFamily="18" charset="2"/>
              </a:rPr>
              <a:t></a:t>
            </a:r>
            <a:r>
              <a:rPr lang="en-US" sz="2100" b="1" dirty="0"/>
              <a:t>) = 0</a:t>
            </a:r>
            <a:r>
              <a:rPr lang="en-US" sz="2100" dirty="0"/>
              <a:t>.</a:t>
            </a:r>
          </a:p>
          <a:p>
            <a:pPr lvl="1" indent="-342900"/>
            <a:r>
              <a:rPr lang="en-US" sz="2100" dirty="0"/>
              <a:t>This means that we can use the slope and intercept (</a:t>
            </a:r>
            <a:r>
              <a:rPr lang="el-GR" sz="2100" dirty="0"/>
              <a:t>β</a:t>
            </a:r>
            <a:r>
              <a:rPr lang="el-GR" sz="2100" baseline="-25000" dirty="0"/>
              <a:t>1</a:t>
            </a:r>
            <a:r>
              <a:rPr lang="en-US" sz="2100" dirty="0"/>
              <a:t> &amp; </a:t>
            </a:r>
            <a:r>
              <a:rPr lang="el-GR" sz="2100" dirty="0"/>
              <a:t>β</a:t>
            </a:r>
            <a:r>
              <a:rPr lang="el-GR" sz="2100" baseline="-25000" dirty="0"/>
              <a:t>0</a:t>
            </a:r>
            <a:r>
              <a:rPr lang="en-US" sz="2100" dirty="0"/>
              <a:t>) as constants.</a:t>
            </a:r>
          </a:p>
          <a:p>
            <a:pPr marL="457200" indent="-457200">
              <a:buFont typeface="+mj-lt"/>
              <a:buAutoNum type="arabicPeriod"/>
            </a:pPr>
            <a:r>
              <a:rPr lang="en-US" sz="2400" dirty="0"/>
              <a:t>Total population can be thought of as having sub-populations.</a:t>
            </a:r>
          </a:p>
          <a:p>
            <a:pPr lvl="1" indent="-342900"/>
            <a:r>
              <a:rPr lang="en-US" sz="2000" dirty="0"/>
              <a:t>For each x value there is a range of possible y values (sub-population).</a:t>
            </a:r>
          </a:p>
          <a:p>
            <a:pPr lvl="1" indent="-342900"/>
            <a:r>
              <a:rPr lang="en-US" sz="2000" dirty="0"/>
              <a:t>The </a:t>
            </a:r>
            <a:r>
              <a:rPr lang="en-US" sz="2000" b="1" dirty="0"/>
              <a:t>Bell Shaped distribution </a:t>
            </a:r>
            <a:r>
              <a:rPr lang="en-US" sz="2000" dirty="0"/>
              <a:t>is an assumption about the possibility of getting a y value above or below the line for a given x value.</a:t>
            </a:r>
          </a:p>
          <a:p>
            <a:pPr marL="514350" indent="-514350">
              <a:buFont typeface="+mj-lt"/>
              <a:buAutoNum type="arabicPeriod"/>
            </a:pPr>
            <a:r>
              <a:rPr lang="en-US" sz="2400" dirty="0"/>
              <a:t>The error (</a:t>
            </a:r>
            <a:r>
              <a:rPr lang="en-US" sz="2400" dirty="0">
                <a:sym typeface="Symbol" panose="05050102010706020507" pitchFamily="18" charset="2"/>
              </a:rPr>
              <a:t></a:t>
            </a:r>
            <a:r>
              <a:rPr lang="en-US" sz="2400" dirty="0"/>
              <a:t>) variation will be </a:t>
            </a:r>
            <a:r>
              <a:rPr lang="en-US" sz="2400" b="1" dirty="0"/>
              <a:t>constant</a:t>
            </a:r>
          </a:p>
          <a:p>
            <a:pPr indent="-342900"/>
            <a:r>
              <a:rPr lang="en-US" sz="2500" dirty="0"/>
              <a:t>E(y|x) = </a:t>
            </a:r>
            <a:r>
              <a:rPr lang="el-GR" sz="2500" dirty="0"/>
              <a:t>β</a:t>
            </a:r>
            <a:r>
              <a:rPr lang="el-GR" sz="2500" baseline="-25000" dirty="0"/>
              <a:t>1</a:t>
            </a:r>
            <a:r>
              <a:rPr lang="en-US" sz="2500" dirty="0"/>
              <a:t>x + </a:t>
            </a:r>
            <a:r>
              <a:rPr lang="el-GR" sz="2500" dirty="0"/>
              <a:t>β</a:t>
            </a:r>
            <a:r>
              <a:rPr lang="el-GR" sz="2500" baseline="-25000" dirty="0"/>
              <a:t>0</a:t>
            </a:r>
            <a:r>
              <a:rPr lang="en-US" sz="2500" dirty="0"/>
              <a:t> </a:t>
            </a:r>
          </a:p>
          <a:p>
            <a:pPr lvl="1" indent="-342900"/>
            <a:r>
              <a:rPr lang="en-US" sz="2100" dirty="0"/>
              <a:t>Describes the line down the middle, where </a:t>
            </a:r>
            <a:r>
              <a:rPr lang="el-GR" sz="2100" dirty="0"/>
              <a:t>ε</a:t>
            </a:r>
            <a:r>
              <a:rPr lang="en-US" sz="2100" dirty="0"/>
              <a:t> = 0.</a:t>
            </a:r>
          </a:p>
          <a:p>
            <a:pPr lvl="1" indent="-342900"/>
            <a:r>
              <a:rPr lang="en-US" sz="2000" dirty="0"/>
              <a:t>Is the mean of all the y values and sits exactly on the line.</a:t>
            </a:r>
          </a:p>
        </p:txBody>
      </p:sp>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228" r="2089"/>
          <a:stretch/>
        </p:blipFill>
        <p:spPr>
          <a:xfrm>
            <a:off x="4412926" y="1157302"/>
            <a:ext cx="6670969" cy="5588949"/>
          </a:xfrm>
        </p:spPr>
      </p:pic>
      <p:sp>
        <p:nvSpPr>
          <p:cNvPr id="5" name="Slide Number Placeholder 4"/>
          <p:cNvSpPr>
            <a:spLocks noGrp="1"/>
          </p:cNvSpPr>
          <p:nvPr>
            <p:ph type="sldNum" sz="quarter" idx="12"/>
          </p:nvPr>
        </p:nvSpPr>
        <p:spPr/>
        <p:txBody>
          <a:bodyPr/>
          <a:lstStyle/>
          <a:p>
            <a:fld id="{F2EC359B-1AB6-43CE-8AE3-778957AE5EF7}" type="slidenum">
              <a:rPr lang="en-US" smtClean="0"/>
              <a:pPr/>
              <a:t>21</a:t>
            </a:fld>
            <a:endParaRPr lang="en-US" dirty="0"/>
          </a:p>
        </p:txBody>
      </p:sp>
    </p:spTree>
    <p:extLst>
      <p:ext uri="{BB962C8B-B14F-4D97-AF65-F5344CB8AC3E}">
        <p14:creationId xmlns:p14="http://schemas.microsoft.com/office/powerpoint/2010/main" val="32155710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3141" b="-3141"/>
          <a:stretch/>
        </p:blipFill>
        <p:spPr>
          <a:xfrm>
            <a:off x="6135880" y="3162799"/>
            <a:ext cx="4958460" cy="3808672"/>
          </a:xfrm>
        </p:spPr>
      </p:pic>
      <p:sp>
        <p:nvSpPr>
          <p:cNvPr id="2" name="Title 1"/>
          <p:cNvSpPr>
            <a:spLocks noGrp="1"/>
          </p:cNvSpPr>
          <p:nvPr>
            <p:ph type="title"/>
          </p:nvPr>
        </p:nvSpPr>
        <p:spPr>
          <a:xfrm>
            <a:off x="609600" y="241686"/>
            <a:ext cx="10160000" cy="954725"/>
          </a:xfrm>
        </p:spPr>
        <p:txBody>
          <a:bodyPr/>
          <a:lstStyle/>
          <a:p>
            <a:r>
              <a:rPr lang="en-US" sz="4800" dirty="0"/>
              <a:t>Simple Liner Regression </a:t>
            </a:r>
            <a:r>
              <a:rPr lang="en-US" sz="4800" b="1" dirty="0">
                <a:solidFill>
                  <a:schemeClr val="tx1"/>
                </a:solidFill>
              </a:rPr>
              <a:t>Equation</a:t>
            </a:r>
            <a:br>
              <a:rPr lang="en-US" sz="4800" dirty="0"/>
            </a:br>
            <a:r>
              <a:rPr lang="en-US" sz="2500" dirty="0"/>
              <a:t>with Population Parameters</a:t>
            </a:r>
          </a:p>
        </p:txBody>
      </p:sp>
      <p:sp>
        <p:nvSpPr>
          <p:cNvPr id="3" name="Content Placeholder 2"/>
          <p:cNvSpPr>
            <a:spLocks noGrp="1"/>
          </p:cNvSpPr>
          <p:nvPr>
            <p:ph sz="half" idx="1"/>
          </p:nvPr>
        </p:nvSpPr>
        <p:spPr>
          <a:xfrm>
            <a:off x="288323" y="1681474"/>
            <a:ext cx="10717427" cy="3112720"/>
          </a:xfrm>
        </p:spPr>
        <p:txBody>
          <a:bodyPr>
            <a:normAutofit lnSpcReduction="10000"/>
          </a:bodyPr>
          <a:lstStyle/>
          <a:p>
            <a:pPr marL="571500" indent="-457200">
              <a:buFont typeface="+mj-lt"/>
              <a:buAutoNum type="arabicPeriod" startAt="2"/>
            </a:pPr>
            <a:r>
              <a:rPr lang="en-US" sz="2400" dirty="0"/>
              <a:t>Simple Linear Regression </a:t>
            </a:r>
            <a:r>
              <a:rPr lang="en-US" sz="2400" u="sng" dirty="0"/>
              <a:t>Equation</a:t>
            </a:r>
            <a:r>
              <a:rPr lang="en-US" sz="2400" dirty="0"/>
              <a:t>:</a:t>
            </a:r>
          </a:p>
          <a:p>
            <a:pPr marL="114300" indent="0">
              <a:lnSpc>
                <a:spcPct val="120000"/>
              </a:lnSpc>
              <a:spcAft>
                <a:spcPts val="1600"/>
              </a:spcAft>
              <a:buNone/>
            </a:pPr>
            <a:r>
              <a:rPr lang="en-US" dirty="0"/>
              <a:t>		</a:t>
            </a:r>
            <a:r>
              <a:rPr lang="en-US" sz="3600" dirty="0"/>
              <a:t>                 E(y|x) = </a:t>
            </a:r>
            <a:r>
              <a:rPr lang="el-GR" sz="3600" dirty="0"/>
              <a:t>β</a:t>
            </a:r>
            <a:r>
              <a:rPr lang="el-GR" sz="3600" baseline="-25000" dirty="0"/>
              <a:t>1</a:t>
            </a:r>
            <a:r>
              <a:rPr lang="en-US" sz="3600" dirty="0"/>
              <a:t>x + </a:t>
            </a:r>
            <a:r>
              <a:rPr lang="el-GR" sz="3600" dirty="0"/>
              <a:t>β</a:t>
            </a:r>
            <a:r>
              <a:rPr lang="el-GR" sz="3600" baseline="-25000" dirty="0"/>
              <a:t>0</a:t>
            </a:r>
            <a:endParaRPr lang="en-US" dirty="0"/>
          </a:p>
          <a:p>
            <a:pPr>
              <a:spcAft>
                <a:spcPts val="1200"/>
              </a:spcAft>
            </a:pPr>
            <a:r>
              <a:rPr lang="en-US" sz="2400" dirty="0"/>
              <a:t>E(y|x) = Expected Value or Mean</a:t>
            </a:r>
            <a:br>
              <a:rPr lang="en-US" sz="2400" dirty="0"/>
            </a:br>
            <a:r>
              <a:rPr lang="en-US" sz="2400" dirty="0"/>
              <a:t>of all the y values at a particular x value.</a:t>
            </a:r>
          </a:p>
          <a:p>
            <a:r>
              <a:rPr lang="en-US" sz="2400" dirty="0"/>
              <a:t>E(y|x) = β</a:t>
            </a:r>
            <a:r>
              <a:rPr lang="en-US" sz="2400" baseline="-25000" dirty="0"/>
              <a:t>1</a:t>
            </a:r>
            <a:r>
              <a:rPr lang="en-US" sz="2400" dirty="0"/>
              <a:t>x + β</a:t>
            </a:r>
            <a:r>
              <a:rPr lang="en-US" sz="2400" baseline="-25000" dirty="0"/>
              <a:t>0</a:t>
            </a:r>
            <a:r>
              <a:rPr lang="en-US" sz="2400" dirty="0"/>
              <a:t>  describes s straight line</a:t>
            </a:r>
            <a:br>
              <a:rPr lang="en-US" sz="2400" dirty="0"/>
            </a:br>
            <a:r>
              <a:rPr lang="en-US" sz="2400" dirty="0"/>
              <a:t>down the middle, where ε = 0.</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22</a:t>
            </a:fld>
            <a:endParaRPr lang="en-US" dirty="0"/>
          </a:p>
        </p:txBody>
      </p:sp>
    </p:spTree>
    <p:extLst>
      <p:ext uri="{BB962C8B-B14F-4D97-AF65-F5344CB8AC3E}">
        <p14:creationId xmlns:p14="http://schemas.microsoft.com/office/powerpoint/2010/main" val="395805793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Sample Slope and Y-Intercept</a:t>
            </a:r>
          </a:p>
        </p:txBody>
      </p:sp>
      <p:sp>
        <p:nvSpPr>
          <p:cNvPr id="7" name="Content Placeholder 6"/>
          <p:cNvSpPr>
            <a:spLocks noGrp="1"/>
          </p:cNvSpPr>
          <p:nvPr>
            <p:ph idx="1"/>
          </p:nvPr>
        </p:nvSpPr>
        <p:spPr/>
        <p:txBody>
          <a:bodyPr/>
          <a:lstStyle/>
          <a:p>
            <a:r>
              <a:rPr lang="en-US" dirty="0"/>
              <a:t>Because population parameters for slope &amp; intercept are not usually known, we estimate them using sample data in order to calculate sample statistics for slope and y-intercept.</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23</a:t>
            </a:fld>
            <a:endParaRPr lang="en-US" dirty="0"/>
          </a:p>
        </p:txBody>
      </p:sp>
    </p:spTree>
    <p:extLst>
      <p:ext uri="{BB962C8B-B14F-4D97-AF65-F5344CB8AC3E}">
        <p14:creationId xmlns:p14="http://schemas.microsoft.com/office/powerpoint/2010/main" val="8338197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1806"/>
            <a:ext cx="10160000" cy="1161536"/>
          </a:xfrm>
        </p:spPr>
        <p:txBody>
          <a:bodyPr/>
          <a:lstStyle/>
          <a:p>
            <a:r>
              <a:rPr lang="en-US" sz="4000" b="1" dirty="0">
                <a:solidFill>
                  <a:schemeClr val="tx1"/>
                </a:solidFill>
              </a:rPr>
              <a:t>Estimated</a:t>
            </a:r>
            <a:r>
              <a:rPr lang="en-US" sz="4000" dirty="0"/>
              <a:t> Simple Linear Regression </a:t>
            </a:r>
            <a:r>
              <a:rPr lang="en-US" sz="4000" b="1" dirty="0">
                <a:solidFill>
                  <a:schemeClr val="tx1"/>
                </a:solidFill>
              </a:rPr>
              <a:t>Equation</a:t>
            </a:r>
            <a:br>
              <a:rPr lang="en-US" b="1" dirty="0">
                <a:solidFill>
                  <a:schemeClr val="tx1"/>
                </a:solidFill>
              </a:rPr>
            </a:br>
            <a:r>
              <a:rPr lang="en-US" sz="2500" dirty="0"/>
              <a:t>with Sample Statistics</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271849" y="1598064"/>
                <a:ext cx="10750378" cy="5126586"/>
              </a:xfrm>
            </p:spPr>
            <p:txBody>
              <a:bodyPr>
                <a:normAutofit fontScale="85000" lnSpcReduction="10000"/>
              </a:bodyPr>
              <a:lstStyle/>
              <a:p>
                <a:pPr marL="571500" indent="-457200">
                  <a:spcBef>
                    <a:spcPts val="600"/>
                  </a:spcBef>
                  <a:spcAft>
                    <a:spcPts val="600"/>
                  </a:spcAft>
                  <a:buFont typeface="+mj-lt"/>
                  <a:buAutoNum type="arabicPeriod" startAt="3"/>
                </a:pPr>
                <a:r>
                  <a:rPr lang="en-US" sz="2800" u="sng" dirty="0"/>
                  <a:t>Estimated</a:t>
                </a:r>
                <a:r>
                  <a:rPr lang="en-US" sz="2800" dirty="0"/>
                  <a:t> Simple Linear Regression </a:t>
                </a:r>
                <a:r>
                  <a:rPr lang="en-US" sz="2800" u="sng" dirty="0"/>
                  <a:t>Equation</a:t>
                </a:r>
                <a:r>
                  <a:rPr lang="en-US" sz="2800" dirty="0"/>
                  <a:t>:</a:t>
                </a:r>
                <a:endParaRPr lang="en-US" sz="3600" i="1" dirty="0">
                  <a:latin typeface="Cambria Math" panose="02040503050406030204" pitchFamily="18" charset="0"/>
                </a:endParaRPr>
              </a:p>
              <a:p>
                <a:pPr marL="114300" indent="0">
                  <a:spcAft>
                    <a:spcPts val="1800"/>
                  </a:spcAft>
                  <a:buNone/>
                </a:pPr>
                <a:r>
                  <a:rPr lang="en-US" sz="3600" dirty="0"/>
                  <a:t>					y</a:t>
                </a:r>
                <a:r>
                  <a:rPr lang="en-US" sz="3600" baseline="-25000" dirty="0"/>
                  <a:t>hat</a:t>
                </a:r>
                <a:r>
                  <a:rPr lang="en-US" sz="3600" dirty="0"/>
                  <a:t> = </a:t>
                </a:r>
                <a14:m>
                  <m:oMath xmlns:m="http://schemas.openxmlformats.org/officeDocument/2006/math">
                    <m:acc>
                      <m:accPr>
                        <m:chr m:val="̂"/>
                        <m:ctrlPr>
                          <a:rPr lang="en-US" sz="3600" i="1">
                            <a:latin typeface="Cambria Math" panose="02040503050406030204" pitchFamily="18" charset="0"/>
                          </a:rPr>
                        </m:ctrlPr>
                      </m:accPr>
                      <m:e>
                        <m:r>
                          <a:rPr lang="en-US" sz="3600" i="1">
                            <a:latin typeface="Cambria Math"/>
                          </a:rPr>
                          <m:t>𝑦</m:t>
                        </m:r>
                      </m:e>
                    </m:acc>
                  </m:oMath>
                </a14:m>
                <a:r>
                  <a:rPr lang="en-US" sz="3600" dirty="0"/>
                  <a:t> = </a:t>
                </a:r>
                <a:r>
                  <a:rPr lang="en-US" sz="3600" i="1" dirty="0"/>
                  <a:t>b</a:t>
                </a:r>
                <a:r>
                  <a:rPr lang="en-US" sz="3600" baseline="-25000" dirty="0"/>
                  <a:t>1</a:t>
                </a:r>
                <a:r>
                  <a:rPr lang="en-US" sz="3600" i="1" dirty="0"/>
                  <a:t>x</a:t>
                </a:r>
                <a:r>
                  <a:rPr lang="en-US" sz="3600" dirty="0"/>
                  <a:t> + </a:t>
                </a:r>
                <a:r>
                  <a:rPr lang="en-US" sz="3600" i="1" dirty="0"/>
                  <a:t>b</a:t>
                </a:r>
                <a:r>
                  <a:rPr lang="en-US" sz="3600" baseline="-25000" dirty="0"/>
                  <a:t>0</a:t>
                </a:r>
                <a:r>
                  <a:rPr lang="en-US" sz="36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𝑦</m:t>
                        </m:r>
                      </m:e>
                    </m:acc>
                  </m:oMath>
                </a14:m>
                <a:r>
                  <a:rPr lang="en-US" sz="2800" dirty="0"/>
                  <a:t> = “y hat”</a:t>
                </a:r>
              </a:p>
              <a:p>
                <a:pPr>
                  <a:spcBef>
                    <a:spcPts val="0"/>
                  </a:spcBef>
                  <a:spcAft>
                    <a:spcPts val="1200"/>
                  </a:spcAft>
                </a:pPr>
                <a:r>
                  <a:rPr lang="en-US" sz="2400" i="1" dirty="0"/>
                  <a:t>b</a:t>
                </a:r>
                <a:r>
                  <a:rPr lang="en-US" sz="2400" i="1" baseline="-25000" dirty="0"/>
                  <a:t>1</a:t>
                </a:r>
                <a:r>
                  <a:rPr lang="en-US" sz="2400" i="1" dirty="0"/>
                  <a:t> = Slope = a sample statistic that estimates the population parameter </a:t>
                </a:r>
                <a:r>
                  <a:rPr lang="el-GR" sz="2400" dirty="0"/>
                  <a:t>β</a:t>
                </a:r>
                <a:r>
                  <a:rPr lang="el-GR" sz="2400" baseline="-25000" dirty="0"/>
                  <a:t>1</a:t>
                </a:r>
                <a:r>
                  <a:rPr lang="en-US" sz="2400" dirty="0"/>
                  <a:t> = slope of estimated regression line.</a:t>
                </a:r>
              </a:p>
              <a:p>
                <a:pPr>
                  <a:spcBef>
                    <a:spcPts val="0"/>
                  </a:spcBef>
                  <a:spcAft>
                    <a:spcPts val="1200"/>
                  </a:spcAft>
                </a:pPr>
                <a:r>
                  <a:rPr lang="en-US" sz="2400" i="1" dirty="0"/>
                  <a:t>b</a:t>
                </a:r>
                <a:r>
                  <a:rPr lang="en-US" sz="2400" i="1" baseline="-25000" dirty="0"/>
                  <a:t>0</a:t>
                </a:r>
                <a:r>
                  <a:rPr lang="en-US" sz="2400" i="1" dirty="0"/>
                  <a:t> = y-intercept = a sample statistic that estimates the population parameter </a:t>
                </a:r>
                <a:r>
                  <a:rPr lang="el-GR" sz="2400" dirty="0"/>
                  <a:t>β</a:t>
                </a:r>
                <a:r>
                  <a:rPr lang="en-US" sz="2400" baseline="-25000" dirty="0"/>
                  <a:t>0</a:t>
                </a:r>
                <a:r>
                  <a:rPr lang="en-US" sz="2400" dirty="0"/>
                  <a:t> = y-intercept of estimates regression line.</a:t>
                </a:r>
                <a:endParaRPr lang="en-US" sz="2400" i="1" dirty="0"/>
              </a:p>
              <a:p>
                <a:pPr>
                  <a:spcBef>
                    <a:spcPts val="0"/>
                  </a:spcBef>
                </a:pP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𝑦</m:t>
                        </m:r>
                      </m:e>
                    </m:acc>
                  </m:oMath>
                </a14:m>
                <a:r>
                  <a:rPr lang="en-US" dirty="0"/>
                  <a:t> gives us two possible interpretations:</a:t>
                </a:r>
                <a:br>
                  <a:rPr lang="en-US" dirty="0"/>
                </a:br>
                <a:endParaRPr lang="en-US" dirty="0"/>
              </a:p>
              <a:p>
                <a:pPr marL="868680" lvl="1" indent="-457200">
                  <a:spcBef>
                    <a:spcPts val="0"/>
                  </a:spcBef>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oMath>
                </a14:m>
                <a:r>
                  <a:rPr lang="en-US" dirty="0"/>
                  <a:t> = Point estimator of E(y|x) = </a:t>
                </a:r>
                <a:r>
                  <a:rPr lang="en-US" b="1" u="sng" dirty="0"/>
                  <a:t>Estimates</a:t>
                </a:r>
                <a:r>
                  <a:rPr lang="en-US" dirty="0"/>
                  <a:t> mean of all y values for a given x in population.</a:t>
                </a:r>
                <a:br>
                  <a:rPr lang="en-US" dirty="0"/>
                </a:br>
                <a:r>
                  <a:rPr lang="en-US" dirty="0"/>
                  <a:t>or</a:t>
                </a:r>
              </a:p>
              <a:p>
                <a:pPr marL="868680" lvl="1" indent="-457200">
                  <a:spcBef>
                    <a:spcPts val="0"/>
                  </a:spcBef>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oMath>
                </a14:m>
                <a:r>
                  <a:rPr lang="en-US" dirty="0"/>
                  <a:t> = Can </a:t>
                </a:r>
                <a:r>
                  <a:rPr lang="en-US" b="1" u="sng" dirty="0"/>
                  <a:t>Predict</a:t>
                </a:r>
                <a:r>
                  <a:rPr lang="en-US" dirty="0"/>
                  <a:t> individual y value for a particular business situation.</a:t>
                </a:r>
                <a:br>
                  <a:rPr lang="en-US" dirty="0"/>
                </a:br>
                <a:endParaRPr lang="en-US" dirty="0"/>
              </a:p>
              <a:p>
                <a:pPr>
                  <a:spcBef>
                    <a:spcPts val="0"/>
                  </a:spcBef>
                  <a:spcAft>
                    <a:spcPts val="1200"/>
                  </a:spcAft>
                </a:pPr>
                <a:r>
                  <a:rPr lang="en-US" sz="2400" i="1" dirty="0"/>
                  <a:t>Graph of the estimated simple linear regression equation is called “estimated regression line”.</a:t>
                </a:r>
              </a:p>
              <a:p>
                <a:pPr marL="571500" indent="-457200">
                  <a:spcBef>
                    <a:spcPts val="0"/>
                  </a:spcBef>
                  <a:buFont typeface="+mj-lt"/>
                  <a:buAutoNum type="arabicPeriod"/>
                </a:pPr>
                <a:endParaRPr lang="en-US" dirty="0"/>
              </a:p>
              <a:p>
                <a:pPr marL="86868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271849" y="1598064"/>
                <a:ext cx="10750378" cy="5126586"/>
              </a:xfrm>
              <a:blipFill rotWithShape="0">
                <a:blip r:embed="rId3"/>
                <a:stretch>
                  <a:fillRect t="-178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2EC359B-1AB6-43CE-8AE3-778957AE5EF7}" type="slidenum">
              <a:rPr lang="en-US" smtClean="0"/>
              <a:pPr/>
              <a:t>24</a:t>
            </a:fld>
            <a:endParaRPr lang="en-US" dirty="0"/>
          </a:p>
        </p:txBody>
      </p:sp>
    </p:spTree>
    <p:extLst>
      <p:ext uri="{BB962C8B-B14F-4D97-AF65-F5344CB8AC3E}">
        <p14:creationId xmlns:p14="http://schemas.microsoft.com/office/powerpoint/2010/main" val="4106117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22" y="2059624"/>
            <a:ext cx="3776300" cy="2652427"/>
          </a:xfrm>
        </p:spPr>
        <p:txBody>
          <a:bodyPr/>
          <a:lstStyle/>
          <a:p>
            <a:r>
              <a:rPr lang="en-US" dirty="0"/>
              <a:t>Estimation Process for Simple Linear Regression</a:t>
            </a: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93" b="9683"/>
          <a:stretch/>
        </p:blipFill>
        <p:spPr>
          <a:xfrm>
            <a:off x="4192438" y="52613"/>
            <a:ext cx="5841249" cy="6785280"/>
          </a:xfrm>
        </p:spPr>
      </p:pic>
      <p:sp>
        <p:nvSpPr>
          <p:cNvPr id="4" name="Slide Number Placeholder 3"/>
          <p:cNvSpPr>
            <a:spLocks noGrp="1"/>
          </p:cNvSpPr>
          <p:nvPr>
            <p:ph type="sldNum" sz="quarter" idx="12"/>
          </p:nvPr>
        </p:nvSpPr>
        <p:spPr/>
        <p:txBody>
          <a:bodyPr/>
          <a:lstStyle/>
          <a:p>
            <a:fld id="{F2EC359B-1AB6-43CE-8AE3-778957AE5EF7}" type="slidenum">
              <a:rPr lang="en-US" smtClean="0"/>
              <a:pPr/>
              <a:t>25</a:t>
            </a:fld>
            <a:endParaRPr lang="en-US" dirty="0"/>
          </a:p>
        </p:txBody>
      </p:sp>
    </p:spTree>
    <p:extLst>
      <p:ext uri="{BB962C8B-B14F-4D97-AF65-F5344CB8AC3E}">
        <p14:creationId xmlns:p14="http://schemas.microsoft.com/office/powerpoint/2010/main" val="122457079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86" y="274639"/>
            <a:ext cx="10530344" cy="1067052"/>
          </a:xfrm>
        </p:spPr>
        <p:txBody>
          <a:bodyPr/>
          <a:lstStyle/>
          <a:p>
            <a:r>
              <a:rPr lang="en-US" dirty="0"/>
              <a:t>Overview:</a:t>
            </a:r>
            <a:br>
              <a:rPr lang="en-US" dirty="0"/>
            </a:br>
            <a:r>
              <a:rPr lang="en-US" dirty="0"/>
              <a:t>Least Squares Method to Derive Formula for b</a:t>
            </a:r>
            <a:r>
              <a:rPr lang="en-US" baseline="-25000" dirty="0"/>
              <a:t>1</a:t>
            </a:r>
            <a:r>
              <a:rPr lang="en-US" dirty="0"/>
              <a:t> &amp; b</a:t>
            </a:r>
            <a:r>
              <a:rPr lang="en-US" baseline="-25000" dirty="0"/>
              <a:t>0</a:t>
            </a:r>
          </a:p>
        </p:txBody>
      </p:sp>
      <p:sp>
        <p:nvSpPr>
          <p:cNvPr id="5" name="Slide Number Placeholder 4"/>
          <p:cNvSpPr>
            <a:spLocks noGrp="1"/>
          </p:cNvSpPr>
          <p:nvPr>
            <p:ph type="sldNum" sz="quarter" idx="12"/>
          </p:nvPr>
        </p:nvSpPr>
        <p:spPr/>
        <p:txBody>
          <a:bodyPr/>
          <a:lstStyle/>
          <a:p>
            <a:fld id="{F2EC359B-1AB6-43CE-8AE3-778957AE5EF7}" type="slidenum">
              <a:rPr lang="en-US" smtClean="0"/>
              <a:pPr/>
              <a:t>26</a:t>
            </a:fld>
            <a:endParaRPr lang="en-US" dirty="0"/>
          </a:p>
        </p:txBody>
      </p:sp>
      <p:sp>
        <p:nvSpPr>
          <p:cNvPr id="3" name="TextBox 2"/>
          <p:cNvSpPr txBox="1"/>
          <p:nvPr/>
        </p:nvSpPr>
        <p:spPr>
          <a:xfrm>
            <a:off x="3195250" y="5761460"/>
            <a:ext cx="4700016" cy="769441"/>
          </a:xfrm>
          <a:prstGeom prst="rect">
            <a:avLst/>
          </a:prstGeom>
          <a:solidFill>
            <a:schemeClr val="bg1"/>
          </a:solidFill>
          <a:ln w="12700">
            <a:solidFill>
              <a:srgbClr val="FF0000"/>
            </a:solidFill>
          </a:ln>
        </p:spPr>
        <p:txBody>
          <a:bodyPr wrap="square" rtlCol="0">
            <a:spAutoFit/>
          </a:bodyPr>
          <a:lstStyle/>
          <a:p>
            <a:pPr algn="ctr"/>
            <a:r>
              <a:rPr lang="en-US" sz="2200" dirty="0"/>
              <a:t>**For proof of formulas, see downloadable pdf file.</a:t>
            </a: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6143" b="2286"/>
          <a:stretch/>
        </p:blipFill>
        <p:spPr>
          <a:xfrm>
            <a:off x="2257717" y="1772327"/>
            <a:ext cx="6575082" cy="3558497"/>
          </a:xfrm>
        </p:spPr>
      </p:pic>
    </p:spTree>
    <p:extLst>
      <p:ext uri="{BB962C8B-B14F-4D97-AF65-F5344CB8AC3E}">
        <p14:creationId xmlns:p14="http://schemas.microsoft.com/office/powerpoint/2010/main" val="233386086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233447"/>
            <a:ext cx="4555524" cy="2031957"/>
          </a:xfrm>
        </p:spPr>
        <p:txBody>
          <a:bodyPr/>
          <a:lstStyle/>
          <a:p>
            <a:r>
              <a:rPr lang="en-US" sz="3600" dirty="0"/>
              <a:t>Formulas for estimated</a:t>
            </a:r>
            <a:br>
              <a:rPr lang="en-US" sz="3600" dirty="0"/>
            </a:br>
            <a:r>
              <a:rPr lang="en-US" sz="3600" dirty="0"/>
              <a:t>Slope (b</a:t>
            </a:r>
            <a:r>
              <a:rPr lang="en-US" sz="3600" baseline="-25000" dirty="0"/>
              <a:t>1</a:t>
            </a:r>
            <a:r>
              <a:rPr lang="en-US" sz="3600" dirty="0"/>
              <a:t>)</a:t>
            </a:r>
            <a:br>
              <a:rPr lang="en-US" sz="3600" dirty="0"/>
            </a:br>
            <a:r>
              <a:rPr lang="en-US" sz="3600" dirty="0"/>
              <a:t>Y-intercept (b</a:t>
            </a:r>
            <a:r>
              <a:rPr lang="en-US" sz="3600" baseline="-25000" dirty="0"/>
              <a:t>0</a:t>
            </a:r>
            <a:r>
              <a:rPr lang="en-US" sz="3600" dirty="0"/>
              <a:t>)</a:t>
            </a:r>
          </a:p>
        </p:txBody>
      </p:sp>
      <p:sp>
        <p:nvSpPr>
          <p:cNvPr id="3" name="Content Placeholder 2"/>
          <p:cNvSpPr>
            <a:spLocks noGrp="1"/>
          </p:cNvSpPr>
          <p:nvPr>
            <p:ph sz="half" idx="1"/>
          </p:nvPr>
        </p:nvSpPr>
        <p:spPr>
          <a:xfrm>
            <a:off x="327973" y="2669059"/>
            <a:ext cx="4098748" cy="3665837"/>
          </a:xfrm>
        </p:spPr>
        <p:txBody>
          <a:bodyPr>
            <a:normAutofit/>
          </a:bodyPr>
          <a:lstStyle/>
          <a:p>
            <a:r>
              <a:rPr lang="en-US" sz="2400" dirty="0"/>
              <a:t>The formulas used to estimate b</a:t>
            </a:r>
            <a:r>
              <a:rPr lang="en-US" sz="2400" baseline="-25000" dirty="0"/>
              <a:t>1</a:t>
            </a:r>
            <a:r>
              <a:rPr lang="en-US" sz="2400" dirty="0"/>
              <a:t> and b</a:t>
            </a:r>
            <a:r>
              <a:rPr lang="en-US" sz="2400" baseline="-25000" dirty="0"/>
              <a:t>0</a:t>
            </a:r>
            <a:r>
              <a:rPr lang="en-US" sz="2400" dirty="0"/>
              <a:t> can be derived using Differential Calculus in what is called the “Least Squares Method”.</a:t>
            </a:r>
          </a:p>
          <a:p>
            <a:r>
              <a:rPr lang="en-US" sz="2000" dirty="0"/>
              <a:t>**For proof of formulas, see downloadable pdf file.</a:t>
            </a:r>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27</a:t>
            </a:fld>
            <a:endParaRPr lang="en-US" dirty="0"/>
          </a:p>
        </p:txBody>
      </p:sp>
      <p:pic>
        <p:nvPicPr>
          <p:cNvPr id="11" name="Content Placeholder 10"/>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637" b="1276"/>
          <a:stretch/>
        </p:blipFill>
        <p:spPr>
          <a:xfrm>
            <a:off x="5339751" y="115599"/>
            <a:ext cx="5305324" cy="6705753"/>
          </a:xfrm>
        </p:spPr>
      </p:pic>
    </p:spTree>
    <p:extLst>
      <p:ext uri="{BB962C8B-B14F-4D97-AF65-F5344CB8AC3E}">
        <p14:creationId xmlns:p14="http://schemas.microsoft.com/office/powerpoint/2010/main" val="4569059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2465643" y="2839079"/>
            <a:ext cx="6526774" cy="848618"/>
          </a:xfrm>
        </p:spPr>
        <p:txBody>
          <a:bodyPr/>
          <a:lstStyle/>
          <a:p>
            <a:r>
              <a:rPr lang="en-US" dirty="0"/>
              <a:t>Ad Expenditures / Sales Example:</a:t>
            </a:r>
            <a:br>
              <a:rPr lang="en-US" dirty="0"/>
            </a:br>
            <a:r>
              <a:rPr lang="en-US" dirty="0"/>
              <a:t>Calculate Slope and Y-intercept</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3521" y="250327"/>
            <a:ext cx="9433948" cy="6484294"/>
          </a:xfrm>
        </p:spPr>
      </p:pic>
      <p:sp>
        <p:nvSpPr>
          <p:cNvPr id="5" name="Slide Number Placeholder 4"/>
          <p:cNvSpPr>
            <a:spLocks noGrp="1"/>
          </p:cNvSpPr>
          <p:nvPr>
            <p:ph type="sldNum" sz="quarter" idx="12"/>
          </p:nvPr>
        </p:nvSpPr>
        <p:spPr/>
        <p:txBody>
          <a:bodyPr/>
          <a:lstStyle/>
          <a:p>
            <a:fld id="{F2EC359B-1AB6-43CE-8AE3-778957AE5EF7}" type="slidenum">
              <a:rPr lang="en-US" smtClean="0"/>
              <a:pPr/>
              <a:t>28</a:t>
            </a:fld>
            <a:endParaRPr lang="en-US" dirty="0"/>
          </a:p>
        </p:txBody>
      </p:sp>
    </p:spTree>
    <p:extLst>
      <p:ext uri="{BB962C8B-B14F-4D97-AF65-F5344CB8AC3E}">
        <p14:creationId xmlns:p14="http://schemas.microsoft.com/office/powerpoint/2010/main" val="6685148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Experimental Region</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28530" y="107389"/>
            <a:ext cx="4876800" cy="3465745"/>
          </a:xfrm>
        </p:spPr>
      </p:pic>
      <p:sp>
        <p:nvSpPr>
          <p:cNvPr id="4" name="Slide Number Placeholder 3"/>
          <p:cNvSpPr>
            <a:spLocks noGrp="1"/>
          </p:cNvSpPr>
          <p:nvPr>
            <p:ph type="sldNum" sz="quarter" idx="12"/>
          </p:nvPr>
        </p:nvSpPr>
        <p:spPr/>
        <p:txBody>
          <a:bodyPr/>
          <a:lstStyle/>
          <a:p>
            <a:fld id="{F2EC359B-1AB6-43CE-8AE3-778957AE5EF7}" type="slidenum">
              <a:rPr lang="en-US" smtClean="0"/>
              <a:pPr/>
              <a:t>29</a:t>
            </a:fld>
            <a:endParaRPr lang="en-US" dirty="0"/>
          </a:p>
        </p:txBody>
      </p:sp>
      <p:sp>
        <p:nvSpPr>
          <p:cNvPr id="12" name="Content Placeholder 2"/>
          <p:cNvSpPr>
            <a:spLocks noGrp="1"/>
          </p:cNvSpPr>
          <p:nvPr>
            <p:ph sz="half" idx="1"/>
          </p:nvPr>
        </p:nvSpPr>
        <p:spPr>
          <a:xfrm>
            <a:off x="212271" y="1008170"/>
            <a:ext cx="4563762" cy="5436973"/>
          </a:xfrm>
        </p:spPr>
        <p:txBody>
          <a:bodyPr>
            <a:normAutofit fontScale="85000" lnSpcReduction="10000"/>
          </a:bodyPr>
          <a:lstStyle/>
          <a:p>
            <a:r>
              <a:rPr lang="en-US" sz="2400" dirty="0"/>
              <a:t>We are not sure if the relationship is linear outside our x sample data range.</a:t>
            </a:r>
          </a:p>
          <a:p>
            <a:r>
              <a:rPr lang="en-US" sz="2400" dirty="0"/>
              <a:t>It is best to make predictions over the range of the min and max of the sample x data.</a:t>
            </a:r>
          </a:p>
          <a:p>
            <a:r>
              <a:rPr lang="en-US" sz="2400" dirty="0"/>
              <a:t>This range is called the</a:t>
            </a:r>
            <a:br>
              <a:rPr lang="en-US" sz="2400" dirty="0"/>
            </a:br>
            <a:r>
              <a:rPr lang="en-US" sz="2400" dirty="0"/>
              <a:t>“Experimental Region”</a:t>
            </a:r>
          </a:p>
          <a:p>
            <a:r>
              <a:rPr lang="en-US" sz="2400" dirty="0"/>
              <a:t>When you make predictions outside the Experimental Region, it is called “Extrapolation”</a:t>
            </a:r>
          </a:p>
          <a:p>
            <a:pPr lvl="1"/>
            <a:r>
              <a:rPr lang="en-US" sz="2100" dirty="0"/>
              <a:t>The y-intercept is often estimated</a:t>
            </a:r>
            <a:br>
              <a:rPr lang="en-US" sz="2100" dirty="0"/>
            </a:br>
            <a:r>
              <a:rPr lang="en-US" sz="2100" dirty="0"/>
              <a:t>using Extrapolation</a:t>
            </a:r>
          </a:p>
          <a:p>
            <a:pPr marL="342900" lvl="1">
              <a:buClr>
                <a:schemeClr val="accent1"/>
              </a:buClr>
            </a:pPr>
            <a:r>
              <a:rPr lang="en-US" dirty="0"/>
              <a:t>We do not have empirical evidence that the relationship holds outside the experimental region; an estimate created outside the experimental region is an unreliable estimate.</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5955" r="13427" b="2789"/>
          <a:stretch/>
        </p:blipFill>
        <p:spPr>
          <a:xfrm rot="5400000">
            <a:off x="6650001" y="2779750"/>
            <a:ext cx="3051661" cy="4790629"/>
          </a:xfrm>
          <a:prstGeom prst="rect">
            <a:avLst/>
          </a:prstGeom>
        </p:spPr>
      </p:pic>
    </p:spTree>
    <p:extLst>
      <p:ext uri="{BB962C8B-B14F-4D97-AF65-F5344CB8AC3E}">
        <p14:creationId xmlns:p14="http://schemas.microsoft.com/office/powerpoint/2010/main" val="192265322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0659" y="274637"/>
            <a:ext cx="10766855" cy="829233"/>
          </a:xfrm>
        </p:spPr>
        <p:txBody>
          <a:bodyPr/>
          <a:lstStyle/>
          <a:p>
            <a:r>
              <a:rPr lang="en-US" sz="3400" dirty="0">
                <a:solidFill>
                  <a:schemeClr val="tx1"/>
                </a:solidFill>
                <a:latin typeface="+mn-lt"/>
                <a:ea typeface="+mn-ea"/>
                <a:cs typeface="+mn-cs"/>
              </a:rPr>
              <a:t>Decisions Based on Relationship Between Two or More Variables</a:t>
            </a:r>
          </a:p>
        </p:txBody>
      </p:sp>
      <p:sp>
        <p:nvSpPr>
          <p:cNvPr id="3" name="Content Placeholder 2"/>
          <p:cNvSpPr>
            <a:spLocks noGrp="1"/>
          </p:cNvSpPr>
          <p:nvPr>
            <p:ph idx="1"/>
          </p:nvPr>
        </p:nvSpPr>
        <p:spPr>
          <a:xfrm>
            <a:off x="609600" y="1334531"/>
            <a:ext cx="10160000" cy="5066270"/>
          </a:xfrm>
        </p:spPr>
        <p:txBody>
          <a:bodyPr>
            <a:normAutofit fontScale="92500" lnSpcReduction="20000"/>
          </a:bodyPr>
          <a:lstStyle/>
          <a:p>
            <a:r>
              <a:rPr lang="en-US" sz="2800" dirty="0"/>
              <a:t>Managerial decisions are often based on the relationship between two or more variables</a:t>
            </a:r>
          </a:p>
          <a:p>
            <a:pPr lvl="1"/>
            <a:r>
              <a:rPr lang="en-US" sz="2800" dirty="0"/>
              <a:t>Predict/Estimate Sales (Y) based on:</a:t>
            </a:r>
          </a:p>
          <a:p>
            <a:pPr lvl="2"/>
            <a:r>
              <a:rPr lang="en-US" sz="2400" dirty="0"/>
              <a:t>Advertising Expenditures (x</a:t>
            </a:r>
            <a:r>
              <a:rPr lang="en-US" sz="2400" baseline="-25000" dirty="0"/>
              <a:t>1</a:t>
            </a:r>
            <a:r>
              <a:rPr lang="en-US" sz="2400" dirty="0"/>
              <a:t>)</a:t>
            </a:r>
          </a:p>
          <a:p>
            <a:pPr lvl="1"/>
            <a:r>
              <a:rPr lang="en-US" sz="2800" dirty="0"/>
              <a:t>Predict/Estimate Bike Price (Y) based on:</a:t>
            </a:r>
          </a:p>
          <a:p>
            <a:pPr lvl="2"/>
            <a:r>
              <a:rPr lang="en-US" sz="2400" dirty="0"/>
              <a:t>Bike Weight (x</a:t>
            </a:r>
            <a:r>
              <a:rPr lang="en-US" sz="2400" baseline="-25000" dirty="0"/>
              <a:t>1</a:t>
            </a:r>
            <a:r>
              <a:rPr lang="en-US" sz="2400" dirty="0"/>
              <a:t>)</a:t>
            </a:r>
          </a:p>
          <a:p>
            <a:pPr lvl="1"/>
            <a:r>
              <a:rPr lang="en-US" sz="2800" dirty="0"/>
              <a:t>Predict/Estimate Annual Amount Spent on Credit Card (Y) based on:</a:t>
            </a:r>
          </a:p>
          <a:p>
            <a:pPr lvl="2"/>
            <a:r>
              <a:rPr lang="en-US" sz="2400" dirty="0"/>
              <a:t>Household Annual Income (x</a:t>
            </a:r>
            <a:r>
              <a:rPr lang="en-US" sz="2400" baseline="-25000" dirty="0"/>
              <a:t>1</a:t>
            </a:r>
            <a:r>
              <a:rPr lang="en-US" sz="2400" dirty="0"/>
              <a:t>)</a:t>
            </a:r>
          </a:p>
          <a:p>
            <a:pPr lvl="2"/>
            <a:r>
              <a:rPr lang="en-US" sz="2400" dirty="0"/>
              <a:t>Education (x</a:t>
            </a:r>
            <a:r>
              <a:rPr lang="en-US" sz="2400" baseline="-25000" dirty="0"/>
              <a:t>2</a:t>
            </a:r>
            <a:r>
              <a:rPr lang="en-US" sz="2400" dirty="0"/>
              <a:t>).</a:t>
            </a:r>
          </a:p>
          <a:p>
            <a:pPr lvl="1"/>
            <a:r>
              <a:rPr lang="en-US" sz="2800" dirty="0"/>
              <a:t>Predict/Estimate Stroke (Y) based on:</a:t>
            </a:r>
          </a:p>
          <a:p>
            <a:pPr lvl="2"/>
            <a:r>
              <a:rPr lang="en-US" sz="2400" dirty="0"/>
              <a:t>Age (x</a:t>
            </a:r>
            <a:r>
              <a:rPr lang="en-US" sz="2400" baseline="-25000" dirty="0"/>
              <a:t>1</a:t>
            </a:r>
            <a:r>
              <a:rPr lang="en-US" sz="2400" dirty="0"/>
              <a:t>)</a:t>
            </a:r>
          </a:p>
          <a:p>
            <a:pPr lvl="2"/>
            <a:r>
              <a:rPr lang="en-US" sz="2400" dirty="0"/>
              <a:t>Blood Pressure (x</a:t>
            </a:r>
            <a:r>
              <a:rPr lang="en-US" sz="2400" baseline="-25000" dirty="0"/>
              <a:t>2</a:t>
            </a:r>
            <a:r>
              <a:rPr lang="en-US" sz="2400" dirty="0"/>
              <a:t>)</a:t>
            </a:r>
          </a:p>
          <a:p>
            <a:pPr lvl="2"/>
            <a:r>
              <a:rPr lang="en-US" sz="2400" dirty="0"/>
              <a:t>Smoking (x</a:t>
            </a:r>
            <a:r>
              <a:rPr lang="en-US" sz="2400" baseline="-25000" dirty="0"/>
              <a:t>3</a:t>
            </a:r>
            <a:r>
              <a:rPr lang="en-US" sz="2400" dirty="0"/>
              <a:t>)</a:t>
            </a:r>
          </a:p>
        </p:txBody>
      </p:sp>
      <p:sp>
        <p:nvSpPr>
          <p:cNvPr id="5" name="Slide Number Placeholder 4"/>
          <p:cNvSpPr>
            <a:spLocks noGrp="1"/>
          </p:cNvSpPr>
          <p:nvPr>
            <p:ph type="sldNum" sz="quarter" idx="12"/>
          </p:nvPr>
        </p:nvSpPr>
        <p:spPr/>
        <p:txBody>
          <a:bodyPr/>
          <a:lstStyle/>
          <a:p>
            <a:fld id="{F2EC359B-1AB6-43CE-8AE3-778957AE5EF7}" type="slidenum">
              <a:rPr lang="en-US" smtClean="0"/>
              <a:pPr/>
              <a:t>3</a:t>
            </a:fld>
            <a:endParaRPr lang="en-US" dirty="0"/>
          </a:p>
        </p:txBody>
      </p:sp>
    </p:spTree>
    <p:extLst>
      <p:ext uri="{BB962C8B-B14F-4D97-AF65-F5344CB8AC3E}">
        <p14:creationId xmlns:p14="http://schemas.microsoft.com/office/powerpoint/2010/main" val="894098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90" y="216972"/>
            <a:ext cx="10635048" cy="755092"/>
          </a:xfrm>
        </p:spPr>
        <p:txBody>
          <a:bodyPr/>
          <a:lstStyle/>
          <a:p>
            <a:r>
              <a:rPr lang="en-US" sz="3000" dirty="0"/>
              <a:t>Bike Weight/ Bike Price Example:</a:t>
            </a:r>
            <a:br>
              <a:rPr lang="en-US" sz="3000" dirty="0"/>
            </a:br>
            <a:r>
              <a:rPr lang="en-US" sz="3000" dirty="0"/>
              <a:t>Calculate Slope and Y-intercept from Sample Data, Make a Prediction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30</a:t>
            </a:fld>
            <a:endParaRPr lang="en-US" dirty="0"/>
          </a:p>
        </p:txBody>
      </p:sp>
      <p:pic>
        <p:nvPicPr>
          <p:cNvPr id="3" name="Picture 2"/>
          <p:cNvPicPr>
            <a:picLocks noChangeAspect="1"/>
          </p:cNvPicPr>
          <p:nvPr/>
        </p:nvPicPr>
        <p:blipFill rotWithShape="1">
          <a:blip r:embed="rId3"/>
          <a:srcRect t="16751" r="10545" b="12227"/>
          <a:stretch/>
        </p:blipFill>
        <p:spPr>
          <a:xfrm>
            <a:off x="1524000" y="1157824"/>
            <a:ext cx="8369644" cy="3737816"/>
          </a:xfrm>
          <a:prstGeom prst="rect">
            <a:avLst/>
          </a:prstGeom>
        </p:spPr>
      </p:pic>
      <p:sp>
        <p:nvSpPr>
          <p:cNvPr id="5" name="TextBox 4"/>
          <p:cNvSpPr txBox="1"/>
          <p:nvPr/>
        </p:nvSpPr>
        <p:spPr>
          <a:xfrm>
            <a:off x="345990" y="4909744"/>
            <a:ext cx="1063504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Can we expect that a bike can have a price of $1,732.40 (x = 0)?</a:t>
            </a:r>
          </a:p>
          <a:p>
            <a:pPr marL="742950" lvl="1" indent="-285750">
              <a:buFont typeface="Arial" panose="020B0604020202020204" pitchFamily="34" charset="0"/>
              <a:buChar char="•"/>
            </a:pPr>
            <a:r>
              <a:rPr lang="en-US" dirty="0"/>
              <a:t>The y-intercept was estimated using Extrapolation</a:t>
            </a:r>
          </a:p>
          <a:p>
            <a:pPr marL="285750" indent="-285750">
              <a:buFont typeface="Arial" panose="020B0604020202020204" pitchFamily="34" charset="0"/>
              <a:buChar char="•"/>
            </a:pPr>
            <a:r>
              <a:rPr lang="en-US" dirty="0"/>
              <a:t>The range for these entry level racing bikes is about 20 to 27 lbs.</a:t>
            </a:r>
          </a:p>
          <a:p>
            <a:pPr marL="285750" indent="-285750">
              <a:buFont typeface="Arial" panose="020B0604020202020204" pitchFamily="34" charset="0"/>
              <a:buChar char="•"/>
            </a:pPr>
            <a:r>
              <a:rPr lang="en-US" dirty="0"/>
              <a:t>There are specialized pro BMX racing bikes that weigh less than 20 lbs., but they can cost upwards of $3,000.</a:t>
            </a:r>
          </a:p>
          <a:p>
            <a:pPr marL="285750" indent="-285750">
              <a:buFont typeface="Arial" panose="020B0604020202020204" pitchFamily="34" charset="0"/>
              <a:buChar char="•"/>
            </a:pPr>
            <a:r>
              <a:rPr lang="en-US" dirty="0"/>
              <a:t>Our equation would predict that a bike weighing 17 lbs. would be $736.14…</a:t>
            </a:r>
          </a:p>
          <a:p>
            <a:pPr marL="285750" indent="-285750">
              <a:buFont typeface="Arial" panose="020B0604020202020204" pitchFamily="34" charset="0"/>
              <a:buChar char="•"/>
            </a:pPr>
            <a:r>
              <a:rPr lang="en-US" dirty="0"/>
              <a:t>It is best to not use equation outside our range of min &amp; max x sample values, our Experimental Region.</a:t>
            </a:r>
          </a:p>
        </p:txBody>
      </p:sp>
    </p:spTree>
    <p:extLst>
      <p:ext uri="{BB962C8B-B14F-4D97-AF65-F5344CB8AC3E}">
        <p14:creationId xmlns:p14="http://schemas.microsoft.com/office/powerpoint/2010/main" val="105368048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4467" y="274639"/>
            <a:ext cx="10666525" cy="537212"/>
          </a:xfrm>
        </p:spPr>
        <p:txBody>
          <a:bodyPr/>
          <a:lstStyle/>
          <a:p>
            <a:r>
              <a:rPr lang="en-US" dirty="0"/>
              <a:t>How to Interpret Slope and Y-Intercept</a:t>
            </a:r>
          </a:p>
        </p:txBody>
      </p:sp>
      <p:sp>
        <p:nvSpPr>
          <p:cNvPr id="8" name="Content Placeholder 7"/>
          <p:cNvSpPr>
            <a:spLocks noGrp="1"/>
          </p:cNvSpPr>
          <p:nvPr>
            <p:ph sz="half" idx="2"/>
          </p:nvPr>
        </p:nvSpPr>
        <p:spPr>
          <a:xfrm>
            <a:off x="225035" y="1247687"/>
            <a:ext cx="4876800" cy="5059112"/>
          </a:xfrm>
        </p:spPr>
        <p:txBody>
          <a:bodyPr>
            <a:normAutofit fontScale="92500" lnSpcReduction="10000"/>
          </a:bodyPr>
          <a:lstStyle/>
          <a:p>
            <a:r>
              <a:rPr lang="en-US" dirty="0"/>
              <a:t>Slope</a:t>
            </a:r>
          </a:p>
          <a:p>
            <a:pPr lvl="1"/>
            <a:r>
              <a:rPr lang="en-US" dirty="0"/>
              <a:t>What is the correct interpretation of slope?</a:t>
            </a:r>
          </a:p>
          <a:p>
            <a:pPr lvl="1"/>
            <a:r>
              <a:rPr lang="en-US" dirty="0"/>
              <a:t>For every $1 increase in Ad Expense, the equation predicts that Weekly Sales will increase by $8.24.</a:t>
            </a:r>
          </a:p>
          <a:p>
            <a:r>
              <a:rPr lang="en-US" dirty="0"/>
              <a:t>Y-Intercept</a:t>
            </a:r>
          </a:p>
          <a:p>
            <a:pPr lvl="1"/>
            <a:r>
              <a:rPr lang="en-US" dirty="0"/>
              <a:t>What is the correct interpretation of the y-intercept?</a:t>
            </a:r>
          </a:p>
          <a:p>
            <a:pPr lvl="1"/>
            <a:r>
              <a:rPr lang="en-US" dirty="0"/>
              <a:t>When x = 0, the equation predicts that the Weekly Sales will be $20,406. Because 0 is not in our Experimental Region, extrapolating  what the sales will be at x = 0 yields an unreliable estimate.</a:t>
            </a:r>
          </a:p>
          <a:p>
            <a:pPr lvl="1"/>
            <a:r>
              <a:rPr lang="en-US" dirty="0"/>
              <a:t>We still can use it to make predictions over the Experimental Region.</a:t>
            </a:r>
          </a:p>
          <a:p>
            <a:endParaRPr lang="en-US" dirty="0"/>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31</a:t>
            </a:fld>
            <a:endParaRPr lang="en-US" dirty="0"/>
          </a:p>
        </p:txBody>
      </p:sp>
      <p:pic>
        <p:nvPicPr>
          <p:cNvPr id="12" name="Picture 11"/>
          <p:cNvPicPr>
            <a:picLocks noChangeAspect="1"/>
          </p:cNvPicPr>
          <p:nvPr/>
        </p:nvPicPr>
        <p:blipFill>
          <a:blip r:embed="rId3"/>
          <a:stretch>
            <a:fillRect/>
          </a:stretch>
        </p:blipFill>
        <p:spPr>
          <a:xfrm>
            <a:off x="5767729" y="1247687"/>
            <a:ext cx="4887557" cy="3461046"/>
          </a:xfrm>
          <a:prstGeom prst="rect">
            <a:avLst/>
          </a:prstGeom>
        </p:spPr>
      </p:pic>
    </p:spTree>
    <p:extLst>
      <p:ext uri="{BB962C8B-B14F-4D97-AF65-F5344CB8AC3E}">
        <p14:creationId xmlns:p14="http://schemas.microsoft.com/office/powerpoint/2010/main" val="23769279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Prediction with Estimated Simple Liner Regression Equation</a:t>
            </a:r>
          </a:p>
        </p:txBody>
      </p:sp>
      <p:sp>
        <p:nvSpPr>
          <p:cNvPr id="8" name="Content Placeholder 7"/>
          <p:cNvSpPr>
            <a:spLocks noGrp="1"/>
          </p:cNvSpPr>
          <p:nvPr>
            <p:ph sz="half" idx="1"/>
          </p:nvPr>
        </p:nvSpPr>
        <p:spPr>
          <a:xfrm>
            <a:off x="131804" y="1227438"/>
            <a:ext cx="4580239" cy="5148648"/>
          </a:xfrm>
        </p:spPr>
        <p:txBody>
          <a:bodyPr>
            <a:normAutofit fontScale="92500" lnSpcReduction="20000"/>
          </a:bodyPr>
          <a:lstStyle/>
          <a:p>
            <a:r>
              <a:rPr lang="cy-GB" dirty="0">
                <a:latin typeface="Calibri" panose="020F0502020204030204" pitchFamily="34" charset="0"/>
              </a:rPr>
              <a:t>ŷ</a:t>
            </a:r>
            <a:r>
              <a:rPr lang="en-US" dirty="0"/>
              <a:t> = 8.24 * x + 36857.04</a:t>
            </a:r>
          </a:p>
          <a:p>
            <a:r>
              <a:rPr lang="en-US" dirty="0"/>
              <a:t>Manager plans to spend $43,000 on ads next week.</a:t>
            </a:r>
          </a:p>
          <a:p>
            <a:r>
              <a:rPr lang="en-US" dirty="0"/>
              <a:t>X = 43,000</a:t>
            </a:r>
          </a:p>
          <a:p>
            <a:r>
              <a:rPr lang="cy-GB" dirty="0">
                <a:latin typeface="Calibri" panose="020F0502020204030204" pitchFamily="34" charset="0"/>
              </a:rPr>
              <a:t>ŷ</a:t>
            </a:r>
            <a:r>
              <a:rPr lang="en-US" dirty="0"/>
              <a:t> = 8.24 * 43000 + 36857.04</a:t>
            </a:r>
          </a:p>
          <a:p>
            <a:endParaRPr lang="en-US" dirty="0"/>
          </a:p>
          <a:p>
            <a:r>
              <a:rPr lang="cy-GB" dirty="0">
                <a:latin typeface="Calibri" panose="020F0502020204030204" pitchFamily="34" charset="0"/>
              </a:rPr>
              <a:t>ŷ</a:t>
            </a:r>
            <a:r>
              <a:rPr lang="en-US" dirty="0"/>
              <a:t> = $391,243.63</a:t>
            </a:r>
          </a:p>
          <a:p>
            <a:endParaRPr lang="en-US" dirty="0"/>
          </a:p>
          <a:p>
            <a:r>
              <a:rPr lang="en-US" dirty="0"/>
              <a:t>Our prediction of $391,243.63 is reasonable because our model is based on sample evidence and we predicted using an x value that is within the Experimental Region.</a:t>
            </a:r>
          </a:p>
          <a:p>
            <a:endParaRPr lang="en-US" dirty="0"/>
          </a:p>
          <a:p>
            <a:endParaRPr lang="en-US" dirty="0"/>
          </a:p>
          <a:p>
            <a:endParaRPr lang="en-US" dirty="0"/>
          </a:p>
          <a:p>
            <a:endParaRPr lang="en-US" dirty="0"/>
          </a:p>
        </p:txBody>
      </p:sp>
      <p:sp>
        <p:nvSpPr>
          <p:cNvPr id="7" name="Slide Number Placeholder 6"/>
          <p:cNvSpPr>
            <a:spLocks noGrp="1"/>
          </p:cNvSpPr>
          <p:nvPr>
            <p:ph type="sldNum" sz="quarter" idx="12"/>
          </p:nvPr>
        </p:nvSpPr>
        <p:spPr/>
        <p:txBody>
          <a:bodyPr/>
          <a:lstStyle/>
          <a:p>
            <a:fld id="{F2EC359B-1AB6-43CE-8AE3-778957AE5EF7}" type="slidenum">
              <a:rPr lang="en-US" smtClean="0"/>
              <a:pPr/>
              <a:t>32</a:t>
            </a:fld>
            <a:endParaRPr lang="en-US" dirty="0"/>
          </a:p>
        </p:txBody>
      </p:sp>
      <p:pic>
        <p:nvPicPr>
          <p:cNvPr id="6" name="Content Placeholder 7"/>
          <p:cNvPicPr>
            <a:picLocks noGrp="1" noChangeAspect="1"/>
          </p:cNvPicPr>
          <p:nvPr>
            <p:ph sz="half" idx="2"/>
          </p:nvPr>
        </p:nvPicPr>
        <p:blipFill>
          <a:blip r:embed="rId3"/>
          <a:stretch>
            <a:fillRect/>
          </a:stretch>
        </p:blipFill>
        <p:spPr>
          <a:xfrm>
            <a:off x="5174816" y="1770080"/>
            <a:ext cx="5738127" cy="4063364"/>
          </a:xfrm>
          <a:prstGeom prst="rect">
            <a:avLst/>
          </a:prstGeom>
        </p:spPr>
      </p:pic>
    </p:spTree>
    <p:extLst>
      <p:ext uri="{BB962C8B-B14F-4D97-AF65-F5344CB8AC3E}">
        <p14:creationId xmlns:p14="http://schemas.microsoft.com/office/powerpoint/2010/main" val="135324147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07" y="274638"/>
            <a:ext cx="10521001" cy="566283"/>
          </a:xfrm>
        </p:spPr>
        <p:txBody>
          <a:bodyPr/>
          <a:lstStyle/>
          <a:p>
            <a:r>
              <a:rPr lang="en-US" sz="3200" dirty="0"/>
              <a:t>Does the Equation Predict Perfectly?</a:t>
            </a:r>
          </a:p>
        </p:txBody>
      </p:sp>
      <p:sp>
        <p:nvSpPr>
          <p:cNvPr id="3" name="Content Placeholder 2"/>
          <p:cNvSpPr>
            <a:spLocks noGrp="1"/>
          </p:cNvSpPr>
          <p:nvPr>
            <p:ph sz="half" idx="2"/>
          </p:nvPr>
        </p:nvSpPr>
        <p:spPr>
          <a:xfrm>
            <a:off x="294651" y="4908072"/>
            <a:ext cx="10474949" cy="740888"/>
          </a:xfrm>
        </p:spPr>
        <p:txBody>
          <a:bodyPr>
            <a:normAutofit/>
          </a:bodyPr>
          <a:lstStyle/>
          <a:p>
            <a:r>
              <a:rPr lang="en-US" dirty="0"/>
              <a:t>We need to examine something called </a:t>
            </a:r>
            <a:r>
              <a:rPr lang="en-US" dirty="0">
                <a:solidFill>
                  <a:srgbClr val="FF0000"/>
                </a:solidFill>
              </a:rPr>
              <a:t>Residuals</a:t>
            </a:r>
            <a:r>
              <a:rPr lang="en-US" dirty="0"/>
              <a:t>.</a:t>
            </a:r>
          </a:p>
        </p:txBody>
      </p:sp>
      <p:sp>
        <p:nvSpPr>
          <p:cNvPr id="7" name="Slide Number Placeholder 6"/>
          <p:cNvSpPr>
            <a:spLocks noGrp="1"/>
          </p:cNvSpPr>
          <p:nvPr>
            <p:ph type="sldNum" sz="quarter" idx="12"/>
          </p:nvPr>
        </p:nvSpPr>
        <p:spPr/>
        <p:txBody>
          <a:bodyPr/>
          <a:lstStyle/>
          <a:p>
            <a:fld id="{F2EC359B-1AB6-43CE-8AE3-778957AE5EF7}" type="slidenum">
              <a:rPr lang="en-US" smtClean="0"/>
              <a:pPr/>
              <a:t>33</a:t>
            </a:fld>
            <a:endParaRPr lang="en-US" dirty="0"/>
          </a:p>
        </p:txBody>
      </p:sp>
      <p:pic>
        <p:nvPicPr>
          <p:cNvPr id="10" name="Picture 9"/>
          <p:cNvPicPr>
            <a:picLocks noChangeAspect="1"/>
          </p:cNvPicPr>
          <p:nvPr/>
        </p:nvPicPr>
        <p:blipFill>
          <a:blip r:embed="rId3"/>
          <a:stretch>
            <a:fillRect/>
          </a:stretch>
        </p:blipFill>
        <p:spPr>
          <a:xfrm>
            <a:off x="5763007" y="1381152"/>
            <a:ext cx="5162552" cy="3200400"/>
          </a:xfrm>
          <a:prstGeom prst="rect">
            <a:avLst/>
          </a:prstGeom>
          <a:solidFill>
            <a:schemeClr val="bg1"/>
          </a:solidFill>
          <a:ln>
            <a:solidFill>
              <a:schemeClr val="accent1"/>
            </a:solidFill>
          </a:ln>
        </p:spPr>
      </p:pic>
      <p:pic>
        <p:nvPicPr>
          <p:cNvPr id="13" name="Picture 12"/>
          <p:cNvPicPr>
            <a:picLocks noChangeAspect="1"/>
          </p:cNvPicPr>
          <p:nvPr/>
        </p:nvPicPr>
        <p:blipFill>
          <a:blip r:embed="rId4"/>
          <a:stretch>
            <a:fillRect/>
          </a:stretch>
        </p:blipFill>
        <p:spPr>
          <a:xfrm>
            <a:off x="139451" y="1381152"/>
            <a:ext cx="5286693" cy="3200400"/>
          </a:xfrm>
          <a:prstGeom prst="rect">
            <a:avLst/>
          </a:prstGeom>
          <a:ln>
            <a:solidFill>
              <a:schemeClr val="accent1"/>
            </a:solidFill>
          </a:ln>
        </p:spPr>
      </p:pic>
    </p:spTree>
    <p:extLst>
      <p:ext uri="{BB962C8B-B14F-4D97-AF65-F5344CB8AC3E}">
        <p14:creationId xmlns:p14="http://schemas.microsoft.com/office/powerpoint/2010/main" val="334498375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62" y="231606"/>
            <a:ext cx="10668000" cy="729214"/>
          </a:xfrm>
        </p:spPr>
        <p:txBody>
          <a:bodyPr/>
          <a:lstStyle/>
          <a:p>
            <a:r>
              <a:rPr lang="en-US" dirty="0"/>
              <a:t>Residuals = Y</a:t>
            </a:r>
            <a:r>
              <a:rPr lang="en-US" baseline="-25000" dirty="0"/>
              <a:t>1</a:t>
            </a:r>
            <a:r>
              <a:rPr lang="en-US" dirty="0"/>
              <a:t> – </a:t>
            </a:r>
            <a:r>
              <a:rPr lang="cy-GB" dirty="0">
                <a:latin typeface="Calibri" panose="020F0502020204030204" pitchFamily="34" charset="0"/>
              </a:rPr>
              <a:t>ŷ </a:t>
            </a:r>
            <a:r>
              <a:rPr lang="en-US" dirty="0"/>
              <a:t>= Particular Y value – Predicted Y Value</a:t>
            </a:r>
            <a:endParaRPr lang="en-US" baseline="-250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34</a:t>
            </a:fld>
            <a:endParaRPr lang="en-US" dirty="0"/>
          </a:p>
        </p:txBody>
      </p:sp>
      <p:grpSp>
        <p:nvGrpSpPr>
          <p:cNvPr id="8" name="Group 7"/>
          <p:cNvGrpSpPr/>
          <p:nvPr/>
        </p:nvGrpSpPr>
        <p:grpSpPr>
          <a:xfrm>
            <a:off x="1049597" y="1302332"/>
            <a:ext cx="8126676" cy="4980133"/>
            <a:chOff x="296562" y="1151726"/>
            <a:chExt cx="5872608" cy="3613912"/>
          </a:xfrm>
        </p:grpSpPr>
        <p:pic>
          <p:nvPicPr>
            <p:cNvPr id="3" name="Picture 2"/>
            <p:cNvPicPr>
              <a:picLocks noChangeAspect="1"/>
            </p:cNvPicPr>
            <p:nvPr/>
          </p:nvPicPr>
          <p:blipFill>
            <a:blip r:embed="rId3"/>
            <a:stretch>
              <a:fillRect/>
            </a:stretch>
          </p:blipFill>
          <p:spPr>
            <a:xfrm>
              <a:off x="296562" y="1151726"/>
              <a:ext cx="5872608" cy="3613912"/>
            </a:xfrm>
            <a:prstGeom prst="rect">
              <a:avLst/>
            </a:prstGeom>
          </p:spPr>
        </p:pic>
        <p:pic>
          <p:nvPicPr>
            <p:cNvPr id="7" name="Picture 6"/>
            <p:cNvPicPr>
              <a:picLocks noChangeAspect="1"/>
            </p:cNvPicPr>
            <p:nvPr/>
          </p:nvPicPr>
          <p:blipFill>
            <a:blip r:embed="rId4"/>
            <a:stretch>
              <a:fillRect/>
            </a:stretch>
          </p:blipFill>
          <p:spPr>
            <a:xfrm>
              <a:off x="1294430" y="1847143"/>
              <a:ext cx="1707028" cy="268247"/>
            </a:xfrm>
            <a:prstGeom prst="rect">
              <a:avLst/>
            </a:prstGeom>
          </p:spPr>
        </p:pic>
      </p:grpSp>
      <p:sp>
        <p:nvSpPr>
          <p:cNvPr id="11" name="Rectangle 10"/>
          <p:cNvSpPr/>
          <p:nvPr/>
        </p:nvSpPr>
        <p:spPr>
          <a:xfrm>
            <a:off x="8907332" y="1043492"/>
            <a:ext cx="1861073" cy="989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Sometimes the Equation Underpredicts</a:t>
            </a:r>
          </a:p>
        </p:txBody>
      </p:sp>
      <p:cxnSp>
        <p:nvCxnSpPr>
          <p:cNvPr id="13" name="Straight Arrow Connector 12"/>
          <p:cNvCxnSpPr>
            <a:stCxn id="11" idx="2"/>
          </p:cNvCxnSpPr>
          <p:nvPr/>
        </p:nvCxnSpPr>
        <p:spPr>
          <a:xfrm flipH="1">
            <a:off x="8337176" y="2033195"/>
            <a:ext cx="1500693" cy="69924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617746" y="4059022"/>
            <a:ext cx="1861073" cy="989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Sometimes the Equation Overpredicts</a:t>
            </a:r>
          </a:p>
        </p:txBody>
      </p:sp>
      <p:cxnSp>
        <p:nvCxnSpPr>
          <p:cNvPr id="16" name="Straight Arrow Connector 15"/>
          <p:cNvCxnSpPr>
            <a:stCxn id="14" idx="1"/>
          </p:cNvCxnSpPr>
          <p:nvPr/>
        </p:nvCxnSpPr>
        <p:spPr>
          <a:xfrm flipH="1" flipV="1">
            <a:off x="5357308" y="4098664"/>
            <a:ext cx="1260438" cy="4552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466729" y="3022899"/>
            <a:ext cx="1497833" cy="3259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cy-GB" dirty="0">
                <a:solidFill>
                  <a:schemeClr val="tx1"/>
                </a:solidFill>
                <a:latin typeface="Calibri" panose="020F0502020204030204" pitchFamily="34" charset="0"/>
              </a:rPr>
              <a:t>Vertical lines on chart represnet residuals or “Errors in using Predicted Value as compared to Actual Y Value.</a:t>
            </a:r>
            <a:endParaRPr lang="en-US" sz="2800" dirty="0">
              <a:solidFill>
                <a:srgbClr val="FF0000"/>
              </a:solidFill>
            </a:endParaRPr>
          </a:p>
        </p:txBody>
      </p:sp>
    </p:spTree>
    <p:extLst>
      <p:ext uri="{BB962C8B-B14F-4D97-AF65-F5344CB8AC3E}">
        <p14:creationId xmlns:p14="http://schemas.microsoft.com/office/powerpoint/2010/main" val="216535973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itle 8"/>
              <p:cNvSpPr>
                <a:spLocks noGrp="1"/>
              </p:cNvSpPr>
              <p:nvPr>
                <p:ph type="title"/>
              </p:nvPr>
            </p:nvSpPr>
            <p:spPr/>
            <p:txBody>
              <a:bodyPr/>
              <a:lstStyle/>
              <a:p>
                <a:r>
                  <a:rPr lang="en-US" dirty="0"/>
                  <a:t>Residuals </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𝑦</m:t>
                            </m:r>
                          </m:e>
                        </m:acc>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oMath>
                </a14:m>
                <a:r>
                  <a:rPr lang="en-US" dirty="0"/>
                  <a:t> </a:t>
                </a:r>
              </a:p>
            </p:txBody>
          </p:sp>
        </mc:Choice>
        <mc:Fallback xmlns="">
          <p:sp>
            <p:nvSpPr>
              <p:cNvPr id="9" name="Title 8"/>
              <p:cNvSpPr>
                <a:spLocks noGrp="1" noRot="1" noChangeAspect="1" noMove="1" noResize="1" noEditPoints="1" noAdjustHandles="1" noChangeArrowheads="1" noChangeShapeType="1" noTextEdit="1"/>
              </p:cNvSpPr>
              <p:nvPr>
                <p:ph type="title"/>
              </p:nvPr>
            </p:nvSpPr>
            <p:spPr>
              <a:xfrm>
                <a:off x="250166" y="224943"/>
                <a:ext cx="6041304" cy="604810"/>
              </a:xfrm>
              <a:blipFill rotWithShape="0">
                <a:blip r:embed="rId4"/>
                <a:stretch>
                  <a:fillRect l="-3027" t="-18182" b="-41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212271" y="1140311"/>
                <a:ext cx="5274129" cy="5572461"/>
              </a:xfrm>
            </p:spPr>
            <p:txBody>
              <a:bodyPr>
                <a:normAutofit fontScale="70000" lnSpcReduction="20000"/>
              </a:bodyPr>
              <a:lstStyle/>
              <a:p>
                <a:pPr marL="285750" indent="-285750">
                  <a:spcAft>
                    <a:spcPts val="600"/>
                  </a:spcAft>
                </a:pPr>
                <a:r>
                  <a:rPr lang="en-US" dirty="0"/>
                  <a:t>Predicted Values =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0</m:t>
                        </m:r>
                      </m:sub>
                    </m:sSub>
                  </m:oMath>
                </a14:m>
                <a:endParaRPr lang="en-US" dirty="0"/>
              </a:p>
              <a:p>
                <a:pPr marL="742950" lvl="1" indent="-285750">
                  <a:spcAft>
                    <a:spcPts val="600"/>
                  </a:spcAft>
                </a:pPr>
                <a:r>
                  <a:rPr lang="en-US" dirty="0"/>
                  <a:t>Calculate predicted values using Estimated Equation at each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endParaRPr lang="en-US" dirty="0"/>
              </a:p>
              <a:p>
                <a:pPr marL="742950" lvl="1" indent="-285750">
                  <a:spcAft>
                    <a:spcPts val="600"/>
                  </a:spcAft>
                </a:pPr>
                <a:r>
                  <a:rPr lang="en-US" dirty="0"/>
                  <a:t>FORECAST function in Excel can be used for predicted values. All it needs is an x value and the known y and x values and it will calculate the predicted value using the Estimated Regression Equation Slope and Intercept.</a:t>
                </a:r>
              </a:p>
              <a:p>
                <a:pPr marL="285750" indent="-285750"/>
                <a:r>
                  <a:rPr lang="en-US" dirty="0"/>
                  <a:t>Residuals =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r>
                      <a:rPr lang="en-US" i="1">
                        <a:latin typeface="Cambria Math" panose="02040503050406030204" pitchFamily="18" charset="0"/>
                      </a:rPr>
                      <m:t>)</m:t>
                    </m:r>
                  </m:oMath>
                </a14:m>
                <a:endParaRPr lang="en-US" dirty="0"/>
              </a:p>
              <a:p>
                <a:pPr marL="742950" lvl="1" indent="-285750"/>
                <a:r>
                  <a:rPr lang="cy-GB" dirty="0">
                    <a:latin typeface="Calibri" panose="020F0502020204030204" pitchFamily="34" charset="0"/>
                  </a:rPr>
                  <a:t>Particualr value – Predicted value</a:t>
                </a:r>
              </a:p>
              <a:p>
                <a:pPr marL="742950" lvl="1" indent="-285750"/>
                <a:r>
                  <a:rPr lang="cy-GB" dirty="0">
                    <a:latin typeface="Calibri" panose="020F0502020204030204" pitchFamily="34" charset="0"/>
                  </a:rPr>
                  <a:t>Distance that “Original Y Sample Value” is above or below the Estimated Line</a:t>
                </a:r>
              </a:p>
              <a:p>
                <a:pPr marL="742950" lvl="1" indent="-285750">
                  <a:spcAft>
                    <a:spcPts val="1200"/>
                  </a:spcAft>
                </a:pPr>
                <a:r>
                  <a:rPr lang="cy-GB" dirty="0">
                    <a:latin typeface="Calibri" panose="020F0502020204030204" pitchFamily="34" charset="0"/>
                  </a:rPr>
                  <a:t>Vertical lines on chart represnet residuals</a:t>
                </a:r>
              </a:p>
              <a:p>
                <a:pPr marL="742950" lvl="1" indent="-285750">
                  <a:spcAft>
                    <a:spcPts val="1200"/>
                  </a:spcAft>
                </a:pPr>
                <a:endParaRPr lang="cy-GB" dirty="0">
                  <a:latin typeface="Calibri" panose="020F0502020204030204" pitchFamily="34" charset="0"/>
                </a:endParaRPr>
              </a:p>
              <a:p>
                <a:pPr marL="285750" indent="-285750"/>
                <a:r>
                  <a:rPr lang="cy-GB" sz="1600" dirty="0">
                    <a:latin typeface="Calibri" panose="020F0502020204030204" pitchFamily="34" charset="0"/>
                  </a:rPr>
                  <a:t>Note 1:</a:t>
                </a:r>
              </a:p>
              <a:p>
                <a:pPr marL="742950" lvl="1" indent="-285750"/>
                <a:r>
                  <a:rPr lang="cy-GB" sz="1600" dirty="0">
                    <a:latin typeface="Calibri" panose="020F0502020204030204" pitchFamily="34" charset="0"/>
                  </a:rPr>
                  <a:t>Sum of Y</a:t>
                </a:r>
                <a:r>
                  <a:rPr lang="cy-GB" sz="1600" baseline="-25000" dirty="0">
                    <a:latin typeface="Calibri" panose="020F0502020204030204" pitchFamily="34" charset="0"/>
                  </a:rPr>
                  <a:t>i</a:t>
                </a:r>
                <a:r>
                  <a:rPr lang="cy-GB" sz="1600" dirty="0">
                    <a:latin typeface="Calibri" panose="020F0502020204030204" pitchFamily="34" charset="0"/>
                  </a:rPr>
                  <a:t> values = Sum of predicted values </a:t>
                </a:r>
                <a:r>
                  <a:rPr lang="en-US" sz="1600" dirty="0"/>
                  <a:t>(all </a:t>
                </a:r>
                <a:r>
                  <a:rPr lang="cy-GB" sz="1600" dirty="0">
                    <a:latin typeface="Calibri" panose="020F0502020204030204" pitchFamily="34" charset="0"/>
                  </a:rPr>
                  <a:t>ŷ</a:t>
                </a:r>
                <a:r>
                  <a:rPr lang="cy-GB" sz="1600" baseline="-25000" dirty="0">
                    <a:latin typeface="Calibri" panose="020F0502020204030204" pitchFamily="34" charset="0"/>
                  </a:rPr>
                  <a:t>i </a:t>
                </a:r>
                <a:r>
                  <a:rPr lang="en-US" sz="1600" dirty="0"/>
                  <a:t>) </a:t>
                </a:r>
                <a:endParaRPr lang="cy-GB" sz="1600" dirty="0">
                  <a:latin typeface="Calibri" panose="020F0502020204030204" pitchFamily="34" charset="0"/>
                </a:endParaRPr>
              </a:p>
              <a:p>
                <a:pPr marL="285750" indent="-285750"/>
                <a:r>
                  <a:rPr lang="cy-GB" sz="1600" dirty="0">
                    <a:latin typeface="Calibri" panose="020F0502020204030204" pitchFamily="34" charset="0"/>
                  </a:rPr>
                  <a:t>Note 2:</a:t>
                </a:r>
              </a:p>
              <a:p>
                <a:pPr marL="742950" lvl="1" indent="-285750"/>
                <a:r>
                  <a:rPr lang="cy-GB" sz="1600" dirty="0">
                    <a:latin typeface="Calibri" panose="020F0502020204030204" pitchFamily="34" charset="0"/>
                  </a:rPr>
                  <a:t>Sum of residuals = 0</a:t>
                </a:r>
              </a:p>
              <a:p>
                <a:pPr marL="285750" indent="-285750"/>
                <a:r>
                  <a:rPr lang="cy-GB" sz="1600" dirty="0">
                    <a:latin typeface="Calibri" panose="020F0502020204030204" pitchFamily="34" charset="0"/>
                  </a:rPr>
                  <a:t>Note 3:</a:t>
                </a:r>
              </a:p>
              <a:p>
                <a:pPr marL="742950" lvl="1" indent="-285750"/>
                <a:r>
                  <a:rPr lang="cy-GB" sz="1600" dirty="0">
                    <a:latin typeface="Calibri" panose="020F0502020204030204" pitchFamily="34" charset="0"/>
                  </a:rPr>
                  <a:t>Residuals Squared are minimized becasue we calculated predicted values with b</a:t>
                </a:r>
                <a:r>
                  <a:rPr lang="cy-GB" sz="1600" baseline="-25000" dirty="0">
                    <a:latin typeface="Calibri" panose="020F0502020204030204" pitchFamily="34" charset="0"/>
                  </a:rPr>
                  <a:t>1</a:t>
                </a:r>
                <a:r>
                  <a:rPr lang="cy-GB" sz="1600" dirty="0">
                    <a:latin typeface="Calibri" panose="020F0502020204030204" pitchFamily="34" charset="0"/>
                  </a:rPr>
                  <a:t> &amp; b</a:t>
                </a:r>
                <a:r>
                  <a:rPr lang="cy-GB" sz="1600" baseline="-25000" dirty="0">
                    <a:latin typeface="Calibri" panose="020F0502020204030204" pitchFamily="34" charset="0"/>
                  </a:rPr>
                  <a:t>0</a:t>
                </a:r>
              </a:p>
              <a:p>
                <a:pPr marL="285750" indent="-285750"/>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212271" y="1140311"/>
                <a:ext cx="5274129" cy="5572461"/>
              </a:xfrm>
              <a:blipFill rotWithShape="0">
                <a:blip r:embed="rId5"/>
                <a:stretch>
                  <a:fillRect l="-1040" t="-1532" r="-1503"/>
                </a:stretch>
              </a:blipFill>
            </p:spPr>
            <p:txBody>
              <a:bodyPr/>
              <a:lstStyle/>
              <a:p>
                <a:r>
                  <a:rPr lang="en-US">
                    <a:noFill/>
                  </a:rPr>
                  <a:t> </a:t>
                </a:r>
              </a:p>
            </p:txBody>
          </p:sp>
        </mc:Fallback>
      </mc:AlternateContent>
      <p:pic>
        <p:nvPicPr>
          <p:cNvPr id="6" name="Content Placeholder 5"/>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5854566" y="1140311"/>
            <a:ext cx="5173662" cy="3416569"/>
          </a:xfrm>
        </p:spPr>
      </p:pic>
      <p:sp>
        <p:nvSpPr>
          <p:cNvPr id="4" name="Slide Number Placeholder 3"/>
          <p:cNvSpPr>
            <a:spLocks noGrp="1"/>
          </p:cNvSpPr>
          <p:nvPr>
            <p:ph type="sldNum" sz="quarter" idx="12"/>
          </p:nvPr>
        </p:nvSpPr>
        <p:spPr/>
        <p:txBody>
          <a:bodyPr/>
          <a:lstStyle/>
          <a:p>
            <a:fld id="{F2EC359B-1AB6-43CE-8AE3-778957AE5EF7}" type="slidenum">
              <a:rPr lang="en-US" smtClean="0"/>
              <a:pPr/>
              <a:t>35</a:t>
            </a:fld>
            <a:endParaRPr lang="en-US" dirty="0"/>
          </a:p>
        </p:txBody>
      </p:sp>
    </p:spTree>
    <p:extLst>
      <p:ext uri="{BB962C8B-B14F-4D97-AF65-F5344CB8AC3E}">
        <p14:creationId xmlns:p14="http://schemas.microsoft.com/office/powerpoint/2010/main" val="15270780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7" name="type.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74638"/>
            <a:ext cx="10811238" cy="1102408"/>
          </a:xfrm>
        </p:spPr>
        <p:txBody>
          <a:bodyPr/>
          <a:lstStyle/>
          <a:p>
            <a:r>
              <a:rPr lang="en-US" dirty="0"/>
              <a:t>Ybar Line vs. Estimated Simple Linear Equation Line</a:t>
            </a:r>
            <a:br>
              <a:rPr lang="en-US" dirty="0"/>
            </a:br>
            <a:r>
              <a:rPr lang="en-US" dirty="0"/>
              <a:t>for Making Predictions</a:t>
            </a:r>
          </a:p>
        </p:txBody>
      </p:sp>
      <p:sp>
        <p:nvSpPr>
          <p:cNvPr id="19" name="Text Placeholder 18"/>
          <p:cNvSpPr>
            <a:spLocks noGrp="1"/>
          </p:cNvSpPr>
          <p:nvPr>
            <p:ph type="body" idx="1"/>
          </p:nvPr>
        </p:nvSpPr>
        <p:spPr>
          <a:xfrm>
            <a:off x="609600" y="1688828"/>
            <a:ext cx="4876800" cy="459151"/>
          </a:xfrm>
        </p:spPr>
        <p:txBody>
          <a:bodyPr/>
          <a:lstStyle/>
          <a:p>
            <a:r>
              <a:rPr lang="en-US" sz="2800" dirty="0"/>
              <a:t>Ybar Model</a:t>
            </a:r>
          </a:p>
        </p:txBody>
      </p:sp>
      <p:pic>
        <p:nvPicPr>
          <p:cNvPr id="14" name="Content Placeholder 13"/>
          <p:cNvPicPr>
            <a:picLocks noGrp="1" noChangeAspect="1"/>
          </p:cNvPicPr>
          <p:nvPr>
            <p:ph sz="half" idx="2"/>
          </p:nvPr>
        </p:nvPicPr>
        <p:blipFill>
          <a:blip r:embed="rId3"/>
          <a:stretch>
            <a:fillRect/>
          </a:stretch>
        </p:blipFill>
        <p:spPr>
          <a:xfrm>
            <a:off x="609600" y="2273557"/>
            <a:ext cx="4876800" cy="3036724"/>
          </a:xfrm>
          <a:prstGeom prst="rect">
            <a:avLst/>
          </a:prstGeom>
        </p:spPr>
      </p:pic>
      <p:sp>
        <p:nvSpPr>
          <p:cNvPr id="20" name="Text Placeholder 19"/>
          <p:cNvSpPr>
            <a:spLocks noGrp="1"/>
          </p:cNvSpPr>
          <p:nvPr>
            <p:ph type="body" sz="quarter" idx="3"/>
          </p:nvPr>
        </p:nvSpPr>
        <p:spPr>
          <a:xfrm>
            <a:off x="5892800" y="1688828"/>
            <a:ext cx="4876800" cy="459151"/>
          </a:xfrm>
        </p:spPr>
        <p:txBody>
          <a:bodyPr/>
          <a:lstStyle/>
          <a:p>
            <a:r>
              <a:rPr lang="en-US" sz="2800" dirty="0"/>
              <a:t>Yhat Model</a:t>
            </a:r>
          </a:p>
        </p:txBody>
      </p:sp>
      <p:pic>
        <p:nvPicPr>
          <p:cNvPr id="16" name="Content Placeholder 15"/>
          <p:cNvPicPr>
            <a:picLocks noGrp="1" noChangeAspect="1"/>
          </p:cNvPicPr>
          <p:nvPr>
            <p:ph sz="quarter" idx="4"/>
          </p:nvPr>
        </p:nvPicPr>
        <p:blipFill>
          <a:blip r:embed="rId4"/>
          <a:stretch>
            <a:fillRect/>
          </a:stretch>
        </p:blipFill>
        <p:spPr>
          <a:xfrm>
            <a:off x="5892800" y="2279152"/>
            <a:ext cx="4876800" cy="3025533"/>
          </a:xfrm>
          <a:prstGeom prst="rect">
            <a:avLst/>
          </a:prstGeom>
        </p:spPr>
      </p:pic>
      <p:sp>
        <p:nvSpPr>
          <p:cNvPr id="4" name="Slide Number Placeholder 3"/>
          <p:cNvSpPr>
            <a:spLocks noGrp="1"/>
          </p:cNvSpPr>
          <p:nvPr>
            <p:ph type="sldNum" sz="quarter" idx="12"/>
          </p:nvPr>
        </p:nvSpPr>
        <p:spPr/>
        <p:txBody>
          <a:bodyPr/>
          <a:lstStyle/>
          <a:p>
            <a:fld id="{F2EC359B-1AB6-43CE-8AE3-778957AE5EF7}" type="slidenum">
              <a:rPr lang="en-US" smtClean="0"/>
              <a:pPr/>
              <a:t>36</a:t>
            </a:fld>
            <a:endParaRPr lang="en-US" dirty="0"/>
          </a:p>
        </p:txBody>
      </p:sp>
      <p:sp>
        <p:nvSpPr>
          <p:cNvPr id="17" name="Rectangle 16"/>
          <p:cNvSpPr/>
          <p:nvPr/>
        </p:nvSpPr>
        <p:spPr>
          <a:xfrm>
            <a:off x="5892801" y="5622065"/>
            <a:ext cx="4876800" cy="102078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Much Less Error.</a:t>
            </a:r>
          </a:p>
          <a:p>
            <a:pPr algn="ctr"/>
            <a:r>
              <a:rPr lang="en-US" sz="1600" dirty="0">
                <a:solidFill>
                  <a:schemeClr val="tx1"/>
                </a:solidFill>
              </a:rPr>
              <a:t>Manager Now Has a Better Model For Predicting As Compared to a Ybar Model.</a:t>
            </a:r>
            <a:br>
              <a:rPr lang="en-US" sz="1600" dirty="0">
                <a:solidFill>
                  <a:schemeClr val="tx1"/>
                </a:solidFill>
              </a:rPr>
            </a:br>
            <a:endParaRPr lang="en-US" sz="1600" dirty="0">
              <a:solidFill>
                <a:schemeClr val="tx1"/>
              </a:solidFill>
            </a:endParaRPr>
          </a:p>
        </p:txBody>
      </p:sp>
      <p:sp>
        <p:nvSpPr>
          <p:cNvPr id="18" name="Rectangle 17"/>
          <p:cNvSpPr/>
          <p:nvPr/>
        </p:nvSpPr>
        <p:spPr>
          <a:xfrm>
            <a:off x="609600" y="5622064"/>
            <a:ext cx="4876800" cy="102078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Lot of Error when Making Predictions</a:t>
            </a:r>
          </a:p>
        </p:txBody>
      </p:sp>
      <p:sp>
        <p:nvSpPr>
          <p:cNvPr id="21" name="Left Arrow 20"/>
          <p:cNvSpPr/>
          <p:nvPr/>
        </p:nvSpPr>
        <p:spPr>
          <a:xfrm>
            <a:off x="9356074" y="3159906"/>
            <a:ext cx="1819926" cy="1264024"/>
          </a:xfrm>
          <a:prstGeom prst="leftArrow">
            <a:avLst>
              <a:gd name="adj1" fmla="val 7264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These errors are called “Residuals”</a:t>
            </a:r>
          </a:p>
        </p:txBody>
      </p:sp>
      <p:sp>
        <p:nvSpPr>
          <p:cNvPr id="22" name="Left Arrow 21"/>
          <p:cNvSpPr/>
          <p:nvPr/>
        </p:nvSpPr>
        <p:spPr>
          <a:xfrm>
            <a:off x="4210333" y="2867543"/>
            <a:ext cx="1580867" cy="1264024"/>
          </a:xfrm>
          <a:prstGeom prst="leftArrow">
            <a:avLst>
              <a:gd name="adj1" fmla="val 7264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These errors are called “Deviations”</a:t>
            </a:r>
          </a:p>
        </p:txBody>
      </p:sp>
    </p:spTree>
    <p:extLst>
      <p:ext uri="{BB962C8B-B14F-4D97-AF65-F5344CB8AC3E}">
        <p14:creationId xmlns:p14="http://schemas.microsoft.com/office/powerpoint/2010/main" val="200868975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1033167"/>
          </a:xfrm>
        </p:spPr>
        <p:txBody>
          <a:bodyPr/>
          <a:lstStyle/>
          <a:p>
            <a:r>
              <a:rPr lang="en-US" sz="3500" dirty="0"/>
              <a:t>How Well Does Estimated Equation/Line</a:t>
            </a:r>
            <a:br>
              <a:rPr lang="en-US" sz="3500" dirty="0"/>
            </a:br>
            <a:r>
              <a:rPr lang="en-US" sz="3500" dirty="0"/>
              <a:t>Fit the Sample Data?</a:t>
            </a:r>
          </a:p>
        </p:txBody>
      </p:sp>
      <p:sp>
        <p:nvSpPr>
          <p:cNvPr id="6" name="Content Placeholder 5"/>
          <p:cNvSpPr>
            <a:spLocks noGrp="1"/>
          </p:cNvSpPr>
          <p:nvPr>
            <p:ph idx="1"/>
          </p:nvPr>
        </p:nvSpPr>
        <p:spPr>
          <a:xfrm>
            <a:off x="318407" y="1594883"/>
            <a:ext cx="10850336" cy="4977367"/>
          </a:xfrm>
        </p:spPr>
        <p:txBody>
          <a:bodyPr>
            <a:normAutofit/>
          </a:bodyPr>
          <a:lstStyle/>
          <a:p>
            <a:r>
              <a:rPr lang="en-US" sz="3200" dirty="0"/>
              <a:t>The measure we will use is called:</a:t>
            </a:r>
          </a:p>
          <a:p>
            <a:pPr lvl="1"/>
            <a:r>
              <a:rPr lang="en-US" sz="3200" dirty="0"/>
              <a:t>Coefficient of Determination or R Squared.</a:t>
            </a:r>
          </a:p>
          <a:p>
            <a:pPr lvl="2"/>
            <a:r>
              <a:rPr lang="en-US" sz="2800" dirty="0"/>
              <a:t>It is a measure of Goodness of Fit.</a:t>
            </a:r>
          </a:p>
          <a:p>
            <a:endParaRPr lang="en-US" sz="2400" dirty="0"/>
          </a:p>
          <a:p>
            <a:endParaRPr lang="en-US" sz="2400" dirty="0"/>
          </a:p>
          <a:p>
            <a:endParaRPr lang="en-US" sz="2400"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37</a:t>
            </a:fld>
            <a:endParaRPr lang="en-US" dirty="0"/>
          </a:p>
        </p:txBody>
      </p:sp>
    </p:spTree>
    <p:extLst>
      <p:ext uri="{BB962C8B-B14F-4D97-AF65-F5344CB8AC3E}">
        <p14:creationId xmlns:p14="http://schemas.microsoft.com/office/powerpoint/2010/main" val="118455930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3" y="195126"/>
            <a:ext cx="10952920" cy="1143000"/>
          </a:xfrm>
        </p:spPr>
        <p:txBody>
          <a:bodyPr/>
          <a:lstStyle/>
          <a:p>
            <a:r>
              <a:rPr lang="en-US" sz="3700" dirty="0"/>
              <a:t>If All Sample Points Fell on Estimated Line, There Would Be No Errors</a:t>
            </a:r>
          </a:p>
        </p:txBody>
      </p:sp>
      <p:sp>
        <p:nvSpPr>
          <p:cNvPr id="3" name="Slide Number Placeholder 2"/>
          <p:cNvSpPr>
            <a:spLocks noGrp="1"/>
          </p:cNvSpPr>
          <p:nvPr>
            <p:ph type="sldNum" sz="quarter" idx="12"/>
          </p:nvPr>
        </p:nvSpPr>
        <p:spPr/>
        <p:txBody>
          <a:bodyPr/>
          <a:lstStyle/>
          <a:p>
            <a:fld id="{F2EC359B-1AB6-43CE-8AE3-778957AE5EF7}" type="slidenum">
              <a:rPr lang="en-US" smtClean="0"/>
              <a:pPr/>
              <a:t>38</a:t>
            </a:fld>
            <a:endParaRPr lang="en-US" dirty="0"/>
          </a:p>
        </p:txBody>
      </p:sp>
      <p:pic>
        <p:nvPicPr>
          <p:cNvPr id="5" name="Picture 4"/>
          <p:cNvPicPr>
            <a:picLocks noChangeAspect="1"/>
          </p:cNvPicPr>
          <p:nvPr/>
        </p:nvPicPr>
        <p:blipFill>
          <a:blip r:embed="rId3"/>
          <a:stretch>
            <a:fillRect/>
          </a:stretch>
        </p:blipFill>
        <p:spPr>
          <a:xfrm>
            <a:off x="1446027" y="1692820"/>
            <a:ext cx="7985051" cy="4799525"/>
          </a:xfrm>
          <a:prstGeom prst="rect">
            <a:avLst/>
          </a:prstGeom>
        </p:spPr>
      </p:pic>
    </p:spTree>
    <p:extLst>
      <p:ext uri="{BB962C8B-B14F-4D97-AF65-F5344CB8AC3E}">
        <p14:creationId xmlns:p14="http://schemas.microsoft.com/office/powerpoint/2010/main" val="5602493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90" y="274638"/>
            <a:ext cx="10184809" cy="729214"/>
          </a:xfrm>
        </p:spPr>
        <p:txBody>
          <a:bodyPr/>
          <a:lstStyle/>
          <a:p>
            <a:r>
              <a:rPr lang="en-US" sz="4000" dirty="0"/>
              <a:t>Error in Predicting Y Using Equation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39</a:t>
            </a:fld>
            <a:endParaRPr lang="en-US" dirty="0"/>
          </a:p>
        </p:txBody>
      </p:sp>
      <p:pic>
        <p:nvPicPr>
          <p:cNvPr id="3" name="Picture 2"/>
          <p:cNvPicPr>
            <a:picLocks noChangeAspect="1"/>
          </p:cNvPicPr>
          <p:nvPr/>
        </p:nvPicPr>
        <p:blipFill>
          <a:blip r:embed="rId3"/>
          <a:stretch>
            <a:fillRect/>
          </a:stretch>
        </p:blipFill>
        <p:spPr>
          <a:xfrm>
            <a:off x="691118" y="1151724"/>
            <a:ext cx="8314661" cy="5116714"/>
          </a:xfrm>
          <a:prstGeom prst="rect">
            <a:avLst/>
          </a:prstGeom>
        </p:spPr>
      </p:pic>
    </p:spTree>
    <p:extLst>
      <p:ext uri="{BB962C8B-B14F-4D97-AF65-F5344CB8AC3E}">
        <p14:creationId xmlns:p14="http://schemas.microsoft.com/office/powerpoint/2010/main" val="338669463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 – Y Data</a:t>
            </a:r>
          </a:p>
        </p:txBody>
      </p:sp>
      <p:sp>
        <p:nvSpPr>
          <p:cNvPr id="3" name="Content Placeholder 2"/>
          <p:cNvSpPr>
            <a:spLocks noGrp="1"/>
          </p:cNvSpPr>
          <p:nvPr>
            <p:ph sz="half" idx="1"/>
          </p:nvPr>
        </p:nvSpPr>
        <p:spPr>
          <a:xfrm>
            <a:off x="609600" y="1068223"/>
            <a:ext cx="10160000" cy="1974079"/>
          </a:xfrm>
        </p:spPr>
        <p:txBody>
          <a:bodyPr>
            <a:normAutofit fontScale="92500" lnSpcReduction="20000"/>
          </a:bodyPr>
          <a:lstStyle/>
          <a:p>
            <a:r>
              <a:rPr lang="en-US" dirty="0"/>
              <a:t>Independent Variable = x</a:t>
            </a:r>
          </a:p>
          <a:p>
            <a:pPr lvl="1"/>
            <a:r>
              <a:rPr lang="en-US" dirty="0"/>
              <a:t>Predictor variable</a:t>
            </a:r>
          </a:p>
          <a:p>
            <a:r>
              <a:rPr lang="en-US" dirty="0"/>
              <a:t>Dependent Variable = y = f(x)</a:t>
            </a:r>
          </a:p>
          <a:p>
            <a:pPr lvl="1"/>
            <a:r>
              <a:rPr lang="en-US" dirty="0"/>
              <a:t>Variable that is predicted or estimated</a:t>
            </a:r>
          </a:p>
          <a:p>
            <a:pPr lvl="1"/>
            <a:r>
              <a:rPr lang="en-US" dirty="0"/>
              <a:t>Response variable</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a:t>
            </a:fld>
            <a:endParaRPr lang="en-US" dirty="0"/>
          </a:p>
        </p:txBody>
      </p:sp>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5324" y="3367043"/>
            <a:ext cx="2949200" cy="231802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551" y="3367043"/>
            <a:ext cx="5056094" cy="2838739"/>
          </a:xfrm>
          <a:prstGeom prst="rect">
            <a:avLst/>
          </a:prstGeom>
        </p:spPr>
      </p:pic>
    </p:spTree>
    <p:extLst>
      <p:ext uri="{BB962C8B-B14F-4D97-AF65-F5344CB8AC3E}">
        <p14:creationId xmlns:p14="http://schemas.microsoft.com/office/powerpoint/2010/main" val="40369575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370335"/>
            <a:ext cx="10160000" cy="590335"/>
          </a:xfrm>
        </p:spPr>
        <p:txBody>
          <a:bodyPr/>
          <a:lstStyle/>
          <a:p>
            <a:r>
              <a:rPr lang="en-US" sz="4000" dirty="0"/>
              <a:t>Total Error if we used just Y</a:t>
            </a:r>
            <a:r>
              <a:rPr lang="en-US" sz="4000" baseline="-25000" dirty="0"/>
              <a:t>bar</a:t>
            </a:r>
          </a:p>
        </p:txBody>
      </p:sp>
      <p:sp>
        <p:nvSpPr>
          <p:cNvPr id="5" name="Slide Number Placeholder 4"/>
          <p:cNvSpPr>
            <a:spLocks noGrp="1"/>
          </p:cNvSpPr>
          <p:nvPr>
            <p:ph type="sldNum" sz="quarter" idx="12"/>
          </p:nvPr>
        </p:nvSpPr>
        <p:spPr/>
        <p:txBody>
          <a:bodyPr/>
          <a:lstStyle/>
          <a:p>
            <a:fld id="{F2EC359B-1AB6-43CE-8AE3-778957AE5EF7}" type="slidenum">
              <a:rPr lang="en-US" smtClean="0"/>
              <a:pPr/>
              <a:t>40</a:t>
            </a:fld>
            <a:endParaRPr lang="en-US" dirty="0"/>
          </a:p>
        </p:txBody>
      </p:sp>
      <p:pic>
        <p:nvPicPr>
          <p:cNvPr id="2" name="Picture 1"/>
          <p:cNvPicPr>
            <a:picLocks noChangeAspect="1"/>
          </p:cNvPicPr>
          <p:nvPr/>
        </p:nvPicPr>
        <p:blipFill>
          <a:blip r:embed="rId3"/>
          <a:stretch>
            <a:fillRect/>
          </a:stretch>
        </p:blipFill>
        <p:spPr>
          <a:xfrm>
            <a:off x="673398" y="1298920"/>
            <a:ext cx="8428074" cy="5192848"/>
          </a:xfrm>
          <a:prstGeom prst="rect">
            <a:avLst/>
          </a:prstGeom>
        </p:spPr>
      </p:pic>
    </p:spTree>
    <p:extLst>
      <p:ext uri="{BB962C8B-B14F-4D97-AF65-F5344CB8AC3E}">
        <p14:creationId xmlns:p14="http://schemas.microsoft.com/office/powerpoint/2010/main" val="253382397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852413"/>
          </a:xfrm>
        </p:spPr>
        <p:txBody>
          <a:bodyPr/>
          <a:lstStyle/>
          <a:p>
            <a:r>
              <a:rPr lang="en-US" sz="4000" dirty="0"/>
              <a:t>Two Parts in Total Error</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41</a:t>
            </a:fld>
            <a:endParaRPr lang="en-US" dirty="0"/>
          </a:p>
        </p:txBody>
      </p:sp>
      <p:pic>
        <p:nvPicPr>
          <p:cNvPr id="8" name="Picture 7"/>
          <p:cNvPicPr>
            <a:picLocks noChangeAspect="1"/>
          </p:cNvPicPr>
          <p:nvPr/>
        </p:nvPicPr>
        <p:blipFill>
          <a:blip r:embed="rId3"/>
          <a:stretch>
            <a:fillRect/>
          </a:stretch>
        </p:blipFill>
        <p:spPr>
          <a:xfrm>
            <a:off x="1190847" y="1286027"/>
            <a:ext cx="8686800" cy="5405120"/>
          </a:xfrm>
          <a:prstGeom prst="rect">
            <a:avLst/>
          </a:prstGeom>
        </p:spPr>
      </p:pic>
      <p:pic>
        <p:nvPicPr>
          <p:cNvPr id="11" name="Picture 10"/>
          <p:cNvPicPr>
            <a:picLocks noChangeAspect="1"/>
          </p:cNvPicPr>
          <p:nvPr/>
        </p:nvPicPr>
        <p:blipFill>
          <a:blip r:embed="rId4"/>
          <a:stretch>
            <a:fillRect/>
          </a:stretch>
        </p:blipFill>
        <p:spPr>
          <a:xfrm>
            <a:off x="3514480" y="2881423"/>
            <a:ext cx="3878659" cy="1075832"/>
          </a:xfrm>
          <a:prstGeom prst="rect">
            <a:avLst/>
          </a:prstGeom>
        </p:spPr>
      </p:pic>
      <p:pic>
        <p:nvPicPr>
          <p:cNvPr id="12" name="Picture 11"/>
          <p:cNvPicPr>
            <a:picLocks noChangeAspect="1"/>
          </p:cNvPicPr>
          <p:nvPr/>
        </p:nvPicPr>
        <p:blipFill>
          <a:blip r:embed="rId5"/>
          <a:stretch>
            <a:fillRect/>
          </a:stretch>
        </p:blipFill>
        <p:spPr>
          <a:xfrm>
            <a:off x="7519691" y="1814488"/>
            <a:ext cx="2231403" cy="1604851"/>
          </a:xfrm>
          <a:prstGeom prst="rect">
            <a:avLst/>
          </a:prstGeom>
        </p:spPr>
      </p:pic>
      <p:grpSp>
        <p:nvGrpSpPr>
          <p:cNvPr id="7" name="Group 6">
            <a:extLst>
              <a:ext uri="{FF2B5EF4-FFF2-40B4-BE49-F238E27FC236}">
                <a16:creationId xmlns:a16="http://schemas.microsoft.com/office/drawing/2014/main" id="{2A789BC5-8635-7641-464E-87C168F2C3A2}"/>
              </a:ext>
            </a:extLst>
          </p:cNvPr>
          <p:cNvGrpSpPr/>
          <p:nvPr/>
        </p:nvGrpSpPr>
        <p:grpSpPr>
          <a:xfrm>
            <a:off x="7519691" y="3192805"/>
            <a:ext cx="2260077" cy="1883397"/>
            <a:chOff x="7519691" y="3192805"/>
            <a:chExt cx="2260077" cy="1883397"/>
          </a:xfrm>
        </p:grpSpPr>
        <p:pic>
          <p:nvPicPr>
            <p:cNvPr id="6" name="Picture 5"/>
            <p:cNvPicPr>
              <a:picLocks noChangeAspect="1"/>
            </p:cNvPicPr>
            <p:nvPr/>
          </p:nvPicPr>
          <p:blipFill>
            <a:blip r:embed="rId6"/>
            <a:stretch>
              <a:fillRect/>
            </a:stretch>
          </p:blipFill>
          <p:spPr>
            <a:xfrm>
              <a:off x="7519691" y="3192805"/>
              <a:ext cx="2260077" cy="1883397"/>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1F883116-5F19-461E-6E06-648698BF07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0607" y="3459013"/>
              <a:ext cx="1728302" cy="1604852"/>
            </a:xfrm>
            <a:prstGeom prst="rect">
              <a:avLst/>
            </a:prstGeom>
          </p:spPr>
        </p:pic>
      </p:grpSp>
    </p:spTree>
    <p:extLst>
      <p:ext uri="{BB962C8B-B14F-4D97-AF65-F5344CB8AC3E}">
        <p14:creationId xmlns:p14="http://schemas.microsoft.com/office/powerpoint/2010/main" val="131157674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8"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1001269"/>
          </a:xfrm>
        </p:spPr>
        <p:txBody>
          <a:bodyPr/>
          <a:lstStyle/>
          <a:p>
            <a:r>
              <a:rPr lang="en-US" dirty="0"/>
              <a:t>Total Error = Explained +Unexplained</a:t>
            </a:r>
            <a:br>
              <a:rPr lang="en-US" dirty="0"/>
            </a:br>
            <a:r>
              <a:rPr lang="en-US" dirty="0"/>
              <a:t>Total Error = Regression +Error</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42</a:t>
            </a:fld>
            <a:endParaRPr lang="en-US" dirty="0"/>
          </a:p>
        </p:txBody>
      </p:sp>
      <p:pic>
        <p:nvPicPr>
          <p:cNvPr id="17" name="Picture 16"/>
          <p:cNvPicPr>
            <a:picLocks noChangeAspect="1"/>
          </p:cNvPicPr>
          <p:nvPr/>
        </p:nvPicPr>
        <p:blipFill>
          <a:blip r:embed="rId3"/>
          <a:stretch>
            <a:fillRect/>
          </a:stretch>
        </p:blipFill>
        <p:spPr>
          <a:xfrm>
            <a:off x="1639407" y="1750592"/>
            <a:ext cx="8208335" cy="5107408"/>
          </a:xfrm>
          <a:prstGeom prst="rect">
            <a:avLst/>
          </a:prstGeom>
        </p:spPr>
      </p:pic>
      <p:pic>
        <p:nvPicPr>
          <p:cNvPr id="20" name="Picture 19"/>
          <p:cNvPicPr>
            <a:picLocks noChangeAspect="1"/>
          </p:cNvPicPr>
          <p:nvPr/>
        </p:nvPicPr>
        <p:blipFill>
          <a:blip r:embed="rId4"/>
          <a:stretch>
            <a:fillRect/>
          </a:stretch>
        </p:blipFill>
        <p:spPr>
          <a:xfrm>
            <a:off x="3612084" y="3147237"/>
            <a:ext cx="3863979" cy="1171525"/>
          </a:xfrm>
          <a:prstGeom prst="rect">
            <a:avLst/>
          </a:prstGeom>
        </p:spPr>
      </p:pic>
      <p:pic>
        <p:nvPicPr>
          <p:cNvPr id="26" name="Picture 25"/>
          <p:cNvPicPr>
            <a:picLocks noChangeAspect="1"/>
          </p:cNvPicPr>
          <p:nvPr/>
        </p:nvPicPr>
        <p:blipFill>
          <a:blip r:embed="rId5"/>
          <a:stretch>
            <a:fillRect/>
          </a:stretch>
        </p:blipFill>
        <p:spPr>
          <a:xfrm>
            <a:off x="7684237" y="3541974"/>
            <a:ext cx="2523017" cy="1443519"/>
          </a:xfrm>
          <a:prstGeom prst="rect">
            <a:avLst/>
          </a:prstGeom>
        </p:spPr>
      </p:pic>
      <p:pic>
        <p:nvPicPr>
          <p:cNvPr id="3" name="Picture 2"/>
          <p:cNvPicPr>
            <a:picLocks noChangeAspect="1"/>
          </p:cNvPicPr>
          <p:nvPr/>
        </p:nvPicPr>
        <p:blipFill>
          <a:blip r:embed="rId6"/>
          <a:stretch>
            <a:fillRect/>
          </a:stretch>
        </p:blipFill>
        <p:spPr>
          <a:xfrm>
            <a:off x="7667459" y="2128668"/>
            <a:ext cx="2539795" cy="1528932"/>
          </a:xfrm>
          <a:prstGeom prst="rect">
            <a:avLst/>
          </a:prstGeom>
        </p:spPr>
      </p:pic>
    </p:spTree>
    <p:extLst>
      <p:ext uri="{BB962C8B-B14F-4D97-AF65-F5344CB8AC3E}">
        <p14:creationId xmlns:p14="http://schemas.microsoft.com/office/powerpoint/2010/main" val="37858221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7"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4854" y="1063414"/>
            <a:ext cx="9167140" cy="3130953"/>
          </a:xfrm>
        </p:spPr>
      </p:pic>
      <p:sp>
        <p:nvSpPr>
          <p:cNvPr id="2" name="Title 1"/>
          <p:cNvSpPr>
            <a:spLocks noGrp="1"/>
          </p:cNvSpPr>
          <p:nvPr>
            <p:ph type="title"/>
          </p:nvPr>
        </p:nvSpPr>
        <p:spPr>
          <a:xfrm>
            <a:off x="318407" y="274637"/>
            <a:ext cx="10850336" cy="510671"/>
          </a:xfrm>
        </p:spPr>
        <p:txBody>
          <a:bodyPr/>
          <a:lstStyle/>
          <a:p>
            <a:r>
              <a:rPr lang="en-US" sz="2800" dirty="0"/>
              <a:t>Comparing “Regression” or “Error” to “Total” to measure “Goodness of Fit”…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43</a:t>
            </a:fld>
            <a:endParaRPr lang="en-US" dirty="0"/>
          </a:p>
        </p:txBody>
      </p:sp>
      <p:sp>
        <p:nvSpPr>
          <p:cNvPr id="7" name="TextBox 6"/>
          <p:cNvSpPr txBox="1"/>
          <p:nvPr/>
        </p:nvSpPr>
        <p:spPr>
          <a:xfrm>
            <a:off x="319769" y="4472474"/>
            <a:ext cx="10848974" cy="2123658"/>
          </a:xfrm>
          <a:prstGeom prst="rect">
            <a:avLst/>
          </a:prstGeom>
          <a:solidFill>
            <a:schemeClr val="bg1"/>
          </a:solidFill>
          <a:ln w="12700">
            <a:solidFill>
              <a:schemeClr val="accent1"/>
            </a:solidFill>
          </a:ln>
        </p:spPr>
        <p:txBody>
          <a:bodyPr wrap="square" rtlCol="0">
            <a:spAutoFit/>
          </a:bodyPr>
          <a:lstStyle/>
          <a:p>
            <a:pPr marL="342900" indent="-342900">
              <a:buFont typeface="Arial" panose="020B0604020202020204" pitchFamily="34" charset="0"/>
              <a:buChar char="•"/>
            </a:pPr>
            <a:r>
              <a:rPr lang="en-US" sz="2200" dirty="0"/>
              <a:t>If we would like to compare the total “Regression” or “Error” to the “Total Error”, the problem is:</a:t>
            </a:r>
          </a:p>
          <a:p>
            <a:pPr marL="342900" indent="-342900">
              <a:buFont typeface="Arial" panose="020B0604020202020204" pitchFamily="34" charset="0"/>
              <a:buChar char="•"/>
            </a:pPr>
            <a:r>
              <a:rPr lang="en-US" sz="2200" dirty="0"/>
              <a:t>If we want to add up all “Total Error” or all “Unexplained” or all “Regression”:</a:t>
            </a:r>
          </a:p>
          <a:p>
            <a:pPr marL="342900" indent="-342900">
              <a:buFont typeface="Arial" panose="020B0604020202020204" pitchFamily="34" charset="0"/>
              <a:buChar char="•"/>
            </a:pPr>
            <a:r>
              <a:rPr lang="en-US" sz="2200" dirty="0"/>
              <a:t>We would get zero!!!!</a:t>
            </a:r>
            <a:br>
              <a:rPr lang="en-US" sz="2200" dirty="0"/>
            </a:br>
            <a:endParaRPr lang="en-US" sz="2200" dirty="0"/>
          </a:p>
          <a:p>
            <a:pPr marL="342900" indent="-342900">
              <a:buFont typeface="Arial" panose="020B0604020202020204" pitchFamily="34" charset="0"/>
              <a:buChar char="•"/>
            </a:pPr>
            <a:r>
              <a:rPr lang="en-US" sz="2200" dirty="0"/>
              <a:t>No problem: We square each before adding!!!!</a:t>
            </a:r>
            <a:endParaRPr lang="en-US" sz="2200" dirty="0">
              <a:solidFill>
                <a:srgbClr val="FF0000"/>
              </a:solidFill>
            </a:endParaRPr>
          </a:p>
        </p:txBody>
      </p:sp>
    </p:spTree>
    <p:extLst>
      <p:ext uri="{BB962C8B-B14F-4D97-AF65-F5344CB8AC3E}">
        <p14:creationId xmlns:p14="http://schemas.microsoft.com/office/powerpoint/2010/main" val="39645606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1192655"/>
          </a:xfrm>
        </p:spPr>
        <p:txBody>
          <a:bodyPr/>
          <a:lstStyle/>
          <a:p>
            <a:r>
              <a:rPr lang="en-US" dirty="0"/>
              <a:t>Squaring “Regression” or “Error” to “Total” to measure “Goodness of Fit” Helps with the Zeros.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44</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082" y="1742745"/>
            <a:ext cx="10605625" cy="4991548"/>
          </a:xfrm>
        </p:spPr>
      </p:pic>
    </p:spTree>
    <p:extLst>
      <p:ext uri="{BB962C8B-B14F-4D97-AF65-F5344CB8AC3E}">
        <p14:creationId xmlns:p14="http://schemas.microsoft.com/office/powerpoint/2010/main" val="32294624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7" y="295420"/>
            <a:ext cx="10816937" cy="328034"/>
          </a:xfrm>
        </p:spPr>
        <p:txBody>
          <a:bodyPr/>
          <a:lstStyle/>
          <a:p>
            <a:r>
              <a:rPr lang="en-US" sz="3600" dirty="0"/>
              <a:t>Squaring &amp; then Summing “Total”, “Regression” &amp; “Error”</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45</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89658" y="981215"/>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𝑆𝑆𝑇</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9658" y="981215"/>
                <a:ext cx="3383280" cy="1188720"/>
              </a:xfrm>
              <a:prstGeom prst="rect">
                <a:avLst/>
              </a:prstGeom>
              <a:blipFill rotWithShape="0">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13352" y="981215"/>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𝑆𝑆𝑅</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913352" y="981215"/>
                <a:ext cx="3383280" cy="1188720"/>
              </a:xfrm>
              <a:prstGeom prst="rect">
                <a:avLst/>
              </a:prstGeom>
              <a:blipFill rotWithShape="0">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37046" y="981215"/>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𝑆𝑆𝐸</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437046" y="981215"/>
                <a:ext cx="3383280" cy="1188720"/>
              </a:xfrm>
              <a:prstGeom prst="rect">
                <a:avLst/>
              </a:prstGeom>
              <a:blipFill rotWithShape="0">
                <a:blip r:embed="rId5"/>
                <a:stretch>
                  <a:fillRect/>
                </a:stretch>
              </a:blipFill>
              <a:ln w="12700">
                <a:solidFill>
                  <a:schemeClr val="tx1"/>
                </a:solidFill>
              </a:ln>
            </p:spPr>
            <p:txBody>
              <a:bodyPr/>
              <a:lstStyle/>
              <a:p>
                <a:r>
                  <a:rPr lang="en-US">
                    <a:noFill/>
                  </a:rPr>
                  <a:t> </a:t>
                </a:r>
              </a:p>
            </p:txBody>
          </p:sp>
        </mc:Fallback>
      </mc:AlternateContent>
      <p:sp>
        <p:nvSpPr>
          <p:cNvPr id="8" name="TextBox 7"/>
          <p:cNvSpPr txBox="1"/>
          <p:nvPr/>
        </p:nvSpPr>
        <p:spPr>
          <a:xfrm>
            <a:off x="389658" y="2396600"/>
            <a:ext cx="3383280" cy="1846659"/>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000" b="1" dirty="0">
                <a:latin typeface="Cambria Math" panose="02040503050406030204" pitchFamily="18" charset="0"/>
              </a:rPr>
              <a:t>Sum of Squares Total</a:t>
            </a:r>
            <a:r>
              <a:rPr lang="en-US" sz="2000" dirty="0">
                <a:latin typeface="Cambria Math" panose="02040503050406030204" pitchFamily="18" charset="0"/>
              </a:rPr>
              <a:t>.</a:t>
            </a:r>
          </a:p>
          <a:p>
            <a:pPr marL="457200" indent="-457200">
              <a:buFont typeface="Arial" panose="020B0604020202020204" pitchFamily="34" charset="0"/>
              <a:buChar char="•"/>
            </a:pPr>
            <a:r>
              <a:rPr lang="en-US" sz="2000" dirty="0">
                <a:latin typeface="Cambria Math" panose="02040503050406030204" pitchFamily="18" charset="0"/>
              </a:rPr>
              <a:t>Measure of error involved in using Y</a:t>
            </a:r>
            <a:r>
              <a:rPr lang="en-US" sz="2000" baseline="-25000" dirty="0">
                <a:latin typeface="Cambria Math" panose="02040503050406030204" pitchFamily="18" charset="0"/>
              </a:rPr>
              <a:t>bar</a:t>
            </a:r>
            <a:r>
              <a:rPr lang="en-US" sz="2000" dirty="0">
                <a:latin typeface="Cambria Math" panose="02040503050406030204" pitchFamily="18" charset="0"/>
              </a:rPr>
              <a:t> to make a prediction.</a:t>
            </a:r>
          </a:p>
          <a:p>
            <a:pPr marL="457200" indent="-457200">
              <a:buFont typeface="Arial" panose="020B0604020202020204" pitchFamily="34" charset="0"/>
              <a:buChar char="•"/>
            </a:pPr>
            <a:r>
              <a:rPr lang="en-US" sz="2000" b="1" dirty="0">
                <a:latin typeface="Cambria Math" panose="02040503050406030204" pitchFamily="18" charset="0"/>
              </a:rPr>
              <a:t>How well sample points cluster around Y</a:t>
            </a:r>
            <a:r>
              <a:rPr lang="en-US" sz="2000" b="1" baseline="-25000" dirty="0">
                <a:latin typeface="Cambria Math" panose="02040503050406030204" pitchFamily="18" charset="0"/>
              </a:rPr>
              <a:t>bar</a:t>
            </a:r>
            <a:r>
              <a:rPr lang="en-US" sz="2000" b="1" dirty="0">
                <a:latin typeface="Cambria Math" panose="02040503050406030204" pitchFamily="18" charset="0"/>
              </a:rPr>
              <a:t> line.</a:t>
            </a:r>
          </a:p>
        </p:txBody>
      </p:sp>
      <p:sp>
        <p:nvSpPr>
          <p:cNvPr id="11" name="TextBox 10"/>
          <p:cNvSpPr txBox="1"/>
          <p:nvPr/>
        </p:nvSpPr>
        <p:spPr>
          <a:xfrm>
            <a:off x="3914498" y="2396600"/>
            <a:ext cx="3382134" cy="4001095"/>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000" b="1" dirty="0">
                <a:latin typeface="Cambria Math" panose="02040503050406030204" pitchFamily="18" charset="0"/>
              </a:rPr>
              <a:t>Sum of Squares due to Regression</a:t>
            </a:r>
            <a:r>
              <a:rPr lang="en-US" sz="2000" dirty="0">
                <a:latin typeface="Cambria Math" panose="02040503050406030204" pitchFamily="18" charset="0"/>
              </a:rPr>
              <a:t>.</a:t>
            </a:r>
          </a:p>
          <a:p>
            <a:pPr marL="457200" indent="-457200">
              <a:buFont typeface="Arial" panose="020B0604020202020204" pitchFamily="34" charset="0"/>
              <a:buChar char="•"/>
            </a:pPr>
            <a:r>
              <a:rPr lang="en-US" sz="2000" dirty="0">
                <a:latin typeface="Cambria Math" panose="02040503050406030204" pitchFamily="18" charset="0"/>
              </a:rPr>
              <a:t>Measure of how far </a:t>
            </a:r>
            <a:r>
              <a:rPr lang="en-US" sz="2000" i="1" dirty="0">
                <a:latin typeface="Cambria Math" panose="02040503050406030204" pitchFamily="18" charset="0"/>
              </a:rPr>
              <a:t>Predicted Value </a:t>
            </a:r>
            <a:r>
              <a:rPr lang="en-US" sz="2000" dirty="0">
                <a:latin typeface="Cambria Math" panose="02040503050406030204" pitchFamily="18" charset="0"/>
              </a:rPr>
              <a:t>is away from Y</a:t>
            </a:r>
            <a:r>
              <a:rPr lang="en-US" sz="2000" baseline="-25000" dirty="0">
                <a:latin typeface="Cambria Math" panose="02040503050406030204" pitchFamily="18" charset="0"/>
              </a:rPr>
              <a:t>bar.</a:t>
            </a:r>
          </a:p>
          <a:p>
            <a:pPr marL="457200" indent="-457200">
              <a:buFont typeface="Arial" panose="020B0604020202020204" pitchFamily="34" charset="0"/>
              <a:buChar char="•"/>
            </a:pPr>
            <a:r>
              <a:rPr lang="en-US" sz="2000" b="0" dirty="0">
                <a:latin typeface="Cambria Math" panose="02040503050406030204" pitchFamily="18" charset="0"/>
              </a:rPr>
              <a:t>Amount of SST that is explained by the Estimated Regression Equation/Line.</a:t>
            </a:r>
          </a:p>
          <a:p>
            <a:pPr marL="457200" indent="-457200">
              <a:buFont typeface="Arial" panose="020B0604020202020204" pitchFamily="34" charset="0"/>
              <a:buChar char="•"/>
            </a:pPr>
            <a:r>
              <a:rPr lang="en-US" sz="2000" dirty="0">
                <a:latin typeface="Cambria Math" panose="02040503050406030204" pitchFamily="18" charset="0"/>
              </a:rPr>
              <a:t>Explained part of SST.</a:t>
            </a:r>
          </a:p>
          <a:p>
            <a:pPr marL="457200" indent="-457200">
              <a:buFont typeface="Arial" panose="020B0604020202020204" pitchFamily="34" charset="0"/>
              <a:buChar char="•"/>
            </a:pPr>
            <a:r>
              <a:rPr lang="en-US" sz="2000" dirty="0">
                <a:latin typeface="Cambria Math" panose="02040503050406030204" pitchFamily="18" charset="0"/>
              </a:rPr>
              <a:t>If all Sample Points fall on Estimated Line, SSR = SST.</a:t>
            </a:r>
          </a:p>
          <a:p>
            <a:pPr marL="457200" indent="-457200">
              <a:buFont typeface="Arial" panose="020B0604020202020204" pitchFamily="34" charset="0"/>
              <a:buChar char="•"/>
            </a:pPr>
            <a:endParaRPr lang="en-US" sz="20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7440146" y="2392904"/>
                <a:ext cx="3380179" cy="4162422"/>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b="1" dirty="0">
                    <a:latin typeface="Cambria Math" panose="02040503050406030204" pitchFamily="18" charset="0"/>
                  </a:rPr>
                  <a:t>Sum of Squares due to Error.</a:t>
                </a:r>
              </a:p>
              <a:p>
                <a:pPr marL="457200" indent="-457200">
                  <a:buFont typeface="Arial" panose="020B0604020202020204" pitchFamily="34" charset="0"/>
                  <a:buChar char="•"/>
                </a:pPr>
                <a:r>
                  <a:rPr lang="en-US" dirty="0">
                    <a:latin typeface="Cambria Math" panose="02040503050406030204" pitchFamily="18" charset="0"/>
                  </a:rPr>
                  <a:t>Measure of how far away </a:t>
                </a:r>
                <a:r>
                  <a:rPr lang="en-US" i="1" dirty="0">
                    <a:latin typeface="Cambria Math" panose="02040503050406030204" pitchFamily="18" charset="0"/>
                  </a:rPr>
                  <a:t>Particular Value </a:t>
                </a:r>
                <a:r>
                  <a:rPr lang="en-US" dirty="0">
                    <a:latin typeface="Cambria Math" panose="02040503050406030204" pitchFamily="18" charset="0"/>
                  </a:rPr>
                  <a:t>is away from </a:t>
                </a:r>
                <a:r>
                  <a:rPr lang="en-US" i="1" dirty="0">
                    <a:latin typeface="Cambria Math" panose="02040503050406030204" pitchFamily="18" charset="0"/>
                  </a:rPr>
                  <a:t>Predicted Value.</a:t>
                </a:r>
                <a:endParaRPr lang="en-US" baseline="-25000" dirty="0">
                  <a:latin typeface="Cambria Math" panose="02040503050406030204" pitchFamily="18" charset="0"/>
                </a:endParaRPr>
              </a:p>
              <a:p>
                <a:pPr marL="457200" indent="-457200">
                  <a:buFont typeface="Arial" panose="020B0604020202020204" pitchFamily="34" charset="0"/>
                  <a:buChar char="•"/>
                </a:pPr>
                <a:r>
                  <a:rPr lang="en-US" b="0" dirty="0">
                    <a:latin typeface="Cambria Math" panose="02040503050406030204" pitchFamily="18" charset="0"/>
                  </a:rPr>
                  <a:t>Amount of SST that is unexplained by the Estimated Regression Equation/Line.</a:t>
                </a:r>
              </a:p>
              <a:p>
                <a:pPr marL="457200" indent="-457200">
                  <a:buFont typeface="Arial" panose="020B0604020202020204" pitchFamily="34" charset="0"/>
                  <a:buChar char="•"/>
                </a:pPr>
                <a:r>
                  <a:rPr lang="en-US" dirty="0">
                    <a:latin typeface="Cambria Math" panose="02040503050406030204" pitchFamily="18" charset="0"/>
                  </a:rPr>
                  <a:t>Unexplained part of SST.</a:t>
                </a:r>
              </a:p>
              <a:p>
                <a:pPr marL="457200" indent="-457200">
                  <a:buFont typeface="Arial" panose="020B0604020202020204" pitchFamily="34" charset="0"/>
                  <a:buChar char="•"/>
                </a:pPr>
                <a:r>
                  <a:rPr lang="en-US" b="1" dirty="0">
                    <a:latin typeface="Cambria Math" panose="02040503050406030204" pitchFamily="18" charset="0"/>
                  </a:rPr>
                  <a:t>How well sample points cluster around </a:t>
                </a:r>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𝒀</m:t>
                        </m:r>
                      </m:e>
                    </m:acc>
                  </m:oMath>
                </a14:m>
                <a:r>
                  <a:rPr lang="en-US" b="1" dirty="0">
                    <a:latin typeface="Cambria Math" panose="02040503050406030204" pitchFamily="18" charset="0"/>
                  </a:rPr>
                  <a:t> line</a:t>
                </a:r>
              </a:p>
              <a:p>
                <a:pPr marL="457200" indent="-457200">
                  <a:buFont typeface="Arial" panose="020B0604020202020204" pitchFamily="34" charset="0"/>
                  <a:buChar char="•"/>
                </a:pPr>
                <a:r>
                  <a:rPr lang="en-US" dirty="0">
                    <a:latin typeface="Cambria Math" panose="02040503050406030204" pitchFamily="18" charset="0"/>
                  </a:rPr>
                  <a:t>If all Sample Points fall on Estimated Line, SSE = 0.</a:t>
                </a:r>
              </a:p>
              <a:p>
                <a:pPr marL="457200" indent="-457200">
                  <a:buFont typeface="Arial" panose="020B0604020202020204" pitchFamily="34" charset="0"/>
                  <a:buChar char="•"/>
                </a:pPr>
                <a:r>
                  <a:rPr lang="en-US" dirty="0">
                    <a:latin typeface="Cambria Math" panose="02040503050406030204" pitchFamily="18" charset="0"/>
                  </a:rPr>
                  <a:t>If you have residuals already calculated, you can use the Excel function SUMSQ.</a:t>
                </a:r>
              </a:p>
            </p:txBody>
          </p:sp>
        </mc:Choice>
        <mc:Fallback xmlns="">
          <p:sp>
            <p:nvSpPr>
              <p:cNvPr id="12" name="TextBox 11"/>
              <p:cNvSpPr txBox="1">
                <a:spLocks noRot="1" noChangeAspect="1" noMove="1" noResize="1" noEditPoints="1" noAdjustHandles="1" noChangeArrowheads="1" noChangeShapeType="1" noTextEdit="1"/>
              </p:cNvSpPr>
              <p:nvPr/>
            </p:nvSpPr>
            <p:spPr>
              <a:xfrm>
                <a:off x="7440146" y="2392904"/>
                <a:ext cx="3380179" cy="4162422"/>
              </a:xfrm>
              <a:prstGeom prst="rect">
                <a:avLst/>
              </a:prstGeom>
              <a:blipFill>
                <a:blip r:embed="rId6"/>
                <a:stretch>
                  <a:fillRect l="-3591" t="-1901" r="-4668" b="-2339"/>
                </a:stretch>
              </a:blipFill>
              <a:ln w="12700">
                <a:solidFill>
                  <a:schemeClr val="tx1"/>
                </a:solidFill>
              </a:ln>
            </p:spPr>
            <p:txBody>
              <a:bodyPr/>
              <a:lstStyle/>
              <a:p>
                <a:r>
                  <a:rPr lang="en-US">
                    <a:noFill/>
                  </a:rPr>
                  <a:t> </a:t>
                </a:r>
              </a:p>
            </p:txBody>
          </p:sp>
        </mc:Fallback>
      </mc:AlternateContent>
      <p:pic>
        <p:nvPicPr>
          <p:cNvPr id="3" name="Picture 2"/>
          <p:cNvPicPr>
            <a:picLocks noChangeAspect="1"/>
          </p:cNvPicPr>
          <p:nvPr/>
        </p:nvPicPr>
        <p:blipFill>
          <a:blip r:embed="rId7"/>
          <a:stretch>
            <a:fillRect/>
          </a:stretch>
        </p:blipFill>
        <p:spPr>
          <a:xfrm>
            <a:off x="389179" y="4397147"/>
            <a:ext cx="3381805" cy="2109979"/>
          </a:xfrm>
          <a:prstGeom prst="rect">
            <a:avLst/>
          </a:prstGeom>
        </p:spPr>
      </p:pic>
    </p:spTree>
    <p:extLst>
      <p:ext uri="{BB962C8B-B14F-4D97-AF65-F5344CB8AC3E}">
        <p14:creationId xmlns:p14="http://schemas.microsoft.com/office/powerpoint/2010/main" val="254623882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9" name="type.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Think About SST and SSE</a:t>
            </a:r>
          </a:p>
        </p:txBody>
      </p:sp>
      <p:sp>
        <p:nvSpPr>
          <p:cNvPr id="11" name="Text Placeholder 10"/>
          <p:cNvSpPr>
            <a:spLocks noGrp="1"/>
          </p:cNvSpPr>
          <p:nvPr>
            <p:ph type="body" idx="1"/>
          </p:nvPr>
        </p:nvSpPr>
        <p:spPr>
          <a:xfrm>
            <a:off x="609600" y="952404"/>
            <a:ext cx="4876800" cy="639762"/>
          </a:xfrm>
        </p:spPr>
        <p:txBody>
          <a:bodyPr/>
          <a:lstStyle/>
          <a:p>
            <a:r>
              <a:rPr lang="en-US" sz="3600" dirty="0"/>
              <a:t>SST</a:t>
            </a:r>
          </a:p>
        </p:txBody>
      </p:sp>
      <p:pic>
        <p:nvPicPr>
          <p:cNvPr id="16" name="Content Placeholder 15"/>
          <p:cNvPicPr>
            <a:picLocks noGrp="1" noChangeAspect="1"/>
          </p:cNvPicPr>
          <p:nvPr>
            <p:ph sz="half" idx="2"/>
          </p:nvPr>
        </p:nvPicPr>
        <p:blipFill>
          <a:blip r:embed="rId3"/>
          <a:stretch>
            <a:fillRect/>
          </a:stretch>
        </p:blipFill>
        <p:spPr>
          <a:xfrm>
            <a:off x="6931" y="1766044"/>
            <a:ext cx="5486400" cy="3402785"/>
          </a:xfrm>
          <a:prstGeom prst="rect">
            <a:avLst/>
          </a:prstGeom>
        </p:spPr>
      </p:pic>
      <p:sp>
        <p:nvSpPr>
          <p:cNvPr id="13" name="Text Placeholder 12"/>
          <p:cNvSpPr>
            <a:spLocks noGrp="1"/>
          </p:cNvSpPr>
          <p:nvPr>
            <p:ph type="body" sz="quarter" idx="3"/>
          </p:nvPr>
        </p:nvSpPr>
        <p:spPr>
          <a:xfrm>
            <a:off x="5892800" y="952404"/>
            <a:ext cx="4876800" cy="639762"/>
          </a:xfrm>
        </p:spPr>
        <p:txBody>
          <a:bodyPr/>
          <a:lstStyle/>
          <a:p>
            <a:r>
              <a:rPr lang="en-US" sz="3600" dirty="0"/>
              <a:t>SSE</a:t>
            </a:r>
          </a:p>
        </p:txBody>
      </p:sp>
      <p:pic>
        <p:nvPicPr>
          <p:cNvPr id="18" name="Content Placeholder 17"/>
          <p:cNvPicPr>
            <a:picLocks noGrp="1" noChangeAspect="1"/>
          </p:cNvPicPr>
          <p:nvPr>
            <p:ph sz="quarter" idx="4"/>
          </p:nvPr>
        </p:nvPicPr>
        <p:blipFill>
          <a:blip r:embed="rId4"/>
          <a:stretch>
            <a:fillRect/>
          </a:stretch>
        </p:blipFill>
        <p:spPr>
          <a:xfrm>
            <a:off x="5617890" y="1665089"/>
            <a:ext cx="5486400" cy="3401162"/>
          </a:xfrm>
          <a:prstGeom prst="rect">
            <a:avLst/>
          </a:prstGeom>
        </p:spPr>
      </p:pic>
      <p:sp>
        <p:nvSpPr>
          <p:cNvPr id="7" name="Slide Number Placeholder 6"/>
          <p:cNvSpPr>
            <a:spLocks noGrp="1"/>
          </p:cNvSpPr>
          <p:nvPr>
            <p:ph type="sldNum" sz="quarter" idx="12"/>
          </p:nvPr>
        </p:nvSpPr>
        <p:spPr/>
        <p:txBody>
          <a:bodyPr/>
          <a:lstStyle/>
          <a:p>
            <a:fld id="{F2EC359B-1AB6-43CE-8AE3-778957AE5EF7}" type="slidenum">
              <a:rPr lang="en-US" smtClean="0"/>
              <a:pPr/>
              <a:t>46</a:t>
            </a:fld>
            <a:endParaRPr lang="en-US" dirty="0"/>
          </a:p>
        </p:txBody>
      </p:sp>
      <p:sp>
        <p:nvSpPr>
          <p:cNvPr id="19" name="Rectangle 18"/>
          <p:cNvSpPr/>
          <p:nvPr/>
        </p:nvSpPr>
        <p:spPr>
          <a:xfrm>
            <a:off x="394447" y="5262282"/>
            <a:ext cx="4805082" cy="144331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schemeClr val="tx1"/>
                </a:solidFill>
              </a:rPr>
              <a:t>SST = Measure of Total Error in using Ybar Line as Compared to Sample Data Points.</a:t>
            </a:r>
          </a:p>
        </p:txBody>
      </p:sp>
      <p:sp>
        <p:nvSpPr>
          <p:cNvPr id="20" name="Rectangle 19"/>
          <p:cNvSpPr/>
          <p:nvPr/>
        </p:nvSpPr>
        <p:spPr>
          <a:xfrm>
            <a:off x="5964518" y="5262282"/>
            <a:ext cx="4805082" cy="144331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schemeClr val="tx1"/>
                </a:solidFill>
              </a:rPr>
              <a:t>SSE = Total Amount of Error in using Estimated Simple Linear Equation Line as Compared to Sample Data Points.</a:t>
            </a:r>
          </a:p>
        </p:txBody>
      </p:sp>
    </p:spTree>
    <p:extLst>
      <p:ext uri="{BB962C8B-B14F-4D97-AF65-F5344CB8AC3E}">
        <p14:creationId xmlns:p14="http://schemas.microsoft.com/office/powerpoint/2010/main" val="370110846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Think About SSR</a:t>
            </a:r>
          </a:p>
        </p:txBody>
      </p:sp>
      <p:sp>
        <p:nvSpPr>
          <p:cNvPr id="11" name="Content Placeholder 10"/>
          <p:cNvSpPr>
            <a:spLocks noGrp="1"/>
          </p:cNvSpPr>
          <p:nvPr>
            <p:ph sz="half" idx="1"/>
          </p:nvPr>
        </p:nvSpPr>
        <p:spPr>
          <a:xfrm>
            <a:off x="212271" y="1365868"/>
            <a:ext cx="3212245" cy="4640490"/>
          </a:xfrm>
        </p:spPr>
        <p:txBody>
          <a:bodyPr>
            <a:normAutofit/>
          </a:bodyPr>
          <a:lstStyle/>
          <a:p>
            <a:r>
              <a:rPr lang="en-US" sz="2400" b="1" dirty="0"/>
              <a:t>SSR</a:t>
            </a:r>
            <a:r>
              <a:rPr lang="en-US" sz="2400" dirty="0"/>
              <a:t> = Total Amount that Estimated Simple Linear Equation Explains Over Ybar Line.</a:t>
            </a:r>
            <a:br>
              <a:rPr lang="en-US" sz="2400" dirty="0"/>
            </a:br>
            <a:endParaRPr lang="en-US" sz="2400" dirty="0"/>
          </a:p>
          <a:p>
            <a:r>
              <a:rPr lang="en-US" sz="2400" dirty="0"/>
              <a:t>Measure of How Much Better Using Yhat is for Making Predictions than using Ybar.</a:t>
            </a:r>
          </a:p>
        </p:txBody>
      </p:sp>
      <p:sp>
        <p:nvSpPr>
          <p:cNvPr id="7" name="Slide Number Placeholder 6"/>
          <p:cNvSpPr>
            <a:spLocks noGrp="1"/>
          </p:cNvSpPr>
          <p:nvPr>
            <p:ph type="sldNum" sz="quarter" idx="12"/>
          </p:nvPr>
        </p:nvSpPr>
        <p:spPr/>
        <p:txBody>
          <a:bodyPr/>
          <a:lstStyle/>
          <a:p>
            <a:fld id="{F2EC359B-1AB6-43CE-8AE3-778957AE5EF7}" type="slidenum">
              <a:rPr lang="en-US" smtClean="0"/>
              <a:pPr/>
              <a:t>47</a:t>
            </a:fld>
            <a:endParaRPr lang="en-US" dirty="0"/>
          </a:p>
        </p:txBody>
      </p:sp>
      <p:pic>
        <p:nvPicPr>
          <p:cNvPr id="18" name="Content Placeholder 17"/>
          <p:cNvPicPr>
            <a:picLocks noGrp="1" noChangeAspect="1"/>
          </p:cNvPicPr>
          <p:nvPr>
            <p:ph sz="half" idx="2"/>
          </p:nvPr>
        </p:nvPicPr>
        <p:blipFill>
          <a:blip r:embed="rId3"/>
          <a:stretch>
            <a:fillRect/>
          </a:stretch>
        </p:blipFill>
        <p:spPr>
          <a:xfrm>
            <a:off x="3514165" y="1345004"/>
            <a:ext cx="7585796" cy="4706176"/>
          </a:xfrm>
          <a:prstGeom prst="rect">
            <a:avLst/>
          </a:prstGeom>
        </p:spPr>
      </p:pic>
    </p:spTree>
    <p:extLst>
      <p:ext uri="{BB962C8B-B14F-4D97-AF65-F5344CB8AC3E}">
        <p14:creationId xmlns:p14="http://schemas.microsoft.com/office/powerpoint/2010/main" val="174862217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7" y="295419"/>
            <a:ext cx="10816937" cy="681325"/>
          </a:xfrm>
        </p:spPr>
        <p:txBody>
          <a:bodyPr/>
          <a:lstStyle/>
          <a:p>
            <a:r>
              <a:rPr lang="en-US" sz="3600" dirty="0"/>
              <a:t>Relationship Between SST, SSR and SSE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48</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89658" y="1303336"/>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𝑆𝑆𝑇</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9658" y="1303336"/>
                <a:ext cx="3383280" cy="1188720"/>
              </a:xfrm>
              <a:prstGeom prst="rect">
                <a:avLst/>
              </a:prstGeom>
              <a:blipFill rotWithShape="0">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13352" y="1303336"/>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𝑆𝑆𝑅</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913352" y="1303336"/>
                <a:ext cx="3383280" cy="1188720"/>
              </a:xfrm>
              <a:prstGeom prst="rect">
                <a:avLst/>
              </a:prstGeom>
              <a:blipFill rotWithShape="0">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37046" y="1303336"/>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𝑆𝑆𝐸</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437046" y="1303336"/>
                <a:ext cx="3383280" cy="1188720"/>
              </a:xfrm>
              <a:prstGeom prst="rect">
                <a:avLst/>
              </a:prstGeom>
              <a:blipFill rotWithShape="0">
                <a:blip r:embed="rId5"/>
                <a:stretch>
                  <a:fillRect/>
                </a:stretch>
              </a:blipFill>
              <a:ln w="12700">
                <a:solidFill>
                  <a:schemeClr val="tx1"/>
                </a:solidFill>
              </a:ln>
            </p:spPr>
            <p:txBody>
              <a:bodyPr/>
              <a:lstStyle/>
              <a:p>
                <a:r>
                  <a:rPr lang="en-US">
                    <a:noFill/>
                  </a:rPr>
                  <a:t> </a:t>
                </a:r>
              </a:p>
            </p:txBody>
          </p:sp>
        </mc:Fallback>
      </mc:AlternateContent>
      <p:sp>
        <p:nvSpPr>
          <p:cNvPr id="3" name="TextBox 2"/>
          <p:cNvSpPr txBox="1"/>
          <p:nvPr/>
        </p:nvSpPr>
        <p:spPr>
          <a:xfrm>
            <a:off x="389658" y="3028990"/>
            <a:ext cx="10430668" cy="3816429"/>
          </a:xfrm>
          <a:prstGeom prst="rect">
            <a:avLst/>
          </a:prstGeom>
          <a:solidFill>
            <a:schemeClr val="bg1"/>
          </a:solidFill>
          <a:ln w="12700">
            <a:solidFill>
              <a:schemeClr val="tx1"/>
            </a:solidFill>
          </a:ln>
        </p:spPr>
        <p:txBody>
          <a:bodyPr wrap="square" lIns="0" tIns="0" rIns="0" bIns="0" rtlCol="0">
            <a:spAutoFit/>
          </a:bodyPr>
          <a:lstStyle/>
          <a:p>
            <a:pPr marL="457200" indent="-457200">
              <a:spcAft>
                <a:spcPts val="600"/>
              </a:spcAft>
              <a:buFont typeface="Arial" panose="020B0604020202020204" pitchFamily="34" charset="0"/>
              <a:buChar char="•"/>
            </a:pPr>
            <a:r>
              <a:rPr lang="en-US" sz="6000" b="0" dirty="0">
                <a:latin typeface="Cambria Math" panose="02040503050406030204" pitchFamily="18" charset="0"/>
              </a:rPr>
              <a:t>SST = SSR + SSE</a:t>
            </a:r>
          </a:p>
          <a:p>
            <a:pPr marL="457200" indent="-457200">
              <a:spcAft>
                <a:spcPts val="600"/>
              </a:spcAft>
              <a:buFont typeface="Arial" panose="020B0604020202020204" pitchFamily="34" charset="0"/>
              <a:buChar char="•"/>
            </a:pPr>
            <a:r>
              <a:rPr lang="en-US" sz="2800" dirty="0"/>
              <a:t>Because SST = SSR + SSE, we can compare the parts to the whole.</a:t>
            </a:r>
          </a:p>
          <a:p>
            <a:pPr marL="457200" indent="-457200">
              <a:spcAft>
                <a:spcPts val="600"/>
              </a:spcAft>
              <a:buFont typeface="Arial" panose="020B0604020202020204" pitchFamily="34" charset="0"/>
              <a:buChar char="•"/>
            </a:pPr>
            <a:r>
              <a:rPr lang="en-US" sz="2800" b="0" dirty="0">
                <a:latin typeface="Cambria Math" panose="02040503050406030204" pitchFamily="18" charset="0"/>
              </a:rPr>
              <a:t>SSR/SST = Proportion of SST that Estimated Regression Equation/Line Explains.</a:t>
            </a:r>
          </a:p>
          <a:p>
            <a:pPr marL="457200" indent="-457200">
              <a:spcAft>
                <a:spcPts val="600"/>
              </a:spcAft>
              <a:buFont typeface="Arial" panose="020B0604020202020204" pitchFamily="34" charset="0"/>
              <a:buChar char="•"/>
            </a:pPr>
            <a:r>
              <a:rPr lang="en-US" sz="2800" dirty="0">
                <a:latin typeface="Cambria Math" panose="02040503050406030204" pitchFamily="18" charset="0"/>
              </a:rPr>
              <a:t>SSE/SST = Proportion of SST that is NOT Explained by the Estimated Regression Equation/Line.</a:t>
            </a:r>
          </a:p>
          <a:p>
            <a:pPr marL="457200" indent="-457200">
              <a:buFont typeface="Arial" panose="020B0604020202020204" pitchFamily="34" charset="0"/>
              <a:buChar char="•"/>
            </a:pPr>
            <a:endParaRPr lang="en-US" sz="2800" b="0" dirty="0">
              <a:latin typeface="Cambria Math" panose="02040503050406030204" pitchFamily="18" charset="0"/>
            </a:endParaRPr>
          </a:p>
        </p:txBody>
      </p:sp>
    </p:spTree>
    <p:extLst>
      <p:ext uri="{BB962C8B-B14F-4D97-AF65-F5344CB8AC3E}">
        <p14:creationId xmlns:p14="http://schemas.microsoft.com/office/powerpoint/2010/main" val="380414632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6" name="type.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03" y="185345"/>
            <a:ext cx="10160000" cy="605481"/>
          </a:xfrm>
        </p:spPr>
        <p:txBody>
          <a:bodyPr/>
          <a:lstStyle/>
          <a:p>
            <a:r>
              <a:rPr lang="en-US" sz="4000" dirty="0"/>
              <a:t>Coefficient of Determination</a:t>
            </a:r>
          </a:p>
        </p:txBody>
      </p:sp>
      <p:sp>
        <p:nvSpPr>
          <p:cNvPr id="5" name="Text Placeholder 4"/>
          <p:cNvSpPr>
            <a:spLocks noGrp="1"/>
          </p:cNvSpPr>
          <p:nvPr>
            <p:ph type="body" idx="1"/>
          </p:nvPr>
        </p:nvSpPr>
        <p:spPr>
          <a:xfrm>
            <a:off x="437322" y="1919944"/>
            <a:ext cx="5049078" cy="522035"/>
          </a:xfrm>
          <a:ln>
            <a:solidFill>
              <a:schemeClr val="tx1"/>
            </a:solidFill>
          </a:ln>
        </p:spPr>
        <p:txBody>
          <a:bodyPr/>
          <a:lstStyle/>
          <a:p>
            <a:r>
              <a:rPr lang="en-US" sz="2200" dirty="0"/>
              <a:t>r^2 results in a number between 0 and 1</a:t>
            </a:r>
          </a:p>
        </p:txBody>
      </p:sp>
      <p:sp>
        <p:nvSpPr>
          <p:cNvPr id="3" name="Content Placeholder 2"/>
          <p:cNvSpPr>
            <a:spLocks noGrp="1"/>
          </p:cNvSpPr>
          <p:nvPr>
            <p:ph sz="half" idx="2"/>
          </p:nvPr>
        </p:nvSpPr>
        <p:spPr>
          <a:xfrm>
            <a:off x="437322" y="2591065"/>
            <a:ext cx="5049078" cy="3332469"/>
          </a:xfrm>
          <a:ln>
            <a:solidFill>
              <a:schemeClr val="tx1"/>
            </a:solidFill>
          </a:ln>
        </p:spPr>
        <p:txBody>
          <a:bodyPr>
            <a:normAutofit/>
          </a:bodyPr>
          <a:lstStyle/>
          <a:p>
            <a:pPr marL="342900" lvl="2">
              <a:spcBef>
                <a:spcPts val="0"/>
              </a:spcBef>
              <a:buClr>
                <a:schemeClr val="accent1"/>
              </a:buClr>
            </a:pPr>
            <a:r>
              <a:rPr lang="en-US" sz="2800" dirty="0"/>
              <a:t>The closer to 1, the better the fit of the Estimated Equation to the X-Y Sample Data Points.</a:t>
            </a:r>
          </a:p>
          <a:p>
            <a:pPr marL="342900" lvl="2">
              <a:spcBef>
                <a:spcPts val="0"/>
              </a:spcBef>
              <a:buClr>
                <a:schemeClr val="accent1"/>
              </a:buClr>
            </a:pPr>
            <a:r>
              <a:rPr lang="en-US" sz="2800" dirty="0"/>
              <a:t>r^2 = 1</a:t>
            </a:r>
          </a:p>
          <a:p>
            <a:pPr marL="617220" lvl="3">
              <a:spcBef>
                <a:spcPts val="0"/>
              </a:spcBef>
              <a:buClr>
                <a:schemeClr val="accent1"/>
              </a:buClr>
            </a:pPr>
            <a:r>
              <a:rPr lang="en-US" sz="2400" dirty="0"/>
              <a:t>all X-Y sample markers fall on the Estimated Regression Line.</a:t>
            </a:r>
          </a:p>
          <a:p>
            <a:pPr marL="617220" lvl="3">
              <a:spcBef>
                <a:spcPts val="0"/>
              </a:spcBef>
              <a:buClr>
                <a:schemeClr val="accent1"/>
              </a:buClr>
            </a:pPr>
            <a:r>
              <a:rPr lang="en-US" sz="2400" dirty="0"/>
              <a:t>SST = SSR</a:t>
            </a:r>
          </a:p>
          <a:p>
            <a:pPr marL="617220" lvl="3">
              <a:spcBef>
                <a:spcPts val="0"/>
              </a:spcBef>
              <a:buClr>
                <a:schemeClr val="accent1"/>
              </a:buClr>
            </a:pPr>
            <a:r>
              <a:rPr lang="en-US" sz="2400" dirty="0"/>
              <a:t>SSE = 0</a:t>
            </a:r>
          </a:p>
        </p:txBody>
      </p:sp>
      <p:sp>
        <p:nvSpPr>
          <p:cNvPr id="6" name="Text Placeholder 5"/>
          <p:cNvSpPr>
            <a:spLocks noGrp="1"/>
          </p:cNvSpPr>
          <p:nvPr>
            <p:ph type="body" sz="quarter" idx="3"/>
          </p:nvPr>
        </p:nvSpPr>
        <p:spPr>
          <a:xfrm>
            <a:off x="5774635" y="1919944"/>
            <a:ext cx="4994965" cy="522035"/>
          </a:xfrm>
          <a:ln>
            <a:solidFill>
              <a:schemeClr val="tx1"/>
            </a:solidFill>
          </a:ln>
        </p:spPr>
        <p:txBody>
          <a:bodyPr/>
          <a:lstStyle/>
          <a:p>
            <a:pPr marL="0" lvl="1" algn="ctr">
              <a:buClr>
                <a:schemeClr val="accent1"/>
              </a:buClr>
            </a:pPr>
            <a:r>
              <a:rPr lang="en-US" sz="2200" dirty="0">
                <a:solidFill>
                  <a:schemeClr val="tx2"/>
                </a:solidFill>
              </a:rPr>
              <a:t>r^2can be thought of as:</a:t>
            </a:r>
          </a:p>
        </p:txBody>
      </p:sp>
      <p:sp>
        <p:nvSpPr>
          <p:cNvPr id="7" name="Content Placeholder 6"/>
          <p:cNvSpPr>
            <a:spLocks noGrp="1"/>
          </p:cNvSpPr>
          <p:nvPr>
            <p:ph sz="quarter" idx="4"/>
          </p:nvPr>
        </p:nvSpPr>
        <p:spPr>
          <a:xfrm>
            <a:off x="5774635" y="2591065"/>
            <a:ext cx="4994965" cy="3332469"/>
          </a:xfrm>
          <a:ln>
            <a:solidFill>
              <a:schemeClr val="tx1"/>
            </a:solidFill>
          </a:ln>
        </p:spPr>
        <p:txBody>
          <a:bodyPr>
            <a:normAutofit fontScale="85000" lnSpcReduction="20000"/>
          </a:bodyPr>
          <a:lstStyle/>
          <a:p>
            <a:pPr marL="708660" lvl="2">
              <a:spcBef>
                <a:spcPts val="0"/>
              </a:spcBef>
              <a:buClr>
                <a:schemeClr val="accent1"/>
              </a:buClr>
            </a:pPr>
            <a:r>
              <a:rPr lang="en-US" sz="2600" dirty="0"/>
              <a:t>Measure of Goodness of fit of Estimated Regression Equation/Line to the X-Y Sample Data Points.</a:t>
            </a:r>
          </a:p>
          <a:p>
            <a:pPr marL="708660" lvl="2">
              <a:spcBef>
                <a:spcPts val="0"/>
              </a:spcBef>
              <a:buClr>
                <a:schemeClr val="accent1"/>
              </a:buClr>
            </a:pPr>
            <a:r>
              <a:rPr lang="en-US" sz="2600" dirty="0"/>
              <a:t>The proportion of the Sum of Squared Total that can be explained by using the Estimated Regression Equation.</a:t>
            </a:r>
          </a:p>
          <a:p>
            <a:pPr marL="708660" lvl="2">
              <a:spcBef>
                <a:spcPts val="0"/>
              </a:spcBef>
              <a:spcAft>
                <a:spcPts val="1200"/>
              </a:spcAft>
              <a:buClr>
                <a:schemeClr val="accent1"/>
              </a:buClr>
            </a:pPr>
            <a:r>
              <a:rPr lang="en-US" sz="2600" dirty="0"/>
              <a:t>The proportion of the variability in the dependent variable (y) that is explained by the Estimated Regression Equation/Line.</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49</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37323" y="852926"/>
                <a:ext cx="10332278" cy="778034"/>
              </a:xfrm>
              <a:prstGeom prst="rect">
                <a:avLst/>
              </a:prstGeom>
              <a:noFill/>
              <a:ln w="12700">
                <a:noFill/>
              </a:ln>
            </p:spPr>
            <p:txBody>
              <a:bodyPr wrap="square" lIns="0" tIns="0" rIns="0" bIns="0" rtlCol="0">
                <a:spAutoFit/>
              </a:bodyPr>
              <a:lstStyle/>
              <a:p>
                <a:r>
                  <a:rPr lang="en-US" sz="3500" b="1" dirty="0"/>
                  <a:t>Coefficient of Determination = </a:t>
                </a:r>
                <a14:m>
                  <m:oMath xmlns:m="http://schemas.openxmlformats.org/officeDocument/2006/math">
                    <m:sSup>
                      <m:sSupPr>
                        <m:ctrlPr>
                          <a:rPr lang="en-US" sz="3500" b="1" i="1" smtClean="0">
                            <a:latin typeface="Cambria Math" panose="02040503050406030204" pitchFamily="18" charset="0"/>
                          </a:rPr>
                        </m:ctrlPr>
                      </m:sSupPr>
                      <m:e>
                        <m:r>
                          <a:rPr lang="en-US" sz="3500" b="1" i="1" smtClean="0">
                            <a:latin typeface="Cambria Math" panose="02040503050406030204" pitchFamily="18" charset="0"/>
                          </a:rPr>
                          <m:t>𝒓</m:t>
                        </m:r>
                      </m:e>
                      <m:sup>
                        <m:r>
                          <a:rPr lang="en-US" sz="3500" b="1" i="1" smtClean="0">
                            <a:latin typeface="Cambria Math" panose="02040503050406030204" pitchFamily="18" charset="0"/>
                          </a:rPr>
                          <m:t>𝟐</m:t>
                        </m:r>
                      </m:sup>
                    </m:sSup>
                  </m:oMath>
                </a14:m>
                <a:r>
                  <a:rPr lang="en-US" sz="3500" b="1" i="1" dirty="0">
                    <a:latin typeface="Cambria Math" panose="02040503050406030204" pitchFamily="18" charset="0"/>
                  </a:rPr>
                  <a:t> = </a:t>
                </a:r>
                <a14:m>
                  <m:oMath xmlns:m="http://schemas.openxmlformats.org/officeDocument/2006/math">
                    <m:f>
                      <m:fPr>
                        <m:ctrlPr>
                          <a:rPr lang="en-US" sz="3500" b="1" i="1" smtClean="0">
                            <a:latin typeface="Cambria Math" panose="02040503050406030204" pitchFamily="18" charset="0"/>
                          </a:rPr>
                        </m:ctrlPr>
                      </m:fPr>
                      <m:num>
                        <m:r>
                          <a:rPr lang="en-US" sz="3500" b="1" i="1" smtClean="0">
                            <a:latin typeface="Cambria Math" panose="02040503050406030204" pitchFamily="18" charset="0"/>
                          </a:rPr>
                          <m:t>𝑺𝑺𝑹</m:t>
                        </m:r>
                      </m:num>
                      <m:den>
                        <m:r>
                          <a:rPr lang="en-US" sz="3500" b="1" i="1" smtClean="0">
                            <a:latin typeface="Cambria Math" panose="02040503050406030204" pitchFamily="18" charset="0"/>
                          </a:rPr>
                          <m:t>𝑺𝑺𝑻</m:t>
                        </m:r>
                      </m:den>
                    </m:f>
                  </m:oMath>
                </a14:m>
                <a:r>
                  <a:rPr lang="en-US" sz="3500" b="1" i="1" dirty="0">
                    <a:latin typeface="Cambria Math" panose="02040503050406030204" pitchFamily="18" charset="0"/>
                  </a:rPr>
                  <a:t> = 1 - </a:t>
                </a:r>
                <a14:m>
                  <m:oMath xmlns:m="http://schemas.openxmlformats.org/officeDocument/2006/math">
                    <m:f>
                      <m:fPr>
                        <m:ctrlPr>
                          <a:rPr lang="en-US" sz="3500" b="1" i="1" smtClean="0">
                            <a:latin typeface="Cambria Math" panose="02040503050406030204" pitchFamily="18" charset="0"/>
                          </a:rPr>
                        </m:ctrlPr>
                      </m:fPr>
                      <m:num>
                        <m:r>
                          <a:rPr lang="en-US" sz="3500" b="1" i="1" smtClean="0">
                            <a:latin typeface="Cambria Math" panose="02040503050406030204" pitchFamily="18" charset="0"/>
                          </a:rPr>
                          <m:t>𝑺𝑺𝑬</m:t>
                        </m:r>
                      </m:num>
                      <m:den>
                        <m:r>
                          <a:rPr lang="en-US" sz="3500" b="1" i="1" smtClean="0">
                            <a:latin typeface="Cambria Math" panose="02040503050406030204" pitchFamily="18" charset="0"/>
                          </a:rPr>
                          <m:t>𝑺𝑺𝑻</m:t>
                        </m:r>
                      </m:den>
                    </m:f>
                  </m:oMath>
                </a14:m>
                <a:r>
                  <a:rPr lang="en-US" sz="3500" b="1" i="1" dirty="0">
                    <a:latin typeface="Cambria Math" panose="02040503050406030204" pitchFamily="18" charset="0"/>
                  </a:rPr>
                  <a:t> = </a:t>
                </a:r>
                <a14:m>
                  <m:oMath xmlns:m="http://schemas.openxmlformats.org/officeDocument/2006/math">
                    <m:sSup>
                      <m:sSupPr>
                        <m:ctrlPr>
                          <a:rPr lang="en-US" sz="3500" b="1" i="1" smtClean="0">
                            <a:latin typeface="Cambria Math" panose="02040503050406030204" pitchFamily="18" charset="0"/>
                          </a:rPr>
                        </m:ctrlPr>
                      </m:sSupPr>
                      <m:e>
                        <m:sSub>
                          <m:sSubPr>
                            <m:ctrlPr>
                              <a:rPr lang="en-US" sz="3500" b="1" i="1" smtClean="0">
                                <a:latin typeface="Cambria Math" panose="02040503050406030204" pitchFamily="18" charset="0"/>
                              </a:rPr>
                            </m:ctrlPr>
                          </m:sSubPr>
                          <m:e>
                            <m:r>
                              <a:rPr lang="en-US" sz="3500" b="1" i="1" smtClean="0">
                                <a:latin typeface="Cambria Math" panose="02040503050406030204" pitchFamily="18" charset="0"/>
                              </a:rPr>
                              <m:t>𝒓</m:t>
                            </m:r>
                          </m:e>
                          <m:sub>
                            <m:r>
                              <a:rPr lang="en-US" sz="3500" b="1" i="1" smtClean="0">
                                <a:latin typeface="Cambria Math" panose="02040503050406030204" pitchFamily="18" charset="0"/>
                              </a:rPr>
                              <m:t>𝒙𝒚</m:t>
                            </m:r>
                          </m:sub>
                        </m:sSub>
                      </m:e>
                      <m:sup>
                        <m:r>
                          <a:rPr lang="en-US" sz="3500" b="1" i="1" smtClean="0">
                            <a:latin typeface="Cambria Math" panose="02040503050406030204" pitchFamily="18" charset="0"/>
                          </a:rPr>
                          <m:t>𝟐</m:t>
                        </m:r>
                      </m:sup>
                    </m:sSup>
                  </m:oMath>
                </a14:m>
                <a:endParaRPr lang="en-US" sz="3500" b="1" i="1" dirty="0">
                  <a:latin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37323" y="852926"/>
                <a:ext cx="10332278" cy="778034"/>
              </a:xfrm>
              <a:prstGeom prst="rect">
                <a:avLst/>
              </a:prstGeom>
              <a:blipFill rotWithShape="0">
                <a:blip r:embed="rId3"/>
                <a:stretch>
                  <a:fillRect l="-2655" t="-3906" b="-19531"/>
                </a:stretch>
              </a:blipFill>
              <a:ln w="12700">
                <a:noFill/>
              </a:ln>
            </p:spPr>
            <p:txBody>
              <a:bodyPr/>
              <a:lstStyle/>
              <a:p>
                <a:r>
                  <a:rPr lang="en-US">
                    <a:noFill/>
                  </a:rPr>
                  <a:t> </a:t>
                </a:r>
              </a:p>
            </p:txBody>
          </p:sp>
        </mc:Fallback>
      </mc:AlternateContent>
      <p:sp>
        <p:nvSpPr>
          <p:cNvPr id="9" name="TextBox 8"/>
          <p:cNvSpPr txBox="1"/>
          <p:nvPr/>
        </p:nvSpPr>
        <p:spPr>
          <a:xfrm>
            <a:off x="437322" y="6152780"/>
            <a:ext cx="10332278" cy="307777"/>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000" b="0" dirty="0">
                <a:latin typeface="Cambria Math" panose="02040503050406030204" pitchFamily="18" charset="0"/>
              </a:rPr>
              <a:t>In Excel the RSQ function can be used to calculate r^2 using just the sample x &amp; y data.</a:t>
            </a:r>
          </a:p>
        </p:txBody>
      </p:sp>
    </p:spTree>
    <p:extLst>
      <p:ext uri="{BB962C8B-B14F-4D97-AF65-F5344CB8AC3E}">
        <p14:creationId xmlns:p14="http://schemas.microsoft.com/office/powerpoint/2010/main" val="79785295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557384"/>
          </a:xfrm>
        </p:spPr>
        <p:txBody>
          <a:bodyPr/>
          <a:lstStyle/>
          <a:p>
            <a:r>
              <a:rPr lang="en-US" dirty="0"/>
              <a:t>Regression Analysis</a:t>
            </a:r>
          </a:p>
        </p:txBody>
      </p:sp>
      <p:sp>
        <p:nvSpPr>
          <p:cNvPr id="3" name="Content Placeholder 2"/>
          <p:cNvSpPr>
            <a:spLocks noGrp="1"/>
          </p:cNvSpPr>
          <p:nvPr>
            <p:ph sz="half" idx="1"/>
          </p:nvPr>
        </p:nvSpPr>
        <p:spPr>
          <a:xfrm>
            <a:off x="387178" y="1202723"/>
            <a:ext cx="5099222" cy="5255741"/>
          </a:xfrm>
        </p:spPr>
        <p:txBody>
          <a:bodyPr>
            <a:normAutofit fontScale="70000" lnSpcReduction="20000"/>
          </a:bodyPr>
          <a:lstStyle/>
          <a:p>
            <a:r>
              <a:rPr lang="en-US" dirty="0"/>
              <a:t>Regression Analysis</a:t>
            </a:r>
          </a:p>
          <a:p>
            <a:pPr lvl="1"/>
            <a:r>
              <a:rPr lang="en-US" dirty="0"/>
              <a:t>A statistical procedure used to develop an equation showing how two or more variables are related.</a:t>
            </a:r>
          </a:p>
          <a:p>
            <a:pPr lvl="1"/>
            <a:r>
              <a:rPr lang="en-US" dirty="0"/>
              <a:t>Allows us to Build Model/Equation to help Estimate and Predict.</a:t>
            </a:r>
          </a:p>
          <a:p>
            <a:pPr lvl="1"/>
            <a:r>
              <a:rPr lang="en-US" dirty="0"/>
              <a:t>The entire process will take us from:</a:t>
            </a:r>
          </a:p>
          <a:p>
            <a:pPr lvl="2"/>
            <a:r>
              <a:rPr lang="en-US" sz="2400" dirty="0"/>
              <a:t>Taking an initial look at data to see if there is a relationship.</a:t>
            </a:r>
          </a:p>
          <a:p>
            <a:pPr lvl="2"/>
            <a:r>
              <a:rPr lang="en-US" sz="2400" dirty="0"/>
              <a:t>Creating an equation to help us estimate/predict.</a:t>
            </a:r>
          </a:p>
          <a:p>
            <a:pPr lvl="2"/>
            <a:r>
              <a:rPr lang="en-US" sz="2400" dirty="0"/>
              <a:t>Assessing whether equation fits the sample data.</a:t>
            </a:r>
          </a:p>
          <a:p>
            <a:pPr lvl="2"/>
            <a:r>
              <a:rPr lang="en-US" sz="2400" dirty="0"/>
              <a:t>Use Statistical Inference to see if there is a significant relationship.</a:t>
            </a:r>
          </a:p>
          <a:p>
            <a:pPr lvl="2"/>
            <a:r>
              <a:rPr lang="en-US" sz="2400" dirty="0"/>
              <a:t>Predict with the equation.</a:t>
            </a:r>
          </a:p>
          <a:p>
            <a:r>
              <a:rPr lang="en-US" dirty="0"/>
              <a:t>Regression Analysis does not prove a cause and effect relationship, but rather it helps us to create a model (equation) that can help us to estimate or make predictions.</a:t>
            </a:r>
          </a:p>
          <a:p>
            <a:pPr lvl="1"/>
            <a:endParaRPr lang="en-US" dirty="0"/>
          </a:p>
          <a:p>
            <a:endParaRPr lang="en-US" dirty="0"/>
          </a:p>
        </p:txBody>
      </p:sp>
      <p:sp>
        <p:nvSpPr>
          <p:cNvPr id="5" name="Content Placeholder 4"/>
          <p:cNvSpPr>
            <a:spLocks noGrp="1"/>
          </p:cNvSpPr>
          <p:nvPr>
            <p:ph sz="half" idx="2"/>
          </p:nvPr>
        </p:nvSpPr>
        <p:spPr>
          <a:xfrm>
            <a:off x="5670378" y="1202723"/>
            <a:ext cx="5099222" cy="5255741"/>
          </a:xfrm>
        </p:spPr>
        <p:txBody>
          <a:bodyPr>
            <a:normAutofit fontScale="70000" lnSpcReduction="20000"/>
          </a:bodyPr>
          <a:lstStyle/>
          <a:p>
            <a:r>
              <a:rPr lang="en-US" dirty="0"/>
              <a:t>Simple Regression</a:t>
            </a:r>
          </a:p>
          <a:p>
            <a:pPr lvl="1"/>
            <a:r>
              <a:rPr lang="en-US" dirty="0"/>
              <a:t>Regression analysis involving </a:t>
            </a:r>
            <a:r>
              <a:rPr lang="en-US" b="1" dirty="0"/>
              <a:t>one independent variable (x)</a:t>
            </a:r>
            <a:r>
              <a:rPr lang="en-US" dirty="0"/>
              <a:t> and one dependent variable (y).</a:t>
            </a:r>
          </a:p>
          <a:p>
            <a:r>
              <a:rPr lang="en-US" dirty="0"/>
              <a:t>Linear Regression</a:t>
            </a:r>
          </a:p>
          <a:p>
            <a:pPr lvl="1"/>
            <a:r>
              <a:rPr lang="en-US" dirty="0"/>
              <a:t>Regression analysis in which relationships between the independent variables and the dependent variable are approximated by a </a:t>
            </a:r>
            <a:r>
              <a:rPr lang="en-US" b="1" dirty="0"/>
              <a:t>straight line</a:t>
            </a:r>
            <a:r>
              <a:rPr lang="en-US" dirty="0"/>
              <a:t>.</a:t>
            </a:r>
          </a:p>
          <a:p>
            <a:r>
              <a:rPr lang="en-US" dirty="0"/>
              <a:t>Simple Linear Regression</a:t>
            </a:r>
          </a:p>
          <a:p>
            <a:pPr lvl="1"/>
            <a:r>
              <a:rPr lang="en-US" dirty="0"/>
              <a:t>Relationship between </a:t>
            </a:r>
            <a:r>
              <a:rPr lang="en-US" b="1" dirty="0"/>
              <a:t>one independent variable </a:t>
            </a:r>
            <a:r>
              <a:rPr lang="en-US" dirty="0"/>
              <a:t>and one dependent variable that is approximated by a </a:t>
            </a:r>
            <a:r>
              <a:rPr lang="en-US" b="1" dirty="0"/>
              <a:t>straight line</a:t>
            </a:r>
            <a:r>
              <a:rPr lang="en-US" dirty="0"/>
              <a:t>, with slope and intercept.</a:t>
            </a:r>
          </a:p>
          <a:p>
            <a:r>
              <a:rPr lang="en-US" dirty="0"/>
              <a:t>Multiple Linear Regression (not covered in this class)</a:t>
            </a:r>
          </a:p>
          <a:p>
            <a:pPr lvl="1"/>
            <a:r>
              <a:rPr lang="en-US" dirty="0"/>
              <a:t>Regression analysis involving </a:t>
            </a:r>
            <a:r>
              <a:rPr lang="en-US" b="1" dirty="0"/>
              <a:t>two or more independent variables</a:t>
            </a:r>
            <a:r>
              <a:rPr lang="en-US" dirty="0"/>
              <a:t> to create </a:t>
            </a:r>
            <a:r>
              <a:rPr lang="en-US" b="1" dirty="0"/>
              <a:t>straight line </a:t>
            </a:r>
            <a:r>
              <a:rPr lang="en-US" dirty="0"/>
              <a:t>model/equation.</a:t>
            </a:r>
          </a:p>
          <a:p>
            <a:r>
              <a:rPr lang="en-US" dirty="0"/>
              <a:t>Curvilinear Relationships (not covered in this class)</a:t>
            </a:r>
          </a:p>
          <a:p>
            <a:pPr lvl="1"/>
            <a:r>
              <a:rPr lang="en-US" dirty="0"/>
              <a:t>Relationships that are not linear.</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a:t>
            </a:fld>
            <a:endParaRPr lang="en-US" dirty="0"/>
          </a:p>
        </p:txBody>
      </p:sp>
    </p:spTree>
    <p:extLst>
      <p:ext uri="{BB962C8B-B14F-4D97-AF65-F5344CB8AC3E}">
        <p14:creationId xmlns:p14="http://schemas.microsoft.com/office/powerpoint/2010/main" val="1982821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083792" y="2357447"/>
            <a:ext cx="6534258" cy="2182219"/>
          </a:xfrm>
        </p:spPr>
        <p:txBody>
          <a:bodyPr/>
          <a:lstStyle/>
          <a:p>
            <a:r>
              <a:rPr lang="en-US" dirty="0"/>
              <a:t>Ad Expenditures / Sales Example: Calculate Coefficient Of Determination </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50</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8419" y="253144"/>
            <a:ext cx="8302097" cy="6390823"/>
          </a:xfrm>
        </p:spPr>
      </p:pic>
    </p:spTree>
    <p:extLst>
      <p:ext uri="{BB962C8B-B14F-4D97-AF65-F5344CB8AC3E}">
        <p14:creationId xmlns:p14="http://schemas.microsoft.com/office/powerpoint/2010/main" val="256818583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Closer to 1, the Better the Fit.</a:t>
            </a:r>
          </a:p>
        </p:txBody>
      </p:sp>
      <p:pic>
        <p:nvPicPr>
          <p:cNvPr id="11" name="Content Placeholder 10"/>
          <p:cNvPicPr>
            <a:picLocks noGrp="1" noChangeAspect="1"/>
          </p:cNvPicPr>
          <p:nvPr>
            <p:ph idx="1"/>
          </p:nvPr>
        </p:nvPicPr>
        <p:blipFill>
          <a:blip r:embed="rId3"/>
          <a:stretch>
            <a:fillRect/>
          </a:stretch>
        </p:blipFill>
        <p:spPr>
          <a:xfrm>
            <a:off x="1228166" y="1461247"/>
            <a:ext cx="8639332" cy="5192791"/>
          </a:xfrm>
          <a:prstGeom prst="rect">
            <a:avLst/>
          </a:prstGeom>
        </p:spPr>
      </p:pic>
      <p:sp>
        <p:nvSpPr>
          <p:cNvPr id="7" name="Slide Number Placeholder 6"/>
          <p:cNvSpPr>
            <a:spLocks noGrp="1"/>
          </p:cNvSpPr>
          <p:nvPr>
            <p:ph type="sldNum" sz="quarter" idx="12"/>
          </p:nvPr>
        </p:nvSpPr>
        <p:spPr/>
        <p:txBody>
          <a:bodyPr/>
          <a:lstStyle/>
          <a:p>
            <a:fld id="{F2EC359B-1AB6-43CE-8AE3-778957AE5EF7}" type="slidenum">
              <a:rPr lang="en-US" smtClean="0"/>
              <a:pPr/>
              <a:t>51</a:t>
            </a:fld>
            <a:endParaRPr lang="en-US" dirty="0"/>
          </a:p>
        </p:txBody>
      </p:sp>
    </p:spTree>
    <p:extLst>
      <p:ext uri="{BB962C8B-B14F-4D97-AF65-F5344CB8AC3E}">
        <p14:creationId xmlns:p14="http://schemas.microsoft.com/office/powerpoint/2010/main" val="4759984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Coefficient of Determination</a:t>
            </a:r>
            <a:endParaRPr lang="en-US" dirty="0"/>
          </a:p>
        </p:txBody>
      </p:sp>
      <p:sp>
        <p:nvSpPr>
          <p:cNvPr id="3" name="Content Placeholder 2"/>
          <p:cNvSpPr>
            <a:spLocks noGrp="1"/>
          </p:cNvSpPr>
          <p:nvPr>
            <p:ph idx="1"/>
          </p:nvPr>
        </p:nvSpPr>
        <p:spPr/>
        <p:txBody>
          <a:bodyPr/>
          <a:lstStyle/>
          <a:p>
            <a:r>
              <a:rPr lang="en-US" dirty="0"/>
              <a:t>From page 137 in our Essentials of Business Analytics textbook (</a:t>
            </a:r>
            <a:r>
              <a:rPr lang="en-US" sz="1400" dirty="0"/>
              <a:t>ISBN10: 1-285-18726-1)</a:t>
            </a:r>
            <a:r>
              <a:rPr lang="en-US" dirty="0"/>
              <a:t>:</a:t>
            </a:r>
          </a:p>
          <a:p>
            <a:pPr lvl="1"/>
            <a:r>
              <a:rPr lang="en-US" dirty="0"/>
              <a:t>For typical data in the social and behavioral sciences, values of r^2 as low as 0.25 are often considered useful.</a:t>
            </a:r>
          </a:p>
          <a:p>
            <a:pPr lvl="1"/>
            <a:r>
              <a:rPr lang="en-US" dirty="0"/>
              <a:t>For data in physical and life sciences, r^2 values of 0.60 or greater are often found, and in some cases , r^2 values greater than 0.90 can be found.</a:t>
            </a:r>
          </a:p>
          <a:p>
            <a:pPr lvl="1"/>
            <a:r>
              <a:rPr lang="en-US" dirty="0"/>
              <a:t>In business applications, r^2 values vary greatly, depending on the unique characteristics of each applications.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52</a:t>
            </a:fld>
            <a:endParaRPr lang="en-US" dirty="0"/>
          </a:p>
        </p:txBody>
      </p:sp>
    </p:spTree>
    <p:extLst>
      <p:ext uri="{BB962C8B-B14F-4D97-AF65-F5344CB8AC3E}">
        <p14:creationId xmlns:p14="http://schemas.microsoft.com/office/powerpoint/2010/main" val="149410900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635" y="409721"/>
            <a:ext cx="10525991" cy="743671"/>
          </a:xfrm>
        </p:spPr>
        <p:txBody>
          <a:bodyPr/>
          <a:lstStyle/>
          <a:p>
            <a:r>
              <a:rPr lang="en-US" sz="4000" dirty="0"/>
              <a:t>Compare Coefficient Of Determination &amp; Coefficient Of Correlation </a:t>
            </a:r>
            <a:endParaRPr lang="en-US" sz="4000" baseline="-25000" dirty="0"/>
          </a:p>
        </p:txBody>
      </p:sp>
      <p:sp>
        <p:nvSpPr>
          <p:cNvPr id="6" name="Text Placeholder 5"/>
          <p:cNvSpPr>
            <a:spLocks noGrp="1"/>
          </p:cNvSpPr>
          <p:nvPr>
            <p:ph type="body" idx="1"/>
          </p:nvPr>
        </p:nvSpPr>
        <p:spPr>
          <a:xfrm>
            <a:off x="609600" y="1763715"/>
            <a:ext cx="4876800" cy="639762"/>
          </a:xfrm>
        </p:spPr>
        <p:txBody>
          <a:bodyPr/>
          <a:lstStyle/>
          <a:p>
            <a:r>
              <a:rPr lang="en-US" sz="3200" dirty="0"/>
              <a:t>C. Of Correlation = r</a:t>
            </a:r>
            <a:r>
              <a:rPr lang="en-US" sz="3200" baseline="-25000" dirty="0"/>
              <a:t>xy</a:t>
            </a:r>
          </a:p>
        </p:txBody>
      </p:sp>
      <p:sp>
        <p:nvSpPr>
          <p:cNvPr id="7" name="Content Placeholder 6"/>
          <p:cNvSpPr>
            <a:spLocks noGrp="1"/>
          </p:cNvSpPr>
          <p:nvPr>
            <p:ph sz="half" idx="2"/>
          </p:nvPr>
        </p:nvSpPr>
        <p:spPr>
          <a:xfrm>
            <a:off x="609600" y="2403477"/>
            <a:ext cx="4876800" cy="3951288"/>
          </a:xfrm>
        </p:spPr>
        <p:txBody>
          <a:bodyPr/>
          <a:lstStyle/>
          <a:p>
            <a:r>
              <a:rPr lang="en-US" dirty="0"/>
              <a:t>r</a:t>
            </a:r>
            <a:r>
              <a:rPr lang="en-US" baseline="-25000" dirty="0"/>
              <a:t>xy</a:t>
            </a:r>
            <a:r>
              <a:rPr lang="en-US" dirty="0"/>
              <a:t> = (Sign of b</a:t>
            </a:r>
            <a:r>
              <a:rPr lang="en-US" baseline="-25000" dirty="0"/>
              <a:t>1</a:t>
            </a:r>
            <a:r>
              <a:rPr lang="en-US" dirty="0"/>
              <a:t>)*SQRT(r^2).</a:t>
            </a:r>
          </a:p>
          <a:p>
            <a:r>
              <a:rPr lang="en-US" dirty="0"/>
              <a:t>Number between -1 and 1.</a:t>
            </a:r>
          </a:p>
          <a:p>
            <a:r>
              <a:rPr lang="en-US" dirty="0"/>
              <a:t>Measures strength and direction of liner relationship between one independent variable and one dependent variable.</a:t>
            </a:r>
          </a:p>
          <a:p>
            <a:r>
              <a:rPr lang="en-US" dirty="0"/>
              <a:t>Only for liner relationships.</a:t>
            </a:r>
          </a:p>
          <a:p>
            <a:r>
              <a:rPr lang="en-US" dirty="0"/>
              <a:t>Only for one independent variable.</a:t>
            </a:r>
          </a:p>
          <a:p>
            <a:endParaRPr lang="en-US" dirty="0"/>
          </a:p>
          <a:p>
            <a:endParaRPr lang="en-US" dirty="0"/>
          </a:p>
        </p:txBody>
      </p:sp>
      <p:sp>
        <p:nvSpPr>
          <p:cNvPr id="8" name="Text Placeholder 7"/>
          <p:cNvSpPr>
            <a:spLocks noGrp="1"/>
          </p:cNvSpPr>
          <p:nvPr>
            <p:ph type="body" sz="quarter" idx="3"/>
          </p:nvPr>
        </p:nvSpPr>
        <p:spPr>
          <a:xfrm>
            <a:off x="5892800" y="1763715"/>
            <a:ext cx="4876800" cy="639762"/>
          </a:xfrm>
        </p:spPr>
        <p:txBody>
          <a:bodyPr/>
          <a:lstStyle/>
          <a:p>
            <a:r>
              <a:rPr lang="en-US" sz="3200" dirty="0"/>
              <a:t>C. Of Determination = r^2</a:t>
            </a:r>
          </a:p>
        </p:txBody>
      </p:sp>
      <p:sp>
        <p:nvSpPr>
          <p:cNvPr id="9" name="Content Placeholder 8"/>
          <p:cNvSpPr>
            <a:spLocks noGrp="1"/>
          </p:cNvSpPr>
          <p:nvPr>
            <p:ph sz="quarter" idx="4"/>
          </p:nvPr>
        </p:nvSpPr>
        <p:spPr>
          <a:xfrm>
            <a:off x="5892800" y="2403477"/>
            <a:ext cx="4876800" cy="3951288"/>
          </a:xfrm>
        </p:spPr>
        <p:txBody>
          <a:bodyPr>
            <a:normAutofit lnSpcReduction="10000"/>
          </a:bodyPr>
          <a:lstStyle/>
          <a:p>
            <a:r>
              <a:rPr lang="en-US" dirty="0"/>
              <a:t>r^2 = (r</a:t>
            </a:r>
            <a:r>
              <a:rPr lang="en-US" baseline="-25000" dirty="0"/>
              <a:t>xy</a:t>
            </a:r>
            <a:r>
              <a:rPr lang="en-US" dirty="0"/>
              <a:t>)^2.</a:t>
            </a:r>
          </a:p>
          <a:p>
            <a:r>
              <a:rPr lang="en-US" dirty="0"/>
              <a:t>Number between 0 and 1.</a:t>
            </a:r>
          </a:p>
          <a:p>
            <a:r>
              <a:rPr lang="en-US" dirty="0"/>
              <a:t>Measure strength and goodness of fit of relationship.</a:t>
            </a:r>
          </a:p>
          <a:p>
            <a:r>
              <a:rPr lang="en-US" dirty="0"/>
              <a:t>Can be used on linear or non-linear relationships.</a:t>
            </a:r>
          </a:p>
          <a:p>
            <a:r>
              <a:rPr lang="en-US" dirty="0"/>
              <a:t>Can be used for one or more independent variables.</a:t>
            </a:r>
          </a:p>
          <a:p>
            <a:pPr lvl="1"/>
            <a:r>
              <a:rPr lang="en-US" dirty="0"/>
              <a:t>Referred to as R^2 in Multiple Regression</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53</a:t>
            </a:fld>
            <a:endParaRPr lang="en-US" dirty="0"/>
          </a:p>
        </p:txBody>
      </p:sp>
    </p:spTree>
    <p:extLst>
      <p:ext uri="{BB962C8B-B14F-4D97-AF65-F5344CB8AC3E}">
        <p14:creationId xmlns:p14="http://schemas.microsoft.com/office/powerpoint/2010/main" val="176996370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646331"/>
          </a:xfrm>
        </p:spPr>
        <p:txBody>
          <a:bodyPr/>
          <a:lstStyle/>
          <a:p>
            <a:r>
              <a:rPr lang="en-US" sz="3200" dirty="0"/>
              <a:t>Estimates for Variance &amp; Standard Deviation of the Estimated Regression Equation</a:t>
            </a:r>
          </a:p>
        </p:txBody>
      </p:sp>
      <p:sp>
        <p:nvSpPr>
          <p:cNvPr id="7" name="Slide Number Placeholder 6"/>
          <p:cNvSpPr>
            <a:spLocks noGrp="1"/>
          </p:cNvSpPr>
          <p:nvPr>
            <p:ph type="sldNum" sz="quarter" idx="12"/>
          </p:nvPr>
        </p:nvSpPr>
        <p:spPr/>
        <p:txBody>
          <a:bodyPr/>
          <a:lstStyle/>
          <a:p>
            <a:fld id="{F2EC359B-1AB6-43CE-8AE3-778957AE5EF7}" type="slidenum">
              <a:rPr lang="en-US" smtClean="0"/>
              <a:pPr/>
              <a:t>54</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41953" y="1245369"/>
                <a:ext cx="7265963" cy="1043363"/>
              </a:xfrm>
              <a:prstGeom prst="rect">
                <a:avLst/>
              </a:prstGeom>
              <a:solidFill>
                <a:schemeClr val="bg1"/>
              </a:solidFill>
              <a:ln w="1270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𝑆𝑆𝐸</m:t>
                      </m:r>
                      <m:r>
                        <a:rPr lang="en-US" sz="2800" b="0" i="1" smtClean="0">
                          <a:latin typeface="Cambria Math" panose="02040503050406030204" pitchFamily="18" charset="0"/>
                        </a:rPr>
                        <m:t>= </m:t>
                      </m:r>
                      <m:nary>
                        <m:naryPr>
                          <m:chr m:val="∑"/>
                          <m:subHide m:val="on"/>
                          <m:supHide m:val="on"/>
                          <m:ctrlPr>
                            <a:rPr lang="en-US" sz="2800" b="0" i="1" smtClean="0">
                              <a:latin typeface="Cambria Math" panose="02040503050406030204" pitchFamily="18" charset="0"/>
                            </a:rPr>
                          </m:ctrlPr>
                        </m:naryPr>
                        <m:sub/>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e>
                              </m:d>
                            </m:e>
                            <m:sup>
                              <m:r>
                                <a:rPr lang="en-US" sz="2800" b="0" i="1" smtClean="0">
                                  <a:latin typeface="Cambria Math" panose="02040503050406030204" pitchFamily="18" charset="0"/>
                                </a:rPr>
                                <m:t>2</m:t>
                              </m:r>
                            </m:sup>
                          </m:sSup>
                        </m:e>
                      </m:nary>
                      <m:r>
                        <a:rPr lang="en-US" sz="2800" b="0" i="1" smtClean="0">
                          <a:latin typeface="Cambria Math" panose="02040503050406030204" pitchFamily="18" charset="0"/>
                        </a:rPr>
                        <m:t>=</m:t>
                      </m:r>
                      <m:r>
                        <a:rPr lang="en-US" sz="2800" b="0" i="1" smtClean="0">
                          <a:latin typeface="Cambria Math" panose="02040503050406030204" pitchFamily="18" charset="0"/>
                        </a:rPr>
                        <m:t>𝑇𝑜𝑡𝑎𝑙</m:t>
                      </m:r>
                      <m:r>
                        <a:rPr lang="en-US" sz="2800" b="0" i="1" smtClean="0">
                          <a:latin typeface="Cambria Math" panose="02040503050406030204" pitchFamily="18" charset="0"/>
                        </a:rPr>
                        <m:t> </m:t>
                      </m:r>
                      <m:r>
                        <a:rPr lang="en-US" sz="2800" b="0" i="1" smtClean="0">
                          <a:latin typeface="Cambria Math" panose="02040503050406030204" pitchFamily="18" charset="0"/>
                        </a:rPr>
                        <m:t>𝑅𝑒𝑠𝑖𝑑𝑢𝑎𝑙</m:t>
                      </m:r>
                      <m:r>
                        <a:rPr lang="en-US" sz="2800" b="0" i="1" smtClean="0">
                          <a:latin typeface="Cambria Math" panose="02040503050406030204" pitchFamily="18" charset="0"/>
                        </a:rPr>
                        <m:t> </m:t>
                      </m:r>
                      <m:r>
                        <a:rPr lang="en-US" sz="2800" b="0" i="1" smtClean="0">
                          <a:latin typeface="Cambria Math" panose="02040503050406030204" pitchFamily="18" charset="0"/>
                        </a:rPr>
                        <m:t>𝐸𝑟𝑟𝑜𝑟</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41953" y="1245369"/>
                <a:ext cx="7265963" cy="1043363"/>
              </a:xfrm>
              <a:prstGeom prst="rect">
                <a:avLst/>
              </a:prstGeom>
              <a:blipFill>
                <a:blip r:embed="rId3"/>
                <a:stretch>
                  <a:fillRect/>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1952" y="2447190"/>
                <a:ext cx="9885389" cy="864019"/>
              </a:xfrm>
              <a:prstGeom prst="rect">
                <a:avLst/>
              </a:prstGeom>
              <a:solidFill>
                <a:schemeClr val="bg1"/>
              </a:solidFill>
              <a:ln w="12700">
                <a:noFill/>
              </a:ln>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𝑀𝑆𝐸</m:t>
                    </m:r>
                    <m:r>
                      <a:rPr lang="en-US" sz="2800" b="0" i="1" smtClean="0">
                        <a:latin typeface="Cambria Math" panose="02040503050406030204" pitchFamily="18" charset="0"/>
                      </a:rPr>
                      <m:t>=</m:t>
                    </m:r>
                  </m:oMath>
                </a14:m>
                <a:r>
                  <a:rPr lang="en-US" sz="2800" dirty="0"/>
                  <a:t> </a:t>
                </a:r>
                <a14:m>
                  <m:oMath xmlns:m="http://schemas.openxmlformats.org/officeDocument/2006/math">
                    <m:f>
                      <m:fPr>
                        <m:ctrlPr>
                          <a:rPr lang="en-US" sz="3600" i="1" dirty="0" smtClean="0">
                            <a:latin typeface="Cambria Math" panose="02040503050406030204" pitchFamily="18" charset="0"/>
                          </a:rPr>
                        </m:ctrlPr>
                      </m:fPr>
                      <m:num>
                        <m:nary>
                          <m:naryPr>
                            <m:chr m:val="∑"/>
                            <m:subHide m:val="on"/>
                            <m:supHide m:val="on"/>
                            <m:ctrlPr>
                              <a:rPr lang="en-US" sz="3600" i="1">
                                <a:latin typeface="Cambria Math" panose="02040503050406030204" pitchFamily="18" charset="0"/>
                              </a:rPr>
                            </m:ctrlPr>
                          </m:naryPr>
                          <m:sub/>
                          <m:sup/>
                          <m:e>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𝑌</m:t>
                                        </m:r>
                                      </m:e>
                                      <m:sub>
                                        <m:r>
                                          <a:rPr lang="en-US" sz="3600" i="1">
                                            <a:latin typeface="Cambria Math" panose="02040503050406030204" pitchFamily="18" charset="0"/>
                                          </a:rPr>
                                          <m:t>𝑖</m:t>
                                        </m:r>
                                      </m:sub>
                                    </m:sSub>
                                    <m:r>
                                      <a:rPr lang="en-US" sz="3600" i="1">
                                        <a:latin typeface="Cambria Math" panose="02040503050406030204" pitchFamily="18" charset="0"/>
                                      </a:rPr>
                                      <m:t> − </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𝑌</m:t>
                                            </m:r>
                                          </m:e>
                                        </m:acc>
                                      </m:e>
                                      <m:sub>
                                        <m:r>
                                          <a:rPr lang="en-US" sz="3600" i="1">
                                            <a:latin typeface="Cambria Math" panose="02040503050406030204" pitchFamily="18" charset="0"/>
                                          </a:rPr>
                                          <m:t>𝑖</m:t>
                                        </m:r>
                                      </m:sub>
                                    </m:sSub>
                                  </m:e>
                                </m:d>
                              </m:e>
                              <m:sup>
                                <m:r>
                                  <a:rPr lang="en-US" sz="3600" i="1">
                                    <a:latin typeface="Cambria Math" panose="02040503050406030204" pitchFamily="18" charset="0"/>
                                  </a:rPr>
                                  <m:t>2</m:t>
                                </m:r>
                              </m:sup>
                            </m:sSup>
                          </m:e>
                        </m:nary>
                      </m:num>
                      <m:den>
                        <m:r>
                          <a:rPr lang="en-US" sz="3600" b="0" i="1" dirty="0" smtClean="0">
                            <a:latin typeface="Cambria Math" panose="02040503050406030204" pitchFamily="18" charset="0"/>
                          </a:rPr>
                          <m:t>𝑛</m:t>
                        </m:r>
                        <m:r>
                          <a:rPr lang="en-US" sz="3600" b="0" i="1" dirty="0" smtClean="0">
                            <a:latin typeface="Cambria Math" panose="02040503050406030204" pitchFamily="18" charset="0"/>
                          </a:rPr>
                          <m:t>−2</m:t>
                        </m:r>
                      </m:den>
                    </m:f>
                  </m:oMath>
                </a14:m>
                <a:r>
                  <a:rPr lang="en-US" sz="2800" dirty="0"/>
                  <a:t> = Estimate of Variance for Regression Equation</a:t>
                </a:r>
              </a:p>
            </p:txBody>
          </p:sp>
        </mc:Choice>
        <mc:Fallback xmlns="">
          <p:sp>
            <p:nvSpPr>
              <p:cNvPr id="10" name="TextBox 9"/>
              <p:cNvSpPr txBox="1">
                <a:spLocks noRot="1" noChangeAspect="1" noMove="1" noResize="1" noEditPoints="1" noAdjustHandles="1" noChangeArrowheads="1" noChangeShapeType="1" noTextEdit="1"/>
              </p:cNvSpPr>
              <p:nvPr/>
            </p:nvSpPr>
            <p:spPr>
              <a:xfrm>
                <a:off x="441952" y="2447190"/>
                <a:ext cx="9885389" cy="864019"/>
              </a:xfrm>
              <a:prstGeom prst="rect">
                <a:avLst/>
              </a:prstGeom>
              <a:blipFill>
                <a:blip r:embed="rId4"/>
                <a:stretch>
                  <a:fillRect b="-8451"/>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1953" y="3632020"/>
                <a:ext cx="10615278" cy="1927579"/>
              </a:xfrm>
              <a:prstGeom prst="rect">
                <a:avLst/>
              </a:prstGeom>
              <a:solidFill>
                <a:schemeClr val="bg1"/>
              </a:solidFill>
              <a:ln w="12700">
                <a:noFill/>
              </a:ln>
            </p:spPr>
            <p:txBody>
              <a:bodyPr wrap="none" lIns="0" tIns="0" rIns="0" bIns="0" rtlCol="0">
                <a:spAutoFit/>
              </a:bodyPr>
              <a:lstStyle/>
              <a:p>
                <a14:m>
                  <m:oMath xmlns:m="http://schemas.openxmlformats.org/officeDocument/2006/math">
                    <m:r>
                      <a:rPr lang="en-US" sz="2800" b="0" i="1" smtClean="0">
                        <a:latin typeface="Cambria Math" panose="02040503050406030204" pitchFamily="18" charset="0"/>
                      </a:rPr>
                      <m:t>𝑠</m:t>
                    </m:r>
                    <m:r>
                      <a:rPr lang="en-US" sz="2800" i="1">
                        <a:latin typeface="Cambria Math" panose="02040503050406030204" pitchFamily="18" charset="0"/>
                      </a:rPr>
                      <m:t>=</m:t>
                    </m:r>
                  </m:oMath>
                </a14:m>
                <a:r>
                  <a:rPr lang="en-US" sz="2800" dirty="0"/>
                  <a:t> </a:t>
                </a:r>
                <a14:m>
                  <m:oMath xmlns:m="http://schemas.openxmlformats.org/officeDocument/2006/math">
                    <m:rad>
                      <m:radPr>
                        <m:degHide m:val="on"/>
                        <m:ctrlPr>
                          <a:rPr lang="en-US" sz="3600" i="1" dirty="0" smtClean="0">
                            <a:latin typeface="Cambria Math" panose="02040503050406030204" pitchFamily="18" charset="0"/>
                          </a:rPr>
                        </m:ctrlPr>
                      </m:radPr>
                      <m:deg/>
                      <m:e>
                        <m:f>
                          <m:fPr>
                            <m:ctrlPr>
                              <a:rPr lang="en-US" sz="3600" i="1" dirty="0">
                                <a:latin typeface="Cambria Math" panose="02040503050406030204" pitchFamily="18" charset="0"/>
                              </a:rPr>
                            </m:ctrlPr>
                          </m:fPr>
                          <m:num>
                            <m:nary>
                              <m:naryPr>
                                <m:chr m:val="∑"/>
                                <m:subHide m:val="on"/>
                                <m:supHide m:val="on"/>
                                <m:ctrlPr>
                                  <a:rPr lang="en-US" sz="3600" i="1">
                                    <a:latin typeface="Cambria Math" panose="02040503050406030204" pitchFamily="18" charset="0"/>
                                  </a:rPr>
                                </m:ctrlPr>
                              </m:naryPr>
                              <m:sub/>
                              <m:sup/>
                              <m:e>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𝑌</m:t>
                                            </m:r>
                                          </m:e>
                                          <m:sub>
                                            <m:r>
                                              <a:rPr lang="en-US" sz="3600" i="1">
                                                <a:latin typeface="Cambria Math" panose="02040503050406030204" pitchFamily="18" charset="0"/>
                                              </a:rPr>
                                              <m:t>𝑖</m:t>
                                            </m:r>
                                          </m:sub>
                                        </m:sSub>
                                        <m:r>
                                          <a:rPr lang="en-US" sz="3600" i="1">
                                            <a:latin typeface="Cambria Math" panose="02040503050406030204" pitchFamily="18" charset="0"/>
                                          </a:rPr>
                                          <m:t> − </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𝑌</m:t>
                                                </m:r>
                                              </m:e>
                                            </m:acc>
                                          </m:e>
                                          <m:sub>
                                            <m:r>
                                              <a:rPr lang="en-US" sz="3600" i="1">
                                                <a:latin typeface="Cambria Math" panose="02040503050406030204" pitchFamily="18" charset="0"/>
                                              </a:rPr>
                                              <m:t>𝑖</m:t>
                                            </m:r>
                                          </m:sub>
                                        </m:sSub>
                                      </m:e>
                                    </m:d>
                                  </m:e>
                                  <m:sup>
                                    <m:r>
                                      <a:rPr lang="en-US" sz="3600" i="1">
                                        <a:latin typeface="Cambria Math" panose="02040503050406030204" pitchFamily="18" charset="0"/>
                                      </a:rPr>
                                      <m:t>2</m:t>
                                    </m:r>
                                  </m:sup>
                                </m:sSup>
                              </m:e>
                            </m:nary>
                          </m:num>
                          <m:den>
                            <m:r>
                              <a:rPr lang="en-US" sz="3600" i="1" dirty="0">
                                <a:latin typeface="Cambria Math" panose="02040503050406030204" pitchFamily="18" charset="0"/>
                              </a:rPr>
                              <m:t>𝑛</m:t>
                            </m:r>
                            <m:r>
                              <a:rPr lang="en-US" sz="3600" i="1" dirty="0">
                                <a:latin typeface="Cambria Math" panose="02040503050406030204" pitchFamily="18" charset="0"/>
                              </a:rPr>
                              <m:t>−2</m:t>
                            </m:r>
                          </m:den>
                        </m:f>
                      </m:e>
                    </m:rad>
                  </m:oMath>
                </a14:m>
                <a:r>
                  <a:rPr lang="en-US" sz="2800" dirty="0"/>
                  <a:t> = </a:t>
                </a:r>
                <a:r>
                  <a:rPr lang="en-US" sz="2600" dirty="0"/>
                  <a:t>Estimate of Standard Deviation for Regression Equation,</a:t>
                </a:r>
              </a:p>
              <a:p>
                <a:r>
                  <a:rPr lang="en-US" sz="2600" dirty="0"/>
                  <a:t>		         called “Standard Error of Estimate” or “Standard Error of y”.</a:t>
                </a:r>
              </a:p>
              <a:p>
                <a:r>
                  <a:rPr lang="en-US" sz="2600" dirty="0"/>
                  <a:t>                                  (Measure in spread of Residuals).</a:t>
                </a:r>
              </a:p>
            </p:txBody>
          </p:sp>
        </mc:Choice>
        <mc:Fallback xmlns="">
          <p:sp>
            <p:nvSpPr>
              <p:cNvPr id="11" name="TextBox 10"/>
              <p:cNvSpPr txBox="1">
                <a:spLocks noRot="1" noChangeAspect="1" noMove="1" noResize="1" noEditPoints="1" noAdjustHandles="1" noChangeArrowheads="1" noChangeShapeType="1" noTextEdit="1"/>
              </p:cNvSpPr>
              <p:nvPr/>
            </p:nvSpPr>
            <p:spPr>
              <a:xfrm>
                <a:off x="441953" y="3632020"/>
                <a:ext cx="10615278" cy="1927579"/>
              </a:xfrm>
              <a:prstGeom prst="rect">
                <a:avLst/>
              </a:prstGeom>
              <a:blipFill>
                <a:blip r:embed="rId5"/>
                <a:stretch>
                  <a:fillRect r="-804" b="-9810"/>
                </a:stretch>
              </a:blipFill>
              <a:ln w="12700">
                <a:noFill/>
              </a:ln>
            </p:spPr>
            <p:txBody>
              <a:bodyPr/>
              <a:lstStyle/>
              <a:p>
                <a:r>
                  <a:rPr lang="en-US">
                    <a:noFill/>
                  </a:rPr>
                  <a:t> </a:t>
                </a:r>
              </a:p>
            </p:txBody>
          </p:sp>
        </mc:Fallback>
      </mc:AlternateContent>
      <p:sp>
        <p:nvSpPr>
          <p:cNvPr id="3" name="TextBox 2"/>
          <p:cNvSpPr txBox="1"/>
          <p:nvPr/>
        </p:nvSpPr>
        <p:spPr>
          <a:xfrm>
            <a:off x="377404" y="5827938"/>
            <a:ext cx="10615279" cy="646331"/>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100" b="0" dirty="0">
                <a:latin typeface="Cambria Math" panose="02040503050406030204" pitchFamily="18" charset="0"/>
              </a:rPr>
              <a:t>If you already have the residual values calculated, you can use the Excel function</a:t>
            </a:r>
            <a:r>
              <a:rPr lang="en-US" sz="2100" dirty="0">
                <a:latin typeface="Cambria Math" panose="02040503050406030204" pitchFamily="18" charset="0"/>
              </a:rPr>
              <a:t> STEYX to calculate </a:t>
            </a:r>
            <a:r>
              <a:rPr lang="en-US" sz="2100" dirty="0"/>
              <a:t>Standard Error of Estimate</a:t>
            </a:r>
            <a:r>
              <a:rPr lang="en-US" sz="2100" dirty="0">
                <a:latin typeface="Cambria Math" panose="02040503050406030204" pitchFamily="18" charset="0"/>
              </a:rPr>
              <a:t>. All it needs are the x and y sample point values.</a:t>
            </a:r>
            <a:endParaRPr lang="en-US" sz="2100" b="0" dirty="0">
              <a:latin typeface="Cambria Math" panose="02040503050406030204" pitchFamily="18" charset="0"/>
            </a:endParaRPr>
          </a:p>
        </p:txBody>
      </p:sp>
    </p:spTree>
    <p:extLst>
      <p:ext uri="{BB962C8B-B14F-4D97-AF65-F5344CB8AC3E}">
        <p14:creationId xmlns:p14="http://schemas.microsoft.com/office/powerpoint/2010/main" val="22459234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6" name="type.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844157"/>
          </a:xfrm>
        </p:spPr>
        <p:txBody>
          <a:bodyPr/>
          <a:lstStyle/>
          <a:p>
            <a:r>
              <a:rPr lang="en-US" dirty="0"/>
              <a:t>Standard Error of the Estimate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55</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249" y="1200150"/>
            <a:ext cx="9426652" cy="5372100"/>
          </a:xfrm>
        </p:spPr>
      </p:pic>
    </p:spTree>
    <p:extLst>
      <p:ext uri="{BB962C8B-B14F-4D97-AF65-F5344CB8AC3E}">
        <p14:creationId xmlns:p14="http://schemas.microsoft.com/office/powerpoint/2010/main" val="422222114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65760" y="339660"/>
            <a:ext cx="10594290" cy="1089625"/>
          </a:xfrm>
        </p:spPr>
        <p:txBody>
          <a:bodyPr/>
          <a:lstStyle/>
          <a:p>
            <a:r>
              <a:rPr lang="en-US" dirty="0"/>
              <a:t>Bike Weight/ Bike Price Example:</a:t>
            </a:r>
            <a:br>
              <a:rPr lang="en-US" dirty="0"/>
            </a:br>
            <a:r>
              <a:rPr lang="en-US" dirty="0"/>
              <a:t>Calculate Coefficient Of Determination &amp; Standard Error</a:t>
            </a:r>
          </a:p>
        </p:txBody>
      </p:sp>
      <p:sp>
        <p:nvSpPr>
          <p:cNvPr id="7" name="Slide Number Placeholder 6"/>
          <p:cNvSpPr>
            <a:spLocks noGrp="1"/>
          </p:cNvSpPr>
          <p:nvPr>
            <p:ph type="sldNum" sz="quarter" idx="12"/>
          </p:nvPr>
        </p:nvSpPr>
        <p:spPr/>
        <p:txBody>
          <a:bodyPr/>
          <a:lstStyle/>
          <a:p>
            <a:fld id="{F2EC359B-1AB6-43CE-8AE3-778957AE5EF7}" type="slidenum">
              <a:rPr lang="en-US" smtClean="0"/>
              <a:pPr/>
              <a:t>56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724227"/>
            <a:ext cx="10543546" cy="4762636"/>
          </a:xfrm>
          <a:prstGeom prst="rect">
            <a:avLst/>
          </a:prstGeom>
        </p:spPr>
      </p:pic>
    </p:spTree>
    <p:extLst>
      <p:ext uri="{BB962C8B-B14F-4D97-AF65-F5344CB8AC3E}">
        <p14:creationId xmlns:p14="http://schemas.microsoft.com/office/powerpoint/2010/main" val="132347287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2271" y="274638"/>
            <a:ext cx="10811238" cy="1123856"/>
          </a:xfrm>
        </p:spPr>
        <p:txBody>
          <a:bodyPr/>
          <a:lstStyle/>
          <a:p>
            <a:r>
              <a:rPr lang="en-US" dirty="0"/>
              <a:t>“How Fairly A Statistic Represents Its Data Points”.</a:t>
            </a:r>
          </a:p>
        </p:txBody>
      </p:sp>
      <p:sp>
        <p:nvSpPr>
          <p:cNvPr id="8" name="Text Placeholder 7"/>
          <p:cNvSpPr>
            <a:spLocks noGrp="1"/>
          </p:cNvSpPr>
          <p:nvPr>
            <p:ph type="body" idx="1"/>
          </p:nvPr>
        </p:nvSpPr>
        <p:spPr>
          <a:xfrm>
            <a:off x="609600" y="1954666"/>
            <a:ext cx="4876800" cy="799296"/>
          </a:xfrm>
        </p:spPr>
        <p:txBody>
          <a:bodyPr/>
          <a:lstStyle/>
          <a:p>
            <a:r>
              <a:rPr lang="en-US" dirty="0"/>
              <a:t>Measuring How Fairly The “Mean” Represents Its Data Points with “Standard Deviation”</a:t>
            </a:r>
          </a:p>
        </p:txBody>
      </p:sp>
      <p:sp>
        <p:nvSpPr>
          <p:cNvPr id="10" name="Text Placeholder 9"/>
          <p:cNvSpPr>
            <a:spLocks noGrp="1"/>
          </p:cNvSpPr>
          <p:nvPr>
            <p:ph type="body" sz="quarter" idx="3"/>
          </p:nvPr>
        </p:nvSpPr>
        <p:spPr>
          <a:xfrm>
            <a:off x="5892800" y="1986939"/>
            <a:ext cx="4876800" cy="1315663"/>
          </a:xfrm>
        </p:spPr>
        <p:txBody>
          <a:bodyPr/>
          <a:lstStyle/>
          <a:p>
            <a:r>
              <a:rPr lang="en-US" dirty="0"/>
              <a:t>Measuring How Fairly the “Estimated Regression Equation” Represents Its Data Points with “Standard Deviation of the Estimated Line” or “Standard Error of the Estimate”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57</a:t>
            </a:fld>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1443316" y="3649533"/>
                <a:ext cx="2881257" cy="1955022"/>
              </a:xfrm>
              <a:prstGeom prst="rect">
                <a:avLst/>
              </a:prstGeom>
              <a:solidFill>
                <a:schemeClr val="bg1"/>
              </a:solidFill>
              <a:ln w="127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300" b="0" i="1" smtClean="0">
                              <a:latin typeface="Cambria Math" panose="02040503050406030204" pitchFamily="18" charset="0"/>
                            </a:rPr>
                          </m:ctrlPr>
                        </m:radPr>
                        <m:deg/>
                        <m:e>
                          <m:f>
                            <m:fPr>
                              <m:ctrlPr>
                                <a:rPr lang="en-US" sz="4300" b="0" i="1" smtClean="0">
                                  <a:latin typeface="Cambria Math" panose="02040503050406030204" pitchFamily="18" charset="0"/>
                                </a:rPr>
                              </m:ctrlPr>
                            </m:fPr>
                            <m:num>
                              <m:nary>
                                <m:naryPr>
                                  <m:chr m:val="∑"/>
                                  <m:subHide m:val="on"/>
                                  <m:supHide m:val="on"/>
                                  <m:ctrlPr>
                                    <a:rPr lang="en-US" sz="4300" b="0" i="1" smtClean="0">
                                      <a:latin typeface="Cambria Math" panose="02040503050406030204" pitchFamily="18" charset="0"/>
                                    </a:rPr>
                                  </m:ctrlPr>
                                </m:naryPr>
                                <m:sub/>
                                <m:sup/>
                                <m:e>
                                  <m:sSup>
                                    <m:sSupPr>
                                      <m:ctrlPr>
                                        <a:rPr lang="en-US" sz="4300" b="0" i="1" smtClean="0">
                                          <a:latin typeface="Cambria Math" panose="02040503050406030204" pitchFamily="18" charset="0"/>
                                        </a:rPr>
                                      </m:ctrlPr>
                                    </m:sSupPr>
                                    <m:e>
                                      <m:r>
                                        <a:rPr lang="en-US" sz="4300" i="1">
                                          <a:latin typeface="Cambria Math" panose="02040503050406030204" pitchFamily="18" charset="0"/>
                                        </a:rPr>
                                        <m:t>(</m:t>
                                      </m:r>
                                      <m:sSub>
                                        <m:sSubPr>
                                          <m:ctrlPr>
                                            <a:rPr lang="en-US" sz="4300" i="1">
                                              <a:latin typeface="Cambria Math" panose="02040503050406030204" pitchFamily="18" charset="0"/>
                                            </a:rPr>
                                          </m:ctrlPr>
                                        </m:sSubPr>
                                        <m:e>
                                          <m:r>
                                            <a:rPr lang="en-US" sz="4300" i="1">
                                              <a:latin typeface="Cambria Math" panose="02040503050406030204" pitchFamily="18" charset="0"/>
                                            </a:rPr>
                                            <m:t>𝑦</m:t>
                                          </m:r>
                                        </m:e>
                                        <m:sub>
                                          <m:r>
                                            <a:rPr lang="en-US" sz="4300" i="1">
                                              <a:latin typeface="Cambria Math" panose="02040503050406030204" pitchFamily="18" charset="0"/>
                                            </a:rPr>
                                            <m:t>𝑖</m:t>
                                          </m:r>
                                        </m:sub>
                                      </m:sSub>
                                      <m:r>
                                        <a:rPr lang="en-US" sz="4300" i="1">
                                          <a:latin typeface="Cambria Math" panose="02040503050406030204" pitchFamily="18" charset="0"/>
                                        </a:rPr>
                                        <m:t>−</m:t>
                                      </m:r>
                                      <m:acc>
                                        <m:accPr>
                                          <m:chr m:val="̅"/>
                                          <m:ctrlPr>
                                            <a:rPr lang="en-US" sz="4300" i="1">
                                              <a:latin typeface="Cambria Math" panose="02040503050406030204" pitchFamily="18" charset="0"/>
                                            </a:rPr>
                                          </m:ctrlPr>
                                        </m:accPr>
                                        <m:e>
                                          <m:r>
                                            <a:rPr lang="en-US" sz="4300" i="1">
                                              <a:latin typeface="Cambria Math" panose="02040503050406030204" pitchFamily="18" charset="0"/>
                                            </a:rPr>
                                            <m:t>𝑦</m:t>
                                          </m:r>
                                        </m:e>
                                      </m:acc>
                                      <m:r>
                                        <a:rPr lang="en-US" sz="4300" i="1">
                                          <a:latin typeface="Cambria Math" panose="02040503050406030204" pitchFamily="18" charset="0"/>
                                        </a:rPr>
                                        <m:t>)</m:t>
                                      </m:r>
                                    </m:e>
                                    <m:sup>
                                      <m:r>
                                        <a:rPr lang="en-US" sz="4300" b="0" i="1" smtClean="0">
                                          <a:latin typeface="Cambria Math" panose="02040503050406030204" pitchFamily="18" charset="0"/>
                                        </a:rPr>
                                        <m:t>2</m:t>
                                      </m:r>
                                    </m:sup>
                                  </m:sSup>
                                </m:e>
                              </m:nary>
                            </m:num>
                            <m:den>
                              <m:r>
                                <a:rPr lang="en-US" sz="4300" b="0" i="1" smtClean="0">
                                  <a:latin typeface="Cambria Math" panose="02040503050406030204" pitchFamily="18" charset="0"/>
                                </a:rPr>
                                <m:t>𝑛</m:t>
                              </m:r>
                              <m:r>
                                <a:rPr lang="en-US" sz="4300" b="0" i="1" smtClean="0">
                                  <a:latin typeface="Cambria Math" panose="02040503050406030204" pitchFamily="18" charset="0"/>
                                </a:rPr>
                                <m:t>−1</m:t>
                              </m:r>
                            </m:den>
                          </m:f>
                        </m:e>
                      </m:rad>
                    </m:oMath>
                  </m:oMathPara>
                </a14:m>
                <a:endParaRPr lang="en-US" sz="4300" b="0" i="1" dirty="0">
                  <a:latin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43316" y="3649533"/>
                <a:ext cx="2881257" cy="1955022"/>
              </a:xfrm>
              <a:prstGeom prst="rect">
                <a:avLst/>
              </a:prstGeom>
              <a:blipFill rotWithShape="0">
                <a:blip r:embed="rId3"/>
                <a:stretch>
                  <a:fillRect r="-2331"/>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892800" y="3603366"/>
                <a:ext cx="3611501" cy="20473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sz="4300" i="1" dirty="0" smtClean="0">
                              <a:latin typeface="Cambria Math" panose="02040503050406030204" pitchFamily="18" charset="0"/>
                            </a:rPr>
                          </m:ctrlPr>
                        </m:radPr>
                        <m:deg/>
                        <m:e>
                          <m:f>
                            <m:fPr>
                              <m:ctrlPr>
                                <a:rPr lang="en-US" sz="4300" i="1" dirty="0">
                                  <a:latin typeface="Cambria Math" panose="02040503050406030204" pitchFamily="18" charset="0"/>
                                </a:rPr>
                              </m:ctrlPr>
                            </m:fPr>
                            <m:num>
                              <m:nary>
                                <m:naryPr>
                                  <m:chr m:val="∑"/>
                                  <m:subHide m:val="on"/>
                                  <m:supHide m:val="on"/>
                                  <m:ctrlPr>
                                    <a:rPr lang="en-US" sz="4300" i="1">
                                      <a:latin typeface="Cambria Math" panose="02040503050406030204" pitchFamily="18" charset="0"/>
                                    </a:rPr>
                                  </m:ctrlPr>
                                </m:naryPr>
                                <m:sub/>
                                <m:sup/>
                                <m:e>
                                  <m:sSup>
                                    <m:sSupPr>
                                      <m:ctrlPr>
                                        <a:rPr lang="en-US" sz="4300" i="1">
                                          <a:latin typeface="Cambria Math" panose="02040503050406030204" pitchFamily="18" charset="0"/>
                                        </a:rPr>
                                      </m:ctrlPr>
                                    </m:sSupPr>
                                    <m:e>
                                      <m:d>
                                        <m:dPr>
                                          <m:ctrlPr>
                                            <a:rPr lang="en-US" sz="4300" i="1">
                                              <a:latin typeface="Cambria Math" panose="02040503050406030204" pitchFamily="18" charset="0"/>
                                            </a:rPr>
                                          </m:ctrlPr>
                                        </m:dPr>
                                        <m:e>
                                          <m:sSub>
                                            <m:sSubPr>
                                              <m:ctrlPr>
                                                <a:rPr lang="en-US" sz="4300" i="1">
                                                  <a:latin typeface="Cambria Math" panose="02040503050406030204" pitchFamily="18" charset="0"/>
                                                </a:rPr>
                                              </m:ctrlPr>
                                            </m:sSubPr>
                                            <m:e>
                                              <m:r>
                                                <a:rPr lang="en-US" sz="4300" i="1">
                                                  <a:latin typeface="Cambria Math" panose="02040503050406030204" pitchFamily="18" charset="0"/>
                                                </a:rPr>
                                                <m:t>𝑌</m:t>
                                              </m:r>
                                            </m:e>
                                            <m:sub>
                                              <m:r>
                                                <a:rPr lang="en-US" sz="4300" i="1">
                                                  <a:latin typeface="Cambria Math" panose="02040503050406030204" pitchFamily="18" charset="0"/>
                                                </a:rPr>
                                                <m:t>𝑖</m:t>
                                              </m:r>
                                            </m:sub>
                                          </m:sSub>
                                          <m:r>
                                            <a:rPr lang="en-US" sz="4300" i="1">
                                              <a:latin typeface="Cambria Math" panose="02040503050406030204" pitchFamily="18" charset="0"/>
                                            </a:rPr>
                                            <m:t> − </m:t>
                                          </m:r>
                                          <m:sSub>
                                            <m:sSubPr>
                                              <m:ctrlPr>
                                                <a:rPr lang="en-US" sz="4300" i="1">
                                                  <a:latin typeface="Cambria Math" panose="02040503050406030204" pitchFamily="18" charset="0"/>
                                                </a:rPr>
                                              </m:ctrlPr>
                                            </m:sSubPr>
                                            <m:e>
                                              <m:acc>
                                                <m:accPr>
                                                  <m:chr m:val="̂"/>
                                                  <m:ctrlPr>
                                                    <a:rPr lang="en-US" sz="4300" i="1">
                                                      <a:latin typeface="Cambria Math" panose="02040503050406030204" pitchFamily="18" charset="0"/>
                                                    </a:rPr>
                                                  </m:ctrlPr>
                                                </m:accPr>
                                                <m:e>
                                                  <m:r>
                                                    <a:rPr lang="en-US" sz="4300" i="1">
                                                      <a:latin typeface="Cambria Math" panose="02040503050406030204" pitchFamily="18" charset="0"/>
                                                    </a:rPr>
                                                    <m:t>𝑌</m:t>
                                                  </m:r>
                                                </m:e>
                                              </m:acc>
                                            </m:e>
                                            <m:sub>
                                              <m:r>
                                                <a:rPr lang="en-US" sz="4300" i="1">
                                                  <a:latin typeface="Cambria Math" panose="02040503050406030204" pitchFamily="18" charset="0"/>
                                                </a:rPr>
                                                <m:t>𝑖</m:t>
                                              </m:r>
                                            </m:sub>
                                          </m:sSub>
                                        </m:e>
                                      </m:d>
                                    </m:e>
                                    <m:sup>
                                      <m:r>
                                        <a:rPr lang="en-US" sz="4300" i="1">
                                          <a:latin typeface="Cambria Math" panose="02040503050406030204" pitchFamily="18" charset="0"/>
                                        </a:rPr>
                                        <m:t>2</m:t>
                                      </m:r>
                                    </m:sup>
                                  </m:sSup>
                                </m:e>
                              </m:nary>
                            </m:num>
                            <m:den>
                              <m:r>
                                <a:rPr lang="en-US" sz="4300" i="1" dirty="0">
                                  <a:latin typeface="Cambria Math" panose="02040503050406030204" pitchFamily="18" charset="0"/>
                                </a:rPr>
                                <m:t>𝑛</m:t>
                              </m:r>
                              <m:r>
                                <a:rPr lang="en-US" sz="4300" i="1" dirty="0">
                                  <a:latin typeface="Cambria Math" panose="02040503050406030204" pitchFamily="18" charset="0"/>
                                </a:rPr>
                                <m:t>−2</m:t>
                              </m:r>
                            </m:den>
                          </m:f>
                        </m:e>
                      </m:rad>
                    </m:oMath>
                  </m:oMathPara>
                </a14:m>
                <a:endParaRPr lang="en-US" sz="4300" dirty="0"/>
              </a:p>
            </p:txBody>
          </p:sp>
        </mc:Choice>
        <mc:Fallback xmlns="">
          <p:sp>
            <p:nvSpPr>
              <p:cNvPr id="3" name="Rectangle 2"/>
              <p:cNvSpPr>
                <a:spLocks noRot="1" noChangeAspect="1" noMove="1" noResize="1" noEditPoints="1" noAdjustHandles="1" noChangeArrowheads="1" noChangeShapeType="1" noTextEdit="1"/>
              </p:cNvSpPr>
              <p:nvPr/>
            </p:nvSpPr>
            <p:spPr>
              <a:xfrm>
                <a:off x="5892800" y="3603366"/>
                <a:ext cx="3611501" cy="204735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626924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200" dirty="0"/>
              <a:t>Data Analysis, Regression feature Step 1: Dialog Box</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2147" y="1271914"/>
            <a:ext cx="9142857" cy="5228571"/>
          </a:xfrm>
        </p:spPr>
      </p:pic>
      <p:sp>
        <p:nvSpPr>
          <p:cNvPr id="4" name="Slide Number Placeholder 3"/>
          <p:cNvSpPr>
            <a:spLocks noGrp="1"/>
          </p:cNvSpPr>
          <p:nvPr>
            <p:ph type="sldNum" sz="quarter" idx="12"/>
          </p:nvPr>
        </p:nvSpPr>
        <p:spPr/>
        <p:txBody>
          <a:bodyPr/>
          <a:lstStyle/>
          <a:p>
            <a:fld id="{F2EC359B-1AB6-43CE-8AE3-778957AE5EF7}" type="slidenum">
              <a:rPr lang="en-US" smtClean="0"/>
              <a:pPr/>
              <a:t>58</a:t>
            </a:fld>
            <a:endParaRPr lang="en-US" dirty="0"/>
          </a:p>
        </p:txBody>
      </p:sp>
    </p:spTree>
    <p:extLst>
      <p:ext uri="{BB962C8B-B14F-4D97-AF65-F5344CB8AC3E}">
        <p14:creationId xmlns:p14="http://schemas.microsoft.com/office/powerpoint/2010/main" val="18097577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Degrees of Freedom</a:t>
            </a:r>
          </a:p>
        </p:txBody>
      </p:sp>
      <p:sp>
        <p:nvSpPr>
          <p:cNvPr id="8" name="Content Placeholder 7"/>
          <p:cNvSpPr>
            <a:spLocks noGrp="1"/>
          </p:cNvSpPr>
          <p:nvPr>
            <p:ph idx="1"/>
          </p:nvPr>
        </p:nvSpPr>
        <p:spPr>
          <a:xfrm>
            <a:off x="318407" y="1200151"/>
            <a:ext cx="10850336" cy="865317"/>
          </a:xfrm>
        </p:spPr>
        <p:txBody>
          <a:bodyPr>
            <a:normAutofit fontScale="70000" lnSpcReduction="20000"/>
          </a:bodyPr>
          <a:lstStyle/>
          <a:p>
            <a:r>
              <a:rPr lang="en-US" dirty="0">
                <a:latin typeface="Cambria Math" panose="02040503050406030204" pitchFamily="18" charset="0"/>
              </a:rPr>
              <a:t>Degrees of freedom represents the number of independent units of information in a calculation.</a:t>
            </a:r>
          </a:p>
          <a:p>
            <a:r>
              <a:rPr lang="en-US" dirty="0">
                <a:latin typeface="Cambria Math" panose="02040503050406030204" pitchFamily="18" charset="0"/>
              </a:rPr>
              <a:t>In general, Degrees of Freedom = df = n - # of estimated parameters.</a:t>
            </a:r>
          </a:p>
          <a:p>
            <a:r>
              <a:rPr lang="en-US" dirty="0">
                <a:latin typeface="Cambria Math" panose="02040503050406030204" pitchFamily="18" charset="0"/>
              </a:rPr>
              <a:t>Both of these would become:</a:t>
            </a:r>
          </a:p>
          <a:p>
            <a:endParaRPr lang="en-US" dirty="0">
              <a:latin typeface="Cambria Math" panose="02040503050406030204" pitchFamily="18" charset="0"/>
            </a:endParaRPr>
          </a:p>
          <a:p>
            <a:endParaRPr lang="en-US" dirty="0"/>
          </a:p>
        </p:txBody>
      </p:sp>
      <p:sp>
        <p:nvSpPr>
          <p:cNvPr id="7" name="Slide Number Placeholder 6"/>
          <p:cNvSpPr>
            <a:spLocks noGrp="1"/>
          </p:cNvSpPr>
          <p:nvPr>
            <p:ph type="sldNum" sz="quarter" idx="12"/>
          </p:nvPr>
        </p:nvSpPr>
        <p:spPr/>
        <p:txBody>
          <a:bodyPr/>
          <a:lstStyle/>
          <a:p>
            <a:fld id="{F2EC359B-1AB6-43CE-8AE3-778957AE5EF7}" type="slidenum">
              <a:rPr lang="en-US" smtClean="0"/>
              <a:pPr/>
              <a:t>59</a:t>
            </a:fld>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2039631" y="2124310"/>
                <a:ext cx="5071174" cy="1545872"/>
              </a:xfrm>
              <a:prstGeom prst="rect">
                <a:avLst/>
              </a:prstGeom>
              <a:solidFill>
                <a:schemeClr val="bg1"/>
              </a:solidFill>
              <a:ln w="127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400" b="0" i="1" smtClean="0">
                              <a:latin typeface="Cambria Math" panose="02040503050406030204" pitchFamily="18" charset="0"/>
                            </a:rPr>
                          </m:ctrlPr>
                        </m:sSubPr>
                        <m:e>
                          <m:r>
                            <a:rPr lang="en-US" sz="3400" b="0" i="1" smtClean="0">
                              <a:latin typeface="Cambria Math" panose="02040503050406030204" pitchFamily="18" charset="0"/>
                            </a:rPr>
                            <m:t>𝑠</m:t>
                          </m:r>
                        </m:e>
                        <m:sub>
                          <m:r>
                            <a:rPr lang="en-US" sz="3400" b="0" i="1" smtClean="0">
                              <a:latin typeface="Cambria Math" panose="02040503050406030204" pitchFamily="18" charset="0"/>
                            </a:rPr>
                            <m:t>𝑀𝑒𝑎𝑛</m:t>
                          </m:r>
                        </m:sub>
                      </m:sSub>
                      <m:r>
                        <a:rPr lang="en-US" sz="3400" b="0" i="1" smtClean="0">
                          <a:latin typeface="Cambria Math" panose="02040503050406030204" pitchFamily="18" charset="0"/>
                        </a:rPr>
                        <m:t>=</m:t>
                      </m:r>
                      <m:rad>
                        <m:radPr>
                          <m:degHide m:val="on"/>
                          <m:ctrlPr>
                            <a:rPr lang="en-US" sz="3400" b="0" i="1" smtClean="0">
                              <a:latin typeface="Cambria Math" panose="02040503050406030204" pitchFamily="18" charset="0"/>
                            </a:rPr>
                          </m:ctrlPr>
                        </m:radPr>
                        <m:deg/>
                        <m:e>
                          <m:f>
                            <m:fPr>
                              <m:ctrlPr>
                                <a:rPr lang="en-US" sz="3400" b="0" i="1" smtClean="0">
                                  <a:latin typeface="Cambria Math" panose="02040503050406030204" pitchFamily="18" charset="0"/>
                                </a:rPr>
                              </m:ctrlPr>
                            </m:fPr>
                            <m:num>
                              <m:nary>
                                <m:naryPr>
                                  <m:chr m:val="∑"/>
                                  <m:subHide m:val="on"/>
                                  <m:supHide m:val="on"/>
                                  <m:ctrlPr>
                                    <a:rPr lang="en-US" sz="3400" b="0" i="1" smtClean="0">
                                      <a:latin typeface="Cambria Math" panose="02040503050406030204" pitchFamily="18" charset="0"/>
                                    </a:rPr>
                                  </m:ctrlPr>
                                </m:naryPr>
                                <m:sub/>
                                <m:sup/>
                                <m:e>
                                  <m:sSup>
                                    <m:sSupPr>
                                      <m:ctrlPr>
                                        <a:rPr lang="en-US" sz="3400" b="0" i="1" smtClean="0">
                                          <a:latin typeface="Cambria Math" panose="02040503050406030204" pitchFamily="18" charset="0"/>
                                        </a:rPr>
                                      </m:ctrlPr>
                                    </m:sSupPr>
                                    <m:e>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i="1">
                                              <a:latin typeface="Cambria Math" panose="02040503050406030204" pitchFamily="18" charset="0"/>
                                            </a:rPr>
                                            <m:t>𝑦</m:t>
                                          </m:r>
                                        </m:e>
                                        <m:sub>
                                          <m:r>
                                            <a:rPr lang="en-US" sz="3400" i="1">
                                              <a:latin typeface="Cambria Math" panose="02040503050406030204" pitchFamily="18" charset="0"/>
                                            </a:rPr>
                                            <m:t>𝑖</m:t>
                                          </m:r>
                                        </m:sub>
                                      </m:sSub>
                                      <m:r>
                                        <a:rPr lang="en-US" sz="3400" i="1">
                                          <a:latin typeface="Cambria Math" panose="02040503050406030204" pitchFamily="18" charset="0"/>
                                        </a:rPr>
                                        <m:t>−</m:t>
                                      </m:r>
                                      <m:acc>
                                        <m:accPr>
                                          <m:chr m:val="̅"/>
                                          <m:ctrlPr>
                                            <a:rPr lang="en-US" sz="3400" i="1">
                                              <a:latin typeface="Cambria Math" panose="02040503050406030204" pitchFamily="18" charset="0"/>
                                            </a:rPr>
                                          </m:ctrlPr>
                                        </m:accPr>
                                        <m:e>
                                          <m:r>
                                            <a:rPr lang="en-US" sz="3400" i="1">
                                              <a:latin typeface="Cambria Math" panose="02040503050406030204" pitchFamily="18" charset="0"/>
                                            </a:rPr>
                                            <m:t>𝑦</m:t>
                                          </m:r>
                                        </m:e>
                                      </m:acc>
                                      <m:r>
                                        <a:rPr lang="en-US" sz="3400" i="1">
                                          <a:latin typeface="Cambria Math" panose="02040503050406030204" pitchFamily="18" charset="0"/>
                                        </a:rPr>
                                        <m:t>)</m:t>
                                      </m:r>
                                    </m:e>
                                    <m:sup>
                                      <m:r>
                                        <a:rPr lang="en-US" sz="3400" b="0" i="1" smtClean="0">
                                          <a:latin typeface="Cambria Math" panose="02040503050406030204" pitchFamily="18" charset="0"/>
                                        </a:rPr>
                                        <m:t>2</m:t>
                                      </m:r>
                                    </m:sup>
                                  </m:sSup>
                                </m:e>
                              </m:nary>
                            </m:num>
                            <m:den>
                              <m:r>
                                <a:rPr lang="en-US" sz="3400" b="0" i="1" smtClean="0">
                                  <a:latin typeface="Cambria Math" panose="02040503050406030204" pitchFamily="18" charset="0"/>
                                </a:rPr>
                                <m:t>𝑑𝑓</m:t>
                              </m:r>
                            </m:den>
                          </m:f>
                        </m:e>
                      </m:rad>
                    </m:oMath>
                  </m:oMathPara>
                </a14:m>
                <a:endParaRPr lang="en-US" sz="3400" b="0" i="1" dirty="0">
                  <a:latin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039631" y="2124310"/>
                <a:ext cx="5071174" cy="1545872"/>
              </a:xfrm>
              <a:prstGeom prst="rect">
                <a:avLst/>
              </a:prstGeom>
              <a:blipFill rotWithShape="0">
                <a:blip r:embed="rId3"/>
                <a:stretch>
                  <a:fillRect/>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99285" y="4138174"/>
                <a:ext cx="6172395" cy="163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400" b="0" i="1" dirty="0" smtClean="0">
                              <a:latin typeface="Cambria Math" panose="02040503050406030204" pitchFamily="18" charset="0"/>
                            </a:rPr>
                          </m:ctrlPr>
                        </m:sSubPr>
                        <m:e>
                          <m:r>
                            <a:rPr lang="en-US" sz="3400" b="0" i="1" dirty="0" smtClean="0">
                              <a:latin typeface="Cambria Math" panose="02040503050406030204" pitchFamily="18" charset="0"/>
                            </a:rPr>
                            <m:t>𝑠</m:t>
                          </m:r>
                        </m:e>
                        <m:sub>
                          <m:r>
                            <a:rPr lang="en-US" sz="3400" b="0" i="1" dirty="0" smtClean="0">
                              <a:latin typeface="Cambria Math" panose="02040503050406030204" pitchFamily="18" charset="0"/>
                            </a:rPr>
                            <m:t>𝑅𝑒𝑔𝑟𝑒𝑠𝑠𝑖𝑜𝑛</m:t>
                          </m:r>
                          <m:r>
                            <a:rPr lang="en-US" sz="3400" b="0" i="1" dirty="0" smtClean="0">
                              <a:latin typeface="Cambria Math" panose="02040503050406030204" pitchFamily="18" charset="0"/>
                            </a:rPr>
                            <m:t> </m:t>
                          </m:r>
                          <m:r>
                            <a:rPr lang="en-US" sz="3400" b="0" i="1" dirty="0" smtClean="0">
                              <a:latin typeface="Cambria Math" panose="02040503050406030204" pitchFamily="18" charset="0"/>
                            </a:rPr>
                            <m:t>𝐿𝑖𝑛𝑒</m:t>
                          </m:r>
                        </m:sub>
                      </m:sSub>
                      <m:r>
                        <a:rPr lang="en-US" sz="3400" b="0" i="1" dirty="0" smtClean="0">
                          <a:latin typeface="Cambria Math" panose="02040503050406030204" pitchFamily="18" charset="0"/>
                        </a:rPr>
                        <m:t>=</m:t>
                      </m:r>
                      <m:rad>
                        <m:radPr>
                          <m:degHide m:val="on"/>
                          <m:ctrlPr>
                            <a:rPr lang="en-US" sz="3400" i="1" dirty="0" smtClean="0">
                              <a:latin typeface="Cambria Math" panose="02040503050406030204" pitchFamily="18" charset="0"/>
                            </a:rPr>
                          </m:ctrlPr>
                        </m:radPr>
                        <m:deg/>
                        <m:e>
                          <m:f>
                            <m:fPr>
                              <m:ctrlPr>
                                <a:rPr lang="en-US" sz="3400" i="1" dirty="0">
                                  <a:latin typeface="Cambria Math" panose="02040503050406030204" pitchFamily="18" charset="0"/>
                                </a:rPr>
                              </m:ctrlPr>
                            </m:fPr>
                            <m:num>
                              <m:nary>
                                <m:naryPr>
                                  <m:chr m:val="∑"/>
                                  <m:subHide m:val="on"/>
                                  <m:supHide m:val="on"/>
                                  <m:ctrlPr>
                                    <a:rPr lang="en-US" sz="3400" i="1">
                                      <a:latin typeface="Cambria Math" panose="02040503050406030204" pitchFamily="18" charset="0"/>
                                    </a:rPr>
                                  </m:ctrlPr>
                                </m:naryPr>
                                <m:sub/>
                                <m:sup/>
                                <m:e>
                                  <m:sSup>
                                    <m:sSupPr>
                                      <m:ctrlPr>
                                        <a:rPr lang="en-US" sz="3400" i="1">
                                          <a:latin typeface="Cambria Math" panose="02040503050406030204" pitchFamily="18" charset="0"/>
                                        </a:rPr>
                                      </m:ctrlPr>
                                    </m:sSupPr>
                                    <m:e>
                                      <m:d>
                                        <m:dPr>
                                          <m:ctrlPr>
                                            <a:rPr lang="en-US" sz="3400" i="1">
                                              <a:latin typeface="Cambria Math" panose="02040503050406030204" pitchFamily="18" charset="0"/>
                                            </a:rPr>
                                          </m:ctrlPr>
                                        </m:dPr>
                                        <m:e>
                                          <m:sSub>
                                            <m:sSubPr>
                                              <m:ctrlPr>
                                                <a:rPr lang="en-US" sz="3400" i="1">
                                                  <a:latin typeface="Cambria Math" panose="02040503050406030204" pitchFamily="18" charset="0"/>
                                                </a:rPr>
                                              </m:ctrlPr>
                                            </m:sSubPr>
                                            <m:e>
                                              <m:r>
                                                <a:rPr lang="en-US" sz="3400" i="1">
                                                  <a:latin typeface="Cambria Math" panose="02040503050406030204" pitchFamily="18" charset="0"/>
                                                </a:rPr>
                                                <m:t>𝑌</m:t>
                                              </m:r>
                                            </m:e>
                                            <m:sub>
                                              <m:r>
                                                <a:rPr lang="en-US" sz="3400" i="1">
                                                  <a:latin typeface="Cambria Math" panose="02040503050406030204" pitchFamily="18" charset="0"/>
                                                </a:rPr>
                                                <m:t>𝑖</m:t>
                                              </m:r>
                                            </m:sub>
                                          </m:sSub>
                                          <m:r>
                                            <a:rPr lang="en-US" sz="3400" i="1">
                                              <a:latin typeface="Cambria Math" panose="02040503050406030204" pitchFamily="18" charset="0"/>
                                            </a:rPr>
                                            <m:t> − </m:t>
                                          </m:r>
                                          <m:sSub>
                                            <m:sSubPr>
                                              <m:ctrlPr>
                                                <a:rPr lang="en-US" sz="3400" i="1">
                                                  <a:latin typeface="Cambria Math" panose="02040503050406030204" pitchFamily="18" charset="0"/>
                                                </a:rPr>
                                              </m:ctrlPr>
                                            </m:sSubPr>
                                            <m:e>
                                              <m:acc>
                                                <m:accPr>
                                                  <m:chr m:val="̂"/>
                                                  <m:ctrlPr>
                                                    <a:rPr lang="en-US" sz="3400" i="1">
                                                      <a:latin typeface="Cambria Math" panose="02040503050406030204" pitchFamily="18" charset="0"/>
                                                    </a:rPr>
                                                  </m:ctrlPr>
                                                </m:accPr>
                                                <m:e>
                                                  <m:r>
                                                    <a:rPr lang="en-US" sz="3400" i="1">
                                                      <a:latin typeface="Cambria Math" panose="02040503050406030204" pitchFamily="18" charset="0"/>
                                                    </a:rPr>
                                                    <m:t>𝑌</m:t>
                                                  </m:r>
                                                </m:e>
                                              </m:acc>
                                            </m:e>
                                            <m:sub>
                                              <m:r>
                                                <a:rPr lang="en-US" sz="3400" i="1">
                                                  <a:latin typeface="Cambria Math" panose="02040503050406030204" pitchFamily="18" charset="0"/>
                                                </a:rPr>
                                                <m:t>𝑖</m:t>
                                              </m:r>
                                            </m:sub>
                                          </m:sSub>
                                        </m:e>
                                      </m:d>
                                    </m:e>
                                    <m:sup>
                                      <m:r>
                                        <a:rPr lang="en-US" sz="3400" i="1">
                                          <a:latin typeface="Cambria Math" panose="02040503050406030204" pitchFamily="18" charset="0"/>
                                        </a:rPr>
                                        <m:t>2</m:t>
                                      </m:r>
                                    </m:sup>
                                  </m:sSup>
                                </m:e>
                              </m:nary>
                            </m:num>
                            <m:den>
                              <m:r>
                                <a:rPr lang="en-US" sz="3400" i="1" dirty="0" smtClean="0">
                                  <a:latin typeface="Cambria Math" panose="02040503050406030204" pitchFamily="18" charset="0"/>
                                </a:rPr>
                                <m:t>𝑑</m:t>
                              </m:r>
                              <m:r>
                                <a:rPr lang="en-US" sz="3400" b="0" i="1" dirty="0" smtClean="0">
                                  <a:latin typeface="Cambria Math" panose="02040503050406030204" pitchFamily="18" charset="0"/>
                                </a:rPr>
                                <m:t>𝑓</m:t>
                              </m:r>
                            </m:den>
                          </m:f>
                        </m:e>
                      </m:rad>
                    </m:oMath>
                  </m:oMathPara>
                </a14:m>
                <a:endParaRPr lang="en-US" sz="3400" dirty="0"/>
              </a:p>
            </p:txBody>
          </p:sp>
        </mc:Choice>
        <mc:Fallback xmlns="">
          <p:sp>
            <p:nvSpPr>
              <p:cNvPr id="10" name="Rectangle 9"/>
              <p:cNvSpPr>
                <a:spLocks noRot="1" noChangeAspect="1" noMove="1" noResize="1" noEditPoints="1" noAdjustHandles="1" noChangeArrowheads="1" noChangeShapeType="1" noTextEdit="1"/>
              </p:cNvSpPr>
              <p:nvPr/>
            </p:nvSpPr>
            <p:spPr>
              <a:xfrm>
                <a:off x="699285" y="4138174"/>
                <a:ext cx="6172395" cy="163820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9998577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Chart to “See” If There Is a Relationship</a:t>
            </a:r>
          </a:p>
        </p:txBody>
      </p:sp>
      <p:sp>
        <p:nvSpPr>
          <p:cNvPr id="5" name="Content Placeholder 4"/>
          <p:cNvSpPr>
            <a:spLocks noGrp="1"/>
          </p:cNvSpPr>
          <p:nvPr>
            <p:ph sz="half" idx="1"/>
          </p:nvPr>
        </p:nvSpPr>
        <p:spPr>
          <a:xfrm>
            <a:off x="282011" y="1068223"/>
            <a:ext cx="5204389" cy="5606041"/>
          </a:xfrm>
        </p:spPr>
        <p:txBody>
          <a:bodyPr>
            <a:normAutofit fontScale="85000" lnSpcReduction="10000"/>
          </a:bodyPr>
          <a:lstStyle/>
          <a:p>
            <a:r>
              <a:rPr lang="en-US" sz="2600" dirty="0"/>
              <a:t>Graphical method to investigate if there is a relationship between 2 quantitative variables </a:t>
            </a:r>
          </a:p>
          <a:p>
            <a:r>
              <a:rPr lang="en-US" sz="2600" dirty="0"/>
              <a:t>Excel Charting:</a:t>
            </a:r>
          </a:p>
          <a:p>
            <a:pPr lvl="1"/>
            <a:r>
              <a:rPr lang="en-US" dirty="0"/>
              <a:t>Independent Variable = x</a:t>
            </a:r>
          </a:p>
          <a:p>
            <a:pPr lvl="2"/>
            <a:r>
              <a:rPr lang="en-US" dirty="0"/>
              <a:t>Horizontal Axis</a:t>
            </a:r>
          </a:p>
          <a:p>
            <a:pPr lvl="2"/>
            <a:r>
              <a:rPr lang="en-US" dirty="0"/>
              <a:t>Left most column in data set</a:t>
            </a:r>
          </a:p>
          <a:p>
            <a:pPr lvl="1"/>
            <a:r>
              <a:rPr lang="en-US" dirty="0"/>
              <a:t>Dependent Variable = y = f(x)</a:t>
            </a:r>
          </a:p>
          <a:p>
            <a:pPr lvl="2"/>
            <a:r>
              <a:rPr lang="en-US" dirty="0"/>
              <a:t>Vertical Axis</a:t>
            </a:r>
          </a:p>
          <a:p>
            <a:pPr lvl="2"/>
            <a:r>
              <a:rPr lang="en-US" dirty="0"/>
              <a:t>Column to right of x data column</a:t>
            </a:r>
          </a:p>
          <a:p>
            <a:pPr lvl="1"/>
            <a:r>
              <a:rPr lang="en-US" dirty="0"/>
              <a:t>Always label the x and y axes.</a:t>
            </a:r>
          </a:p>
          <a:p>
            <a:pPr lvl="1"/>
            <a:r>
              <a:rPr lang="en-US" dirty="0"/>
              <a:t>Use an informative chart title.</a:t>
            </a:r>
          </a:p>
          <a:p>
            <a:pPr lvl="1"/>
            <a:r>
              <a:rPr lang="en-US" dirty="0"/>
              <a:t>Goal of chart: Visually, we are “looking” to see if there is a relationship pattern.</a:t>
            </a:r>
          </a:p>
          <a:p>
            <a:r>
              <a:rPr lang="en-US" dirty="0"/>
              <a:t>For our Sales (x) Ad Expense (y) data we “see” a direct relationship.</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a:t>
            </a:fld>
            <a:endParaRPr lang="en-US" dirty="0"/>
          </a:p>
        </p:txBody>
      </p:sp>
      <p:sp>
        <p:nvSpPr>
          <p:cNvPr id="10" name="Rectangle 9"/>
          <p:cNvSpPr/>
          <p:nvPr/>
        </p:nvSpPr>
        <p:spPr>
          <a:xfrm>
            <a:off x="6073982" y="4950572"/>
            <a:ext cx="4308389" cy="172369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To get estimated line &amp; equation and r^2, right-click markers in chart and click on “Add Trendline”. Then click dialog button for “Linear” and the checkboxes for “Display equation on chart” &amp; “Display R^2 on chart”. Learn about equation &amp; r^2 later…</a:t>
            </a:r>
          </a:p>
          <a:p>
            <a:pPr algn="ctr"/>
            <a:endParaRPr lang="en-US" sz="1600" dirty="0">
              <a:solidFill>
                <a:srgbClr val="FF0000"/>
              </a:solidFill>
            </a:endParaRPr>
          </a:p>
        </p:txBody>
      </p:sp>
      <p:cxnSp>
        <p:nvCxnSpPr>
          <p:cNvPr id="11" name="Straight Arrow Connector 10"/>
          <p:cNvCxnSpPr>
            <a:stCxn id="10" idx="0"/>
          </p:cNvCxnSpPr>
          <p:nvPr/>
        </p:nvCxnSpPr>
        <p:spPr>
          <a:xfrm flipV="1">
            <a:off x="8228177" y="4674555"/>
            <a:ext cx="1423" cy="2760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Content Placeholder 1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87749" y="1179321"/>
            <a:ext cx="5635760" cy="3384136"/>
          </a:xfrm>
        </p:spPr>
      </p:pic>
    </p:spTree>
    <p:extLst>
      <p:ext uri="{BB962C8B-B14F-4D97-AF65-F5344CB8AC3E}">
        <p14:creationId xmlns:p14="http://schemas.microsoft.com/office/powerpoint/2010/main" val="3476474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200" dirty="0"/>
              <a:t>Data Analysis, Regression feature Step 2: Output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1384352"/>
            <a:ext cx="10848975" cy="5003695"/>
          </a:xfrm>
        </p:spPr>
      </p:pic>
      <p:sp>
        <p:nvSpPr>
          <p:cNvPr id="4" name="Slide Number Placeholder 3"/>
          <p:cNvSpPr>
            <a:spLocks noGrp="1"/>
          </p:cNvSpPr>
          <p:nvPr>
            <p:ph type="sldNum" sz="quarter" idx="12"/>
          </p:nvPr>
        </p:nvSpPr>
        <p:spPr/>
        <p:txBody>
          <a:bodyPr/>
          <a:lstStyle/>
          <a:p>
            <a:fld id="{F2EC359B-1AB6-43CE-8AE3-778957AE5EF7}" type="slidenum">
              <a:rPr lang="en-US" smtClean="0"/>
              <a:pPr/>
              <a:t>60</a:t>
            </a:fld>
            <a:endParaRPr lang="en-US" dirty="0"/>
          </a:p>
        </p:txBody>
      </p:sp>
    </p:spTree>
    <p:extLst>
      <p:ext uri="{BB962C8B-B14F-4D97-AF65-F5344CB8AC3E}">
        <p14:creationId xmlns:p14="http://schemas.microsoft.com/office/powerpoint/2010/main" val="24811535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200" dirty="0"/>
              <a:t>What Regression Output Means</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61</a:t>
            </a:fld>
            <a:endParaRPr lang="en-US" dirty="0"/>
          </a:p>
        </p:txBody>
      </p:sp>
      <p:pic>
        <p:nvPicPr>
          <p:cNvPr id="8" name="Content Placeholder 7" descr="Diagram&#10;&#10;Description automatically generated with medium confidence">
            <a:extLst>
              <a:ext uri="{FF2B5EF4-FFF2-40B4-BE49-F238E27FC236}">
                <a16:creationId xmlns:a16="http://schemas.microsoft.com/office/drawing/2014/main" id="{19B61FCE-773B-DAA9-1304-E4F3E95073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1315289"/>
            <a:ext cx="10848975" cy="5141821"/>
          </a:xfrm>
        </p:spPr>
      </p:pic>
    </p:spTree>
    <p:extLst>
      <p:ext uri="{BB962C8B-B14F-4D97-AF65-F5344CB8AC3E}">
        <p14:creationId xmlns:p14="http://schemas.microsoft.com/office/powerpoint/2010/main" val="339972744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336984"/>
            <a:ext cx="10723418" cy="650154"/>
          </a:xfrm>
        </p:spPr>
        <p:txBody>
          <a:bodyPr/>
          <a:lstStyle/>
          <a:p>
            <a:r>
              <a:rPr lang="en-US" sz="3600" dirty="0"/>
              <a:t>LINEST Array Function to deliver 10 statistics</a:t>
            </a:r>
            <a:br>
              <a:rPr lang="en-US" sz="3600" dirty="0"/>
            </a:br>
            <a:r>
              <a:rPr lang="en-US" sz="3600" dirty="0"/>
              <a:t>for Linear Regression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62</a:t>
            </a:fld>
            <a:endParaRPr lang="en-US" dirty="0"/>
          </a:p>
        </p:txBody>
      </p:sp>
      <p:sp>
        <p:nvSpPr>
          <p:cNvPr id="7" name="Right Arrow 6"/>
          <p:cNvSpPr/>
          <p:nvPr/>
        </p:nvSpPr>
        <p:spPr>
          <a:xfrm>
            <a:off x="259773" y="1437248"/>
            <a:ext cx="3408218" cy="1641764"/>
          </a:xfrm>
          <a:prstGeom prst="rightArrow">
            <a:avLst>
              <a:gd name="adj1" fmla="val 7831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Highlight one more column than there are independent variables and 5 rows.</a:t>
            </a:r>
          </a:p>
        </p:txBody>
      </p:sp>
      <p:sp>
        <p:nvSpPr>
          <p:cNvPr id="8" name="Right Arrow 7"/>
          <p:cNvSpPr/>
          <p:nvPr/>
        </p:nvSpPr>
        <p:spPr>
          <a:xfrm rot="10800000" flipV="1">
            <a:off x="7531627" y="4219686"/>
            <a:ext cx="3408218" cy="1727201"/>
          </a:xfrm>
          <a:prstGeom prst="rightArrow">
            <a:avLst>
              <a:gd name="adj1" fmla="val 7831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dirty="0">
                <a:solidFill>
                  <a:srgbClr val="FF0000"/>
                </a:solidFill>
              </a:rPr>
              <a:t>Enter Array Function with keystrokes</a:t>
            </a:r>
          </a:p>
          <a:p>
            <a:pPr algn="ctr"/>
            <a:r>
              <a:rPr lang="en-US" sz="2400" b="1" dirty="0">
                <a:solidFill>
                  <a:srgbClr val="FF0000"/>
                </a:solidFill>
              </a:rPr>
              <a:t>Ctrl + Shift + Enter.</a:t>
            </a:r>
            <a:endParaRPr lang="en-US" sz="20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140" y="1224197"/>
            <a:ext cx="7321188" cy="26593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73" y="3939624"/>
            <a:ext cx="7295654" cy="2659314"/>
          </a:xfrm>
          <a:prstGeom prst="rect">
            <a:avLst/>
          </a:prstGeom>
        </p:spPr>
      </p:pic>
      <p:sp>
        <p:nvSpPr>
          <p:cNvPr id="12" name="Oval 11"/>
          <p:cNvSpPr/>
          <p:nvPr/>
        </p:nvSpPr>
        <p:spPr>
          <a:xfrm>
            <a:off x="2506532" y="3722146"/>
            <a:ext cx="2162287" cy="7422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endParaRPr>
          </a:p>
        </p:txBody>
      </p:sp>
      <p:sp>
        <p:nvSpPr>
          <p:cNvPr id="14" name="Rectangle 13"/>
          <p:cNvSpPr/>
          <p:nvPr/>
        </p:nvSpPr>
        <p:spPr>
          <a:xfrm>
            <a:off x="235973" y="3238052"/>
            <a:ext cx="2119952" cy="64545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Remember to verify that curly brackets are present after you used Ctrl + Shift + Enter.</a:t>
            </a:r>
          </a:p>
        </p:txBody>
      </p:sp>
      <p:cxnSp>
        <p:nvCxnSpPr>
          <p:cNvPr id="16" name="Straight Arrow Connector 15"/>
          <p:cNvCxnSpPr>
            <a:stCxn id="14" idx="3"/>
            <a:endCxn id="12" idx="1"/>
          </p:cNvCxnSpPr>
          <p:nvPr/>
        </p:nvCxnSpPr>
        <p:spPr>
          <a:xfrm>
            <a:off x="2355925" y="3560782"/>
            <a:ext cx="467267" cy="2700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97168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and Regression</a:t>
            </a:r>
          </a:p>
        </p:txBody>
      </p:sp>
      <p:sp>
        <p:nvSpPr>
          <p:cNvPr id="3" name="Content Placeholder 2"/>
          <p:cNvSpPr>
            <a:spLocks noGrp="1"/>
          </p:cNvSpPr>
          <p:nvPr>
            <p:ph idx="1"/>
          </p:nvPr>
        </p:nvSpPr>
        <p:spPr/>
        <p:txBody>
          <a:bodyPr>
            <a:normAutofit/>
          </a:bodyPr>
          <a:lstStyle/>
          <a:p>
            <a:r>
              <a:rPr lang="en-US" dirty="0"/>
              <a:t>In Regression Analysis,  we took a sample and estimated the parameters for slope and y-intercept.</a:t>
            </a:r>
          </a:p>
          <a:p>
            <a:r>
              <a:rPr lang="en-US" dirty="0"/>
              <a:t>Our sample statistics for slope and y-intercept are our point estimates of the population parameters, slope and y-intercept.</a:t>
            </a:r>
          </a:p>
          <a:p>
            <a:r>
              <a:rPr lang="en-US" dirty="0"/>
              <a:t>Now we need to test to see whether or not our point estimates are reasonable or not.</a:t>
            </a:r>
            <a:br>
              <a:rPr lang="en-US" dirty="0"/>
            </a:br>
            <a:endParaRPr lang="en-US" dirty="0"/>
          </a:p>
          <a:p>
            <a:r>
              <a:rPr lang="en-US" dirty="0"/>
              <a:t>However:</a:t>
            </a:r>
            <a:br>
              <a:rPr lang="en-US" dirty="0"/>
            </a:br>
            <a:endParaRPr lang="en-US" dirty="0"/>
          </a:p>
          <a:p>
            <a:r>
              <a:rPr lang="en-US" dirty="0"/>
              <a:t>Before we can test the reasonableness of the slope and y-intercept, we must check to see if the assumptions necessary to use the Least Squares Regression Model are valid</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63</a:t>
            </a:fld>
            <a:endParaRPr lang="en-US" dirty="0"/>
          </a:p>
        </p:txBody>
      </p:sp>
    </p:spTree>
    <p:extLst>
      <p:ext uri="{BB962C8B-B14F-4D97-AF65-F5344CB8AC3E}">
        <p14:creationId xmlns:p14="http://schemas.microsoft.com/office/powerpoint/2010/main" val="43015913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42364"/>
            <a:ext cx="10811238" cy="521429"/>
          </a:xfrm>
        </p:spPr>
        <p:txBody>
          <a:bodyPr/>
          <a:lstStyle/>
          <a:p>
            <a:r>
              <a:rPr lang="en-US" sz="3000" dirty="0"/>
              <a:t>Conditions Necessary for Valid Inference with the Least Squares Model</a:t>
            </a:r>
          </a:p>
        </p:txBody>
      </p:sp>
      <p:sp>
        <p:nvSpPr>
          <p:cNvPr id="8" name="Content Placeholder 7"/>
          <p:cNvSpPr>
            <a:spLocks noGrp="1"/>
          </p:cNvSpPr>
          <p:nvPr>
            <p:ph sz="half" idx="1"/>
          </p:nvPr>
        </p:nvSpPr>
        <p:spPr>
          <a:xfrm>
            <a:off x="114747" y="1095122"/>
            <a:ext cx="4876800" cy="5004457"/>
          </a:xfrm>
        </p:spPr>
        <p:txBody>
          <a:bodyPr>
            <a:normAutofit fontScale="92500" lnSpcReduction="20000"/>
          </a:bodyPr>
          <a:lstStyle/>
          <a:p>
            <a:r>
              <a:rPr lang="en-US" dirty="0"/>
              <a:t>For any given combination of values of the independent variables x</a:t>
            </a:r>
            <a:r>
              <a:rPr lang="en-US" baseline="-25000" dirty="0"/>
              <a:t>1</a:t>
            </a:r>
            <a:r>
              <a:rPr lang="en-US" dirty="0"/>
              <a:t>, x</a:t>
            </a:r>
            <a:r>
              <a:rPr lang="en-US" baseline="-25000" dirty="0"/>
              <a:t>2</a:t>
            </a:r>
            <a:r>
              <a:rPr lang="en-US" dirty="0"/>
              <a:t>,…, x</a:t>
            </a:r>
            <a:r>
              <a:rPr lang="en-US" baseline="-25000" dirty="0"/>
              <a:t>q</a:t>
            </a:r>
            <a:r>
              <a:rPr lang="en-US" dirty="0"/>
              <a:t>, the population of potential error terms </a:t>
            </a:r>
            <a:r>
              <a:rPr lang="en-US" dirty="0">
                <a:sym typeface="Symbol" panose="05050102010706020507" pitchFamily="18" charset="2"/>
              </a:rPr>
              <a:t></a:t>
            </a:r>
            <a:r>
              <a:rPr lang="en-US" dirty="0"/>
              <a:t> must be:</a:t>
            </a:r>
          </a:p>
          <a:p>
            <a:pPr marL="868680" lvl="1" indent="-457200">
              <a:buFont typeface="+mj-lt"/>
              <a:buAutoNum type="arabicPeriod"/>
            </a:pPr>
            <a:r>
              <a:rPr lang="en-US" dirty="0"/>
              <a:t>Normally Distributed (Bell Shaped)</a:t>
            </a:r>
          </a:p>
          <a:p>
            <a:pPr marL="868680" lvl="1" indent="-457200">
              <a:buFont typeface="+mj-lt"/>
              <a:buAutoNum type="arabicPeriod"/>
            </a:pPr>
            <a:r>
              <a:rPr lang="en-US" dirty="0"/>
              <a:t>Has a mean of zero</a:t>
            </a:r>
          </a:p>
          <a:p>
            <a:pPr marL="868680" lvl="1" indent="-457200">
              <a:buFont typeface="+mj-lt"/>
              <a:buAutoNum type="arabicPeriod"/>
            </a:pPr>
            <a:r>
              <a:rPr lang="en-US" dirty="0"/>
              <a:t>Has a constant variance</a:t>
            </a:r>
          </a:p>
          <a:p>
            <a:pPr marL="628650" indent="-514350">
              <a:buFont typeface="+mj-lt"/>
              <a:buAutoNum type="arabicPeriod" startAt="4"/>
            </a:pPr>
            <a:r>
              <a:rPr lang="en-US" dirty="0"/>
              <a:t>The values of </a:t>
            </a:r>
            <a:r>
              <a:rPr lang="en-US" dirty="0">
                <a:sym typeface="Symbol" panose="05050102010706020507" pitchFamily="18" charset="2"/>
              </a:rPr>
              <a:t></a:t>
            </a:r>
            <a:r>
              <a:rPr lang="en-US" dirty="0"/>
              <a:t> are statistically independent</a:t>
            </a:r>
          </a:p>
          <a:p>
            <a:pPr lvl="1"/>
            <a:r>
              <a:rPr lang="en-US" dirty="0"/>
              <a:t>In general, this is a concern only when we collect data from single entity over time, like in a time series</a:t>
            </a:r>
          </a:p>
          <a:p>
            <a:endParaRPr lang="en-US" dirty="0"/>
          </a:p>
        </p:txBody>
      </p:sp>
      <p:pic>
        <p:nvPicPr>
          <p:cNvPr id="10" name="Content Placeholder 9"/>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667" r="2544"/>
          <a:stretch/>
        </p:blipFill>
        <p:spPr>
          <a:xfrm>
            <a:off x="5000748" y="871364"/>
            <a:ext cx="6247633" cy="5228215"/>
          </a:xfrm>
        </p:spPr>
      </p:pic>
      <p:sp>
        <p:nvSpPr>
          <p:cNvPr id="4" name="Slide Number Placeholder 3"/>
          <p:cNvSpPr>
            <a:spLocks noGrp="1"/>
          </p:cNvSpPr>
          <p:nvPr>
            <p:ph type="sldNum" sz="quarter" idx="12"/>
          </p:nvPr>
        </p:nvSpPr>
        <p:spPr/>
        <p:txBody>
          <a:bodyPr/>
          <a:lstStyle/>
          <a:p>
            <a:fld id="{F2EC359B-1AB6-43CE-8AE3-778957AE5EF7}" type="slidenum">
              <a:rPr lang="en-US" smtClean="0"/>
              <a:pPr/>
              <a:t>64</a:t>
            </a:fld>
            <a:endParaRPr lang="en-US" dirty="0"/>
          </a:p>
        </p:txBody>
      </p:sp>
      <p:sp>
        <p:nvSpPr>
          <p:cNvPr id="11" name="TextBox 10"/>
          <p:cNvSpPr txBox="1"/>
          <p:nvPr/>
        </p:nvSpPr>
        <p:spPr>
          <a:xfrm>
            <a:off x="333487" y="6034747"/>
            <a:ext cx="10690022" cy="430887"/>
          </a:xfrm>
          <a:prstGeom prst="rect">
            <a:avLst/>
          </a:prstGeom>
          <a:solidFill>
            <a:schemeClr val="bg1"/>
          </a:solidFill>
          <a:ln w="12700">
            <a:solidFill>
              <a:schemeClr val="tx1"/>
            </a:solidFill>
          </a:ln>
        </p:spPr>
        <p:txBody>
          <a:bodyPr wrap="square" lIns="0" tIns="0" rIns="0" bIns="0" rtlCol="0">
            <a:spAutoFit/>
          </a:bodyPr>
          <a:lstStyle/>
          <a:p>
            <a:r>
              <a:rPr lang="en-US" sz="2800" b="0" dirty="0">
                <a:latin typeface="Cambria Math" panose="02040503050406030204" pitchFamily="18" charset="0"/>
              </a:rPr>
              <a:t>We can visually test assumptions by examining Residual Plots</a:t>
            </a:r>
          </a:p>
        </p:txBody>
      </p:sp>
    </p:spTree>
    <p:extLst>
      <p:ext uri="{BB962C8B-B14F-4D97-AF65-F5344CB8AC3E}">
        <p14:creationId xmlns:p14="http://schemas.microsoft.com/office/powerpoint/2010/main" val="258357050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632" r="1836"/>
          <a:stretch/>
        </p:blipFill>
        <p:spPr>
          <a:xfrm>
            <a:off x="5218924" y="274638"/>
            <a:ext cx="5979786" cy="5018124"/>
          </a:xfrm>
        </p:spPr>
      </p:pic>
      <p:sp>
        <p:nvSpPr>
          <p:cNvPr id="2" name="Title 1"/>
          <p:cNvSpPr>
            <a:spLocks noGrp="1"/>
          </p:cNvSpPr>
          <p:nvPr>
            <p:ph type="title"/>
          </p:nvPr>
        </p:nvSpPr>
        <p:spPr>
          <a:xfrm>
            <a:off x="609600" y="274638"/>
            <a:ext cx="10160000" cy="361466"/>
          </a:xfrm>
        </p:spPr>
        <p:txBody>
          <a:bodyPr/>
          <a:lstStyle/>
          <a:p>
            <a:r>
              <a:rPr lang="en-US" dirty="0"/>
              <a:t>Implication of Assumptions</a:t>
            </a:r>
          </a:p>
        </p:txBody>
      </p:sp>
      <p:sp>
        <p:nvSpPr>
          <p:cNvPr id="6" name="Content Placeholder 5"/>
          <p:cNvSpPr>
            <a:spLocks noGrp="1"/>
          </p:cNvSpPr>
          <p:nvPr>
            <p:ph sz="half" idx="1"/>
          </p:nvPr>
        </p:nvSpPr>
        <p:spPr>
          <a:xfrm>
            <a:off x="1" y="993913"/>
            <a:ext cx="5892799" cy="5643555"/>
          </a:xfrm>
        </p:spPr>
        <p:txBody>
          <a:bodyPr>
            <a:normAutofit fontScale="92500" lnSpcReduction="10000"/>
          </a:bodyPr>
          <a:lstStyle/>
          <a:p>
            <a:r>
              <a:rPr lang="en-US" dirty="0">
                <a:sym typeface="Symbol" panose="05050102010706020507" pitchFamily="18" charset="2"/>
              </a:rPr>
              <a:t></a:t>
            </a:r>
            <a:r>
              <a:rPr lang="en-US" dirty="0"/>
              <a:t> Normally Distributed (Bell Shaped)</a:t>
            </a:r>
          </a:p>
          <a:p>
            <a:pPr lvl="1"/>
            <a:r>
              <a:rPr lang="en-US" dirty="0"/>
              <a:t>Implication: Because y is a linear function of </a:t>
            </a:r>
            <a:r>
              <a:rPr lang="en-US" dirty="0">
                <a:sym typeface="Symbol" panose="05050102010706020507" pitchFamily="18" charset="2"/>
              </a:rPr>
              <a:t></a:t>
            </a:r>
            <a:r>
              <a:rPr lang="en-US" dirty="0"/>
              <a:t>, y is normally distributed random variable for all values of x.</a:t>
            </a:r>
          </a:p>
          <a:p>
            <a:r>
              <a:rPr lang="en-US" dirty="0">
                <a:sym typeface="Symbol" panose="05050102010706020507" pitchFamily="18" charset="2"/>
              </a:rPr>
              <a:t></a:t>
            </a:r>
            <a:r>
              <a:rPr lang="en-US" dirty="0"/>
              <a:t> has a mean of zero, E(</a:t>
            </a:r>
            <a:r>
              <a:rPr lang="en-US" dirty="0">
                <a:sym typeface="Symbol" panose="05050102010706020507" pitchFamily="18" charset="2"/>
              </a:rPr>
              <a:t>) = 0</a:t>
            </a:r>
            <a:endParaRPr lang="en-US" dirty="0"/>
          </a:p>
          <a:p>
            <a:pPr lvl="1"/>
            <a:r>
              <a:rPr lang="en-US" dirty="0"/>
              <a:t>Implication: The slopes and intercepts are constants and we can use the line to estimate or predict</a:t>
            </a:r>
          </a:p>
          <a:p>
            <a:r>
              <a:rPr lang="en-US" dirty="0"/>
              <a:t>Has a constant variance</a:t>
            </a:r>
          </a:p>
          <a:p>
            <a:pPr lvl="1"/>
            <a:r>
              <a:rPr lang="en-US" dirty="0"/>
              <a:t>Implication: variance is same for all x</a:t>
            </a:r>
          </a:p>
          <a:p>
            <a:r>
              <a:rPr lang="en-US" dirty="0"/>
              <a:t>The values of </a:t>
            </a:r>
            <a:r>
              <a:rPr lang="en-US" dirty="0">
                <a:sym typeface="Symbol" panose="05050102010706020507" pitchFamily="18" charset="2"/>
              </a:rPr>
              <a:t></a:t>
            </a:r>
            <a:r>
              <a:rPr lang="en-US" dirty="0"/>
              <a:t> are statistically independent</a:t>
            </a:r>
          </a:p>
          <a:p>
            <a:pPr lvl="1"/>
            <a:r>
              <a:rPr lang="en-US" dirty="0"/>
              <a:t>Linear model can be used without an adjustment for seasonality or other cyclical patterns</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65</a:t>
            </a:fld>
            <a:endParaRPr lang="en-US" dirty="0"/>
          </a:p>
        </p:txBody>
      </p:sp>
    </p:spTree>
    <p:extLst>
      <p:ext uri="{BB962C8B-B14F-4D97-AF65-F5344CB8AC3E}">
        <p14:creationId xmlns:p14="http://schemas.microsoft.com/office/powerpoint/2010/main" val="253000115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274638"/>
            <a:ext cx="10813774" cy="142805"/>
          </a:xfrm>
        </p:spPr>
        <p:txBody>
          <a:bodyPr/>
          <a:lstStyle/>
          <a:p>
            <a:r>
              <a:rPr lang="en-US" sz="3400" dirty="0"/>
              <a:t>Visually Testing Assumptions: Plot Residuals Against X Values</a:t>
            </a:r>
          </a:p>
        </p:txBody>
      </p:sp>
      <p:sp>
        <p:nvSpPr>
          <p:cNvPr id="5" name="Slide Number Placeholder 4"/>
          <p:cNvSpPr>
            <a:spLocks noGrp="1"/>
          </p:cNvSpPr>
          <p:nvPr>
            <p:ph type="sldNum" sz="quarter" idx="12"/>
          </p:nvPr>
        </p:nvSpPr>
        <p:spPr/>
        <p:txBody>
          <a:bodyPr/>
          <a:lstStyle/>
          <a:p>
            <a:fld id="{F2EC359B-1AB6-43CE-8AE3-778957AE5EF7}" type="slidenum">
              <a:rPr lang="en-US" smtClean="0"/>
              <a:pPr/>
              <a:t>66</a:t>
            </a:fld>
            <a:endParaRPr lang="en-US" dirty="0"/>
          </a:p>
        </p:txBody>
      </p:sp>
      <p:pic>
        <p:nvPicPr>
          <p:cNvPr id="9" name="Picture 8"/>
          <p:cNvPicPr>
            <a:picLocks noChangeAspect="1"/>
          </p:cNvPicPr>
          <p:nvPr/>
        </p:nvPicPr>
        <p:blipFill rotWithShape="1">
          <a:blip r:embed="rId3"/>
          <a:srcRect t="16869" r="50030" b="16635"/>
          <a:stretch/>
        </p:blipFill>
        <p:spPr>
          <a:xfrm>
            <a:off x="5496339" y="798506"/>
            <a:ext cx="5687336" cy="4257135"/>
          </a:xfrm>
          <a:prstGeom prst="rect">
            <a:avLst/>
          </a:prstGeom>
        </p:spPr>
      </p:pic>
      <p:grpSp>
        <p:nvGrpSpPr>
          <p:cNvPr id="18" name="Group 17"/>
          <p:cNvGrpSpPr/>
          <p:nvPr/>
        </p:nvGrpSpPr>
        <p:grpSpPr>
          <a:xfrm>
            <a:off x="347869" y="752188"/>
            <a:ext cx="6748670" cy="1918251"/>
            <a:chOff x="347869" y="1411358"/>
            <a:chExt cx="6748670" cy="1918251"/>
          </a:xfrm>
        </p:grpSpPr>
        <p:sp>
          <p:nvSpPr>
            <p:cNvPr id="11" name="Rectangle 10"/>
            <p:cNvSpPr/>
            <p:nvPr/>
          </p:nvSpPr>
          <p:spPr>
            <a:xfrm>
              <a:off x="347869" y="1411358"/>
              <a:ext cx="4591879" cy="174928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000" dirty="0">
                  <a:solidFill>
                    <a:srgbClr val="FF0000"/>
                  </a:solidFill>
                </a:rPr>
                <a:t>Markers above Zero Line indicate a Positive Residual, which is a Sample Point that is above the Predicted Value.</a:t>
              </a:r>
            </a:p>
            <a:p>
              <a:pPr marL="342900" indent="-342900">
                <a:buFont typeface="Arial" panose="020B0604020202020204" pitchFamily="34" charset="0"/>
                <a:buChar char="•"/>
              </a:pPr>
              <a:r>
                <a:rPr lang="en-US" sz="2000" dirty="0">
                  <a:solidFill>
                    <a:srgbClr val="FF0000"/>
                  </a:solidFill>
                </a:rPr>
                <a:t>The equation under estimated as compared to the actual Sample Point.</a:t>
              </a:r>
            </a:p>
          </p:txBody>
        </p:sp>
        <p:cxnSp>
          <p:nvCxnSpPr>
            <p:cNvPr id="13" name="Straight Arrow Connector 12"/>
            <p:cNvCxnSpPr>
              <a:stCxn id="11" idx="3"/>
            </p:cNvCxnSpPr>
            <p:nvPr/>
          </p:nvCxnSpPr>
          <p:spPr>
            <a:xfrm>
              <a:off x="4939748" y="2286001"/>
              <a:ext cx="2156791" cy="10436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47869" y="3545082"/>
            <a:ext cx="6748670" cy="1749286"/>
            <a:chOff x="347869" y="4247197"/>
            <a:chExt cx="6748670" cy="1749286"/>
          </a:xfrm>
        </p:grpSpPr>
        <p:sp>
          <p:nvSpPr>
            <p:cNvPr id="14" name="Rectangle 13"/>
            <p:cNvSpPr/>
            <p:nvPr/>
          </p:nvSpPr>
          <p:spPr>
            <a:xfrm>
              <a:off x="347869" y="4247197"/>
              <a:ext cx="4591879" cy="174928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000" dirty="0">
                  <a:solidFill>
                    <a:srgbClr val="FF0000"/>
                  </a:solidFill>
                </a:rPr>
                <a:t>Markers below Zero Line indicate a Negative Residual, which is a Sample Point that is below the Predicted Value.</a:t>
              </a:r>
            </a:p>
            <a:p>
              <a:pPr marL="342900" indent="-342900">
                <a:buFont typeface="Arial" panose="020B0604020202020204" pitchFamily="34" charset="0"/>
                <a:buChar char="•"/>
              </a:pPr>
              <a:r>
                <a:rPr lang="en-US" sz="2000" dirty="0">
                  <a:solidFill>
                    <a:srgbClr val="FF0000"/>
                  </a:solidFill>
                </a:rPr>
                <a:t>The equation over estimated as compared to the actual Sample Point.</a:t>
              </a:r>
            </a:p>
          </p:txBody>
        </p:sp>
        <p:cxnSp>
          <p:nvCxnSpPr>
            <p:cNvPr id="15" name="Straight Arrow Connector 14"/>
            <p:cNvCxnSpPr>
              <a:stCxn id="14" idx="3"/>
            </p:cNvCxnSpPr>
            <p:nvPr/>
          </p:nvCxnSpPr>
          <p:spPr>
            <a:xfrm flipV="1">
              <a:off x="4939748" y="4422915"/>
              <a:ext cx="2156791" cy="6989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47869" y="5648960"/>
            <a:ext cx="10835806" cy="923330"/>
          </a:xfrm>
          <a:prstGeom prst="rect">
            <a:avLst/>
          </a:prstGeom>
          <a:solidFill>
            <a:srgbClr val="FFFFCC"/>
          </a:solidFill>
          <a:ln w="12700">
            <a:noFill/>
          </a:ln>
        </p:spPr>
        <p:txBody>
          <a:bodyPr wrap="square" lIns="0" tIns="0" rIns="0" bIns="0" rtlCol="0">
            <a:spAutoFit/>
          </a:bodyPr>
          <a:lstStyle/>
          <a:p>
            <a:r>
              <a:rPr lang="en-US" sz="2000" b="0" dirty="0">
                <a:latin typeface="Cambria Math" panose="02040503050406030204" pitchFamily="18" charset="0"/>
              </a:rPr>
              <a:t>If assumptions are met we should see consistent markers above and below the Zero Line with a higher frequency near the Zero Line. This plot does not supply evidence that would support rejecting the assumptions.</a:t>
            </a:r>
          </a:p>
        </p:txBody>
      </p:sp>
    </p:spTree>
    <p:extLst>
      <p:ext uri="{BB962C8B-B14F-4D97-AF65-F5344CB8AC3E}">
        <p14:creationId xmlns:p14="http://schemas.microsoft.com/office/powerpoint/2010/main" val="41160645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74638"/>
            <a:ext cx="10811238" cy="994764"/>
          </a:xfrm>
        </p:spPr>
        <p:txBody>
          <a:bodyPr/>
          <a:lstStyle/>
          <a:p>
            <a:r>
              <a:rPr lang="en-US" dirty="0"/>
              <a:t>You can manually plot Residuals Against x or use Data Analysis, Regression feature</a:t>
            </a:r>
          </a:p>
        </p:txBody>
      </p:sp>
      <p:sp>
        <p:nvSpPr>
          <p:cNvPr id="5" name="Text Placeholder 4"/>
          <p:cNvSpPr>
            <a:spLocks noGrp="1"/>
          </p:cNvSpPr>
          <p:nvPr>
            <p:ph type="body" idx="1"/>
          </p:nvPr>
        </p:nvSpPr>
        <p:spPr/>
        <p:txBody>
          <a:bodyPr/>
          <a:lstStyle/>
          <a:p>
            <a:r>
              <a:rPr lang="en-US" dirty="0"/>
              <a:t>Manual</a:t>
            </a:r>
          </a:p>
        </p:txBody>
      </p:sp>
      <p:sp>
        <p:nvSpPr>
          <p:cNvPr id="7" name="Text Placeholder 6"/>
          <p:cNvSpPr>
            <a:spLocks noGrp="1"/>
          </p:cNvSpPr>
          <p:nvPr>
            <p:ph type="body" sz="quarter" idx="3"/>
          </p:nvPr>
        </p:nvSpPr>
        <p:spPr/>
        <p:txBody>
          <a:bodyPr/>
          <a:lstStyle/>
          <a:p>
            <a:r>
              <a:rPr lang="en-US" dirty="0"/>
              <a:t>Data Analysis, Regression feature</a:t>
            </a:r>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09679" y="2174875"/>
            <a:ext cx="4443042" cy="3951288"/>
          </a:xfrm>
        </p:spPr>
      </p:pic>
      <p:sp>
        <p:nvSpPr>
          <p:cNvPr id="4" name="Slide Number Placeholder 3"/>
          <p:cNvSpPr>
            <a:spLocks noGrp="1"/>
          </p:cNvSpPr>
          <p:nvPr>
            <p:ph type="sldNum" sz="quarter" idx="12"/>
          </p:nvPr>
        </p:nvSpPr>
        <p:spPr/>
        <p:txBody>
          <a:bodyPr/>
          <a:lstStyle/>
          <a:p>
            <a:fld id="{F2EC359B-1AB6-43CE-8AE3-778957AE5EF7}" type="slidenum">
              <a:rPr lang="en-US" smtClean="0"/>
              <a:pPr/>
              <a:t>67</a:t>
            </a:fld>
            <a:endParaRPr lang="en-US" dirty="0"/>
          </a:p>
        </p:txBody>
      </p:sp>
      <p:pic>
        <p:nvPicPr>
          <p:cNvPr id="10" name="Content Placeholder 9"/>
          <p:cNvPicPr>
            <a:picLocks noGrp="1" noChangeAspect="1"/>
          </p:cNvPicPr>
          <p:nvPr>
            <p:ph sz="half" idx="2"/>
          </p:nvPr>
        </p:nvPicPr>
        <p:blipFill rotWithShape="1">
          <a:blip r:embed="rId4"/>
          <a:srcRect t="16869" r="50030" b="16635"/>
          <a:stretch/>
        </p:blipFill>
        <p:spPr>
          <a:xfrm>
            <a:off x="609600" y="2325306"/>
            <a:ext cx="4876800" cy="3650426"/>
          </a:xfrm>
          <a:prstGeom prst="rect">
            <a:avLst/>
          </a:prstGeom>
        </p:spPr>
      </p:pic>
    </p:spTree>
    <p:extLst>
      <p:ext uri="{BB962C8B-B14F-4D97-AF65-F5344CB8AC3E}">
        <p14:creationId xmlns:p14="http://schemas.microsoft.com/office/powerpoint/2010/main" val="26905889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43" y="274638"/>
            <a:ext cx="10744199" cy="669579"/>
          </a:xfrm>
        </p:spPr>
        <p:txBody>
          <a:bodyPr/>
          <a:lstStyle/>
          <a:p>
            <a:r>
              <a:rPr lang="en-US" sz="3400" dirty="0"/>
              <a:t>Visually Testing Assumptions: Plot Residuals Against X Values</a:t>
            </a:r>
          </a:p>
        </p:txBody>
      </p:sp>
      <p:sp>
        <p:nvSpPr>
          <p:cNvPr id="3" name="Content Placeholder 2"/>
          <p:cNvSpPr>
            <a:spLocks noGrp="1"/>
          </p:cNvSpPr>
          <p:nvPr>
            <p:ph sz="half" idx="1"/>
          </p:nvPr>
        </p:nvSpPr>
        <p:spPr>
          <a:xfrm>
            <a:off x="259492" y="1141662"/>
            <a:ext cx="5925193" cy="4507745"/>
          </a:xfrm>
        </p:spPr>
        <p:txBody>
          <a:bodyPr>
            <a:normAutofit fontScale="85000" lnSpcReduction="20000"/>
          </a:bodyPr>
          <a:lstStyle/>
          <a:p>
            <a:pPr marL="571500" indent="-457200">
              <a:buFont typeface="+mj-lt"/>
              <a:buAutoNum type="arabicPeriod"/>
            </a:pPr>
            <a:r>
              <a:rPr lang="en-US" dirty="0">
                <a:sym typeface="Symbol" panose="05050102010706020507" pitchFamily="18" charset="2"/>
              </a:rPr>
              <a:t></a:t>
            </a:r>
            <a:r>
              <a:rPr lang="en-US" dirty="0"/>
              <a:t> term </a:t>
            </a:r>
            <a:r>
              <a:rPr lang="en-US" sz="1900" dirty="0"/>
              <a:t>(and thus dependent variable y)</a:t>
            </a:r>
            <a:r>
              <a:rPr lang="en-US" dirty="0"/>
              <a:t> is Normally Distributed.</a:t>
            </a:r>
          </a:p>
          <a:p>
            <a:pPr lvl="1"/>
            <a:r>
              <a:rPr lang="en-US" dirty="0"/>
              <a:t>If this assumption is met we should see:</a:t>
            </a:r>
          </a:p>
          <a:p>
            <a:pPr lvl="2"/>
            <a:r>
              <a:rPr lang="en-US" dirty="0"/>
              <a:t>The frequency of values near Zero Line should be greater than frequency of values away from Zero Line.</a:t>
            </a:r>
          </a:p>
          <a:p>
            <a:pPr marL="571500" indent="-457200">
              <a:buFont typeface="+mj-lt"/>
              <a:buAutoNum type="arabicPeriod"/>
            </a:pPr>
            <a:r>
              <a:rPr lang="en-US" dirty="0"/>
              <a:t>E(</a:t>
            </a:r>
            <a:r>
              <a:rPr lang="en-US" dirty="0">
                <a:sym typeface="Symbol" panose="05050102010706020507" pitchFamily="18" charset="2"/>
              </a:rPr>
              <a:t>) = 0, h</a:t>
            </a:r>
            <a:r>
              <a:rPr lang="en-US" dirty="0"/>
              <a:t>as a mean of zero.</a:t>
            </a:r>
          </a:p>
          <a:p>
            <a:pPr lvl="1"/>
            <a:r>
              <a:rPr lang="en-US" dirty="0"/>
              <a:t>If this assumption is met we should see:</a:t>
            </a:r>
          </a:p>
          <a:p>
            <a:pPr lvl="2"/>
            <a:r>
              <a:rPr lang="en-US" dirty="0"/>
              <a:t>For a given x value the center of the spread of the errors should be near the Zero Line.</a:t>
            </a:r>
          </a:p>
          <a:p>
            <a:pPr lvl="2"/>
            <a:r>
              <a:rPr lang="en-US" dirty="0"/>
              <a:t>About same number of values above and below the Zero Line.</a:t>
            </a:r>
          </a:p>
          <a:p>
            <a:pPr marL="571500" indent="-457200">
              <a:buFont typeface="+mj-lt"/>
              <a:buAutoNum type="arabicPeriod"/>
            </a:pPr>
            <a:r>
              <a:rPr lang="en-US" dirty="0"/>
              <a:t>Has a constant variance.</a:t>
            </a:r>
          </a:p>
          <a:p>
            <a:pPr lvl="1"/>
            <a:r>
              <a:rPr lang="en-US" dirty="0"/>
              <a:t>If this assumption is met we should see:</a:t>
            </a:r>
          </a:p>
          <a:p>
            <a:pPr lvl="2"/>
            <a:r>
              <a:rPr lang="en-US" dirty="0"/>
              <a:t>Errors are symmetrically distributed above and below and along the Zero Line across the x values.</a:t>
            </a:r>
          </a:p>
          <a:p>
            <a:pPr lvl="2"/>
            <a:r>
              <a:rPr lang="en-US" dirty="0"/>
              <a:t>Spread of errors looks similar for each x.</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68</a:t>
            </a:fld>
            <a:endParaRPr lang="en-US" dirty="0"/>
          </a:p>
        </p:txBody>
      </p:sp>
      <p:pic>
        <p:nvPicPr>
          <p:cNvPr id="7" name="Picture 6"/>
          <p:cNvPicPr>
            <a:picLocks noChangeAspect="1"/>
          </p:cNvPicPr>
          <p:nvPr/>
        </p:nvPicPr>
        <p:blipFill>
          <a:blip r:embed="rId3"/>
          <a:stretch>
            <a:fillRect/>
          </a:stretch>
        </p:blipFill>
        <p:spPr>
          <a:xfrm>
            <a:off x="6287831" y="1361332"/>
            <a:ext cx="4908201" cy="2698914"/>
          </a:xfrm>
          <a:prstGeom prst="rect">
            <a:avLst/>
          </a:prstGeom>
        </p:spPr>
      </p:pic>
      <p:sp>
        <p:nvSpPr>
          <p:cNvPr id="8" name="TextBox 7"/>
          <p:cNvSpPr txBox="1"/>
          <p:nvPr/>
        </p:nvSpPr>
        <p:spPr>
          <a:xfrm>
            <a:off x="360226" y="5718977"/>
            <a:ext cx="10835806" cy="923330"/>
          </a:xfrm>
          <a:prstGeom prst="rect">
            <a:avLst/>
          </a:prstGeom>
          <a:solidFill>
            <a:srgbClr val="FFFFCC"/>
          </a:solidFill>
          <a:ln w="12700">
            <a:noFill/>
          </a:ln>
        </p:spPr>
        <p:txBody>
          <a:bodyPr wrap="square" lIns="0" tIns="0" rIns="0" bIns="0" rtlCol="0">
            <a:spAutoFit/>
          </a:bodyPr>
          <a:lstStyle/>
          <a:p>
            <a:r>
              <a:rPr lang="en-US" sz="2000" b="0" dirty="0">
                <a:latin typeface="Cambria Math" panose="02040503050406030204" pitchFamily="18" charset="0"/>
              </a:rPr>
              <a:t>The implication of 1) bell shaped errors, 2) mean = 0 &amp; 3) constant variance is that the point estimates are unbiased (do not tend to underpredict or overpredict), </a:t>
            </a:r>
            <a:r>
              <a:rPr lang="en-US" sz="2000" dirty="0"/>
              <a:t>for any given combination of values of the independent variables x</a:t>
            </a:r>
            <a:r>
              <a:rPr lang="en-US" sz="2000" baseline="-25000" dirty="0"/>
              <a:t>1</a:t>
            </a:r>
            <a:r>
              <a:rPr lang="en-US" sz="2000" dirty="0"/>
              <a:t>, x</a:t>
            </a:r>
            <a:r>
              <a:rPr lang="en-US" sz="2000" baseline="-25000" dirty="0"/>
              <a:t>2</a:t>
            </a:r>
            <a:r>
              <a:rPr lang="en-US" sz="2000" dirty="0"/>
              <a:t>,…, x</a:t>
            </a:r>
            <a:r>
              <a:rPr lang="en-US" sz="2000" baseline="-25000" dirty="0"/>
              <a:t>q</a:t>
            </a:r>
            <a:r>
              <a:rPr lang="en-US" sz="2000" dirty="0"/>
              <a:t> .</a:t>
            </a:r>
            <a:endParaRPr lang="en-US" sz="2000" b="0" dirty="0">
              <a:latin typeface="Cambria Math" panose="02040503050406030204" pitchFamily="18" charset="0"/>
            </a:endParaRPr>
          </a:p>
        </p:txBody>
      </p:sp>
      <p:sp>
        <p:nvSpPr>
          <p:cNvPr id="4" name="Rectangle 3"/>
          <p:cNvSpPr/>
          <p:nvPr/>
        </p:nvSpPr>
        <p:spPr>
          <a:xfrm>
            <a:off x="6355936" y="4427667"/>
            <a:ext cx="4668845" cy="97265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This plot does NOT provide evidence of a violation of the conditions necessary for valid inference in regression.</a:t>
            </a:r>
          </a:p>
        </p:txBody>
      </p:sp>
    </p:spTree>
    <p:extLst>
      <p:ext uri="{BB962C8B-B14F-4D97-AF65-F5344CB8AC3E}">
        <p14:creationId xmlns:p14="http://schemas.microsoft.com/office/powerpoint/2010/main" val="367119969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1+#ppt_w/2"/>
                                          </p:val>
                                        </p:tav>
                                        <p:tav tm="100000">
                                          <p:val>
                                            <p:strVal val="#ppt_x"/>
                                          </p:val>
                                        </p:tav>
                                      </p:tavLst>
                                    </p:anim>
                                    <p:anim calcmode="lin" valueType="num">
                                      <p:cBhvr additive="base">
                                        <p:cTn id="6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20849"/>
            <a:ext cx="10811238" cy="1242190"/>
          </a:xfrm>
        </p:spPr>
        <p:txBody>
          <a:bodyPr/>
          <a:lstStyle/>
          <a:p>
            <a:r>
              <a:rPr lang="en-US" dirty="0">
                <a:latin typeface="Cambria Math" panose="02040503050406030204" pitchFamily="18" charset="0"/>
              </a:rPr>
              <a:t>If assumptions are met, point estimates tend to not underpredict or overpredict (unbiased estimate)</a:t>
            </a:r>
            <a:endParaRPr lang="en-US" dirty="0"/>
          </a:p>
        </p:txBody>
      </p:sp>
      <p:pic>
        <p:nvPicPr>
          <p:cNvPr id="7" name="Content Placeholder 6"/>
          <p:cNvPicPr>
            <a:picLocks noGrp="1" noChangeAspect="1"/>
          </p:cNvPicPr>
          <p:nvPr>
            <p:ph sz="half" idx="1"/>
          </p:nvPr>
        </p:nvPicPr>
        <p:blipFill>
          <a:blip r:embed="rId3"/>
          <a:stretch>
            <a:fillRect/>
          </a:stretch>
        </p:blipFill>
        <p:spPr>
          <a:xfrm>
            <a:off x="271604" y="2699609"/>
            <a:ext cx="4584589" cy="2780017"/>
          </a:xfrm>
          <a:prstGeom prst="rect">
            <a:avLst/>
          </a:prstGeom>
        </p:spPr>
      </p:pic>
      <p:pic>
        <p:nvPicPr>
          <p:cNvPr id="8" name="Content Placeholder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6426" r="2088"/>
          <a:stretch/>
        </p:blipFill>
        <p:spPr>
          <a:xfrm>
            <a:off x="5066852" y="1707738"/>
            <a:ext cx="5956657" cy="5001270"/>
          </a:xfrm>
        </p:spPr>
      </p:pic>
      <p:sp>
        <p:nvSpPr>
          <p:cNvPr id="5" name="Slide Number Placeholder 4"/>
          <p:cNvSpPr>
            <a:spLocks noGrp="1"/>
          </p:cNvSpPr>
          <p:nvPr>
            <p:ph type="sldNum" sz="quarter" idx="12"/>
          </p:nvPr>
        </p:nvSpPr>
        <p:spPr/>
        <p:txBody>
          <a:bodyPr/>
          <a:lstStyle/>
          <a:p>
            <a:fld id="{F2EC359B-1AB6-43CE-8AE3-778957AE5EF7}" type="slidenum">
              <a:rPr lang="en-US" smtClean="0"/>
              <a:pPr/>
              <a:t>69</a:t>
            </a:fld>
            <a:endParaRPr lang="en-US" dirty="0"/>
          </a:p>
        </p:txBody>
      </p:sp>
    </p:spTree>
    <p:extLst>
      <p:ext uri="{BB962C8B-B14F-4D97-AF65-F5344CB8AC3E}">
        <p14:creationId xmlns:p14="http://schemas.microsoft.com/office/powerpoint/2010/main" val="182731107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Relationships</a:t>
            </a:r>
          </a:p>
        </p:txBody>
      </p:sp>
      <p:sp>
        <p:nvSpPr>
          <p:cNvPr id="5" name="Slide Number Placeholder 4"/>
          <p:cNvSpPr>
            <a:spLocks noGrp="1"/>
          </p:cNvSpPr>
          <p:nvPr>
            <p:ph type="sldNum" sz="quarter" idx="12"/>
          </p:nvPr>
        </p:nvSpPr>
        <p:spPr/>
        <p:txBody>
          <a:bodyPr/>
          <a:lstStyle/>
          <a:p>
            <a:fld id="{F2EC359B-1AB6-43CE-8AE3-778957AE5EF7}" type="slidenum">
              <a:rPr lang="en-US" smtClean="0"/>
              <a:pPr/>
              <a:t>7</a:t>
            </a:fld>
            <a:endParaRPr lang="en-US" dirty="0"/>
          </a:p>
        </p:txBody>
      </p:sp>
      <p:sp>
        <p:nvSpPr>
          <p:cNvPr id="8" name="TextBox 7"/>
          <p:cNvSpPr txBox="1"/>
          <p:nvPr/>
        </p:nvSpPr>
        <p:spPr>
          <a:xfrm>
            <a:off x="318407" y="5459207"/>
            <a:ext cx="2990335" cy="923330"/>
          </a:xfrm>
          <a:prstGeom prst="rect">
            <a:avLst/>
          </a:prstGeom>
          <a:noFill/>
        </p:spPr>
        <p:txBody>
          <a:bodyPr wrap="square" rtlCol="0">
            <a:spAutoFit/>
          </a:bodyPr>
          <a:lstStyle/>
          <a:p>
            <a:r>
              <a:rPr lang="en-US" dirty="0"/>
              <a:t>Looks like “As x increases, y increases”. Direct or Positive Relationship</a:t>
            </a:r>
          </a:p>
        </p:txBody>
      </p:sp>
      <p:sp>
        <p:nvSpPr>
          <p:cNvPr id="9" name="TextBox 8"/>
          <p:cNvSpPr txBox="1"/>
          <p:nvPr/>
        </p:nvSpPr>
        <p:spPr>
          <a:xfrm>
            <a:off x="3957749" y="5456854"/>
            <a:ext cx="2990335" cy="923330"/>
          </a:xfrm>
          <a:prstGeom prst="rect">
            <a:avLst/>
          </a:prstGeom>
          <a:noFill/>
        </p:spPr>
        <p:txBody>
          <a:bodyPr wrap="square" rtlCol="0">
            <a:spAutoFit/>
          </a:bodyPr>
          <a:lstStyle/>
          <a:p>
            <a:r>
              <a:rPr lang="en-US" dirty="0"/>
              <a:t>Looks like “As x increases, y decreases”. Inverse or Indirect or Negative Relationship</a:t>
            </a:r>
          </a:p>
        </p:txBody>
      </p:sp>
      <p:sp>
        <p:nvSpPr>
          <p:cNvPr id="3" name="TextBox 2"/>
          <p:cNvSpPr txBox="1"/>
          <p:nvPr/>
        </p:nvSpPr>
        <p:spPr>
          <a:xfrm>
            <a:off x="220717" y="1306540"/>
            <a:ext cx="10625959" cy="954107"/>
          </a:xfrm>
          <a:prstGeom prst="rect">
            <a:avLst/>
          </a:prstGeom>
          <a:noFill/>
        </p:spPr>
        <p:txBody>
          <a:bodyPr wrap="square" rtlCol="0">
            <a:spAutoFit/>
          </a:bodyPr>
          <a:lstStyle/>
          <a:p>
            <a:r>
              <a:rPr lang="en-US" sz="2800" dirty="0"/>
              <a:t>Investigate if there is a relationship: With the Scatter Chart, you look to see if there is a relationship.</a:t>
            </a:r>
          </a:p>
        </p:txBody>
      </p:sp>
      <p:sp>
        <p:nvSpPr>
          <p:cNvPr id="10" name="TextBox 9"/>
          <p:cNvSpPr txBox="1"/>
          <p:nvPr/>
        </p:nvSpPr>
        <p:spPr>
          <a:xfrm>
            <a:off x="7666733" y="5435264"/>
            <a:ext cx="2990335" cy="369332"/>
          </a:xfrm>
          <a:prstGeom prst="rect">
            <a:avLst/>
          </a:prstGeom>
          <a:noFill/>
        </p:spPr>
        <p:txBody>
          <a:bodyPr wrap="square" rtlCol="0">
            <a:spAutoFit/>
          </a:bodyPr>
          <a:lstStyle/>
          <a:p>
            <a:r>
              <a:rPr lang="en-US" dirty="0"/>
              <a:t>Looks like No Relationship</a:t>
            </a:r>
          </a:p>
        </p:txBody>
      </p:sp>
      <p:pic>
        <p:nvPicPr>
          <p:cNvPr id="6" name="Picture 5"/>
          <p:cNvPicPr>
            <a:picLocks noChangeAspect="1"/>
          </p:cNvPicPr>
          <p:nvPr/>
        </p:nvPicPr>
        <p:blipFill>
          <a:blip r:embed="rId3"/>
          <a:stretch>
            <a:fillRect/>
          </a:stretch>
        </p:blipFill>
        <p:spPr>
          <a:xfrm>
            <a:off x="318407" y="2760181"/>
            <a:ext cx="10859147" cy="2119315"/>
          </a:xfrm>
          <a:prstGeom prst="rect">
            <a:avLst/>
          </a:prstGeom>
        </p:spPr>
      </p:pic>
    </p:spTree>
    <p:extLst>
      <p:ext uri="{BB962C8B-B14F-4D97-AF65-F5344CB8AC3E}">
        <p14:creationId xmlns:p14="http://schemas.microsoft.com/office/powerpoint/2010/main" val="15230693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8784" y="296697"/>
            <a:ext cx="6202016" cy="713903"/>
          </a:xfrm>
        </p:spPr>
        <p:txBody>
          <a:bodyPr/>
          <a:lstStyle/>
          <a:p>
            <a:r>
              <a:rPr lang="en-US" sz="2500" dirty="0"/>
              <a:t>Inference in Regression is Generally Valid Unless You See Marked Violations Such as These: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3309" y="1452235"/>
            <a:ext cx="6150754" cy="4592965"/>
          </a:xfrm>
        </p:spPr>
      </p:pic>
      <p:sp>
        <p:nvSpPr>
          <p:cNvPr id="5" name="Slide Number Placeholder 4"/>
          <p:cNvSpPr>
            <a:spLocks noGrp="1"/>
          </p:cNvSpPr>
          <p:nvPr>
            <p:ph type="sldNum" sz="quarter" idx="12"/>
          </p:nvPr>
        </p:nvSpPr>
        <p:spPr/>
        <p:txBody>
          <a:bodyPr/>
          <a:lstStyle/>
          <a:p>
            <a:fld id="{F2EC359B-1AB6-43CE-8AE3-778957AE5EF7}" type="slidenum">
              <a:rPr lang="en-US" smtClean="0"/>
              <a:pPr/>
              <a:t>70</a:t>
            </a:fld>
            <a:endParaRPr lang="en-US" dirty="0"/>
          </a:p>
        </p:txBody>
      </p:sp>
      <p:sp>
        <p:nvSpPr>
          <p:cNvPr id="7" name="TextBox 6"/>
          <p:cNvSpPr txBox="1"/>
          <p:nvPr/>
        </p:nvSpPr>
        <p:spPr>
          <a:xfrm>
            <a:off x="2513309" y="6045200"/>
            <a:ext cx="5061421" cy="523220"/>
          </a:xfrm>
          <a:prstGeom prst="rect">
            <a:avLst/>
          </a:prstGeom>
          <a:noFill/>
        </p:spPr>
        <p:txBody>
          <a:bodyPr wrap="square" rtlCol="0">
            <a:spAutoFit/>
          </a:bodyPr>
          <a:lstStyle/>
          <a:p>
            <a:r>
              <a:rPr lang="en-US" dirty="0"/>
              <a:t>* From Essentials of Business Analytics textbook </a:t>
            </a:r>
            <a:r>
              <a:rPr lang="en-US" sz="1000" dirty="0"/>
              <a:t>ISBN10: 1-285-18726-1</a:t>
            </a:r>
          </a:p>
        </p:txBody>
      </p:sp>
      <p:sp>
        <p:nvSpPr>
          <p:cNvPr id="10" name="Right Arrow 9"/>
          <p:cNvSpPr/>
          <p:nvPr/>
        </p:nvSpPr>
        <p:spPr>
          <a:xfrm>
            <a:off x="407773" y="1729946"/>
            <a:ext cx="2286000" cy="171758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Not consistent Variance</a:t>
            </a:r>
          </a:p>
        </p:txBody>
      </p:sp>
      <p:sp>
        <p:nvSpPr>
          <p:cNvPr id="15" name="Right Arrow 14"/>
          <p:cNvSpPr/>
          <p:nvPr/>
        </p:nvSpPr>
        <p:spPr>
          <a:xfrm rot="10800000" flipV="1">
            <a:off x="8483599" y="1729946"/>
            <a:ext cx="2286000" cy="171758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Equation does not reflect relationship between x &amp; y</a:t>
            </a:r>
          </a:p>
        </p:txBody>
      </p:sp>
      <p:sp>
        <p:nvSpPr>
          <p:cNvPr id="16" name="Right Arrow 15"/>
          <p:cNvSpPr/>
          <p:nvPr/>
        </p:nvSpPr>
        <p:spPr>
          <a:xfrm>
            <a:off x="407773" y="4005511"/>
            <a:ext cx="2286000" cy="171758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Skewness indicates </a:t>
            </a:r>
            <a:r>
              <a:rPr lang="en-US" sz="1600" dirty="0">
                <a:solidFill>
                  <a:srgbClr val="FF0000"/>
                </a:solidFill>
                <a:sym typeface="Symbol" panose="05050102010706020507" pitchFamily="18" charset="2"/>
              </a:rPr>
              <a:t></a:t>
            </a:r>
            <a:r>
              <a:rPr lang="en-US" sz="1600" dirty="0">
                <a:solidFill>
                  <a:srgbClr val="FF0000"/>
                </a:solidFill>
              </a:rPr>
              <a:t> Not Normal Distributed</a:t>
            </a:r>
          </a:p>
        </p:txBody>
      </p:sp>
      <p:sp>
        <p:nvSpPr>
          <p:cNvPr id="17" name="Right Arrow 16"/>
          <p:cNvSpPr/>
          <p:nvPr/>
        </p:nvSpPr>
        <p:spPr>
          <a:xfrm rot="10800000" flipV="1">
            <a:off x="8664062" y="4005511"/>
            <a:ext cx="2531159" cy="1717589"/>
          </a:xfrm>
          <a:prstGeom prst="rightArrow">
            <a:avLst>
              <a:gd name="adj1" fmla="val 8597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“Collect data from single entity over time”. Time on horizontal axis. Residuals not Independent.</a:t>
            </a:r>
          </a:p>
        </p:txBody>
      </p:sp>
      <p:sp>
        <p:nvSpPr>
          <p:cNvPr id="2" name="Rectangle 1"/>
          <p:cNvSpPr/>
          <p:nvPr/>
        </p:nvSpPr>
        <p:spPr>
          <a:xfrm>
            <a:off x="6520339" y="315722"/>
            <a:ext cx="4581670" cy="105995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These plots provide strong evidence of a violation of the conditions necessary for valid inference in regression.</a:t>
            </a:r>
          </a:p>
          <a:p>
            <a:pPr algn="ctr"/>
            <a:endParaRPr lang="en-US" sz="1600" dirty="0">
              <a:solidFill>
                <a:schemeClr val="tx1"/>
              </a:solidFill>
            </a:endParaRPr>
          </a:p>
        </p:txBody>
      </p:sp>
    </p:spTree>
    <p:extLst>
      <p:ext uri="{BB962C8B-B14F-4D97-AF65-F5344CB8AC3E}">
        <p14:creationId xmlns:p14="http://schemas.microsoft.com/office/powerpoint/2010/main" val="23942924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You Can Also Plot Predicted Values Against X Values To Check Assumptions About </a:t>
            </a:r>
            <a:r>
              <a:rPr lang="en-US" sz="3600" dirty="0">
                <a:sym typeface="Symbol" panose="05050102010706020507" pitchFamily="18" charset="2"/>
              </a:rPr>
              <a:t> (Manual Method Only)</a:t>
            </a:r>
            <a:endParaRPr lang="en-US" sz="36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1099" y="1600200"/>
            <a:ext cx="8197002" cy="4800600"/>
          </a:xfrm>
        </p:spPr>
      </p:pic>
      <p:sp>
        <p:nvSpPr>
          <p:cNvPr id="4" name="Slide Number Placeholder 3"/>
          <p:cNvSpPr>
            <a:spLocks noGrp="1"/>
          </p:cNvSpPr>
          <p:nvPr>
            <p:ph type="sldNum" sz="quarter" idx="12"/>
          </p:nvPr>
        </p:nvSpPr>
        <p:spPr/>
        <p:txBody>
          <a:bodyPr/>
          <a:lstStyle/>
          <a:p>
            <a:fld id="{F2EC359B-1AB6-43CE-8AE3-778957AE5EF7}" type="slidenum">
              <a:rPr lang="en-US" smtClean="0"/>
              <a:pPr/>
              <a:t>71</a:t>
            </a:fld>
            <a:endParaRPr lang="en-US" dirty="0"/>
          </a:p>
        </p:txBody>
      </p:sp>
    </p:spTree>
    <p:extLst>
      <p:ext uri="{BB962C8B-B14F-4D97-AF65-F5344CB8AC3E}">
        <p14:creationId xmlns:p14="http://schemas.microsoft.com/office/powerpoint/2010/main" val="371144485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747338"/>
          </a:xfrm>
        </p:spPr>
        <p:txBody>
          <a:bodyPr/>
          <a:lstStyle/>
          <a:p>
            <a:r>
              <a:rPr lang="en-US" sz="3200" dirty="0"/>
              <a:t>If Residual Plots Show Assumptions Are Met:</a:t>
            </a:r>
          </a:p>
        </p:txBody>
      </p:sp>
      <p:sp>
        <p:nvSpPr>
          <p:cNvPr id="3" name="Content Placeholder 2"/>
          <p:cNvSpPr>
            <a:spLocks noGrp="1"/>
          </p:cNvSpPr>
          <p:nvPr>
            <p:ph idx="1"/>
          </p:nvPr>
        </p:nvSpPr>
        <p:spPr>
          <a:xfrm>
            <a:off x="318407" y="1280161"/>
            <a:ext cx="10850336" cy="5292090"/>
          </a:xfrm>
        </p:spPr>
        <p:txBody>
          <a:bodyPr>
            <a:normAutofit lnSpcReduction="10000"/>
          </a:bodyPr>
          <a:lstStyle/>
          <a:p>
            <a:r>
              <a:rPr lang="en-US" dirty="0"/>
              <a:t>We can run Hypothesis test to check reasonableness of regression parameters </a:t>
            </a:r>
            <a:r>
              <a:rPr lang="el-GR" i="1" dirty="0"/>
              <a:t>β</a:t>
            </a:r>
            <a:r>
              <a:rPr lang="es-ES" baseline="-25000" dirty="0"/>
              <a:t>0</a:t>
            </a:r>
            <a:r>
              <a:rPr lang="es-ES" dirty="0"/>
              <a:t>, </a:t>
            </a:r>
            <a:r>
              <a:rPr lang="el-GR" i="1" dirty="0"/>
              <a:t>β</a:t>
            </a:r>
            <a:r>
              <a:rPr lang="es-ES" baseline="-25000" dirty="0"/>
              <a:t>1</a:t>
            </a:r>
            <a:r>
              <a:rPr lang="es-ES" dirty="0"/>
              <a:t>, </a:t>
            </a:r>
            <a:r>
              <a:rPr lang="el-GR" i="1" dirty="0"/>
              <a:t>β</a:t>
            </a:r>
            <a:r>
              <a:rPr lang="es-ES" baseline="-25000" dirty="0"/>
              <a:t>2</a:t>
            </a:r>
            <a:r>
              <a:rPr lang="en-US" dirty="0"/>
              <a:t>, . . . , </a:t>
            </a:r>
            <a:r>
              <a:rPr lang="el-GR" i="1" dirty="0"/>
              <a:t>β</a:t>
            </a:r>
            <a:r>
              <a:rPr lang="es-ES" i="1" baseline="-25000" dirty="0"/>
              <a:t>q .</a:t>
            </a:r>
            <a:endParaRPr lang="en-US" dirty="0"/>
          </a:p>
          <a:p>
            <a:r>
              <a:rPr lang="en-US" dirty="0"/>
              <a:t>We can create Confidence Intervals for our predicted values of our dependent variable.</a:t>
            </a:r>
          </a:p>
          <a:p>
            <a:r>
              <a:rPr lang="en-US" b="1" dirty="0"/>
              <a:t>Hypothesis Testing (Busn 210)</a:t>
            </a:r>
          </a:p>
          <a:p>
            <a:pPr lvl="1"/>
            <a:r>
              <a:rPr lang="en-US" dirty="0"/>
              <a:t>A Statistical procedure that uses sample evidence &amp; probability theory to determine whether a statement about the values of a parameter are reasonable (reliable) or not.</a:t>
            </a:r>
          </a:p>
          <a:p>
            <a:r>
              <a:rPr lang="en-US" b="1" dirty="0"/>
              <a:t>Confidence Intervals (Busn 210)</a:t>
            </a:r>
          </a:p>
          <a:p>
            <a:pPr lvl="1"/>
            <a:r>
              <a:rPr lang="en-US" dirty="0"/>
              <a:t>From sample data we calculate a lower &amp; upper limit to make probability statement about how sure we are that the population parameter will lie between the lower and upper limit.</a:t>
            </a:r>
          </a:p>
          <a:p>
            <a:pPr lvl="1"/>
            <a:r>
              <a:rPr lang="en-US" dirty="0"/>
              <a:t>95% Confidence Intervals mean that if we constructed 100 similar intervals, about 95 would contain the population parameter and 5 would not.</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72</a:t>
            </a:fld>
            <a:endParaRPr lang="en-US" dirty="0"/>
          </a:p>
        </p:txBody>
      </p:sp>
    </p:spTree>
    <p:extLst>
      <p:ext uri="{BB962C8B-B14F-4D97-AF65-F5344CB8AC3E}">
        <p14:creationId xmlns:p14="http://schemas.microsoft.com/office/powerpoint/2010/main" val="339882252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Logical Element to Test in Linear Regression: Slope</a:t>
            </a:r>
          </a:p>
        </p:txBody>
      </p:sp>
      <p:sp>
        <p:nvSpPr>
          <p:cNvPr id="5" name="Text Placeholder 4"/>
          <p:cNvSpPr>
            <a:spLocks noGrp="1"/>
          </p:cNvSpPr>
          <p:nvPr>
            <p:ph type="body" idx="1"/>
          </p:nvPr>
        </p:nvSpPr>
        <p:spPr/>
        <p:txBody>
          <a:bodyPr/>
          <a:lstStyle/>
          <a:p>
            <a:r>
              <a:rPr lang="en-US" sz="2800" dirty="0"/>
              <a:t>If the slope is zero, there is probably NOT a relationship</a:t>
            </a:r>
          </a:p>
        </p:txBody>
      </p:sp>
      <p:pic>
        <p:nvPicPr>
          <p:cNvPr id="9" name="Content Placeholder 8"/>
          <p:cNvPicPr>
            <a:picLocks noGrp="1" noChangeAspect="1"/>
          </p:cNvPicPr>
          <p:nvPr>
            <p:ph sz="half" idx="2"/>
          </p:nvPr>
        </p:nvPicPr>
        <p:blipFill>
          <a:blip r:embed="rId3"/>
          <a:stretch>
            <a:fillRect/>
          </a:stretch>
        </p:blipFill>
        <p:spPr>
          <a:xfrm>
            <a:off x="755705" y="2772703"/>
            <a:ext cx="4584589" cy="2755631"/>
          </a:xfrm>
          <a:prstGeom prst="rect">
            <a:avLst/>
          </a:prstGeom>
        </p:spPr>
      </p:pic>
      <p:sp>
        <p:nvSpPr>
          <p:cNvPr id="6" name="Text Placeholder 5"/>
          <p:cNvSpPr>
            <a:spLocks noGrp="1"/>
          </p:cNvSpPr>
          <p:nvPr>
            <p:ph type="body" sz="quarter" idx="3"/>
          </p:nvPr>
        </p:nvSpPr>
        <p:spPr/>
        <p:txBody>
          <a:bodyPr/>
          <a:lstStyle/>
          <a:p>
            <a:r>
              <a:rPr lang="en-US" sz="2800" dirty="0"/>
              <a:t>If the slope is NOT zero, there is probably a relationship</a:t>
            </a:r>
          </a:p>
        </p:txBody>
      </p:sp>
      <p:sp>
        <p:nvSpPr>
          <p:cNvPr id="4" name="Slide Number Placeholder 3"/>
          <p:cNvSpPr>
            <a:spLocks noGrp="1"/>
          </p:cNvSpPr>
          <p:nvPr>
            <p:ph type="sldNum" sz="quarter" idx="12"/>
          </p:nvPr>
        </p:nvSpPr>
        <p:spPr/>
        <p:txBody>
          <a:bodyPr/>
          <a:lstStyle/>
          <a:p>
            <a:fld id="{F2EC359B-1AB6-43CE-8AE3-778957AE5EF7}" type="slidenum">
              <a:rPr lang="en-US" smtClean="0"/>
              <a:pPr/>
              <a:t>73</a:t>
            </a:fld>
            <a:endParaRPr lang="en-US" dirty="0"/>
          </a:p>
        </p:txBody>
      </p:sp>
      <p:pic>
        <p:nvPicPr>
          <p:cNvPr id="12" name="Content Placeholder 1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892800" y="2686319"/>
            <a:ext cx="4876800" cy="2928399"/>
          </a:xfrm>
        </p:spPr>
      </p:pic>
    </p:spTree>
    <p:extLst>
      <p:ext uri="{BB962C8B-B14F-4D97-AF65-F5344CB8AC3E}">
        <p14:creationId xmlns:p14="http://schemas.microsoft.com/office/powerpoint/2010/main" val="21123143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Hypothesis Test to Check if Slope/s Are Equal to Zero</a:t>
            </a:r>
          </a:p>
        </p:txBody>
      </p:sp>
      <p:sp>
        <p:nvSpPr>
          <p:cNvPr id="6" name="Content Placeholder 5"/>
          <p:cNvSpPr>
            <a:spLocks noGrp="1"/>
          </p:cNvSpPr>
          <p:nvPr>
            <p:ph idx="1"/>
          </p:nvPr>
        </p:nvSpPr>
        <p:spPr/>
        <p:txBody>
          <a:bodyPr>
            <a:noAutofit/>
          </a:bodyPr>
          <a:lstStyle/>
          <a:p>
            <a:pPr>
              <a:spcAft>
                <a:spcPts val="600"/>
              </a:spcAft>
            </a:pPr>
            <a:r>
              <a:rPr lang="en-US" sz="2800" dirty="0"/>
              <a:t>If slope/s are ALL equal to zero, then:</a:t>
            </a:r>
          </a:p>
          <a:p>
            <a:pPr>
              <a:spcAft>
                <a:spcPts val="600"/>
              </a:spcAft>
            </a:pPr>
            <a:r>
              <a:rPr lang="es-ES" i="1" dirty="0"/>
              <a:t>E(y|x</a:t>
            </a:r>
            <a:r>
              <a:rPr lang="es-ES" i="1" baseline="-25000" dirty="0"/>
              <a:t>1</a:t>
            </a:r>
            <a:r>
              <a:rPr lang="es-ES" i="1" dirty="0"/>
              <a:t>,x</a:t>
            </a:r>
            <a:r>
              <a:rPr lang="es-ES" i="1" baseline="-25000" dirty="0"/>
              <a:t>2</a:t>
            </a:r>
            <a:r>
              <a:rPr lang="es-ES" i="1" dirty="0"/>
              <a:t>,…x</a:t>
            </a:r>
            <a:r>
              <a:rPr lang="es-ES" i="1" baseline="-25000" dirty="0"/>
              <a:t>q</a:t>
            </a:r>
            <a:r>
              <a:rPr lang="es-ES" i="1" dirty="0"/>
              <a:t>) </a:t>
            </a:r>
            <a:r>
              <a:rPr lang="es-ES" dirty="0"/>
              <a:t>= </a:t>
            </a:r>
            <a:r>
              <a:rPr lang="el-GR" i="1" dirty="0"/>
              <a:t>β</a:t>
            </a:r>
            <a:r>
              <a:rPr lang="es-ES" baseline="-25000" dirty="0"/>
              <a:t>0</a:t>
            </a:r>
            <a:r>
              <a:rPr lang="es-ES" dirty="0"/>
              <a:t> + </a:t>
            </a:r>
            <a:r>
              <a:rPr lang="el-GR" i="1" dirty="0"/>
              <a:t>β</a:t>
            </a:r>
            <a:r>
              <a:rPr lang="es-ES" baseline="-25000" dirty="0"/>
              <a:t>1</a:t>
            </a:r>
            <a:r>
              <a:rPr lang="es-ES" i="1" dirty="0"/>
              <a:t>x</a:t>
            </a:r>
            <a:r>
              <a:rPr lang="es-ES" baseline="-25000" dirty="0"/>
              <a:t>1</a:t>
            </a:r>
            <a:r>
              <a:rPr lang="es-ES" dirty="0"/>
              <a:t> + </a:t>
            </a:r>
            <a:r>
              <a:rPr lang="el-GR" i="1" dirty="0"/>
              <a:t>β</a:t>
            </a:r>
            <a:r>
              <a:rPr lang="es-ES" baseline="-25000" dirty="0"/>
              <a:t>2</a:t>
            </a:r>
            <a:r>
              <a:rPr lang="es-ES" i="1" dirty="0"/>
              <a:t>x</a:t>
            </a:r>
            <a:r>
              <a:rPr lang="es-ES" baseline="-25000" dirty="0"/>
              <a:t>2</a:t>
            </a:r>
            <a:r>
              <a:rPr lang="es-ES" dirty="0"/>
              <a:t> + ∙ ∙ ∙ + </a:t>
            </a:r>
            <a:r>
              <a:rPr lang="el-GR" i="1" dirty="0"/>
              <a:t>β</a:t>
            </a:r>
            <a:r>
              <a:rPr lang="es-ES" i="1" baseline="-25000" dirty="0"/>
              <a:t>q</a:t>
            </a:r>
            <a:r>
              <a:rPr lang="es-ES" i="1" dirty="0"/>
              <a:t>x</a:t>
            </a:r>
            <a:r>
              <a:rPr lang="es-ES" i="1" baseline="-25000" dirty="0"/>
              <a:t>q</a:t>
            </a:r>
            <a:r>
              <a:rPr lang="es-ES" i="1" dirty="0"/>
              <a:t> </a:t>
            </a:r>
            <a:br>
              <a:rPr lang="es-ES" i="1" dirty="0"/>
            </a:br>
            <a:r>
              <a:rPr lang="en-US" dirty="0"/>
              <a:t>becomes:</a:t>
            </a:r>
            <a:endParaRPr lang="es-ES" i="1" dirty="0"/>
          </a:p>
          <a:p>
            <a:pPr>
              <a:spcAft>
                <a:spcPts val="600"/>
              </a:spcAft>
            </a:pPr>
            <a:r>
              <a:rPr lang="es-ES" i="1" dirty="0"/>
              <a:t>E(y|x</a:t>
            </a:r>
            <a:r>
              <a:rPr lang="es-ES" i="1" baseline="-25000" dirty="0"/>
              <a:t>1</a:t>
            </a:r>
            <a:r>
              <a:rPr lang="es-ES" i="1" dirty="0"/>
              <a:t>,x</a:t>
            </a:r>
            <a:r>
              <a:rPr lang="es-ES" i="1" baseline="-25000" dirty="0"/>
              <a:t>2</a:t>
            </a:r>
            <a:r>
              <a:rPr lang="es-ES" i="1" dirty="0"/>
              <a:t>,…x</a:t>
            </a:r>
            <a:r>
              <a:rPr lang="es-ES" i="1" baseline="-25000" dirty="0"/>
              <a:t>q</a:t>
            </a:r>
            <a:r>
              <a:rPr lang="es-ES" i="1" dirty="0"/>
              <a:t>) </a:t>
            </a:r>
            <a:r>
              <a:rPr lang="es-ES" dirty="0"/>
              <a:t>= </a:t>
            </a:r>
            <a:r>
              <a:rPr lang="el-GR" i="1" dirty="0"/>
              <a:t>β</a:t>
            </a:r>
            <a:r>
              <a:rPr lang="es-ES" baseline="-25000" dirty="0"/>
              <a:t>0</a:t>
            </a:r>
            <a:r>
              <a:rPr lang="es-ES" dirty="0"/>
              <a:t> + </a:t>
            </a:r>
            <a:r>
              <a:rPr lang="en-US" i="1" dirty="0"/>
              <a:t>0*</a:t>
            </a:r>
            <a:r>
              <a:rPr lang="es-ES" i="1" dirty="0"/>
              <a:t>x</a:t>
            </a:r>
            <a:r>
              <a:rPr lang="es-ES" baseline="-25000" dirty="0"/>
              <a:t>1</a:t>
            </a:r>
            <a:r>
              <a:rPr lang="es-ES" dirty="0"/>
              <a:t> + </a:t>
            </a:r>
            <a:r>
              <a:rPr lang="en-US" i="1" dirty="0"/>
              <a:t>0*</a:t>
            </a:r>
            <a:r>
              <a:rPr lang="es-ES" i="1" dirty="0"/>
              <a:t>x</a:t>
            </a:r>
            <a:r>
              <a:rPr lang="es-ES" baseline="-25000" dirty="0"/>
              <a:t>2</a:t>
            </a:r>
            <a:r>
              <a:rPr lang="es-ES" dirty="0"/>
              <a:t> + ∙ ∙ ∙ + </a:t>
            </a:r>
            <a:r>
              <a:rPr lang="en-US" i="1" dirty="0"/>
              <a:t>0*</a:t>
            </a:r>
            <a:r>
              <a:rPr lang="es-ES" i="1" dirty="0"/>
              <a:t>x</a:t>
            </a:r>
            <a:r>
              <a:rPr lang="es-ES" i="1" baseline="-25000" dirty="0"/>
              <a:t>q</a:t>
            </a:r>
            <a:br>
              <a:rPr lang="es-ES" i="1" baseline="-25000" dirty="0"/>
            </a:br>
            <a:r>
              <a:rPr lang="en-US" dirty="0"/>
              <a:t>becomes:</a:t>
            </a:r>
            <a:endParaRPr lang="en-US" i="1" dirty="0"/>
          </a:p>
          <a:p>
            <a:pPr>
              <a:spcAft>
                <a:spcPts val="600"/>
              </a:spcAft>
            </a:pPr>
            <a:r>
              <a:rPr lang="es-ES" i="1" dirty="0"/>
              <a:t>E(y|x</a:t>
            </a:r>
            <a:r>
              <a:rPr lang="es-ES" i="1" baseline="-25000" dirty="0"/>
              <a:t>1</a:t>
            </a:r>
            <a:r>
              <a:rPr lang="es-ES" i="1" dirty="0"/>
              <a:t>,x</a:t>
            </a:r>
            <a:r>
              <a:rPr lang="es-ES" i="1" baseline="-25000" dirty="0"/>
              <a:t>2</a:t>
            </a:r>
            <a:r>
              <a:rPr lang="es-ES" i="1" dirty="0"/>
              <a:t>,…x</a:t>
            </a:r>
            <a:r>
              <a:rPr lang="es-ES" i="1" baseline="-25000" dirty="0"/>
              <a:t>q</a:t>
            </a:r>
            <a:r>
              <a:rPr lang="es-ES" i="1" dirty="0"/>
              <a:t>) </a:t>
            </a:r>
            <a:r>
              <a:rPr lang="es-ES" dirty="0"/>
              <a:t>= </a:t>
            </a:r>
            <a:r>
              <a:rPr lang="el-GR" i="1" dirty="0"/>
              <a:t>β</a:t>
            </a:r>
            <a:r>
              <a:rPr lang="es-ES" baseline="-25000" dirty="0"/>
              <a:t>0</a:t>
            </a:r>
            <a:endParaRPr lang="es-ES" sz="1800" baseline="-25000" dirty="0"/>
          </a:p>
          <a:p>
            <a:pPr>
              <a:spcAft>
                <a:spcPts val="600"/>
              </a:spcAft>
            </a:pPr>
            <a:r>
              <a:rPr lang="en-US" sz="2800" dirty="0"/>
              <a:t>Not a linear function of x</a:t>
            </a:r>
            <a:r>
              <a:rPr lang="en-US" sz="2800" baseline="-25000" dirty="0"/>
              <a:t>1</a:t>
            </a:r>
            <a:r>
              <a:rPr lang="en-US" sz="2800" dirty="0"/>
              <a:t>, x</a:t>
            </a:r>
            <a:r>
              <a:rPr lang="en-US" sz="2800" baseline="-25000" dirty="0"/>
              <a:t>2</a:t>
            </a:r>
            <a:r>
              <a:rPr lang="en-US" sz="2800" dirty="0"/>
              <a:t>,…, x</a:t>
            </a:r>
            <a:r>
              <a:rPr lang="en-US" sz="2800" baseline="-25000" dirty="0"/>
              <a:t>q</a:t>
            </a:r>
            <a:r>
              <a:rPr lang="en-US" sz="2800" dirty="0"/>
              <a:t> </a:t>
            </a:r>
            <a:br>
              <a:rPr lang="en-US" sz="2400" dirty="0"/>
            </a:br>
            <a:endParaRPr lang="en-US" sz="2400" dirty="0"/>
          </a:p>
          <a:p>
            <a:r>
              <a:rPr lang="en-US" sz="2400" dirty="0"/>
              <a:t>For our Hypothesis Test, our goal is to “Reject” the hypothesis “ALL Slope/s = 0”.</a:t>
            </a:r>
          </a:p>
          <a:p>
            <a:r>
              <a:rPr lang="en-US" sz="2400" dirty="0"/>
              <a:t>If ALL Slope/s = 0”, then model would be no better than the Y</a:t>
            </a:r>
            <a:r>
              <a:rPr lang="en-US" sz="2400" baseline="-25000" dirty="0"/>
              <a:t>bar</a:t>
            </a:r>
            <a:r>
              <a:rPr lang="en-US" sz="2400" dirty="0"/>
              <a:t> line for making predictions.</a:t>
            </a:r>
            <a:br>
              <a:rPr lang="en-US" sz="2400" dirty="0"/>
            </a:br>
            <a:endParaRPr lang="en-US" sz="2400"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74</a:t>
            </a:fld>
            <a:endParaRPr lang="en-US" dirty="0"/>
          </a:p>
        </p:txBody>
      </p:sp>
    </p:spTree>
    <p:extLst>
      <p:ext uri="{BB962C8B-B14F-4D97-AF65-F5344CB8AC3E}">
        <p14:creationId xmlns:p14="http://schemas.microsoft.com/office/powerpoint/2010/main" val="16615855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Hypothesis Testing</a:t>
            </a:r>
          </a:p>
        </p:txBody>
      </p:sp>
      <p:sp>
        <p:nvSpPr>
          <p:cNvPr id="8" name="Content Placeholder 7"/>
          <p:cNvSpPr>
            <a:spLocks noGrp="1"/>
          </p:cNvSpPr>
          <p:nvPr>
            <p:ph idx="1"/>
          </p:nvPr>
        </p:nvSpPr>
        <p:spPr/>
        <p:txBody>
          <a:bodyPr>
            <a:normAutofit fontScale="92500" lnSpcReduction="20000"/>
          </a:bodyPr>
          <a:lstStyle/>
          <a:p>
            <a:pPr marL="571500" indent="-457200">
              <a:buFont typeface="+mj-lt"/>
              <a:buAutoNum type="arabicPeriod"/>
            </a:pPr>
            <a:r>
              <a:rPr lang="en-US" dirty="0"/>
              <a:t>State The Null and Alternative Hypotheses.</a:t>
            </a:r>
          </a:p>
          <a:p>
            <a:pPr lvl="1"/>
            <a:r>
              <a:rPr lang="en-US" sz="2200" dirty="0"/>
              <a:t>Null Hypothesis = H</a:t>
            </a:r>
            <a:r>
              <a:rPr lang="en-US" sz="2200" baseline="-25000" dirty="0"/>
              <a:t>0</a:t>
            </a:r>
            <a:r>
              <a:rPr lang="en-US" sz="2200" dirty="0"/>
              <a:t> = All Slope/s = 0</a:t>
            </a:r>
          </a:p>
          <a:p>
            <a:pPr lvl="1">
              <a:spcAft>
                <a:spcPts val="600"/>
              </a:spcAft>
            </a:pPr>
            <a:r>
              <a:rPr lang="en-US" sz="2200" dirty="0"/>
              <a:t>Alternative Hypothesis = H</a:t>
            </a:r>
            <a:r>
              <a:rPr lang="en-US" sz="2200" baseline="-25000" dirty="0"/>
              <a:t>a</a:t>
            </a:r>
            <a:r>
              <a:rPr lang="en-US" sz="2200" dirty="0"/>
              <a:t> = All Slope/s &lt;&gt; 0</a:t>
            </a:r>
          </a:p>
          <a:p>
            <a:pPr lvl="2">
              <a:spcAft>
                <a:spcPts val="600"/>
              </a:spcAft>
            </a:pPr>
            <a:r>
              <a:rPr lang="en-US" dirty="0"/>
              <a:t>“At Least One Slope is NOT Equal to Zero”</a:t>
            </a:r>
          </a:p>
          <a:p>
            <a:pPr marL="571500" indent="-457200">
              <a:buFont typeface="+mj-lt"/>
              <a:buAutoNum type="arabicPeriod"/>
            </a:pPr>
            <a:r>
              <a:rPr lang="en-US" dirty="0"/>
              <a:t>Set Level of Significance = “alpha”.</a:t>
            </a:r>
          </a:p>
          <a:p>
            <a:pPr lvl="1"/>
            <a:r>
              <a:rPr lang="en-US" sz="2200" dirty="0"/>
              <a:t>Alpha = risk of rejecting H</a:t>
            </a:r>
            <a:r>
              <a:rPr lang="en-US" sz="2200" baseline="-25000" dirty="0"/>
              <a:t>0</a:t>
            </a:r>
            <a:r>
              <a:rPr lang="en-US" sz="2200" dirty="0"/>
              <a:t> when it is TRUE.</a:t>
            </a:r>
          </a:p>
          <a:p>
            <a:pPr lvl="1"/>
            <a:r>
              <a:rPr lang="en-US" sz="2200" dirty="0"/>
              <a:t>Alpha determines the hurdle for whether or not the test statistic just represents sample error or there is a true “statistically significant” difference (past the hurdle).</a:t>
            </a:r>
          </a:p>
          <a:p>
            <a:pPr lvl="1"/>
            <a:r>
              <a:rPr lang="en-US" sz="2200" dirty="0"/>
              <a:t>Alpha is used to compare against p-value. P-value &lt;= Alpha, we Reject H</a:t>
            </a:r>
            <a:r>
              <a:rPr lang="en-US" sz="2200" baseline="-25000" dirty="0"/>
              <a:t>0</a:t>
            </a:r>
            <a:r>
              <a:rPr lang="en-US" sz="2200" dirty="0"/>
              <a:t> and accept H</a:t>
            </a:r>
            <a:r>
              <a:rPr lang="en-US" sz="2200" baseline="-25000" dirty="0"/>
              <a:t>a</a:t>
            </a:r>
          </a:p>
          <a:p>
            <a:pPr lvl="1"/>
            <a:r>
              <a:rPr lang="en-US" sz="2200" dirty="0"/>
              <a:t>Alpha is often 0.05 or 0.01.</a:t>
            </a:r>
          </a:p>
          <a:p>
            <a:pPr lvl="1"/>
            <a:r>
              <a:rPr lang="en-US" sz="2200" dirty="0"/>
              <a:t>When testing the slope, when we get a statistically significant difference, it will mean:</a:t>
            </a:r>
          </a:p>
          <a:p>
            <a:pPr lvl="2">
              <a:spcAft>
                <a:spcPts val="600"/>
              </a:spcAft>
            </a:pPr>
            <a:r>
              <a:rPr lang="en-US" sz="2100" dirty="0"/>
              <a:t> It is reasonable to assume that at least one of the slopes is not zero.</a:t>
            </a:r>
          </a:p>
          <a:p>
            <a:pPr lvl="2">
              <a:spcAft>
                <a:spcPts val="600"/>
              </a:spcAft>
            </a:pPr>
            <a:r>
              <a:rPr lang="en-US" sz="2100" dirty="0"/>
              <a:t>It is reasonable to assume that there is a statistically significant relationship.</a:t>
            </a:r>
          </a:p>
          <a:p>
            <a:pPr marL="571500" indent="-457200">
              <a:buFont typeface="+mj-lt"/>
              <a:buAutoNum type="arabicPeriod" startAt="3"/>
            </a:pPr>
            <a:r>
              <a:rPr lang="en-US" dirty="0"/>
              <a:t>Rejection Rule:</a:t>
            </a:r>
          </a:p>
          <a:p>
            <a:pPr lvl="1"/>
            <a:r>
              <a:rPr lang="en-US" dirty="0"/>
              <a:t>“If p-value is less than our alpha, we reject H</a:t>
            </a:r>
            <a:r>
              <a:rPr lang="en-US" baseline="-25000" dirty="0"/>
              <a:t>0</a:t>
            </a:r>
            <a:r>
              <a:rPr lang="en-US" dirty="0"/>
              <a:t> and accept Ha , otherwise, we fail to reject H</a:t>
            </a:r>
            <a:r>
              <a:rPr lang="en-US" baseline="-25000" dirty="0"/>
              <a:t>0</a:t>
            </a:r>
            <a:r>
              <a:rPr lang="en-US" dirty="0"/>
              <a:t> .”</a:t>
            </a:r>
          </a:p>
          <a:p>
            <a:pPr>
              <a:spcAft>
                <a:spcPts val="600"/>
              </a:spcAft>
            </a:pPr>
            <a:endParaRPr lang="en-US" dirty="0"/>
          </a:p>
          <a:p>
            <a:pPr marL="571500" indent="-457200">
              <a:spcAft>
                <a:spcPts val="600"/>
              </a:spcAft>
              <a:buFont typeface="+mj-lt"/>
              <a:buAutoNum type="arabicPeriod"/>
            </a:pPr>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75</a:t>
            </a:fld>
            <a:endParaRPr lang="en-US" dirty="0"/>
          </a:p>
        </p:txBody>
      </p:sp>
    </p:spTree>
    <p:extLst>
      <p:ext uri="{BB962C8B-B14F-4D97-AF65-F5344CB8AC3E}">
        <p14:creationId xmlns:p14="http://schemas.microsoft.com/office/powerpoint/2010/main" val="14516708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289384"/>
          </a:xfrm>
        </p:spPr>
        <p:txBody>
          <a:bodyPr/>
          <a:lstStyle/>
          <a:p>
            <a:r>
              <a:rPr lang="en-US" dirty="0"/>
              <a:t>Steps For Hypothesis Testing</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172122" y="940037"/>
                <a:ext cx="10996621" cy="5632214"/>
              </a:xfrm>
            </p:spPr>
            <p:txBody>
              <a:bodyPr>
                <a:normAutofit fontScale="85000" lnSpcReduction="10000"/>
              </a:bodyPr>
              <a:lstStyle/>
              <a:p>
                <a:pPr marL="571500" indent="-457200">
                  <a:buFont typeface="+mj-lt"/>
                  <a:buAutoNum type="arabicPeriod" startAt="4"/>
                </a:pPr>
                <a:r>
                  <a:rPr lang="en-US" dirty="0"/>
                  <a:t>From Sample Data calculate the Test Statistic and then calculate the p-value of the Test Statistic.</a:t>
                </a:r>
              </a:p>
              <a:p>
                <a:pPr lvl="1"/>
                <a:r>
                  <a:rPr lang="en-US" dirty="0"/>
                  <a:t>Use F Test Statistic (and F Distribution) for Testing Overall Significance:</a:t>
                </a:r>
              </a:p>
              <a:p>
                <a:pPr lvl="2"/>
                <a:r>
                  <a:rPr lang="en-US" dirty="0"/>
                  <a:t>F Test Statistic is:</a:t>
                </a:r>
                <a:endParaRPr lang="en-US" i="1" dirty="0">
                  <a:latin typeface="Cambria Math"/>
                </a:endParaRPr>
              </a:p>
              <a:p>
                <a:pPr lvl="3"/>
                <a14:m>
                  <m:oMath xmlns:m="http://schemas.openxmlformats.org/officeDocument/2006/math">
                    <m:r>
                      <a:rPr lang="en-US" i="1">
                        <a:latin typeface="Cambria Math"/>
                      </a:rPr>
                      <m:t>𝐹</m:t>
                    </m:r>
                    <m:r>
                      <a:rPr lang="en-US" i="1">
                        <a:latin typeface="Cambria Math"/>
                      </a:rPr>
                      <m:t>= </m:t>
                    </m:r>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i="1">
                            <a:latin typeface="Cambria Math"/>
                          </a:rPr>
                          <m:t>𝑞</m:t>
                        </m:r>
                      </m:num>
                      <m:den>
                        <m:r>
                          <m:rPr>
                            <m:sty m:val="p"/>
                          </m:rPr>
                          <a:rPr lang="en-US">
                            <a:latin typeface="Cambria Math"/>
                          </a:rPr>
                          <m:t>SSE</m:t>
                        </m:r>
                        <m:r>
                          <a:rPr lang="en-US" i="1">
                            <a:latin typeface="Cambria Math"/>
                          </a:rPr>
                          <m:t>/(</m:t>
                        </m:r>
                        <m:r>
                          <a:rPr lang="en-US" i="1">
                            <a:latin typeface="Cambria Math"/>
                          </a:rPr>
                          <m:t>𝑛</m:t>
                        </m:r>
                        <m:r>
                          <a:rPr lang="en-US" i="1">
                            <a:latin typeface="Cambria Math"/>
                          </a:rPr>
                          <m:t> −</m:t>
                        </m:r>
                        <m:r>
                          <a:rPr lang="en-US" i="1">
                            <a:latin typeface="Cambria Math"/>
                          </a:rPr>
                          <m:t>𝑞</m:t>
                        </m:r>
                        <m:r>
                          <a:rPr lang="en-US" i="1">
                            <a:latin typeface="Cambria Math"/>
                          </a:rPr>
                          <m:t> −1)</m:t>
                        </m:r>
                      </m:den>
                    </m:f>
                  </m:oMath>
                </a14:m>
                <a:r>
                  <a:rPr lang="en-US" dirty="0"/>
                  <a:t> = </a:t>
                </a:r>
                <a14:m>
                  <m:oMath xmlns:m="http://schemas.openxmlformats.org/officeDocument/2006/math">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i="1">
                            <a:latin typeface="Cambria Math" panose="02040503050406030204" pitchFamily="18" charset="0"/>
                          </a:rPr>
                          <m:t>(</m:t>
                        </m:r>
                        <m:r>
                          <a:rPr lang="en-US" i="1">
                            <a:latin typeface="Cambria Math" panose="02040503050406030204" pitchFamily="18" charset="0"/>
                          </a:rPr>
                          <m:t>𝑑𝑓</m:t>
                        </m:r>
                        <m:r>
                          <a:rPr lang="en-US" i="1">
                            <a:latin typeface="Cambria Math" panose="02040503050406030204" pitchFamily="18" charset="0"/>
                          </a:rPr>
                          <m:t> </m:t>
                        </m:r>
                        <m:r>
                          <a:rPr lang="en-US" i="1">
                            <a:latin typeface="Cambria Math" panose="02040503050406030204" pitchFamily="18" charset="0"/>
                          </a:rPr>
                          <m:t>𝑅𝑒𝑔𝑟𝑒𝑠𝑠𝑖𝑜𝑛</m:t>
                        </m:r>
                        <m:r>
                          <a:rPr lang="en-US" i="1">
                            <a:latin typeface="Cambria Math" panose="02040503050406030204" pitchFamily="18" charset="0"/>
                          </a:rPr>
                          <m:t>)</m:t>
                        </m:r>
                      </m:num>
                      <m:den>
                        <m:r>
                          <m:rPr>
                            <m:sty m:val="p"/>
                          </m:rPr>
                          <a:rPr lang="en-US">
                            <a:latin typeface="Cambria Math"/>
                          </a:rPr>
                          <m:t>SSE</m:t>
                        </m:r>
                        <m:r>
                          <a:rPr lang="en-US" i="1">
                            <a:latin typeface="Cambria Math"/>
                          </a:rPr>
                          <m:t>/(</m:t>
                        </m:r>
                        <m:r>
                          <a:rPr lang="en-US" i="1">
                            <a:latin typeface="Cambria Math" panose="02040503050406030204" pitchFamily="18" charset="0"/>
                          </a:rPr>
                          <m:t>𝑑𝑓</m:t>
                        </m:r>
                        <m:r>
                          <a:rPr lang="en-US" i="1">
                            <a:latin typeface="Cambria Math" panose="02040503050406030204" pitchFamily="18" charset="0"/>
                          </a:rPr>
                          <m:t> </m:t>
                        </m:r>
                        <m:r>
                          <a:rPr lang="en-US" i="1">
                            <a:latin typeface="Cambria Math" panose="02040503050406030204" pitchFamily="18" charset="0"/>
                          </a:rPr>
                          <m:t>𝐸𝑟𝑟𝑜𝑟</m:t>
                        </m:r>
                        <m:r>
                          <a:rPr lang="en-US" i="1">
                            <a:latin typeface="Cambria Math"/>
                          </a:rPr>
                          <m:t>)</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𝑀𝑆𝑅</m:t>
                        </m:r>
                      </m:num>
                      <m:den>
                        <m:r>
                          <a:rPr lang="en-US" i="1">
                            <a:latin typeface="Cambria Math" panose="02040503050406030204" pitchFamily="18" charset="0"/>
                          </a:rPr>
                          <m:t>𝑀𝑆𝐸</m:t>
                        </m:r>
                      </m:den>
                    </m:f>
                  </m:oMath>
                </a14:m>
                <a:endParaRPr lang="en-US" dirty="0"/>
              </a:p>
              <a:p>
                <a:pPr lvl="2"/>
                <a:r>
                  <a:rPr lang="en-US" dirty="0"/>
                  <a:t>p-value:</a:t>
                </a:r>
              </a:p>
              <a:p>
                <a:pPr lvl="3"/>
                <a:r>
                  <a:rPr lang="en-US" dirty="0"/>
                  <a:t>= F.DIST.RT(F Test Statistic, q , n-q-1)</a:t>
                </a:r>
              </a:p>
              <a:p>
                <a:pPr lvl="1"/>
                <a:r>
                  <a:rPr lang="en-US" dirty="0"/>
                  <a:t>Use t Test Statistic (and t Distribution) for testing individual Slope and Y-Intercept:</a:t>
                </a:r>
              </a:p>
              <a:p>
                <a:pPr lvl="2"/>
                <a:r>
                  <a:rPr lang="en-US" dirty="0"/>
                  <a:t>t Test Statistic for Slope:</a:t>
                </a:r>
              </a:p>
              <a:p>
                <a:pPr lvl="3"/>
                <a:r>
                  <a:rPr lang="en-US" dirty="0"/>
                  <a:t>t =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num>
                      <m:den>
                        <m:f>
                          <m:fPr>
                            <m:ctrlPr>
                              <a:rPr lang="en-US" i="1">
                                <a:solidFill>
                                  <a:srgbClr val="000000"/>
                                </a:solidFill>
                                <a:latin typeface="Cambria Math" panose="02040503050406030204" pitchFamily="18" charset="0"/>
                              </a:rPr>
                            </m:ctrlPr>
                          </m:fPr>
                          <m:num>
                            <m:r>
                              <a:rPr lang="en-US" i="1">
                                <a:solidFill>
                                  <a:srgbClr val="000000"/>
                                </a:solidFill>
                                <a:latin typeface="Cambria Math"/>
                              </a:rPr>
                              <m:t>𝑠</m:t>
                            </m:r>
                          </m:num>
                          <m:den>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e>
                                </m:nary>
                              </m:e>
                            </m:rad>
                          </m:den>
                        </m:f>
                      </m:den>
                    </m:f>
                  </m:oMath>
                </a14:m>
                <a:endParaRPr lang="en-US" dirty="0">
                  <a:solidFill>
                    <a:srgbClr val="000000"/>
                  </a:solidFill>
                </a:endParaRPr>
              </a:p>
              <a:p>
                <a:pPr lvl="2"/>
                <a:r>
                  <a:rPr lang="en-US" dirty="0"/>
                  <a:t>t Test Statistic for Y-Intercept:</a:t>
                </a:r>
              </a:p>
              <a:p>
                <a:pPr lvl="3"/>
                <a:r>
                  <a:rPr lang="en-US" dirty="0"/>
                  <a:t>t =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num>
                      <m:den>
                        <m:r>
                          <m:rPr>
                            <m:nor/>
                          </m:rPr>
                          <a:rPr lang="en-US" dirty="0">
                            <a:solidFill>
                              <a:srgbClr val="000000"/>
                            </a:solidFill>
                          </a:rPr>
                          <m:t>s</m:t>
                        </m:r>
                        <m:r>
                          <m:rPr>
                            <m:nor/>
                          </m:rPr>
                          <a:rPr lang="en-US" dirty="0">
                            <a:solidFill>
                              <a:srgbClr val="000000"/>
                            </a:solidFill>
                          </a:rPr>
                          <m:t>∗</m:t>
                        </m:r>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m:t>
                                </m:r>
                              </m:e>
                            </m:nary>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r>
                                  <a:rPr lang="en-US" i="1">
                                    <a:solidFill>
                                      <a:srgbClr val="000000"/>
                                    </a:solidFill>
                                    <a:latin typeface="Cambria Math" panose="02040503050406030204" pitchFamily="18" charset="0"/>
                                  </a:rPr>
                                  <m:t>)</m:t>
                                </m:r>
                              </m:e>
                            </m:nary>
                          </m:e>
                        </m:rad>
                        <m:r>
                          <m:rPr>
                            <m:nor/>
                          </m:rPr>
                          <a:rPr lang="en-US" dirty="0">
                            <a:solidFill>
                              <a:srgbClr val="000000"/>
                            </a:solidFill>
                          </a:rPr>
                          <m:t>	 </m:t>
                        </m:r>
                      </m:den>
                    </m:f>
                  </m:oMath>
                </a14:m>
                <a:endParaRPr lang="en-US" dirty="0"/>
              </a:p>
              <a:p>
                <a:pPr lvl="2"/>
                <a:r>
                  <a:rPr lang="en-US" dirty="0">
                    <a:solidFill>
                      <a:srgbClr val="000000"/>
                    </a:solidFill>
                  </a:rPr>
                  <a:t>p-value for t Test Statistic:</a:t>
                </a:r>
              </a:p>
              <a:p>
                <a:pPr lvl="3"/>
                <a:r>
                  <a:rPr lang="en-US" dirty="0">
                    <a:solidFill>
                      <a:srgbClr val="000000"/>
                    </a:solidFill>
                  </a:rPr>
                  <a:t>=T.DIST.2T(ABS(</a:t>
                </a:r>
                <a:r>
                  <a:rPr lang="en-US" dirty="0"/>
                  <a:t>t Test Statistic</a:t>
                </a:r>
                <a:r>
                  <a:rPr lang="en-US" dirty="0">
                    <a:solidFill>
                      <a:srgbClr val="000000"/>
                    </a:solidFill>
                  </a:rPr>
                  <a:t>), n-q-1)</a:t>
                </a:r>
              </a:p>
              <a:p>
                <a:pPr lvl="2"/>
                <a:endParaRPr lang="en-US" dirty="0"/>
              </a:p>
              <a:p>
                <a:pPr lvl="1"/>
                <a:r>
                  <a:rPr lang="en-US" dirty="0"/>
                  <a:t>Data Analysis Regression Output provides F &amp; t Test Statistics,  &amp; p-values.</a:t>
                </a:r>
              </a:p>
              <a:p>
                <a:pPr lvl="1"/>
                <a:r>
                  <a:rPr lang="en-US" dirty="0"/>
                  <a:t>The key is: If p-value is less than Alpha, Reject H</a:t>
                </a:r>
                <a:r>
                  <a:rPr lang="en-US" baseline="-25000" dirty="0"/>
                  <a:t>0</a:t>
                </a:r>
                <a:r>
                  <a:rPr lang="en-US" dirty="0"/>
                  <a:t> and Accept H</a:t>
                </a:r>
                <a:r>
                  <a:rPr lang="en-US" baseline="-25000" dirty="0"/>
                  <a:t>a</a:t>
                </a:r>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172122" y="940037"/>
                <a:ext cx="10996621" cy="5632214"/>
              </a:xfrm>
              <a:blipFill rotWithShape="0">
                <a:blip r:embed="rId3"/>
                <a:stretch>
                  <a:fillRect t="-129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2EC359B-1AB6-43CE-8AE3-778957AE5EF7}" type="slidenum">
              <a:rPr lang="en-US" smtClean="0"/>
              <a:pPr/>
              <a:t>76</a:t>
            </a:fld>
            <a:endParaRPr lang="en-US" dirty="0"/>
          </a:p>
        </p:txBody>
      </p:sp>
    </p:spTree>
    <p:extLst>
      <p:ext uri="{BB962C8B-B14F-4D97-AF65-F5344CB8AC3E}">
        <p14:creationId xmlns:p14="http://schemas.microsoft.com/office/powerpoint/2010/main" val="271157212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Hypothesis Testing</a:t>
            </a:r>
          </a:p>
        </p:txBody>
      </p:sp>
      <p:sp>
        <p:nvSpPr>
          <p:cNvPr id="8" name="Content Placeholder 7"/>
          <p:cNvSpPr>
            <a:spLocks noGrp="1"/>
          </p:cNvSpPr>
          <p:nvPr>
            <p:ph idx="1"/>
          </p:nvPr>
        </p:nvSpPr>
        <p:spPr/>
        <p:txBody>
          <a:bodyPr>
            <a:normAutofit/>
          </a:bodyPr>
          <a:lstStyle/>
          <a:p>
            <a:pPr marL="571500" indent="-457200">
              <a:buFont typeface="+mj-lt"/>
              <a:buAutoNum type="arabicPeriod" startAt="5"/>
            </a:pPr>
            <a:r>
              <a:rPr lang="en-US" dirty="0"/>
              <a:t>From the sample evidence makes reasonable statements about the population parameter.</a:t>
            </a:r>
          </a:p>
          <a:p>
            <a:pPr lvl="1"/>
            <a:r>
              <a:rPr lang="en-US" dirty="0"/>
              <a:t>If we reject H</a:t>
            </a:r>
            <a:r>
              <a:rPr lang="en-US" baseline="-25000" dirty="0"/>
              <a:t>0</a:t>
            </a:r>
            <a:r>
              <a:rPr lang="en-US" dirty="0"/>
              <a:t> and accept Ha we will say:</a:t>
            </a:r>
          </a:p>
          <a:p>
            <a:pPr lvl="2"/>
            <a:r>
              <a:rPr lang="en-US" dirty="0"/>
              <a:t>“The sample evidence suggests that at least one slope is not equal to zero. It is reasonable to assume that there is a significant relationship at the given level of significance.”</a:t>
            </a:r>
          </a:p>
          <a:p>
            <a:pPr lvl="2"/>
            <a:r>
              <a:rPr lang="en-US" dirty="0"/>
              <a:t>“xi and y are related and a linear relationship explains a statistically significant portion of the variability in y over the Experimental Region.”</a:t>
            </a:r>
          </a:p>
          <a:p>
            <a:pPr lvl="1"/>
            <a:r>
              <a:rPr lang="en-US" dirty="0"/>
              <a:t>If we fail to reject H</a:t>
            </a:r>
            <a:r>
              <a:rPr lang="en-US" baseline="-25000" dirty="0"/>
              <a:t>0</a:t>
            </a:r>
            <a:r>
              <a:rPr lang="en-US" dirty="0"/>
              <a:t> we will say:</a:t>
            </a:r>
          </a:p>
          <a:p>
            <a:pPr lvl="2"/>
            <a:r>
              <a:rPr lang="en-US" dirty="0"/>
              <a:t>“The sample evidence suggests that all slope/s are equal to zero. It is reasonable to assume that there is NOT a significant relationship at the given level of significance.”</a:t>
            </a:r>
          </a:p>
          <a:p>
            <a:pPr lvl="1"/>
            <a:endParaRPr lang="en-US" dirty="0"/>
          </a:p>
          <a:p>
            <a:pPr marL="571500" indent="-457200">
              <a:spcAft>
                <a:spcPts val="600"/>
              </a:spcAft>
              <a:buFont typeface="+mj-lt"/>
              <a:buAutoNum type="arabicPeriod" startAt="5"/>
            </a:pPr>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77</a:t>
            </a:fld>
            <a:endParaRPr lang="en-US" dirty="0"/>
          </a:p>
        </p:txBody>
      </p:sp>
    </p:spTree>
    <p:extLst>
      <p:ext uri="{BB962C8B-B14F-4D97-AF65-F5344CB8AC3E}">
        <p14:creationId xmlns:p14="http://schemas.microsoft.com/office/powerpoint/2010/main" val="273144133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500846" cy="5577522"/>
          </a:xfrm>
        </p:spPr>
        <p:txBody>
          <a:bodyPr/>
          <a:lstStyle/>
          <a:p>
            <a:r>
              <a:rPr lang="en-US" sz="4800" dirty="0"/>
              <a:t>F Distribution for Hypothesis Test</a:t>
            </a:r>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78</a:t>
            </a:fld>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44585" y="167416"/>
            <a:ext cx="5020542" cy="6536178"/>
          </a:xfrm>
        </p:spPr>
      </p:pic>
    </p:spTree>
    <p:extLst>
      <p:ext uri="{BB962C8B-B14F-4D97-AF65-F5344CB8AC3E}">
        <p14:creationId xmlns:p14="http://schemas.microsoft.com/office/powerpoint/2010/main" val="238821342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160000" cy="570093"/>
          </a:xfrm>
        </p:spPr>
        <p:txBody>
          <a:bodyPr/>
          <a:lstStyle/>
          <a:p>
            <a:r>
              <a:rPr lang="en-US" sz="3000" dirty="0"/>
              <a:t>F Test Statistic for Hypothesis Test</a:t>
            </a:r>
          </a:p>
        </p:txBody>
      </p:sp>
      <mc:AlternateContent xmlns:mc="http://schemas.openxmlformats.org/markup-compatibility/2006" xmlns:a14="http://schemas.microsoft.com/office/drawing/2010/main">
        <mc:Choice Requires="a14">
          <p:sp>
            <p:nvSpPr>
              <p:cNvPr id="6" name="Content Placeholder 5"/>
              <p:cNvSpPr>
                <a:spLocks noGrp="1"/>
              </p:cNvSpPr>
              <p:nvPr>
                <p:ph sz="half" idx="1"/>
              </p:nvPr>
            </p:nvSpPr>
            <p:spPr>
              <a:xfrm>
                <a:off x="156754" y="1079863"/>
                <a:ext cx="6331132" cy="5704114"/>
              </a:xfrm>
            </p:spPr>
            <p:txBody>
              <a:bodyPr>
                <a:normAutofit fontScale="92500" lnSpcReduction="20000"/>
              </a:bodyPr>
              <a:lstStyle/>
              <a:p>
                <a:r>
                  <a:rPr lang="en-US" sz="2400" dirty="0"/>
                  <a:t>Use the F Distribution</a:t>
                </a:r>
              </a:p>
              <a:p>
                <a:r>
                  <a:rPr lang="en-US" sz="2400" dirty="0"/>
                  <a:t>F Test Statistic is:</a:t>
                </a:r>
                <a:endParaRPr lang="en-US" sz="2400" i="1" dirty="0">
                  <a:latin typeface="Cambria Math"/>
                </a:endParaRPr>
              </a:p>
              <a:p>
                <a:pPr marL="114300" indent="0">
                  <a:buNone/>
                </a:pPr>
                <a14:m>
                  <m:oMath xmlns:m="http://schemas.openxmlformats.org/officeDocument/2006/math">
                    <m:r>
                      <a:rPr lang="en-US" i="1">
                        <a:latin typeface="Cambria Math"/>
                      </a:rPr>
                      <m:t>𝐹</m:t>
                    </m:r>
                    <m:r>
                      <a:rPr lang="en-US" i="1">
                        <a:latin typeface="Cambria Math"/>
                      </a:rPr>
                      <m:t>= </m:t>
                    </m:r>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i="1">
                            <a:latin typeface="Cambria Math"/>
                          </a:rPr>
                          <m:t>𝑞</m:t>
                        </m:r>
                      </m:num>
                      <m:den>
                        <m:r>
                          <m:rPr>
                            <m:sty m:val="p"/>
                          </m:rPr>
                          <a:rPr lang="en-US">
                            <a:latin typeface="Cambria Math"/>
                          </a:rPr>
                          <m:t>SSE</m:t>
                        </m:r>
                        <m:r>
                          <a:rPr lang="en-US" i="1">
                            <a:latin typeface="Cambria Math"/>
                          </a:rPr>
                          <m:t>/(</m:t>
                        </m:r>
                        <m:r>
                          <a:rPr lang="en-US" i="1">
                            <a:latin typeface="Cambria Math"/>
                          </a:rPr>
                          <m:t>𝑛</m:t>
                        </m:r>
                        <m:r>
                          <a:rPr lang="en-US" i="1">
                            <a:latin typeface="Cambria Math"/>
                          </a:rPr>
                          <m:t> −</m:t>
                        </m:r>
                        <m:r>
                          <a:rPr lang="en-US" i="1">
                            <a:latin typeface="Cambria Math"/>
                          </a:rPr>
                          <m:t>𝑞</m:t>
                        </m:r>
                        <m:r>
                          <a:rPr lang="en-US" i="1">
                            <a:latin typeface="Cambria Math"/>
                          </a:rPr>
                          <m:t> −1)</m:t>
                        </m:r>
                      </m:den>
                    </m:f>
                  </m:oMath>
                </a14:m>
                <a:r>
                  <a:rPr lang="en-US" dirty="0"/>
                  <a:t> = </a:t>
                </a:r>
                <a14:m>
                  <m:oMath xmlns:m="http://schemas.openxmlformats.org/officeDocument/2006/math">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b="0" i="1" smtClean="0">
                            <a:latin typeface="Cambria Math" panose="02040503050406030204" pitchFamily="18" charset="0"/>
                          </a:rPr>
                          <m:t>(</m:t>
                        </m:r>
                        <m:r>
                          <a:rPr lang="en-US" b="0" i="1" smtClean="0">
                            <a:latin typeface="Cambria Math" panose="02040503050406030204" pitchFamily="18" charset="0"/>
                          </a:rPr>
                          <m:t>𝑑𝑓</m:t>
                        </m:r>
                        <m:r>
                          <a:rPr lang="en-US" b="0" i="1" smtClean="0">
                            <a:latin typeface="Cambria Math" panose="02040503050406030204" pitchFamily="18" charset="0"/>
                          </a:rPr>
                          <m:t> </m:t>
                        </m:r>
                        <m:r>
                          <a:rPr lang="en-US" b="0" i="1" smtClean="0">
                            <a:latin typeface="Cambria Math" panose="02040503050406030204" pitchFamily="18" charset="0"/>
                          </a:rPr>
                          <m:t>𝑅𝑒𝑔𝑟𝑒𝑠𝑠𝑖𝑜𝑛</m:t>
                        </m:r>
                        <m:r>
                          <a:rPr lang="en-US" b="0" i="1" smtClean="0">
                            <a:latin typeface="Cambria Math" panose="02040503050406030204" pitchFamily="18" charset="0"/>
                          </a:rPr>
                          <m:t>)</m:t>
                        </m:r>
                      </m:num>
                      <m:den>
                        <m:r>
                          <m:rPr>
                            <m:sty m:val="p"/>
                          </m:rPr>
                          <a:rPr lang="en-US">
                            <a:latin typeface="Cambria Math"/>
                          </a:rPr>
                          <m:t>SSE</m:t>
                        </m:r>
                        <m:r>
                          <a:rPr lang="en-US" i="1">
                            <a:latin typeface="Cambria Math"/>
                          </a:rPr>
                          <m:t>/(</m:t>
                        </m:r>
                        <m:r>
                          <a:rPr lang="en-US" b="0" i="1" smtClean="0">
                            <a:latin typeface="Cambria Math" panose="02040503050406030204" pitchFamily="18" charset="0"/>
                          </a:rPr>
                          <m:t>𝑑𝑓</m:t>
                        </m:r>
                        <m:r>
                          <a:rPr lang="en-US" b="0" i="1" smtClean="0">
                            <a:latin typeface="Cambria Math" panose="02040503050406030204" pitchFamily="18" charset="0"/>
                          </a:rPr>
                          <m:t> </m:t>
                        </m:r>
                        <m:r>
                          <a:rPr lang="en-US" b="0" i="1" smtClean="0">
                            <a:latin typeface="Cambria Math" panose="02040503050406030204" pitchFamily="18" charset="0"/>
                          </a:rPr>
                          <m:t>𝐸𝑟𝑟𝑜𝑟</m:t>
                        </m:r>
                        <m:r>
                          <a:rPr lang="en-US" i="1">
                            <a:latin typeface="Cambria Math"/>
                          </a:rPr>
                          <m:t>)</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𝑀𝑆𝑅</m:t>
                        </m:r>
                      </m:num>
                      <m:den>
                        <m:r>
                          <a:rPr lang="en-US" b="0" i="1" smtClean="0">
                            <a:latin typeface="Cambria Math" panose="02040503050406030204" pitchFamily="18" charset="0"/>
                          </a:rPr>
                          <m:t>𝑀𝑆𝐸</m:t>
                        </m:r>
                      </m:den>
                    </m:f>
                  </m:oMath>
                </a14:m>
                <a:br>
                  <a:rPr lang="en-US" dirty="0"/>
                </a:br>
                <a:endParaRPr lang="en-US" dirty="0"/>
              </a:p>
              <a:p>
                <a:pPr marL="731520" lvl="1" indent="-342900">
                  <a:lnSpc>
                    <a:spcPct val="120000"/>
                  </a:lnSpc>
                </a:pPr>
                <a:r>
                  <a:rPr lang="en-US" sz="2000" dirty="0"/>
                  <a:t>SSR =  Sum of squares due to regression (explained variation)</a:t>
                </a:r>
              </a:p>
              <a:p>
                <a:pPr marL="731520" lvl="1" indent="-342900">
                  <a:lnSpc>
                    <a:spcPct val="100000"/>
                  </a:lnSpc>
                </a:pPr>
                <a:r>
                  <a:rPr lang="en-US" sz="2000" dirty="0"/>
                  <a:t>SSE =  Sum of squares due to error (unexplained variation)</a:t>
                </a:r>
              </a:p>
              <a:p>
                <a:pPr marL="731520" lvl="1" indent="-342900">
                  <a:lnSpc>
                    <a:spcPct val="100000"/>
                  </a:lnSpc>
                </a:pPr>
                <a:r>
                  <a:rPr lang="en-US" sz="2000" i="1" dirty="0"/>
                  <a:t>q</a:t>
                </a:r>
                <a:r>
                  <a:rPr lang="en-US" sz="2000" dirty="0"/>
                  <a:t> = the number of independent variables in the regression model</a:t>
                </a:r>
              </a:p>
              <a:p>
                <a:pPr marL="731520" lvl="1" indent="-342900">
                  <a:lnSpc>
                    <a:spcPct val="100000"/>
                  </a:lnSpc>
                </a:pPr>
                <a:r>
                  <a:rPr lang="en-US" sz="2000" i="1" dirty="0"/>
                  <a:t>n</a:t>
                </a:r>
                <a:r>
                  <a:rPr lang="en-US" sz="2000" dirty="0"/>
                  <a:t> = the number of observations in the sample</a:t>
                </a:r>
              </a:p>
              <a:p>
                <a:pPr marL="731520" lvl="1" indent="-342900">
                  <a:lnSpc>
                    <a:spcPct val="100000"/>
                  </a:lnSpc>
                </a:pPr>
                <a:r>
                  <a:rPr lang="en-US" sz="2000" dirty="0"/>
                  <a:t>SSR/q = MSR = Mean Square Regression = test statistic that measures variability in the dependent variable y that is explained by the independent variables (x</a:t>
                </a:r>
                <a:r>
                  <a:rPr lang="en-US" sz="2000" baseline="-25000" dirty="0"/>
                  <a:t>1</a:t>
                </a:r>
                <a:r>
                  <a:rPr lang="en-US" sz="2000" dirty="0"/>
                  <a:t>, x</a:t>
                </a:r>
                <a:r>
                  <a:rPr lang="en-US" sz="2000" baseline="-25000" dirty="0"/>
                  <a:t>2</a:t>
                </a:r>
                <a:r>
                  <a:rPr lang="en-US" sz="2000" dirty="0"/>
                  <a:t>… x</a:t>
                </a:r>
                <a:r>
                  <a:rPr lang="en-US" sz="2000" baseline="-25000" dirty="0"/>
                  <a:t>q</a:t>
                </a:r>
                <a:r>
                  <a:rPr lang="en-US" sz="2000" dirty="0"/>
                  <a:t>)</a:t>
                </a:r>
              </a:p>
              <a:p>
                <a:pPr marL="731520" lvl="1" indent="-342900"/>
                <a:r>
                  <a:rPr lang="en-US" sz="2000" dirty="0"/>
                  <a:t>SSE/(n-q-1) = MSE = Mean Square Error = measure of variability that is not explained by x</a:t>
                </a:r>
                <a:r>
                  <a:rPr lang="en-US" sz="2000" baseline="-25000" dirty="0"/>
                  <a:t>1</a:t>
                </a:r>
                <a:r>
                  <a:rPr lang="en-US" sz="2000" dirty="0"/>
                  <a:t>, x</a:t>
                </a:r>
                <a:r>
                  <a:rPr lang="en-US" sz="2000" baseline="-25000" dirty="0"/>
                  <a:t>2</a:t>
                </a:r>
                <a:r>
                  <a:rPr lang="en-US" sz="2000" dirty="0"/>
                  <a:t>… x</a:t>
                </a:r>
                <a:r>
                  <a:rPr lang="en-US" sz="2000" baseline="-25000" dirty="0"/>
                  <a:t>q</a:t>
                </a:r>
                <a:r>
                  <a:rPr lang="en-US" sz="2000" dirty="0"/>
                  <a:t> .</a:t>
                </a:r>
              </a:p>
              <a:p>
                <a:pPr marL="731520" lvl="1" indent="-342900">
                  <a:lnSpc>
                    <a:spcPct val="100000"/>
                  </a:lnSpc>
                </a:pPr>
                <a:r>
                  <a:rPr lang="en-US" sz="2000" dirty="0"/>
                  <a:t>df = degrees of freedom = term used in Excel ANOVA output.</a:t>
                </a:r>
                <a:endParaRPr lang="en-US" dirty="0"/>
              </a:p>
              <a:p>
                <a:endParaRPr lang="en-US" dirty="0"/>
              </a:p>
              <a:p>
                <a:endParaRPr lang="en-US" dirty="0"/>
              </a:p>
              <a:p>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half" idx="1"/>
              </p:nvPr>
            </p:nvSpPr>
            <p:spPr>
              <a:xfrm>
                <a:off x="156754" y="1079863"/>
                <a:ext cx="6331132" cy="5704114"/>
              </a:xfrm>
              <a:blipFill rotWithShape="0">
                <a:blip r:embed="rId3"/>
                <a:stretch>
                  <a:fillRect t="-1816" b="-855"/>
                </a:stretch>
              </a:blipFill>
            </p:spPr>
            <p:txBody>
              <a:bodyPr/>
              <a:lstStyle/>
              <a:p>
                <a:r>
                  <a:rPr lang="en-US">
                    <a:noFill/>
                  </a:rPr>
                  <a:t> </a:t>
                </a:r>
              </a:p>
            </p:txBody>
          </p:sp>
        </mc:Fallback>
      </mc:AlternateContent>
      <p:sp>
        <p:nvSpPr>
          <p:cNvPr id="2" name="Content Placeholder 1"/>
          <p:cNvSpPr>
            <a:spLocks noGrp="1"/>
          </p:cNvSpPr>
          <p:nvPr>
            <p:ph sz="half" idx="2"/>
          </p:nvPr>
        </p:nvSpPr>
        <p:spPr>
          <a:xfrm>
            <a:off x="6757850" y="1079863"/>
            <a:ext cx="4011749" cy="5564777"/>
          </a:xfrm>
        </p:spPr>
        <p:txBody>
          <a:bodyPr>
            <a:noAutofit/>
          </a:bodyPr>
          <a:lstStyle/>
          <a:p>
            <a:r>
              <a:rPr lang="en-US" sz="2000" dirty="0"/>
              <a:t>The larger the F value, the stronger the evidence that there is an overall regression relationship.</a:t>
            </a:r>
          </a:p>
          <a:p>
            <a:r>
              <a:rPr lang="en-US" sz="2000" dirty="0"/>
              <a:t>P-value = Probability of getting the F Test Statistic or greater in the F Distribution.</a:t>
            </a:r>
          </a:p>
          <a:p>
            <a:pPr lvl="1"/>
            <a:r>
              <a:rPr lang="en-US" sz="1600" dirty="0"/>
              <a:t>The smaller the p-value the stronger the evidence that there is an overall regression relationship (stronger the evidence against the Null that all slopes are zero).</a:t>
            </a:r>
          </a:p>
          <a:p>
            <a:pPr lvl="1"/>
            <a:r>
              <a:rPr lang="en-US" sz="1600" dirty="0"/>
              <a:t>If p-value is smaller than alpha, we reject H</a:t>
            </a:r>
            <a:r>
              <a:rPr lang="en-US" sz="1600" baseline="-25000" dirty="0"/>
              <a:t>0</a:t>
            </a:r>
            <a:r>
              <a:rPr lang="en-US" sz="1600" dirty="0"/>
              <a:t> .</a:t>
            </a:r>
            <a:br>
              <a:rPr lang="en-US" sz="1600" dirty="0"/>
            </a:br>
            <a:endParaRPr lang="en-US" sz="1600" dirty="0"/>
          </a:p>
          <a:p>
            <a:r>
              <a:rPr lang="en-US" sz="2200" dirty="0"/>
              <a:t>Data Analysis Regression Output provides F and p-value</a:t>
            </a:r>
          </a:p>
          <a:p>
            <a:endParaRPr lang="en-US" sz="24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79</a:t>
            </a:fld>
            <a:endParaRPr lang="en-US" dirty="0"/>
          </a:p>
        </p:txBody>
      </p:sp>
    </p:spTree>
    <p:extLst>
      <p:ext uri="{BB962C8B-B14F-4D97-AF65-F5344CB8AC3E}">
        <p14:creationId xmlns:p14="http://schemas.microsoft.com/office/powerpoint/2010/main" val="7722391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Baseball Data Scatter Charts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3845" y="1200150"/>
            <a:ext cx="7719460" cy="5372100"/>
          </a:xfrm>
        </p:spPr>
      </p:pic>
      <p:sp>
        <p:nvSpPr>
          <p:cNvPr id="4" name="Slide Number Placeholder 3"/>
          <p:cNvSpPr>
            <a:spLocks noGrp="1"/>
          </p:cNvSpPr>
          <p:nvPr>
            <p:ph type="sldNum" sz="quarter" idx="12"/>
          </p:nvPr>
        </p:nvSpPr>
        <p:spPr/>
        <p:txBody>
          <a:bodyPr/>
          <a:lstStyle/>
          <a:p>
            <a:fld id="{F2EC359B-1AB6-43CE-8AE3-778957AE5EF7}" type="slidenum">
              <a:rPr lang="en-US" smtClean="0"/>
              <a:pPr/>
              <a:t>8</a:t>
            </a:fld>
            <a:endParaRPr lang="en-US" dirty="0"/>
          </a:p>
        </p:txBody>
      </p:sp>
    </p:spTree>
    <p:extLst>
      <p:ext uri="{BB962C8B-B14F-4D97-AF65-F5344CB8AC3E}">
        <p14:creationId xmlns:p14="http://schemas.microsoft.com/office/powerpoint/2010/main" val="134965158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4" y="314394"/>
            <a:ext cx="10724322" cy="361088"/>
          </a:xfrm>
        </p:spPr>
        <p:txBody>
          <a:bodyPr/>
          <a:lstStyle/>
          <a:p>
            <a:r>
              <a:rPr lang="en-US" sz="3600" dirty="0"/>
              <a:t>Formulas for testing individual estimates of parameters:</a:t>
            </a:r>
          </a:p>
        </p:txBody>
      </p:sp>
      <mc:AlternateContent xmlns:mc="http://schemas.openxmlformats.org/markup-compatibility/2006" xmlns:a14="http://schemas.microsoft.com/office/drawing/2010/main">
        <mc:Choice Requires="a14">
          <p:sp>
            <p:nvSpPr>
              <p:cNvPr id="6" name="Text Placeholder 5"/>
              <p:cNvSpPr>
                <a:spLocks noGrp="1"/>
              </p:cNvSpPr>
              <p:nvPr>
                <p:ph idx="1"/>
              </p:nvPr>
            </p:nvSpPr>
            <p:spPr>
              <a:xfrm>
                <a:off x="296091" y="966651"/>
                <a:ext cx="10824755" cy="5434149"/>
              </a:xfrm>
            </p:spPr>
            <p:txBody>
              <a:bodyPr>
                <a:noAutofit/>
              </a:bodyPr>
              <a:lstStyle/>
              <a:p>
                <a:pPr>
                  <a:spcAft>
                    <a:spcPts val="600"/>
                  </a:spcAft>
                </a:pPr>
                <a:r>
                  <a:rPr lang="en-US" dirty="0">
                    <a:solidFill>
                      <a:srgbClr val="000000"/>
                    </a:solidFill>
                  </a:rPr>
                  <a:t>Sum of Squares of Error (Residuals) = SSE =</a:t>
                </a:r>
                <a14:m>
                  <m:oMath xmlns:m="http://schemas.openxmlformats.org/officeDocument/2006/math">
                    <m:r>
                      <a:rPr lang="en-US" b="0" i="0" smtClean="0">
                        <a:solidFill>
                          <a:srgbClr val="000000"/>
                        </a:solidFill>
                        <a:latin typeface="Cambria Math" panose="02040503050406030204" pitchFamily="18" charset="0"/>
                      </a:rPr>
                      <m:t>  </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𝑦</m:t>
                                    </m:r>
                                  </m:e>
                                  <m:sub>
                                    <m:r>
                                      <a:rPr lang="en-US" i="1">
                                        <a:solidFill>
                                          <a:srgbClr val="000000"/>
                                        </a:solidFill>
                                        <a:latin typeface="Cambria Math"/>
                                      </a:rPr>
                                      <m:t>𝑖</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𝑦</m:t>
                                        </m:r>
                                      </m:e>
                                    </m:acc>
                                  </m:e>
                                  <m:sub>
                                    <m:r>
                                      <a:rPr lang="en-US" i="1">
                                        <a:solidFill>
                                          <a:srgbClr val="000000"/>
                                        </a:solidFill>
                                        <a:latin typeface="Cambria Math"/>
                                      </a:rPr>
                                      <m:t>𝑖</m:t>
                                    </m:r>
                                  </m:sub>
                                </m:sSub>
                              </m:e>
                            </m:d>
                          </m:e>
                          <m:sup>
                            <m:r>
                              <a:rPr lang="en-US" i="1">
                                <a:solidFill>
                                  <a:srgbClr val="000000"/>
                                </a:solidFill>
                                <a:latin typeface="Cambria Math"/>
                              </a:rPr>
                              <m:t>2</m:t>
                            </m:r>
                          </m:sup>
                        </m:sSup>
                      </m:e>
                    </m:nary>
                    <m:r>
                      <a:rPr lang="en-US" i="1">
                        <a:solidFill>
                          <a:srgbClr val="000000"/>
                        </a:solidFill>
                        <a:latin typeface="Cambria Math"/>
                      </a:rPr>
                      <m:t>=</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𝑦</m:t>
                                    </m:r>
                                  </m:e>
                                  <m:sub>
                                    <m:r>
                                      <a:rPr lang="en-US" i="1">
                                        <a:solidFill>
                                          <a:srgbClr val="000000"/>
                                        </a:solidFill>
                                        <a:latin typeface="Cambria Math"/>
                                      </a:rPr>
                                      <m:t>𝑖</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0</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e>
                            </m:d>
                          </m:e>
                          <m:sup>
                            <m:r>
                              <a:rPr lang="en-US" i="1">
                                <a:solidFill>
                                  <a:srgbClr val="000000"/>
                                </a:solidFill>
                                <a:latin typeface="Cambria Math"/>
                              </a:rPr>
                              <m:t>2</m:t>
                            </m:r>
                          </m:sup>
                        </m:sSup>
                      </m:e>
                    </m:nary>
                  </m:oMath>
                </a14:m>
                <a:endParaRPr lang="en-US" dirty="0"/>
              </a:p>
              <a:p>
                <a:pPr>
                  <a:spcAft>
                    <a:spcPts val="600"/>
                  </a:spcAft>
                </a:pPr>
                <a:r>
                  <a:rPr lang="en-US" dirty="0"/>
                  <a:t>Estimate of Variance of Estimated Regression Line: </a:t>
                </a:r>
                <a:r>
                  <a:rPr lang="en-US" i="1" dirty="0">
                    <a:solidFill>
                      <a:srgbClr val="000000"/>
                    </a:solidFill>
                    <a:latin typeface="Book Antiqua" pitchFamily="18" charset="0"/>
                  </a:rPr>
                  <a:t>s </a:t>
                </a:r>
                <a:r>
                  <a:rPr lang="en-US" baseline="30000" dirty="0">
                    <a:solidFill>
                      <a:srgbClr val="000000"/>
                    </a:solidFill>
                    <a:latin typeface="Book Antiqua" pitchFamily="18" charset="0"/>
                  </a:rPr>
                  <a:t>2</a:t>
                </a:r>
                <a:r>
                  <a:rPr lang="en-US" dirty="0">
                    <a:solidFill>
                      <a:srgbClr val="000000"/>
                    </a:solidFill>
                    <a:latin typeface="Book Antiqua" pitchFamily="18" charset="0"/>
                  </a:rPr>
                  <a:t> = MSE = SSE/(</a:t>
                </a:r>
                <a:r>
                  <a:rPr lang="en-US" i="1" dirty="0">
                    <a:solidFill>
                      <a:srgbClr val="000000"/>
                    </a:solidFill>
                    <a:latin typeface="Book Antiqua" pitchFamily="18" charset="0"/>
                  </a:rPr>
                  <a:t>n </a:t>
                </a:r>
                <a:r>
                  <a:rPr lang="en-US" dirty="0">
                    <a:solidFill>
                      <a:srgbClr val="000000"/>
                    </a:solidFill>
                    <a:latin typeface="Symbol" pitchFamily="18" charset="2"/>
                  </a:rPr>
                  <a:t>-</a:t>
                </a:r>
                <a:r>
                  <a:rPr lang="en-US" dirty="0">
                    <a:solidFill>
                      <a:srgbClr val="000000"/>
                    </a:solidFill>
                    <a:latin typeface="Book Antiqua" pitchFamily="18" charset="0"/>
                  </a:rPr>
                  <a:t> 2)</a:t>
                </a:r>
                <a:endParaRPr lang="en-US" dirty="0">
                  <a:solidFill>
                    <a:srgbClr val="000000"/>
                  </a:solidFill>
                </a:endParaRPr>
              </a:p>
              <a:p>
                <a:pPr>
                  <a:spcAft>
                    <a:spcPts val="600"/>
                  </a:spcAft>
                </a:pPr>
                <a:r>
                  <a:rPr lang="en-US" dirty="0"/>
                  <a:t>Estimate of Standard Deviation of Estimated Regression Line = Standard Error Of The Estimate = s = SQRT(MSE)</a:t>
                </a:r>
              </a:p>
              <a:p>
                <a:pPr>
                  <a:spcAft>
                    <a:spcPts val="600"/>
                  </a:spcAft>
                </a:pPr>
                <a:r>
                  <a:rPr lang="en-US" dirty="0"/>
                  <a:t>Estimated Standard Deviation of a particular slope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𝑠</m:t>
                        </m:r>
                      </m:e>
                      <m:sub>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sub>
                    </m:sSub>
                    <m:r>
                      <a:rPr lang="en-US" i="1">
                        <a:solidFill>
                          <a:srgbClr val="000000"/>
                        </a:solidFill>
                        <a:latin typeface="Cambria Math"/>
                      </a:rPr>
                      <m:t>=</m:t>
                    </m:r>
                    <m:f>
                      <m:fPr>
                        <m:ctrlPr>
                          <a:rPr lang="en-US" i="1">
                            <a:solidFill>
                              <a:srgbClr val="000000"/>
                            </a:solidFill>
                            <a:latin typeface="Cambria Math" panose="02040503050406030204" pitchFamily="18" charset="0"/>
                          </a:rPr>
                        </m:ctrlPr>
                      </m:fPr>
                      <m:num>
                        <m:r>
                          <a:rPr lang="en-US" i="1">
                            <a:solidFill>
                              <a:srgbClr val="000000"/>
                            </a:solidFill>
                            <a:latin typeface="Cambria Math"/>
                          </a:rPr>
                          <m:t>𝑠</m:t>
                        </m:r>
                      </m:num>
                      <m:den>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e>
                            </m:nary>
                          </m:e>
                        </m:rad>
                      </m:den>
                    </m:f>
                  </m:oMath>
                </a14:m>
                <a:r>
                  <a:rPr lang="en-US" dirty="0">
                    <a:solidFill>
                      <a:srgbClr val="000000"/>
                    </a:solidFill>
                  </a:rPr>
                  <a:t> </a:t>
                </a:r>
              </a:p>
              <a:p>
                <a:pPr>
                  <a:spcAft>
                    <a:spcPts val="600"/>
                  </a:spcAft>
                </a:pPr>
                <a:r>
                  <a:rPr lang="en-US" dirty="0"/>
                  <a:t>Confidence interval for </a:t>
                </a:r>
                <a:r>
                  <a:rPr lang="en-US" i="1" dirty="0">
                    <a:latin typeface="Symbol" pitchFamily="18" charset="2"/>
                  </a:rPr>
                  <a:t></a:t>
                </a:r>
                <a:r>
                  <a:rPr lang="en-US" baseline="-25000" dirty="0"/>
                  <a:t>1</a:t>
                </a:r>
                <a:r>
                  <a:rPr lang="en-US" dirty="0"/>
                  <a:t> is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r>
                      <a:rPr lang="en-US" i="1">
                        <a:solidFill>
                          <a:srgbClr val="000000"/>
                        </a:solidFill>
                        <a:latin typeface="Cambria Math"/>
                        <a:ea typeface="Cambria Math"/>
                      </a:rPr>
                      <m:t>±</m:t>
                    </m:r>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𝑡</m:t>
                        </m:r>
                      </m:e>
                      <m:sub>
                        <m:r>
                          <a:rPr lang="en-US" i="1">
                            <a:solidFill>
                              <a:srgbClr val="000000"/>
                            </a:solidFill>
                            <a:latin typeface="Cambria Math"/>
                            <a:ea typeface="Cambria Math"/>
                          </a:rPr>
                          <m:t>𝞪</m:t>
                        </m:r>
                        <m:r>
                          <a:rPr lang="en-US" i="1">
                            <a:solidFill>
                              <a:srgbClr val="000000"/>
                            </a:solidFill>
                            <a:latin typeface="Cambria Math"/>
                            <a:ea typeface="Cambria Math"/>
                          </a:rPr>
                          <m:t>/2</m:t>
                        </m:r>
                      </m:sub>
                    </m:s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𝑠</m:t>
                        </m:r>
                      </m:e>
                      <m: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𝑏</m:t>
                            </m:r>
                          </m:e>
                          <m:sub>
                            <m:r>
                              <a:rPr lang="en-US" i="1">
                                <a:solidFill>
                                  <a:srgbClr val="000000"/>
                                </a:solidFill>
                                <a:latin typeface="Cambria Math"/>
                                <a:ea typeface="Cambria Math"/>
                              </a:rPr>
                              <m:t>1</m:t>
                            </m:r>
                          </m:sub>
                        </m:sSub>
                      </m:sub>
                    </m:sSub>
                  </m:oMath>
                </a14:m>
                <a:r>
                  <a:rPr lang="en-US" dirty="0"/>
                  <a:t>, </a:t>
                </a:r>
                <a:br>
                  <a:rPr lang="en-US" dirty="0"/>
                </a:br>
                <a:r>
                  <a:rPr lang="en-US" sz="1600" dirty="0">
                    <a:solidFill>
                      <a:srgbClr val="000000"/>
                    </a:solidFill>
                    <a:latin typeface="Arial" panose="020B0604020202020204" pitchFamily="34" charset="0"/>
                    <a:cs typeface="Arial" panose="020B0604020202020204" pitchFamily="34" charset="0"/>
                  </a:rPr>
                  <a:t>where </a:t>
                </a:r>
                <a:r>
                  <a:rPr lang="en-US" sz="1600" i="1" dirty="0">
                    <a:solidFill>
                      <a:srgbClr val="000000"/>
                    </a:solidFill>
                    <a:latin typeface="Arial" panose="020B0604020202020204" pitchFamily="34" charset="0"/>
                    <a:cs typeface="Arial" panose="020B0604020202020204" pitchFamily="34" charset="0"/>
                  </a:rPr>
                  <a:t>t</a:t>
                </a:r>
                <a:r>
                  <a:rPr lang="en-US" sz="1600" i="1" baseline="-25000" dirty="0">
                    <a:solidFill>
                      <a:srgbClr val="000000"/>
                    </a:solidFill>
                    <a:latin typeface="Symbol" panose="05050102010706020507" pitchFamily="18" charset="2"/>
                    <a:cs typeface="Arial" panose="020B0604020202020204" pitchFamily="34" charset="0"/>
                  </a:rPr>
                  <a:t>a</a:t>
                </a:r>
                <a:r>
                  <a:rPr lang="en-US" sz="1600" baseline="-25000" dirty="0">
                    <a:solidFill>
                      <a:srgbClr val="000000"/>
                    </a:solidFill>
                    <a:latin typeface="Arial" panose="020B0604020202020204" pitchFamily="34" charset="0"/>
                    <a:cs typeface="Arial" panose="020B0604020202020204" pitchFamily="34" charset="0"/>
                  </a:rPr>
                  <a:t>/2</a:t>
                </a:r>
                <a:r>
                  <a:rPr lang="en-US" sz="1600" dirty="0">
                    <a:solidFill>
                      <a:srgbClr val="000000"/>
                    </a:solidFill>
                    <a:latin typeface="Arial" panose="020B0604020202020204" pitchFamily="34" charset="0"/>
                    <a:cs typeface="Arial" panose="020B0604020202020204" pitchFamily="34" charset="0"/>
                  </a:rPr>
                  <a:t>  is the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value providing an area of </a:t>
                </a:r>
                <a:r>
                  <a:rPr lang="en-US" sz="1600" i="1" dirty="0">
                    <a:solidFill>
                      <a:srgbClr val="000000"/>
                    </a:solidFill>
                    <a:latin typeface="Symbol" panose="05050102010706020507" pitchFamily="18" charset="2"/>
                    <a:cs typeface="Arial" panose="020B0604020202020204" pitchFamily="34" charset="0"/>
                  </a:rPr>
                  <a:t>a</a:t>
                </a:r>
                <a:r>
                  <a:rPr lang="en-US" sz="1600" dirty="0">
                    <a:solidFill>
                      <a:srgbClr val="000000"/>
                    </a:solidFill>
                    <a:latin typeface="Arial" panose="020B0604020202020204" pitchFamily="34" charset="0"/>
                    <a:cs typeface="Arial" panose="020B0604020202020204" pitchFamily="34" charset="0"/>
                  </a:rPr>
                  <a:t>/2 in the upper tail of a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distribution with </a:t>
                </a:r>
                <a:r>
                  <a:rPr lang="en-US" sz="1600" i="1" dirty="0">
                    <a:solidFill>
                      <a:srgbClr val="000000"/>
                    </a:solidFill>
                    <a:latin typeface="Arial" panose="020B0604020202020204" pitchFamily="34" charset="0"/>
                    <a:cs typeface="Arial" panose="020B0604020202020204" pitchFamily="34" charset="0"/>
                  </a:rPr>
                  <a:t>n </a:t>
                </a:r>
                <a:r>
                  <a:rPr lang="en-US" sz="1600" dirty="0">
                    <a:solidFill>
                      <a:srgbClr val="000000"/>
                    </a:solidFill>
                    <a:latin typeface="Arial" panose="020B0604020202020204" pitchFamily="34" charset="0"/>
                    <a:cs typeface="Arial" panose="020B0604020202020204" pitchFamily="34" charset="0"/>
                  </a:rPr>
                  <a:t>- 2 degrees of freedom.</a:t>
                </a:r>
              </a:p>
              <a:p>
                <a:pPr>
                  <a:spcAft>
                    <a:spcPts val="600"/>
                  </a:spcAft>
                </a:pPr>
                <a:r>
                  <a:rPr lang="en-US" dirty="0"/>
                  <a:t>Estimated Standard Deviation of y-intercept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𝑠</m:t>
                        </m:r>
                      </m:e>
                      <m:sub>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b="0" i="1" smtClean="0">
                                <a:solidFill>
                                  <a:srgbClr val="000000"/>
                                </a:solidFill>
                                <a:latin typeface="Cambria Math" panose="02040503050406030204" pitchFamily="18" charset="0"/>
                              </a:rPr>
                              <m:t>0</m:t>
                            </m:r>
                          </m:sub>
                        </m:sSub>
                      </m:sub>
                    </m:sSub>
                    <m:r>
                      <a:rPr lang="en-US" i="1">
                        <a:solidFill>
                          <a:srgbClr val="000000"/>
                        </a:solidFill>
                        <a:latin typeface="Cambria Math"/>
                      </a:rPr>
                      <m:t>=</m:t>
                    </m:r>
                  </m:oMath>
                </a14:m>
                <a:r>
                  <a:rPr lang="en-US" dirty="0">
                    <a:solidFill>
                      <a:srgbClr val="000000"/>
                    </a:solidFill>
                  </a:rPr>
                  <a:t>  s*</a:t>
                </a:r>
                <a14:m>
                  <m:oMath xmlns:m="http://schemas.openxmlformats.org/officeDocument/2006/math">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m:t>
                            </m:r>
                          </m:e>
                        </m:nary>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r>
                              <a:rPr lang="en-US" i="1">
                                <a:solidFill>
                                  <a:srgbClr val="000000"/>
                                </a:solidFill>
                                <a:latin typeface="Cambria Math" panose="02040503050406030204" pitchFamily="18" charset="0"/>
                              </a:rPr>
                              <m:t>)</m:t>
                            </m:r>
                          </m:e>
                        </m:nary>
                      </m:e>
                    </m:rad>
                  </m:oMath>
                </a14:m>
                <a:r>
                  <a:rPr lang="en-US" dirty="0">
                    <a:solidFill>
                      <a:srgbClr val="000000"/>
                    </a:solidFill>
                  </a:rPr>
                  <a:t>	</a:t>
                </a:r>
              </a:p>
              <a:p>
                <a:pPr>
                  <a:spcAft>
                    <a:spcPts val="600"/>
                  </a:spcAft>
                </a:pPr>
                <a:r>
                  <a:rPr lang="en-US" dirty="0"/>
                  <a:t>Confidence interval for </a:t>
                </a:r>
                <a:r>
                  <a:rPr lang="en-US" i="1" dirty="0">
                    <a:latin typeface="Symbol" pitchFamily="18" charset="2"/>
                  </a:rPr>
                  <a:t></a:t>
                </a:r>
                <a:r>
                  <a:rPr lang="en-US" baseline="-25000" dirty="0"/>
                  <a:t>0</a:t>
                </a:r>
                <a:r>
                  <a:rPr lang="en-US" dirty="0"/>
                  <a:t> is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b="0" i="1" smtClean="0">
                            <a:solidFill>
                              <a:srgbClr val="000000"/>
                            </a:solidFill>
                            <a:latin typeface="Cambria Math" panose="02040503050406030204" pitchFamily="18" charset="0"/>
                          </a:rPr>
                          <m:t>0</m:t>
                        </m:r>
                      </m:sub>
                    </m:sSub>
                    <m:r>
                      <a:rPr lang="en-US" i="1">
                        <a:solidFill>
                          <a:srgbClr val="000000"/>
                        </a:solidFill>
                        <a:latin typeface="Cambria Math"/>
                        <a:ea typeface="Cambria Math"/>
                      </a:rPr>
                      <m:t>±</m:t>
                    </m:r>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𝑡</m:t>
                        </m:r>
                      </m:e>
                      <m:sub>
                        <m:r>
                          <a:rPr lang="en-US" i="1">
                            <a:solidFill>
                              <a:srgbClr val="000000"/>
                            </a:solidFill>
                            <a:latin typeface="Cambria Math"/>
                            <a:ea typeface="Cambria Math"/>
                          </a:rPr>
                          <m:t>𝞪</m:t>
                        </m:r>
                        <m:r>
                          <a:rPr lang="en-US" i="1">
                            <a:solidFill>
                              <a:srgbClr val="000000"/>
                            </a:solidFill>
                            <a:latin typeface="Cambria Math"/>
                            <a:ea typeface="Cambria Math"/>
                          </a:rPr>
                          <m:t>/2</m:t>
                        </m:r>
                      </m:sub>
                    </m:s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𝑠</m:t>
                        </m:r>
                      </m:e>
                      <m: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𝑏</m:t>
                            </m:r>
                          </m:e>
                          <m:sub>
                            <m:r>
                              <a:rPr lang="en-US" b="0" i="1" smtClean="0">
                                <a:solidFill>
                                  <a:srgbClr val="000000"/>
                                </a:solidFill>
                                <a:latin typeface="Cambria Math" panose="02040503050406030204" pitchFamily="18" charset="0"/>
                                <a:ea typeface="Cambria Math"/>
                              </a:rPr>
                              <m:t>0</m:t>
                            </m:r>
                          </m:sub>
                        </m:sSub>
                      </m:sub>
                    </m:sSub>
                  </m:oMath>
                </a14:m>
                <a:r>
                  <a:rPr lang="en-US" dirty="0"/>
                  <a:t>, </a:t>
                </a:r>
                <a:br>
                  <a:rPr lang="en-US" dirty="0"/>
                </a:br>
                <a:r>
                  <a:rPr lang="en-US" sz="1600" dirty="0">
                    <a:solidFill>
                      <a:srgbClr val="000000"/>
                    </a:solidFill>
                    <a:latin typeface="Arial" panose="020B0604020202020204" pitchFamily="34" charset="0"/>
                    <a:cs typeface="Arial" panose="020B0604020202020204" pitchFamily="34" charset="0"/>
                  </a:rPr>
                  <a:t>where </a:t>
                </a:r>
                <a:r>
                  <a:rPr lang="en-US" sz="1600" i="1" dirty="0">
                    <a:solidFill>
                      <a:srgbClr val="000000"/>
                    </a:solidFill>
                    <a:latin typeface="Arial" panose="020B0604020202020204" pitchFamily="34" charset="0"/>
                    <a:cs typeface="Arial" panose="020B0604020202020204" pitchFamily="34" charset="0"/>
                  </a:rPr>
                  <a:t>t</a:t>
                </a:r>
                <a:r>
                  <a:rPr lang="en-US" sz="1600" i="1" baseline="-25000" dirty="0">
                    <a:solidFill>
                      <a:srgbClr val="000000"/>
                    </a:solidFill>
                    <a:latin typeface="Symbol" panose="05050102010706020507" pitchFamily="18" charset="2"/>
                    <a:cs typeface="Arial" panose="020B0604020202020204" pitchFamily="34" charset="0"/>
                  </a:rPr>
                  <a:t>a</a:t>
                </a:r>
                <a:r>
                  <a:rPr lang="en-US" sz="1600" baseline="-25000" dirty="0">
                    <a:solidFill>
                      <a:srgbClr val="000000"/>
                    </a:solidFill>
                    <a:latin typeface="Arial" panose="020B0604020202020204" pitchFamily="34" charset="0"/>
                    <a:cs typeface="Arial" panose="020B0604020202020204" pitchFamily="34" charset="0"/>
                  </a:rPr>
                  <a:t>/2</a:t>
                </a:r>
                <a:r>
                  <a:rPr lang="en-US" sz="1600" dirty="0">
                    <a:solidFill>
                      <a:srgbClr val="000000"/>
                    </a:solidFill>
                    <a:latin typeface="Arial" panose="020B0604020202020204" pitchFamily="34" charset="0"/>
                    <a:cs typeface="Arial" panose="020B0604020202020204" pitchFamily="34" charset="0"/>
                  </a:rPr>
                  <a:t>  is the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value providing an area of </a:t>
                </a:r>
                <a:r>
                  <a:rPr lang="en-US" sz="1600" i="1" dirty="0">
                    <a:solidFill>
                      <a:srgbClr val="000000"/>
                    </a:solidFill>
                    <a:latin typeface="Symbol" panose="05050102010706020507" pitchFamily="18" charset="2"/>
                    <a:cs typeface="Arial" panose="020B0604020202020204" pitchFamily="34" charset="0"/>
                  </a:rPr>
                  <a:t>a</a:t>
                </a:r>
                <a:r>
                  <a:rPr lang="en-US" sz="1600" dirty="0">
                    <a:solidFill>
                      <a:srgbClr val="000000"/>
                    </a:solidFill>
                    <a:latin typeface="Arial" panose="020B0604020202020204" pitchFamily="34" charset="0"/>
                    <a:cs typeface="Arial" panose="020B0604020202020204" pitchFamily="34" charset="0"/>
                  </a:rPr>
                  <a:t>/2 in the upper tail of a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distribution with </a:t>
                </a:r>
                <a:r>
                  <a:rPr lang="en-US" sz="1600" i="1" dirty="0">
                    <a:solidFill>
                      <a:srgbClr val="000000"/>
                    </a:solidFill>
                    <a:latin typeface="Arial" panose="020B0604020202020204" pitchFamily="34" charset="0"/>
                    <a:cs typeface="Arial" panose="020B0604020202020204" pitchFamily="34" charset="0"/>
                  </a:rPr>
                  <a:t>n </a:t>
                </a:r>
                <a:r>
                  <a:rPr lang="en-US" sz="1600" dirty="0">
                    <a:solidFill>
                      <a:srgbClr val="000000"/>
                    </a:solidFill>
                    <a:latin typeface="Arial" panose="020B0604020202020204" pitchFamily="34" charset="0"/>
                    <a:cs typeface="Arial" panose="020B0604020202020204" pitchFamily="34" charset="0"/>
                  </a:rPr>
                  <a:t>- 2 degrees of freedom.</a:t>
                </a:r>
                <a:endParaRPr lang="en-US" sz="1600" dirty="0"/>
              </a:p>
            </p:txBody>
          </p:sp>
        </mc:Choice>
        <mc:Fallback xmlns="">
          <p:sp>
            <p:nvSpPr>
              <p:cNvPr id="6" name="Text Placeholder 5"/>
              <p:cNvSpPr>
                <a:spLocks noGrp="1" noRot="1" noChangeAspect="1" noMove="1" noResize="1" noEditPoints="1" noAdjustHandles="1" noChangeArrowheads="1" noChangeShapeType="1" noTextEdit="1"/>
              </p:cNvSpPr>
              <p:nvPr>
                <p:ph idx="1"/>
              </p:nvPr>
            </p:nvSpPr>
            <p:spPr>
              <a:xfrm>
                <a:off x="296091" y="966651"/>
                <a:ext cx="10824755" cy="5434149"/>
              </a:xfrm>
              <a:blipFill rotWithShape="0">
                <a:blip r:embed="rId3"/>
                <a:stretch>
                  <a:fillRect t="-1010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2EC359B-1AB6-43CE-8AE3-778957AE5EF7}" type="slidenum">
              <a:rPr lang="en-US" smtClean="0"/>
              <a:pPr/>
              <a:t>80</a:t>
            </a:fld>
            <a:endParaRPr lang="en-US" dirty="0"/>
          </a:p>
        </p:txBody>
      </p:sp>
    </p:spTree>
    <p:extLst>
      <p:ext uri="{BB962C8B-B14F-4D97-AF65-F5344CB8AC3E}">
        <p14:creationId xmlns:p14="http://schemas.microsoft.com/office/powerpoint/2010/main" val="395441377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769"/>
            <a:ext cx="10160000" cy="490675"/>
          </a:xfrm>
        </p:spPr>
        <p:txBody>
          <a:bodyPr/>
          <a:lstStyle/>
          <a:p>
            <a:r>
              <a:rPr lang="en-US" sz="3500" dirty="0"/>
              <a:t>Testing Individual Regression Parameters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0629" y="801282"/>
                <a:ext cx="11021075" cy="6013174"/>
              </a:xfrm>
            </p:spPr>
            <p:txBody>
              <a:bodyPr>
                <a:normAutofit fontScale="77500" lnSpcReduction="20000"/>
              </a:bodyPr>
              <a:lstStyle/>
              <a:p>
                <a:r>
                  <a:rPr lang="en-US" dirty="0"/>
                  <a:t>If F Test Statistic indicates that at least one of the slope/s are not zero, then we can test if there is a statistically significant relationship between the dependent variable y and each of the independent variables by testing each slope.</a:t>
                </a:r>
              </a:p>
              <a:p>
                <a:r>
                  <a:rPr lang="en-US" dirty="0"/>
                  <a:t>We use the t Distribution (Bell Shaped Probability Distribution from Busn 210)</a:t>
                </a:r>
              </a:p>
              <a:p>
                <a:r>
                  <a:rPr lang="en-US" dirty="0"/>
                  <a:t>We use t Test Statistic to test whether the slope is zero:</a:t>
                </a:r>
              </a:p>
              <a:p>
                <a:pPr marL="114300" indent="0">
                  <a:buNone/>
                </a:pPr>
                <a:r>
                  <a:rPr lang="en-US" i="1" dirty="0"/>
                  <a:t>				</a:t>
                </a:r>
                <a:r>
                  <a:rPr lang="en-US" sz="3200" i="1" dirty="0"/>
                  <a:t>t</a:t>
                </a:r>
                <a:r>
                  <a:rPr lang="en-US" sz="3200" dirty="0"/>
                  <a:t> =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𝑏</m:t>
                            </m:r>
                          </m:e>
                          <m:sub>
                            <m:r>
                              <a:rPr lang="en-US" sz="3200" b="0" i="1" smtClean="0">
                                <a:latin typeface="Cambria Math" panose="02040503050406030204" pitchFamily="18" charset="0"/>
                              </a:rPr>
                              <m:t>1</m:t>
                            </m:r>
                          </m:sub>
                        </m:sSub>
                      </m:num>
                      <m:den>
                        <m:sSub>
                          <m:sSubPr>
                            <m:ctrlPr>
                              <a:rPr lang="en-US" sz="3200" i="1">
                                <a:latin typeface="Cambria Math" panose="02040503050406030204" pitchFamily="18" charset="0"/>
                              </a:rPr>
                            </m:ctrlPr>
                          </m:sSubPr>
                          <m:e>
                            <m:r>
                              <a:rPr lang="en-US" sz="3200" i="1">
                                <a:latin typeface="Cambria Math"/>
                              </a:rPr>
                              <m:t>𝑠</m:t>
                            </m:r>
                          </m:e>
                          <m:sub>
                            <m:sSub>
                              <m:sSubPr>
                                <m:ctrlPr>
                                  <a:rPr lang="en-US" sz="3200" i="1">
                                    <a:latin typeface="Cambria Math" panose="02040503050406030204" pitchFamily="18" charset="0"/>
                                  </a:rPr>
                                </m:ctrlPr>
                              </m:sSubPr>
                              <m:e>
                                <m:r>
                                  <a:rPr lang="en-US" sz="3200" i="1">
                                    <a:latin typeface="Cambria Math"/>
                                  </a:rPr>
                                  <m:t>𝑏</m:t>
                                </m:r>
                              </m:e>
                              <m:sub>
                                <m:r>
                                  <a:rPr lang="en-US" sz="3200" b="0" i="1" smtClean="0">
                                    <a:latin typeface="Cambria Math" panose="02040503050406030204" pitchFamily="18" charset="0"/>
                                  </a:rPr>
                                  <m:t>1</m:t>
                                </m:r>
                              </m:sub>
                            </m:sSub>
                          </m:sub>
                        </m:sSub>
                      </m:den>
                    </m:f>
                  </m:oMath>
                </a14:m>
                <a:endParaRPr lang="en-US" dirty="0"/>
              </a:p>
              <a:p>
                <a:r>
                  <a:rPr lang="en-US" dirty="0"/>
                  <a:t>b</a:t>
                </a:r>
                <a:r>
                  <a:rPr lang="en-US" baseline="-25000" dirty="0"/>
                  <a:t>1</a:t>
                </a:r>
                <a:r>
                  <a:rPr lang="en-US" dirty="0"/>
                  <a:t> = slope</a:t>
                </a:r>
              </a:p>
              <a:p>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𝑠</m:t>
                        </m:r>
                      </m:e>
                      <m:sub>
                        <m:sSub>
                          <m:sSubPr>
                            <m:ctrlPr>
                              <a:rPr lang="en-US" sz="2400" i="1">
                                <a:latin typeface="Cambria Math" panose="02040503050406030204" pitchFamily="18" charset="0"/>
                              </a:rPr>
                            </m:ctrlPr>
                          </m:sSubPr>
                          <m:e>
                            <m:r>
                              <a:rPr lang="en-US" sz="2400" i="1">
                                <a:latin typeface="Cambria Math"/>
                              </a:rPr>
                              <m:t>𝑏</m:t>
                            </m:r>
                          </m:e>
                          <m:sub>
                            <m:r>
                              <a:rPr lang="en-US" sz="2400" b="0" i="1" smtClean="0">
                                <a:latin typeface="Cambria Math" panose="02040503050406030204" pitchFamily="18" charset="0"/>
                              </a:rPr>
                              <m:t>1</m:t>
                            </m:r>
                          </m:sub>
                        </m:sSub>
                      </m:sub>
                    </m:sSub>
                  </m:oMath>
                </a14:m>
                <a:r>
                  <a:rPr lang="en-US" dirty="0"/>
                  <a:t> = estimated standard error of slope</a:t>
                </a:r>
              </a:p>
              <a:p>
                <a:r>
                  <a:rPr lang="en-US" dirty="0"/>
                  <a:t>t = # of standard deviations.</a:t>
                </a:r>
              </a:p>
              <a:p>
                <a:pPr lvl="1"/>
                <a:r>
                  <a:rPr lang="en-US" dirty="0"/>
                  <a:t>If t is past our hurdle, we reject H</a:t>
                </a:r>
                <a:r>
                  <a:rPr lang="en-US" baseline="-25000" dirty="0"/>
                  <a:t>0</a:t>
                </a:r>
                <a:r>
                  <a:rPr lang="en-US" dirty="0"/>
                  <a:t> and accept H</a:t>
                </a:r>
                <a:r>
                  <a:rPr lang="en-US" baseline="-25000" dirty="0"/>
                  <a:t>a</a:t>
                </a:r>
                <a:r>
                  <a:rPr lang="en-US" dirty="0"/>
                  <a:t>.</a:t>
                </a:r>
              </a:p>
              <a:p>
                <a:pPr marL="342900" lvl="1">
                  <a:buClr>
                    <a:schemeClr val="accent1"/>
                  </a:buClr>
                </a:pPr>
                <a:r>
                  <a:rPr lang="en-US" dirty="0"/>
                  <a:t>H</a:t>
                </a:r>
                <a:r>
                  <a:rPr lang="en-US" baseline="-25000" dirty="0"/>
                  <a:t>0</a:t>
                </a:r>
                <a:r>
                  <a:rPr lang="en-US" dirty="0"/>
                  <a:t> : Slope = 0</a:t>
                </a:r>
              </a:p>
              <a:p>
                <a:pPr marL="342900" lvl="1">
                  <a:buClr>
                    <a:schemeClr val="accent1"/>
                  </a:buClr>
                </a:pPr>
                <a:r>
                  <a:rPr lang="en-US" dirty="0"/>
                  <a:t>H</a:t>
                </a:r>
                <a:r>
                  <a:rPr lang="en-US" baseline="-25000" dirty="0"/>
                  <a:t>a</a:t>
                </a:r>
                <a:r>
                  <a:rPr lang="en-US" dirty="0"/>
                  <a:t> : Slope &lt;&gt; 0</a:t>
                </a:r>
              </a:p>
              <a:p>
                <a:pPr marL="342900" lvl="1">
                  <a:buClr>
                    <a:schemeClr val="accent1"/>
                  </a:buClr>
                </a:pPr>
                <a:r>
                  <a:rPr lang="en-US" dirty="0"/>
                  <a:t>Alpha of 0.5 or 0.01 are often used. Alpha determines the hurdle or is used to compare against p-value.</a:t>
                </a:r>
              </a:p>
              <a:p>
                <a:pPr marL="342900" lvl="1">
                  <a:buClr>
                    <a:schemeClr val="accent1"/>
                  </a:buClr>
                </a:pPr>
                <a:r>
                  <a:rPr lang="en-US" dirty="0"/>
                  <a:t>This is a two-tail test.</a:t>
                </a:r>
              </a:p>
              <a:p>
                <a:pPr marL="342900" lvl="1">
                  <a:buClr>
                    <a:schemeClr val="accent1"/>
                  </a:buClr>
                </a:pPr>
                <a:r>
                  <a:rPr lang="en-US" dirty="0"/>
                  <a:t>If t is past hurdle in either direction, reject H</a:t>
                </a:r>
                <a:r>
                  <a:rPr lang="en-US" baseline="-25000" dirty="0"/>
                  <a:t>0</a:t>
                </a:r>
                <a:r>
                  <a:rPr lang="en-US" dirty="0"/>
                  <a:t> and accept H</a:t>
                </a:r>
                <a:r>
                  <a:rPr lang="en-US" baseline="-25000" dirty="0"/>
                  <a:t>a</a:t>
                </a:r>
                <a:r>
                  <a:rPr lang="en-US" dirty="0"/>
                  <a:t>. It seems reasonable that the slope is not zero.</a:t>
                </a:r>
              </a:p>
              <a:p>
                <a:pPr marL="342900" lvl="1">
                  <a:buClr>
                    <a:schemeClr val="accent1"/>
                  </a:buClr>
                </a:pPr>
                <a:r>
                  <a:rPr lang="en-US" dirty="0"/>
                  <a:t>If the p-value is less than alpha, it seems reasonable that the slope is not zero. The smaller the p-value, the stronger the evidence that the slope is not zero and the more evidence we have that a relationship exists between y and x.</a:t>
                </a:r>
              </a:p>
              <a:p>
                <a:pPr marL="342900" lvl="1">
                  <a:buClr>
                    <a:schemeClr val="accent1"/>
                  </a:buClr>
                </a:pPr>
                <a:r>
                  <a:rPr lang="en-US" dirty="0"/>
                  <a:t>In Simple Linear Regression, t test and F test will yield same p-value.</a:t>
                </a:r>
              </a:p>
              <a:p>
                <a:pPr marL="342900" lvl="1">
                  <a:buClr>
                    <a:schemeClr val="accent1"/>
                  </a:buCl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0629" y="801282"/>
                <a:ext cx="11021075" cy="6013174"/>
              </a:xfrm>
              <a:blipFill rotWithShape="0">
                <a:blip r:embed="rId3"/>
                <a:stretch>
                  <a:fillRect t="-1317" r="-3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2EC359B-1AB6-43CE-8AE3-778957AE5EF7}" type="slidenum">
              <a:rPr lang="en-US" smtClean="0"/>
              <a:pPr/>
              <a:t>81</a:t>
            </a:fld>
            <a:endParaRPr lang="en-US" dirty="0"/>
          </a:p>
        </p:txBody>
      </p:sp>
    </p:spTree>
    <p:extLst>
      <p:ext uri="{BB962C8B-B14F-4D97-AF65-F5344CB8AC3E}">
        <p14:creationId xmlns:p14="http://schemas.microsoft.com/office/powerpoint/2010/main" val="16984839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 Distribution for Hypothesis Test</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46034" y="964722"/>
            <a:ext cx="4324172" cy="5629584"/>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990602" y="784238"/>
            <a:ext cx="4358355" cy="5674086"/>
          </a:xfrm>
        </p:spPr>
      </p:pic>
      <p:sp>
        <p:nvSpPr>
          <p:cNvPr id="5" name="Slide Number Placeholder 4"/>
          <p:cNvSpPr>
            <a:spLocks noGrp="1"/>
          </p:cNvSpPr>
          <p:nvPr>
            <p:ph type="sldNum" sz="quarter" idx="12"/>
          </p:nvPr>
        </p:nvSpPr>
        <p:spPr/>
        <p:txBody>
          <a:bodyPr/>
          <a:lstStyle/>
          <a:p>
            <a:fld id="{F2EC359B-1AB6-43CE-8AE3-778957AE5EF7}" type="slidenum">
              <a:rPr lang="en-US" smtClean="0"/>
              <a:pPr/>
              <a:t>82</a:t>
            </a:fld>
            <a:endParaRPr lang="en-US" dirty="0"/>
          </a:p>
        </p:txBody>
      </p:sp>
    </p:spTree>
    <p:extLst>
      <p:ext uri="{BB962C8B-B14F-4D97-AF65-F5344CB8AC3E}">
        <p14:creationId xmlns:p14="http://schemas.microsoft.com/office/powerpoint/2010/main" val="16091576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8407" y="274638"/>
            <a:ext cx="10850336" cy="494483"/>
          </a:xfrm>
        </p:spPr>
        <p:txBody>
          <a:bodyPr/>
          <a:lstStyle/>
          <a:p>
            <a:r>
              <a:rPr lang="en-US" sz="3500" dirty="0"/>
              <a:t>Hypothesis Test For Weekly Ad Expense and Sales Example:</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2986" y="934481"/>
            <a:ext cx="8859776" cy="3058672"/>
          </a:xfrm>
        </p:spPr>
      </p:pic>
      <p:sp>
        <p:nvSpPr>
          <p:cNvPr id="7" name="Slide Number Placeholder 6"/>
          <p:cNvSpPr>
            <a:spLocks noGrp="1"/>
          </p:cNvSpPr>
          <p:nvPr>
            <p:ph type="sldNum" sz="quarter" idx="12"/>
          </p:nvPr>
        </p:nvSpPr>
        <p:spPr/>
        <p:txBody>
          <a:bodyPr/>
          <a:lstStyle/>
          <a:p>
            <a:fld id="{F2EC359B-1AB6-43CE-8AE3-778957AE5EF7}" type="slidenum">
              <a:rPr lang="en-US" smtClean="0"/>
              <a:pPr/>
              <a:t>83</a:t>
            </a:fld>
            <a:endParaRPr lang="en-US" dirty="0"/>
          </a:p>
        </p:txBody>
      </p:sp>
      <p:sp>
        <p:nvSpPr>
          <p:cNvPr id="11" name="TextBox 10"/>
          <p:cNvSpPr txBox="1"/>
          <p:nvPr/>
        </p:nvSpPr>
        <p:spPr>
          <a:xfrm>
            <a:off x="147491" y="4192698"/>
            <a:ext cx="10850336" cy="2339102"/>
          </a:xfrm>
          <a:prstGeom prst="rect">
            <a:avLst/>
          </a:prstGeom>
          <a:solidFill>
            <a:schemeClr val="bg1"/>
          </a:solidFill>
          <a:ln w="12700">
            <a:solidFill>
              <a:schemeClr val="tx1"/>
            </a:solidFill>
          </a:ln>
        </p:spPr>
        <p:txBody>
          <a:bodyPr wrap="square" lIns="0" tIns="0" rIns="0" bIns="0" rtlCol="0">
            <a:spAutoFit/>
          </a:bodyPr>
          <a:lstStyle/>
          <a:p>
            <a:pPr marL="342900" indent="-342900">
              <a:buFont typeface="Arial" panose="020B0604020202020204" pitchFamily="34" charset="0"/>
              <a:buChar char="•"/>
            </a:pPr>
            <a:r>
              <a:rPr lang="en-US" sz="1900" b="0" dirty="0">
                <a:latin typeface="Cambria Math" panose="02040503050406030204" pitchFamily="18" charset="0"/>
              </a:rPr>
              <a:t>First we look at the residual plot to see if the assumptions of the Least Squares Method are met. It appears that the </a:t>
            </a:r>
            <a:r>
              <a:rPr lang="en-US" sz="1900" dirty="0">
                <a:latin typeface="Cambria Math" panose="02040503050406030204" pitchFamily="18" charset="0"/>
              </a:rPr>
              <a:t>assumptions are met. T</a:t>
            </a:r>
            <a:r>
              <a:rPr lang="en-US" sz="1900" dirty="0"/>
              <a:t>he plot does NOT provide evidence of a violation of the conditions necessary for valid inference in regression.</a:t>
            </a:r>
            <a:endParaRPr lang="en-US" sz="1900" b="0" dirty="0">
              <a:latin typeface="Cambria Math" panose="02040503050406030204" pitchFamily="18" charset="0"/>
            </a:endParaRPr>
          </a:p>
          <a:p>
            <a:pPr marL="342900" indent="-342900">
              <a:buFont typeface="Arial" panose="020B0604020202020204" pitchFamily="34" charset="0"/>
              <a:buChar char="•"/>
            </a:pPr>
            <a:r>
              <a:rPr lang="en-US" sz="1900" b="0" dirty="0">
                <a:latin typeface="Cambria Math" panose="02040503050406030204" pitchFamily="18" charset="0"/>
              </a:rPr>
              <a:t>Because the p-value for the F Test Statistic is less than 0.01, we reject H</a:t>
            </a:r>
            <a:r>
              <a:rPr lang="en-US" sz="1900" b="0" baseline="-25000" dirty="0">
                <a:latin typeface="Cambria Math" panose="02040503050406030204" pitchFamily="18" charset="0"/>
              </a:rPr>
              <a:t>0</a:t>
            </a:r>
            <a:r>
              <a:rPr lang="en-US" sz="1900" b="0" dirty="0">
                <a:latin typeface="Cambria Math" panose="02040503050406030204" pitchFamily="18" charset="0"/>
              </a:rPr>
              <a:t> and accept H</a:t>
            </a:r>
            <a:r>
              <a:rPr lang="en-US" sz="1900" b="0" baseline="-25000" dirty="0">
                <a:latin typeface="Cambria Math" panose="02040503050406030204" pitchFamily="18" charset="0"/>
              </a:rPr>
              <a:t>a</a:t>
            </a:r>
            <a:r>
              <a:rPr lang="en-US" sz="1900" b="0" dirty="0">
                <a:latin typeface="Cambria Math" panose="02040503050406030204" pitchFamily="18" charset="0"/>
              </a:rPr>
              <a:t>. It is reasonable to assume that the slope is not zero and that there is a significant relationship between x and y. </a:t>
            </a:r>
            <a:r>
              <a:rPr lang="en-US" sz="1900" dirty="0"/>
              <a:t>A linear relationship explains a statistically significant portion of the variability in y over the Experimental Region.</a:t>
            </a:r>
          </a:p>
          <a:p>
            <a:pPr marL="342900" indent="-342900">
              <a:buFont typeface="Arial" panose="020B0604020202020204" pitchFamily="34" charset="0"/>
              <a:buChar char="•"/>
            </a:pPr>
            <a:r>
              <a:rPr lang="en-US" sz="1900" b="0" dirty="0">
                <a:latin typeface="Cambria Math" panose="02040503050406030204" pitchFamily="18" charset="0"/>
              </a:rPr>
              <a:t>Similarly, p-value for Y-Intercept is less </a:t>
            </a:r>
            <a:r>
              <a:rPr lang="en-US" sz="1900" b="0">
                <a:latin typeface="Cambria Math" panose="02040503050406030204" pitchFamily="18" charset="0"/>
              </a:rPr>
              <a:t>than 0.01 </a:t>
            </a:r>
            <a:r>
              <a:rPr lang="en-US" sz="1900" b="0" dirty="0">
                <a:latin typeface="Cambria Math" panose="02040503050406030204" pitchFamily="18" charset="0"/>
              </a:rPr>
              <a:t>and so we conclude it is not zero. However, the Y-Intercept value is not in our Experimental Region.</a:t>
            </a:r>
          </a:p>
        </p:txBody>
      </p:sp>
    </p:spTree>
    <p:extLst>
      <p:ext uri="{BB962C8B-B14F-4D97-AF65-F5344CB8AC3E}">
        <p14:creationId xmlns:p14="http://schemas.microsoft.com/office/powerpoint/2010/main" val="33597211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F Statistic Hypothesis Test Looks Like</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0378" y="1200150"/>
            <a:ext cx="4126395" cy="5372100"/>
          </a:xfrm>
        </p:spPr>
      </p:pic>
      <p:sp>
        <p:nvSpPr>
          <p:cNvPr id="4" name="Slide Number Placeholder 3"/>
          <p:cNvSpPr>
            <a:spLocks noGrp="1"/>
          </p:cNvSpPr>
          <p:nvPr>
            <p:ph type="sldNum" sz="quarter" idx="12"/>
          </p:nvPr>
        </p:nvSpPr>
        <p:spPr/>
        <p:txBody>
          <a:bodyPr/>
          <a:lstStyle/>
          <a:p>
            <a:fld id="{F2EC359B-1AB6-43CE-8AE3-778957AE5EF7}" type="slidenum">
              <a:rPr lang="en-US" smtClean="0"/>
              <a:pPr/>
              <a:t>84</a:t>
            </a:fld>
            <a:endParaRPr lang="en-US" dirty="0"/>
          </a:p>
        </p:txBody>
      </p:sp>
    </p:spTree>
    <p:extLst>
      <p:ext uri="{BB962C8B-B14F-4D97-AF65-F5344CB8AC3E}">
        <p14:creationId xmlns:p14="http://schemas.microsoft.com/office/powerpoint/2010/main" val="368492952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 y="274638"/>
            <a:ext cx="10937965" cy="387213"/>
          </a:xfrm>
        </p:spPr>
        <p:txBody>
          <a:bodyPr/>
          <a:lstStyle/>
          <a:p>
            <a:r>
              <a:rPr lang="en-US" sz="3000" dirty="0"/>
              <a:t>Confidence Intervals to Test if Slope </a:t>
            </a:r>
            <a:r>
              <a:rPr lang="el-GR" sz="3000" dirty="0"/>
              <a:t>β</a:t>
            </a:r>
            <a:r>
              <a:rPr lang="en-US" sz="3000" baseline="-25000" dirty="0"/>
              <a:t>1</a:t>
            </a:r>
            <a:r>
              <a:rPr lang="el-GR" sz="3000" dirty="0"/>
              <a:t> </a:t>
            </a:r>
            <a:r>
              <a:rPr lang="en-US" sz="3000" dirty="0"/>
              <a:t>&amp; Y-Intercept </a:t>
            </a:r>
            <a:r>
              <a:rPr lang="el-GR" sz="3000" dirty="0"/>
              <a:t>β</a:t>
            </a:r>
            <a:r>
              <a:rPr lang="el-GR" sz="3000" baseline="-25000" dirty="0"/>
              <a:t>0</a:t>
            </a:r>
            <a:r>
              <a:rPr lang="en-US" sz="3000" dirty="0"/>
              <a:t> Are Equal to 0</a:t>
            </a:r>
          </a:p>
        </p:txBody>
      </p:sp>
      <p:sp>
        <p:nvSpPr>
          <p:cNvPr id="3" name="Content Placeholder 2"/>
          <p:cNvSpPr>
            <a:spLocks noGrp="1"/>
          </p:cNvSpPr>
          <p:nvPr>
            <p:ph sz="half" idx="1"/>
          </p:nvPr>
        </p:nvSpPr>
        <p:spPr>
          <a:xfrm>
            <a:off x="313509" y="896983"/>
            <a:ext cx="10456091" cy="1184361"/>
          </a:xfrm>
        </p:spPr>
        <p:txBody>
          <a:bodyPr>
            <a:normAutofit fontScale="70000" lnSpcReduction="20000"/>
          </a:bodyPr>
          <a:lstStyle/>
          <a:p>
            <a:r>
              <a:rPr lang="en-US" dirty="0"/>
              <a:t>Excel Data Analysis, Regression tool calculates upper and lower limit for a Confidence Interval</a:t>
            </a:r>
          </a:p>
          <a:p>
            <a:pPr lvl="1"/>
            <a:r>
              <a:rPr lang="en-US" dirty="0"/>
              <a:t>Interval does not contain 0: conclude Y-Intercept (β0) is not zero (when all x are set to zero).</a:t>
            </a:r>
          </a:p>
          <a:p>
            <a:pPr lvl="1"/>
            <a:r>
              <a:rPr lang="en-US" dirty="0"/>
              <a:t>Interval does not contain 0: conclude Slope (β1) is not zero (there is a linear relationship)</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73831" y="2229399"/>
            <a:ext cx="10395769" cy="4044320"/>
          </a:xfrm>
        </p:spPr>
      </p:pic>
      <p:sp>
        <p:nvSpPr>
          <p:cNvPr id="5" name="Slide Number Placeholder 4"/>
          <p:cNvSpPr>
            <a:spLocks noGrp="1"/>
          </p:cNvSpPr>
          <p:nvPr>
            <p:ph type="sldNum" sz="quarter" idx="12"/>
          </p:nvPr>
        </p:nvSpPr>
        <p:spPr/>
        <p:txBody>
          <a:bodyPr/>
          <a:lstStyle/>
          <a:p>
            <a:fld id="{F2EC359B-1AB6-43CE-8AE3-778957AE5EF7}" type="slidenum">
              <a:rPr lang="en-US" smtClean="0"/>
              <a:pPr/>
              <a:t>85</a:t>
            </a:fld>
            <a:endParaRPr lang="en-US" dirty="0"/>
          </a:p>
        </p:txBody>
      </p:sp>
      <p:grpSp>
        <p:nvGrpSpPr>
          <p:cNvPr id="11" name="Group 10"/>
          <p:cNvGrpSpPr/>
          <p:nvPr/>
        </p:nvGrpSpPr>
        <p:grpSpPr>
          <a:xfrm>
            <a:off x="8945217" y="1689653"/>
            <a:ext cx="1948070" cy="2872408"/>
            <a:chOff x="8945217" y="1689653"/>
            <a:chExt cx="1948070" cy="2872408"/>
          </a:xfrm>
        </p:grpSpPr>
        <p:sp>
          <p:nvSpPr>
            <p:cNvPr id="4" name="Rectangle 3"/>
            <p:cNvSpPr/>
            <p:nvPr/>
          </p:nvSpPr>
          <p:spPr>
            <a:xfrm>
              <a:off x="9432235" y="1689653"/>
              <a:ext cx="1461052" cy="221642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Found an overall regression relationship at both alpha = 0.05 &amp; alpha = 0.01</a:t>
              </a:r>
            </a:p>
          </p:txBody>
        </p:sp>
        <p:cxnSp>
          <p:nvCxnSpPr>
            <p:cNvPr id="8" name="Straight Arrow Connector 7"/>
            <p:cNvCxnSpPr>
              <a:stCxn id="4" idx="2"/>
            </p:cNvCxnSpPr>
            <p:nvPr/>
          </p:nvCxnSpPr>
          <p:spPr>
            <a:xfrm flipH="1">
              <a:off x="8945217" y="3906079"/>
              <a:ext cx="1217544" cy="6460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0078278" y="3906079"/>
              <a:ext cx="84483" cy="65598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106677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91" y="234882"/>
            <a:ext cx="10441609" cy="580127"/>
          </a:xfrm>
        </p:spPr>
        <p:txBody>
          <a:bodyPr/>
          <a:lstStyle/>
          <a:p>
            <a:r>
              <a:rPr lang="en-US" sz="3200" dirty="0"/>
              <a:t>Nonsignificant Variables: Reassess Whole Model/Equation</a:t>
            </a:r>
          </a:p>
        </p:txBody>
      </p:sp>
      <p:sp>
        <p:nvSpPr>
          <p:cNvPr id="6" name="Text Placeholder 5"/>
          <p:cNvSpPr>
            <a:spLocks noGrp="1"/>
          </p:cNvSpPr>
          <p:nvPr>
            <p:ph type="body" idx="1"/>
          </p:nvPr>
        </p:nvSpPr>
        <p:spPr>
          <a:xfrm>
            <a:off x="609600" y="720110"/>
            <a:ext cx="4876800" cy="639762"/>
          </a:xfrm>
        </p:spPr>
        <p:txBody>
          <a:bodyPr/>
          <a:lstStyle/>
          <a:p>
            <a:r>
              <a:rPr lang="en-US" sz="2800" dirty="0"/>
              <a:t>Slope</a:t>
            </a:r>
          </a:p>
        </p:txBody>
      </p:sp>
      <p:sp>
        <p:nvSpPr>
          <p:cNvPr id="7" name="Content Placeholder 6"/>
          <p:cNvSpPr>
            <a:spLocks noGrp="1"/>
          </p:cNvSpPr>
          <p:nvPr>
            <p:ph sz="half" idx="2"/>
          </p:nvPr>
        </p:nvSpPr>
        <p:spPr>
          <a:xfrm>
            <a:off x="609600" y="1359872"/>
            <a:ext cx="4876800" cy="5180076"/>
          </a:xfrm>
        </p:spPr>
        <p:txBody>
          <a:bodyPr>
            <a:normAutofit fontScale="85000" lnSpcReduction="20000"/>
          </a:bodyPr>
          <a:lstStyle/>
          <a:p>
            <a:r>
              <a:rPr lang="en-US" dirty="0"/>
              <a:t>If Slope not significant (Do not reject H</a:t>
            </a:r>
            <a:r>
              <a:rPr lang="en-US" baseline="-25000" dirty="0"/>
              <a:t>0</a:t>
            </a:r>
            <a:r>
              <a:rPr lang="en-US" dirty="0"/>
              <a:t> : Slope = 0)</a:t>
            </a:r>
          </a:p>
          <a:p>
            <a:pPr lvl="1"/>
            <a:r>
              <a:rPr lang="en-US" dirty="0"/>
              <a:t>If practical experience suggests that the nonsignificant x (independent variable) has a relationship with the y variable, consider leaving the x in the model/equation.</a:t>
            </a:r>
          </a:p>
          <a:p>
            <a:pPr lvl="2"/>
            <a:r>
              <a:rPr lang="en-US" dirty="0"/>
              <a:t>Business example: # of deliveries for a truck route had insignificant slope, but was clearly related to total time.</a:t>
            </a:r>
          </a:p>
          <a:p>
            <a:pPr lvl="1"/>
            <a:endParaRPr lang="en-US" dirty="0"/>
          </a:p>
          <a:p>
            <a:pPr lvl="1"/>
            <a:r>
              <a:rPr lang="en-US" dirty="0"/>
              <a:t>If the model/equation adequately explains the y variable without the nonsignificant x independent variable, try rerunning the regression process without the nonsignificant x variable, but be aware that the calculations for the remaining variables may change.</a:t>
            </a:r>
          </a:p>
          <a:p>
            <a:pPr lvl="1"/>
            <a:r>
              <a:rPr lang="en-US" sz="2100" dirty="0">
                <a:solidFill>
                  <a:srgbClr val="FF0000"/>
                </a:solidFill>
              </a:rPr>
              <a:t>Key is that you may have to run the regression tool in Excel a number of times over various variables to try and get the best slopes and y-intercept for the equation. </a:t>
            </a:r>
          </a:p>
        </p:txBody>
      </p:sp>
      <p:sp>
        <p:nvSpPr>
          <p:cNvPr id="8" name="Text Placeholder 7"/>
          <p:cNvSpPr>
            <a:spLocks noGrp="1"/>
          </p:cNvSpPr>
          <p:nvPr>
            <p:ph type="body" sz="quarter" idx="3"/>
          </p:nvPr>
        </p:nvSpPr>
        <p:spPr>
          <a:xfrm>
            <a:off x="5892800" y="720110"/>
            <a:ext cx="4876800" cy="639762"/>
          </a:xfrm>
        </p:spPr>
        <p:txBody>
          <a:bodyPr/>
          <a:lstStyle/>
          <a:p>
            <a:r>
              <a:rPr lang="en-US" sz="2800" dirty="0"/>
              <a:t>Intercept</a:t>
            </a:r>
          </a:p>
        </p:txBody>
      </p:sp>
      <p:sp>
        <p:nvSpPr>
          <p:cNvPr id="9" name="Content Placeholder 8"/>
          <p:cNvSpPr>
            <a:spLocks noGrp="1"/>
          </p:cNvSpPr>
          <p:nvPr>
            <p:ph sz="quarter" idx="4"/>
          </p:nvPr>
        </p:nvSpPr>
        <p:spPr>
          <a:xfrm>
            <a:off x="5892800" y="1359872"/>
            <a:ext cx="4876800" cy="5180076"/>
          </a:xfrm>
        </p:spPr>
        <p:txBody>
          <a:bodyPr/>
          <a:lstStyle/>
          <a:p>
            <a:pPr marL="342900" lvl="1">
              <a:buClr>
                <a:schemeClr val="accent1"/>
              </a:buClr>
            </a:pPr>
            <a:r>
              <a:rPr lang="en-US" dirty="0"/>
              <a:t>If Y-intercept not significant</a:t>
            </a:r>
          </a:p>
          <a:p>
            <a:pPr marL="708660" lvl="2">
              <a:buClr>
                <a:schemeClr val="accent1"/>
              </a:buClr>
            </a:pPr>
            <a:r>
              <a:rPr lang="en-US" dirty="0"/>
              <a:t>The decision to include or not include the calculated y-intercept may require special consideration because setting “Constant is Zero” in Data Analysis Regression tool will set the equation intercept equal to zero and may dramatically change the slope values.</a:t>
            </a:r>
          </a:p>
          <a:p>
            <a:pPr marL="708660" lvl="2">
              <a:buClr>
                <a:schemeClr val="accent1"/>
              </a:buClr>
            </a:pPr>
            <a:r>
              <a:rPr lang="en-US" dirty="0"/>
              <a:t>Business example when you might want the equation to go through the origin (x=0,y=0): labor hours = x and Output = y.</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86</a:t>
            </a:fld>
            <a:endParaRPr lang="en-US" dirty="0"/>
          </a:p>
        </p:txBody>
      </p:sp>
    </p:spTree>
    <p:extLst>
      <p:ext uri="{BB962C8B-B14F-4D97-AF65-F5344CB8AC3E}">
        <p14:creationId xmlns:p14="http://schemas.microsoft.com/office/powerpoint/2010/main" val="3804431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160000" cy="242197"/>
          </a:xfrm>
        </p:spPr>
        <p:txBody>
          <a:bodyPr/>
          <a:lstStyle/>
          <a:p>
            <a:r>
              <a:rPr lang="en-US" dirty="0"/>
              <a:t>Multicollinearity</a:t>
            </a:r>
          </a:p>
        </p:txBody>
      </p:sp>
      <p:sp>
        <p:nvSpPr>
          <p:cNvPr id="9" name="Content Placeholder 8"/>
          <p:cNvSpPr>
            <a:spLocks noGrp="1"/>
          </p:cNvSpPr>
          <p:nvPr>
            <p:ph idx="1"/>
          </p:nvPr>
        </p:nvSpPr>
        <p:spPr>
          <a:xfrm>
            <a:off x="99391" y="864704"/>
            <a:ext cx="11042374" cy="5993296"/>
          </a:xfrm>
        </p:spPr>
        <p:txBody>
          <a:bodyPr>
            <a:normAutofit fontScale="70000" lnSpcReduction="20000"/>
          </a:bodyPr>
          <a:lstStyle/>
          <a:p>
            <a:r>
              <a:rPr lang="en-US" dirty="0"/>
              <a:t>Multicollinearity</a:t>
            </a:r>
          </a:p>
          <a:p>
            <a:pPr lvl="1"/>
            <a:r>
              <a:rPr lang="en-US" dirty="0"/>
              <a:t>Correlation among the independent variables when performing multiple regression.</a:t>
            </a:r>
          </a:p>
          <a:p>
            <a:pPr lvl="1"/>
            <a:r>
              <a:rPr lang="en-US" dirty="0"/>
              <a:t>In Multiple Regression when you have more than one x, each x should be related to the y value, but in general, no two x values should be related to each other.</a:t>
            </a:r>
          </a:p>
          <a:p>
            <a:pPr lvl="2"/>
            <a:r>
              <a:rPr lang="en-US" dirty="0"/>
              <a:t>For example, if we have y = time for truck deliveries in a day, x1 = number of miles, x2 = amount of gas, because number of miles is related to gas, the resulting multiple regression process may have problems.</a:t>
            </a:r>
          </a:p>
          <a:p>
            <a:pPr lvl="1"/>
            <a:r>
              <a:rPr lang="en-US" dirty="0"/>
              <a:t>Use PEARSON or CORREL to analyze any 2 x variables</a:t>
            </a:r>
          </a:p>
          <a:p>
            <a:pPr lvl="1"/>
            <a:r>
              <a:rPr lang="en-US" dirty="0"/>
              <a:t>Rule of thumb: if absolute value is greater than 0.7, there is potential problem.</a:t>
            </a:r>
          </a:p>
          <a:p>
            <a:r>
              <a:rPr lang="en-US" dirty="0"/>
              <a:t>Problems with correlation among the independent variables is that it increases the variances &amp; standard errors of the estimated parameters (</a:t>
            </a:r>
            <a:r>
              <a:rPr lang="el-GR" i="1" dirty="0"/>
              <a:t>β</a:t>
            </a:r>
            <a:r>
              <a:rPr lang="en-US" baseline="-25000" dirty="0"/>
              <a:t>0</a:t>
            </a:r>
            <a:r>
              <a:rPr lang="en-US" dirty="0"/>
              <a:t>, </a:t>
            </a:r>
            <a:r>
              <a:rPr lang="el-GR" i="1" dirty="0"/>
              <a:t>β</a:t>
            </a:r>
            <a:r>
              <a:rPr lang="en-US" baseline="-25000" dirty="0"/>
              <a:t>1</a:t>
            </a:r>
            <a:r>
              <a:rPr lang="en-US" dirty="0"/>
              <a:t>, </a:t>
            </a:r>
            <a:r>
              <a:rPr lang="el-GR" i="1" dirty="0"/>
              <a:t>β</a:t>
            </a:r>
            <a:r>
              <a:rPr lang="en-US" baseline="-25000" dirty="0"/>
              <a:t>2</a:t>
            </a:r>
            <a:r>
              <a:rPr lang="en-US" dirty="0"/>
              <a:t>, . . . , </a:t>
            </a:r>
            <a:r>
              <a:rPr lang="el-GR" i="1" dirty="0"/>
              <a:t>β</a:t>
            </a:r>
            <a:r>
              <a:rPr lang="en-US" i="1" baseline="-25000" dirty="0"/>
              <a:t>q</a:t>
            </a:r>
            <a:r>
              <a:rPr lang="en-US" i="1" dirty="0"/>
              <a:t> </a:t>
            </a:r>
            <a:r>
              <a:rPr lang="en-US" dirty="0"/>
              <a:t>) and predicted values of y, and so inference based on these estimates is not as precise than it should be.</a:t>
            </a:r>
          </a:p>
          <a:p>
            <a:pPr lvl="1"/>
            <a:r>
              <a:rPr lang="en-US" dirty="0"/>
              <a:t>For example, if t test or confidence intervals lead us to reject a variable as nonsignificant, it may be because there is too much variation and thus the interval is too wide (or t stat not past hurdle).</a:t>
            </a:r>
          </a:p>
          <a:p>
            <a:pPr lvl="1"/>
            <a:r>
              <a:rPr lang="en-US" dirty="0"/>
              <a:t>We may incorrectly conclude that the variable is not significantly different from zero when the independent variable actually has a strong relationship with the dependent variable.</a:t>
            </a:r>
          </a:p>
          <a:p>
            <a:r>
              <a:rPr lang="en-US" dirty="0"/>
              <a:t>If inference is a primary goal, we should avoid variables that are highly correlated.</a:t>
            </a:r>
          </a:p>
          <a:p>
            <a:pPr lvl="1"/>
            <a:r>
              <a:rPr lang="en-US" dirty="0"/>
              <a:t>If two variables are highly correlated, consider removing one.</a:t>
            </a:r>
          </a:p>
          <a:p>
            <a:r>
              <a:rPr lang="en-US" dirty="0"/>
              <a:t>If predicting is primary goal, multicollinearity is not necessarily a concern.</a:t>
            </a:r>
          </a:p>
          <a:p>
            <a:r>
              <a:rPr lang="en-US" dirty="0"/>
              <a:t>Note: If any statistic (</a:t>
            </a:r>
            <a:r>
              <a:rPr lang="en-US" sz="2400" i="1" dirty="0"/>
              <a:t>b</a:t>
            </a:r>
            <a:r>
              <a:rPr lang="en-US" sz="2400" baseline="-25000" dirty="0"/>
              <a:t>0</a:t>
            </a:r>
            <a:r>
              <a:rPr lang="en-US" sz="2400" dirty="0"/>
              <a:t>, </a:t>
            </a:r>
            <a:r>
              <a:rPr lang="en-US" sz="2400" i="1" dirty="0"/>
              <a:t>b</a:t>
            </a:r>
            <a:r>
              <a:rPr lang="en-US" sz="2400" baseline="-25000" dirty="0"/>
              <a:t>1</a:t>
            </a:r>
            <a:r>
              <a:rPr lang="en-US" sz="2400" dirty="0"/>
              <a:t>, </a:t>
            </a:r>
            <a:r>
              <a:rPr lang="en-US" sz="2400" i="1" dirty="0"/>
              <a:t>b</a:t>
            </a:r>
            <a:r>
              <a:rPr lang="en-US" sz="2400" baseline="-25000" dirty="0"/>
              <a:t>2</a:t>
            </a:r>
            <a:r>
              <a:rPr lang="en-US" sz="2400" dirty="0"/>
              <a:t>, . . . , </a:t>
            </a:r>
            <a:r>
              <a:rPr lang="en-US" sz="2400" i="1" dirty="0"/>
              <a:t>b</a:t>
            </a:r>
            <a:r>
              <a:rPr lang="en-US" sz="2400" i="1" baseline="-25000" dirty="0"/>
              <a:t>q</a:t>
            </a:r>
            <a:r>
              <a:rPr lang="en-US" dirty="0"/>
              <a:t> ) or p-value changes significantly when a new x variable is added or removed, we must suspect that multicollinearity is at play.</a:t>
            </a:r>
          </a:p>
          <a:p>
            <a:r>
              <a:rPr lang="en-US" dirty="0"/>
              <a:t>Checking correlation between pairs of variables does not always uncover multicollinearity.</a:t>
            </a:r>
          </a:p>
          <a:p>
            <a:pPr lvl="1"/>
            <a:r>
              <a:rPr lang="en-US" dirty="0"/>
              <a:t>Variable might be correlated with multiple other variables. To check: 1) treat x1 as dependent and the rest of the x as independent and run ANOVA table to see if R^2 is big to see if there strong relationship. R^2 &gt; 0.5, rule of thumb that there might be multicollinearity.</a:t>
            </a:r>
          </a:p>
        </p:txBody>
      </p:sp>
      <p:sp>
        <p:nvSpPr>
          <p:cNvPr id="7" name="Slide Number Placeholder 6"/>
          <p:cNvSpPr>
            <a:spLocks noGrp="1"/>
          </p:cNvSpPr>
          <p:nvPr>
            <p:ph type="sldNum" sz="quarter" idx="12"/>
          </p:nvPr>
        </p:nvSpPr>
        <p:spPr/>
        <p:txBody>
          <a:bodyPr/>
          <a:lstStyle/>
          <a:p>
            <a:fld id="{F2EC359B-1AB6-43CE-8AE3-778957AE5EF7}" type="slidenum">
              <a:rPr lang="en-US" smtClean="0"/>
              <a:pPr/>
              <a:t>87</a:t>
            </a:fld>
            <a:endParaRPr lang="en-US" dirty="0"/>
          </a:p>
        </p:txBody>
      </p:sp>
    </p:spTree>
    <p:extLst>
      <p:ext uri="{BB962C8B-B14F-4D97-AF65-F5344CB8AC3E}">
        <p14:creationId xmlns:p14="http://schemas.microsoft.com/office/powerpoint/2010/main" val="334210066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341588"/>
          </a:xfrm>
        </p:spPr>
        <p:txBody>
          <a:bodyPr/>
          <a:lstStyle/>
          <a:p>
            <a:r>
              <a:rPr lang="en-US" sz="3600" dirty="0"/>
              <a:t>Inference and Very Large Samples</a:t>
            </a:r>
          </a:p>
        </p:txBody>
      </p:sp>
      <p:sp>
        <p:nvSpPr>
          <p:cNvPr id="3" name="Content Placeholder 2"/>
          <p:cNvSpPr>
            <a:spLocks noGrp="1"/>
          </p:cNvSpPr>
          <p:nvPr>
            <p:ph idx="1"/>
          </p:nvPr>
        </p:nvSpPr>
        <p:spPr>
          <a:xfrm>
            <a:off x="99391" y="934278"/>
            <a:ext cx="10913166" cy="5466522"/>
          </a:xfrm>
        </p:spPr>
        <p:txBody>
          <a:bodyPr>
            <a:normAutofit lnSpcReduction="10000"/>
          </a:bodyPr>
          <a:lstStyle/>
          <a:p>
            <a:r>
              <a:rPr lang="en-US" dirty="0"/>
              <a:t>When sample size is large:</a:t>
            </a:r>
          </a:p>
          <a:p>
            <a:pPr marL="868680" lvl="1" indent="-457200">
              <a:buFont typeface="+mj-lt"/>
              <a:buAutoNum type="arabicPeriod"/>
            </a:pPr>
            <a:r>
              <a:rPr lang="en-US" dirty="0"/>
              <a:t>Estimates of Variance and Standard Error (# Standard Deviations) are calculated with sample size in the denominator. As sample size increases, </a:t>
            </a:r>
            <a:r>
              <a:rPr lang="en-US" b="1" dirty="0"/>
              <a:t>Estimates of Variance and Standard Error decrease</a:t>
            </a:r>
            <a:r>
              <a:rPr lang="en-US" dirty="0"/>
              <a:t>.</a:t>
            </a:r>
          </a:p>
          <a:p>
            <a:pPr marL="868680" lvl="1" indent="-457200">
              <a:buFont typeface="+mj-lt"/>
              <a:buAutoNum type="arabicPeriod"/>
            </a:pPr>
            <a:r>
              <a:rPr lang="en-US" dirty="0"/>
              <a:t>Law of Large Numbers (Large Sample Size) says that as sample size gets bigger, statistic approaches parameter. As statistic approaches parameter, variation between the two decreases. As the variation between the two decreases, </a:t>
            </a:r>
            <a:r>
              <a:rPr lang="en-US" b="1" dirty="0"/>
              <a:t>Estimates of Variance and Standard Error decrease</a:t>
            </a:r>
            <a:r>
              <a:rPr lang="en-US" dirty="0"/>
              <a:t>.</a:t>
            </a:r>
          </a:p>
          <a:p>
            <a:pPr marL="868680" lvl="1" indent="-457200">
              <a:buFont typeface="+mj-lt"/>
              <a:buAutoNum type="arabicPeriod"/>
            </a:pPr>
            <a:r>
              <a:rPr lang="en-US" dirty="0"/>
              <a:t>As </a:t>
            </a:r>
            <a:r>
              <a:rPr lang="en-US" b="1" dirty="0"/>
              <a:t>Estimates of Variance and Standard Error decrease</a:t>
            </a:r>
            <a:r>
              <a:rPr lang="en-US" dirty="0"/>
              <a:t>, the intervals used in inference (Hypothesis Testing and Confidences Intervals) decrease, p-values get smaller, and almost all relationships will seem significant (meaningful and specious).</a:t>
            </a:r>
          </a:p>
          <a:p>
            <a:pPr lvl="2"/>
            <a:r>
              <a:rPr lang="en-US" dirty="0"/>
              <a:t>You can’t really tell from the small p-value if the relationship is meaningful or specious (deceptively attractive)</a:t>
            </a:r>
          </a:p>
          <a:p>
            <a:pPr marL="868680" lvl="1" indent="-457200">
              <a:buFont typeface="+mj-lt"/>
              <a:buAutoNum type="arabicPeriod"/>
            </a:pPr>
            <a:r>
              <a:rPr lang="en-US" dirty="0"/>
              <a:t>Multicollinearity can still be an issue.</a:t>
            </a:r>
          </a:p>
          <a:p>
            <a:pPr marL="868680" lvl="1" indent="-457200">
              <a:buFont typeface="+mj-lt"/>
              <a:buAutoNum type="arabicPeriod"/>
            </a:pPr>
            <a:endParaRPr lang="en-US" dirty="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88</a:t>
            </a:fld>
            <a:endParaRPr lang="en-US" dirty="0"/>
          </a:p>
        </p:txBody>
      </p:sp>
    </p:spTree>
    <p:extLst>
      <p:ext uri="{BB962C8B-B14F-4D97-AF65-F5344CB8AC3E}">
        <p14:creationId xmlns:p14="http://schemas.microsoft.com/office/powerpoint/2010/main" val="24297066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Sample Size</a:t>
            </a:r>
          </a:p>
        </p:txBody>
      </p:sp>
      <p:sp>
        <p:nvSpPr>
          <p:cNvPr id="3" name="Content Placeholder 2"/>
          <p:cNvSpPr>
            <a:spLocks noGrp="1"/>
          </p:cNvSpPr>
          <p:nvPr>
            <p:ph idx="1"/>
          </p:nvPr>
        </p:nvSpPr>
        <p:spPr/>
        <p:txBody>
          <a:bodyPr/>
          <a:lstStyle/>
          <a:p>
            <a:r>
              <a:rPr lang="en-US" dirty="0"/>
              <a:t>Maybe be hard to test assumptions for inference in regression, like with a Residual Plot (because not enough sample points).</a:t>
            </a:r>
          </a:p>
          <a:p>
            <a:r>
              <a:rPr lang="en-US" dirty="0"/>
              <a:t>Assessing multicollinearity is difficult.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89</a:t>
            </a:fld>
            <a:endParaRPr lang="en-US" dirty="0"/>
          </a:p>
        </p:txBody>
      </p:sp>
    </p:spTree>
    <p:extLst>
      <p:ext uri="{BB962C8B-B14F-4D97-AF65-F5344CB8AC3E}">
        <p14:creationId xmlns:p14="http://schemas.microsoft.com/office/powerpoint/2010/main" val="213754728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274638"/>
            <a:ext cx="10604938" cy="1385996"/>
          </a:xfrm>
        </p:spPr>
        <p:txBody>
          <a:bodyPr/>
          <a:lstStyle/>
          <a:p>
            <a:r>
              <a:rPr lang="en-US" sz="3400" dirty="0"/>
              <a:t>Covariance and Correlation: Numerical Measures to Investigate if There is a Relationship</a:t>
            </a:r>
          </a:p>
        </p:txBody>
      </p:sp>
      <p:sp>
        <p:nvSpPr>
          <p:cNvPr id="3" name="Content Placeholder 2"/>
          <p:cNvSpPr>
            <a:spLocks noGrp="1"/>
          </p:cNvSpPr>
          <p:nvPr>
            <p:ph idx="1"/>
          </p:nvPr>
        </p:nvSpPr>
        <p:spPr>
          <a:xfrm>
            <a:off x="609600" y="1874819"/>
            <a:ext cx="10160000" cy="3920359"/>
          </a:xfrm>
        </p:spPr>
        <p:txBody>
          <a:bodyPr>
            <a:normAutofit/>
          </a:bodyPr>
          <a:lstStyle/>
          <a:p>
            <a:r>
              <a:rPr lang="en-US" sz="2800" dirty="0"/>
              <a:t>These numerical measures will be more precise that the “Positive”, “Negative” “No Relationship” (also “Little Relationship”) categories that the Scatter Chart gave us.</a:t>
            </a:r>
          </a:p>
          <a:p>
            <a:r>
              <a:rPr lang="en-US" sz="2800" dirty="0"/>
              <a:t>Numerical measures to investigate if there is a relationship between two quantitative variables.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9</a:t>
            </a:fld>
            <a:endParaRPr lang="en-US" dirty="0"/>
          </a:p>
        </p:txBody>
      </p:sp>
    </p:spTree>
    <p:extLst>
      <p:ext uri="{BB962C8B-B14F-4D97-AF65-F5344CB8AC3E}">
        <p14:creationId xmlns:p14="http://schemas.microsoft.com/office/powerpoint/2010/main" val="8244917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solidFill>
          <a:schemeClr val="bg1"/>
        </a:solidFill>
        <a:ln>
          <a:solidFill>
            <a:srgbClr val="FF0000"/>
          </a:solidFill>
        </a:ln>
      </a:spPr>
      <a:bodyPr rtlCol="0" anchor="ctr"/>
      <a:lstStyle>
        <a:defPPr algn="ctr">
          <a:defRPr sz="28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12700">
          <a:solidFill>
            <a:schemeClr val="tx1"/>
          </a:solidFill>
        </a:ln>
      </a:spPr>
      <a:bodyPr wrap="none" lIns="0" tIns="0" rIns="0" bIns="0" rtlCol="0">
        <a:spAutoFit/>
      </a:bodyPr>
      <a:lstStyle>
        <a:defPPr>
          <a:defRPr sz="2800" b="0" i="1" smtClean="0">
            <a:latin typeface="Cambria Math" panose="020405030504060302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2.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3.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4857</TotalTime>
  <Words>7212</Words>
  <Application>Microsoft Office PowerPoint</Application>
  <PresentationFormat>Widescreen</PresentationFormat>
  <Paragraphs>667</Paragraphs>
  <Slides>89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Arial</vt:lpstr>
      <vt:lpstr>Book Antiqua</vt:lpstr>
      <vt:lpstr>Calibri</vt:lpstr>
      <vt:lpstr>Calibri Light</vt:lpstr>
      <vt:lpstr>Cambria</vt:lpstr>
      <vt:lpstr>Cambria Math</vt:lpstr>
      <vt:lpstr>Symbol</vt:lpstr>
      <vt:lpstr>Adjacency</vt:lpstr>
      <vt:lpstr>Highline Class, Busn 210</vt:lpstr>
      <vt:lpstr>Topics</vt:lpstr>
      <vt:lpstr>Decisions Based on Relationship Between Two or More Variables</vt:lpstr>
      <vt:lpstr>X – Y Data</vt:lpstr>
      <vt:lpstr>Regression Analysis</vt:lpstr>
      <vt:lpstr>Scatter Chart to “See” If There Is a Relationship</vt:lpstr>
      <vt:lpstr>Types of Relationships</vt:lpstr>
      <vt:lpstr>Baseball Data Scatter Charts</vt:lpstr>
      <vt:lpstr>Covariance and Correlation: Numerical Measures to Investigate if There is a Relationship</vt:lpstr>
      <vt:lpstr>Scatter Chart and Ybar and X Bar Lines</vt:lpstr>
      <vt:lpstr>Covariance</vt:lpstr>
      <vt:lpstr>PowerPoint Presentation</vt:lpstr>
      <vt:lpstr>Coefficient of Correlation (rxy)</vt:lpstr>
      <vt:lpstr>PowerPoint Presentation</vt:lpstr>
      <vt:lpstr>Ad Expenditures / Sales Example: Covariance and Correlation in Excel</vt:lpstr>
      <vt:lpstr>Analyst Wants to See if There is a Relationship Between BMX Racing Bike Weight and Price.</vt:lpstr>
      <vt:lpstr>Ad Expenditures / Sales Example:  Chart, Covariance and Correlation Indicate a Relationship</vt:lpstr>
      <vt:lpstr>Overview: Simple Linear Regression</vt:lpstr>
      <vt:lpstr>Simple Liner Regression Model with Population Parameters</vt:lpstr>
      <vt:lpstr>Because Not All Sample Points Are On The Estimated Line We Will Get Some Error ()</vt:lpstr>
      <vt:lpstr>Assumptions About The Error Value () Necessary for the “Least Squares Method” of calculating b1 and b0.</vt:lpstr>
      <vt:lpstr>Simple Liner Regression Equation with Population Parameters</vt:lpstr>
      <vt:lpstr>Sample Slope and Y-Intercept</vt:lpstr>
      <vt:lpstr>Estimated Simple Linear Regression Equation with Sample Statistics</vt:lpstr>
      <vt:lpstr>Estimation Process for Simple Linear Regression</vt:lpstr>
      <vt:lpstr>Overview: Least Squares Method to Derive Formula for b1 &amp; b0</vt:lpstr>
      <vt:lpstr>Formulas for estimated Slope (b1) Y-intercept (b0)</vt:lpstr>
      <vt:lpstr>Ad Expenditures / Sales Example: Calculate Slope and Y-intercept</vt:lpstr>
      <vt:lpstr>Experimental Region</vt:lpstr>
      <vt:lpstr>Bike Weight/ Bike Price Example: Calculate Slope and Y-intercept from Sample Data, Make a Prediction</vt:lpstr>
      <vt:lpstr>How to Interpret Slope and Y-Intercept</vt:lpstr>
      <vt:lpstr>Prediction with Estimated Simple Liner Regression Equation</vt:lpstr>
      <vt:lpstr>Does the Equation Predict Perfectly?</vt:lpstr>
      <vt:lpstr>Residuals = Y1 – ŷ = Particular Y value – Predicted Y Value</vt:lpstr>
      <vt:lpstr>Residuals = (y_i  -y ̂_i) </vt:lpstr>
      <vt:lpstr>Ybar Line vs. Estimated Simple Linear Equation Line for Making Predictions</vt:lpstr>
      <vt:lpstr>How Well Does Estimated Equation/Line Fit the Sample Data?</vt:lpstr>
      <vt:lpstr>If All Sample Points Fell on Estimated Line, There Would Be No Errors</vt:lpstr>
      <vt:lpstr>Error in Predicting Y Using Equation</vt:lpstr>
      <vt:lpstr>Total Error if we used just Ybar</vt:lpstr>
      <vt:lpstr>Two Parts in Total Error</vt:lpstr>
      <vt:lpstr>Total Error = Explained +Unexplained Total Error = Regression +Error</vt:lpstr>
      <vt:lpstr>Comparing “Regression” or “Error” to “Total” to measure “Goodness of Fit”…</vt:lpstr>
      <vt:lpstr>Squaring “Regression” or “Error” to “Total” to measure “Goodness of Fit” Helps with the Zeros.</vt:lpstr>
      <vt:lpstr>Squaring &amp; then Summing “Total”, “Regression” &amp; “Error”</vt:lpstr>
      <vt:lpstr>How to Think About SST and SSE</vt:lpstr>
      <vt:lpstr>How to Think About SSR</vt:lpstr>
      <vt:lpstr>Relationship Between SST, SSR and SSE</vt:lpstr>
      <vt:lpstr>Coefficient of Determination</vt:lpstr>
      <vt:lpstr>Ad Expenditures / Sales Example: Calculate Coefficient Of Determination </vt:lpstr>
      <vt:lpstr>The Closer to 1, the Better the Fit.</vt:lpstr>
      <vt:lpstr>Coefficient of Determination</vt:lpstr>
      <vt:lpstr>Compare Coefficient Of Determination &amp; Coefficient Of Correlation </vt:lpstr>
      <vt:lpstr>Estimates for Variance &amp; Standard Deviation of the Estimated Regression Equation</vt:lpstr>
      <vt:lpstr>Standard Error of the Estimate</vt:lpstr>
      <vt:lpstr>Bike Weight/ Bike Price Example: Calculate Coefficient Of Determination &amp; Standard Error</vt:lpstr>
      <vt:lpstr>“How Fairly A Statistic Represents Its Data Points”.</vt:lpstr>
      <vt:lpstr>Data Analysis, Regression feature Step 1: Dialog Box</vt:lpstr>
      <vt:lpstr>Degrees of Freedom</vt:lpstr>
      <vt:lpstr>Data Analysis, Regression feature Step 2: Output</vt:lpstr>
      <vt:lpstr>What Regression Output Means</vt:lpstr>
      <vt:lpstr>LINEST Array Function to deliver 10 statistics for Linear Regression</vt:lpstr>
      <vt:lpstr>Inference and Regression</vt:lpstr>
      <vt:lpstr>Conditions Necessary for Valid Inference with the Least Squares Model</vt:lpstr>
      <vt:lpstr>Implication of Assumptions</vt:lpstr>
      <vt:lpstr>Visually Testing Assumptions: Plot Residuals Against X Values</vt:lpstr>
      <vt:lpstr>You can manually plot Residuals Against x or use Data Analysis, Regression feature</vt:lpstr>
      <vt:lpstr>Visually Testing Assumptions: Plot Residuals Against X Values</vt:lpstr>
      <vt:lpstr>If assumptions are met, point estimates tend to not underpredict or overpredict (unbiased estimate)</vt:lpstr>
      <vt:lpstr>Inference in Regression is Generally Valid Unless You See Marked Violations Such as These:</vt:lpstr>
      <vt:lpstr>You Can Also Plot Predicted Values Against X Values To Check Assumptions About  (Manual Method Only)</vt:lpstr>
      <vt:lpstr>If Residual Plots Show Assumptions Are Met:</vt:lpstr>
      <vt:lpstr>The Logical Element to Test in Linear Regression: Slope</vt:lpstr>
      <vt:lpstr>Hypothesis Test to Check if Slope/s Are Equal to Zero</vt:lpstr>
      <vt:lpstr>Steps For Hypothesis Testing</vt:lpstr>
      <vt:lpstr>Steps For Hypothesis Testing</vt:lpstr>
      <vt:lpstr>Steps For Hypothesis Testing</vt:lpstr>
      <vt:lpstr>F Distribution for Hypothesis Test</vt:lpstr>
      <vt:lpstr>F Test Statistic for Hypothesis Test</vt:lpstr>
      <vt:lpstr>Formulas for testing individual estimates of parameters:</vt:lpstr>
      <vt:lpstr>Testing Individual Regression Parameters</vt:lpstr>
      <vt:lpstr>t Distribution for Hypothesis Test</vt:lpstr>
      <vt:lpstr>Hypothesis Test For Weekly Ad Expense and Sales Example:</vt:lpstr>
      <vt:lpstr>What the F Statistic Hypothesis Test Looks Like</vt:lpstr>
      <vt:lpstr>Confidence Intervals to Test if Slope β1 &amp; Y-Intercept β0 Are Equal to 0</vt:lpstr>
      <vt:lpstr>Nonsignificant Variables: Reassess Whole Model/Equation</vt:lpstr>
      <vt:lpstr>Multicollinearity</vt:lpstr>
      <vt:lpstr>Inference and Very Large Samples</vt:lpstr>
      <vt:lpstr>Small Sample Size</vt:lpstr>
    </vt:vector>
  </TitlesOfParts>
  <Company>Highline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Highline Class, BI 348</dc:title>
  <dc:creator>Girvin, Michael</dc:creator>
  <cp:lastModifiedBy>Girvin, Michael</cp:lastModifiedBy>
  <cp:revision>232</cp:revision>
  <cp:lastPrinted>2015-11-23T23:42:00Z</cp:lastPrinted>
  <dcterms:created xsi:type="dcterms:W3CDTF">2015-11-21T20:59:41Z</dcterms:created>
  <dcterms:modified xsi:type="dcterms:W3CDTF">2024-05-22T18:29:43Z</dcterms:modified>
</cp:coreProperties>
</file>