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307" r:id="rId4"/>
    <p:sldId id="296" r:id="rId5"/>
    <p:sldId id="297" r:id="rId6"/>
    <p:sldId id="298" r:id="rId7"/>
    <p:sldId id="259" r:id="rId8"/>
    <p:sldId id="260" r:id="rId9"/>
    <p:sldId id="263" r:id="rId10"/>
    <p:sldId id="262" r:id="rId11"/>
    <p:sldId id="261" r:id="rId12"/>
    <p:sldId id="308" r:id="rId13"/>
    <p:sldId id="264" r:id="rId14"/>
    <p:sldId id="266" r:id="rId15"/>
    <p:sldId id="267" r:id="rId16"/>
    <p:sldId id="269" r:id="rId17"/>
    <p:sldId id="275" r:id="rId18"/>
    <p:sldId id="276" r:id="rId19"/>
    <p:sldId id="277" r:id="rId20"/>
    <p:sldId id="270" r:id="rId21"/>
    <p:sldId id="272" r:id="rId22"/>
    <p:sldId id="274" r:id="rId23"/>
    <p:sldId id="271" r:id="rId24"/>
    <p:sldId id="273" r:id="rId25"/>
    <p:sldId id="278" r:id="rId26"/>
    <p:sldId id="279" r:id="rId27"/>
    <p:sldId id="280" r:id="rId28"/>
    <p:sldId id="300" r:id="rId29"/>
    <p:sldId id="281" r:id="rId30"/>
    <p:sldId id="282" r:id="rId31"/>
    <p:sldId id="283" r:id="rId32"/>
    <p:sldId id="284" r:id="rId33"/>
    <p:sldId id="285" r:id="rId34"/>
    <p:sldId id="286" r:id="rId35"/>
    <p:sldId id="290" r:id="rId36"/>
    <p:sldId id="287" r:id="rId37"/>
    <p:sldId id="288" r:id="rId38"/>
    <p:sldId id="301" r:id="rId39"/>
    <p:sldId id="291" r:id="rId40"/>
    <p:sldId id="302" r:id="rId41"/>
    <p:sldId id="303" r:id="rId42"/>
    <p:sldId id="295" r:id="rId43"/>
    <p:sldId id="305" r:id="rId44"/>
    <p:sldId id="306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92" autoAdjust="0"/>
    <p:restoredTop sz="86409" autoAdjust="0"/>
  </p:normalViewPr>
  <p:slideViewPr>
    <p:cSldViewPr>
      <p:cViewPr varScale="1">
        <p:scale>
          <a:sx n="72" d="100"/>
          <a:sy n="72" d="100"/>
        </p:scale>
        <p:origin x="14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1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1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6A537CD7-B60D-4774-998A-DE07DB7C9FE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1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1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B97045F8-0FFB-4C0D-B675-A6958A0C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23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1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1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BE7283F1-FBAE-4EB4-9C7C-B815BA868B62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1"/>
          </a:xfrm>
          <a:prstGeom prst="rect">
            <a:avLst/>
          </a:prstGeom>
        </p:spPr>
        <p:txBody>
          <a:bodyPr vert="horz" lIns="93169" tIns="46585" rIns="93169" bIns="465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1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1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2C7F8203-C5F1-43D8-AEAD-AB6C9C530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951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F8203-C5F1-43D8-AEAD-AB6C9C5301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9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F8203-C5F1-43D8-AEAD-AB6C9C5301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9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9.</a:t>
            </a:r>
            <a:fld id="{CA91226D-553F-4393-999A-184701F52970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9.</a:t>
            </a:r>
            <a:fld id="{8C8FC77B-5E77-4D13-B960-2DE60D051985}" type="slidenum">
              <a:rPr lang="en-US"/>
              <a:pPr/>
              <a:t>28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3912" cy="3475038"/>
          </a:xfrm>
          <a:ln w="12699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395" tIns="45387" rIns="92395" bIns="4538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9.</a:t>
            </a:r>
            <a:fld id="{4E6A320D-B0FA-4095-9B84-E5A1ED278BCC}" type="slidenum">
              <a:rPr lang="en-US"/>
              <a:pPr/>
              <a:t>44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ABD-A7E2-493F-9210-E331B1DBA22B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DF51-12AF-444B-9604-30D3B81622DC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0FC9-2B9C-4058-90A0-E996F5CF4F4C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9C38-9C0E-4EC7-89B5-60836F897057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024D-8D95-4A45-B877-2EAB39637959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7982-9E15-486B-9F17-EAE7C94B839D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41F-ABA8-4E70-8865-88DFA7395BB9}" type="datetime1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06E6-D5B6-49CD-8EC4-0453A6B0598D}" type="datetime1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CC5F-3317-4468-A87A-657136A81CCB}" type="datetime1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7F24-3431-4E90-AE37-4A90492B170D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5C63-00AE-4B15-BE7C-C4007E8017C5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2B819-0142-4ACA-931A-359B463E9864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7DEA-8F1E-43B2-9918-8B38BD4AD5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Making Capital Investment Decisions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Relevant Cash Flows For 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3600" dirty="0"/>
              <a:t>Erosion (Cannibalism)</a:t>
            </a:r>
          </a:p>
          <a:p>
            <a:pPr lvl="1"/>
            <a:r>
              <a:rPr lang="en-US" sz="3200" dirty="0"/>
              <a:t>The cash flows of a new project that come at the expense of other projects.</a:t>
            </a:r>
          </a:p>
          <a:p>
            <a:pPr lvl="2"/>
            <a:r>
              <a:rPr lang="en-US" sz="2800" dirty="0"/>
              <a:t>Think of new product line that takes away from sales of an existing product line.</a:t>
            </a:r>
          </a:p>
          <a:p>
            <a:pPr lvl="2"/>
            <a:r>
              <a:rPr lang="en-US" sz="2800" dirty="0"/>
              <a:t>Cash Flow relevant only when it would not otherwise be lost: existing product line or competition.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Relevant Cash Flows For 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NWC</a:t>
            </a:r>
          </a:p>
          <a:p>
            <a:pPr lvl="1"/>
            <a:r>
              <a:rPr lang="en-US" dirty="0"/>
              <a:t>Short-term NWC (cash, inventory, AR, AP) that project will need.</a:t>
            </a:r>
          </a:p>
          <a:p>
            <a:pPr lvl="1"/>
            <a:r>
              <a:rPr lang="en-US" dirty="0"/>
              <a:t>Firm supplies NWC at beginning of project and recovers it at end of project (like a loan).</a:t>
            </a:r>
          </a:p>
          <a:p>
            <a:r>
              <a:rPr lang="en-US" dirty="0"/>
              <a:t>Financing Costs</a:t>
            </a:r>
          </a:p>
          <a:p>
            <a:pPr lvl="1"/>
            <a:r>
              <a:rPr lang="en-US" dirty="0"/>
              <a:t>Interest and Dividends are not analyzed as part of the project. They are analyzed separately.</a:t>
            </a:r>
          </a:p>
          <a:p>
            <a:pPr lvl="1"/>
            <a:r>
              <a:rPr lang="en-US" dirty="0"/>
              <a:t>They are not cash flow </a:t>
            </a:r>
            <a:r>
              <a:rPr lang="en-US" b="1" dirty="0"/>
              <a:t>from</a:t>
            </a:r>
            <a:r>
              <a:rPr lang="en-US" dirty="0"/>
              <a:t> or </a:t>
            </a:r>
            <a:r>
              <a:rPr lang="en-US" b="1" dirty="0"/>
              <a:t>to</a:t>
            </a:r>
            <a:r>
              <a:rPr lang="en-US" dirty="0"/>
              <a:t> assets.</a:t>
            </a:r>
          </a:p>
          <a:p>
            <a:pPr lvl="1"/>
            <a:r>
              <a:rPr lang="en-US" dirty="0"/>
              <a:t>They are cash flows </a:t>
            </a:r>
            <a:r>
              <a:rPr lang="en-US" b="1" dirty="0"/>
              <a:t>from</a:t>
            </a:r>
            <a:r>
              <a:rPr lang="en-US" dirty="0"/>
              <a:t> or </a:t>
            </a:r>
            <a:r>
              <a:rPr lang="en-US" b="1" dirty="0"/>
              <a:t>to</a:t>
            </a:r>
            <a:r>
              <a:rPr lang="en-US" dirty="0"/>
              <a:t> creditors or</a:t>
            </a:r>
            <a:r>
              <a:rPr lang="en-US" baseline="0" dirty="0"/>
              <a:t> stockholders (chapter 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/>
              <a:t>Cash Flows From Accounting Numbers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953000"/>
          </a:xfrm>
        </p:spPr>
        <p:txBody>
          <a:bodyPr>
            <a:normAutofit/>
          </a:bodyPr>
          <a:lstStyle/>
          <a:p>
            <a:r>
              <a:rPr lang="en-US" dirty="0"/>
              <a:t>Pro Forma Financial Statements:</a:t>
            </a:r>
          </a:p>
          <a:p>
            <a:pPr lvl="1"/>
            <a:r>
              <a:rPr lang="en-US" dirty="0"/>
              <a:t>Projected Financial Statements estimating the unknown future.</a:t>
            </a:r>
          </a:p>
          <a:p>
            <a:pPr>
              <a:lnSpc>
                <a:spcPct val="110000"/>
              </a:lnSpc>
            </a:pPr>
            <a:r>
              <a:rPr lang="en-US" dirty="0"/>
              <a:t>Operating Cash Flow: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OCF = EBIT + </a:t>
            </a:r>
            <a:r>
              <a:rPr lang="en-US" sz="2800" dirty="0" err="1"/>
              <a:t>Depr</a:t>
            </a:r>
            <a:r>
              <a:rPr lang="en-US" sz="2800" dirty="0"/>
              <a:t> – Taxes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dirty="0"/>
              <a:t>		OCF = NI + </a:t>
            </a:r>
            <a:r>
              <a:rPr lang="en-US" dirty="0" err="1"/>
              <a:t>Depr</a:t>
            </a:r>
            <a:r>
              <a:rPr lang="en-US" dirty="0"/>
              <a:t> if no interest expense</a:t>
            </a:r>
          </a:p>
          <a:p>
            <a:pPr>
              <a:lnSpc>
                <a:spcPct val="110000"/>
              </a:lnSpc>
            </a:pPr>
            <a:r>
              <a:rPr lang="en-US" dirty="0"/>
              <a:t>Cash Flow From Assets:</a:t>
            </a:r>
          </a:p>
          <a:p>
            <a:pPr lvl="2">
              <a:lnSpc>
                <a:spcPct val="110000"/>
              </a:lnSpc>
              <a:buFontTx/>
              <a:buNone/>
            </a:pPr>
            <a:r>
              <a:rPr lang="en-US" sz="2700" dirty="0"/>
              <a:t>CFFA = OCF – NCS –</a:t>
            </a:r>
            <a:r>
              <a:rPr lang="el-GR" sz="2700" dirty="0">
                <a:cs typeface="Arial" charset="0"/>
              </a:rPr>
              <a:t>Δ</a:t>
            </a:r>
            <a:r>
              <a:rPr lang="en-US" sz="2700" dirty="0"/>
              <a:t>NWC</a:t>
            </a:r>
          </a:p>
          <a:p>
            <a:pPr lvl="2">
              <a:lnSpc>
                <a:spcPct val="110000"/>
              </a:lnSpc>
              <a:buFontTx/>
              <a:buNone/>
            </a:pPr>
            <a:r>
              <a:rPr lang="en-US" sz="2700" dirty="0"/>
              <a:t>NCS = Net capital spending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70993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Tax Shield Method (Good For Cost Savings Projects):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991600" cy="381000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/>
              <a:t>	</a:t>
            </a:r>
            <a:r>
              <a:rPr lang="en-US" sz="3600" dirty="0"/>
              <a:t>OCF = (Sales – VC – FC)*(1-T) + </a:t>
            </a:r>
            <a:r>
              <a:rPr lang="en-US" sz="3600" dirty="0" err="1"/>
              <a:t>Depr</a:t>
            </a:r>
            <a:r>
              <a:rPr lang="en-US" sz="3600" dirty="0"/>
              <a:t>*T</a:t>
            </a:r>
            <a:br>
              <a:rPr lang="en-US" sz="3600" dirty="0"/>
            </a:b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VC = Variable Costs (costs that increase as you sell more)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FC = Fixed Costs (costs that do not change as you sell more)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T = Marginal Tax 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74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1: NPV calculation From Pro Forma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0" r="44000" b="35750"/>
          <a:stretch/>
        </p:blipFill>
        <p:spPr bwMode="auto">
          <a:xfrm>
            <a:off x="508000" y="1447800"/>
            <a:ext cx="8407400" cy="458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224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2400" y="152400"/>
            <a:ext cx="8839200" cy="51038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Example 1: NPV calculation From Pro Forma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4" r="52625" b="30255"/>
          <a:stretch/>
        </p:blipFill>
        <p:spPr bwMode="auto">
          <a:xfrm>
            <a:off x="228600" y="762000"/>
            <a:ext cx="6858000" cy="502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741362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930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76200" y="274638"/>
            <a:ext cx="8915400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Example 1: NPV calculation From Pro Forma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5" r="35469" b="37505"/>
          <a:stretch/>
        </p:blipFill>
        <p:spPr bwMode="auto">
          <a:xfrm>
            <a:off x="304799" y="1524000"/>
            <a:ext cx="862903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332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94637"/>
            <a:ext cx="6096000" cy="423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Accrual Accounting V Cash Flow:</a:t>
            </a:r>
            <a:br>
              <a:rPr lang="en-US" dirty="0"/>
            </a:br>
            <a:r>
              <a:rPr lang="en-US" dirty="0"/>
              <a:t>Revenues and Expenses Can Be Recorded Without Cash Movement.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22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70175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Accrual Accounting Must Be Undone to Get At Cash Flows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78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Undo Accrual Accounting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3282"/>
            <a:ext cx="8686800" cy="419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88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Relevant Cash Flows For A Project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Cash Flows From Accounting Numbers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MACRS Tax Law for Depreciation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Sensitivity Analysis to Show Range Of NPV (Because the Future is Unknown)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NWC and OCF</a:t>
            </a:r>
            <a:br>
              <a:rPr lang="en-US" dirty="0"/>
            </a:br>
            <a:r>
              <a:rPr lang="en-US" sz="1000" dirty="0"/>
              <a:t>*NWC = Net Working Capital, OCF = Operating Cash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/>
          </a:bodyPr>
          <a:lstStyle/>
          <a:p>
            <a:r>
              <a:rPr lang="en-US" dirty="0"/>
              <a:t>Usually there are differences between accrual accounting sales and expenses and actual cash sales and expenses.</a:t>
            </a:r>
          </a:p>
          <a:p>
            <a:r>
              <a:rPr lang="en-US" dirty="0"/>
              <a:t>Because of this we must make adjustments to our OCF.</a:t>
            </a:r>
          </a:p>
          <a:p>
            <a:pPr lvl="1"/>
            <a:r>
              <a:rPr lang="en-US" dirty="0"/>
              <a:t>Revenues may have to much or too little recorded on the Income Statement.</a:t>
            </a:r>
          </a:p>
          <a:p>
            <a:pPr lvl="2"/>
            <a:r>
              <a:rPr lang="en-US" dirty="0"/>
              <a:t>If the Accounts Receivable (AR) account (on Balance Sheet) goes </a:t>
            </a:r>
            <a:r>
              <a:rPr lang="en-US" b="1" dirty="0"/>
              <a:t>up</a:t>
            </a:r>
            <a:r>
              <a:rPr lang="en-US" dirty="0"/>
              <a:t> during the year, we have non-cash revenue on the Income Statement. We must </a:t>
            </a:r>
            <a:r>
              <a:rPr lang="en-US" b="1" dirty="0"/>
              <a:t>subtract</a:t>
            </a:r>
            <a:r>
              <a:rPr lang="en-US" dirty="0"/>
              <a:t> out the non-cash revenue to reflect the true cash flow – subtract the increase in AR from OCF.</a:t>
            </a:r>
          </a:p>
          <a:p>
            <a:pPr lvl="2"/>
            <a:r>
              <a:rPr lang="en-US" dirty="0"/>
              <a:t>If the AR goes </a:t>
            </a:r>
            <a:r>
              <a:rPr lang="en-US" b="1" dirty="0"/>
              <a:t>down</a:t>
            </a:r>
            <a:r>
              <a:rPr lang="en-US" dirty="0"/>
              <a:t> during the year, we received cash in that has no associated revenue recorded on the Income Statement. We must </a:t>
            </a:r>
            <a:r>
              <a:rPr lang="en-US" b="1" dirty="0"/>
              <a:t>add</a:t>
            </a:r>
            <a:r>
              <a:rPr lang="en-US" dirty="0"/>
              <a:t> in decrease (positive number) in AR to OCF to reflect the true cash flow.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32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NWC and OCF</a:t>
            </a:r>
            <a:br>
              <a:rPr lang="en-US" dirty="0"/>
            </a:br>
            <a:r>
              <a:rPr lang="en-US" sz="1000" dirty="0"/>
              <a:t>*NWC = Net Working Capital, OCF = Operating Cash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Expenses may have to much or too little recorded on the Income Statement.</a:t>
            </a:r>
          </a:p>
          <a:p>
            <a:pPr lvl="1"/>
            <a:r>
              <a:rPr lang="en-US" dirty="0"/>
              <a:t>If the Inventory account (on Balance Sheet) goes </a:t>
            </a:r>
            <a:r>
              <a:rPr lang="en-US" b="1" dirty="0"/>
              <a:t>up</a:t>
            </a:r>
            <a:r>
              <a:rPr lang="en-US" dirty="0"/>
              <a:t> during the year, we have spent more cash on inventory than we have sold. We must </a:t>
            </a:r>
            <a:r>
              <a:rPr lang="en-US" b="1" dirty="0"/>
              <a:t>subtract</a:t>
            </a:r>
            <a:r>
              <a:rPr lang="en-US" dirty="0"/>
              <a:t> the increase in Inventory from the OCF to reflect the true cash flow.</a:t>
            </a:r>
          </a:p>
          <a:p>
            <a:pPr lvl="1"/>
            <a:r>
              <a:rPr lang="en-US" dirty="0"/>
              <a:t>If Inventory goes </a:t>
            </a:r>
            <a:r>
              <a:rPr lang="en-US" b="1" dirty="0"/>
              <a:t>down</a:t>
            </a:r>
            <a:r>
              <a:rPr lang="en-US" dirty="0"/>
              <a:t> during year, we have recorded too much expense on Income Statement, we must </a:t>
            </a:r>
            <a:r>
              <a:rPr lang="en-US" b="1" dirty="0"/>
              <a:t>add</a:t>
            </a:r>
            <a:r>
              <a:rPr lang="en-US" dirty="0"/>
              <a:t> the decrease (positive number) to OCF.</a:t>
            </a:r>
          </a:p>
          <a:p>
            <a:pPr lvl="1"/>
            <a:r>
              <a:rPr lang="en-US" dirty="0"/>
              <a:t>If the Accounts Payable (AP) account (on Balance Sheet) goes </a:t>
            </a:r>
            <a:r>
              <a:rPr lang="en-US" b="1" dirty="0"/>
              <a:t>up</a:t>
            </a:r>
            <a:r>
              <a:rPr lang="en-US" dirty="0"/>
              <a:t> during the year, we have non-cash expense on the Income Statement. We must </a:t>
            </a:r>
            <a:r>
              <a:rPr lang="en-US" b="1" dirty="0"/>
              <a:t>add</a:t>
            </a:r>
            <a:r>
              <a:rPr lang="en-US" dirty="0"/>
              <a:t> back the non-cash expense to reflect the true cash flow: add the increase in AP to OCF.</a:t>
            </a:r>
          </a:p>
          <a:p>
            <a:pPr lvl="1"/>
            <a:r>
              <a:rPr lang="en-US" dirty="0"/>
              <a:t>If the AP goes </a:t>
            </a:r>
            <a:r>
              <a:rPr lang="en-US" b="1" dirty="0"/>
              <a:t>down</a:t>
            </a:r>
            <a:r>
              <a:rPr lang="en-US" dirty="0"/>
              <a:t> during the year, we have cash paid out cash that has no associated expense on the Income Statement. We must </a:t>
            </a:r>
            <a:r>
              <a:rPr lang="en-US" b="1" dirty="0"/>
              <a:t>subtract</a:t>
            </a:r>
            <a:r>
              <a:rPr lang="en-US" dirty="0"/>
              <a:t> the decrease in AP from OCF.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65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 for how CA &amp; CL affect OCF</a:t>
            </a:r>
            <a:br>
              <a:rPr lang="en-US" dirty="0"/>
            </a:br>
            <a:r>
              <a:rPr lang="en-US" sz="1100" dirty="0"/>
              <a:t>*CA = Current Assets, CL = Current Liabilities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in CA </a:t>
            </a:r>
            <a:r>
              <a:rPr lang="en-US" dirty="0">
                <a:sym typeface="Wingdings" pitchFamily="2" charset="2"/>
              </a:rPr>
              <a:t> Subtract from OCF</a:t>
            </a:r>
          </a:p>
          <a:p>
            <a:r>
              <a:rPr lang="en-US" dirty="0"/>
              <a:t>Decrease in CA </a:t>
            </a:r>
            <a:r>
              <a:rPr lang="en-US" dirty="0">
                <a:sym typeface="Wingdings" pitchFamily="2" charset="2"/>
              </a:rPr>
              <a:t> Add to OCF</a:t>
            </a:r>
          </a:p>
          <a:p>
            <a:r>
              <a:rPr lang="en-US" dirty="0"/>
              <a:t>Increase in CL </a:t>
            </a:r>
            <a:r>
              <a:rPr lang="en-US" dirty="0">
                <a:sym typeface="Wingdings" pitchFamily="2" charset="2"/>
              </a:rPr>
              <a:t> Add to OCF</a:t>
            </a:r>
          </a:p>
          <a:p>
            <a:r>
              <a:rPr lang="en-US" dirty="0"/>
              <a:t>Increase in CL </a:t>
            </a:r>
            <a:r>
              <a:rPr lang="en-US" dirty="0">
                <a:sym typeface="Wingdings" pitchFamily="2" charset="2"/>
              </a:rPr>
              <a:t> Add to OCF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32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/>
              <a:t>NWC and OCF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Remember from chapter 2:</a:t>
            </a:r>
          </a:p>
          <a:p>
            <a:pPr lvl="1"/>
            <a:r>
              <a:rPr lang="en-US" dirty="0"/>
              <a:t>NWC = Net Working Capital (Short term assets and liabilities)</a:t>
            </a:r>
          </a:p>
          <a:p>
            <a:pPr lvl="1"/>
            <a:r>
              <a:rPr lang="en-US" dirty="0"/>
              <a:t>CA = Current Assets</a:t>
            </a:r>
          </a:p>
          <a:p>
            <a:pPr lvl="1"/>
            <a:r>
              <a:rPr lang="en-US" dirty="0"/>
              <a:t>CL = Current Liabilities</a:t>
            </a:r>
          </a:p>
          <a:p>
            <a:pPr lvl="1"/>
            <a:r>
              <a:rPr lang="en-US" dirty="0"/>
              <a:t>Change NWC = End NWC – Beg NWC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Change NWC = (End CA – End CL) – (Beg CA – Beg CL)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0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Formula for Total Project Cash Flow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Total Project Cash Flow = EBIT + Depreciation – Taxes – Change NWC – Capital Spending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OCF = EBIT + Depreciation – Taxes – (End NWC – Beg NWC) – Capital Spending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OCF = EBIT + Depreciation – Taxes – (Change in CA) + (Change in CL) – Capital Spending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OCF = EBIT + Depreciation – Taxes – (End CA – Beg CA) + (End CL – Beg CL) – Capital Spending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69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Depreciation &amp; Cash Flow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Because Depreciation is a non-cash expense that has cash flow implications, we must use the IRS rules for depreciation, Not GAAP Rules.</a:t>
            </a:r>
          </a:p>
          <a:p>
            <a:r>
              <a:rPr lang="en-US" dirty="0"/>
              <a:t>Modified Accelerated Cost Recovery System (MACRS).</a:t>
            </a:r>
          </a:p>
          <a:p>
            <a:pPr lvl="1"/>
            <a:r>
              <a:rPr lang="en-US" dirty="0"/>
              <a:t>We will look at somewhat simplified MACRS tables</a:t>
            </a:r>
          </a:p>
          <a:p>
            <a:pPr lvl="1"/>
            <a:r>
              <a:rPr lang="en-US" dirty="0"/>
              <a:t>MACRS does not consider the life of asset or salvage value that GAAP does.</a:t>
            </a:r>
          </a:p>
          <a:p>
            <a:r>
              <a:rPr lang="en-US" dirty="0"/>
              <a:t>Calculate Depreciation to find tax cash flow implication.</a:t>
            </a:r>
          </a:p>
          <a:p>
            <a:r>
              <a:rPr lang="en-US" dirty="0"/>
              <a:t>Calculate Book Value (BV) to find tax implication for sale of asset at end of life.</a:t>
            </a:r>
          </a:p>
          <a:p>
            <a:pPr lvl="1"/>
            <a:r>
              <a:rPr lang="en-US" dirty="0"/>
              <a:t>MV (Sale Price) &gt; BV </a:t>
            </a:r>
            <a:r>
              <a:rPr lang="en-US" dirty="0">
                <a:sym typeface="Wingdings" pitchFamily="2" charset="2"/>
              </a:rPr>
              <a:t> Pay Tax (Cash Out)</a:t>
            </a:r>
          </a:p>
          <a:p>
            <a:pPr lvl="1"/>
            <a:r>
              <a:rPr lang="en-US" dirty="0"/>
              <a:t>MV (Sale Price) &lt; BV </a:t>
            </a:r>
            <a:r>
              <a:rPr lang="en-US" dirty="0">
                <a:sym typeface="Wingdings" pitchFamily="2" charset="2"/>
              </a:rPr>
              <a:t> Tax Saving (Cash In)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86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597366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/>
              <a:t>MACRS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6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MACRS Example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5" r="48687" b="25250"/>
          <a:stretch/>
        </p:blipFill>
        <p:spPr bwMode="auto">
          <a:xfrm>
            <a:off x="228600" y="1524000"/>
            <a:ext cx="864823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23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678738" cy="1112838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Tax Effect on Sale Of Asset</a:t>
            </a: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04801" y="2209800"/>
            <a:ext cx="8762999" cy="421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3600" dirty="0">
                <a:solidFill>
                  <a:schemeClr val="tx1"/>
                </a:solidFill>
                <a:latin typeface="Tahoma" charset="0"/>
              </a:rPr>
              <a:t>Net Cash Flow from Sale Of Asset =</a:t>
            </a:r>
          </a:p>
          <a:p>
            <a:pPr eaLnBrk="0" hangingPunct="0"/>
            <a:endParaRPr lang="en-US" sz="3600" dirty="0">
              <a:solidFill>
                <a:schemeClr val="tx1"/>
              </a:solidFill>
              <a:latin typeface="Tahoma" charset="0"/>
            </a:endParaRPr>
          </a:p>
          <a:p>
            <a:pPr eaLnBrk="0" hangingPunct="0"/>
            <a:r>
              <a:rPr lang="en-US" sz="3600" dirty="0">
                <a:solidFill>
                  <a:schemeClr val="tx1"/>
                </a:solidFill>
                <a:latin typeface="Tahoma" charset="0"/>
              </a:rPr>
              <a:t>	SP - (SP-BV)*(T)</a:t>
            </a:r>
          </a:p>
          <a:p>
            <a:pPr eaLnBrk="0" hangingPunct="0"/>
            <a:endParaRPr lang="en-US" sz="3200" dirty="0">
              <a:solidFill>
                <a:schemeClr val="tx1"/>
              </a:solidFill>
              <a:latin typeface="Tahoma" charset="0"/>
            </a:endParaRPr>
          </a:p>
          <a:p>
            <a:pPr algn="l" eaLnBrk="0" hangingPunct="0"/>
            <a:r>
              <a:rPr lang="en-US" sz="3200" dirty="0">
                <a:solidFill>
                  <a:schemeClr val="tx1"/>
                </a:solidFill>
                <a:latin typeface="Tahoma" charset="0"/>
              </a:rPr>
              <a:t>	Where:</a:t>
            </a:r>
          </a:p>
          <a:p>
            <a:pPr algn="l" eaLnBrk="0" hangingPunct="0"/>
            <a:r>
              <a:rPr lang="en-US" sz="3200" dirty="0">
                <a:solidFill>
                  <a:schemeClr val="tx1"/>
                </a:solidFill>
                <a:latin typeface="Tahoma" charset="0"/>
              </a:rPr>
              <a:t>		SP = MV = Selling Price</a:t>
            </a:r>
          </a:p>
          <a:p>
            <a:pPr algn="l" eaLnBrk="0" hangingPunct="0"/>
            <a:r>
              <a:rPr lang="en-US" sz="3200" dirty="0">
                <a:solidFill>
                  <a:schemeClr val="tx1"/>
                </a:solidFill>
                <a:latin typeface="Tahoma" charset="0"/>
              </a:rPr>
              <a:t>		BV = Book Value</a:t>
            </a:r>
          </a:p>
          <a:p>
            <a:pPr algn="l" eaLnBrk="0" hangingPunct="0"/>
            <a:r>
              <a:rPr lang="en-US" sz="3200" dirty="0">
                <a:solidFill>
                  <a:schemeClr val="tx1"/>
                </a:solidFill>
                <a:latin typeface="Tahoma" charset="0"/>
              </a:rPr>
              <a:t>		T   = Marginal tax rate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8514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MACRS Example continue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0" r="54625" b="34500"/>
          <a:stretch/>
        </p:blipFill>
        <p:spPr bwMode="auto">
          <a:xfrm>
            <a:off x="418493" y="1508760"/>
            <a:ext cx="8192107" cy="382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4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Relevant Cash Flows For A Project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715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Incremental Cash Flows = difference between future cash flows with a project &amp; without the project.</a:t>
            </a:r>
          </a:p>
          <a:p>
            <a:pPr lvl="0"/>
            <a:r>
              <a:rPr lang="en-US" dirty="0"/>
              <a:t>Any cash flow that exists regardless of whether or not a project is undertaken in not relevant.</a:t>
            </a:r>
          </a:p>
          <a:p>
            <a:pPr lvl="0"/>
            <a:r>
              <a:rPr lang="en-US" dirty="0"/>
              <a:t>Incremental Cash Flows = </a:t>
            </a:r>
            <a:r>
              <a:rPr lang="en-US" dirty="0" err="1"/>
              <a:t>Aftertax</a:t>
            </a:r>
            <a:r>
              <a:rPr lang="en-US" dirty="0"/>
              <a:t> Incremental Cash Flows</a:t>
            </a:r>
          </a:p>
          <a:p>
            <a:pPr lvl="0"/>
            <a:r>
              <a:rPr lang="en-US" dirty="0"/>
              <a:t>Sunk Costs not relevant</a:t>
            </a:r>
          </a:p>
          <a:p>
            <a:pPr lvl="0"/>
            <a:r>
              <a:rPr lang="en-US" dirty="0"/>
              <a:t>Opportunity Costs are relevant</a:t>
            </a:r>
          </a:p>
          <a:p>
            <a:pPr lvl="0"/>
            <a:r>
              <a:rPr lang="en-US" dirty="0"/>
              <a:t>Side Effects/Erosion are relevant</a:t>
            </a:r>
          </a:p>
          <a:p>
            <a:pPr lvl="0"/>
            <a:r>
              <a:rPr lang="en-US" dirty="0"/>
              <a:t>Change in Net Working Capital is relevant</a:t>
            </a:r>
          </a:p>
          <a:p>
            <a:pPr lvl="0"/>
            <a:r>
              <a:rPr lang="en-US" dirty="0"/>
              <a:t>Financing Costs are dealt with as a managerial variable and are not considered with the projects cash flows (Cash Flow To/From Creditors or Stockholders.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3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MACRS Example continue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0" r="54500" b="35750"/>
          <a:stretch/>
        </p:blipFill>
        <p:spPr bwMode="auto">
          <a:xfrm>
            <a:off x="544689" y="1524000"/>
            <a:ext cx="821831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90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Autofit/>
          </a:bodyPr>
          <a:lstStyle/>
          <a:p>
            <a:r>
              <a:rPr lang="en-US" sz="3200" dirty="0"/>
              <a:t>Comprehensive Example of Pro Forma Financial Statements and NPV see video</a:t>
            </a:r>
            <a:br>
              <a:rPr lang="en-US" sz="3200" dirty="0"/>
            </a:br>
            <a:r>
              <a:rPr lang="en-US" sz="3200" b="1" u="sng" dirty="0"/>
              <a:t>Assumptions: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0" r="62375" b="40750"/>
          <a:stretch/>
        </p:blipFill>
        <p:spPr bwMode="auto">
          <a:xfrm>
            <a:off x="152400" y="2849880"/>
            <a:ext cx="4301154" cy="332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0" r="62750" b="36250"/>
          <a:stretch/>
        </p:blipFill>
        <p:spPr bwMode="auto">
          <a:xfrm>
            <a:off x="4876800" y="2817610"/>
            <a:ext cx="4114800" cy="358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87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/>
              <a:t>Comprehensive Example </a:t>
            </a:r>
            <a:r>
              <a:rPr lang="en-US" sz="3200" b="1" u="sng" dirty="0"/>
              <a:t>Pro Forma: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0" r="45875" b="47500"/>
          <a:stretch/>
        </p:blipFill>
        <p:spPr bwMode="auto">
          <a:xfrm>
            <a:off x="304800" y="701040"/>
            <a:ext cx="6667659" cy="29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5" t="20500" r="2000" b="47500"/>
          <a:stretch/>
        </p:blipFill>
        <p:spPr bwMode="auto">
          <a:xfrm>
            <a:off x="609600" y="3657600"/>
            <a:ext cx="55721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56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/>
              <a:t>Comprehensive Example </a:t>
            </a:r>
            <a:r>
              <a:rPr lang="en-US" sz="3200" b="1" u="sng" dirty="0"/>
              <a:t>Cash Flows: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0" r="47563" b="38000"/>
          <a:stretch/>
        </p:blipFill>
        <p:spPr bwMode="auto">
          <a:xfrm>
            <a:off x="152401" y="685800"/>
            <a:ext cx="8839200" cy="524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73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Estimates About Unknown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/>
              <a:t>We can only estimate what might happen in the future.</a:t>
            </a:r>
          </a:p>
          <a:p>
            <a:r>
              <a:rPr lang="en-US" dirty="0"/>
              <a:t>The actual Future Cash Flows are NOT known.</a:t>
            </a:r>
          </a:p>
          <a:p>
            <a:r>
              <a:rPr lang="en-US" dirty="0"/>
              <a:t>Forecasting Risk:</a:t>
            </a:r>
          </a:p>
          <a:p>
            <a:pPr lvl="1"/>
            <a:r>
              <a:rPr lang="en-US" dirty="0"/>
              <a:t>The possibility that errors in projected cash flows will lead to incorrect decisions.</a:t>
            </a:r>
          </a:p>
          <a:p>
            <a:pPr lvl="2"/>
            <a:r>
              <a:rPr lang="en-US" dirty="0"/>
              <a:t>Think of: GM buying Hummer, Warner letting AOL buy it, B of A buying Countywide</a:t>
            </a:r>
          </a:p>
          <a:p>
            <a:pPr lvl="1"/>
            <a:r>
              <a:rPr lang="en-US" dirty="0"/>
              <a:t>Sensitivity of NPV to changes in cash flow estimates </a:t>
            </a:r>
          </a:p>
          <a:p>
            <a:pPr lvl="2"/>
            <a:r>
              <a:rPr lang="en-US" dirty="0"/>
              <a:t>The more sensitive, the greater the forecasting risk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12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NPV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find positive NPV projects, we must be skeptical.</a:t>
            </a:r>
          </a:p>
          <a:p>
            <a:r>
              <a:rPr lang="en-US" dirty="0"/>
              <a:t>Finding Positive NPV projects in competitive markets is hard to do.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74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Find Positive NPV Projects, We Should Be Able To Point To Why: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rtl="0" eaLnBrk="1" latinLnBrk="0" hangingPunct="1"/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it a better product (iPod)?</a:t>
            </a:r>
            <a:endParaRPr lang="en-US" dirty="0">
              <a:effectLst/>
            </a:endParaRPr>
          </a:p>
          <a:p>
            <a:pPr lvl="0" rtl="0" eaLnBrk="1" latinLnBrk="0" hangingPunct="1"/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Totally new product (Wii)?</a:t>
            </a:r>
            <a:endParaRPr lang="en-US" dirty="0">
              <a:effectLst/>
            </a:endParaRPr>
          </a:p>
          <a:p>
            <a:pPr lvl="0" rtl="0" eaLnBrk="1" latinLnBrk="0" hangingPunct="1"/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we have a great marketing plan (MrExcel.com free online videos)</a:t>
            </a:r>
            <a:endParaRPr lang="en-US" dirty="0">
              <a:effectLst/>
            </a:endParaRPr>
          </a:p>
          <a:p>
            <a:pPr lvl="0" rtl="0" eaLnBrk="1" latinLnBrk="0" hangingPunct="1"/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we manage supply and demand more effectively (Wal-Mart)</a:t>
            </a:r>
            <a:endParaRPr lang="en-US" dirty="0">
              <a:effectLst/>
            </a:endParaRPr>
          </a:p>
          <a:p>
            <a:pPr lvl="0" rtl="0" eaLnBrk="1" latinLnBrk="0" hangingPunct="1"/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we control the market (Microsoft)</a:t>
            </a:r>
            <a:endParaRPr lang="en-US" dirty="0">
              <a:effectLst/>
            </a:endParaRPr>
          </a:p>
          <a:p>
            <a:pPr lvl="0" rtl="0" eaLnBrk="1" latinLnBrk="0" hangingPunct="1"/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we leverage the long-tail of the internet (Amazon)?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89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pPr lvl="0" rtl="0" eaLnBrk="1" latinLnBrk="0" hangingPunct="1"/>
            <a:r>
              <a:rPr lang="en-US" sz="3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+NPV Projects Indicate We Should Take A Closer Look.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181600"/>
          </a:xfrm>
        </p:spPr>
        <p:txBody>
          <a:bodyPr>
            <a:noAutofit/>
          </a:bodyPr>
          <a:lstStyle/>
          <a:p>
            <a:r>
              <a:rPr lang="en-US" dirty="0"/>
              <a:t>Scenario Analysis (Easy to do in Excel)</a:t>
            </a:r>
          </a:p>
          <a:p>
            <a:pPr lvl="1"/>
            <a:r>
              <a:rPr lang="en-US" dirty="0"/>
              <a:t>Change assumptions (formula inputs) to create:</a:t>
            </a:r>
          </a:p>
          <a:p>
            <a:pPr lvl="2"/>
            <a:r>
              <a:rPr lang="en-US" dirty="0"/>
              <a:t>Pessimistic case (Price &amp; Units up, Costs down)</a:t>
            </a:r>
          </a:p>
          <a:p>
            <a:pPr lvl="2"/>
            <a:r>
              <a:rPr lang="en-US" dirty="0"/>
              <a:t>Base Case</a:t>
            </a:r>
          </a:p>
          <a:p>
            <a:pPr lvl="2"/>
            <a:r>
              <a:rPr lang="en-US" dirty="0"/>
              <a:t>Optimistic Case (Price &amp; Units down, Costs up)</a:t>
            </a:r>
          </a:p>
          <a:p>
            <a:pPr lvl="1"/>
            <a:r>
              <a:rPr lang="en-US" dirty="0"/>
              <a:t>Change a number of variables to gage what will happen on the up or down side.</a:t>
            </a:r>
          </a:p>
          <a:p>
            <a:pPr lvl="1"/>
            <a:r>
              <a:rPr lang="en-US" dirty="0"/>
              <a:t>This gives a range of values you can look at.</a:t>
            </a:r>
          </a:p>
          <a:p>
            <a:pPr lvl="1"/>
            <a:r>
              <a:rPr lang="en-US" dirty="0"/>
              <a:t>You can run multiple scenarios:</a:t>
            </a:r>
          </a:p>
          <a:p>
            <a:pPr lvl="2"/>
            <a:r>
              <a:rPr lang="en-US" dirty="0"/>
              <a:t>If cases look good, maybe the project will be good.</a:t>
            </a:r>
          </a:p>
          <a:p>
            <a:pPr lvl="2"/>
            <a:r>
              <a:rPr lang="en-US" dirty="0"/>
              <a:t>If cases look bad, maybe forecast risk is high and we should investigate further.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22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000"/>
              <a:t>Problems with Scenario Analysis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Considers only a few possible out-comes</a:t>
            </a:r>
          </a:p>
          <a:p>
            <a:pPr>
              <a:lnSpc>
                <a:spcPct val="90000"/>
              </a:lnSpc>
            </a:pPr>
            <a:r>
              <a:rPr lang="en-US" sz="3600"/>
              <a:t>Assumes perfectly correlated inputs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All “bad” values occur together and all “good” values occur together</a:t>
            </a:r>
          </a:p>
          <a:p>
            <a:pPr>
              <a:lnSpc>
                <a:spcPct val="90000"/>
              </a:lnSpc>
            </a:pPr>
            <a:r>
              <a:rPr lang="en-US" sz="3600"/>
              <a:t>Focuses on stand-alone risk, although subjective adjustments can be made</a:t>
            </a:r>
          </a:p>
          <a:p>
            <a:pPr>
              <a:lnSpc>
                <a:spcPct val="90000"/>
              </a:lnSpc>
            </a:pPr>
            <a:endParaRPr lang="en-US" sz="36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1462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2578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Sensitivity Analysis </a:t>
            </a:r>
            <a:r>
              <a:rPr lang="en-US" sz="3200" dirty="0"/>
              <a:t>(Easy to do in Excel)</a:t>
            </a:r>
            <a:endParaRPr lang="en-US" dirty="0"/>
          </a:p>
          <a:p>
            <a:pPr lvl="1"/>
            <a:r>
              <a:rPr lang="en-US" dirty="0"/>
              <a:t>Investigation of what happens to NPV when only </a:t>
            </a:r>
            <a:r>
              <a:rPr lang="en-US" b="1" i="1" u="sng" dirty="0"/>
              <a:t>one</a:t>
            </a:r>
            <a:r>
              <a:rPr lang="en-US" dirty="0"/>
              <a:t> variable is changed</a:t>
            </a:r>
          </a:p>
          <a:p>
            <a:pPr lvl="1"/>
            <a:r>
              <a:rPr lang="en-US" dirty="0"/>
              <a:t>If the NPV is very sensitive to a particular variable, it means we better take a closer look at our estimates for that variable.</a:t>
            </a:r>
          </a:p>
          <a:p>
            <a:pPr lvl="1"/>
            <a:r>
              <a:rPr lang="en-US" dirty="0"/>
              <a:t>If variable is sensitive (small change in variable means big change in NPV – “steeper the plotted line”), then the forecast risk associated with that variable is high.</a:t>
            </a:r>
          </a:p>
          <a:p>
            <a:pPr lvl="1"/>
            <a:r>
              <a:rPr lang="en-US" dirty="0"/>
              <a:t>Line steepness can be measured by Slope (SLOPE function in Excel)</a:t>
            </a:r>
          </a:p>
          <a:p>
            <a:pPr lvl="2"/>
            <a:r>
              <a:rPr lang="en-US" dirty="0"/>
              <a:t>=SLOPE(y-values (vertical),x-values (horizontal))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+mn-lt"/>
                <a:ea typeface="+mn-ea"/>
                <a:cs typeface="+mn-cs"/>
              </a:rPr>
              <a:t>+NPV Projects Indicate We Should Take A Closer Look.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7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Relevant Cash Flows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5059363"/>
          </a:xfrm>
        </p:spPr>
        <p:txBody>
          <a:bodyPr/>
          <a:lstStyle/>
          <a:p>
            <a:r>
              <a:rPr lang="en-US" sz="3600"/>
              <a:t>Include only cash flows that will </a:t>
            </a:r>
            <a:r>
              <a:rPr lang="en-US" sz="3600" u="sng"/>
              <a:t>only </a:t>
            </a:r>
            <a:r>
              <a:rPr lang="en-US" sz="3600"/>
              <a:t>occur if the project is accepted</a:t>
            </a:r>
          </a:p>
          <a:p>
            <a:r>
              <a:rPr lang="en-US" sz="3600" i="1"/>
              <a:t>Incremental cash flows</a:t>
            </a:r>
            <a:endParaRPr lang="en-US" sz="3600"/>
          </a:p>
          <a:p>
            <a:r>
              <a:rPr lang="en-US" sz="3600"/>
              <a:t>The </a:t>
            </a:r>
            <a:r>
              <a:rPr lang="en-US" sz="3600" i="1"/>
              <a:t>stand-alone principle</a:t>
            </a:r>
            <a:r>
              <a:rPr lang="en-US" sz="3600"/>
              <a:t> allows us to analyze each project in isolation from the firm simply by focusing on incremental cash flows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42552"/>
      </p:ext>
    </p:extLst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77200" cy="790575"/>
          </a:xfrm>
          <a:ln/>
        </p:spPr>
        <p:txBody>
          <a:bodyPr/>
          <a:lstStyle/>
          <a:p>
            <a:r>
              <a:rPr lang="en-US"/>
              <a:t>Sensitivity Analysis:</a:t>
            </a:r>
            <a:endParaRPr lang="en-US" sz="350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0010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Provides indication of stand-alone risk.</a:t>
            </a:r>
          </a:p>
          <a:p>
            <a:pPr lvl="1"/>
            <a:r>
              <a:rPr lang="en-US" dirty="0"/>
              <a:t>Identifies dangerous variables.</a:t>
            </a:r>
          </a:p>
          <a:p>
            <a:pPr lvl="1"/>
            <a:r>
              <a:rPr lang="en-US" dirty="0"/>
              <a:t>Gives some breakeven information.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Weaknesses</a:t>
            </a:r>
          </a:p>
          <a:p>
            <a:pPr lvl="1"/>
            <a:r>
              <a:rPr lang="en-US" dirty="0"/>
              <a:t>Does not reflect diversification.</a:t>
            </a:r>
          </a:p>
          <a:p>
            <a:pPr lvl="1"/>
            <a:r>
              <a:rPr lang="en-US" dirty="0"/>
              <a:t>Says nothing about the likelihood of change in a variable</a:t>
            </a:r>
          </a:p>
          <a:p>
            <a:pPr lvl="1"/>
            <a:r>
              <a:rPr lang="en-US" dirty="0"/>
              <a:t>Ignores relationships among variables.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8347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3600"/>
              <a:t>Disadvantages of Sensitivity and Scenario Analysis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u="sng"/>
              <a:t>Neither provides a decision rule</a:t>
            </a:r>
            <a:r>
              <a:rPr lang="en-US" sz="3600"/>
              <a:t>.  </a:t>
            </a:r>
          </a:p>
          <a:p>
            <a:pPr lvl="1"/>
            <a:r>
              <a:rPr lang="en-US" sz="3200"/>
              <a:t>No indication whether a project’s expected return is sufficient to compensate for its risk.</a:t>
            </a:r>
          </a:p>
          <a:p>
            <a:r>
              <a:rPr lang="en-US" sz="3600" u="sng"/>
              <a:t>Ignores diversification</a:t>
            </a:r>
            <a:r>
              <a:rPr lang="en-US" sz="3600"/>
              <a:t>.  </a:t>
            </a:r>
          </a:p>
          <a:p>
            <a:pPr lvl="1"/>
            <a:r>
              <a:rPr lang="en-US" sz="3200"/>
              <a:t>Measures only stand-alone risk, which may not be the most relevant risk in capital budgeting.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7540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Managerial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 far our analysis has been static, but as projects move forward, elements can always be changed such as:</a:t>
            </a:r>
          </a:p>
          <a:p>
            <a:pPr lvl="1"/>
            <a:r>
              <a:rPr lang="en-US" dirty="0"/>
              <a:t>Lower or raise price</a:t>
            </a:r>
          </a:p>
          <a:p>
            <a:pPr lvl="1"/>
            <a:r>
              <a:rPr lang="en-US" dirty="0"/>
              <a:t>Change marketing</a:t>
            </a:r>
          </a:p>
          <a:p>
            <a:pPr lvl="1"/>
            <a:r>
              <a:rPr lang="en-US" dirty="0"/>
              <a:t>Change manufacturing process</a:t>
            </a:r>
          </a:p>
          <a:p>
            <a:r>
              <a:rPr lang="en-US" dirty="0"/>
              <a:t>Managerial Options (Real Options)</a:t>
            </a:r>
          </a:p>
          <a:p>
            <a:pPr lvl="1"/>
            <a:r>
              <a:rPr lang="en-US" dirty="0"/>
              <a:t>Opportunities that managers can exploit if certain things happen in the future.</a:t>
            </a:r>
          </a:p>
          <a:p>
            <a:pPr lvl="1"/>
            <a:r>
              <a:rPr lang="en-US" dirty="0"/>
              <a:t>NPV will tend to be underestimated when we ignore options. </a:t>
            </a:r>
          </a:p>
          <a:p>
            <a:pPr lvl="1"/>
            <a:r>
              <a:rPr lang="en-US" dirty="0"/>
              <a:t>No reliable way to estimate $ figures for these sorts of options.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40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Managerial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Contingency Planning</a:t>
            </a:r>
          </a:p>
          <a:p>
            <a:pPr lvl="1"/>
            <a:r>
              <a:rPr lang="en-US" dirty="0"/>
              <a:t>Planning what to do if some event occurs in the future (like sales are below break even).</a:t>
            </a:r>
          </a:p>
          <a:p>
            <a:r>
              <a:rPr lang="en-US" dirty="0"/>
              <a:t>Option to expand</a:t>
            </a:r>
          </a:p>
          <a:p>
            <a:pPr lvl="1"/>
            <a:r>
              <a:rPr lang="en-US" dirty="0"/>
              <a:t>If things go well (think of iPod, Wii).</a:t>
            </a:r>
          </a:p>
          <a:p>
            <a:r>
              <a:rPr lang="en-US" dirty="0"/>
              <a:t>Option to abandon</a:t>
            </a:r>
          </a:p>
          <a:p>
            <a:pPr lvl="1"/>
            <a:r>
              <a:rPr lang="en-US" dirty="0"/>
              <a:t>If things go badly (Think of Hummer and AOL).</a:t>
            </a:r>
          </a:p>
          <a:p>
            <a:r>
              <a:rPr lang="en-US" dirty="0"/>
              <a:t>Option to wait</a:t>
            </a:r>
          </a:p>
          <a:p>
            <a:pPr lvl="1"/>
            <a:r>
              <a:rPr lang="en-US" dirty="0"/>
              <a:t>Maybe after the recession would be a better time to launch the new product.</a:t>
            </a:r>
          </a:p>
          <a:p>
            <a:r>
              <a:rPr lang="en-US" dirty="0"/>
              <a:t>Strategic option</a:t>
            </a:r>
          </a:p>
          <a:p>
            <a:pPr lvl="1"/>
            <a:r>
              <a:rPr lang="en-US" dirty="0"/>
              <a:t>Think: manufacturer tries their hand at retailing to see if it is a good idea. The info gained is difficult to translate into a $ figure in order to do DCF analysis.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14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Capital Rationing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Capital rationing occurs when a firm or division has limited resources</a:t>
            </a:r>
          </a:p>
          <a:p>
            <a:pPr lvl="1"/>
            <a:r>
              <a:rPr lang="en-US"/>
              <a:t>Soft rationing – the limited resources are temporary, often self-imposed</a:t>
            </a:r>
          </a:p>
          <a:p>
            <a:pPr lvl="1"/>
            <a:r>
              <a:rPr lang="en-US"/>
              <a:t>Hard rationing – capital will never be available for this project</a:t>
            </a:r>
          </a:p>
          <a:p>
            <a:r>
              <a:rPr lang="en-US"/>
              <a:t>The profitability index is a useful tool when faced with soft rationing</a:t>
            </a:r>
          </a:p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5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95400"/>
          </a:xfrm>
          <a:ln/>
        </p:spPr>
        <p:txBody>
          <a:bodyPr>
            <a:normAutofit fontScale="90000"/>
          </a:bodyPr>
          <a:lstStyle/>
          <a:p>
            <a:r>
              <a:rPr lang="en-US" sz="4300"/>
              <a:t>Re</a:t>
            </a:r>
            <a:r>
              <a:rPr lang="en-US"/>
              <a:t>levant Cash Flows:</a:t>
            </a:r>
            <a:br>
              <a:rPr lang="en-US"/>
            </a:br>
            <a:r>
              <a:rPr lang="en-US" sz="3600"/>
              <a:t>Incremental Cash Flow for a Project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27275"/>
            <a:ext cx="8610600" cy="3235325"/>
          </a:xfrm>
        </p:spPr>
        <p:txBody>
          <a:bodyPr/>
          <a:lstStyle/>
          <a:p>
            <a:pPr lvl="1">
              <a:buFontTx/>
              <a:buNone/>
            </a:pPr>
            <a:r>
              <a:rPr lang="en-US" sz="3500"/>
              <a:t>Corporate cash flow </a:t>
            </a:r>
            <a:r>
              <a:rPr lang="en-US" sz="3500">
                <a:solidFill>
                  <a:srgbClr val="CC0000"/>
                </a:solidFill>
              </a:rPr>
              <a:t>with</a:t>
            </a:r>
            <a:r>
              <a:rPr lang="en-US" sz="3500"/>
              <a:t> the project</a:t>
            </a:r>
          </a:p>
          <a:p>
            <a:pPr lvl="1">
              <a:buFontTx/>
              <a:buNone/>
            </a:pPr>
            <a:r>
              <a:rPr lang="en-US" sz="3500"/>
              <a:t>				    Minus </a:t>
            </a:r>
          </a:p>
          <a:p>
            <a:pPr lvl="1">
              <a:buFontTx/>
              <a:buNone/>
            </a:pPr>
            <a:r>
              <a:rPr lang="en-US" sz="3500"/>
              <a:t>Corporate cash flow </a:t>
            </a:r>
            <a:r>
              <a:rPr lang="en-US" sz="3500">
                <a:solidFill>
                  <a:srgbClr val="CC0000"/>
                </a:solidFill>
              </a:rPr>
              <a:t>without</a:t>
            </a:r>
            <a:r>
              <a:rPr lang="en-US" sz="3500"/>
              <a:t> the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780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Relevant Cash Flows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4530725"/>
          </a:xfrm>
          <a:noFill/>
          <a:ln/>
        </p:spPr>
        <p:txBody>
          <a:bodyPr/>
          <a:lstStyle/>
          <a:p>
            <a:r>
              <a:rPr lang="en-US" dirty="0">
                <a:solidFill>
                  <a:srgbClr val="CC0000"/>
                </a:solidFill>
              </a:rPr>
              <a:t>“Sunk” Costs …………………………</a:t>
            </a:r>
            <a:r>
              <a:rPr lang="en-US" sz="2800" dirty="0">
                <a:solidFill>
                  <a:srgbClr val="CC0000"/>
                </a:solidFill>
              </a:rPr>
              <a:t>  </a:t>
            </a:r>
            <a:r>
              <a:rPr lang="en-US" dirty="0">
                <a:solidFill>
                  <a:srgbClr val="CC0000"/>
                </a:solidFill>
              </a:rPr>
              <a:t>N</a:t>
            </a:r>
          </a:p>
          <a:p>
            <a:r>
              <a:rPr lang="en-US" dirty="0"/>
              <a:t>Opportunity Costs …………………...  Y</a:t>
            </a:r>
          </a:p>
          <a:p>
            <a:r>
              <a:rPr lang="en-US" dirty="0"/>
              <a:t>Side Effects/Erosion……..…………… Y</a:t>
            </a:r>
          </a:p>
          <a:p>
            <a:r>
              <a:rPr lang="en-US" dirty="0"/>
              <a:t>Net Working Capital………………….. Y</a:t>
            </a:r>
          </a:p>
          <a:p>
            <a:r>
              <a:rPr lang="en-US" dirty="0">
                <a:solidFill>
                  <a:srgbClr val="CC0000"/>
                </a:solidFill>
              </a:rPr>
              <a:t>Financing Costs….………..………….  N</a:t>
            </a:r>
            <a:endParaRPr lang="en-US" dirty="0"/>
          </a:p>
          <a:p>
            <a:r>
              <a:rPr lang="en-US" dirty="0"/>
              <a:t>Tax Effects ………………………..…..  Y </a:t>
            </a:r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562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Stand-along Principal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assumption that evaluation of a project may be based on the project’s incremental cash flows, and is evaluated separately from other projects.</a:t>
            </a:r>
          </a:p>
          <a:p>
            <a:r>
              <a:rPr lang="en-US" dirty="0"/>
              <a:t>The project has its own:</a:t>
            </a:r>
          </a:p>
          <a:p>
            <a:pPr lvl="1"/>
            <a:r>
              <a:rPr lang="en-US" dirty="0"/>
              <a:t>Future revenues and costs</a:t>
            </a:r>
          </a:p>
          <a:p>
            <a:pPr lvl="1"/>
            <a:r>
              <a:rPr lang="en-US" dirty="0"/>
              <a:t>Assets</a:t>
            </a:r>
          </a:p>
          <a:p>
            <a:pPr lvl="1"/>
            <a:r>
              <a:rPr lang="en-US" dirty="0"/>
              <a:t>Cash flows</a:t>
            </a:r>
          </a:p>
          <a:p>
            <a:r>
              <a:rPr lang="en-US" dirty="0"/>
              <a:t>Evaluate the project on its own merits.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Relevant Cash Flows For 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/>
          </a:bodyPr>
          <a:lstStyle/>
          <a:p>
            <a:r>
              <a:rPr lang="en-US" dirty="0"/>
              <a:t>Sunk Costs</a:t>
            </a:r>
          </a:p>
          <a:p>
            <a:pPr lvl="1"/>
            <a:r>
              <a:rPr lang="en-US" dirty="0"/>
              <a:t>A cost that we have already paid or have already incurred the liability to pay.</a:t>
            </a:r>
          </a:p>
          <a:p>
            <a:pPr lvl="1"/>
            <a:r>
              <a:rPr lang="en-US" dirty="0"/>
              <a:t>Sunk costs cannot be changed as a result of accepting or rejecting the project.</a:t>
            </a:r>
          </a:p>
          <a:p>
            <a:pPr lvl="1"/>
            <a:r>
              <a:rPr lang="en-US" dirty="0"/>
              <a:t>Sunk Costs are not considered in an investment decision.</a:t>
            </a:r>
          </a:p>
          <a:p>
            <a:pPr lvl="1"/>
            <a:r>
              <a:rPr lang="en-US" dirty="0"/>
              <a:t>We already paid for the consultant on the new product line. Isn’t that a relevant cost for the project? No, because it is already paid for and does not change regardless of whether we accept or reject the project.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Relevant Cash Flows For 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Opportunity Costs</a:t>
            </a:r>
          </a:p>
          <a:p>
            <a:pPr lvl="1"/>
            <a:r>
              <a:rPr lang="en-US" dirty="0"/>
              <a:t>Give up a benefit.</a:t>
            </a:r>
          </a:p>
          <a:p>
            <a:pPr lvl="1"/>
            <a:r>
              <a:rPr lang="en-US" dirty="0"/>
              <a:t>The most valuable alternative that is given up if a particular project is undertaken.</a:t>
            </a:r>
          </a:p>
          <a:p>
            <a:pPr lvl="1"/>
            <a:r>
              <a:rPr lang="en-US" dirty="0"/>
              <a:t>If you give up a job to go to school, you must add lost wages to the cost of the school.</a:t>
            </a:r>
          </a:p>
          <a:p>
            <a:pPr lvl="1"/>
            <a:r>
              <a:rPr lang="en-US" dirty="0"/>
              <a:t>If you use land that is already paid for, to create an organic farm, what other use for the land did you give up?</a:t>
            </a:r>
          </a:p>
          <a:p>
            <a:pPr lvl="2"/>
            <a:r>
              <a:rPr lang="en-US" dirty="0"/>
              <a:t>At minimum, an opportunity cost is what you could have sold it for.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7DEA-8F1E-43B2-9918-8B38BD4AD52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2332</Words>
  <Application>Microsoft Office PowerPoint</Application>
  <PresentationFormat>On-screen Show (4:3)</PresentationFormat>
  <Paragraphs>271</Paragraphs>
  <Slides>44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Tahoma</vt:lpstr>
      <vt:lpstr>Wingdings</vt:lpstr>
      <vt:lpstr>Office Theme</vt:lpstr>
      <vt:lpstr>Making Capital Investment Decisions</vt:lpstr>
      <vt:lpstr>Topics</vt:lpstr>
      <vt:lpstr>Relevant Cash Flows For A Project </vt:lpstr>
      <vt:lpstr>Relevant Cash Flows</vt:lpstr>
      <vt:lpstr>Relevant Cash Flows: Incremental Cash Flow for a Project</vt:lpstr>
      <vt:lpstr>Relevant Cash Flows</vt:lpstr>
      <vt:lpstr>Stand-along Principal</vt:lpstr>
      <vt:lpstr>Relevant Cash Flows For A Project</vt:lpstr>
      <vt:lpstr>Relevant Cash Flows For A Project</vt:lpstr>
      <vt:lpstr>Relevant Cash Flows For A Project</vt:lpstr>
      <vt:lpstr>Relevant Cash Flows For A Project</vt:lpstr>
      <vt:lpstr>Cash Flows From Accounting Numbers</vt:lpstr>
      <vt:lpstr>Tax Shield Method (Good For Cost Savings Projects):</vt:lpstr>
      <vt:lpstr>Example 1: NPV calculation From Pro Forma Data</vt:lpstr>
      <vt:lpstr>PowerPoint Presentation</vt:lpstr>
      <vt:lpstr>PowerPoint Presentation</vt:lpstr>
      <vt:lpstr>Accrual Accounting V Cash Flow: Revenues and Expenses Can Be Recorded Without Cash Movement.</vt:lpstr>
      <vt:lpstr>Accrual Accounting Must Be Undone to Get At Cash Flows</vt:lpstr>
      <vt:lpstr>Undo Accrual Accounting</vt:lpstr>
      <vt:lpstr>NWC and OCF *NWC = Net Working Capital, OCF = Operating Cash Flows</vt:lpstr>
      <vt:lpstr>NWC and OCF *NWC = Net Working Capital, OCF = Operating Cash Flows</vt:lpstr>
      <vt:lpstr>Rule for how CA &amp; CL affect OCF *CA = Current Assets, CL = Current Liabilities</vt:lpstr>
      <vt:lpstr>NWC and OCF</vt:lpstr>
      <vt:lpstr>Formula for Total Project Cash Flow </vt:lpstr>
      <vt:lpstr>Depreciation &amp; Cash Flow Analysis</vt:lpstr>
      <vt:lpstr>MACRS</vt:lpstr>
      <vt:lpstr>MACRS Example</vt:lpstr>
      <vt:lpstr>Tax Effect on Sale Of Asset</vt:lpstr>
      <vt:lpstr>MACRS Example continue</vt:lpstr>
      <vt:lpstr>MACRS Example continue</vt:lpstr>
      <vt:lpstr>Comprehensive Example of Pro Forma Financial Statements and NPV see video Assumptions:</vt:lpstr>
      <vt:lpstr>Comprehensive Example Pro Forma:</vt:lpstr>
      <vt:lpstr>Comprehensive Example Cash Flows:</vt:lpstr>
      <vt:lpstr>Estimates About Unknown Future</vt:lpstr>
      <vt:lpstr>Positive NPV</vt:lpstr>
      <vt:lpstr>If We Find Positive NPV Projects, We Should Be Able To Point To Why:</vt:lpstr>
      <vt:lpstr>+NPV Projects Indicate We Should Take A Closer Look.</vt:lpstr>
      <vt:lpstr>Problems with Scenario Analysis</vt:lpstr>
      <vt:lpstr>PowerPoint Presentation</vt:lpstr>
      <vt:lpstr>Sensitivity Analysis:</vt:lpstr>
      <vt:lpstr>Disadvantages of Sensitivity and Scenario Analysis</vt:lpstr>
      <vt:lpstr>Managerial Options</vt:lpstr>
      <vt:lpstr>Managerial Options</vt:lpstr>
      <vt:lpstr>Capital Rationing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Capital Investment Decisions</dc:title>
  <dc:creator>Gel</dc:creator>
  <cp:lastModifiedBy>Girvin, Michael</cp:lastModifiedBy>
  <cp:revision>64</cp:revision>
  <cp:lastPrinted>2010-11-13T22:10:29Z</cp:lastPrinted>
  <dcterms:created xsi:type="dcterms:W3CDTF">2010-11-09T01:23:44Z</dcterms:created>
  <dcterms:modified xsi:type="dcterms:W3CDTF">2025-02-08T00:09:38Z</dcterms:modified>
</cp:coreProperties>
</file>