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74"/>
  </p:notesMasterIdLst>
  <p:handoutMasterIdLst>
    <p:handoutMasterId r:id="rId75"/>
  </p:handoutMasterIdLst>
  <p:sldIdLst>
    <p:sldId id="256" r:id="rId2"/>
    <p:sldId id="257" r:id="rId3"/>
    <p:sldId id="264" r:id="rId4"/>
    <p:sldId id="268" r:id="rId5"/>
    <p:sldId id="323" r:id="rId6"/>
    <p:sldId id="324" r:id="rId7"/>
    <p:sldId id="326" r:id="rId8"/>
    <p:sldId id="390" r:id="rId9"/>
    <p:sldId id="272" r:id="rId10"/>
    <p:sldId id="265" r:id="rId11"/>
    <p:sldId id="331" r:id="rId12"/>
    <p:sldId id="329" r:id="rId13"/>
    <p:sldId id="325" r:id="rId14"/>
    <p:sldId id="330" r:id="rId15"/>
    <p:sldId id="258" r:id="rId16"/>
    <p:sldId id="332" r:id="rId17"/>
    <p:sldId id="351" r:id="rId18"/>
    <p:sldId id="352" r:id="rId19"/>
    <p:sldId id="334" r:id="rId20"/>
    <p:sldId id="270" r:id="rId21"/>
    <p:sldId id="339" r:id="rId22"/>
    <p:sldId id="342" r:id="rId23"/>
    <p:sldId id="336" r:id="rId24"/>
    <p:sldId id="380" r:id="rId25"/>
    <p:sldId id="340" r:id="rId26"/>
    <p:sldId id="341" r:id="rId27"/>
    <p:sldId id="337" r:id="rId28"/>
    <p:sldId id="338" r:id="rId29"/>
    <p:sldId id="335" r:id="rId30"/>
    <p:sldId id="345" r:id="rId31"/>
    <p:sldId id="387" r:id="rId32"/>
    <p:sldId id="346" r:id="rId33"/>
    <p:sldId id="381" r:id="rId34"/>
    <p:sldId id="348" r:id="rId35"/>
    <p:sldId id="349" r:id="rId36"/>
    <p:sldId id="350" r:id="rId37"/>
    <p:sldId id="389" r:id="rId38"/>
    <p:sldId id="388" r:id="rId39"/>
    <p:sldId id="386" r:id="rId40"/>
    <p:sldId id="379" r:id="rId41"/>
    <p:sldId id="353" r:id="rId42"/>
    <p:sldId id="382" r:id="rId43"/>
    <p:sldId id="384" r:id="rId44"/>
    <p:sldId id="357" r:id="rId45"/>
    <p:sldId id="385" r:id="rId46"/>
    <p:sldId id="358" r:id="rId47"/>
    <p:sldId id="359" r:id="rId48"/>
    <p:sldId id="360" r:id="rId49"/>
    <p:sldId id="361" r:id="rId50"/>
    <p:sldId id="362" r:id="rId51"/>
    <p:sldId id="363" r:id="rId52"/>
    <p:sldId id="367" r:id="rId53"/>
    <p:sldId id="391" r:id="rId54"/>
    <p:sldId id="368" r:id="rId55"/>
    <p:sldId id="369" r:id="rId56"/>
    <p:sldId id="370" r:id="rId57"/>
    <p:sldId id="399" r:id="rId58"/>
    <p:sldId id="400" r:id="rId59"/>
    <p:sldId id="398" r:id="rId60"/>
    <p:sldId id="372" r:id="rId61"/>
    <p:sldId id="401" r:id="rId62"/>
    <p:sldId id="373" r:id="rId63"/>
    <p:sldId id="374" r:id="rId64"/>
    <p:sldId id="403" r:id="rId65"/>
    <p:sldId id="375" r:id="rId66"/>
    <p:sldId id="376" r:id="rId67"/>
    <p:sldId id="377" r:id="rId68"/>
    <p:sldId id="378" r:id="rId69"/>
    <p:sldId id="402" r:id="rId70"/>
    <p:sldId id="393" r:id="rId71"/>
    <p:sldId id="394" r:id="rId72"/>
    <p:sldId id="395" r:id="rId7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99CCFF"/>
    <a:srgbClr val="6699FF"/>
    <a:srgbClr val="3366FF"/>
    <a:srgbClr val="CCECFF"/>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35" autoAdjust="0"/>
  </p:normalViewPr>
  <p:slideViewPr>
    <p:cSldViewPr>
      <p:cViewPr varScale="1">
        <p:scale>
          <a:sx n="61" d="100"/>
          <a:sy n="61" d="100"/>
        </p:scale>
        <p:origin x="1446" y="24"/>
      </p:cViewPr>
      <p:guideLst>
        <p:guide orient="horz" pos="2160"/>
        <p:guide pos="2880"/>
      </p:guideLst>
    </p:cSldViewPr>
  </p:slideViewPr>
  <p:outlineViewPr>
    <p:cViewPr>
      <p:scale>
        <a:sx n="33" d="100"/>
        <a:sy n="33" d="100"/>
      </p:scale>
      <p:origin x="48" y="226"/>
    </p:cViewPr>
  </p:outlineViewPr>
  <p:notesTextViewPr>
    <p:cViewPr>
      <p:scale>
        <a:sx n="100" d="100"/>
        <a:sy n="100" d="100"/>
      </p:scale>
      <p:origin x="0" y="0"/>
    </p:cViewPr>
  </p:notesTextViewPr>
  <p:notesViewPr>
    <p:cSldViewPr>
      <p:cViewPr varScale="1">
        <p:scale>
          <a:sx n="76" d="100"/>
          <a:sy n="76" d="100"/>
        </p:scale>
        <p:origin x="-854"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A58A54D-86C2-4EBF-229A-79F33DD38B8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9" tIns="46581" rIns="93159" bIns="4658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63" name="Rectangle 3">
            <a:extLst>
              <a:ext uri="{FF2B5EF4-FFF2-40B4-BE49-F238E27FC236}">
                <a16:creationId xmlns:a16="http://schemas.microsoft.com/office/drawing/2014/main" id="{F8888A3C-EC84-082D-38FA-1C6B9D929EEF}"/>
              </a:ext>
            </a:extLst>
          </p:cNvPr>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3159" tIns="46581" rIns="93159" bIns="46581" numCol="1" anchor="t" anchorCtr="0" compatLnSpc="1">
            <a:prstTxWarp prst="textNoShape">
              <a:avLst/>
            </a:prstTxWarp>
          </a:bodyPr>
          <a:lstStyle>
            <a:lvl1pPr algn="r" eaLnBrk="1" hangingPunct="1">
              <a:defRPr sz="1200">
                <a:latin typeface="Arial" charset="0"/>
              </a:defRPr>
            </a:lvl1pPr>
          </a:lstStyle>
          <a:p>
            <a:pPr>
              <a:defRPr/>
            </a:pPr>
            <a:fld id="{0EF6A752-4194-4A9A-A0BD-500393474113}" type="datetime1">
              <a:rPr lang="en-US"/>
              <a:pPr>
                <a:defRPr/>
              </a:pPr>
              <a:t>2/3/2025</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4">
            <a:extLst>
              <a:ext uri="{FF2B5EF4-FFF2-40B4-BE49-F238E27FC236}">
                <a16:creationId xmlns:a16="http://schemas.microsoft.com/office/drawing/2014/main" id="{55B0C8EB-4A3D-AD82-84F0-5937D7934EBB}"/>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a:extLst>
              <a:ext uri="{FF2B5EF4-FFF2-40B4-BE49-F238E27FC236}">
                <a16:creationId xmlns:a16="http://schemas.microsoft.com/office/drawing/2014/main" id="{D76D4376-361A-CA52-E85F-228CFB598B7E}"/>
              </a:ext>
            </a:extLst>
          </p:cNvPr>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a:effectLst/>
        </p:spPr>
        <p:txBody>
          <a:bodyPr vert="horz" wrap="square" lIns="93159" tIns="46581" rIns="93159"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9B1E4CD-A3CD-1F16-1E65-7345F36CDDFC}"/>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8015AA0-AEFD-416F-ADF6-1F472344CCAE}"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9A16C71B-B1BB-6180-5D13-992EFF743A9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C399449-3A80-EB68-3D6D-318B77164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4E855E5-9CA0-150A-8849-ECDA14AD5B06}"/>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242D1FB-8F59-45DE-A256-5E15A89E8CF4}"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88067" name="Rectangle 2">
            <a:extLst>
              <a:ext uri="{FF2B5EF4-FFF2-40B4-BE49-F238E27FC236}">
                <a16:creationId xmlns:a16="http://schemas.microsoft.com/office/drawing/2014/main" id="{DFCC2471-CD11-90CF-3D86-D4328842F3C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E6B33DEA-E67E-413F-7A3C-EA4CF664B2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7D6F764-4414-02E8-E062-136665973063}"/>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B31E385-5AA3-4CB3-8F00-199F7F4266C3}"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39A32A08-0A1C-ECF4-21ED-9CD1E2F4084D}"/>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87CFBCF-3102-8A25-0938-A09E2C8F40F0}"/>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C8C8B92A-2212-6AE2-0766-BEC170A148F1}"/>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EFDB16-D41D-48AA-98D9-05387968F793}"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90115" name="Rectangle 2">
            <a:extLst>
              <a:ext uri="{FF2B5EF4-FFF2-40B4-BE49-F238E27FC236}">
                <a16:creationId xmlns:a16="http://schemas.microsoft.com/office/drawing/2014/main" id="{C3BCAC07-7386-6569-6F14-CB2B7A647C1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460B4618-39E1-9005-35F9-DE36FB952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9B430FB-59FB-FD64-D590-C0E76FC2AF26}"/>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6448B3-FC94-40BF-8A37-4373D49E9076}"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DA41A465-AC8C-9C55-D517-B954D418DBC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CF610CE7-4433-1E68-65FA-758E05FB1E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18E3C57-55A5-257C-4D24-8FC7DD607723}"/>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C3564D-4623-4B12-8E22-11F56B244076}"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92163" name="Rectangle 2">
            <a:extLst>
              <a:ext uri="{FF2B5EF4-FFF2-40B4-BE49-F238E27FC236}">
                <a16:creationId xmlns:a16="http://schemas.microsoft.com/office/drawing/2014/main" id="{5AEF1C54-20CE-3A2F-E356-BFC59C139042}"/>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8AE06AE9-93E5-2140-4034-B50FFBA38C34}"/>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D998224-98BE-120F-751B-CC48981E899C}"/>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1DF1ED3-F489-44AE-A83E-1A42748C0DA4}"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93187" name="Rectangle 2">
            <a:extLst>
              <a:ext uri="{FF2B5EF4-FFF2-40B4-BE49-F238E27FC236}">
                <a16:creationId xmlns:a16="http://schemas.microsoft.com/office/drawing/2014/main" id="{3B870C03-9223-0632-13D9-25E090CE4415}"/>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C1A8E6B3-5A9E-A2F1-1575-D85731E0526A}"/>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payback period is year 3 if you assume that the cash flows occur at the end of the year as we do with all of the other decision rules.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If we assume that the cash flows occur evenly throughout the year, then the project pays back in 2.34 years.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2A15E5D-7DCF-B8E7-9545-A44F5618843E}"/>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17D4B0-F2DD-4A0A-88FB-CD32D2D91415}"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929AA98F-B66E-0815-D71C-5F07154A766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F33D3844-0715-D9D9-2AA1-E9A5CE6F1456}"/>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answer to all of these questions is no.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7E458DC-8E71-C7A9-DAB3-79BA5E249D3C}"/>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4C91AF-2F43-4EE9-AC0E-3F28B4253DAC}"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95235" name="Rectangle 2">
            <a:extLst>
              <a:ext uri="{FF2B5EF4-FFF2-40B4-BE49-F238E27FC236}">
                <a16:creationId xmlns:a16="http://schemas.microsoft.com/office/drawing/2014/main" id="{705BA20E-93E8-F7CE-C5DA-F54C1D996245}"/>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0B64B2ED-FF5C-D35A-7FA7-3073D1531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2D1341A-D466-0FA9-0CD5-0ACFE38AAC4C}"/>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7F458F5-46A8-42B0-B1AE-79AAD5B94AFA}"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96259" name="Rectangle 2">
            <a:extLst>
              <a:ext uri="{FF2B5EF4-FFF2-40B4-BE49-F238E27FC236}">
                <a16:creationId xmlns:a16="http://schemas.microsoft.com/office/drawing/2014/main" id="{94974D7E-6F4A-480E-5BB5-749E529E2424}"/>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978FABE-032E-D2BB-E6F1-A2182EE68CE4}"/>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example in the book uses straight line depreciation to a zero salvage; that is why you can take the initial investment and divide by 2.  If you use MACRS, you need to compute the BV in each period and take the average in the standard way.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20B5872D-C1B9-9055-E257-5DBD771B366F}"/>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71286FA-601F-47E9-9B96-FE54E6BC1671}"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97283" name="Rectangle 2">
            <a:extLst>
              <a:ext uri="{FF2B5EF4-FFF2-40B4-BE49-F238E27FC236}">
                <a16:creationId xmlns:a16="http://schemas.microsoft.com/office/drawing/2014/main" id="{FEAC78A1-69A9-C63E-F91E-624BD0F5F8DE}"/>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47D9DC0E-CF36-5D61-2D06-3B68C6AE3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E7765C6-44D4-83A3-62A7-25962188EEE1}"/>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1C74BA-C3CF-4EBA-B49E-716C61FD0A27}"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79875" name="Rectangle 2">
            <a:extLst>
              <a:ext uri="{FF2B5EF4-FFF2-40B4-BE49-F238E27FC236}">
                <a16:creationId xmlns:a16="http://schemas.microsoft.com/office/drawing/2014/main" id="{67139436-BEFC-8683-6D12-8956FFCCADF2}"/>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20095AC-10C3-03A9-F9DB-64F6C08E89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AFD13A2-E5F2-65E2-E008-517A63430205}"/>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A245CA9-A587-4F5A-83F9-EDB197B9A0B4}"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98307" name="Rectangle 2">
            <a:extLst>
              <a:ext uri="{FF2B5EF4-FFF2-40B4-BE49-F238E27FC236}">
                <a16:creationId xmlns:a16="http://schemas.microsoft.com/office/drawing/2014/main" id="{756C19CA-2E02-A343-DEB0-D6D04DDBC1FD}"/>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99B34E72-22E2-8166-E246-D8FEA28CFAC9}"/>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F37944B9-6AD4-70C6-166A-2EE4EAF4A274}"/>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7A685C0-BBE4-4C08-9BA5-013697BCB89E}"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99331" name="Rectangle 2">
            <a:extLst>
              <a:ext uri="{FF2B5EF4-FFF2-40B4-BE49-F238E27FC236}">
                <a16:creationId xmlns:a16="http://schemas.microsoft.com/office/drawing/2014/main" id="{D0D64C0D-1DD6-E0A7-9B1A-C2AB08DCB272}"/>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2F87354-4CAF-3A33-5C84-6FBB1198BCB2}"/>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Students may ask where you came up with the 25%, point out that this is one of the drawbacks of this rule. There is no good theory for determining what the return should be. We generally just use some rule of thumb.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8591394F-0FB0-2CB9-6759-A4EB3F65D100}"/>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64C13C-1815-4778-8122-85C9C33F4440}"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543C45BC-8D64-89C6-340C-C0B25CE221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299FFCF1-485E-8776-2993-E9C90F39FF7B}"/>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answer to all of these questions is no. In fact, this rule is even worse than the payback rule in that it doesn’t even use cash flows for the analysis. It uses net income and book value.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5B76EAB-3CB0-1005-D2B4-B8E80A4089AD}"/>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A305D9-DEFB-4ED7-AEA5-6E21ABE91A14}" type="slidenum">
              <a:rPr lang="en-US" altLang="en-US">
                <a:latin typeface="Arial" panose="020B0604020202020204" pitchFamily="34" charset="0"/>
              </a:rPr>
              <a:pPr/>
              <a:t>36</a:t>
            </a:fld>
            <a:endParaRPr lang="en-US" altLang="en-US">
              <a:latin typeface="Arial" panose="020B0604020202020204" pitchFamily="34" charset="0"/>
            </a:endParaRPr>
          </a:p>
        </p:txBody>
      </p:sp>
      <p:sp>
        <p:nvSpPr>
          <p:cNvPr id="101379" name="Rectangle 2">
            <a:extLst>
              <a:ext uri="{FF2B5EF4-FFF2-40B4-BE49-F238E27FC236}">
                <a16:creationId xmlns:a16="http://schemas.microsoft.com/office/drawing/2014/main" id="{3D70678B-9CFB-253B-7625-E723CC14AE1E}"/>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37E959D-BD2C-A08E-FE46-99102C759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4E8B14D3-0637-CABF-CB87-1C2556B5B526}"/>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8B0678-AA81-4DA8-BBB7-92D8875F533C}"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102403" name="Rectangle 2">
            <a:extLst>
              <a:ext uri="{FF2B5EF4-FFF2-40B4-BE49-F238E27FC236}">
                <a16:creationId xmlns:a16="http://schemas.microsoft.com/office/drawing/2014/main" id="{C2D6A6D1-4CB9-FD20-A848-846AE90D67B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A1CEB384-0C35-DED9-2036-9694D06C4C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6596678-B67F-25AC-895A-4FF5E095B2B2}"/>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977E8B-0471-48B5-A612-A9C1493C809F}" type="slidenum">
              <a:rPr lang="en-US" altLang="en-US">
                <a:latin typeface="Arial" panose="020B0604020202020204" pitchFamily="34" charset="0"/>
              </a:rPr>
              <a:pPr/>
              <a:t>43</a:t>
            </a:fld>
            <a:endParaRPr lang="en-US" altLang="en-US">
              <a:latin typeface="Arial" panose="020B0604020202020204" pitchFamily="34" charset="0"/>
            </a:endParaRPr>
          </a:p>
        </p:txBody>
      </p:sp>
      <p:sp>
        <p:nvSpPr>
          <p:cNvPr id="103427" name="Rectangle 2">
            <a:extLst>
              <a:ext uri="{FF2B5EF4-FFF2-40B4-BE49-F238E27FC236}">
                <a16:creationId xmlns:a16="http://schemas.microsoft.com/office/drawing/2014/main" id="{4387FE6C-5CAB-6F3D-E0D3-93B96ED4E1F3}"/>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FE685A9-4A3D-D860-BBEE-FB06704FB7CF}"/>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206905C-6F74-E6E5-C13C-9D0071040C9A}"/>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94AEE8-269E-4A09-8872-B9989CE05015}"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104451" name="Rectangle 2">
            <a:extLst>
              <a:ext uri="{FF2B5EF4-FFF2-40B4-BE49-F238E27FC236}">
                <a16:creationId xmlns:a16="http://schemas.microsoft.com/office/drawing/2014/main" id="{33E12D61-BBCA-D1C2-BC30-2DFE5CF7810C}"/>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258911C3-68A9-3D7B-1966-BF219732FC81}"/>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Many of the financial calculators will compute the IRR as soon as it is pressed; others require that you press compute.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47232EC8-E450-36CC-8B39-3432243F99DB}"/>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359EA0A-D22A-4BDB-8A9E-7BE85A1E73FA}" type="slidenum">
              <a:rPr lang="en-US" altLang="en-US">
                <a:latin typeface="Arial" panose="020B0604020202020204" pitchFamily="34" charset="0"/>
              </a:rPr>
              <a:pPr/>
              <a:t>46</a:t>
            </a:fld>
            <a:endParaRPr lang="en-US" altLang="en-US">
              <a:latin typeface="Arial" panose="020B0604020202020204" pitchFamily="34" charset="0"/>
            </a:endParaRPr>
          </a:p>
        </p:txBody>
      </p:sp>
      <p:sp>
        <p:nvSpPr>
          <p:cNvPr id="105475" name="Rectangle 2">
            <a:extLst>
              <a:ext uri="{FF2B5EF4-FFF2-40B4-BE49-F238E27FC236}">
                <a16:creationId xmlns:a16="http://schemas.microsoft.com/office/drawing/2014/main" id="{96F4D75A-771F-AAA0-4A05-03C51C3A61EB}"/>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F2E73DA-454A-3E0B-A434-63884405D74E}"/>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answer to all of these questions is yes, although it is not always as obvious.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IRR rule accounts for time value because it is finding the rate of return that equates all of the cash flows on a time value basis.</a:t>
            </a:r>
          </a:p>
          <a:p>
            <a:pPr eaLnBrk="1" hangingPunct="1"/>
            <a:r>
              <a:rPr lang="en-US" altLang="en-US">
                <a:latin typeface="Arial" panose="020B0604020202020204" pitchFamily="34" charset="0"/>
              </a:rPr>
              <a:t>The IRR rule accounts for the risk of the cash flows because you compare it to the required return, which is determined by the risk of the project.</a:t>
            </a:r>
          </a:p>
          <a:p>
            <a:pPr eaLnBrk="1" hangingPunct="1"/>
            <a:r>
              <a:rPr lang="en-US" altLang="en-US">
                <a:latin typeface="Arial" panose="020B0604020202020204" pitchFamily="34" charset="0"/>
              </a:rPr>
              <a:t>The IRR rule provides an indication of value because we will always increase value if we can earn a return greater than our required return.</a:t>
            </a:r>
          </a:p>
          <a:p>
            <a:pPr eaLnBrk="1" hangingPunct="1"/>
            <a:r>
              <a:rPr lang="en-US" altLang="en-US">
                <a:latin typeface="Arial" panose="020B0604020202020204" pitchFamily="34" charset="0"/>
              </a:rPr>
              <a:t>We should consider the IRR rule as our primary decision criteria, but as we will see, it has some problems that the NPV does not have. That is why we end up choosing the NPV as our ultimate decision rule.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EEE86AA-8468-39A9-59C1-C81EF936FB89}"/>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20F6DE-AF21-4E1F-9BD2-04CFD85B524D}"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106499" name="Rectangle 2">
            <a:extLst>
              <a:ext uri="{FF2B5EF4-FFF2-40B4-BE49-F238E27FC236}">
                <a16:creationId xmlns:a16="http://schemas.microsoft.com/office/drawing/2014/main" id="{5720ED39-C663-F402-0EC7-9018220AABF5}"/>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B26FA3DC-72D9-EAA9-62FF-D9A4D574CC4E}"/>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should point out, however, that if you get a very large IRR that you should go back and look at your cash flow estimation again. In competitive markets, extremely high IRRs should be rare.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ED9E9C7-8793-509D-B363-E91D7423B5D7}"/>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51A9B3-76BB-43F7-BF4D-996F6E68F00E}" type="slidenum">
              <a:rPr lang="en-US" altLang="en-US">
                <a:latin typeface="Arial" panose="020B0604020202020204" pitchFamily="34" charset="0"/>
              </a:rPr>
              <a:pPr/>
              <a:t>48</a:t>
            </a:fld>
            <a:endParaRPr lang="en-US" altLang="en-US">
              <a:latin typeface="Arial" panose="020B0604020202020204" pitchFamily="34" charset="0"/>
            </a:endParaRPr>
          </a:p>
        </p:txBody>
      </p:sp>
      <p:sp>
        <p:nvSpPr>
          <p:cNvPr id="107523" name="Rectangle 2">
            <a:extLst>
              <a:ext uri="{FF2B5EF4-FFF2-40B4-BE49-F238E27FC236}">
                <a16:creationId xmlns:a16="http://schemas.microsoft.com/office/drawing/2014/main" id="{CC20EEAD-1CC7-449F-FA53-91412C4B6227}"/>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EF15D930-27D2-1968-CB5A-3C817C7E5788}"/>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what should we do – we have two rules that indicate to accept and two that indicate to reject.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46A13332-96B4-296F-CD79-39F6DD1E6ABA}"/>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A5CC37F-138B-43D1-BDDE-9AA6D00D0520}"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C7CDB3EF-6D0D-A513-DFD6-0B496C99FCAA}"/>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BF1488FC-FD7C-AE36-CE3C-AB5255DEF9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615C5C8-FEEA-1525-8C93-1BBFFA1B740B}"/>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ECEA8E-E457-40AC-9FD3-83DDE209AEA7}" type="slidenum">
              <a:rPr lang="en-US" altLang="en-US">
                <a:latin typeface="Arial" panose="020B0604020202020204" pitchFamily="34" charset="0"/>
              </a:rPr>
              <a:pPr/>
              <a:t>50</a:t>
            </a:fld>
            <a:endParaRPr lang="en-US" altLang="en-US">
              <a:latin typeface="Arial" panose="020B0604020202020204" pitchFamily="34" charset="0"/>
            </a:endParaRPr>
          </a:p>
        </p:txBody>
      </p:sp>
      <p:sp>
        <p:nvSpPr>
          <p:cNvPr id="108547" name="Rectangle 2">
            <a:extLst>
              <a:ext uri="{FF2B5EF4-FFF2-40B4-BE49-F238E27FC236}">
                <a16:creationId xmlns:a16="http://schemas.microsoft.com/office/drawing/2014/main" id="{9FDB9B69-3F4E-50A8-DAC7-6CA783F253C6}"/>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1409F967-AAF7-116F-6E26-3EFB99782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0AF74A6-06CC-2C5E-0AE3-B54F5255ED30}"/>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F704527-A558-4EED-AC34-93565342C583}" type="slidenum">
              <a:rPr lang="en-US" altLang="en-US">
                <a:latin typeface="Arial" panose="020B0604020202020204" pitchFamily="34" charset="0"/>
              </a:rPr>
              <a:pPr/>
              <a:t>51</a:t>
            </a:fld>
            <a:endParaRPr lang="en-US" altLang="en-US">
              <a:latin typeface="Arial" panose="020B0604020202020204" pitchFamily="34" charset="0"/>
            </a:endParaRPr>
          </a:p>
        </p:txBody>
      </p:sp>
      <p:sp>
        <p:nvSpPr>
          <p:cNvPr id="109571" name="Rectangle 2">
            <a:extLst>
              <a:ext uri="{FF2B5EF4-FFF2-40B4-BE49-F238E27FC236}">
                <a16:creationId xmlns:a16="http://schemas.microsoft.com/office/drawing/2014/main" id="{28AC1A63-AA99-0F59-D06C-CF364A19ECB3}"/>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37AD92D2-6590-F9DE-C7F7-6FC3905A14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FAD862B-1EF3-15D3-CCB9-649D76057237}"/>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BEE6FC1-1509-4D10-AFE6-54F64A67AD08}" type="slidenum">
              <a:rPr lang="en-US" altLang="en-US">
                <a:latin typeface="Arial" panose="020B0604020202020204" pitchFamily="34" charset="0"/>
              </a:rPr>
              <a:pPr/>
              <a:t>52</a:t>
            </a:fld>
            <a:endParaRPr lang="en-US" altLang="en-US">
              <a:latin typeface="Arial" panose="020B0604020202020204" pitchFamily="34" charset="0"/>
            </a:endParaRPr>
          </a:p>
        </p:txBody>
      </p:sp>
      <p:sp>
        <p:nvSpPr>
          <p:cNvPr id="110595" name="Rectangle 2">
            <a:extLst>
              <a:ext uri="{FF2B5EF4-FFF2-40B4-BE49-F238E27FC236}">
                <a16:creationId xmlns:a16="http://schemas.microsoft.com/office/drawing/2014/main" id="{2E0FBD1C-EC1E-0F7F-A7D9-07BED8B877DC}"/>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D6E05A20-CF89-DB33-2740-34BEE7648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CF990252-DDD1-C657-A65D-2A1D8299D0B3}"/>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3ABC6F-0F52-4DB1-851A-FF1DB7C6A4A3}" type="slidenum">
              <a:rPr lang="en-US" altLang="en-US">
                <a:latin typeface="Arial" panose="020B0604020202020204" pitchFamily="34" charset="0"/>
              </a:rPr>
              <a:pPr/>
              <a:t>54</a:t>
            </a:fld>
            <a:endParaRPr lang="en-US" altLang="en-US">
              <a:latin typeface="Arial" panose="020B0604020202020204" pitchFamily="34" charset="0"/>
            </a:endParaRPr>
          </a:p>
        </p:txBody>
      </p:sp>
      <p:sp>
        <p:nvSpPr>
          <p:cNvPr id="111619" name="Rectangle 2">
            <a:extLst>
              <a:ext uri="{FF2B5EF4-FFF2-40B4-BE49-F238E27FC236}">
                <a16:creationId xmlns:a16="http://schemas.microsoft.com/office/drawing/2014/main" id="{355CA132-3933-E4B8-0435-75369E451619}"/>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000FD85F-862A-B4CF-1932-25EA725C7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D8441FA-1E28-6F73-D188-042C44EBE471}"/>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11E04F3-CA91-4A56-9387-5E6425391717}" type="slidenum">
              <a:rPr lang="en-US" altLang="en-US">
                <a:latin typeface="Arial" panose="020B0604020202020204" pitchFamily="34" charset="0"/>
              </a:rPr>
              <a:pPr/>
              <a:t>55</a:t>
            </a:fld>
            <a:endParaRPr lang="en-US" altLang="en-US">
              <a:latin typeface="Arial" panose="020B0604020202020204" pitchFamily="34" charset="0"/>
            </a:endParaRPr>
          </a:p>
        </p:txBody>
      </p:sp>
      <p:sp>
        <p:nvSpPr>
          <p:cNvPr id="112643" name="Rectangle 2">
            <a:extLst>
              <a:ext uri="{FF2B5EF4-FFF2-40B4-BE49-F238E27FC236}">
                <a16:creationId xmlns:a16="http://schemas.microsoft.com/office/drawing/2014/main" id="{0BD6C839-E830-EDDA-DF9A-2DEA92EDDE3B}"/>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B0C53EA6-B9A2-CD42-5072-27C687034B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E0A19D95-AD0A-E44B-BF7E-8765610EB32D}"/>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6B6260A-DBED-476D-A2AF-0480A8E4ECE3}" type="slidenum">
              <a:rPr lang="en-US" altLang="en-US">
                <a:latin typeface="Arial" panose="020B0604020202020204" pitchFamily="34" charset="0"/>
              </a:rPr>
              <a:pPr/>
              <a:t>56</a:t>
            </a:fld>
            <a:endParaRPr lang="en-US" altLang="en-US">
              <a:latin typeface="Arial" panose="020B0604020202020204" pitchFamily="34" charset="0"/>
            </a:endParaRPr>
          </a:p>
        </p:txBody>
      </p:sp>
      <p:sp>
        <p:nvSpPr>
          <p:cNvPr id="113667" name="Rectangle 2">
            <a:extLst>
              <a:ext uri="{FF2B5EF4-FFF2-40B4-BE49-F238E27FC236}">
                <a16:creationId xmlns:a16="http://schemas.microsoft.com/office/drawing/2014/main" id="{8E0906AE-6AC8-2D1E-FBE7-C88F483E8D0F}"/>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678A27C1-4DC4-67EE-409C-0717C8050358}"/>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As long as we do not have limited capital, we should choose project A. Students will often argue that you should choose B because then you can invest the additional $100 in another good project, say C.  The point is that if we do not have limited capital, we can invest in A and C and still be better off.</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If we have limited capital, then we will need to examine what combinations of projects with A provide the highest NPV and what combinations of projects with B provide the highest NPV. You then go with the set that will create the most value. If you have limited capital and a large number of mutually exclusive projects, then you will want to set up a computer program to determine the best combination of projects within the budget constraints.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important point is that we DO NOT use IRR to choose between projects regardless of whether or not we have limited capital.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C05297B7-8760-67E9-C63A-B0A3E7E75E98}"/>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158CB8-7D28-4D74-9A3D-14AA0C6695E4}" type="slidenum">
              <a:rPr lang="en-US" altLang="en-US">
                <a:latin typeface="Arial" panose="020B0604020202020204" pitchFamily="34" charset="0"/>
              </a:rPr>
              <a:pPr/>
              <a:t>60</a:t>
            </a:fld>
            <a:endParaRPr lang="en-US" altLang="en-US">
              <a:latin typeface="Arial" panose="020B0604020202020204" pitchFamily="34" charset="0"/>
            </a:endParaRPr>
          </a:p>
        </p:txBody>
      </p:sp>
      <p:sp>
        <p:nvSpPr>
          <p:cNvPr id="114691" name="Rectangle 2">
            <a:extLst>
              <a:ext uri="{FF2B5EF4-FFF2-40B4-BE49-F238E27FC236}">
                <a16:creationId xmlns:a16="http://schemas.microsoft.com/office/drawing/2014/main" id="{559E1177-20E1-0AF2-F761-23CA4482079A}"/>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7499E6DA-3DF7-BDB7-0156-0061B0FDE9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90FC295D-8DB9-000F-4F82-DCC1A6A1999C}"/>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8A76F0F-0448-40C1-A60F-A9C1757DC8C6}" type="slidenum">
              <a:rPr lang="en-US" altLang="en-US">
                <a:latin typeface="Arial" panose="020B0604020202020204" pitchFamily="34" charset="0"/>
              </a:rPr>
              <a:pPr/>
              <a:t>63</a:t>
            </a:fld>
            <a:endParaRPr lang="en-US" altLang="en-US">
              <a:latin typeface="Arial" panose="020B0604020202020204" pitchFamily="34" charset="0"/>
            </a:endParaRPr>
          </a:p>
        </p:txBody>
      </p:sp>
      <p:sp>
        <p:nvSpPr>
          <p:cNvPr id="115715" name="Rectangle 2">
            <a:extLst>
              <a:ext uri="{FF2B5EF4-FFF2-40B4-BE49-F238E27FC236}">
                <a16:creationId xmlns:a16="http://schemas.microsoft.com/office/drawing/2014/main" id="{688161B0-E68B-5F79-22C8-07682F87084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3A235AD-1267-85DB-99C5-B5234AF931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F703070C-5BBB-EAAA-27A1-D64FDBDBFC03}"/>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AB087E-C7BF-4B8B-86AE-233035771FBC}" type="slidenum">
              <a:rPr lang="en-US" altLang="en-US">
                <a:latin typeface="Arial" panose="020B0604020202020204" pitchFamily="34" charset="0"/>
              </a:rPr>
              <a:pPr/>
              <a:t>65</a:t>
            </a:fld>
            <a:endParaRPr lang="en-US" altLang="en-US">
              <a:latin typeface="Arial" panose="020B0604020202020204" pitchFamily="34" charset="0"/>
            </a:endParaRPr>
          </a:p>
        </p:txBody>
      </p:sp>
      <p:sp>
        <p:nvSpPr>
          <p:cNvPr id="116739" name="Rectangle 2">
            <a:extLst>
              <a:ext uri="{FF2B5EF4-FFF2-40B4-BE49-F238E27FC236}">
                <a16:creationId xmlns:a16="http://schemas.microsoft.com/office/drawing/2014/main" id="{E2669CB6-A829-8821-0F13-44FCDE518C93}"/>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70871157-D43D-A0E5-4CA2-1A222F80C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6E7F04F-6361-C065-D550-8F5A5E6B84D7}"/>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2D6089-CE6E-4783-AABA-87201B2FB968}" type="slidenum">
              <a:rPr lang="en-US" altLang="en-US">
                <a:latin typeface="Arial" panose="020B0604020202020204" pitchFamily="34" charset="0"/>
              </a:rPr>
              <a:pPr/>
              <a:t>66</a:t>
            </a:fld>
            <a:endParaRPr lang="en-US" altLang="en-US">
              <a:latin typeface="Arial" panose="020B0604020202020204" pitchFamily="34" charset="0"/>
            </a:endParaRPr>
          </a:p>
        </p:txBody>
      </p:sp>
      <p:sp>
        <p:nvSpPr>
          <p:cNvPr id="117763" name="Rectangle 2">
            <a:extLst>
              <a:ext uri="{FF2B5EF4-FFF2-40B4-BE49-F238E27FC236}">
                <a16:creationId xmlns:a16="http://schemas.microsoft.com/office/drawing/2014/main" id="{750244D4-C9B8-0DB7-F7DB-ED3306BCA1C0}"/>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46852505-92B0-C112-7F49-AA7C29DFCC21}"/>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Even though payback and AAR should not be used to make the final decision, we should consider the project very carefully if they suggest rejection. There may be more risk than we have considered or we may want to pay additional attention to our cash flow estimations.  Sensitivity and scenario analysis can be used to help us evaluate our cash flows.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fact that payback is commonly used as a secondary criteria may be because short paybacks allow firms to have funds sooner to invest in other projects without going to the capital markets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5B8E48E-D3FF-121D-AABE-5E14B8028EF3}"/>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CE83D8D-92BD-45F6-8C0C-E014E0E8AF07}"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81923" name="Rectangle 2">
            <a:extLst>
              <a:ext uri="{FF2B5EF4-FFF2-40B4-BE49-F238E27FC236}">
                <a16:creationId xmlns:a16="http://schemas.microsoft.com/office/drawing/2014/main" id="{AB028E3A-BF5D-B0A5-6F1E-51CCDC683ABD}"/>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ABC6F276-802C-715B-05F6-4FBAA9F3B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FE02EC7-D344-AC5F-5396-3060C7BCB83B}"/>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2F3CF3-6054-4ABE-8A9E-977EC632659E}" type="slidenum">
              <a:rPr lang="en-US" altLang="en-US">
                <a:latin typeface="Arial" panose="020B0604020202020204" pitchFamily="34" charset="0"/>
              </a:rPr>
              <a:pPr/>
              <a:t>68</a:t>
            </a:fld>
            <a:endParaRPr lang="en-US" altLang="en-US">
              <a:latin typeface="Arial" panose="020B0604020202020204" pitchFamily="34" charset="0"/>
            </a:endParaRPr>
          </a:p>
        </p:txBody>
      </p:sp>
      <p:sp>
        <p:nvSpPr>
          <p:cNvPr id="118787" name="Rectangle 2">
            <a:extLst>
              <a:ext uri="{FF2B5EF4-FFF2-40B4-BE49-F238E27FC236}">
                <a16:creationId xmlns:a16="http://schemas.microsoft.com/office/drawing/2014/main" id="{28B04B94-2DAE-9ED2-C376-58B4F2BEC4D1}"/>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08E470A2-AAC0-94E8-25B1-7AC4C1F156E3}"/>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Payback period = 4 years</a:t>
            </a:r>
          </a:p>
          <a:p>
            <a:pPr eaLnBrk="1" hangingPunct="1"/>
            <a:r>
              <a:rPr lang="en-US" altLang="en-US">
                <a:latin typeface="Arial" panose="020B0604020202020204" pitchFamily="34" charset="0"/>
              </a:rPr>
              <a:t>NPV = -2758.72</a:t>
            </a:r>
          </a:p>
          <a:p>
            <a:pPr eaLnBrk="1" hangingPunct="1"/>
            <a:r>
              <a:rPr lang="en-US" altLang="en-US">
                <a:latin typeface="Arial" panose="020B0604020202020204" pitchFamily="34" charset="0"/>
              </a:rPr>
              <a:t>IRR = 7.93%</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02C925C-46BE-ABC9-0A8E-124131327479}"/>
              </a:ext>
            </a:extLst>
          </p:cNvPr>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8.</a:t>
            </a:r>
            <a:fld id="{6AEB5035-E2AA-4C18-A14D-0C9815C24CCE}" type="slidenum">
              <a:rPr lang="en-US" altLang="en-US"/>
              <a:pPr/>
              <a:t>70</a:t>
            </a:fld>
            <a:endParaRPr lang="en-US" altLang="en-US"/>
          </a:p>
        </p:txBody>
      </p:sp>
      <p:sp>
        <p:nvSpPr>
          <p:cNvPr id="119811" name="Rectangle 2">
            <a:extLst>
              <a:ext uri="{FF2B5EF4-FFF2-40B4-BE49-F238E27FC236}">
                <a16:creationId xmlns:a16="http://schemas.microsoft.com/office/drawing/2014/main" id="{6215A0CE-8456-3F04-4D24-63C7C1415758}"/>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57B4BCF7-5CE7-0878-0272-7BEBAB114A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A2F94217-9497-7122-ED9B-23DE29D2BD40}"/>
              </a:ext>
            </a:extLst>
          </p:cNvPr>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8.</a:t>
            </a:r>
            <a:fld id="{A6BE35AD-90B2-4140-928D-E3EB270A2B08}" type="slidenum">
              <a:rPr lang="en-US" altLang="en-US"/>
              <a:pPr/>
              <a:t>71</a:t>
            </a:fld>
            <a:endParaRPr lang="en-US" altLang="en-US"/>
          </a:p>
        </p:txBody>
      </p:sp>
      <p:sp>
        <p:nvSpPr>
          <p:cNvPr id="120835" name="Rectangle 2">
            <a:extLst>
              <a:ext uri="{FF2B5EF4-FFF2-40B4-BE49-F238E27FC236}">
                <a16:creationId xmlns:a16="http://schemas.microsoft.com/office/drawing/2014/main" id="{22043EC8-3EC4-EE55-E379-F1F3C859DF43}"/>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C87E8C2C-33E2-88C0-4E96-15DA196F77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C038E951-0184-0A15-1B97-3C81BE665D50}"/>
              </a:ext>
            </a:extLst>
          </p:cNvPr>
          <p:cNvSpPr>
            <a:spLocks noGrp="1" noChangeArrowheads="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8.</a:t>
            </a:r>
            <a:fld id="{BD72A1B0-D433-4803-B38E-7459FD68A865}" type="slidenum">
              <a:rPr lang="en-US" altLang="en-US"/>
              <a:pPr/>
              <a:t>72</a:t>
            </a:fld>
            <a:endParaRPr lang="en-US" altLang="en-US"/>
          </a:p>
        </p:txBody>
      </p:sp>
      <p:sp>
        <p:nvSpPr>
          <p:cNvPr id="121859" name="Rectangle 2">
            <a:extLst>
              <a:ext uri="{FF2B5EF4-FFF2-40B4-BE49-F238E27FC236}">
                <a16:creationId xmlns:a16="http://schemas.microsoft.com/office/drawing/2014/main" id="{21A0FB44-ECAF-D160-F235-260589CC9E80}"/>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166DD05-BABB-7493-AD1C-98CBB7FBD3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AFCBE6E-B6AD-C9AD-67E9-07C2FDDC5ED2}"/>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CB3985C-AE14-484B-8F3F-C44BBD87D0FA}"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82947" name="Rectangle 2">
            <a:extLst>
              <a:ext uri="{FF2B5EF4-FFF2-40B4-BE49-F238E27FC236}">
                <a16:creationId xmlns:a16="http://schemas.microsoft.com/office/drawing/2014/main" id="{093A5EA1-6153-600F-98DB-7B01208FEFF8}"/>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F2A31CC-86B1-51AE-3A38-F8F4A873D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23D5740-E75B-BB9D-D02D-BBC84CB53ABD}"/>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2EC2AA-66A9-4C7D-B212-EFE0A9E3AAE0}"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83971" name="Rectangle 2">
            <a:extLst>
              <a:ext uri="{FF2B5EF4-FFF2-40B4-BE49-F238E27FC236}">
                <a16:creationId xmlns:a16="http://schemas.microsoft.com/office/drawing/2014/main" id="{93D114A3-CF6C-ACC1-E763-1EA6B0B5C01A}"/>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4F065564-3C3D-14D7-07A5-FCC9707575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1B0E487-877A-4FF9-180B-C17B0D4203E7}"/>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F3A841-DFCA-4225-9AE5-5BF8F136E940}"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132A69C6-255D-47A7-90A8-A3AAA96694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1446C7A-EEC3-7A5E-92BB-65379EC14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83071CD-1E17-4431-DEC3-3402C9453C00}"/>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526A21F6-945F-E63B-FB9A-3788B4AF35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6A5C158-5BBC-7848-5661-8EEEC6430E34}"/>
              </a:ext>
            </a:extLst>
          </p:cNvPr>
          <p:cNvSpPr>
            <a:spLocks noGrp="1" noChangeArrowheads="1"/>
          </p:cNvSpPr>
          <p:nvPr>
            <p:ph type="sldNum" sz="quarter" idx="4294967295"/>
          </p:nvPr>
        </p:nvSpPr>
        <p:spPr bwMode="auto">
          <a:xfrm>
            <a:off x="3971925" y="8828088"/>
            <a:ext cx="3036888"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5" tIns="45747" rIns="91495" bIns="45747"/>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7F3FC37-8AEA-432E-B733-D7C34F67AE65}"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35230F77-7FF5-3392-8067-E9A2286A7BE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2575D97-A00A-DD2B-E643-0641D0AFB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76976F62-6CBD-ABBE-AF03-F4685A2B2ED1}"/>
              </a:ext>
            </a:extLst>
          </p:cNvPr>
          <p:cNvGrpSpPr>
            <a:grpSpLocks/>
          </p:cNvGrpSpPr>
          <p:nvPr/>
        </p:nvGrpSpPr>
        <p:grpSpPr bwMode="auto">
          <a:xfrm>
            <a:off x="228600" y="2889250"/>
            <a:ext cx="8610600" cy="201613"/>
            <a:chOff x="144" y="1680"/>
            <a:chExt cx="5424" cy="144"/>
          </a:xfrm>
        </p:grpSpPr>
        <p:sp>
          <p:nvSpPr>
            <p:cNvPr id="3" name="Rectangle 8">
              <a:extLst>
                <a:ext uri="{FF2B5EF4-FFF2-40B4-BE49-F238E27FC236}">
                  <a16:creationId xmlns:a16="http://schemas.microsoft.com/office/drawing/2014/main" id="{EFADC05F-6BC4-55EF-E06D-5832E7E0C483}"/>
                </a:ext>
              </a:extLst>
            </p:cNvPr>
            <p:cNvSpPr>
              <a:spLocks noChangeArrowheads="1"/>
            </p:cNvSpPr>
            <p:nvPr userDrawn="1"/>
          </p:nvSpPr>
          <p:spPr bwMode="auto">
            <a:xfrm>
              <a:off x="144" y="1680"/>
              <a:ext cx="1808" cy="14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 name="Rectangle 9">
              <a:extLst>
                <a:ext uri="{FF2B5EF4-FFF2-40B4-BE49-F238E27FC236}">
                  <a16:creationId xmlns:a16="http://schemas.microsoft.com/office/drawing/2014/main" id="{26A85451-DCE8-7309-6145-C45EA6BE8045}"/>
                </a:ext>
              </a:extLst>
            </p:cNvPr>
            <p:cNvSpPr>
              <a:spLocks noChangeArrowheads="1"/>
            </p:cNvSpPr>
            <p:nvPr userDrawn="1"/>
          </p:nvSpPr>
          <p:spPr bwMode="auto">
            <a:xfrm>
              <a:off x="1952" y="1680"/>
              <a:ext cx="1808" cy="1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5" name="Rectangle 10">
              <a:extLst>
                <a:ext uri="{FF2B5EF4-FFF2-40B4-BE49-F238E27FC236}">
                  <a16:creationId xmlns:a16="http://schemas.microsoft.com/office/drawing/2014/main" id="{62401D0C-4976-D645-7365-DE36094E4CA1}"/>
                </a:ext>
              </a:extLst>
            </p:cNvPr>
            <p:cNvSpPr>
              <a:spLocks noChangeArrowheads="1"/>
            </p:cNvSpPr>
            <p:nvPr userDrawn="1"/>
          </p:nvSpPr>
          <p:spPr bwMode="auto">
            <a:xfrm>
              <a:off x="3760" y="1680"/>
              <a:ext cx="1808" cy="14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sp>
        <p:nvSpPr>
          <p:cNvPr id="19458"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1945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400"/>
            </a:lvl1pPr>
          </a:lstStyle>
          <a:p>
            <a:r>
              <a:rPr lang="en-US"/>
              <a:t>Click to edit Master subtitle style</a:t>
            </a:r>
          </a:p>
        </p:txBody>
      </p:sp>
    </p:spTree>
    <p:extLst>
      <p:ext uri="{BB962C8B-B14F-4D97-AF65-F5344CB8AC3E}">
        <p14:creationId xmlns:p14="http://schemas.microsoft.com/office/powerpoint/2010/main" val="207294332"/>
      </p:ext>
    </p:extLst>
  </p:cSld>
  <p:clrMapOvr>
    <a:masterClrMapping/>
  </p:clrMapOvr>
  <p:transition spd="med">
    <p:wheel spokes="8"/>
    <p:sndAc>
      <p:stSnd>
        <p:snd r:embed="rId1" name="cashreg.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195728"/>
      </p:ext>
    </p:extLst>
  </p:cSld>
  <p:clrMapOvr>
    <a:masterClrMapping/>
  </p:clrMapOvr>
  <p:transition spd="med">
    <p:wheel spokes="8"/>
    <p:sndAc>
      <p:stSnd>
        <p:snd r:embed="rId1" name="cashreg.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0617804"/>
      </p:ext>
    </p:extLst>
  </p:cSld>
  <p:clrMapOvr>
    <a:masterClrMapping/>
  </p:clrMapOvr>
  <p:transition spd="med">
    <p:wheel spokes="8"/>
    <p:sndAc>
      <p:stSnd>
        <p:snd r:embed="rId1" name="cashreg.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612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228037"/>
      </p:ext>
    </p:extLst>
  </p:cSld>
  <p:clrMapOvr>
    <a:masterClrMapping/>
  </p:clrMapOvr>
  <p:transition spd="med">
    <p:wheel spokes="8"/>
    <p:sndAc>
      <p:stSnd>
        <p:snd r:embed="rId1" name="cashreg.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9624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9624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76700"/>
            <a:ext cx="39624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665086"/>
      </p:ext>
    </p:extLst>
  </p:cSld>
  <p:clrMapOvr>
    <a:masterClrMapping/>
  </p:clrMapOvr>
  <p:transition spd="med">
    <p:wheel spokes="8"/>
    <p:sndAc>
      <p:stSnd>
        <p:snd r:embed="rId1" name="cashreg.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533400" y="1600200"/>
            <a:ext cx="39624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39624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03172"/>
      </p:ext>
    </p:extLst>
  </p:cSld>
  <p:clrMapOvr>
    <a:masterClrMapping/>
  </p:clrMapOvr>
  <p:transition spd="med">
    <p:wheel spokes="8"/>
    <p:sndAc>
      <p:stSnd>
        <p:snd r:embed="rId1" name="cashreg.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80772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4076700"/>
            <a:ext cx="80772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811934"/>
      </p:ext>
    </p:extLst>
  </p:cSld>
  <p:clrMapOvr>
    <a:masterClrMapping/>
  </p:clrMapOvr>
  <p:transition spd="med">
    <p:wheel spokes="8"/>
    <p:sndAc>
      <p:stSnd>
        <p:snd r:embed="rId1" name="cashreg.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662988" cy="1157288"/>
          </a:xfrm>
        </p:spPr>
        <p:txBody>
          <a:bodyPr/>
          <a:lstStyle/>
          <a:p>
            <a:r>
              <a:rPr lang="en-US"/>
              <a:t>Click to edit Master title style</a:t>
            </a:r>
          </a:p>
        </p:txBody>
      </p:sp>
      <p:sp>
        <p:nvSpPr>
          <p:cNvPr id="3" name="Table Placeholder 2"/>
          <p:cNvSpPr>
            <a:spLocks noGrp="1"/>
          </p:cNvSpPr>
          <p:nvPr>
            <p:ph type="tbl" idx="1"/>
          </p:nvPr>
        </p:nvSpPr>
        <p:spPr>
          <a:xfrm>
            <a:off x="381000" y="1600200"/>
            <a:ext cx="8534400" cy="4724400"/>
          </a:xfrm>
        </p:spPr>
        <p:txBody>
          <a:bodyPr/>
          <a:lstStyle/>
          <a:p>
            <a:pPr lvl="0"/>
            <a:endParaRPr lang="en-US" noProof="0" dirty="0"/>
          </a:p>
        </p:txBody>
      </p:sp>
    </p:spTree>
    <p:extLst>
      <p:ext uri="{BB962C8B-B14F-4D97-AF65-F5344CB8AC3E}">
        <p14:creationId xmlns:p14="http://schemas.microsoft.com/office/powerpoint/2010/main" val="3306732663"/>
      </p:ext>
    </p:extLst>
  </p:cSld>
  <p:clrMapOvr>
    <a:masterClrMapping/>
  </p:clrMapOvr>
  <p:transition spd="med">
    <p:wheel spokes="8"/>
    <p:sndAc>
      <p:stSnd>
        <p:snd r:embed="rId1" name="cashreg.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7ECB9D-1FC7-9B16-A989-66BC040F7C52}"/>
              </a:ext>
            </a:extLst>
          </p:cNvPr>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07E6A5D-763B-E962-1AEC-F3E9DA96524C}"/>
              </a:ext>
            </a:extLst>
          </p:cNvPr>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B10EFF6-458F-13B3-5182-61D8F3DD1F11}"/>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a:t>8-</a:t>
            </a:r>
            <a:fld id="{D4786A93-5E48-460A-9699-AC19FD2B1237}" type="slidenum">
              <a:rPr lang="en-US" altLang="en-US"/>
              <a:pPr/>
              <a:t>‹#›</a:t>
            </a:fld>
            <a:endParaRPr lang="en-US" altLang="en-US"/>
          </a:p>
        </p:txBody>
      </p:sp>
    </p:spTree>
    <p:extLst>
      <p:ext uri="{BB962C8B-B14F-4D97-AF65-F5344CB8AC3E}">
        <p14:creationId xmlns:p14="http://schemas.microsoft.com/office/powerpoint/2010/main" val="302015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128100"/>
      </p:ext>
    </p:extLst>
  </p:cSld>
  <p:clrMapOvr>
    <a:masterClrMapping/>
  </p:clrMapOvr>
  <p:transition spd="med">
    <p:wheel spokes="8"/>
    <p:sndAc>
      <p:stSnd>
        <p:snd r:embed="rId1" name="cashreg.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14615475"/>
      </p:ext>
    </p:extLst>
  </p:cSld>
  <p:clrMapOvr>
    <a:masterClrMapping/>
  </p:clrMapOvr>
  <p:transition spd="med">
    <p:wheel spokes="8"/>
    <p:sndAc>
      <p:stSnd>
        <p:snd r:embed="rId1" name="cashreg.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057254"/>
      </p:ext>
    </p:extLst>
  </p:cSld>
  <p:clrMapOvr>
    <a:masterClrMapping/>
  </p:clrMapOvr>
  <p:transition spd="med">
    <p:wheel spokes="8"/>
    <p:sndAc>
      <p:stSnd>
        <p:snd r:embed="rId1" name="cashreg.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3711105"/>
      </p:ext>
    </p:extLst>
  </p:cSld>
  <p:clrMapOvr>
    <a:masterClrMapping/>
  </p:clrMapOvr>
  <p:transition spd="med">
    <p:wheel spokes="8"/>
    <p:sndAc>
      <p:stSnd>
        <p:snd r:embed="rId1" name="cashreg.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3105739"/>
      </p:ext>
    </p:extLst>
  </p:cSld>
  <p:clrMapOvr>
    <a:masterClrMapping/>
  </p:clrMapOvr>
  <p:transition spd="med">
    <p:wheel spokes="8"/>
    <p:sndAc>
      <p:stSnd>
        <p:snd r:embed="rId1" name="cashreg.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557809"/>
      </p:ext>
    </p:extLst>
  </p:cSld>
  <p:clrMapOvr>
    <a:masterClrMapping/>
  </p:clrMapOvr>
  <p:transition spd="med">
    <p:wheel spokes="8"/>
    <p:sndAc>
      <p:stSnd>
        <p:snd r:embed="rId1" name="cashreg.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2580712"/>
      </p:ext>
    </p:extLst>
  </p:cSld>
  <p:clrMapOvr>
    <a:masterClrMapping/>
  </p:clrMapOvr>
  <p:transition spd="med">
    <p:wheel spokes="8"/>
    <p:sndAc>
      <p:stSnd>
        <p:snd r:embed="rId1" name="cashreg.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8328971"/>
      </p:ext>
    </p:extLst>
  </p:cSld>
  <p:clrMapOvr>
    <a:masterClrMapping/>
  </p:clrMapOvr>
  <p:transition spd="med">
    <p:wheel spokes="8"/>
    <p:sndAc>
      <p:stSnd>
        <p:snd r:embed="rId1" name="cashreg.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7594EC1-F035-C2A9-EF41-A163D595861D}"/>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362E8515-64F7-4047-F81F-877DE8DD0C91}"/>
              </a:ext>
            </a:extLst>
          </p:cNvPr>
          <p:cNvSpPr>
            <a:spLocks noGrp="1" noChangeArrowheads="1"/>
          </p:cNvSpPr>
          <p:nvPr>
            <p:ph type="body" idx="1"/>
          </p:nvPr>
        </p:nvSpPr>
        <p:spPr bwMode="auto">
          <a:xfrm>
            <a:off x="533400" y="16002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7">
            <a:extLst>
              <a:ext uri="{FF2B5EF4-FFF2-40B4-BE49-F238E27FC236}">
                <a16:creationId xmlns:a16="http://schemas.microsoft.com/office/drawing/2014/main" id="{EA656B0A-33A2-E134-07F4-9555B5167A92}"/>
              </a:ext>
            </a:extLst>
          </p:cNvPr>
          <p:cNvSpPr>
            <a:spLocks noChangeArrowheads="1"/>
          </p:cNvSpPr>
          <p:nvPr/>
        </p:nvSpPr>
        <p:spPr bwMode="auto">
          <a:xfrm>
            <a:off x="0" y="0"/>
            <a:ext cx="228600" cy="2286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2400">
              <a:latin typeface="Times New Roman" panose="02020603050405020304" pitchFamily="18" charset="0"/>
            </a:endParaRPr>
          </a:p>
        </p:txBody>
      </p:sp>
      <p:sp>
        <p:nvSpPr>
          <p:cNvPr id="1029" name="Rectangle 9">
            <a:extLst>
              <a:ext uri="{FF2B5EF4-FFF2-40B4-BE49-F238E27FC236}">
                <a16:creationId xmlns:a16="http://schemas.microsoft.com/office/drawing/2014/main" id="{1E73DAD1-C2F2-2DBD-4122-B334E51FF18E}"/>
              </a:ext>
            </a:extLst>
          </p:cNvPr>
          <p:cNvSpPr>
            <a:spLocks noChangeArrowheads="1"/>
          </p:cNvSpPr>
          <p:nvPr/>
        </p:nvSpPr>
        <p:spPr bwMode="auto">
          <a:xfrm>
            <a:off x="0" y="2286000"/>
            <a:ext cx="228600" cy="22860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2400">
              <a:latin typeface="Times New Roman" panose="02020603050405020304" pitchFamily="18" charset="0"/>
            </a:endParaRPr>
          </a:p>
        </p:txBody>
      </p:sp>
      <p:sp>
        <p:nvSpPr>
          <p:cNvPr id="1030" name="Rectangle 10">
            <a:extLst>
              <a:ext uri="{FF2B5EF4-FFF2-40B4-BE49-F238E27FC236}">
                <a16:creationId xmlns:a16="http://schemas.microsoft.com/office/drawing/2014/main" id="{3C4E7A8C-2D71-6E8C-ED80-C5648BEA72E8}"/>
              </a:ext>
            </a:extLst>
          </p:cNvPr>
          <p:cNvSpPr>
            <a:spLocks noChangeArrowheads="1"/>
          </p:cNvSpPr>
          <p:nvPr/>
        </p:nvSpPr>
        <p:spPr bwMode="auto">
          <a:xfrm>
            <a:off x="0" y="4572000"/>
            <a:ext cx="228600" cy="2286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6"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7" r:id="rId17"/>
  </p:sldLayoutIdLst>
  <p:transition spd="med">
    <p:wheel spokes="8"/>
    <p:sndAc>
      <p:stSnd>
        <p:snd r:embed="rId19"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anim calcmode="lin" valueType="num">
                                      <p:cBhvr>
                                        <p:cTn id="8" dur="500" fill="hold"/>
                                        <p:tgtEl>
                                          <p:spTgt spid="18434"/>
                                        </p:tgtEl>
                                        <p:attrNameLst>
                                          <p:attrName>ppt_x</p:attrName>
                                        </p:attrNameLst>
                                      </p:cBhvr>
                                      <p:tavLst>
                                        <p:tav tm="0">
                                          <p:val>
                                            <p:strVal val="#ppt_x"/>
                                          </p:val>
                                        </p:tav>
                                        <p:tav tm="100000">
                                          <p:val>
                                            <p:strVal val="#ppt_x"/>
                                          </p:val>
                                        </p:tav>
                                      </p:tavLst>
                                    </p:anim>
                                    <p:anim calcmode="lin" valueType="num">
                                      <p:cBhvr>
                                        <p:cTn id="9" dur="5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500"/>
                                        <p:tgtEl>
                                          <p:spTgt spid="18435">
                                            <p:txEl>
                                              <p:pRg st="0" end="0"/>
                                            </p:txEl>
                                          </p:spTgt>
                                        </p:tgtEl>
                                      </p:cBhvr>
                                    </p:animEffect>
                                    <p:anim calcmode="lin" valueType="num">
                                      <p:cBhvr>
                                        <p:cTn id="15"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fade">
                                      <p:cBhvr>
                                        <p:cTn id="21" dur="500"/>
                                        <p:tgtEl>
                                          <p:spTgt spid="18435">
                                            <p:txEl>
                                              <p:pRg st="1" end="1"/>
                                            </p:txEl>
                                          </p:spTgt>
                                        </p:tgtEl>
                                      </p:cBhvr>
                                    </p:animEffect>
                                    <p:anim calcmode="lin" valueType="num">
                                      <p:cBhvr>
                                        <p:cTn id="2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Effect transition="in" filter="fade">
                                      <p:cBhvr>
                                        <p:cTn id="28" dur="500"/>
                                        <p:tgtEl>
                                          <p:spTgt spid="18435">
                                            <p:txEl>
                                              <p:pRg st="2" end="2"/>
                                            </p:txEl>
                                          </p:spTgt>
                                        </p:tgtEl>
                                      </p:cBhvr>
                                    </p:animEffect>
                                    <p:anim calcmode="lin" valueType="num">
                                      <p:cBhvr>
                                        <p:cTn id="2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435">
                                            <p:txEl>
                                              <p:pRg st="3" end="3"/>
                                            </p:txEl>
                                          </p:spTgt>
                                        </p:tgtEl>
                                        <p:attrNameLst>
                                          <p:attrName>style.visibility</p:attrName>
                                        </p:attrNameLst>
                                      </p:cBhvr>
                                      <p:to>
                                        <p:strVal val="visible"/>
                                      </p:to>
                                    </p:set>
                                    <p:animEffect transition="in" filter="fade">
                                      <p:cBhvr>
                                        <p:cTn id="35" dur="500"/>
                                        <p:tgtEl>
                                          <p:spTgt spid="18435">
                                            <p:txEl>
                                              <p:pRg st="3" end="3"/>
                                            </p:txEl>
                                          </p:spTgt>
                                        </p:tgtEl>
                                      </p:cBhvr>
                                    </p:animEffect>
                                    <p:anim calcmode="lin" valueType="num">
                                      <p:cBhvr>
                                        <p:cTn id="36"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435">
                                            <p:txEl>
                                              <p:pRg st="4" end="4"/>
                                            </p:txEl>
                                          </p:spTgt>
                                        </p:tgtEl>
                                        <p:attrNameLst>
                                          <p:attrName>style.visibility</p:attrName>
                                        </p:attrNameLst>
                                      </p:cBhvr>
                                      <p:to>
                                        <p:strVal val="visible"/>
                                      </p:to>
                                    </p:set>
                                    <p:animEffect transition="in" filter="fade">
                                      <p:cBhvr>
                                        <p:cTn id="42" dur="500"/>
                                        <p:tgtEl>
                                          <p:spTgt spid="18435">
                                            <p:txEl>
                                              <p:pRg st="4" end="4"/>
                                            </p:txEl>
                                          </p:spTgt>
                                        </p:tgtEl>
                                      </p:cBhvr>
                                    </p:animEffect>
                                    <p:anim calcmode="lin" valueType="num">
                                      <p:cBhvr>
                                        <p:cTn id="43"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tmplLst>
          <p:tmpl lvl="1">
            <p:tnLst>
              <p:par>
                <p:cTn presetID="42" presetClass="entr" presetSubtype="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animEffect transition="in" filter="fade">
                      <p:cBhvr>
                        <p:cTn dur="500"/>
                        <p:tgtEl>
                          <p:spTgt spid="18435"/>
                        </p:tgtEl>
                      </p:cBhvr>
                    </p:animEffect>
                    <p:anim calcmode="lin" valueType="num">
                      <p:cBhvr>
                        <p:cTn dur="500" fill="hold"/>
                        <p:tgtEl>
                          <p:spTgt spid="18435"/>
                        </p:tgtEl>
                        <p:attrNameLst>
                          <p:attrName>ppt_x</p:attrName>
                        </p:attrNameLst>
                      </p:cBhvr>
                      <p:tavLst>
                        <p:tav tm="0">
                          <p:val>
                            <p:strVal val="#ppt_x"/>
                          </p:val>
                        </p:tav>
                        <p:tav tm="100000">
                          <p:val>
                            <p:strVal val="#ppt_x"/>
                          </p:val>
                        </p:tav>
                      </p:tavLst>
                    </p:anim>
                    <p:anim calcmode="lin" valueType="num">
                      <p:cBhvr>
                        <p:cTn dur="500" fill="hold"/>
                        <p:tgtEl>
                          <p:spTgt spid="18435"/>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animEffect transition="in" filter="fade">
                      <p:cBhvr>
                        <p:cTn dur="500"/>
                        <p:tgtEl>
                          <p:spTgt spid="18435"/>
                        </p:tgtEl>
                      </p:cBhvr>
                    </p:animEffect>
                    <p:anim calcmode="lin" valueType="num">
                      <p:cBhvr>
                        <p:cTn dur="500" fill="hold"/>
                        <p:tgtEl>
                          <p:spTgt spid="18435"/>
                        </p:tgtEl>
                        <p:attrNameLst>
                          <p:attrName>ppt_x</p:attrName>
                        </p:attrNameLst>
                      </p:cBhvr>
                      <p:tavLst>
                        <p:tav tm="0">
                          <p:val>
                            <p:strVal val="#ppt_x"/>
                          </p:val>
                        </p:tav>
                        <p:tav tm="100000">
                          <p:val>
                            <p:strVal val="#ppt_x"/>
                          </p:val>
                        </p:tav>
                      </p:tavLst>
                    </p:anim>
                    <p:anim calcmode="lin" valueType="num">
                      <p:cBhvr>
                        <p:cTn dur="500" fill="hold"/>
                        <p:tgtEl>
                          <p:spTgt spid="18435"/>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animEffect transition="in" filter="fade">
                      <p:cBhvr>
                        <p:cTn dur="500"/>
                        <p:tgtEl>
                          <p:spTgt spid="18435"/>
                        </p:tgtEl>
                      </p:cBhvr>
                    </p:animEffect>
                    <p:anim calcmode="lin" valueType="num">
                      <p:cBhvr>
                        <p:cTn dur="500" fill="hold"/>
                        <p:tgtEl>
                          <p:spTgt spid="18435"/>
                        </p:tgtEl>
                        <p:attrNameLst>
                          <p:attrName>ppt_x</p:attrName>
                        </p:attrNameLst>
                      </p:cBhvr>
                      <p:tavLst>
                        <p:tav tm="0">
                          <p:val>
                            <p:strVal val="#ppt_x"/>
                          </p:val>
                        </p:tav>
                        <p:tav tm="100000">
                          <p:val>
                            <p:strVal val="#ppt_x"/>
                          </p:val>
                        </p:tav>
                      </p:tavLst>
                    </p:anim>
                    <p:anim calcmode="lin" valueType="num">
                      <p:cBhvr>
                        <p:cTn dur="500" fill="hold"/>
                        <p:tgtEl>
                          <p:spTgt spid="18435"/>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animEffect transition="in" filter="fade">
                      <p:cBhvr>
                        <p:cTn dur="500"/>
                        <p:tgtEl>
                          <p:spTgt spid="18435"/>
                        </p:tgtEl>
                      </p:cBhvr>
                    </p:animEffect>
                    <p:anim calcmode="lin" valueType="num">
                      <p:cBhvr>
                        <p:cTn dur="500" fill="hold"/>
                        <p:tgtEl>
                          <p:spTgt spid="18435"/>
                        </p:tgtEl>
                        <p:attrNameLst>
                          <p:attrName>ppt_x</p:attrName>
                        </p:attrNameLst>
                      </p:cBhvr>
                      <p:tavLst>
                        <p:tav tm="0">
                          <p:val>
                            <p:strVal val="#ppt_x"/>
                          </p:val>
                        </p:tav>
                        <p:tav tm="100000">
                          <p:val>
                            <p:strVal val="#ppt_x"/>
                          </p:val>
                        </p:tav>
                      </p:tavLst>
                    </p:anim>
                    <p:anim calcmode="lin" valueType="num">
                      <p:cBhvr>
                        <p:cTn dur="500" fill="hold"/>
                        <p:tgtEl>
                          <p:spTgt spid="18435"/>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18435"/>
                        </p:tgtEl>
                        <p:attrNameLst>
                          <p:attrName>style.visibility</p:attrName>
                        </p:attrNameLst>
                      </p:cBhvr>
                      <p:to>
                        <p:strVal val="visible"/>
                      </p:to>
                    </p:set>
                    <p:animEffect transition="in" filter="fade">
                      <p:cBhvr>
                        <p:cTn dur="500"/>
                        <p:tgtEl>
                          <p:spTgt spid="18435"/>
                        </p:tgtEl>
                      </p:cBhvr>
                    </p:animEffect>
                    <p:anim calcmode="lin" valueType="num">
                      <p:cBhvr>
                        <p:cTn dur="500" fill="hold"/>
                        <p:tgtEl>
                          <p:spTgt spid="18435"/>
                        </p:tgtEl>
                        <p:attrNameLst>
                          <p:attrName>ppt_x</p:attrName>
                        </p:attrNameLst>
                      </p:cBhvr>
                      <p:tavLst>
                        <p:tav tm="0">
                          <p:val>
                            <p:strVal val="#ppt_x"/>
                          </p:val>
                        </p:tav>
                        <p:tav tm="100000">
                          <p:val>
                            <p:strVal val="#ppt_x"/>
                          </p:val>
                        </p:tav>
                      </p:tavLst>
                    </p:anim>
                    <p:anim calcmode="lin" valueType="num">
                      <p:cBhvr>
                        <p:cTn dur="500" fill="hold"/>
                        <p:tgtEl>
                          <p:spTgt spid="18435"/>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l" rtl="0" eaLnBrk="0" fontAlgn="base" hangingPunct="0">
        <a:spcBef>
          <a:spcPct val="0"/>
        </a:spcBef>
        <a:spcAft>
          <a:spcPct val="0"/>
        </a:spcAft>
        <a:defRPr sz="4400">
          <a:solidFill>
            <a:srgbClr val="000099"/>
          </a:solidFill>
          <a:latin typeface="+mj-lt"/>
          <a:ea typeface="+mj-ea"/>
          <a:cs typeface="+mj-cs"/>
        </a:defRPr>
      </a:lvl1pPr>
      <a:lvl2pPr algn="l" rtl="0" eaLnBrk="0" fontAlgn="base" hangingPunct="0">
        <a:spcBef>
          <a:spcPct val="0"/>
        </a:spcBef>
        <a:spcAft>
          <a:spcPct val="0"/>
        </a:spcAft>
        <a:defRPr sz="4400">
          <a:solidFill>
            <a:srgbClr val="000099"/>
          </a:solidFill>
          <a:latin typeface="Garamond" pitchFamily="18" charset="0"/>
        </a:defRPr>
      </a:lvl2pPr>
      <a:lvl3pPr algn="l" rtl="0" eaLnBrk="0" fontAlgn="base" hangingPunct="0">
        <a:spcBef>
          <a:spcPct val="0"/>
        </a:spcBef>
        <a:spcAft>
          <a:spcPct val="0"/>
        </a:spcAft>
        <a:defRPr sz="4400">
          <a:solidFill>
            <a:srgbClr val="000099"/>
          </a:solidFill>
          <a:latin typeface="Garamond" pitchFamily="18" charset="0"/>
        </a:defRPr>
      </a:lvl3pPr>
      <a:lvl4pPr algn="l" rtl="0" eaLnBrk="0" fontAlgn="base" hangingPunct="0">
        <a:spcBef>
          <a:spcPct val="0"/>
        </a:spcBef>
        <a:spcAft>
          <a:spcPct val="0"/>
        </a:spcAft>
        <a:defRPr sz="4400">
          <a:solidFill>
            <a:srgbClr val="000099"/>
          </a:solidFill>
          <a:latin typeface="Garamond" pitchFamily="18" charset="0"/>
        </a:defRPr>
      </a:lvl4pPr>
      <a:lvl5pPr algn="l" rtl="0" eaLnBrk="0" fontAlgn="base" hangingPunct="0">
        <a:spcBef>
          <a:spcPct val="0"/>
        </a:spcBef>
        <a:spcAft>
          <a:spcPct val="0"/>
        </a:spcAft>
        <a:defRPr sz="4400">
          <a:solidFill>
            <a:srgbClr val="000099"/>
          </a:solidFill>
          <a:latin typeface="Garamond" pitchFamily="18" charset="0"/>
        </a:defRPr>
      </a:lvl5pPr>
      <a:lvl6pPr marL="457200" algn="l" rtl="0" fontAlgn="base">
        <a:spcBef>
          <a:spcPct val="0"/>
        </a:spcBef>
        <a:spcAft>
          <a:spcPct val="0"/>
        </a:spcAft>
        <a:defRPr sz="4400">
          <a:solidFill>
            <a:srgbClr val="000099"/>
          </a:solidFill>
          <a:latin typeface="Garamond" pitchFamily="18" charset="0"/>
        </a:defRPr>
      </a:lvl6pPr>
      <a:lvl7pPr marL="914400" algn="l" rtl="0" fontAlgn="base">
        <a:spcBef>
          <a:spcPct val="0"/>
        </a:spcBef>
        <a:spcAft>
          <a:spcPct val="0"/>
        </a:spcAft>
        <a:defRPr sz="4400">
          <a:solidFill>
            <a:srgbClr val="000099"/>
          </a:solidFill>
          <a:latin typeface="Garamond" pitchFamily="18" charset="0"/>
        </a:defRPr>
      </a:lvl7pPr>
      <a:lvl8pPr marL="1371600" algn="l" rtl="0" fontAlgn="base">
        <a:spcBef>
          <a:spcPct val="0"/>
        </a:spcBef>
        <a:spcAft>
          <a:spcPct val="0"/>
        </a:spcAft>
        <a:defRPr sz="4400">
          <a:solidFill>
            <a:srgbClr val="000099"/>
          </a:solidFill>
          <a:latin typeface="Garamond" pitchFamily="18" charset="0"/>
        </a:defRPr>
      </a:lvl8pPr>
      <a:lvl9pPr marL="1828800" algn="l" rtl="0" fontAlgn="base">
        <a:spcBef>
          <a:spcPct val="0"/>
        </a:spcBef>
        <a:spcAft>
          <a:spcPct val="0"/>
        </a:spcAft>
        <a:defRPr sz="4400">
          <a:solidFill>
            <a:srgbClr val="000099"/>
          </a:solidFill>
          <a:latin typeface="Garamond" pitchFamily="18" charset="0"/>
        </a:defRPr>
      </a:lvl9pPr>
    </p:titleStyle>
    <p:bodyStyle>
      <a:lvl1pPr marL="342900" indent="-342900" algn="l" rtl="0" eaLnBrk="0" fontAlgn="base" hangingPunct="0">
        <a:spcBef>
          <a:spcPct val="20000"/>
        </a:spcBef>
        <a:spcAft>
          <a:spcPct val="0"/>
        </a:spcAft>
        <a:buClr>
          <a:srgbClr val="000099"/>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SzPct val="7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3366FF"/>
        </a:buClr>
        <a:buSzPct val="65000"/>
        <a:buFont typeface="Wingdings" panose="05000000000000000000" pitchFamily="2" charset="2"/>
        <a:buChar char="n"/>
        <a:defRPr sz="2600">
          <a:solidFill>
            <a:schemeClr val="tx1"/>
          </a:solidFill>
          <a:latin typeface="+mn-lt"/>
        </a:defRPr>
      </a:lvl3pPr>
      <a:lvl4pPr marL="1600200" indent="-228600" algn="l" rtl="0" eaLnBrk="0" fontAlgn="base" hangingPunct="0">
        <a:spcBef>
          <a:spcPct val="20000"/>
        </a:spcBef>
        <a:spcAft>
          <a:spcPct val="0"/>
        </a:spcAft>
        <a:buClr>
          <a:srgbClr val="6699FF"/>
        </a:buClr>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rgbClr val="99CCFF"/>
        </a:buClr>
        <a:buSzPct val="80000"/>
        <a:buFont typeface="Wingdings" panose="05000000000000000000" pitchFamily="2" charset="2"/>
        <a:buChar char="§"/>
        <a:defRPr sz="2200">
          <a:solidFill>
            <a:schemeClr val="tx1"/>
          </a:solidFill>
          <a:latin typeface="+mn-lt"/>
        </a:defRPr>
      </a:lvl5pPr>
      <a:lvl6pPr marL="2514600" indent="-228600" algn="l" rtl="0" fontAlgn="base">
        <a:spcBef>
          <a:spcPct val="20000"/>
        </a:spcBef>
        <a:spcAft>
          <a:spcPct val="0"/>
        </a:spcAft>
        <a:buClr>
          <a:srgbClr val="99CCFF"/>
        </a:buClr>
        <a:buSzPct val="80000"/>
        <a:buFont typeface="Wingdings" pitchFamily="2" charset="2"/>
        <a:buChar char="§"/>
        <a:defRPr sz="2200">
          <a:solidFill>
            <a:schemeClr val="tx1"/>
          </a:solidFill>
          <a:latin typeface="+mn-lt"/>
        </a:defRPr>
      </a:lvl6pPr>
      <a:lvl7pPr marL="2971800" indent="-228600" algn="l" rtl="0" fontAlgn="base">
        <a:spcBef>
          <a:spcPct val="20000"/>
        </a:spcBef>
        <a:spcAft>
          <a:spcPct val="0"/>
        </a:spcAft>
        <a:buClr>
          <a:srgbClr val="99CCFF"/>
        </a:buClr>
        <a:buSzPct val="80000"/>
        <a:buFont typeface="Wingdings" pitchFamily="2" charset="2"/>
        <a:buChar char="§"/>
        <a:defRPr sz="2200">
          <a:solidFill>
            <a:schemeClr val="tx1"/>
          </a:solidFill>
          <a:latin typeface="+mn-lt"/>
        </a:defRPr>
      </a:lvl7pPr>
      <a:lvl8pPr marL="3429000" indent="-228600" algn="l" rtl="0" fontAlgn="base">
        <a:spcBef>
          <a:spcPct val="20000"/>
        </a:spcBef>
        <a:spcAft>
          <a:spcPct val="0"/>
        </a:spcAft>
        <a:buClr>
          <a:srgbClr val="99CCFF"/>
        </a:buClr>
        <a:buSzPct val="80000"/>
        <a:buFont typeface="Wingdings" pitchFamily="2" charset="2"/>
        <a:buChar char="§"/>
        <a:defRPr sz="2200">
          <a:solidFill>
            <a:schemeClr val="tx1"/>
          </a:solidFill>
          <a:latin typeface="+mn-lt"/>
        </a:defRPr>
      </a:lvl8pPr>
      <a:lvl9pPr marL="3886200" indent="-228600" algn="l" rtl="0" fontAlgn="base">
        <a:spcBef>
          <a:spcPct val="20000"/>
        </a:spcBef>
        <a:spcAft>
          <a:spcPct val="0"/>
        </a:spcAft>
        <a:buClr>
          <a:srgbClr val="99CCFF"/>
        </a:buClr>
        <a:buSzPct val="80000"/>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23.emf"/></Relationships>
</file>

<file path=ppt/slides/_rels/slide5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31.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BDF909D-EAF8-F9B9-7A8B-F6DC474C7C98}"/>
              </a:ext>
            </a:extLst>
          </p:cNvPr>
          <p:cNvSpPr>
            <a:spLocks noGrp="1" noChangeArrowheads="1"/>
          </p:cNvSpPr>
          <p:nvPr>
            <p:ph type="ctrTitle"/>
          </p:nvPr>
        </p:nvSpPr>
        <p:spPr/>
        <p:txBody>
          <a:bodyPr/>
          <a:lstStyle/>
          <a:p>
            <a:pPr algn="l" eaLnBrk="1" hangingPunct="1"/>
            <a:r>
              <a:rPr lang="en-US" altLang="en-US"/>
              <a:t>Net Present Value And Other Investment Criteria</a:t>
            </a:r>
          </a:p>
        </p:txBody>
      </p:sp>
      <p:sp>
        <p:nvSpPr>
          <p:cNvPr id="4099" name="Rectangle 3">
            <a:extLst>
              <a:ext uri="{FF2B5EF4-FFF2-40B4-BE49-F238E27FC236}">
                <a16:creationId xmlns:a16="http://schemas.microsoft.com/office/drawing/2014/main" id="{943BB08D-31D4-FFFF-4951-88F77FB48285}"/>
              </a:ext>
            </a:extLst>
          </p:cNvPr>
          <p:cNvSpPr>
            <a:spLocks noGrp="1" noChangeArrowheads="1"/>
          </p:cNvSpPr>
          <p:nvPr>
            <p:ph type="subTitle" idx="1"/>
          </p:nvPr>
        </p:nvSpPr>
        <p:spPr/>
        <p:txBody>
          <a:bodyPr/>
          <a:lstStyle/>
          <a:p>
            <a:pPr algn="l" eaLnBrk="1" hangingPunct="1"/>
            <a:r>
              <a:rPr lang="en-US" altLang="en-US"/>
              <a:t>Chapter 8</a:t>
            </a:r>
          </a:p>
        </p:txBody>
      </p:sp>
    </p:spTree>
  </p:cSld>
  <p:clrMapOvr>
    <a:masterClrMapping/>
  </p:clrMapOvr>
  <p:transition spd="med">
    <p:wheel spokes="8"/>
    <p:sndAc>
      <p:stSnd>
        <p:snd r:embed="rId3" name="cashreg.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E126BFE6-F226-C718-6ADA-1FB84FBED5E2}"/>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CF7F152-E2E1-4F14-9F39-9B45461A1E21}" type="slidenum">
              <a:rPr lang="en-US" altLang="en-US"/>
              <a:pPr/>
              <a:t>10</a:t>
            </a:fld>
            <a:endParaRPr lang="en-US" altLang="en-US"/>
          </a:p>
        </p:txBody>
      </p:sp>
      <p:graphicFrame>
        <p:nvGraphicFramePr>
          <p:cNvPr id="13315" name="Object 5">
            <a:extLst>
              <a:ext uri="{FF2B5EF4-FFF2-40B4-BE49-F238E27FC236}">
                <a16:creationId xmlns:a16="http://schemas.microsoft.com/office/drawing/2014/main" id="{8E50081B-3046-4362-B9FA-F065F8355722}"/>
              </a:ext>
            </a:extLst>
          </p:cNvPr>
          <p:cNvGraphicFramePr>
            <a:graphicFrameLocks noGrp="1" noChangeAspect="1"/>
          </p:cNvGraphicFramePr>
          <p:nvPr>
            <p:ph/>
          </p:nvPr>
        </p:nvGraphicFramePr>
        <p:xfrm>
          <a:off x="2133600" y="228600"/>
          <a:ext cx="6257925" cy="6553200"/>
        </p:xfrm>
        <a:graphic>
          <a:graphicData uri="http://schemas.openxmlformats.org/presentationml/2006/ole">
            <mc:AlternateContent xmlns:mc="http://schemas.openxmlformats.org/markup-compatibility/2006">
              <mc:Choice xmlns:v="urn:schemas-microsoft-com:vml" Requires="v">
                <p:oleObj name="Equation" r:id="rId4" imgW="2959100" imgH="3098800" progId="Equation.DSMT4">
                  <p:embed/>
                </p:oleObj>
              </mc:Choice>
              <mc:Fallback>
                <p:oleObj name="Equation" r:id="rId4" imgW="2959100" imgH="3098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2963"/>
                      <a:stretch>
                        <a:fillRect/>
                      </a:stretch>
                    </p:blipFill>
                    <p:spPr bwMode="auto">
                      <a:xfrm>
                        <a:off x="2133600" y="228600"/>
                        <a:ext cx="62579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Text Box 6">
            <a:extLst>
              <a:ext uri="{FF2B5EF4-FFF2-40B4-BE49-F238E27FC236}">
                <a16:creationId xmlns:a16="http://schemas.microsoft.com/office/drawing/2014/main" id="{09A4A31A-2A1C-9DC9-C5A2-BDBCB42A1571}"/>
              </a:ext>
            </a:extLst>
          </p:cNvPr>
          <p:cNvSpPr txBox="1">
            <a:spLocks noChangeArrowheads="1"/>
          </p:cNvSpPr>
          <p:nvPr/>
        </p:nvSpPr>
        <p:spPr bwMode="auto">
          <a:xfrm rot="10800000">
            <a:off x="304800" y="381000"/>
            <a:ext cx="1665288" cy="6172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rgbClr val="000099"/>
                </a:solidFill>
              </a:rPr>
              <a:t>Net Present Value (NPV) =</a:t>
            </a:r>
            <a:br>
              <a:rPr lang="en-US" altLang="en-US" sz="3200">
                <a:solidFill>
                  <a:srgbClr val="000099"/>
                </a:solidFill>
              </a:rPr>
            </a:br>
            <a:r>
              <a:rPr lang="en-US" altLang="en-US" sz="3200">
                <a:solidFill>
                  <a:srgbClr val="000099"/>
                </a:solidFill>
              </a:rPr>
              <a:t>Discounted Cash Flow Valuation (DCF)</a:t>
            </a:r>
          </a:p>
        </p:txBody>
      </p:sp>
      <p:sp>
        <p:nvSpPr>
          <p:cNvPr id="13317" name="TextBox 2">
            <a:extLst>
              <a:ext uri="{FF2B5EF4-FFF2-40B4-BE49-F238E27FC236}">
                <a16:creationId xmlns:a16="http://schemas.microsoft.com/office/drawing/2014/main" id="{F637B24A-58B2-E71F-DBB9-76569F30EF70}"/>
              </a:ext>
            </a:extLst>
          </p:cNvPr>
          <p:cNvSpPr txBox="1">
            <a:spLocks noChangeArrowheads="1"/>
          </p:cNvSpPr>
          <p:nvPr/>
        </p:nvSpPr>
        <p:spPr bwMode="auto">
          <a:xfrm>
            <a:off x="2743200" y="4171950"/>
            <a:ext cx="6262688"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500"/>
              <a:t>Discount Rate = Market Rate = Required Rate Of Return = RRR</a:t>
            </a:r>
          </a:p>
        </p:txBody>
      </p:sp>
      <p:sp>
        <p:nvSpPr>
          <p:cNvPr id="13318" name="TextBox 6">
            <a:extLst>
              <a:ext uri="{FF2B5EF4-FFF2-40B4-BE49-F238E27FC236}">
                <a16:creationId xmlns:a16="http://schemas.microsoft.com/office/drawing/2014/main" id="{598A12CD-230C-DD3D-43C2-24BF44BF0CA5}"/>
              </a:ext>
            </a:extLst>
          </p:cNvPr>
          <p:cNvSpPr txBox="1">
            <a:spLocks noChangeArrowheads="1"/>
          </p:cNvSpPr>
          <p:nvPr/>
        </p:nvSpPr>
        <p:spPr bwMode="auto">
          <a:xfrm>
            <a:off x="2986088" y="5334000"/>
            <a:ext cx="61722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a:t>Period Discount Rate</a:t>
            </a:r>
          </a:p>
        </p:txBody>
      </p:sp>
    </p:spTree>
  </p:cSld>
  <p:clrMapOvr>
    <a:masterClrMapping/>
  </p:clrMapOvr>
  <p:transition spd="med">
    <p:wheel spokes="8"/>
    <p:sndAc>
      <p:stSnd>
        <p:snd r:embed="rId3" name="cashreg.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0002CA0-BDB6-5078-D6F3-6064594907B3}"/>
              </a:ext>
            </a:extLst>
          </p:cNvPr>
          <p:cNvSpPr>
            <a:spLocks noGrp="1"/>
          </p:cNvSpPr>
          <p:nvPr>
            <p:ph type="title"/>
          </p:nvPr>
        </p:nvSpPr>
        <p:spPr/>
        <p:txBody>
          <a:bodyPr/>
          <a:lstStyle/>
          <a:p>
            <a:r>
              <a:rPr lang="en-US" altLang="en-US"/>
              <a:t>NPV/DCF Example 1 &amp; 2:</a:t>
            </a:r>
          </a:p>
        </p:txBody>
      </p:sp>
      <p:sp>
        <p:nvSpPr>
          <p:cNvPr id="14339" name="Content Placeholder 2">
            <a:extLst>
              <a:ext uri="{FF2B5EF4-FFF2-40B4-BE49-F238E27FC236}">
                <a16:creationId xmlns:a16="http://schemas.microsoft.com/office/drawing/2014/main" id="{A2CF1AD3-CD25-30B5-6858-E4368089EE5E}"/>
              </a:ext>
            </a:extLst>
          </p:cNvPr>
          <p:cNvSpPr>
            <a:spLocks noGrp="1"/>
          </p:cNvSpPr>
          <p:nvPr>
            <p:ph idx="1"/>
          </p:nvPr>
        </p:nvSpPr>
        <p:spPr>
          <a:xfrm>
            <a:off x="533400" y="1600200"/>
            <a:ext cx="8077200" cy="2133600"/>
          </a:xfrm>
        </p:spPr>
        <p:txBody>
          <a:bodyPr/>
          <a:lstStyle/>
          <a:p>
            <a:r>
              <a:rPr lang="en-US" altLang="en-US" sz="2800"/>
              <a:t>Should you invest in a short term project that will cost us $200,000 to launch and will yield these cash flows (Required Rate of Return= 15%):</a:t>
            </a:r>
          </a:p>
        </p:txBody>
      </p:sp>
      <p:sp>
        <p:nvSpPr>
          <p:cNvPr id="14340" name="Slide Number Placeholder 3">
            <a:extLst>
              <a:ext uri="{FF2B5EF4-FFF2-40B4-BE49-F238E27FC236}">
                <a16:creationId xmlns:a16="http://schemas.microsoft.com/office/drawing/2014/main" id="{88E5F89C-3362-75C7-FE05-2797F260EB5C}"/>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3FB5D8-2BEC-405F-BCF0-D9AFE2A7AF48}" type="slidenum">
              <a:rPr lang="en-US" altLang="en-US"/>
              <a:pPr/>
              <a:t>11</a:t>
            </a:fld>
            <a:endParaRPr lang="en-US" altLang="en-US"/>
          </a:p>
        </p:txBody>
      </p:sp>
      <p:pic>
        <p:nvPicPr>
          <p:cNvPr id="14341" name="Picture 2">
            <a:extLst>
              <a:ext uri="{FF2B5EF4-FFF2-40B4-BE49-F238E27FC236}">
                <a16:creationId xmlns:a16="http://schemas.microsoft.com/office/drawing/2014/main" id="{6FB6C4F9-56DF-0E80-84BF-AB642FBC4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86200"/>
            <a:ext cx="6945313" cy="1893888"/>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0421283-DEA1-29AB-42CF-53982C459950}"/>
              </a:ext>
            </a:extLst>
          </p:cNvPr>
          <p:cNvSpPr>
            <a:spLocks noGrp="1"/>
          </p:cNvSpPr>
          <p:nvPr>
            <p:ph type="title"/>
          </p:nvPr>
        </p:nvSpPr>
        <p:spPr>
          <a:xfrm>
            <a:off x="533400" y="457200"/>
            <a:ext cx="8229600" cy="1676400"/>
          </a:xfrm>
        </p:spPr>
        <p:txBody>
          <a:bodyPr/>
          <a:lstStyle/>
          <a:p>
            <a:r>
              <a:rPr lang="en-US" altLang="en-US" sz="4000"/>
              <a:t>NPV/DCF Method Used In Earlier Chapters</a:t>
            </a:r>
            <a:br>
              <a:rPr lang="en-US" altLang="en-US" sz="4000"/>
            </a:br>
            <a:r>
              <a:rPr lang="en-US" altLang="en-US" sz="4000"/>
              <a:t>Example 1:</a:t>
            </a:r>
          </a:p>
        </p:txBody>
      </p:sp>
      <p:sp>
        <p:nvSpPr>
          <p:cNvPr id="15363" name="Slide Number Placeholder 3">
            <a:extLst>
              <a:ext uri="{FF2B5EF4-FFF2-40B4-BE49-F238E27FC236}">
                <a16:creationId xmlns:a16="http://schemas.microsoft.com/office/drawing/2014/main" id="{3C909102-1D72-FDCC-41C4-EA8720C28997}"/>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C011342-0A71-468B-9F95-7FB467A87BFB}" type="slidenum">
              <a:rPr lang="en-US" altLang="en-US"/>
              <a:pPr/>
              <a:t>12</a:t>
            </a:fld>
            <a:endParaRPr lang="en-US" altLang="en-US"/>
          </a:p>
        </p:txBody>
      </p:sp>
      <p:pic>
        <p:nvPicPr>
          <p:cNvPr id="15364" name="Picture 5">
            <a:extLst>
              <a:ext uri="{FF2B5EF4-FFF2-40B4-BE49-F238E27FC236}">
                <a16:creationId xmlns:a16="http://schemas.microsoft.com/office/drawing/2014/main" id="{FEEA730D-5787-3751-5206-B31104B29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341" r="5383" b="31250"/>
          <a:stretch>
            <a:fillRect/>
          </a:stretch>
        </p:blipFill>
        <p:spPr bwMode="auto">
          <a:xfrm>
            <a:off x="452438" y="2362200"/>
            <a:ext cx="8539162" cy="32766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11CFFCF3-B8A1-FC58-4437-3EC3749BCED2}"/>
              </a:ext>
            </a:extLst>
          </p:cNvPr>
          <p:cNvSpPr>
            <a:spLocks noGrp="1"/>
          </p:cNvSpPr>
          <p:nvPr>
            <p:ph type="title"/>
          </p:nvPr>
        </p:nvSpPr>
        <p:spPr>
          <a:xfrm>
            <a:off x="457200" y="-76200"/>
            <a:ext cx="8229600" cy="808038"/>
          </a:xfrm>
        </p:spPr>
        <p:txBody>
          <a:bodyPr/>
          <a:lstStyle/>
          <a:p>
            <a:r>
              <a:rPr lang="en-US" altLang="en-US" sz="3600" b="1"/>
              <a:t>NPV Excel Function &amp; Formula</a:t>
            </a:r>
          </a:p>
        </p:txBody>
      </p:sp>
      <p:sp>
        <p:nvSpPr>
          <p:cNvPr id="16387" name="Content Placeholder 4">
            <a:extLst>
              <a:ext uri="{FF2B5EF4-FFF2-40B4-BE49-F238E27FC236}">
                <a16:creationId xmlns:a16="http://schemas.microsoft.com/office/drawing/2014/main" id="{B4F65F5E-5F43-3F21-91E2-72A6D7AADFB1}"/>
              </a:ext>
            </a:extLst>
          </p:cNvPr>
          <p:cNvSpPr>
            <a:spLocks noGrp="1"/>
          </p:cNvSpPr>
          <p:nvPr>
            <p:ph idx="1"/>
          </p:nvPr>
        </p:nvSpPr>
        <p:spPr>
          <a:xfrm>
            <a:off x="381000" y="838200"/>
            <a:ext cx="8610600" cy="5791200"/>
          </a:xfrm>
        </p:spPr>
        <p:txBody>
          <a:bodyPr/>
          <a:lstStyle/>
          <a:p>
            <a:pPr marL="0" indent="0">
              <a:buFont typeface="Wingdings" panose="05000000000000000000" pitchFamily="2" charset="2"/>
              <a:buNone/>
            </a:pPr>
            <a:r>
              <a:rPr lang="en-US" altLang="en-US" sz="2800" b="1"/>
              <a:t>NPV Function:</a:t>
            </a:r>
          </a:p>
          <a:p>
            <a:pPr marL="0" indent="0">
              <a:buFont typeface="Wingdings" panose="05000000000000000000" pitchFamily="2" charset="2"/>
              <a:buNone/>
            </a:pPr>
            <a:r>
              <a:rPr lang="en-US" altLang="en-US" sz="2800"/>
              <a:t>=NPV(rate,value1,value2…)</a:t>
            </a:r>
          </a:p>
          <a:p>
            <a:pPr lvl="1">
              <a:buFont typeface="Arial" panose="020B0604020202020204" pitchFamily="34" charset="0"/>
              <a:buChar char="⃰"/>
            </a:pPr>
            <a:r>
              <a:rPr lang="en-US" altLang="en-US" sz="2400"/>
              <a:t>rate = Period RRR (Discount) = i/n.</a:t>
            </a:r>
          </a:p>
          <a:p>
            <a:pPr lvl="1">
              <a:buFont typeface="Arial" panose="020B0604020202020204" pitchFamily="34" charset="0"/>
              <a:buChar char="⃰"/>
            </a:pPr>
            <a:r>
              <a:rPr lang="en-US" altLang="en-US" sz="2400"/>
              <a:t>value1 = Range of cells with cash flows.</a:t>
            </a:r>
          </a:p>
          <a:p>
            <a:pPr lvl="1">
              <a:buFont typeface="Arial" panose="020B0604020202020204" pitchFamily="34" charset="0"/>
              <a:buChar char="⃰"/>
            </a:pPr>
            <a:r>
              <a:rPr lang="en-US" altLang="en-US" sz="2400"/>
              <a:t>Cash flows must happen at the end of each period.</a:t>
            </a:r>
          </a:p>
          <a:p>
            <a:pPr lvl="2">
              <a:buFont typeface="Arial" panose="020B0604020202020204" pitchFamily="34" charset="0"/>
              <a:buChar char="⃰"/>
            </a:pPr>
            <a:r>
              <a:rPr lang="en-US" altLang="en-US" sz="1800"/>
              <a:t>Cash flows start at time 1.</a:t>
            </a:r>
          </a:p>
          <a:p>
            <a:pPr lvl="2">
              <a:buFont typeface="Arial" panose="020B0604020202020204" pitchFamily="34" charset="0"/>
              <a:buChar char="⃰"/>
            </a:pPr>
            <a:r>
              <a:rPr lang="en-US" altLang="en-US" sz="1800"/>
              <a:t>Never include cash flows at time 0 (zero).</a:t>
            </a:r>
          </a:p>
          <a:p>
            <a:pPr lvl="1">
              <a:buFont typeface="Arial" panose="020B0604020202020204" pitchFamily="34" charset="0"/>
              <a:buChar char="⃰"/>
            </a:pPr>
            <a:r>
              <a:rPr lang="en-US" altLang="en-US" sz="2400"/>
              <a:t>Cash flows do not have to be equal in amount.</a:t>
            </a:r>
          </a:p>
          <a:p>
            <a:pPr lvl="1">
              <a:buFont typeface="Arial" panose="020B0604020202020204" pitchFamily="34" charset="0"/>
              <a:buChar char="⃰"/>
            </a:pPr>
            <a:r>
              <a:rPr lang="en-US" altLang="en-US" sz="2400"/>
              <a:t>Time between each cash flow must be the same.</a:t>
            </a:r>
          </a:p>
          <a:p>
            <a:pPr marL="0" indent="0">
              <a:buFont typeface="Wingdings" panose="05000000000000000000" pitchFamily="2" charset="2"/>
              <a:buNone/>
            </a:pPr>
            <a:endParaRPr lang="en-US" altLang="en-US" sz="2800"/>
          </a:p>
          <a:p>
            <a:pPr marL="0" indent="0">
              <a:buFont typeface="Wingdings" panose="05000000000000000000" pitchFamily="2" charset="2"/>
              <a:buNone/>
            </a:pPr>
            <a:r>
              <a:rPr lang="en-US" altLang="en-US" sz="2800" b="1"/>
              <a:t>NPV Formula when cost is at time 0:</a:t>
            </a:r>
          </a:p>
          <a:p>
            <a:pPr marL="0" indent="0">
              <a:buFont typeface="Wingdings" panose="05000000000000000000" pitchFamily="2" charset="2"/>
              <a:buNone/>
            </a:pPr>
            <a:r>
              <a:rPr lang="en-US" altLang="en-US" sz="2800"/>
              <a:t>	=NPV(rate,value1,value2…) - Cost</a:t>
            </a:r>
          </a:p>
          <a:p>
            <a:pPr marL="0" indent="0">
              <a:buFont typeface="Wingdings" panose="05000000000000000000" pitchFamily="2" charset="2"/>
              <a:buNone/>
            </a:pPr>
            <a:endParaRPr lang="en-US" altLang="en-US" sz="2800"/>
          </a:p>
        </p:txBody>
      </p:sp>
      <p:sp>
        <p:nvSpPr>
          <p:cNvPr id="16388" name="Slide Number Placeholder 2">
            <a:extLst>
              <a:ext uri="{FF2B5EF4-FFF2-40B4-BE49-F238E27FC236}">
                <a16:creationId xmlns:a16="http://schemas.microsoft.com/office/drawing/2014/main" id="{F58C724C-BCD4-8127-B3DF-D10EF9DBF473}"/>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CF6159-02B5-4CCF-8486-C24580BD356B}" type="slidenum">
              <a:rPr lang="en-US" altLang="en-US"/>
              <a:pPr/>
              <a:t>13</a:t>
            </a:fld>
            <a:endParaRPr lang="en-US" altLang="en-US"/>
          </a:p>
        </p:txBody>
      </p:sp>
    </p:spTree>
  </p:cSld>
  <p:clrMapOvr>
    <a:masterClrMapping/>
  </p:clrMapOvr>
  <p:transition spd="med">
    <p:wheel spokes="8"/>
    <p:sndAc>
      <p:stSnd>
        <p:snd r:embed="rId3" name="cashreg.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3AC7EBE-5E2B-C175-D171-272076C9DB37}"/>
              </a:ext>
            </a:extLst>
          </p:cNvPr>
          <p:cNvSpPr>
            <a:spLocks noGrp="1"/>
          </p:cNvSpPr>
          <p:nvPr>
            <p:ph type="title"/>
          </p:nvPr>
        </p:nvSpPr>
        <p:spPr>
          <a:xfrm>
            <a:off x="533400" y="609600"/>
            <a:ext cx="8229600" cy="911225"/>
          </a:xfrm>
        </p:spPr>
        <p:txBody>
          <a:bodyPr/>
          <a:lstStyle/>
          <a:p>
            <a:r>
              <a:rPr lang="en-US" altLang="en-US" sz="4000"/>
              <a:t>NPV/DCF Method Used This Chapter</a:t>
            </a:r>
            <a:br>
              <a:rPr lang="en-US" altLang="en-US" sz="4000"/>
            </a:br>
            <a:r>
              <a:rPr lang="en-US" altLang="en-US" sz="4000"/>
              <a:t>Example 2:</a:t>
            </a:r>
          </a:p>
        </p:txBody>
      </p:sp>
      <p:sp>
        <p:nvSpPr>
          <p:cNvPr id="17411" name="Slide Number Placeholder 3">
            <a:extLst>
              <a:ext uri="{FF2B5EF4-FFF2-40B4-BE49-F238E27FC236}">
                <a16:creationId xmlns:a16="http://schemas.microsoft.com/office/drawing/2014/main" id="{EDD955CD-2594-23E3-265C-CB334416F3B5}"/>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7C0A4F-F9E7-4A40-942C-C37694DCBEC5}" type="slidenum">
              <a:rPr lang="en-US" altLang="en-US"/>
              <a:pPr/>
              <a:t>14</a:t>
            </a:fld>
            <a:endParaRPr lang="en-US" altLang="en-US"/>
          </a:p>
        </p:txBody>
      </p:sp>
      <p:pic>
        <p:nvPicPr>
          <p:cNvPr id="17412" name="Picture 5">
            <a:extLst>
              <a:ext uri="{FF2B5EF4-FFF2-40B4-BE49-F238E27FC236}">
                <a16:creationId xmlns:a16="http://schemas.microsoft.com/office/drawing/2014/main" id="{0292B786-C0FA-13FE-FE2D-11EA29BFA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340" r="57414" b="45909"/>
          <a:stretch>
            <a:fillRect/>
          </a:stretch>
        </p:blipFill>
        <p:spPr bwMode="auto">
          <a:xfrm>
            <a:off x="812800" y="1620838"/>
            <a:ext cx="7112000" cy="4227512"/>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93C38604-2697-3D0B-4EA9-F4826D055F64}"/>
              </a:ext>
            </a:extLst>
          </p:cNvPr>
          <p:cNvSpPr>
            <a:spLocks noGrp="1"/>
          </p:cNvSpPr>
          <p:nvPr>
            <p:ph type="sldNum" sz="quarter" idx="4294967295"/>
          </p:nvPr>
        </p:nvSpPr>
        <p:spPr bwMode="auto">
          <a:xfrm>
            <a:off x="8205788" y="6421438"/>
            <a:ext cx="609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88381EF-4673-43C7-A48B-668DB35391C6}" type="slidenum">
              <a:rPr lang="en-US" altLang="en-US"/>
              <a:pPr/>
              <a:t>15</a:t>
            </a:fld>
            <a:endParaRPr lang="en-US" altLang="en-US"/>
          </a:p>
        </p:txBody>
      </p:sp>
      <p:sp>
        <p:nvSpPr>
          <p:cNvPr id="18435" name="Rectangle 2">
            <a:extLst>
              <a:ext uri="{FF2B5EF4-FFF2-40B4-BE49-F238E27FC236}">
                <a16:creationId xmlns:a16="http://schemas.microsoft.com/office/drawing/2014/main" id="{AB4B8656-E0F2-7062-40F8-742D16BD7FFF}"/>
              </a:ext>
            </a:extLst>
          </p:cNvPr>
          <p:cNvSpPr>
            <a:spLocks noGrp="1" noChangeArrowheads="1"/>
          </p:cNvSpPr>
          <p:nvPr>
            <p:ph type="title"/>
          </p:nvPr>
        </p:nvSpPr>
        <p:spPr>
          <a:xfrm>
            <a:off x="457200" y="304800"/>
            <a:ext cx="8229600" cy="1139825"/>
          </a:xfrm>
        </p:spPr>
        <p:txBody>
          <a:bodyPr/>
          <a:lstStyle/>
          <a:p>
            <a:pPr eaLnBrk="1" hangingPunct="1"/>
            <a:r>
              <a:rPr lang="en-US" altLang="en-US" sz="4000"/>
              <a:t>Net Present Value (NPV) =</a:t>
            </a:r>
            <a:br>
              <a:rPr lang="en-US" altLang="en-US" sz="4000"/>
            </a:br>
            <a:r>
              <a:rPr lang="en-US" altLang="en-US" sz="4000"/>
              <a:t>Discounted Cash Flow Valuation (DCF)</a:t>
            </a:r>
            <a:r>
              <a:rPr lang="en-US" altLang="en-US"/>
              <a:t> </a:t>
            </a:r>
          </a:p>
        </p:txBody>
      </p:sp>
      <p:sp>
        <p:nvSpPr>
          <p:cNvPr id="18436" name="Rectangle 3">
            <a:extLst>
              <a:ext uri="{FF2B5EF4-FFF2-40B4-BE49-F238E27FC236}">
                <a16:creationId xmlns:a16="http://schemas.microsoft.com/office/drawing/2014/main" id="{E049D34D-4E68-AEFB-F26A-304B0A473B56}"/>
              </a:ext>
            </a:extLst>
          </p:cNvPr>
          <p:cNvSpPr>
            <a:spLocks noGrp="1" noChangeArrowheads="1"/>
          </p:cNvSpPr>
          <p:nvPr>
            <p:ph type="body" idx="1"/>
          </p:nvPr>
        </p:nvSpPr>
        <p:spPr>
          <a:xfrm>
            <a:off x="533400" y="1447800"/>
            <a:ext cx="8077200" cy="4419600"/>
          </a:xfrm>
        </p:spPr>
        <p:txBody>
          <a:bodyPr/>
          <a:lstStyle/>
          <a:p>
            <a:pPr eaLnBrk="1" hangingPunct="1"/>
            <a:r>
              <a:rPr lang="en-US" altLang="en-US"/>
              <a:t>The process of valuing an investment (project) by discounting its future cash flows</a:t>
            </a:r>
          </a:p>
          <a:p>
            <a:pPr eaLnBrk="1" hangingPunct="1"/>
            <a:r>
              <a:rPr lang="en-US" altLang="en-US"/>
              <a:t>Decision Rule:</a:t>
            </a:r>
          </a:p>
          <a:p>
            <a:pPr lvl="1" eaLnBrk="1" hangingPunct="1"/>
            <a:r>
              <a:rPr lang="en-US" altLang="en-US"/>
              <a:t>NPV &gt; 0 </a:t>
            </a:r>
            <a:r>
              <a:rPr lang="en-US" altLang="en-US">
                <a:sym typeface="Wingdings" panose="05000000000000000000" pitchFamily="2" charset="2"/>
              </a:rPr>
              <a:t> Accept Project</a:t>
            </a:r>
          </a:p>
          <a:p>
            <a:pPr lvl="1" eaLnBrk="1" hangingPunct="1"/>
            <a:r>
              <a:rPr lang="en-US" altLang="en-US"/>
              <a:t>NPV &lt; 0 </a:t>
            </a:r>
            <a:r>
              <a:rPr lang="en-US" altLang="en-US">
                <a:sym typeface="Wingdings" panose="05000000000000000000" pitchFamily="2" charset="2"/>
              </a:rPr>
              <a:t> Reject Project</a:t>
            </a:r>
          </a:p>
          <a:p>
            <a:pPr lvl="1" eaLnBrk="1" hangingPunct="1"/>
            <a:r>
              <a:rPr lang="en-US" altLang="en-US"/>
              <a:t>NPV = 0 </a:t>
            </a:r>
            <a:r>
              <a:rPr lang="en-US" altLang="en-US">
                <a:sym typeface="Wingdings" panose="05000000000000000000" pitchFamily="2" charset="2"/>
              </a:rPr>
              <a:t> Indifferent (RRR = IRR)</a:t>
            </a:r>
          </a:p>
        </p:txBody>
      </p:sp>
      <p:grpSp>
        <p:nvGrpSpPr>
          <p:cNvPr id="2" name="Group 12">
            <a:extLst>
              <a:ext uri="{FF2B5EF4-FFF2-40B4-BE49-F238E27FC236}">
                <a16:creationId xmlns:a16="http://schemas.microsoft.com/office/drawing/2014/main" id="{0228C5D5-260E-FA29-26C4-3835291C70ED}"/>
              </a:ext>
            </a:extLst>
          </p:cNvPr>
          <p:cNvGrpSpPr>
            <a:grpSpLocks/>
          </p:cNvGrpSpPr>
          <p:nvPr/>
        </p:nvGrpSpPr>
        <p:grpSpPr bwMode="auto">
          <a:xfrm>
            <a:off x="609600" y="5334000"/>
            <a:ext cx="2819400" cy="1295400"/>
            <a:chOff x="384" y="3504"/>
            <a:chExt cx="1776" cy="816"/>
          </a:xfrm>
        </p:grpSpPr>
        <p:sp>
          <p:nvSpPr>
            <p:cNvPr id="18443" name="Oval 5">
              <a:extLst>
                <a:ext uri="{FF2B5EF4-FFF2-40B4-BE49-F238E27FC236}">
                  <a16:creationId xmlns:a16="http://schemas.microsoft.com/office/drawing/2014/main" id="{396CD286-ABDC-2562-9891-EDA39414DCC5}"/>
                </a:ext>
              </a:extLst>
            </p:cNvPr>
            <p:cNvSpPr>
              <a:spLocks noChangeArrowheads="1"/>
            </p:cNvSpPr>
            <p:nvPr/>
          </p:nvSpPr>
          <p:spPr bwMode="auto">
            <a:xfrm>
              <a:off x="384" y="3504"/>
              <a:ext cx="1296" cy="816"/>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Create</a:t>
              </a:r>
            </a:p>
            <a:p>
              <a:pPr algn="ctr"/>
              <a:r>
                <a:rPr lang="en-US" altLang="en-US"/>
                <a:t>value for</a:t>
              </a:r>
            </a:p>
            <a:p>
              <a:pPr algn="ctr"/>
              <a:r>
                <a:rPr lang="en-US" altLang="en-US"/>
                <a:t>stockholder</a:t>
              </a:r>
            </a:p>
          </p:txBody>
        </p:sp>
        <p:sp>
          <p:nvSpPr>
            <p:cNvPr id="18444" name="Line 6">
              <a:extLst>
                <a:ext uri="{FF2B5EF4-FFF2-40B4-BE49-F238E27FC236}">
                  <a16:creationId xmlns:a16="http://schemas.microsoft.com/office/drawing/2014/main" id="{FBE508C6-F27F-C0BC-6DD5-AB90B25EBC6B}"/>
                </a:ext>
              </a:extLst>
            </p:cNvPr>
            <p:cNvSpPr>
              <a:spLocks noChangeShapeType="1"/>
            </p:cNvSpPr>
            <p:nvPr/>
          </p:nvSpPr>
          <p:spPr bwMode="auto">
            <a:xfrm>
              <a:off x="1680" y="388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3">
            <a:extLst>
              <a:ext uri="{FF2B5EF4-FFF2-40B4-BE49-F238E27FC236}">
                <a16:creationId xmlns:a16="http://schemas.microsoft.com/office/drawing/2014/main" id="{8608C648-F3D0-D885-020F-ECE43C45CC9A}"/>
              </a:ext>
            </a:extLst>
          </p:cNvPr>
          <p:cNvGrpSpPr>
            <a:grpSpLocks/>
          </p:cNvGrpSpPr>
          <p:nvPr/>
        </p:nvGrpSpPr>
        <p:grpSpPr bwMode="auto">
          <a:xfrm>
            <a:off x="3429000" y="5334000"/>
            <a:ext cx="2819400" cy="1295400"/>
            <a:chOff x="2160" y="3504"/>
            <a:chExt cx="1776" cy="816"/>
          </a:xfrm>
        </p:grpSpPr>
        <p:sp>
          <p:nvSpPr>
            <p:cNvPr id="18441" name="Oval 7">
              <a:extLst>
                <a:ext uri="{FF2B5EF4-FFF2-40B4-BE49-F238E27FC236}">
                  <a16:creationId xmlns:a16="http://schemas.microsoft.com/office/drawing/2014/main" id="{1921DA8B-B4B4-DE66-3B7E-32603111699B}"/>
                </a:ext>
              </a:extLst>
            </p:cNvPr>
            <p:cNvSpPr>
              <a:spLocks noChangeArrowheads="1"/>
            </p:cNvSpPr>
            <p:nvPr/>
          </p:nvSpPr>
          <p:spPr bwMode="auto">
            <a:xfrm>
              <a:off x="2160" y="3504"/>
              <a:ext cx="1296" cy="816"/>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Search for</a:t>
              </a:r>
            </a:p>
            <a:p>
              <a:pPr algn="ctr"/>
              <a:r>
                <a:rPr lang="en-US" altLang="en-US"/>
                <a:t>capital budget</a:t>
              </a:r>
            </a:p>
            <a:p>
              <a:pPr algn="ctr"/>
              <a:r>
                <a:rPr lang="en-US" altLang="en-US"/>
                <a:t>projects </a:t>
              </a:r>
            </a:p>
          </p:txBody>
        </p:sp>
        <p:sp>
          <p:nvSpPr>
            <p:cNvPr id="18442" name="Line 8">
              <a:extLst>
                <a:ext uri="{FF2B5EF4-FFF2-40B4-BE49-F238E27FC236}">
                  <a16:creationId xmlns:a16="http://schemas.microsoft.com/office/drawing/2014/main" id="{8789845C-BD0A-060E-31BD-777AE582FF35}"/>
                </a:ext>
              </a:extLst>
            </p:cNvPr>
            <p:cNvSpPr>
              <a:spLocks noChangeShapeType="1"/>
            </p:cNvSpPr>
            <p:nvPr/>
          </p:nvSpPr>
          <p:spPr bwMode="auto">
            <a:xfrm>
              <a:off x="3456" y="388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46123" name="Oval 11">
            <a:extLst>
              <a:ext uri="{FF2B5EF4-FFF2-40B4-BE49-F238E27FC236}">
                <a16:creationId xmlns:a16="http://schemas.microsoft.com/office/drawing/2014/main" id="{68B10F26-D354-7E03-BC6F-6962E340A532}"/>
              </a:ext>
            </a:extLst>
          </p:cNvPr>
          <p:cNvSpPr>
            <a:spLocks noChangeArrowheads="1"/>
          </p:cNvSpPr>
          <p:nvPr/>
        </p:nvSpPr>
        <p:spPr bwMode="auto">
          <a:xfrm>
            <a:off x="6248400" y="5334000"/>
            <a:ext cx="2057400" cy="12954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That yield</a:t>
            </a:r>
          </a:p>
          <a:p>
            <a:pPr algn="ctr"/>
            <a:r>
              <a:rPr lang="en-US" altLang="en-US"/>
              <a:t>positive NPV</a:t>
            </a:r>
          </a:p>
          <a:p>
            <a:pPr algn="ctr"/>
            <a:r>
              <a:rPr lang="en-US" altLang="en-US"/>
              <a:t>value added</a:t>
            </a:r>
          </a:p>
        </p:txBody>
      </p:sp>
      <p:sp>
        <p:nvSpPr>
          <p:cNvPr id="346126" name="Oval 14">
            <a:extLst>
              <a:ext uri="{FF2B5EF4-FFF2-40B4-BE49-F238E27FC236}">
                <a16:creationId xmlns:a16="http://schemas.microsoft.com/office/drawing/2014/main" id="{59E7FAB8-FF94-FEC1-BCB4-B8B76BFAB777}"/>
              </a:ext>
            </a:extLst>
          </p:cNvPr>
          <p:cNvSpPr>
            <a:spLocks noChangeArrowheads="1"/>
          </p:cNvSpPr>
          <p:nvPr/>
        </p:nvSpPr>
        <p:spPr bwMode="auto">
          <a:xfrm>
            <a:off x="6248400" y="2590800"/>
            <a:ext cx="2590800" cy="16764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There are no</a:t>
            </a:r>
          </a:p>
          <a:p>
            <a:pPr algn="ctr"/>
            <a:r>
              <a:rPr lang="en-US" altLang="en-US"/>
              <a:t>guarantees that</a:t>
            </a:r>
          </a:p>
          <a:p>
            <a:pPr algn="ctr"/>
            <a:r>
              <a:rPr lang="en-US" altLang="en-US"/>
              <a:t>our estimates</a:t>
            </a:r>
          </a:p>
          <a:p>
            <a:pPr algn="ctr"/>
            <a:r>
              <a:rPr lang="en-US" altLang="en-US"/>
              <a:t>are correct</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6123"/>
                                        </p:tgtEl>
                                        <p:attrNameLst>
                                          <p:attrName>style.visibility</p:attrName>
                                        </p:attrNameLst>
                                      </p:cBhvr>
                                      <p:to>
                                        <p:strVal val="visible"/>
                                      </p:to>
                                    </p:set>
                                    <p:anim calcmode="lin" valueType="num">
                                      <p:cBhvr additive="base">
                                        <p:cTn id="19" dur="500" fill="hold"/>
                                        <p:tgtEl>
                                          <p:spTgt spid="346123"/>
                                        </p:tgtEl>
                                        <p:attrNameLst>
                                          <p:attrName>ppt_x</p:attrName>
                                        </p:attrNameLst>
                                      </p:cBhvr>
                                      <p:tavLst>
                                        <p:tav tm="0">
                                          <p:val>
                                            <p:strVal val="0-#ppt_w/2"/>
                                          </p:val>
                                        </p:tav>
                                        <p:tav tm="100000">
                                          <p:val>
                                            <p:strVal val="#ppt_x"/>
                                          </p:val>
                                        </p:tav>
                                      </p:tavLst>
                                    </p:anim>
                                    <p:anim calcmode="lin" valueType="num">
                                      <p:cBhvr additive="base">
                                        <p:cTn id="20" dur="500" fill="hold"/>
                                        <p:tgtEl>
                                          <p:spTgt spid="34612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346126"/>
                                        </p:tgtEl>
                                        <p:attrNameLst>
                                          <p:attrName>style.visibility</p:attrName>
                                        </p:attrNameLst>
                                      </p:cBhvr>
                                      <p:to>
                                        <p:strVal val="visible"/>
                                      </p:to>
                                    </p:set>
                                    <p:animEffect transition="in" filter="fade">
                                      <p:cBhvr>
                                        <p:cTn id="25" dur="2000"/>
                                        <p:tgtEl>
                                          <p:spTgt spid="346126"/>
                                        </p:tgtEl>
                                      </p:cBhvr>
                                    </p:animEffect>
                                    <p:anim calcmode="lin" valueType="num">
                                      <p:cBhvr>
                                        <p:cTn id="26" dur="2000" fill="hold"/>
                                        <p:tgtEl>
                                          <p:spTgt spid="346126"/>
                                        </p:tgtEl>
                                        <p:attrNameLst>
                                          <p:attrName>style.rotation</p:attrName>
                                        </p:attrNameLst>
                                      </p:cBhvr>
                                      <p:tavLst>
                                        <p:tav tm="0">
                                          <p:val>
                                            <p:fltVal val="720"/>
                                          </p:val>
                                        </p:tav>
                                        <p:tav tm="100000">
                                          <p:val>
                                            <p:fltVal val="0"/>
                                          </p:val>
                                        </p:tav>
                                      </p:tavLst>
                                    </p:anim>
                                    <p:anim calcmode="lin" valueType="num">
                                      <p:cBhvr>
                                        <p:cTn id="27" dur="2000" fill="hold"/>
                                        <p:tgtEl>
                                          <p:spTgt spid="346126"/>
                                        </p:tgtEl>
                                        <p:attrNameLst>
                                          <p:attrName>ppt_h</p:attrName>
                                        </p:attrNameLst>
                                      </p:cBhvr>
                                      <p:tavLst>
                                        <p:tav tm="0">
                                          <p:val>
                                            <p:fltVal val="0"/>
                                          </p:val>
                                        </p:tav>
                                        <p:tav tm="100000">
                                          <p:val>
                                            <p:strVal val="#ppt_h"/>
                                          </p:val>
                                        </p:tav>
                                      </p:tavLst>
                                    </p:anim>
                                    <p:anim calcmode="lin" valueType="num">
                                      <p:cBhvr>
                                        <p:cTn id="28" dur="2000" fill="hold"/>
                                        <p:tgtEl>
                                          <p:spTgt spid="3461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3" grpId="0" animBg="1"/>
      <p:bldP spid="3461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6B08905-D3FA-0BF2-63B6-C5C7A1A1A740}"/>
              </a:ext>
            </a:extLst>
          </p:cNvPr>
          <p:cNvSpPr>
            <a:spLocks noGrp="1"/>
          </p:cNvSpPr>
          <p:nvPr>
            <p:ph type="title"/>
          </p:nvPr>
        </p:nvSpPr>
        <p:spPr>
          <a:xfrm>
            <a:off x="457200" y="277813"/>
            <a:ext cx="8229600" cy="788987"/>
          </a:xfrm>
        </p:spPr>
        <p:txBody>
          <a:bodyPr/>
          <a:lstStyle/>
          <a:p>
            <a:r>
              <a:rPr lang="en-US" altLang="en-US"/>
              <a:t>NPV / DCF Example 3:</a:t>
            </a:r>
          </a:p>
        </p:txBody>
      </p:sp>
      <p:sp>
        <p:nvSpPr>
          <p:cNvPr id="19459" name="Slide Number Placeholder 3">
            <a:extLst>
              <a:ext uri="{FF2B5EF4-FFF2-40B4-BE49-F238E27FC236}">
                <a16:creationId xmlns:a16="http://schemas.microsoft.com/office/drawing/2014/main" id="{E9DC9429-AFF7-B59A-CE52-C3F3B749DD4A}"/>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50D8BB-DD1A-496A-AFCA-8DEF32C4AE47}" type="slidenum">
              <a:rPr lang="en-US" altLang="en-US"/>
              <a:pPr/>
              <a:t>16</a:t>
            </a:fld>
            <a:endParaRPr lang="en-US" altLang="en-US"/>
          </a:p>
        </p:txBody>
      </p:sp>
      <p:pic>
        <p:nvPicPr>
          <p:cNvPr id="19460" name="Picture 5">
            <a:extLst>
              <a:ext uri="{FF2B5EF4-FFF2-40B4-BE49-F238E27FC236}">
                <a16:creationId xmlns:a16="http://schemas.microsoft.com/office/drawing/2014/main" id="{742DD9A8-69D1-7125-F911-A2812967F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54" r="46294" b="40852"/>
          <a:stretch>
            <a:fillRect/>
          </a:stretch>
        </p:blipFill>
        <p:spPr bwMode="auto">
          <a:xfrm>
            <a:off x="741363" y="1474788"/>
            <a:ext cx="7564437" cy="4087812"/>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B4BF-80A9-060E-4F3A-32A6C014B102}"/>
              </a:ext>
            </a:extLst>
          </p:cNvPr>
          <p:cNvSpPr>
            <a:spLocks noGrp="1"/>
          </p:cNvSpPr>
          <p:nvPr>
            <p:ph type="title"/>
          </p:nvPr>
        </p:nvSpPr>
        <p:spPr>
          <a:xfrm rot="10800000">
            <a:off x="457200" y="1039813"/>
            <a:ext cx="1905000" cy="4979987"/>
          </a:xfrm>
        </p:spPr>
        <p:txBody>
          <a:bodyPr vert="vert"/>
          <a:lstStyle/>
          <a:p>
            <a:pPr>
              <a:defRPr/>
            </a:pPr>
            <a:r>
              <a:rPr lang="en-US" sz="5400" dirty="0"/>
              <a:t>Profile of NPV at Different Rates</a:t>
            </a:r>
          </a:p>
        </p:txBody>
      </p:sp>
      <p:sp>
        <p:nvSpPr>
          <p:cNvPr id="20483" name="Slide Number Placeholder 3">
            <a:extLst>
              <a:ext uri="{FF2B5EF4-FFF2-40B4-BE49-F238E27FC236}">
                <a16:creationId xmlns:a16="http://schemas.microsoft.com/office/drawing/2014/main" id="{D9DEE7BB-D8FF-A3D6-9CE5-822753E9911A}"/>
              </a:ext>
            </a:extLst>
          </p:cNvPr>
          <p:cNvSpPr>
            <a:spLocks noGrp="1"/>
          </p:cNvSpPr>
          <p:nvPr>
            <p:ph type="sldNum" sz="quarter" idx="4294967295"/>
          </p:nvPr>
        </p:nvSpPr>
        <p:spPr bwMode="auto">
          <a:xfrm>
            <a:off x="8001000" y="6477000"/>
            <a:ext cx="6858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05F79CE-F106-4E98-BEF7-28C93AB018A6}" type="slidenum">
              <a:rPr lang="en-US" altLang="en-US"/>
              <a:pPr/>
              <a:t>17</a:t>
            </a:fld>
            <a:endParaRPr lang="en-US" altLang="en-US"/>
          </a:p>
        </p:txBody>
      </p:sp>
      <p:pic>
        <p:nvPicPr>
          <p:cNvPr id="20484" name="Picture 5">
            <a:extLst>
              <a:ext uri="{FF2B5EF4-FFF2-40B4-BE49-F238E27FC236}">
                <a16:creationId xmlns:a16="http://schemas.microsoft.com/office/drawing/2014/main" id="{9691A78D-C8F3-DEE5-94C3-F7F2B39A5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242888"/>
            <a:ext cx="3902075" cy="6386512"/>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356F58D-FA74-D037-58B8-B393C66CE84F}"/>
              </a:ext>
            </a:extLst>
          </p:cNvPr>
          <p:cNvSpPr>
            <a:spLocks noGrp="1"/>
          </p:cNvSpPr>
          <p:nvPr>
            <p:ph type="title"/>
          </p:nvPr>
        </p:nvSpPr>
        <p:spPr>
          <a:xfrm>
            <a:off x="457200" y="228600"/>
            <a:ext cx="8229600" cy="731838"/>
          </a:xfrm>
        </p:spPr>
        <p:txBody>
          <a:bodyPr/>
          <a:lstStyle/>
          <a:p>
            <a:r>
              <a:rPr lang="en-US" altLang="en-US"/>
              <a:t>Profile of NPV at Different Rates</a:t>
            </a:r>
          </a:p>
        </p:txBody>
      </p:sp>
      <p:sp>
        <p:nvSpPr>
          <p:cNvPr id="21507" name="Slide Number Placeholder 3">
            <a:extLst>
              <a:ext uri="{FF2B5EF4-FFF2-40B4-BE49-F238E27FC236}">
                <a16:creationId xmlns:a16="http://schemas.microsoft.com/office/drawing/2014/main" id="{B0DC8552-F1D7-5F12-8FF5-C05B02DD7300}"/>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47F40A-E2B7-4620-8CF4-E5194D5B45F5}" type="slidenum">
              <a:rPr lang="en-US" altLang="en-US"/>
              <a:pPr/>
              <a:t>18</a:t>
            </a:fld>
            <a:endParaRPr lang="en-US" altLang="en-US"/>
          </a:p>
        </p:txBody>
      </p:sp>
      <p:pic>
        <p:nvPicPr>
          <p:cNvPr id="21508" name="Picture 6">
            <a:extLst>
              <a:ext uri="{FF2B5EF4-FFF2-40B4-BE49-F238E27FC236}">
                <a16:creationId xmlns:a16="http://schemas.microsoft.com/office/drawing/2014/main" id="{D101380B-DAC1-6B50-FD66-E5B8DCCB8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37475" cy="5233988"/>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7749F0E3-5B46-3A7E-08E0-5717B92D91D3}"/>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1EB5BB-5455-4FDE-88C4-D240D29D715D}" type="slidenum">
              <a:rPr lang="en-US" altLang="en-US"/>
              <a:pPr/>
              <a:t>19</a:t>
            </a:fld>
            <a:endParaRPr lang="en-US" altLang="en-US"/>
          </a:p>
        </p:txBody>
      </p:sp>
      <p:sp>
        <p:nvSpPr>
          <p:cNvPr id="22531" name="Rectangle 2">
            <a:extLst>
              <a:ext uri="{FF2B5EF4-FFF2-40B4-BE49-F238E27FC236}">
                <a16:creationId xmlns:a16="http://schemas.microsoft.com/office/drawing/2014/main" id="{75CC55FE-7182-9EA7-1E8D-CD9A4C4765DB}"/>
              </a:ext>
            </a:extLst>
          </p:cNvPr>
          <p:cNvSpPr>
            <a:spLocks noGrp="1" noChangeArrowheads="1"/>
          </p:cNvSpPr>
          <p:nvPr>
            <p:ph type="title"/>
          </p:nvPr>
        </p:nvSpPr>
        <p:spPr>
          <a:xfrm>
            <a:off x="457200" y="304800"/>
            <a:ext cx="8229600" cy="808038"/>
          </a:xfrm>
        </p:spPr>
        <p:txBody>
          <a:bodyPr/>
          <a:lstStyle/>
          <a:p>
            <a:pPr eaLnBrk="1" hangingPunct="1"/>
            <a:r>
              <a:rPr lang="en-US" altLang="en-US"/>
              <a:t>We Have Just Talked About NPV</a:t>
            </a:r>
          </a:p>
        </p:txBody>
      </p:sp>
      <p:sp>
        <p:nvSpPr>
          <p:cNvPr id="22532" name="Rectangle 3">
            <a:extLst>
              <a:ext uri="{FF2B5EF4-FFF2-40B4-BE49-F238E27FC236}">
                <a16:creationId xmlns:a16="http://schemas.microsoft.com/office/drawing/2014/main" id="{81B3E2F7-851C-D4F6-4FAC-D9D958B1C900}"/>
              </a:ext>
            </a:extLst>
          </p:cNvPr>
          <p:cNvSpPr>
            <a:spLocks noGrp="1" noChangeArrowheads="1"/>
          </p:cNvSpPr>
          <p:nvPr>
            <p:ph type="body" idx="1"/>
          </p:nvPr>
        </p:nvSpPr>
        <p:spPr>
          <a:xfrm>
            <a:off x="533400" y="1295400"/>
            <a:ext cx="8077200" cy="4800600"/>
          </a:xfrm>
        </p:spPr>
        <p:txBody>
          <a:bodyPr/>
          <a:lstStyle/>
          <a:p>
            <a:pPr eaLnBrk="1" hangingPunct="1">
              <a:lnSpc>
                <a:spcPct val="90000"/>
              </a:lnSpc>
            </a:pPr>
            <a:r>
              <a:rPr lang="en-US" altLang="en-US" sz="3600"/>
              <a:t>Investment Criteria:</a:t>
            </a:r>
          </a:p>
          <a:p>
            <a:pPr marL="1009650" lvl="1" indent="-609600" eaLnBrk="1" hangingPunct="1">
              <a:lnSpc>
                <a:spcPct val="90000"/>
              </a:lnSpc>
              <a:buFont typeface="Wingdings" panose="05000000000000000000" pitchFamily="2" charset="2"/>
              <a:buAutoNum type="arabicPeriod"/>
            </a:pPr>
            <a:r>
              <a:rPr lang="en-US" altLang="en-US" sz="3200"/>
              <a:t>Net Present Value			√</a:t>
            </a:r>
          </a:p>
          <a:p>
            <a:pPr marL="1009650" lvl="1" indent="-609600" eaLnBrk="1" hangingPunct="1">
              <a:lnSpc>
                <a:spcPct val="90000"/>
              </a:lnSpc>
              <a:buFont typeface="Wingdings" panose="05000000000000000000" pitchFamily="2" charset="2"/>
              <a:buAutoNum type="arabicPeriod"/>
            </a:pPr>
            <a:r>
              <a:rPr lang="en-US" altLang="en-US" sz="3200"/>
              <a:t>Payback Rule				≈</a:t>
            </a:r>
          </a:p>
          <a:p>
            <a:pPr marL="1009650" lvl="1" indent="-609600" eaLnBrk="1" hangingPunct="1">
              <a:lnSpc>
                <a:spcPct val="90000"/>
              </a:lnSpc>
              <a:buFont typeface="Wingdings" panose="05000000000000000000" pitchFamily="2" charset="2"/>
              <a:buAutoNum type="arabicPeriod"/>
            </a:pPr>
            <a:r>
              <a:rPr lang="en-US" altLang="en-US" sz="3200"/>
              <a:t>Accounting Rates Of Return	≈</a:t>
            </a:r>
          </a:p>
          <a:p>
            <a:pPr marL="1009650" lvl="1" indent="-609600" eaLnBrk="1" hangingPunct="1">
              <a:lnSpc>
                <a:spcPct val="90000"/>
              </a:lnSpc>
              <a:buFont typeface="Wingdings" panose="05000000000000000000" pitchFamily="2" charset="2"/>
              <a:buAutoNum type="arabicPeriod"/>
            </a:pPr>
            <a:r>
              <a:rPr lang="en-US" altLang="en-US" sz="3200"/>
              <a:t>Internal Rate Of Return		≈</a:t>
            </a:r>
          </a:p>
          <a:p>
            <a:pPr marL="1009650" lvl="1" indent="-609600" eaLnBrk="1" hangingPunct="1">
              <a:lnSpc>
                <a:spcPct val="90000"/>
              </a:lnSpc>
              <a:buFont typeface="Wingdings" panose="05000000000000000000" pitchFamily="2" charset="2"/>
              <a:buAutoNum type="arabicPeriod"/>
            </a:pPr>
            <a:r>
              <a:rPr lang="en-US" altLang="en-US" sz="3200"/>
              <a:t>The Profitability Index		≈</a:t>
            </a:r>
          </a:p>
          <a:p>
            <a:pPr eaLnBrk="1" hangingPunct="1">
              <a:lnSpc>
                <a:spcPct val="90000"/>
              </a:lnSpc>
            </a:pPr>
            <a:endParaRPr lang="en-US" altLang="en-US" sz="3600"/>
          </a:p>
          <a:p>
            <a:pPr eaLnBrk="1" hangingPunct="1">
              <a:lnSpc>
                <a:spcPct val="90000"/>
              </a:lnSpc>
            </a:pPr>
            <a:r>
              <a:rPr lang="en-US" altLang="en-US" sz="3600"/>
              <a:t>Let’s look at one example and compare all these methods</a:t>
            </a:r>
          </a:p>
        </p:txBody>
      </p:sp>
    </p:spTree>
  </p:cSld>
  <p:clrMapOvr>
    <a:masterClrMapping/>
  </p:clrMapOvr>
  <p:transition spd="med">
    <p:wheel spokes="8"/>
    <p:sndAc>
      <p:stSnd>
        <p:snd r:embed="rId3" name="cashreg.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3F41A239-03EF-46BF-1A49-88D400850FA5}"/>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E49515E-E817-45CC-B487-E90FF77C1D40}" type="slidenum">
              <a:rPr lang="en-US" altLang="en-US"/>
              <a:pPr/>
              <a:t>2</a:t>
            </a:fld>
            <a:endParaRPr lang="en-US" altLang="en-US"/>
          </a:p>
        </p:txBody>
      </p:sp>
      <p:sp>
        <p:nvSpPr>
          <p:cNvPr id="5123" name="Rectangle 2">
            <a:extLst>
              <a:ext uri="{FF2B5EF4-FFF2-40B4-BE49-F238E27FC236}">
                <a16:creationId xmlns:a16="http://schemas.microsoft.com/office/drawing/2014/main" id="{22EF19E3-CB15-F6BF-93A3-9F926A8964F4}"/>
              </a:ext>
            </a:extLst>
          </p:cNvPr>
          <p:cNvSpPr>
            <a:spLocks noGrp="1" noChangeArrowheads="1"/>
          </p:cNvSpPr>
          <p:nvPr>
            <p:ph type="title"/>
          </p:nvPr>
        </p:nvSpPr>
        <p:spPr/>
        <p:txBody>
          <a:bodyPr/>
          <a:lstStyle/>
          <a:p>
            <a:pPr eaLnBrk="1" hangingPunct="1"/>
            <a:r>
              <a:rPr lang="en-US" altLang="en-US"/>
              <a:t>Topics</a:t>
            </a:r>
          </a:p>
        </p:txBody>
      </p:sp>
      <p:sp>
        <p:nvSpPr>
          <p:cNvPr id="5124" name="Rectangle 3">
            <a:extLst>
              <a:ext uri="{FF2B5EF4-FFF2-40B4-BE49-F238E27FC236}">
                <a16:creationId xmlns:a16="http://schemas.microsoft.com/office/drawing/2014/main" id="{347DCB9A-CE2B-B7AB-C465-A9512EF33FDE}"/>
              </a:ext>
            </a:extLst>
          </p:cNvPr>
          <p:cNvSpPr>
            <a:spLocks noGrp="1" noChangeArrowheads="1"/>
          </p:cNvSpPr>
          <p:nvPr>
            <p:ph type="body" idx="1"/>
          </p:nvPr>
        </p:nvSpPr>
        <p:spPr/>
        <p:txBody>
          <a:bodyPr/>
          <a:lstStyle/>
          <a:p>
            <a:pPr marL="609600" indent="-609600" eaLnBrk="1" hangingPunct="1">
              <a:lnSpc>
                <a:spcPct val="90000"/>
              </a:lnSpc>
              <a:buFont typeface="Wingdings" panose="05000000000000000000" pitchFamily="2" charset="2"/>
              <a:buAutoNum type="arabicPeriod"/>
            </a:pPr>
            <a:r>
              <a:rPr lang="en-US" altLang="en-US" sz="3600"/>
              <a:t>First Look at Capital Budgeting</a:t>
            </a:r>
          </a:p>
          <a:p>
            <a:pPr marL="609600" indent="-609600" eaLnBrk="1" hangingPunct="1">
              <a:lnSpc>
                <a:spcPct val="90000"/>
              </a:lnSpc>
              <a:buFont typeface="Wingdings" panose="05000000000000000000" pitchFamily="2" charset="2"/>
              <a:buAutoNum type="arabicPeriod"/>
            </a:pPr>
            <a:r>
              <a:rPr lang="en-US" altLang="en-US" sz="3600"/>
              <a:t>Investment Criteria:</a:t>
            </a:r>
          </a:p>
          <a:p>
            <a:pPr marL="1009650" lvl="1" indent="-609600" eaLnBrk="1" hangingPunct="1">
              <a:lnSpc>
                <a:spcPct val="90000"/>
              </a:lnSpc>
              <a:buFont typeface="Wingdings" panose="05000000000000000000" pitchFamily="2" charset="2"/>
              <a:buAutoNum type="arabicPeriod"/>
            </a:pPr>
            <a:r>
              <a:rPr lang="en-US" altLang="en-US" sz="3200"/>
              <a:t>Net Present Value			√</a:t>
            </a:r>
          </a:p>
          <a:p>
            <a:pPr marL="1009650" lvl="1" indent="-609600" eaLnBrk="1" hangingPunct="1">
              <a:lnSpc>
                <a:spcPct val="90000"/>
              </a:lnSpc>
              <a:buFont typeface="Wingdings" panose="05000000000000000000" pitchFamily="2" charset="2"/>
              <a:buAutoNum type="arabicPeriod"/>
            </a:pPr>
            <a:r>
              <a:rPr lang="en-US" altLang="en-US" sz="3200"/>
              <a:t>Payback Rule				≈</a:t>
            </a:r>
          </a:p>
          <a:p>
            <a:pPr marL="1009650" lvl="1" indent="-609600" eaLnBrk="1" hangingPunct="1">
              <a:lnSpc>
                <a:spcPct val="90000"/>
              </a:lnSpc>
              <a:buFont typeface="Wingdings" panose="05000000000000000000" pitchFamily="2" charset="2"/>
              <a:buAutoNum type="arabicPeriod"/>
            </a:pPr>
            <a:r>
              <a:rPr lang="en-US" altLang="en-US" sz="3200"/>
              <a:t>Accounting Rates Of Return	≈</a:t>
            </a:r>
          </a:p>
          <a:p>
            <a:pPr marL="1009650" lvl="1" indent="-609600" eaLnBrk="1" hangingPunct="1">
              <a:lnSpc>
                <a:spcPct val="90000"/>
              </a:lnSpc>
              <a:buFont typeface="Wingdings" panose="05000000000000000000" pitchFamily="2" charset="2"/>
              <a:buAutoNum type="arabicPeriod"/>
            </a:pPr>
            <a:r>
              <a:rPr lang="en-US" altLang="en-US" sz="3200"/>
              <a:t>Internal Rate Of Return		≈</a:t>
            </a:r>
          </a:p>
          <a:p>
            <a:pPr marL="1009650" lvl="1" indent="-609600" eaLnBrk="1" hangingPunct="1">
              <a:lnSpc>
                <a:spcPct val="90000"/>
              </a:lnSpc>
              <a:buFont typeface="Wingdings" panose="05000000000000000000" pitchFamily="2" charset="2"/>
              <a:buAutoNum type="arabicPeriod"/>
            </a:pPr>
            <a:r>
              <a:rPr lang="en-US" altLang="en-US" sz="3200"/>
              <a:t>The Profitability Index		≈</a:t>
            </a:r>
          </a:p>
        </p:txBody>
      </p:sp>
    </p:spTree>
  </p:cSld>
  <p:clrMapOvr>
    <a:masterClrMapping/>
  </p:clrMapOvr>
  <p:transition spd="med">
    <p:wheel spokes="8"/>
    <p:sndAc>
      <p:stSnd>
        <p:snd r:embed="rId3" name="cashreg.wav"/>
      </p:stSnd>
    </p:sndAc>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7">
            <a:extLst>
              <a:ext uri="{FF2B5EF4-FFF2-40B4-BE49-F238E27FC236}">
                <a16:creationId xmlns:a16="http://schemas.microsoft.com/office/drawing/2014/main" id="{ECC7C6AC-9089-55FC-4A66-41A11A2214E4}"/>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AA0E259-8871-439D-882B-33A92937E28E}" type="slidenum">
              <a:rPr lang="en-US" altLang="en-US"/>
              <a:pPr/>
              <a:t>20</a:t>
            </a:fld>
            <a:endParaRPr lang="en-US" altLang="en-US"/>
          </a:p>
        </p:txBody>
      </p:sp>
      <p:sp>
        <p:nvSpPr>
          <p:cNvPr id="23555" name="Rectangle 2">
            <a:extLst>
              <a:ext uri="{FF2B5EF4-FFF2-40B4-BE49-F238E27FC236}">
                <a16:creationId xmlns:a16="http://schemas.microsoft.com/office/drawing/2014/main" id="{407FD51D-1A5F-98A7-CF8B-F098962FF9C8}"/>
              </a:ext>
            </a:extLst>
          </p:cNvPr>
          <p:cNvSpPr>
            <a:spLocks noGrp="1" noChangeArrowheads="1"/>
          </p:cNvSpPr>
          <p:nvPr>
            <p:ph type="title"/>
          </p:nvPr>
        </p:nvSpPr>
        <p:spPr>
          <a:xfrm>
            <a:off x="457200" y="277813"/>
            <a:ext cx="8229600" cy="712787"/>
          </a:xfrm>
        </p:spPr>
        <p:txBody>
          <a:bodyPr/>
          <a:lstStyle/>
          <a:p>
            <a:pPr eaLnBrk="1" hangingPunct="1"/>
            <a:r>
              <a:rPr lang="en-US" altLang="en-US" sz="4000"/>
              <a:t>Data For Example 4</a:t>
            </a:r>
          </a:p>
        </p:txBody>
      </p:sp>
      <p:sp>
        <p:nvSpPr>
          <p:cNvPr id="360451" name="Rectangle 3">
            <a:extLst>
              <a:ext uri="{FF2B5EF4-FFF2-40B4-BE49-F238E27FC236}">
                <a16:creationId xmlns:a16="http://schemas.microsoft.com/office/drawing/2014/main" id="{DA5B5576-69BF-43F4-FA06-9774C9D19BE4}"/>
              </a:ext>
            </a:extLst>
          </p:cNvPr>
          <p:cNvSpPr>
            <a:spLocks noGrp="1" noChangeArrowheads="1"/>
          </p:cNvSpPr>
          <p:nvPr>
            <p:ph type="body" sz="half" idx="1"/>
          </p:nvPr>
        </p:nvSpPr>
        <p:spPr>
          <a:xfrm>
            <a:off x="533400" y="1143000"/>
            <a:ext cx="8153400" cy="1219200"/>
          </a:xfrm>
        </p:spPr>
        <p:txBody>
          <a:bodyPr/>
          <a:lstStyle/>
          <a:p>
            <a:pPr eaLnBrk="1" hangingPunct="1"/>
            <a:r>
              <a:rPr lang="en-US" altLang="en-US" sz="2800"/>
              <a:t>You are looking at a new project and you have estimated these numbers:</a:t>
            </a:r>
          </a:p>
        </p:txBody>
      </p:sp>
      <p:pic>
        <p:nvPicPr>
          <p:cNvPr id="23557" name="Picture 7">
            <a:extLst>
              <a:ext uri="{FF2B5EF4-FFF2-40B4-BE49-F238E27FC236}">
                <a16:creationId xmlns:a16="http://schemas.microsoft.com/office/drawing/2014/main" id="{11667644-74DB-922A-F139-BEE0D45A8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2133600"/>
            <a:ext cx="2209800" cy="143351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10">
            <a:extLst>
              <a:ext uri="{FF2B5EF4-FFF2-40B4-BE49-F238E27FC236}">
                <a16:creationId xmlns:a16="http://schemas.microsoft.com/office/drawing/2014/main" id="{1B2AA21E-B1E4-F07F-E9BE-1AC194D6BD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3810000"/>
            <a:ext cx="3036888" cy="10668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11">
            <a:extLst>
              <a:ext uri="{FF2B5EF4-FFF2-40B4-BE49-F238E27FC236}">
                <a16:creationId xmlns:a16="http://schemas.microsoft.com/office/drawing/2014/main" id="{EB5A9D3B-5E3F-F894-93FB-03615F973D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5181600"/>
            <a:ext cx="4660900" cy="109696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0451">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71CE3DCC-19B3-947B-49D7-7E83FAEADC09}"/>
              </a:ext>
            </a:extLst>
          </p:cNvPr>
          <p:cNvSpPr>
            <a:spLocks noGrp="1"/>
          </p:cNvSpPr>
          <p:nvPr>
            <p:ph type="title"/>
          </p:nvPr>
        </p:nvSpPr>
        <p:spPr/>
        <p:txBody>
          <a:bodyPr/>
          <a:lstStyle/>
          <a:p>
            <a:r>
              <a:rPr lang="en-US" altLang="en-US" sz="4000"/>
              <a:t>Example 4:</a:t>
            </a:r>
            <a:br>
              <a:rPr lang="en-US" altLang="en-US" sz="4000"/>
            </a:br>
            <a:r>
              <a:rPr lang="en-US" altLang="en-US" sz="4000"/>
              <a:t>Computing NPV for The Project:</a:t>
            </a:r>
          </a:p>
        </p:txBody>
      </p:sp>
      <p:sp>
        <p:nvSpPr>
          <p:cNvPr id="24579" name="Slide Number Placeholder 5">
            <a:extLst>
              <a:ext uri="{FF2B5EF4-FFF2-40B4-BE49-F238E27FC236}">
                <a16:creationId xmlns:a16="http://schemas.microsoft.com/office/drawing/2014/main" id="{8E11078D-780B-599B-3409-4D72E062E72C}"/>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44FCA9-0744-4224-AB45-7D804164DC93}" type="slidenum">
              <a:rPr lang="en-US" altLang="en-US"/>
              <a:pPr/>
              <a:t>21</a:t>
            </a:fld>
            <a:endParaRPr lang="en-US" altLang="en-US"/>
          </a:p>
        </p:txBody>
      </p:sp>
      <p:pic>
        <p:nvPicPr>
          <p:cNvPr id="24580" name="Picture 5">
            <a:extLst>
              <a:ext uri="{FF2B5EF4-FFF2-40B4-BE49-F238E27FC236}">
                <a16:creationId xmlns:a16="http://schemas.microsoft.com/office/drawing/2014/main" id="{3BD4EA82-36EC-D2E5-2A91-055C96547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682" r="47699" b="47955"/>
          <a:stretch>
            <a:fillRect/>
          </a:stretch>
        </p:blipFill>
        <p:spPr bwMode="auto">
          <a:xfrm>
            <a:off x="533400" y="1884363"/>
            <a:ext cx="7500938" cy="3373437"/>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FE06CC56-1021-5E36-FB6F-2F379FDD2DE0}"/>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3E09B6C-FC01-4BC1-B815-68874855780B}" type="slidenum">
              <a:rPr lang="en-US" altLang="en-US"/>
              <a:pPr/>
              <a:t>22</a:t>
            </a:fld>
            <a:endParaRPr lang="en-US" altLang="en-US"/>
          </a:p>
        </p:txBody>
      </p:sp>
      <p:sp>
        <p:nvSpPr>
          <p:cNvPr id="25603" name="Rectangle 2">
            <a:extLst>
              <a:ext uri="{FF2B5EF4-FFF2-40B4-BE49-F238E27FC236}">
                <a16:creationId xmlns:a16="http://schemas.microsoft.com/office/drawing/2014/main" id="{312EBD31-C85C-75A9-8C4E-64D515182DC0}"/>
              </a:ext>
            </a:extLst>
          </p:cNvPr>
          <p:cNvSpPr>
            <a:spLocks noGrp="1" noChangeArrowheads="1"/>
          </p:cNvSpPr>
          <p:nvPr>
            <p:ph type="title"/>
          </p:nvPr>
        </p:nvSpPr>
        <p:spPr/>
        <p:txBody>
          <a:bodyPr/>
          <a:lstStyle/>
          <a:p>
            <a:pPr eaLnBrk="1" hangingPunct="1"/>
            <a:r>
              <a:rPr lang="en-US" altLang="en-US"/>
              <a:t>Advantages of NPV Rule </a:t>
            </a:r>
          </a:p>
        </p:txBody>
      </p:sp>
      <p:sp>
        <p:nvSpPr>
          <p:cNvPr id="25604" name="Rectangle 3">
            <a:extLst>
              <a:ext uri="{FF2B5EF4-FFF2-40B4-BE49-F238E27FC236}">
                <a16:creationId xmlns:a16="http://schemas.microsoft.com/office/drawing/2014/main" id="{CDCE5723-AAEB-0B24-3118-B962443E6BC3}"/>
              </a:ext>
            </a:extLst>
          </p:cNvPr>
          <p:cNvSpPr>
            <a:spLocks noGrp="1" noChangeArrowheads="1"/>
          </p:cNvSpPr>
          <p:nvPr>
            <p:ph type="body" idx="1"/>
          </p:nvPr>
        </p:nvSpPr>
        <p:spPr/>
        <p:txBody>
          <a:bodyPr/>
          <a:lstStyle/>
          <a:p>
            <a:pPr eaLnBrk="1" hangingPunct="1"/>
            <a:r>
              <a:rPr lang="en-US" altLang="en-US"/>
              <a:t>Rule adjusts for the time value of money</a:t>
            </a:r>
          </a:p>
          <a:p>
            <a:pPr eaLnBrk="1" hangingPunct="1"/>
            <a:r>
              <a:rPr lang="en-US" altLang="en-US"/>
              <a:t>Rule adjusts for risk </a:t>
            </a:r>
            <a:r>
              <a:rPr lang="en-US" altLang="en-US" sz="2000"/>
              <a:t>(RRR - Discount Rate)</a:t>
            </a:r>
          </a:p>
          <a:p>
            <a:pPr eaLnBrk="1" hangingPunct="1"/>
            <a:r>
              <a:rPr lang="en-US" altLang="en-US"/>
              <a:t>Rule provides information on whether we are creating value for the firm</a:t>
            </a:r>
          </a:p>
          <a:p>
            <a:pPr eaLnBrk="1" hangingPunct="1"/>
            <a:endParaRPr lang="en-US" altLang="en-US"/>
          </a:p>
        </p:txBody>
      </p:sp>
    </p:spTree>
  </p:cSld>
  <p:clrMapOvr>
    <a:masterClrMapping/>
  </p:clrMapOvr>
  <p:transition spd="med">
    <p:wheel spokes="8"/>
    <p:sndAc>
      <p:stSnd>
        <p:snd r:embed="rId3" name="cashreg.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5B61D481-7E5E-7097-7F15-C97A01B52C06}"/>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600AD35-1334-41F9-909C-CFD26CD0A160}" type="slidenum">
              <a:rPr lang="en-US" altLang="en-US"/>
              <a:pPr/>
              <a:t>23</a:t>
            </a:fld>
            <a:endParaRPr lang="en-US" altLang="en-US"/>
          </a:p>
        </p:txBody>
      </p:sp>
      <p:sp>
        <p:nvSpPr>
          <p:cNvPr id="26627" name="Rectangle 2">
            <a:extLst>
              <a:ext uri="{FF2B5EF4-FFF2-40B4-BE49-F238E27FC236}">
                <a16:creationId xmlns:a16="http://schemas.microsoft.com/office/drawing/2014/main" id="{D249B07C-289E-11C9-9BF9-8D95856FD4A7}"/>
              </a:ext>
            </a:extLst>
          </p:cNvPr>
          <p:cNvSpPr>
            <a:spLocks noGrp="1" noChangeArrowheads="1"/>
          </p:cNvSpPr>
          <p:nvPr>
            <p:ph type="title"/>
          </p:nvPr>
        </p:nvSpPr>
        <p:spPr>
          <a:xfrm>
            <a:off x="457200" y="106363"/>
            <a:ext cx="8229600" cy="808037"/>
          </a:xfrm>
        </p:spPr>
        <p:txBody>
          <a:bodyPr/>
          <a:lstStyle/>
          <a:p>
            <a:pPr eaLnBrk="1" hangingPunct="1"/>
            <a:r>
              <a:rPr lang="en-US" altLang="en-US"/>
              <a:t>Payback Rule</a:t>
            </a:r>
          </a:p>
        </p:txBody>
      </p:sp>
      <p:sp>
        <p:nvSpPr>
          <p:cNvPr id="26628" name="Rectangle 3">
            <a:extLst>
              <a:ext uri="{FF2B5EF4-FFF2-40B4-BE49-F238E27FC236}">
                <a16:creationId xmlns:a16="http://schemas.microsoft.com/office/drawing/2014/main" id="{F8462FF6-2544-1F0A-4B09-C61A3DE4EE8B}"/>
              </a:ext>
            </a:extLst>
          </p:cNvPr>
          <p:cNvSpPr>
            <a:spLocks noGrp="1" noChangeArrowheads="1"/>
          </p:cNvSpPr>
          <p:nvPr>
            <p:ph type="body" idx="1"/>
          </p:nvPr>
        </p:nvSpPr>
        <p:spPr>
          <a:xfrm>
            <a:off x="304800" y="1143000"/>
            <a:ext cx="8686800" cy="3886200"/>
          </a:xfrm>
        </p:spPr>
        <p:txBody>
          <a:bodyPr/>
          <a:lstStyle/>
          <a:p>
            <a:pPr eaLnBrk="1" hangingPunct="1"/>
            <a:r>
              <a:rPr lang="en-US" altLang="en-US" sz="2800"/>
              <a:t>Payback Period</a:t>
            </a:r>
          </a:p>
          <a:p>
            <a:pPr lvl="1" eaLnBrk="1" hangingPunct="1"/>
            <a:r>
              <a:rPr lang="en-US" altLang="en-US" sz="2400"/>
              <a:t>The amount of time required for an investment to generate cash flows to recover its initial costs</a:t>
            </a:r>
          </a:p>
          <a:p>
            <a:pPr eaLnBrk="1" hangingPunct="1"/>
            <a:r>
              <a:rPr lang="en-US" altLang="en-US" sz="2800"/>
              <a:t>Computation</a:t>
            </a:r>
          </a:p>
          <a:p>
            <a:pPr lvl="1" eaLnBrk="1" hangingPunct="1"/>
            <a:r>
              <a:rPr lang="en-US" altLang="en-US" sz="2400"/>
              <a:t>Estimate the cash flows</a:t>
            </a:r>
          </a:p>
          <a:p>
            <a:pPr lvl="1" eaLnBrk="1" hangingPunct="1"/>
            <a:r>
              <a:rPr lang="en-US" altLang="en-US" sz="2400"/>
              <a:t>Determine # of years Required to get “paid back”.</a:t>
            </a:r>
          </a:p>
          <a:p>
            <a:pPr lvl="1" eaLnBrk="1" hangingPunct="1"/>
            <a:r>
              <a:rPr lang="en-US" altLang="en-US" sz="2400"/>
              <a:t>Subtract the future cash flows from the initial cost until the initial investment has been recovered</a:t>
            </a:r>
            <a:endParaRPr lang="en-US" altLang="en-US"/>
          </a:p>
          <a:p>
            <a:pPr lvl="1" eaLnBrk="1" hangingPunct="1"/>
            <a:endParaRPr lang="en-US" altLang="en-US" sz="2400"/>
          </a:p>
        </p:txBody>
      </p:sp>
      <p:grpSp>
        <p:nvGrpSpPr>
          <p:cNvPr id="2" name="Group 4">
            <a:extLst>
              <a:ext uri="{FF2B5EF4-FFF2-40B4-BE49-F238E27FC236}">
                <a16:creationId xmlns:a16="http://schemas.microsoft.com/office/drawing/2014/main" id="{815B7D5C-7C15-2F21-7EA1-B992E65BFF82}"/>
              </a:ext>
            </a:extLst>
          </p:cNvPr>
          <p:cNvGrpSpPr>
            <a:grpSpLocks/>
          </p:cNvGrpSpPr>
          <p:nvPr/>
        </p:nvGrpSpPr>
        <p:grpSpPr bwMode="auto">
          <a:xfrm>
            <a:off x="381000" y="5029200"/>
            <a:ext cx="2819400" cy="1295400"/>
            <a:chOff x="384" y="3504"/>
            <a:chExt cx="1776" cy="816"/>
          </a:xfrm>
        </p:grpSpPr>
        <p:sp>
          <p:nvSpPr>
            <p:cNvPr id="26633" name="Oval 5">
              <a:extLst>
                <a:ext uri="{FF2B5EF4-FFF2-40B4-BE49-F238E27FC236}">
                  <a16:creationId xmlns:a16="http://schemas.microsoft.com/office/drawing/2014/main" id="{721FC07D-59EA-3F94-CC24-9BBC76E44863}"/>
                </a:ext>
              </a:extLst>
            </p:cNvPr>
            <p:cNvSpPr>
              <a:spLocks noChangeArrowheads="1"/>
            </p:cNvSpPr>
            <p:nvPr/>
          </p:nvSpPr>
          <p:spPr bwMode="auto">
            <a:xfrm>
              <a:off x="384" y="3504"/>
              <a:ext cx="1296" cy="816"/>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Accept</a:t>
              </a:r>
            </a:p>
            <a:p>
              <a:pPr algn="ctr"/>
              <a:r>
                <a:rPr lang="en-US" altLang="en-US"/>
                <a:t>Investment</a:t>
              </a:r>
            </a:p>
          </p:txBody>
        </p:sp>
        <p:sp>
          <p:nvSpPr>
            <p:cNvPr id="26634" name="Line 6">
              <a:extLst>
                <a:ext uri="{FF2B5EF4-FFF2-40B4-BE49-F238E27FC236}">
                  <a16:creationId xmlns:a16="http://schemas.microsoft.com/office/drawing/2014/main" id="{7E343063-EB44-560B-BEDF-9ECFE996223F}"/>
                </a:ext>
              </a:extLst>
            </p:cNvPr>
            <p:cNvSpPr>
              <a:spLocks noChangeShapeType="1"/>
            </p:cNvSpPr>
            <p:nvPr/>
          </p:nvSpPr>
          <p:spPr bwMode="auto">
            <a:xfrm>
              <a:off x="1680" y="388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49192" name="Oval 8">
            <a:extLst>
              <a:ext uri="{FF2B5EF4-FFF2-40B4-BE49-F238E27FC236}">
                <a16:creationId xmlns:a16="http://schemas.microsoft.com/office/drawing/2014/main" id="{0303FF08-E30B-8156-F8F7-53C3FCF722C9}"/>
              </a:ext>
            </a:extLst>
          </p:cNvPr>
          <p:cNvSpPr>
            <a:spLocks noChangeArrowheads="1"/>
          </p:cNvSpPr>
          <p:nvPr/>
        </p:nvSpPr>
        <p:spPr bwMode="auto">
          <a:xfrm>
            <a:off x="3429000" y="5029200"/>
            <a:ext cx="2057400" cy="12954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Payback</a:t>
            </a:r>
          </a:p>
          <a:p>
            <a:pPr algn="ctr"/>
            <a:r>
              <a:rPr lang="en-US" altLang="en-US"/>
              <a:t>Period</a:t>
            </a:r>
          </a:p>
        </p:txBody>
      </p:sp>
      <p:sp>
        <p:nvSpPr>
          <p:cNvPr id="349194" name="Oval 10">
            <a:extLst>
              <a:ext uri="{FF2B5EF4-FFF2-40B4-BE49-F238E27FC236}">
                <a16:creationId xmlns:a16="http://schemas.microsoft.com/office/drawing/2014/main" id="{04117392-999A-C5DF-597F-DA8AB16C34C1}"/>
              </a:ext>
            </a:extLst>
          </p:cNvPr>
          <p:cNvSpPr>
            <a:spLocks noChangeArrowheads="1"/>
          </p:cNvSpPr>
          <p:nvPr/>
        </p:nvSpPr>
        <p:spPr bwMode="auto">
          <a:xfrm>
            <a:off x="6248400" y="5029200"/>
            <a:ext cx="2057400" cy="12954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Pre-specified</a:t>
            </a:r>
          </a:p>
          <a:p>
            <a:pPr algn="ctr"/>
            <a:r>
              <a:rPr lang="en-US" altLang="en-US"/>
              <a:t># of</a:t>
            </a:r>
          </a:p>
          <a:p>
            <a:pPr algn="ctr"/>
            <a:r>
              <a:rPr lang="en-US" altLang="en-US"/>
              <a:t>Years</a:t>
            </a:r>
          </a:p>
        </p:txBody>
      </p:sp>
      <p:sp>
        <p:nvSpPr>
          <p:cNvPr id="349195" name="Rectangle 11">
            <a:extLst>
              <a:ext uri="{FF2B5EF4-FFF2-40B4-BE49-F238E27FC236}">
                <a16:creationId xmlns:a16="http://schemas.microsoft.com/office/drawing/2014/main" id="{E0572814-0EC2-44C4-B503-0C0C3743EA67}"/>
              </a:ext>
            </a:extLst>
          </p:cNvPr>
          <p:cNvSpPr>
            <a:spLocks noChangeArrowheads="1"/>
          </p:cNvSpPr>
          <p:nvPr/>
        </p:nvSpPr>
        <p:spPr bwMode="auto">
          <a:xfrm>
            <a:off x="5562600" y="5257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400"/>
              <a:t>&lt;</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9192"/>
                                        </p:tgtEl>
                                        <p:attrNameLst>
                                          <p:attrName>style.visibility</p:attrName>
                                        </p:attrNameLst>
                                      </p:cBhvr>
                                      <p:to>
                                        <p:strVal val="visible"/>
                                      </p:to>
                                    </p:set>
                                    <p:anim calcmode="lin" valueType="num">
                                      <p:cBhvr additive="base">
                                        <p:cTn id="13" dur="500" fill="hold"/>
                                        <p:tgtEl>
                                          <p:spTgt spid="349192"/>
                                        </p:tgtEl>
                                        <p:attrNameLst>
                                          <p:attrName>ppt_x</p:attrName>
                                        </p:attrNameLst>
                                      </p:cBhvr>
                                      <p:tavLst>
                                        <p:tav tm="0">
                                          <p:val>
                                            <p:strVal val="0-#ppt_w/2"/>
                                          </p:val>
                                        </p:tav>
                                        <p:tav tm="100000">
                                          <p:val>
                                            <p:strVal val="#ppt_x"/>
                                          </p:val>
                                        </p:tav>
                                      </p:tavLst>
                                    </p:anim>
                                    <p:anim calcmode="lin" valueType="num">
                                      <p:cBhvr additive="base">
                                        <p:cTn id="14" dur="500" fill="hold"/>
                                        <p:tgtEl>
                                          <p:spTgt spid="3491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9195"/>
                                        </p:tgtEl>
                                        <p:attrNameLst>
                                          <p:attrName>style.visibility</p:attrName>
                                        </p:attrNameLst>
                                      </p:cBhvr>
                                      <p:to>
                                        <p:strVal val="visible"/>
                                      </p:to>
                                    </p:set>
                                    <p:anim calcmode="lin" valueType="num">
                                      <p:cBhvr additive="base">
                                        <p:cTn id="19" dur="500" fill="hold"/>
                                        <p:tgtEl>
                                          <p:spTgt spid="349195"/>
                                        </p:tgtEl>
                                        <p:attrNameLst>
                                          <p:attrName>ppt_x</p:attrName>
                                        </p:attrNameLst>
                                      </p:cBhvr>
                                      <p:tavLst>
                                        <p:tav tm="0">
                                          <p:val>
                                            <p:strVal val="0-#ppt_w/2"/>
                                          </p:val>
                                        </p:tav>
                                        <p:tav tm="100000">
                                          <p:val>
                                            <p:strVal val="#ppt_x"/>
                                          </p:val>
                                        </p:tav>
                                      </p:tavLst>
                                    </p:anim>
                                    <p:anim calcmode="lin" valueType="num">
                                      <p:cBhvr additive="base">
                                        <p:cTn id="20" dur="500" fill="hold"/>
                                        <p:tgtEl>
                                          <p:spTgt spid="3491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9194"/>
                                        </p:tgtEl>
                                        <p:attrNameLst>
                                          <p:attrName>style.visibility</p:attrName>
                                        </p:attrNameLst>
                                      </p:cBhvr>
                                      <p:to>
                                        <p:strVal val="visible"/>
                                      </p:to>
                                    </p:set>
                                    <p:anim calcmode="lin" valueType="num">
                                      <p:cBhvr additive="base">
                                        <p:cTn id="25" dur="500" fill="hold"/>
                                        <p:tgtEl>
                                          <p:spTgt spid="349194"/>
                                        </p:tgtEl>
                                        <p:attrNameLst>
                                          <p:attrName>ppt_x</p:attrName>
                                        </p:attrNameLst>
                                      </p:cBhvr>
                                      <p:tavLst>
                                        <p:tav tm="0">
                                          <p:val>
                                            <p:strVal val="0-#ppt_w/2"/>
                                          </p:val>
                                        </p:tav>
                                        <p:tav tm="100000">
                                          <p:val>
                                            <p:strVal val="#ppt_x"/>
                                          </p:val>
                                        </p:tav>
                                      </p:tavLst>
                                    </p:anim>
                                    <p:anim calcmode="lin" valueType="num">
                                      <p:cBhvr additive="base">
                                        <p:cTn id="26" dur="500" fill="hold"/>
                                        <p:tgtEl>
                                          <p:spTgt spid="349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2" grpId="0" animBg="1"/>
      <p:bldP spid="349194" grpId="0" animBg="1"/>
      <p:bldP spid="34919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7">
            <a:extLst>
              <a:ext uri="{FF2B5EF4-FFF2-40B4-BE49-F238E27FC236}">
                <a16:creationId xmlns:a16="http://schemas.microsoft.com/office/drawing/2014/main" id="{AF3200DD-1FEB-46BB-E794-0135E2778A9B}"/>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B76FB0F-211E-4B8D-8F32-18E36FC9DD49}" type="slidenum">
              <a:rPr lang="en-US" altLang="en-US"/>
              <a:pPr/>
              <a:t>24</a:t>
            </a:fld>
            <a:endParaRPr lang="en-US" altLang="en-US"/>
          </a:p>
        </p:txBody>
      </p:sp>
      <p:sp>
        <p:nvSpPr>
          <p:cNvPr id="27651" name="Rectangle 2">
            <a:extLst>
              <a:ext uri="{FF2B5EF4-FFF2-40B4-BE49-F238E27FC236}">
                <a16:creationId xmlns:a16="http://schemas.microsoft.com/office/drawing/2014/main" id="{C6783677-7F5A-A24E-452E-B2B801E36191}"/>
              </a:ext>
            </a:extLst>
          </p:cNvPr>
          <p:cNvSpPr>
            <a:spLocks noGrp="1" noChangeArrowheads="1"/>
          </p:cNvSpPr>
          <p:nvPr>
            <p:ph type="title"/>
          </p:nvPr>
        </p:nvSpPr>
        <p:spPr>
          <a:xfrm>
            <a:off x="457200" y="277813"/>
            <a:ext cx="8229600" cy="712787"/>
          </a:xfrm>
        </p:spPr>
        <p:txBody>
          <a:bodyPr/>
          <a:lstStyle/>
          <a:p>
            <a:pPr eaLnBrk="1" hangingPunct="1"/>
            <a:r>
              <a:rPr lang="en-US" altLang="en-US" sz="4000"/>
              <a:t>Data For Example 5</a:t>
            </a:r>
          </a:p>
        </p:txBody>
      </p:sp>
      <p:sp>
        <p:nvSpPr>
          <p:cNvPr id="360451" name="Rectangle 3">
            <a:extLst>
              <a:ext uri="{FF2B5EF4-FFF2-40B4-BE49-F238E27FC236}">
                <a16:creationId xmlns:a16="http://schemas.microsoft.com/office/drawing/2014/main" id="{021FEB54-FEE1-C447-E73E-FED5073345C3}"/>
              </a:ext>
            </a:extLst>
          </p:cNvPr>
          <p:cNvSpPr>
            <a:spLocks noGrp="1" noChangeArrowheads="1"/>
          </p:cNvSpPr>
          <p:nvPr>
            <p:ph type="body" sz="half" idx="1"/>
          </p:nvPr>
        </p:nvSpPr>
        <p:spPr>
          <a:xfrm>
            <a:off x="533400" y="1143000"/>
            <a:ext cx="8153400" cy="1219200"/>
          </a:xfrm>
        </p:spPr>
        <p:txBody>
          <a:bodyPr/>
          <a:lstStyle/>
          <a:p>
            <a:pPr eaLnBrk="1" hangingPunct="1"/>
            <a:r>
              <a:rPr lang="en-US" altLang="en-US" sz="2800"/>
              <a:t>You are looking at a new project and you have estimated these numbers:</a:t>
            </a:r>
          </a:p>
        </p:txBody>
      </p:sp>
      <p:pic>
        <p:nvPicPr>
          <p:cNvPr id="27653" name="Picture 7">
            <a:extLst>
              <a:ext uri="{FF2B5EF4-FFF2-40B4-BE49-F238E27FC236}">
                <a16:creationId xmlns:a16="http://schemas.microsoft.com/office/drawing/2014/main" id="{2758F2C9-BCEB-D55A-4CF2-DA25E030E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2133600"/>
            <a:ext cx="2209800" cy="143351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10">
            <a:extLst>
              <a:ext uri="{FF2B5EF4-FFF2-40B4-BE49-F238E27FC236}">
                <a16:creationId xmlns:a16="http://schemas.microsoft.com/office/drawing/2014/main" id="{B74B4D0F-2475-C1E5-9BDC-75848A27F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3810000"/>
            <a:ext cx="3036888" cy="10668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11">
            <a:extLst>
              <a:ext uri="{FF2B5EF4-FFF2-40B4-BE49-F238E27FC236}">
                <a16:creationId xmlns:a16="http://schemas.microsoft.com/office/drawing/2014/main" id="{CFAB3627-39EF-8A15-F506-96B018291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5181600"/>
            <a:ext cx="4660900" cy="109696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0451">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E3301E99-FC36-06BF-ADC1-483E704890A9}"/>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65B2E32-6021-425D-AB94-B4ED5F6B5637}" type="slidenum">
              <a:rPr lang="en-US" altLang="en-US"/>
              <a:pPr/>
              <a:t>25</a:t>
            </a:fld>
            <a:endParaRPr lang="en-US" altLang="en-US"/>
          </a:p>
        </p:txBody>
      </p:sp>
      <p:sp>
        <p:nvSpPr>
          <p:cNvPr id="28675" name="Rectangle 2">
            <a:extLst>
              <a:ext uri="{FF2B5EF4-FFF2-40B4-BE49-F238E27FC236}">
                <a16:creationId xmlns:a16="http://schemas.microsoft.com/office/drawing/2014/main" id="{A4D9EED4-846F-C070-A9D5-ACA7B6C4E110}"/>
              </a:ext>
            </a:extLst>
          </p:cNvPr>
          <p:cNvSpPr>
            <a:spLocks noGrp="1" noChangeArrowheads="1"/>
          </p:cNvSpPr>
          <p:nvPr>
            <p:ph type="title"/>
          </p:nvPr>
        </p:nvSpPr>
        <p:spPr>
          <a:xfrm>
            <a:off x="457200" y="685800"/>
            <a:ext cx="8229600" cy="762000"/>
          </a:xfrm>
        </p:spPr>
        <p:txBody>
          <a:bodyPr/>
          <a:lstStyle/>
          <a:p>
            <a:pPr eaLnBrk="1" hangingPunct="1"/>
            <a:r>
              <a:rPr lang="en-US" altLang="en-US"/>
              <a:t>Example 5:</a:t>
            </a:r>
            <a:br>
              <a:rPr lang="en-US" altLang="en-US"/>
            </a:br>
            <a:r>
              <a:rPr lang="en-US" altLang="en-US"/>
              <a:t>Computing Payback For The Project</a:t>
            </a:r>
          </a:p>
        </p:txBody>
      </p:sp>
      <p:sp>
        <p:nvSpPr>
          <p:cNvPr id="386051" name="Rectangle 3">
            <a:extLst>
              <a:ext uri="{FF2B5EF4-FFF2-40B4-BE49-F238E27FC236}">
                <a16:creationId xmlns:a16="http://schemas.microsoft.com/office/drawing/2014/main" id="{1810F58F-925F-EF23-F30E-FBF0E63AA9C0}"/>
              </a:ext>
            </a:extLst>
          </p:cNvPr>
          <p:cNvSpPr>
            <a:spLocks noGrp="1" noChangeArrowheads="1"/>
          </p:cNvSpPr>
          <p:nvPr>
            <p:ph type="body" idx="1"/>
          </p:nvPr>
        </p:nvSpPr>
        <p:spPr>
          <a:xfrm>
            <a:off x="381000" y="1676400"/>
            <a:ext cx="8610600" cy="5029200"/>
          </a:xfrm>
        </p:spPr>
        <p:txBody>
          <a:bodyPr/>
          <a:lstStyle/>
          <a:p>
            <a:pPr eaLnBrk="1" hangingPunct="1"/>
            <a:r>
              <a:rPr lang="en-US" altLang="en-US" sz="2800"/>
              <a:t>Assume we will accept the project if it pays back within two years.</a:t>
            </a:r>
          </a:p>
          <a:p>
            <a:pPr lvl="1" eaLnBrk="1" hangingPunct="1"/>
            <a:r>
              <a:rPr lang="en-US" altLang="en-US" sz="2400"/>
              <a:t>Year 1: 160,000 – 60,000 = 100,00 still to recover</a:t>
            </a:r>
          </a:p>
          <a:p>
            <a:pPr lvl="1" eaLnBrk="1" hangingPunct="1"/>
            <a:r>
              <a:rPr lang="en-US" altLang="en-US" sz="2400"/>
              <a:t>Year 2: 100,000 – 70,000 = 30,000 still to recover</a:t>
            </a:r>
          </a:p>
          <a:p>
            <a:pPr lvl="1" eaLnBrk="1" hangingPunct="1"/>
            <a:endParaRPr lang="en-US" altLang="en-US" sz="2400"/>
          </a:p>
          <a:p>
            <a:pPr eaLnBrk="1" hangingPunct="1"/>
            <a:r>
              <a:rPr lang="en-US" altLang="en-US" sz="2800" b="1" i="1"/>
              <a:t>Do we accept or reject the project?</a:t>
            </a:r>
          </a:p>
          <a:p>
            <a:pPr eaLnBrk="1" hangingPunct="1"/>
            <a:r>
              <a:rPr lang="en-US" altLang="en-US" sz="2800" b="1" i="1"/>
              <a:t>Reject. The project did not pay back within 2 years.</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 calcmode="lin" valueType="num">
                                      <p:cBhvr additive="base">
                                        <p:cTn id="7" dur="500" fill="hold"/>
                                        <p:tgtEl>
                                          <p:spTgt spid="386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605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1">
                                            <p:txEl>
                                              <p:pRg st="1" end="1"/>
                                            </p:txEl>
                                          </p:spTgt>
                                        </p:tgtEl>
                                        <p:attrNameLst>
                                          <p:attrName>style.visibility</p:attrName>
                                        </p:attrNameLst>
                                      </p:cBhvr>
                                      <p:to>
                                        <p:strVal val="visible"/>
                                      </p:to>
                                    </p:set>
                                    <p:anim calcmode="lin" valueType="num">
                                      <p:cBhvr additive="base">
                                        <p:cTn id="13" dur="500" fill="hold"/>
                                        <p:tgtEl>
                                          <p:spTgt spid="386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605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1">
                                            <p:txEl>
                                              <p:pRg st="2" end="2"/>
                                            </p:txEl>
                                          </p:spTgt>
                                        </p:tgtEl>
                                        <p:attrNameLst>
                                          <p:attrName>style.visibility</p:attrName>
                                        </p:attrNameLst>
                                      </p:cBhvr>
                                      <p:to>
                                        <p:strVal val="visible"/>
                                      </p:to>
                                    </p:set>
                                    <p:anim calcmode="lin" valueType="num">
                                      <p:cBhvr additive="base">
                                        <p:cTn id="19" dur="500" fill="hold"/>
                                        <p:tgtEl>
                                          <p:spTgt spid="386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605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1">
                                            <p:txEl>
                                              <p:pRg st="4" end="4"/>
                                            </p:txEl>
                                          </p:spTgt>
                                        </p:tgtEl>
                                        <p:attrNameLst>
                                          <p:attrName>style.visibility</p:attrName>
                                        </p:attrNameLst>
                                      </p:cBhvr>
                                      <p:to>
                                        <p:strVal val="visible"/>
                                      </p:to>
                                    </p:set>
                                    <p:anim calcmode="lin" valueType="num">
                                      <p:cBhvr additive="base">
                                        <p:cTn id="25" dur="500" fill="hold"/>
                                        <p:tgtEl>
                                          <p:spTgt spid="3860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6051">
                                            <p:txEl>
                                              <p:pRg st="4" end="4"/>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1">
                                            <p:txEl>
                                              <p:pRg st="5" end="5"/>
                                            </p:txEl>
                                          </p:spTgt>
                                        </p:tgtEl>
                                        <p:attrNameLst>
                                          <p:attrName>style.visibility</p:attrName>
                                        </p:attrNameLst>
                                      </p:cBhvr>
                                      <p:to>
                                        <p:strVal val="visible"/>
                                      </p:to>
                                    </p:set>
                                    <p:anim calcmode="lin" valueType="num">
                                      <p:cBhvr additive="base">
                                        <p:cTn id="31" dur="500" fill="hold"/>
                                        <p:tgtEl>
                                          <p:spTgt spid="3860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6051">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B616F79-09D6-7163-DC3E-DDC3501CAEFC}"/>
              </a:ext>
            </a:extLst>
          </p:cNvPr>
          <p:cNvSpPr>
            <a:spLocks noGrp="1"/>
          </p:cNvSpPr>
          <p:nvPr>
            <p:ph type="title"/>
          </p:nvPr>
        </p:nvSpPr>
        <p:spPr>
          <a:xfrm>
            <a:off x="457200" y="304800"/>
            <a:ext cx="8229600" cy="808038"/>
          </a:xfrm>
        </p:spPr>
        <p:txBody>
          <a:bodyPr/>
          <a:lstStyle/>
          <a:p>
            <a:r>
              <a:rPr lang="en-US" altLang="en-US"/>
              <a:t>Example 5 continued:</a:t>
            </a:r>
          </a:p>
        </p:txBody>
      </p:sp>
      <p:sp>
        <p:nvSpPr>
          <p:cNvPr id="29699" name="Slide Number Placeholder 3">
            <a:extLst>
              <a:ext uri="{FF2B5EF4-FFF2-40B4-BE49-F238E27FC236}">
                <a16:creationId xmlns:a16="http://schemas.microsoft.com/office/drawing/2014/main" id="{ABC7B065-4E99-C44F-6D35-03AE50933C52}"/>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A23912A-3649-43B3-8565-E1E4BC55EBF9}" type="slidenum">
              <a:rPr lang="en-US" altLang="en-US"/>
              <a:pPr/>
              <a:t>26</a:t>
            </a:fld>
            <a:endParaRPr lang="en-US" altLang="en-US"/>
          </a:p>
        </p:txBody>
      </p:sp>
      <p:pic>
        <p:nvPicPr>
          <p:cNvPr id="29700" name="Picture 5">
            <a:extLst>
              <a:ext uri="{FF2B5EF4-FFF2-40B4-BE49-F238E27FC236}">
                <a16:creationId xmlns:a16="http://schemas.microsoft.com/office/drawing/2014/main" id="{AC600740-1173-345A-0799-ED88294EC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682" r="22003" b="15909"/>
          <a:stretch>
            <a:fillRect/>
          </a:stretch>
        </p:blipFill>
        <p:spPr bwMode="auto">
          <a:xfrm>
            <a:off x="508000" y="1371600"/>
            <a:ext cx="7874000" cy="48006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A8442972-8690-7F46-9BE9-27EB4BF66947}"/>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84D946-B695-47C9-9E22-A5F44E379355}" type="slidenum">
              <a:rPr lang="en-US" altLang="en-US"/>
              <a:pPr/>
              <a:t>27</a:t>
            </a:fld>
            <a:endParaRPr lang="en-US" altLang="en-US"/>
          </a:p>
        </p:txBody>
      </p:sp>
      <p:sp>
        <p:nvSpPr>
          <p:cNvPr id="30723" name="Rectangle 2">
            <a:extLst>
              <a:ext uri="{FF2B5EF4-FFF2-40B4-BE49-F238E27FC236}">
                <a16:creationId xmlns:a16="http://schemas.microsoft.com/office/drawing/2014/main" id="{8AD9E22E-F246-527B-DF6B-CE57B31BE4B2}"/>
              </a:ext>
            </a:extLst>
          </p:cNvPr>
          <p:cNvSpPr>
            <a:spLocks noGrp="1" noChangeArrowheads="1"/>
          </p:cNvSpPr>
          <p:nvPr>
            <p:ph type="title"/>
          </p:nvPr>
        </p:nvSpPr>
        <p:spPr>
          <a:xfrm>
            <a:off x="457200" y="0"/>
            <a:ext cx="8229600" cy="1139825"/>
          </a:xfrm>
        </p:spPr>
        <p:txBody>
          <a:bodyPr/>
          <a:lstStyle/>
          <a:p>
            <a:pPr eaLnBrk="1" hangingPunct="1"/>
            <a:r>
              <a:rPr lang="en-US" altLang="en-US"/>
              <a:t>Decision Criteria Test - Payback</a:t>
            </a:r>
          </a:p>
        </p:txBody>
      </p:sp>
      <p:sp>
        <p:nvSpPr>
          <p:cNvPr id="388099" name="Rectangle 3">
            <a:extLst>
              <a:ext uri="{FF2B5EF4-FFF2-40B4-BE49-F238E27FC236}">
                <a16:creationId xmlns:a16="http://schemas.microsoft.com/office/drawing/2014/main" id="{D014220B-EA70-EADA-EB04-8F1E99514156}"/>
              </a:ext>
            </a:extLst>
          </p:cNvPr>
          <p:cNvSpPr>
            <a:spLocks noGrp="1" noChangeArrowheads="1"/>
          </p:cNvSpPr>
          <p:nvPr>
            <p:ph type="body" idx="1"/>
          </p:nvPr>
        </p:nvSpPr>
        <p:spPr>
          <a:xfrm>
            <a:off x="533400" y="1322388"/>
            <a:ext cx="8077200" cy="4800600"/>
          </a:xfrm>
        </p:spPr>
        <p:txBody>
          <a:bodyPr/>
          <a:lstStyle/>
          <a:p>
            <a:pPr eaLnBrk="1" hangingPunct="1"/>
            <a:r>
              <a:rPr lang="en-US" altLang="en-US"/>
              <a:t>Does the payback rule account for the time value of money?</a:t>
            </a:r>
          </a:p>
          <a:p>
            <a:pPr eaLnBrk="1" hangingPunct="1"/>
            <a:r>
              <a:rPr lang="en-US" altLang="en-US"/>
              <a:t>Does the payback rule account for the risk of the cash flows?</a:t>
            </a:r>
          </a:p>
          <a:p>
            <a:pPr eaLnBrk="1" hangingPunct="1"/>
            <a:r>
              <a:rPr lang="en-US" altLang="en-US"/>
              <a:t>Does the payback rule provide an indication about the increase in value?</a:t>
            </a:r>
          </a:p>
          <a:p>
            <a:pPr eaLnBrk="1" hangingPunct="1"/>
            <a:r>
              <a:rPr lang="en-US" altLang="en-US"/>
              <a:t>Should we consider the payback rule for our primary decision criteria?</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8099">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additive="base">
                                        <p:cTn id="13" dur="500" fill="hold"/>
                                        <p:tgtEl>
                                          <p:spTgt spid="388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09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8099">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additive="base">
                                        <p:cTn id="19" dur="500" fill="hold"/>
                                        <p:tgtEl>
                                          <p:spTgt spid="388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09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8099">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8099">
                                            <p:txEl>
                                              <p:pRg st="3" end="3"/>
                                            </p:txEl>
                                          </p:spTgt>
                                        </p:tgtEl>
                                        <p:attrNameLst>
                                          <p:attrName>style.visibility</p:attrName>
                                        </p:attrNameLst>
                                      </p:cBhvr>
                                      <p:to>
                                        <p:strVal val="visible"/>
                                      </p:to>
                                    </p:set>
                                    <p:anim calcmode="lin" valueType="num">
                                      <p:cBhvr additive="base">
                                        <p:cTn id="25" dur="500" fill="hold"/>
                                        <p:tgtEl>
                                          <p:spTgt spid="388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09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8099">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4F9B5991-7CAE-8F4E-AFB4-637C9243F7EF}"/>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8E7FB59-DEA8-4064-86B8-D6180F59D873}" type="slidenum">
              <a:rPr lang="en-US" altLang="en-US"/>
              <a:pPr/>
              <a:t>28</a:t>
            </a:fld>
            <a:endParaRPr lang="en-US" altLang="en-US"/>
          </a:p>
        </p:txBody>
      </p:sp>
      <p:sp>
        <p:nvSpPr>
          <p:cNvPr id="31747" name="Rectangle 2">
            <a:extLst>
              <a:ext uri="{FF2B5EF4-FFF2-40B4-BE49-F238E27FC236}">
                <a16:creationId xmlns:a16="http://schemas.microsoft.com/office/drawing/2014/main" id="{2E5D753D-FF62-2330-E07C-96F6FA697FFD}"/>
              </a:ext>
            </a:extLst>
          </p:cNvPr>
          <p:cNvSpPr>
            <a:spLocks noGrp="1" noChangeArrowheads="1"/>
          </p:cNvSpPr>
          <p:nvPr>
            <p:ph type="title"/>
          </p:nvPr>
        </p:nvSpPr>
        <p:spPr>
          <a:xfrm>
            <a:off x="457200" y="76200"/>
            <a:ext cx="8229600" cy="758825"/>
          </a:xfrm>
        </p:spPr>
        <p:txBody>
          <a:bodyPr/>
          <a:lstStyle/>
          <a:p>
            <a:pPr eaLnBrk="1" hangingPunct="1"/>
            <a:r>
              <a:rPr lang="en-US" altLang="en-US" sz="4000"/>
              <a:t>Advantages &amp; Disadvantages of Payback</a:t>
            </a:r>
          </a:p>
        </p:txBody>
      </p:sp>
      <p:sp>
        <p:nvSpPr>
          <p:cNvPr id="390147" name="Rectangle 3">
            <a:extLst>
              <a:ext uri="{FF2B5EF4-FFF2-40B4-BE49-F238E27FC236}">
                <a16:creationId xmlns:a16="http://schemas.microsoft.com/office/drawing/2014/main" id="{D5D790F1-DA31-4FFF-0B32-4CBB69338F75}"/>
              </a:ext>
            </a:extLst>
          </p:cNvPr>
          <p:cNvSpPr>
            <a:spLocks noGrp="1" noChangeArrowheads="1"/>
          </p:cNvSpPr>
          <p:nvPr>
            <p:ph type="body" sz="half" idx="1"/>
          </p:nvPr>
        </p:nvSpPr>
        <p:spPr>
          <a:xfrm>
            <a:off x="228600" y="990600"/>
            <a:ext cx="3963988" cy="4800600"/>
          </a:xfrm>
        </p:spPr>
        <p:txBody>
          <a:bodyPr/>
          <a:lstStyle/>
          <a:p>
            <a:pPr eaLnBrk="1" hangingPunct="1"/>
            <a:r>
              <a:rPr lang="en-US" altLang="en-US" sz="2400"/>
              <a:t>Advantages</a:t>
            </a:r>
          </a:p>
          <a:p>
            <a:pPr lvl="1" eaLnBrk="1" hangingPunct="1"/>
            <a:r>
              <a:rPr lang="en-US" altLang="en-US" sz="2000"/>
              <a:t>Easy to understand</a:t>
            </a:r>
          </a:p>
          <a:p>
            <a:pPr lvl="1" eaLnBrk="1" hangingPunct="1"/>
            <a:r>
              <a:rPr lang="en-US" altLang="en-US" sz="2000"/>
              <a:t>Cost to do this analysis is minimal – good for small investment decisions</a:t>
            </a:r>
          </a:p>
          <a:p>
            <a:pPr lvl="1" eaLnBrk="1" hangingPunct="1"/>
            <a:r>
              <a:rPr lang="en-US" altLang="en-US" sz="2000"/>
              <a:t>Adjusts for uncertainty of later cash flows (gets rid of them)</a:t>
            </a:r>
          </a:p>
          <a:p>
            <a:pPr lvl="1" eaLnBrk="1" hangingPunct="1"/>
            <a:r>
              <a:rPr lang="en-US" altLang="en-US" sz="2000"/>
              <a:t>Biased towards liquidity (tends to favor investments that free up cash for other uses more quickly)</a:t>
            </a:r>
          </a:p>
        </p:txBody>
      </p:sp>
      <p:sp>
        <p:nvSpPr>
          <p:cNvPr id="390148" name="Rectangle 4">
            <a:extLst>
              <a:ext uri="{FF2B5EF4-FFF2-40B4-BE49-F238E27FC236}">
                <a16:creationId xmlns:a16="http://schemas.microsoft.com/office/drawing/2014/main" id="{29F0A3B4-4E12-9A91-F187-17034E9175F4}"/>
              </a:ext>
            </a:extLst>
          </p:cNvPr>
          <p:cNvSpPr>
            <a:spLocks noGrp="1" noChangeArrowheads="1"/>
          </p:cNvSpPr>
          <p:nvPr>
            <p:ph type="body" sz="half" idx="2"/>
          </p:nvPr>
        </p:nvSpPr>
        <p:spPr>
          <a:xfrm>
            <a:off x="4038600" y="990600"/>
            <a:ext cx="4953000" cy="5715000"/>
          </a:xfrm>
        </p:spPr>
        <p:txBody>
          <a:bodyPr>
            <a:normAutofit fontScale="92500" lnSpcReduction="10000"/>
          </a:bodyPr>
          <a:lstStyle/>
          <a:p>
            <a:pPr eaLnBrk="1" hangingPunct="1">
              <a:defRPr/>
            </a:pPr>
            <a:r>
              <a:rPr lang="en-US" dirty="0"/>
              <a:t>Disadvantages</a:t>
            </a:r>
          </a:p>
          <a:p>
            <a:pPr lvl="1" eaLnBrk="1" hangingPunct="1">
              <a:defRPr/>
            </a:pPr>
            <a:r>
              <a:rPr lang="en-US" sz="2000" dirty="0"/>
              <a:t>Ignores the time value of money</a:t>
            </a:r>
          </a:p>
          <a:p>
            <a:pPr lvl="1" eaLnBrk="1" hangingPunct="1">
              <a:defRPr/>
            </a:pPr>
            <a:r>
              <a:rPr lang="en-US" sz="2000" dirty="0"/>
              <a:t>Fails to consider risk differences</a:t>
            </a:r>
          </a:p>
          <a:p>
            <a:pPr lvl="2" eaLnBrk="1" hangingPunct="1">
              <a:defRPr/>
            </a:pPr>
            <a:r>
              <a:rPr lang="en-US" sz="1600" dirty="0"/>
              <a:t>Risky or very risky projects are treated the same</a:t>
            </a:r>
          </a:p>
          <a:p>
            <a:pPr lvl="1" eaLnBrk="1" hangingPunct="1">
              <a:defRPr/>
            </a:pPr>
            <a:r>
              <a:rPr lang="en-US" sz="2000" dirty="0"/>
              <a:t>Requires an arbitrary cutoff point</a:t>
            </a:r>
          </a:p>
          <a:p>
            <a:pPr lvl="1" eaLnBrk="1" hangingPunct="1">
              <a:defRPr/>
            </a:pPr>
            <a:r>
              <a:rPr lang="en-US" sz="2000" dirty="0"/>
              <a:t>Ignores cash flows beyond the cutoff date</a:t>
            </a:r>
          </a:p>
          <a:p>
            <a:pPr lvl="1" eaLnBrk="1" hangingPunct="1">
              <a:defRPr/>
            </a:pPr>
            <a:r>
              <a:rPr lang="en-US" sz="2000" dirty="0"/>
              <a:t>Biased against long-term projects, such as research and development, and new projects</a:t>
            </a:r>
          </a:p>
          <a:p>
            <a:pPr lvl="1" eaLnBrk="1" hangingPunct="1">
              <a:defRPr/>
            </a:pPr>
            <a:r>
              <a:rPr lang="en-US" sz="2000" dirty="0"/>
              <a:t>Does not guarantee a single answer</a:t>
            </a:r>
          </a:p>
          <a:p>
            <a:pPr lvl="1" eaLnBrk="1" hangingPunct="1">
              <a:defRPr/>
            </a:pPr>
            <a:r>
              <a:rPr lang="en-US" sz="2000" dirty="0"/>
              <a:t>Does not ask the right question: Does it increase equity value?</a:t>
            </a:r>
          </a:p>
          <a:p>
            <a:pPr lvl="1" eaLnBrk="1" hangingPunct="1">
              <a:defRPr/>
            </a:pPr>
            <a:r>
              <a:rPr lang="en-US" sz="2000" dirty="0"/>
              <a:t>You have to estimate the cash flows any way, so why not take the extra time to calculate NPV?</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7">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7">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7">
                                            <p:txEl>
                                              <p:pRg st="4" end="4"/>
                                            </p:txEl>
                                          </p:spTgt>
                                        </p:tgtEl>
                                        <p:attrNameLst>
                                          <p:attrName>style.visibility</p:attrName>
                                        </p:attrNameLst>
                                      </p:cBhvr>
                                      <p:to>
                                        <p:strVal val="visible"/>
                                      </p:to>
                                    </p:set>
                                    <p:anim calcmode="lin" valueType="num">
                                      <p:cBhvr additive="base">
                                        <p:cTn id="31"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7">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90148">
                                            <p:txEl>
                                              <p:pRg st="0" end="0"/>
                                            </p:txEl>
                                          </p:spTgt>
                                        </p:tgtEl>
                                        <p:attrNameLst>
                                          <p:attrName>style.visibility</p:attrName>
                                        </p:attrNameLst>
                                      </p:cBhvr>
                                      <p:to>
                                        <p:strVal val="visible"/>
                                      </p:to>
                                    </p:set>
                                    <p:anim calcmode="lin" valueType="num">
                                      <p:cBhvr additive="base">
                                        <p:cTn id="37" dur="500" fill="hold"/>
                                        <p:tgtEl>
                                          <p:spTgt spid="39014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9014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0" end="0"/>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90148">
                                            <p:txEl>
                                              <p:pRg st="1" end="1"/>
                                            </p:txEl>
                                          </p:spTgt>
                                        </p:tgtEl>
                                        <p:attrNameLst>
                                          <p:attrName>style.visibility</p:attrName>
                                        </p:attrNameLst>
                                      </p:cBhvr>
                                      <p:to>
                                        <p:strVal val="visible"/>
                                      </p:to>
                                    </p:set>
                                    <p:anim calcmode="lin" valueType="num">
                                      <p:cBhvr additive="base">
                                        <p:cTn id="43" dur="500" fill="hold"/>
                                        <p:tgtEl>
                                          <p:spTgt spid="39014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9014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1" end="1"/>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90148">
                                            <p:txEl>
                                              <p:pRg st="2" end="2"/>
                                            </p:txEl>
                                          </p:spTgt>
                                        </p:tgtEl>
                                        <p:attrNameLst>
                                          <p:attrName>style.visibility</p:attrName>
                                        </p:attrNameLst>
                                      </p:cBhvr>
                                      <p:to>
                                        <p:strVal val="visible"/>
                                      </p:to>
                                    </p:set>
                                    <p:anim calcmode="lin" valueType="num">
                                      <p:cBhvr additive="base">
                                        <p:cTn id="49" dur="500" fill="hold"/>
                                        <p:tgtEl>
                                          <p:spTgt spid="390148">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9014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2" end="2"/>
                                            </p:txEl>
                                          </p:spTgt>
                                        </p:tgtEl>
                                        <p:attrNameLst>
                                          <p:attrName>ppt_c</p:attrName>
                                        </p:attrNameLst>
                                      </p:cBhvr>
                                      <p:to>
                                        <a:schemeClr val="tx2"/>
                                      </p:to>
                                    </p:animClr>
                                  </p:subTnLst>
                                </p:cTn>
                              </p:par>
                              <p:par>
                                <p:cTn id="51" presetID="2" presetClass="entr" presetSubtype="2" fill="hold" grpId="0" nodeType="withEffect">
                                  <p:stCondLst>
                                    <p:cond delay="0"/>
                                  </p:stCondLst>
                                  <p:childTnLst>
                                    <p:set>
                                      <p:cBhvr>
                                        <p:cTn id="52" dur="1" fill="hold">
                                          <p:stCondLst>
                                            <p:cond delay="0"/>
                                          </p:stCondLst>
                                        </p:cTn>
                                        <p:tgtEl>
                                          <p:spTgt spid="390148">
                                            <p:txEl>
                                              <p:pRg st="3" end="3"/>
                                            </p:txEl>
                                          </p:spTgt>
                                        </p:tgtEl>
                                        <p:attrNameLst>
                                          <p:attrName>style.visibility</p:attrName>
                                        </p:attrNameLst>
                                      </p:cBhvr>
                                      <p:to>
                                        <p:strVal val="visible"/>
                                      </p:to>
                                    </p:set>
                                    <p:anim calcmode="lin" valueType="num">
                                      <p:cBhvr additive="base">
                                        <p:cTn id="53" dur="500" fill="hold"/>
                                        <p:tgtEl>
                                          <p:spTgt spid="390148">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9014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3" end="3"/>
                                            </p:txEl>
                                          </p:spTgt>
                                        </p:tgtEl>
                                        <p:attrNameLst>
                                          <p:attrName>ppt_c</p:attrName>
                                        </p:attrNameLst>
                                      </p:cBhvr>
                                      <p:to>
                                        <a:schemeClr val="tx2"/>
                                      </p:to>
                                    </p:animClr>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90148">
                                            <p:txEl>
                                              <p:pRg st="4" end="4"/>
                                            </p:txEl>
                                          </p:spTgt>
                                        </p:tgtEl>
                                        <p:attrNameLst>
                                          <p:attrName>style.visibility</p:attrName>
                                        </p:attrNameLst>
                                      </p:cBhvr>
                                      <p:to>
                                        <p:strVal val="visible"/>
                                      </p:to>
                                    </p:set>
                                    <p:anim calcmode="lin" valueType="num">
                                      <p:cBhvr additive="base">
                                        <p:cTn id="59" dur="500" fill="hold"/>
                                        <p:tgtEl>
                                          <p:spTgt spid="390148">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90148">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4" end="4"/>
                                            </p:txEl>
                                          </p:spTgt>
                                        </p:tgtEl>
                                        <p:attrNameLst>
                                          <p:attrName>ppt_c</p:attrName>
                                        </p:attrNameLst>
                                      </p:cBhvr>
                                      <p:to>
                                        <a:schemeClr val="tx2"/>
                                      </p:to>
                                    </p:animClr>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90148">
                                            <p:txEl>
                                              <p:pRg st="5" end="5"/>
                                            </p:txEl>
                                          </p:spTgt>
                                        </p:tgtEl>
                                        <p:attrNameLst>
                                          <p:attrName>style.visibility</p:attrName>
                                        </p:attrNameLst>
                                      </p:cBhvr>
                                      <p:to>
                                        <p:strVal val="visible"/>
                                      </p:to>
                                    </p:set>
                                    <p:anim calcmode="lin" valueType="num">
                                      <p:cBhvr additive="base">
                                        <p:cTn id="65" dur="500" fill="hold"/>
                                        <p:tgtEl>
                                          <p:spTgt spid="390148">
                                            <p:txEl>
                                              <p:pRg st="5" end="5"/>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90148">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5" end="5"/>
                                            </p:txEl>
                                          </p:spTgt>
                                        </p:tgtEl>
                                        <p:attrNameLst>
                                          <p:attrName>ppt_c</p:attrName>
                                        </p:attrNameLst>
                                      </p:cBhvr>
                                      <p:to>
                                        <a:schemeClr val="tx2"/>
                                      </p:to>
                                    </p:animClr>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90148">
                                            <p:txEl>
                                              <p:pRg st="6" end="6"/>
                                            </p:txEl>
                                          </p:spTgt>
                                        </p:tgtEl>
                                        <p:attrNameLst>
                                          <p:attrName>style.visibility</p:attrName>
                                        </p:attrNameLst>
                                      </p:cBhvr>
                                      <p:to>
                                        <p:strVal val="visible"/>
                                      </p:to>
                                    </p:set>
                                    <p:anim calcmode="lin" valueType="num">
                                      <p:cBhvr additive="base">
                                        <p:cTn id="71" dur="500" fill="hold"/>
                                        <p:tgtEl>
                                          <p:spTgt spid="390148">
                                            <p:txEl>
                                              <p:pRg st="6" end="6"/>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90148">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6" end="6"/>
                                            </p:txEl>
                                          </p:spTgt>
                                        </p:tgtEl>
                                        <p:attrNameLst>
                                          <p:attrName>ppt_c</p:attrName>
                                        </p:attrNameLst>
                                      </p:cBhvr>
                                      <p:to>
                                        <a:schemeClr val="tx2"/>
                                      </p:to>
                                    </p:animClr>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390148">
                                            <p:txEl>
                                              <p:pRg st="7" end="7"/>
                                            </p:txEl>
                                          </p:spTgt>
                                        </p:tgtEl>
                                        <p:attrNameLst>
                                          <p:attrName>style.visibility</p:attrName>
                                        </p:attrNameLst>
                                      </p:cBhvr>
                                      <p:to>
                                        <p:strVal val="visible"/>
                                      </p:to>
                                    </p:set>
                                    <p:anim calcmode="lin" valueType="num">
                                      <p:cBhvr additive="base">
                                        <p:cTn id="77" dur="500" fill="hold"/>
                                        <p:tgtEl>
                                          <p:spTgt spid="390148">
                                            <p:txEl>
                                              <p:pRg st="7" end="7"/>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90148">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7" end="7"/>
                                            </p:txEl>
                                          </p:spTgt>
                                        </p:tgtEl>
                                        <p:attrNameLst>
                                          <p:attrName>ppt_c</p:attrName>
                                        </p:attrNameLst>
                                      </p:cBhvr>
                                      <p:to>
                                        <a:schemeClr val="tx2"/>
                                      </p:to>
                                    </p:animClr>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90148">
                                            <p:txEl>
                                              <p:pRg st="8" end="8"/>
                                            </p:txEl>
                                          </p:spTgt>
                                        </p:tgtEl>
                                        <p:attrNameLst>
                                          <p:attrName>style.visibility</p:attrName>
                                        </p:attrNameLst>
                                      </p:cBhvr>
                                      <p:to>
                                        <p:strVal val="visible"/>
                                      </p:to>
                                    </p:set>
                                    <p:anim calcmode="lin" valueType="num">
                                      <p:cBhvr additive="base">
                                        <p:cTn id="83" dur="500" fill="hold"/>
                                        <p:tgtEl>
                                          <p:spTgt spid="390148">
                                            <p:txEl>
                                              <p:pRg st="8" end="8"/>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90148">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8" end="8"/>
                                            </p:txEl>
                                          </p:spTgt>
                                        </p:tgtEl>
                                        <p:attrNameLst>
                                          <p:attrName>ppt_c</p:attrName>
                                        </p:attrNameLst>
                                      </p:cBhvr>
                                      <p:to>
                                        <a:schemeClr val="tx2"/>
                                      </p:to>
                                    </p:animClr>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390148">
                                            <p:txEl>
                                              <p:pRg st="9" end="9"/>
                                            </p:txEl>
                                          </p:spTgt>
                                        </p:tgtEl>
                                        <p:attrNameLst>
                                          <p:attrName>style.visibility</p:attrName>
                                        </p:attrNameLst>
                                      </p:cBhvr>
                                      <p:to>
                                        <p:strVal val="visible"/>
                                      </p:to>
                                    </p:set>
                                    <p:anim calcmode="lin" valueType="num">
                                      <p:cBhvr additive="base">
                                        <p:cTn id="89" dur="500" fill="hold"/>
                                        <p:tgtEl>
                                          <p:spTgt spid="390148">
                                            <p:txEl>
                                              <p:pRg st="9" end="9"/>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90148">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0148">
                                            <p:txEl>
                                              <p:pRg st="9" end="9"/>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bldLvl="2" autoUpdateAnimBg="0"/>
      <p:bldP spid="390148"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a:extLst>
              <a:ext uri="{FF2B5EF4-FFF2-40B4-BE49-F238E27FC236}">
                <a16:creationId xmlns:a16="http://schemas.microsoft.com/office/drawing/2014/main" id="{04F2A774-9CA2-CDED-B17C-605D312B11CC}"/>
              </a:ext>
            </a:extLst>
          </p:cNvPr>
          <p:cNvSpPr>
            <a:spLocks noGrp="1"/>
          </p:cNvSpPr>
          <p:nvPr>
            <p:ph type="title"/>
          </p:nvPr>
        </p:nvSpPr>
        <p:spPr>
          <a:xfrm>
            <a:off x="457200" y="258763"/>
            <a:ext cx="8229600" cy="731837"/>
          </a:xfrm>
        </p:spPr>
        <p:txBody>
          <a:bodyPr/>
          <a:lstStyle/>
          <a:p>
            <a:r>
              <a:rPr lang="en-US" altLang="en-US"/>
              <a:t>Problems with Payback Rule:</a:t>
            </a:r>
          </a:p>
        </p:txBody>
      </p:sp>
      <p:sp>
        <p:nvSpPr>
          <p:cNvPr id="32771" name="Slide Number Placeholder 5">
            <a:extLst>
              <a:ext uri="{FF2B5EF4-FFF2-40B4-BE49-F238E27FC236}">
                <a16:creationId xmlns:a16="http://schemas.microsoft.com/office/drawing/2014/main" id="{899CE734-3A08-B9D1-23FD-8F56ED93BE6A}"/>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7E65BC-3143-42AC-B033-8198F8AD0F9E}" type="slidenum">
              <a:rPr lang="en-US" altLang="en-US"/>
              <a:pPr/>
              <a:t>29</a:t>
            </a:fld>
            <a:endParaRPr lang="en-US" altLang="en-US"/>
          </a:p>
        </p:txBody>
      </p:sp>
      <p:pic>
        <p:nvPicPr>
          <p:cNvPr id="32772" name="Picture 2">
            <a:extLst>
              <a:ext uri="{FF2B5EF4-FFF2-40B4-BE49-F238E27FC236}">
                <a16:creationId xmlns:a16="http://schemas.microsoft.com/office/drawing/2014/main" id="{484F6439-C1F6-2558-EF74-35F077856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049338"/>
            <a:ext cx="8472487" cy="5427662"/>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2E8F6C2B-B377-5415-4268-2E59CE99549C}"/>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A73DF1-11DE-4BA8-A4F7-B5145784EACB}" type="slidenum">
              <a:rPr lang="en-US" altLang="en-US"/>
              <a:pPr/>
              <a:t>3</a:t>
            </a:fld>
            <a:endParaRPr lang="en-US" altLang="en-US"/>
          </a:p>
        </p:txBody>
      </p:sp>
      <p:sp>
        <p:nvSpPr>
          <p:cNvPr id="6147" name="Rectangle 2">
            <a:extLst>
              <a:ext uri="{FF2B5EF4-FFF2-40B4-BE49-F238E27FC236}">
                <a16:creationId xmlns:a16="http://schemas.microsoft.com/office/drawing/2014/main" id="{D3DE3838-AE9B-4325-0837-76A8149174EE}"/>
              </a:ext>
            </a:extLst>
          </p:cNvPr>
          <p:cNvSpPr>
            <a:spLocks noGrp="1" noChangeArrowheads="1"/>
          </p:cNvSpPr>
          <p:nvPr>
            <p:ph type="title"/>
          </p:nvPr>
        </p:nvSpPr>
        <p:spPr>
          <a:xfrm>
            <a:off x="457200" y="76200"/>
            <a:ext cx="8229600" cy="788988"/>
          </a:xfrm>
        </p:spPr>
        <p:txBody>
          <a:bodyPr/>
          <a:lstStyle/>
          <a:p>
            <a:pPr eaLnBrk="1" hangingPunct="1"/>
            <a:r>
              <a:rPr lang="en-US" altLang="en-US"/>
              <a:t>Financial Management</a:t>
            </a:r>
          </a:p>
        </p:txBody>
      </p:sp>
      <p:sp>
        <p:nvSpPr>
          <p:cNvPr id="6148" name="Rectangle 3">
            <a:extLst>
              <a:ext uri="{FF2B5EF4-FFF2-40B4-BE49-F238E27FC236}">
                <a16:creationId xmlns:a16="http://schemas.microsoft.com/office/drawing/2014/main" id="{03B726EE-2888-7C49-C6AA-91B15F0347F3}"/>
              </a:ext>
            </a:extLst>
          </p:cNvPr>
          <p:cNvSpPr>
            <a:spLocks noGrp="1" noChangeArrowheads="1"/>
          </p:cNvSpPr>
          <p:nvPr>
            <p:ph type="body" idx="1"/>
          </p:nvPr>
        </p:nvSpPr>
        <p:spPr>
          <a:xfrm>
            <a:off x="533400" y="914400"/>
            <a:ext cx="8077200" cy="4800600"/>
          </a:xfrm>
        </p:spPr>
        <p:txBody>
          <a:bodyPr/>
          <a:lstStyle/>
          <a:p>
            <a:pPr eaLnBrk="1" hangingPunct="1"/>
            <a:r>
              <a:rPr lang="en-US" altLang="en-US" sz="2800" dirty="0"/>
              <a:t>Goal Of Financial Management:</a:t>
            </a:r>
          </a:p>
          <a:p>
            <a:pPr lvl="1" eaLnBrk="1" hangingPunct="1"/>
            <a:r>
              <a:rPr lang="en-US" altLang="en-US" sz="2400" dirty="0"/>
              <a:t>Increasing the value of the equity</a:t>
            </a:r>
          </a:p>
          <a:p>
            <a:pPr eaLnBrk="1" hangingPunct="1"/>
            <a:r>
              <a:rPr lang="en-US" altLang="en-US" sz="2800" dirty="0"/>
              <a:t>Capital Budgeting:</a:t>
            </a:r>
          </a:p>
          <a:p>
            <a:pPr lvl="1" eaLnBrk="1" hangingPunct="1"/>
            <a:r>
              <a:rPr lang="en-US" altLang="en-US" sz="2400" dirty="0"/>
              <a:t>Acquire long-term assets</a:t>
            </a:r>
          </a:p>
          <a:p>
            <a:pPr lvl="1" eaLnBrk="1" hangingPunct="1"/>
            <a:r>
              <a:rPr lang="en-US" altLang="en-US" sz="2400" dirty="0"/>
              <a:t>Because long-term assets:</a:t>
            </a:r>
          </a:p>
          <a:p>
            <a:pPr lvl="2" eaLnBrk="1" hangingPunct="1"/>
            <a:r>
              <a:rPr lang="en-US" altLang="en-US" sz="2400" dirty="0"/>
              <a:t>Determine the nature of the firm</a:t>
            </a:r>
          </a:p>
          <a:p>
            <a:pPr lvl="2" eaLnBrk="1" hangingPunct="1"/>
            <a:r>
              <a:rPr lang="en-US" altLang="en-US" sz="2400" dirty="0"/>
              <a:t>Are hard decisions to reverse</a:t>
            </a:r>
          </a:p>
          <a:p>
            <a:pPr lvl="3" eaLnBrk="1" hangingPunct="1"/>
            <a:r>
              <a:rPr lang="en-US" altLang="en-US" sz="2000" dirty="0"/>
              <a:t>They are the most important decisions for the financial manager</a:t>
            </a:r>
          </a:p>
          <a:p>
            <a:pPr lvl="1"/>
            <a:r>
              <a:rPr lang="en-US" altLang="en-US" sz="2400" dirty="0"/>
              <a:t>Selecting Assets</a:t>
            </a:r>
          </a:p>
          <a:p>
            <a:pPr lvl="2"/>
            <a:r>
              <a:rPr lang="en-US" altLang="en-US" sz="2200"/>
              <a:t>Which </a:t>
            </a:r>
            <a:r>
              <a:rPr lang="en-US" altLang="en-US" sz="2200" dirty="0"/>
              <a:t>assets to invest in?</a:t>
            </a:r>
          </a:p>
          <a:p>
            <a:pPr lvl="2"/>
            <a:r>
              <a:rPr lang="en-US" altLang="en-US" sz="2200" dirty="0"/>
              <a:t>There are many options.</a:t>
            </a:r>
          </a:p>
          <a:p>
            <a:pPr lvl="2"/>
            <a:r>
              <a:rPr lang="en-US" altLang="en-US" sz="2200" dirty="0"/>
              <a:t>Which do we pick?</a:t>
            </a:r>
          </a:p>
        </p:txBody>
      </p:sp>
    </p:spTree>
  </p:cSld>
  <p:clrMapOvr>
    <a:masterClrMapping/>
  </p:clrMapOvr>
  <p:transition spd="med">
    <p:wheel spokes="8"/>
    <p:sndAc>
      <p:stSnd>
        <p:snd r:embed="rId3" name="cashreg.wav"/>
      </p:stSnd>
    </p:sndAc>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B792A073-6EE1-6302-50E2-AB14DA0ED222}"/>
              </a:ext>
            </a:extLst>
          </p:cNvPr>
          <p:cNvSpPr>
            <a:spLocks noGrp="1"/>
          </p:cNvSpPr>
          <p:nvPr>
            <p:ph type="sldNum" sz="quarter" idx="4294967295"/>
          </p:nvPr>
        </p:nvSpPr>
        <p:spPr bwMode="auto">
          <a:xfrm>
            <a:off x="6781800" y="64008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009043-184B-4B5C-A39A-273111EC0A01}" type="slidenum">
              <a:rPr lang="en-US" altLang="en-US"/>
              <a:pPr/>
              <a:t>30</a:t>
            </a:fld>
            <a:endParaRPr lang="en-US" altLang="en-US"/>
          </a:p>
        </p:txBody>
      </p:sp>
      <p:sp>
        <p:nvSpPr>
          <p:cNvPr id="33795" name="Rectangle 2">
            <a:extLst>
              <a:ext uri="{FF2B5EF4-FFF2-40B4-BE49-F238E27FC236}">
                <a16:creationId xmlns:a16="http://schemas.microsoft.com/office/drawing/2014/main" id="{983B5F17-B434-829D-635D-7FFC59CCD04E}"/>
              </a:ext>
            </a:extLst>
          </p:cNvPr>
          <p:cNvSpPr>
            <a:spLocks noGrp="1" noChangeArrowheads="1"/>
          </p:cNvSpPr>
          <p:nvPr>
            <p:ph type="title"/>
          </p:nvPr>
        </p:nvSpPr>
        <p:spPr>
          <a:xfrm>
            <a:off x="457200" y="228600"/>
            <a:ext cx="8229600" cy="808038"/>
          </a:xfrm>
        </p:spPr>
        <p:txBody>
          <a:bodyPr/>
          <a:lstStyle/>
          <a:p>
            <a:pPr eaLnBrk="1" hangingPunct="1"/>
            <a:r>
              <a:rPr lang="en-US" altLang="en-US"/>
              <a:t>Average Accounting Return = AAR</a:t>
            </a:r>
          </a:p>
        </p:txBody>
      </p:sp>
      <p:sp>
        <p:nvSpPr>
          <p:cNvPr id="401411" name="Rectangle 3">
            <a:extLst>
              <a:ext uri="{FF2B5EF4-FFF2-40B4-BE49-F238E27FC236}">
                <a16:creationId xmlns:a16="http://schemas.microsoft.com/office/drawing/2014/main" id="{750E87AA-A30A-25CE-E47F-96303C60645A}"/>
              </a:ext>
            </a:extLst>
          </p:cNvPr>
          <p:cNvSpPr>
            <a:spLocks noGrp="1" noChangeArrowheads="1"/>
          </p:cNvSpPr>
          <p:nvPr>
            <p:ph type="body" idx="1"/>
          </p:nvPr>
        </p:nvSpPr>
        <p:spPr>
          <a:xfrm>
            <a:off x="533400" y="1219200"/>
            <a:ext cx="8077200" cy="4800600"/>
          </a:xfrm>
        </p:spPr>
        <p:txBody>
          <a:bodyPr/>
          <a:lstStyle/>
          <a:p>
            <a:pPr eaLnBrk="1" hangingPunct="1"/>
            <a:r>
              <a:rPr lang="en-US" altLang="en-US" sz="2800"/>
              <a:t>There are many different definitions for Average Accounting Return.</a:t>
            </a:r>
            <a:br>
              <a:rPr lang="en-US" altLang="en-US" sz="2800"/>
            </a:br>
            <a:endParaRPr lang="en-US" altLang="en-US" sz="2800"/>
          </a:p>
          <a:p>
            <a:pPr eaLnBrk="1" hangingPunct="1"/>
            <a:r>
              <a:rPr lang="en-US" altLang="en-US" sz="2800"/>
              <a:t>Here is one:</a:t>
            </a:r>
            <a:br>
              <a:rPr lang="en-US" altLang="en-US" sz="2800"/>
            </a:br>
            <a:endParaRPr lang="en-US" altLang="en-US" sz="2800"/>
          </a:p>
          <a:p>
            <a:pPr eaLnBrk="1" hangingPunct="1"/>
            <a:endParaRPr lang="en-US" altLang="en-US" sz="2800"/>
          </a:p>
          <a:p>
            <a:pPr eaLnBrk="1" hangingPunct="1"/>
            <a:r>
              <a:rPr lang="en-US" altLang="en-US"/>
              <a:t>Here is another:</a:t>
            </a:r>
          </a:p>
          <a:p>
            <a:pPr lvl="1" eaLnBrk="1" hangingPunct="1"/>
            <a:r>
              <a:rPr lang="en-US" altLang="en-US"/>
              <a:t>Calculate (Return On Assets = ROA) for each year and then average the ROAs.</a:t>
            </a:r>
          </a:p>
        </p:txBody>
      </p:sp>
      <p:pic>
        <p:nvPicPr>
          <p:cNvPr id="33797" name="Picture 4">
            <a:extLst>
              <a:ext uri="{FF2B5EF4-FFF2-40B4-BE49-F238E27FC236}">
                <a16:creationId xmlns:a16="http://schemas.microsoft.com/office/drawing/2014/main" id="{CDD9BF44-72F1-9E17-24A5-C3BFFB1F4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6020"/>
          <a:stretch>
            <a:fillRect/>
          </a:stretch>
        </p:blipFill>
        <p:spPr bwMode="auto">
          <a:xfrm>
            <a:off x="3352800" y="2286000"/>
            <a:ext cx="5264150" cy="1108075"/>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 calcmode="lin" valueType="num">
                                      <p:cBhvr additive="base">
                                        <p:cTn id="7" dur="500" fill="hold"/>
                                        <p:tgtEl>
                                          <p:spTgt spid="401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141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1">
                                            <p:txEl>
                                              <p:pRg st="1" end="1"/>
                                            </p:txEl>
                                          </p:spTgt>
                                        </p:tgtEl>
                                        <p:attrNameLst>
                                          <p:attrName>style.visibility</p:attrName>
                                        </p:attrNameLst>
                                      </p:cBhvr>
                                      <p:to>
                                        <p:strVal val="visible"/>
                                      </p:to>
                                    </p:set>
                                    <p:anim calcmode="lin" valueType="num">
                                      <p:cBhvr additive="base">
                                        <p:cTn id="13" dur="500" fill="hold"/>
                                        <p:tgtEl>
                                          <p:spTgt spid="401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141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1">
                                            <p:txEl>
                                              <p:pRg st="3" end="3"/>
                                            </p:txEl>
                                          </p:spTgt>
                                        </p:tgtEl>
                                        <p:attrNameLst>
                                          <p:attrName>style.visibility</p:attrName>
                                        </p:attrNameLst>
                                      </p:cBhvr>
                                      <p:to>
                                        <p:strVal val="visible"/>
                                      </p:to>
                                    </p:set>
                                    <p:anim calcmode="lin" valueType="num">
                                      <p:cBhvr additive="base">
                                        <p:cTn id="19" dur="500" fill="hold"/>
                                        <p:tgtEl>
                                          <p:spTgt spid="401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1411">
                                            <p:txEl>
                                              <p:pRg st="3" end="3"/>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1411">
                                            <p:txEl>
                                              <p:pRg st="4" end="4"/>
                                            </p:txEl>
                                          </p:spTgt>
                                        </p:tgtEl>
                                        <p:attrNameLst>
                                          <p:attrName>style.visibility</p:attrName>
                                        </p:attrNameLst>
                                      </p:cBhvr>
                                      <p:to>
                                        <p:strVal val="visible"/>
                                      </p:to>
                                    </p:set>
                                    <p:anim calcmode="lin" valueType="num">
                                      <p:cBhvr additive="base">
                                        <p:cTn id="25" dur="500" fill="hold"/>
                                        <p:tgtEl>
                                          <p:spTgt spid="4014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141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141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DB6A147-2A91-0781-0B1D-BCCC93A6BFE6}"/>
              </a:ext>
            </a:extLst>
          </p:cNvPr>
          <p:cNvSpPr>
            <a:spLocks noGrp="1"/>
          </p:cNvSpPr>
          <p:nvPr>
            <p:ph type="title"/>
          </p:nvPr>
        </p:nvSpPr>
        <p:spPr>
          <a:xfrm>
            <a:off x="457200" y="0"/>
            <a:ext cx="8229600" cy="1139825"/>
          </a:xfrm>
        </p:spPr>
        <p:txBody>
          <a:bodyPr/>
          <a:lstStyle/>
          <a:p>
            <a:r>
              <a:rPr lang="en-US" altLang="en-US"/>
              <a:t>Average Accounting Return = AAR</a:t>
            </a:r>
          </a:p>
        </p:txBody>
      </p:sp>
      <p:sp>
        <p:nvSpPr>
          <p:cNvPr id="3" name="Content Placeholder 2">
            <a:extLst>
              <a:ext uri="{FF2B5EF4-FFF2-40B4-BE49-F238E27FC236}">
                <a16:creationId xmlns:a16="http://schemas.microsoft.com/office/drawing/2014/main" id="{DD858B82-C3C6-807F-A644-8CE179D53537}"/>
              </a:ext>
            </a:extLst>
          </p:cNvPr>
          <p:cNvSpPr>
            <a:spLocks noGrp="1"/>
          </p:cNvSpPr>
          <p:nvPr>
            <p:ph idx="1"/>
          </p:nvPr>
        </p:nvSpPr>
        <p:spPr>
          <a:xfrm>
            <a:off x="533400" y="1295400"/>
            <a:ext cx="8077200" cy="4800600"/>
          </a:xfrm>
        </p:spPr>
        <p:txBody>
          <a:bodyPr/>
          <a:lstStyle/>
          <a:p>
            <a:pPr eaLnBrk="1" hangingPunct="1">
              <a:defRPr/>
            </a:pPr>
            <a:r>
              <a:rPr lang="en-US" sz="2800" dirty="0"/>
              <a:t>Steps in calculating AAR:</a:t>
            </a:r>
          </a:p>
          <a:p>
            <a:pPr marL="514350" indent="-514350" eaLnBrk="1" hangingPunct="1">
              <a:buFont typeface="+mj-lt"/>
              <a:buAutoNum type="arabicPeriod"/>
              <a:defRPr/>
            </a:pPr>
            <a:r>
              <a:rPr lang="en-US" sz="2800" dirty="0"/>
              <a:t>Estimate All Revenue and Expenses over the life of the asset.</a:t>
            </a:r>
          </a:p>
          <a:p>
            <a:pPr marL="514350" indent="-514350" eaLnBrk="1" hangingPunct="1">
              <a:buFont typeface="+mj-lt"/>
              <a:buAutoNum type="arabicPeriod"/>
              <a:defRPr/>
            </a:pPr>
            <a:r>
              <a:rPr lang="en-US" sz="2800" dirty="0"/>
              <a:t>Calculate the Net Income for each year.</a:t>
            </a:r>
          </a:p>
          <a:p>
            <a:pPr marL="514350" indent="-514350" eaLnBrk="1" hangingPunct="1">
              <a:buFont typeface="+mj-lt"/>
              <a:buAutoNum type="arabicPeriod"/>
              <a:defRPr/>
            </a:pPr>
            <a:r>
              <a:rPr lang="en-US" sz="2800" dirty="0"/>
              <a:t>Estimate Book Value over life of asset.</a:t>
            </a:r>
          </a:p>
          <a:p>
            <a:pPr marL="914400" lvl="2" indent="-514350" eaLnBrk="1" hangingPunct="1">
              <a:buClr>
                <a:srgbClr val="000099"/>
              </a:buClr>
              <a:defRPr/>
            </a:pPr>
            <a:r>
              <a:rPr lang="en-US" sz="2200" dirty="0"/>
              <a:t>Note that the average book value depends on how the asset is depreciated.</a:t>
            </a:r>
            <a:endParaRPr lang="en-US" dirty="0"/>
          </a:p>
          <a:p>
            <a:pPr marL="514350" indent="-514350" eaLnBrk="1" hangingPunct="1">
              <a:buFont typeface="+mj-lt"/>
              <a:buAutoNum type="arabicPeriod"/>
              <a:defRPr/>
            </a:pPr>
            <a:r>
              <a:rPr lang="en-US" sz="2800" dirty="0"/>
              <a:t>Decide on target cutoff AAR rate</a:t>
            </a:r>
          </a:p>
          <a:p>
            <a:pPr marL="514350" indent="-514350" eaLnBrk="1" hangingPunct="1">
              <a:buFont typeface="+mj-lt"/>
              <a:buAutoNum type="arabicPeriod"/>
              <a:defRPr/>
            </a:pPr>
            <a:r>
              <a:rPr lang="en-US" sz="2800" dirty="0"/>
              <a:t>Decision Rule:</a:t>
            </a:r>
            <a:br>
              <a:rPr lang="en-US" sz="2800" dirty="0"/>
            </a:br>
            <a:r>
              <a:rPr lang="en-US" sz="2800" b="1" i="1" dirty="0"/>
              <a:t>Accept the project if the calculated AAR &gt; cutoff AAR rate.</a:t>
            </a:r>
            <a:endParaRPr lang="en-US" sz="2800" dirty="0"/>
          </a:p>
          <a:p>
            <a:pPr>
              <a:defRPr/>
            </a:pPr>
            <a:endParaRPr lang="en-US" sz="2800" dirty="0"/>
          </a:p>
        </p:txBody>
      </p:sp>
      <p:sp>
        <p:nvSpPr>
          <p:cNvPr id="34820" name="Rectangle 1">
            <a:extLst>
              <a:ext uri="{FF2B5EF4-FFF2-40B4-BE49-F238E27FC236}">
                <a16:creationId xmlns:a16="http://schemas.microsoft.com/office/drawing/2014/main" id="{EC8CFBDD-98A3-A871-1861-506203BE46B5}"/>
              </a:ext>
            </a:extLst>
          </p:cNvPr>
          <p:cNvSpPr>
            <a:spLocks noChangeArrowheads="1"/>
          </p:cNvSpPr>
          <p:nvPr/>
        </p:nvSpPr>
        <p:spPr bwMode="auto">
          <a:xfrm>
            <a:off x="8153400" y="6248400"/>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0215DF7-41FA-4EA9-A4C8-6C769C2C983F}" type="slidenum">
              <a:rPr lang="en-US" altLang="en-US"/>
              <a:pPr/>
              <a:t>31</a:t>
            </a:fld>
            <a:endParaRPr lang="en-US" altLang="en-US"/>
          </a:p>
        </p:txBody>
      </p:sp>
    </p:spTree>
  </p:cSld>
  <p:clrMapOvr>
    <a:masterClrMapping/>
  </p:clrMapOvr>
  <p:transition spd="med">
    <p:wheel spokes="8"/>
    <p:sndAc>
      <p:stSnd>
        <p:snd r:embed="rId2" name="cashreg.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BFB0BC2D-5031-E01C-B54C-D6F92985C6D6}"/>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A47AD14-373D-41BB-A067-7681B1F8EAF5}" type="slidenum">
              <a:rPr lang="en-US" altLang="en-US"/>
              <a:pPr/>
              <a:t>32</a:t>
            </a:fld>
            <a:endParaRPr lang="en-US" altLang="en-US"/>
          </a:p>
        </p:txBody>
      </p:sp>
      <p:sp>
        <p:nvSpPr>
          <p:cNvPr id="35843" name="Rectangle 2">
            <a:extLst>
              <a:ext uri="{FF2B5EF4-FFF2-40B4-BE49-F238E27FC236}">
                <a16:creationId xmlns:a16="http://schemas.microsoft.com/office/drawing/2014/main" id="{17403F87-BB73-D5E0-61EB-57E39C343576}"/>
              </a:ext>
            </a:extLst>
          </p:cNvPr>
          <p:cNvSpPr>
            <a:spLocks noGrp="1" noChangeArrowheads="1"/>
          </p:cNvSpPr>
          <p:nvPr>
            <p:ph type="title"/>
          </p:nvPr>
        </p:nvSpPr>
        <p:spPr/>
        <p:txBody>
          <a:bodyPr/>
          <a:lstStyle/>
          <a:p>
            <a:pPr eaLnBrk="1" hangingPunct="1"/>
            <a:r>
              <a:rPr lang="en-US" altLang="en-US"/>
              <a:t>Average Book Value =</a:t>
            </a:r>
          </a:p>
        </p:txBody>
      </p:sp>
      <p:sp>
        <p:nvSpPr>
          <p:cNvPr id="35844" name="Rectangle 3">
            <a:extLst>
              <a:ext uri="{FF2B5EF4-FFF2-40B4-BE49-F238E27FC236}">
                <a16:creationId xmlns:a16="http://schemas.microsoft.com/office/drawing/2014/main" id="{EB8F54DB-BC3D-9527-73A0-BE45E758715F}"/>
              </a:ext>
            </a:extLst>
          </p:cNvPr>
          <p:cNvSpPr>
            <a:spLocks noGrp="1" noChangeArrowheads="1"/>
          </p:cNvSpPr>
          <p:nvPr>
            <p:ph type="body" idx="1"/>
          </p:nvPr>
        </p:nvSpPr>
        <p:spPr/>
        <p:txBody>
          <a:bodyPr/>
          <a:lstStyle/>
          <a:p>
            <a:pPr eaLnBrk="1" hangingPunct="1"/>
            <a:r>
              <a:rPr lang="en-US" altLang="en-US"/>
              <a:t>When Straight Line Depreciation is used:</a:t>
            </a:r>
            <a:br>
              <a:rPr lang="en-US" altLang="en-US"/>
            </a:br>
            <a:r>
              <a:rPr lang="en-US" altLang="en-US" sz="4400"/>
              <a:t>(Cost + Salvage)/2</a:t>
            </a:r>
            <a:br>
              <a:rPr lang="en-US" altLang="en-US" sz="4400"/>
            </a:br>
            <a:endParaRPr lang="en-US" altLang="en-US" sz="4400"/>
          </a:p>
          <a:p>
            <a:pPr eaLnBrk="1" hangingPunct="1"/>
            <a:r>
              <a:rPr lang="en-US" altLang="en-US"/>
              <a:t>When a Non- Straight Line Depreciation is used:</a:t>
            </a:r>
            <a:br>
              <a:rPr lang="en-US" altLang="en-US"/>
            </a:br>
            <a:r>
              <a:rPr lang="en-US" altLang="en-US" sz="4400"/>
              <a:t>(BV</a:t>
            </a:r>
            <a:r>
              <a:rPr lang="en-US" altLang="en-US" sz="4400" baseline="-25000"/>
              <a:t>0</a:t>
            </a:r>
            <a:r>
              <a:rPr lang="en-US" altLang="en-US" sz="4400"/>
              <a:t> + BV</a:t>
            </a:r>
            <a:r>
              <a:rPr lang="en-US" altLang="en-US" sz="4400" baseline="-25000"/>
              <a:t>1</a:t>
            </a:r>
            <a:r>
              <a:rPr lang="en-US" altLang="en-US" sz="4400"/>
              <a:t> +…BV</a:t>
            </a:r>
            <a:r>
              <a:rPr lang="en-US" altLang="en-US" sz="4400" baseline="-25000"/>
              <a:t>t</a:t>
            </a:r>
            <a:r>
              <a:rPr lang="en-US" altLang="en-US" sz="4400"/>
              <a:t>)/(t+1)</a:t>
            </a:r>
          </a:p>
        </p:txBody>
      </p:sp>
    </p:spTree>
  </p:cSld>
  <p:clrMapOvr>
    <a:masterClrMapping/>
  </p:clrMapOvr>
  <p:transition spd="med">
    <p:wheel spokes="8"/>
    <p:sndAc>
      <p:stSnd>
        <p:snd r:embed="rId3" name="cashreg.wav"/>
      </p:stSnd>
    </p:sndAc>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7">
            <a:extLst>
              <a:ext uri="{FF2B5EF4-FFF2-40B4-BE49-F238E27FC236}">
                <a16:creationId xmlns:a16="http://schemas.microsoft.com/office/drawing/2014/main" id="{33696047-A4BA-458F-4BF9-B15689762A5C}"/>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4155792-4BF5-4FCE-B5D5-577C3538AD11}" type="slidenum">
              <a:rPr lang="en-US" altLang="en-US"/>
              <a:pPr/>
              <a:t>33</a:t>
            </a:fld>
            <a:endParaRPr lang="en-US" altLang="en-US"/>
          </a:p>
        </p:txBody>
      </p:sp>
      <p:sp>
        <p:nvSpPr>
          <p:cNvPr id="36867" name="Rectangle 2">
            <a:extLst>
              <a:ext uri="{FF2B5EF4-FFF2-40B4-BE49-F238E27FC236}">
                <a16:creationId xmlns:a16="http://schemas.microsoft.com/office/drawing/2014/main" id="{37BB6C12-AA85-2D3A-4772-5AE64EECE38B}"/>
              </a:ext>
            </a:extLst>
          </p:cNvPr>
          <p:cNvSpPr>
            <a:spLocks noGrp="1" noChangeArrowheads="1"/>
          </p:cNvSpPr>
          <p:nvPr>
            <p:ph type="title"/>
          </p:nvPr>
        </p:nvSpPr>
        <p:spPr>
          <a:xfrm>
            <a:off x="457200" y="277813"/>
            <a:ext cx="8229600" cy="712787"/>
          </a:xfrm>
        </p:spPr>
        <p:txBody>
          <a:bodyPr/>
          <a:lstStyle/>
          <a:p>
            <a:pPr eaLnBrk="1" hangingPunct="1"/>
            <a:r>
              <a:rPr lang="en-US" altLang="en-US" sz="4000"/>
              <a:t>Data For Example 6</a:t>
            </a:r>
          </a:p>
        </p:txBody>
      </p:sp>
      <p:sp>
        <p:nvSpPr>
          <p:cNvPr id="360451" name="Rectangle 3">
            <a:extLst>
              <a:ext uri="{FF2B5EF4-FFF2-40B4-BE49-F238E27FC236}">
                <a16:creationId xmlns:a16="http://schemas.microsoft.com/office/drawing/2014/main" id="{DD249283-AF53-67AF-FBA5-3CA99598A946}"/>
              </a:ext>
            </a:extLst>
          </p:cNvPr>
          <p:cNvSpPr>
            <a:spLocks noGrp="1" noChangeArrowheads="1"/>
          </p:cNvSpPr>
          <p:nvPr>
            <p:ph type="body" sz="half" idx="1"/>
          </p:nvPr>
        </p:nvSpPr>
        <p:spPr>
          <a:xfrm>
            <a:off x="533400" y="1143000"/>
            <a:ext cx="8153400" cy="1219200"/>
          </a:xfrm>
        </p:spPr>
        <p:txBody>
          <a:bodyPr/>
          <a:lstStyle/>
          <a:p>
            <a:pPr eaLnBrk="1" hangingPunct="1"/>
            <a:r>
              <a:rPr lang="en-US" altLang="en-US" sz="2800"/>
              <a:t>You are looking at a new project and you have estimated these numbers:</a:t>
            </a:r>
          </a:p>
        </p:txBody>
      </p:sp>
      <p:pic>
        <p:nvPicPr>
          <p:cNvPr id="36869" name="Picture 7">
            <a:extLst>
              <a:ext uri="{FF2B5EF4-FFF2-40B4-BE49-F238E27FC236}">
                <a16:creationId xmlns:a16="http://schemas.microsoft.com/office/drawing/2014/main" id="{49C4F9E5-16A2-7792-51AC-392C550BD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2133600"/>
            <a:ext cx="2209800" cy="143351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0">
            <a:extLst>
              <a:ext uri="{FF2B5EF4-FFF2-40B4-BE49-F238E27FC236}">
                <a16:creationId xmlns:a16="http://schemas.microsoft.com/office/drawing/2014/main" id="{6837F253-9EEA-3236-BCA8-65045F6B8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3810000"/>
            <a:ext cx="3036888" cy="10668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11">
            <a:extLst>
              <a:ext uri="{FF2B5EF4-FFF2-40B4-BE49-F238E27FC236}">
                <a16:creationId xmlns:a16="http://schemas.microsoft.com/office/drawing/2014/main" id="{10EE08AD-38E6-1C6B-A339-366274A16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5181600"/>
            <a:ext cx="4660900" cy="109696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0451">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703226DB-0606-DDBA-DE94-5E8BCA27152B}"/>
              </a:ext>
            </a:extLst>
          </p:cNvPr>
          <p:cNvSpPr>
            <a:spLocks noGrp="1"/>
          </p:cNvSpPr>
          <p:nvPr>
            <p:ph type="sldNum" sz="quarter" idx="4294967295"/>
          </p:nvPr>
        </p:nvSpPr>
        <p:spPr bwMode="auto">
          <a:xfrm>
            <a:off x="70104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B6DFEB6-BE67-4785-9CB0-3B977D190141}" type="slidenum">
              <a:rPr lang="en-US" altLang="en-US"/>
              <a:pPr/>
              <a:t>34</a:t>
            </a:fld>
            <a:endParaRPr lang="en-US" altLang="en-US"/>
          </a:p>
        </p:txBody>
      </p:sp>
      <p:sp>
        <p:nvSpPr>
          <p:cNvPr id="32771" name="Rectangle 2">
            <a:extLst>
              <a:ext uri="{FF2B5EF4-FFF2-40B4-BE49-F238E27FC236}">
                <a16:creationId xmlns:a16="http://schemas.microsoft.com/office/drawing/2014/main" id="{D54344E9-4BE1-921A-5444-2FF13BF12E93}"/>
              </a:ext>
            </a:extLst>
          </p:cNvPr>
          <p:cNvSpPr>
            <a:spLocks noGrp="1" noChangeArrowheads="1"/>
          </p:cNvSpPr>
          <p:nvPr>
            <p:ph type="title"/>
          </p:nvPr>
        </p:nvSpPr>
        <p:spPr>
          <a:xfrm rot="10800000">
            <a:off x="457200" y="76200"/>
            <a:ext cx="1143000" cy="6248400"/>
          </a:xfrm>
        </p:spPr>
        <p:txBody>
          <a:bodyPr vert="vert"/>
          <a:lstStyle/>
          <a:p>
            <a:pPr eaLnBrk="1" hangingPunct="1">
              <a:defRPr/>
            </a:pPr>
            <a:r>
              <a:rPr lang="en-US" sz="3600" dirty="0"/>
              <a:t>Computing AAR For The Project</a:t>
            </a:r>
            <a:br>
              <a:rPr lang="en-US" sz="3600" dirty="0"/>
            </a:br>
            <a:r>
              <a:rPr lang="en-US" sz="3600" dirty="0"/>
              <a:t>Example 6:</a:t>
            </a:r>
          </a:p>
        </p:txBody>
      </p:sp>
      <p:pic>
        <p:nvPicPr>
          <p:cNvPr id="37892" name="Picture 2">
            <a:extLst>
              <a:ext uri="{FF2B5EF4-FFF2-40B4-BE49-F238E27FC236}">
                <a16:creationId xmlns:a16="http://schemas.microsoft.com/office/drawing/2014/main" id="{60DDBE24-0B49-F71D-62AD-89BCA78F3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479425"/>
            <a:ext cx="6869112" cy="5921375"/>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3">
            <a:extLst>
              <a:ext uri="{FF2B5EF4-FFF2-40B4-BE49-F238E27FC236}">
                <a16:creationId xmlns:a16="http://schemas.microsoft.com/office/drawing/2014/main" id="{771226B3-A6A6-373A-A80A-4B8CED34B063}"/>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7791651-88ED-43C5-8548-34BE034AE1B7}" type="slidenum">
              <a:rPr lang="en-US" altLang="en-US"/>
              <a:pPr/>
              <a:t>35</a:t>
            </a:fld>
            <a:endParaRPr lang="en-US" altLang="en-US"/>
          </a:p>
        </p:txBody>
      </p:sp>
      <p:sp>
        <p:nvSpPr>
          <p:cNvPr id="38915" name="Rectangle 2">
            <a:extLst>
              <a:ext uri="{FF2B5EF4-FFF2-40B4-BE49-F238E27FC236}">
                <a16:creationId xmlns:a16="http://schemas.microsoft.com/office/drawing/2014/main" id="{0176A3A9-7C63-CAEB-71FE-877367E59306}"/>
              </a:ext>
            </a:extLst>
          </p:cNvPr>
          <p:cNvSpPr>
            <a:spLocks noGrp="1" noChangeArrowheads="1"/>
          </p:cNvSpPr>
          <p:nvPr>
            <p:ph type="title"/>
          </p:nvPr>
        </p:nvSpPr>
        <p:spPr/>
        <p:txBody>
          <a:bodyPr/>
          <a:lstStyle/>
          <a:p>
            <a:pPr eaLnBrk="1" hangingPunct="1"/>
            <a:r>
              <a:rPr lang="en-US" altLang="en-US"/>
              <a:t>Decision Criteria Test - AAR</a:t>
            </a:r>
          </a:p>
        </p:txBody>
      </p:sp>
      <p:sp>
        <p:nvSpPr>
          <p:cNvPr id="405507" name="Rectangle 3">
            <a:extLst>
              <a:ext uri="{FF2B5EF4-FFF2-40B4-BE49-F238E27FC236}">
                <a16:creationId xmlns:a16="http://schemas.microsoft.com/office/drawing/2014/main" id="{B010895D-F645-AF65-F60E-C290A40F9D39}"/>
              </a:ext>
            </a:extLst>
          </p:cNvPr>
          <p:cNvSpPr>
            <a:spLocks noGrp="1" noChangeArrowheads="1"/>
          </p:cNvSpPr>
          <p:nvPr>
            <p:ph type="body" idx="1"/>
          </p:nvPr>
        </p:nvSpPr>
        <p:spPr/>
        <p:txBody>
          <a:bodyPr/>
          <a:lstStyle/>
          <a:p>
            <a:pPr eaLnBrk="1" hangingPunct="1"/>
            <a:r>
              <a:rPr lang="en-US" altLang="en-US"/>
              <a:t>Does the AAR rule account for the time value of money?</a:t>
            </a:r>
          </a:p>
          <a:p>
            <a:pPr eaLnBrk="1" hangingPunct="1"/>
            <a:r>
              <a:rPr lang="en-US" altLang="en-US"/>
              <a:t>Does the AAR rule account for the risk of the cash flows?</a:t>
            </a:r>
          </a:p>
          <a:p>
            <a:pPr eaLnBrk="1" hangingPunct="1"/>
            <a:r>
              <a:rPr lang="en-US" altLang="en-US"/>
              <a:t>Does the AAR rule provide an indication about the increase in value?</a:t>
            </a:r>
          </a:p>
          <a:p>
            <a:pPr eaLnBrk="1" hangingPunct="1"/>
            <a:r>
              <a:rPr lang="en-US" altLang="en-US"/>
              <a:t>Should we consider the AAR rule for our primary decision criteria?</a:t>
            </a:r>
          </a:p>
          <a:p>
            <a:pPr eaLnBrk="1" hangingPunct="1"/>
            <a:endParaRPr lang="en-US" altLang="en-US"/>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 calcmode="lin" valueType="num">
                                      <p:cBhvr additive="base">
                                        <p:cTn id="7" dur="500" fill="hold"/>
                                        <p:tgtEl>
                                          <p:spTgt spid="405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5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550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5507">
                                            <p:txEl>
                                              <p:pRg st="1" end="1"/>
                                            </p:txEl>
                                          </p:spTgt>
                                        </p:tgtEl>
                                        <p:attrNameLst>
                                          <p:attrName>style.visibility</p:attrName>
                                        </p:attrNameLst>
                                      </p:cBhvr>
                                      <p:to>
                                        <p:strVal val="visible"/>
                                      </p:to>
                                    </p:set>
                                    <p:anim calcmode="lin" valueType="num">
                                      <p:cBhvr additive="base">
                                        <p:cTn id="13" dur="500" fill="hold"/>
                                        <p:tgtEl>
                                          <p:spTgt spid="405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5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550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5507">
                                            <p:txEl>
                                              <p:pRg st="2" end="2"/>
                                            </p:txEl>
                                          </p:spTgt>
                                        </p:tgtEl>
                                        <p:attrNameLst>
                                          <p:attrName>style.visibility</p:attrName>
                                        </p:attrNameLst>
                                      </p:cBhvr>
                                      <p:to>
                                        <p:strVal val="visible"/>
                                      </p:to>
                                    </p:set>
                                    <p:anim calcmode="lin" valueType="num">
                                      <p:cBhvr additive="base">
                                        <p:cTn id="19" dur="500" fill="hold"/>
                                        <p:tgtEl>
                                          <p:spTgt spid="405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5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5507">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5507">
                                            <p:txEl>
                                              <p:pRg st="3" end="3"/>
                                            </p:txEl>
                                          </p:spTgt>
                                        </p:tgtEl>
                                        <p:attrNameLst>
                                          <p:attrName>style.visibility</p:attrName>
                                        </p:attrNameLst>
                                      </p:cBhvr>
                                      <p:to>
                                        <p:strVal val="visible"/>
                                      </p:to>
                                    </p:set>
                                    <p:anim calcmode="lin" valueType="num">
                                      <p:cBhvr additive="base">
                                        <p:cTn id="25" dur="500" fill="hold"/>
                                        <p:tgtEl>
                                          <p:spTgt spid="405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55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5507">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4">
            <a:extLst>
              <a:ext uri="{FF2B5EF4-FFF2-40B4-BE49-F238E27FC236}">
                <a16:creationId xmlns:a16="http://schemas.microsoft.com/office/drawing/2014/main" id="{90E233EC-48E3-CA49-7DF7-E67E3F1BC0C9}"/>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9500B9-C5D7-4840-8388-AF03ED528A3B}" type="slidenum">
              <a:rPr lang="en-US" altLang="en-US"/>
              <a:pPr/>
              <a:t>36</a:t>
            </a:fld>
            <a:endParaRPr lang="en-US" altLang="en-US"/>
          </a:p>
        </p:txBody>
      </p:sp>
      <p:sp>
        <p:nvSpPr>
          <p:cNvPr id="39939" name="Rectangle 2">
            <a:extLst>
              <a:ext uri="{FF2B5EF4-FFF2-40B4-BE49-F238E27FC236}">
                <a16:creationId xmlns:a16="http://schemas.microsoft.com/office/drawing/2014/main" id="{1302DB45-67FB-5340-61B3-3135C2B0587F}"/>
              </a:ext>
            </a:extLst>
          </p:cNvPr>
          <p:cNvSpPr>
            <a:spLocks noGrp="1" noChangeArrowheads="1"/>
          </p:cNvSpPr>
          <p:nvPr>
            <p:ph type="title"/>
          </p:nvPr>
        </p:nvSpPr>
        <p:spPr/>
        <p:txBody>
          <a:bodyPr/>
          <a:lstStyle/>
          <a:p>
            <a:pPr eaLnBrk="1" hangingPunct="1"/>
            <a:r>
              <a:rPr lang="en-US" altLang="en-US"/>
              <a:t>Advantages and Disadvantages of AAR</a:t>
            </a:r>
          </a:p>
        </p:txBody>
      </p:sp>
      <p:sp>
        <p:nvSpPr>
          <p:cNvPr id="407555" name="Rectangle 3">
            <a:extLst>
              <a:ext uri="{FF2B5EF4-FFF2-40B4-BE49-F238E27FC236}">
                <a16:creationId xmlns:a16="http://schemas.microsoft.com/office/drawing/2014/main" id="{D4E62ECD-C8C8-3FDC-4633-292BD9DA691F}"/>
              </a:ext>
            </a:extLst>
          </p:cNvPr>
          <p:cNvSpPr>
            <a:spLocks noGrp="1" noChangeArrowheads="1"/>
          </p:cNvSpPr>
          <p:nvPr>
            <p:ph type="body" sz="half" idx="1"/>
          </p:nvPr>
        </p:nvSpPr>
        <p:spPr>
          <a:xfrm>
            <a:off x="381000" y="1600200"/>
            <a:ext cx="4187825" cy="4724400"/>
          </a:xfrm>
        </p:spPr>
        <p:txBody>
          <a:bodyPr/>
          <a:lstStyle/>
          <a:p>
            <a:pPr eaLnBrk="1" hangingPunct="1"/>
            <a:r>
              <a:rPr lang="en-US" altLang="en-US"/>
              <a:t>Advantages</a:t>
            </a:r>
          </a:p>
          <a:p>
            <a:pPr lvl="1" eaLnBrk="1" hangingPunct="1"/>
            <a:r>
              <a:rPr lang="en-US" altLang="en-US" sz="2600"/>
              <a:t>Easy to calculate</a:t>
            </a:r>
          </a:p>
          <a:p>
            <a:pPr lvl="1" eaLnBrk="1" hangingPunct="1"/>
            <a:r>
              <a:rPr lang="en-US" altLang="en-US" sz="2600"/>
              <a:t>Needed information will usually be available</a:t>
            </a:r>
          </a:p>
        </p:txBody>
      </p:sp>
      <p:sp>
        <p:nvSpPr>
          <p:cNvPr id="407556" name="Rectangle 4">
            <a:extLst>
              <a:ext uri="{FF2B5EF4-FFF2-40B4-BE49-F238E27FC236}">
                <a16:creationId xmlns:a16="http://schemas.microsoft.com/office/drawing/2014/main" id="{E09479E4-0052-6403-85B2-962445537E44}"/>
              </a:ext>
            </a:extLst>
          </p:cNvPr>
          <p:cNvSpPr>
            <a:spLocks noGrp="1" noChangeArrowheads="1"/>
          </p:cNvSpPr>
          <p:nvPr>
            <p:ph type="body" sz="half" idx="2"/>
          </p:nvPr>
        </p:nvSpPr>
        <p:spPr>
          <a:xfrm>
            <a:off x="4725988" y="1600200"/>
            <a:ext cx="4189412" cy="4724400"/>
          </a:xfrm>
        </p:spPr>
        <p:txBody>
          <a:bodyPr/>
          <a:lstStyle/>
          <a:p>
            <a:pPr eaLnBrk="1" hangingPunct="1"/>
            <a:r>
              <a:rPr lang="en-US" altLang="en-US" sz="2400"/>
              <a:t>Disadvantages</a:t>
            </a:r>
          </a:p>
          <a:p>
            <a:pPr lvl="1" eaLnBrk="1" hangingPunct="1"/>
            <a:r>
              <a:rPr lang="en-US" altLang="en-US" sz="2200"/>
              <a:t>Not a true rate of return; time value of money is ignored</a:t>
            </a:r>
          </a:p>
          <a:p>
            <a:pPr lvl="1" eaLnBrk="1" hangingPunct="1"/>
            <a:r>
              <a:rPr lang="en-US" altLang="en-US" sz="2200"/>
              <a:t>Uses an arbitrary benchmark cutoff rate</a:t>
            </a:r>
          </a:p>
          <a:p>
            <a:pPr lvl="1" eaLnBrk="1" hangingPunct="1"/>
            <a:r>
              <a:rPr lang="en-US" altLang="en-US" sz="2200"/>
              <a:t>Based on accounting net income and book values, not cash flows and market values</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 calcmode="lin" valueType="num">
                                      <p:cBhvr additive="base">
                                        <p:cTn id="7" dur="500" fill="hold"/>
                                        <p:tgtEl>
                                          <p:spTgt spid="40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75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755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7555">
                                            <p:txEl>
                                              <p:pRg st="1" end="1"/>
                                            </p:txEl>
                                          </p:spTgt>
                                        </p:tgtEl>
                                        <p:attrNameLst>
                                          <p:attrName>style.visibility</p:attrName>
                                        </p:attrNameLst>
                                      </p:cBhvr>
                                      <p:to>
                                        <p:strVal val="visible"/>
                                      </p:to>
                                    </p:set>
                                    <p:anim calcmode="lin" valueType="num">
                                      <p:cBhvr additive="base">
                                        <p:cTn id="13" dur="500" fill="hold"/>
                                        <p:tgtEl>
                                          <p:spTgt spid="40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755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755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7555">
                                            <p:txEl>
                                              <p:pRg st="2" end="2"/>
                                            </p:txEl>
                                          </p:spTgt>
                                        </p:tgtEl>
                                        <p:attrNameLst>
                                          <p:attrName>style.visibility</p:attrName>
                                        </p:attrNameLst>
                                      </p:cBhvr>
                                      <p:to>
                                        <p:strVal val="visible"/>
                                      </p:to>
                                    </p:set>
                                    <p:anim calcmode="lin" valueType="num">
                                      <p:cBhvr additive="base">
                                        <p:cTn id="19" dur="500" fill="hold"/>
                                        <p:tgtEl>
                                          <p:spTgt spid="40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75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7555">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7556">
                                            <p:txEl>
                                              <p:pRg st="0" end="0"/>
                                            </p:txEl>
                                          </p:spTgt>
                                        </p:tgtEl>
                                        <p:attrNameLst>
                                          <p:attrName>style.visibility</p:attrName>
                                        </p:attrNameLst>
                                      </p:cBhvr>
                                      <p:to>
                                        <p:strVal val="visible"/>
                                      </p:to>
                                    </p:set>
                                    <p:anim calcmode="lin" valueType="num">
                                      <p:cBhvr additive="base">
                                        <p:cTn id="25" dur="500" fill="hold"/>
                                        <p:tgtEl>
                                          <p:spTgt spid="40755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755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7556">
                                            <p:txEl>
                                              <p:pRg st="0" end="0"/>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7556">
                                            <p:txEl>
                                              <p:pRg st="1" end="1"/>
                                            </p:txEl>
                                          </p:spTgt>
                                        </p:tgtEl>
                                        <p:attrNameLst>
                                          <p:attrName>style.visibility</p:attrName>
                                        </p:attrNameLst>
                                      </p:cBhvr>
                                      <p:to>
                                        <p:strVal val="visible"/>
                                      </p:to>
                                    </p:set>
                                    <p:anim calcmode="lin" valueType="num">
                                      <p:cBhvr additive="base">
                                        <p:cTn id="31" dur="500" fill="hold"/>
                                        <p:tgtEl>
                                          <p:spTgt spid="40755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7556">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7556">
                                            <p:txEl>
                                              <p:pRg st="1" end="1"/>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7556">
                                            <p:txEl>
                                              <p:pRg st="2" end="2"/>
                                            </p:txEl>
                                          </p:spTgt>
                                        </p:tgtEl>
                                        <p:attrNameLst>
                                          <p:attrName>style.visibility</p:attrName>
                                        </p:attrNameLst>
                                      </p:cBhvr>
                                      <p:to>
                                        <p:strVal val="visible"/>
                                      </p:to>
                                    </p:set>
                                    <p:anim calcmode="lin" valueType="num">
                                      <p:cBhvr additive="base">
                                        <p:cTn id="37" dur="500" fill="hold"/>
                                        <p:tgtEl>
                                          <p:spTgt spid="407556">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07556">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7556">
                                            <p:txEl>
                                              <p:pRg st="2" end="2"/>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07556">
                                            <p:txEl>
                                              <p:pRg st="3" end="3"/>
                                            </p:txEl>
                                          </p:spTgt>
                                        </p:tgtEl>
                                        <p:attrNameLst>
                                          <p:attrName>style.visibility</p:attrName>
                                        </p:attrNameLst>
                                      </p:cBhvr>
                                      <p:to>
                                        <p:strVal val="visible"/>
                                      </p:to>
                                    </p:set>
                                    <p:anim calcmode="lin" valueType="num">
                                      <p:cBhvr additive="base">
                                        <p:cTn id="43" dur="500" fill="hold"/>
                                        <p:tgtEl>
                                          <p:spTgt spid="407556">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07556">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7556">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bldLvl="2" autoUpdateAnimBg="0"/>
      <p:bldP spid="407556"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D24CE01-9EB0-C033-D5BB-32E04A0CAECE}"/>
              </a:ext>
            </a:extLst>
          </p:cNvPr>
          <p:cNvSpPr>
            <a:spLocks noGrp="1"/>
          </p:cNvSpPr>
          <p:nvPr>
            <p:ph type="title"/>
          </p:nvPr>
        </p:nvSpPr>
        <p:spPr/>
        <p:txBody>
          <a:bodyPr/>
          <a:lstStyle/>
          <a:p>
            <a:r>
              <a:rPr lang="en-US" altLang="en-US"/>
              <a:t>NPV Profile</a:t>
            </a:r>
          </a:p>
        </p:txBody>
      </p:sp>
      <p:pic>
        <p:nvPicPr>
          <p:cNvPr id="40963" name="Picture 2">
            <a:extLst>
              <a:ext uri="{FF2B5EF4-FFF2-40B4-BE49-F238E27FC236}">
                <a16:creationId xmlns:a16="http://schemas.microsoft.com/office/drawing/2014/main" id="{0D6F4C7E-DB60-F11E-AA0E-0F5D7C867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676400"/>
            <a:ext cx="7207250" cy="4332288"/>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Rectangle 1">
            <a:extLst>
              <a:ext uri="{FF2B5EF4-FFF2-40B4-BE49-F238E27FC236}">
                <a16:creationId xmlns:a16="http://schemas.microsoft.com/office/drawing/2014/main" id="{C364E02F-BE93-4068-6470-B63744C82707}"/>
              </a:ext>
            </a:extLst>
          </p:cNvPr>
          <p:cNvSpPr>
            <a:spLocks noChangeArrowheads="1"/>
          </p:cNvSpPr>
          <p:nvPr/>
        </p:nvSpPr>
        <p:spPr bwMode="auto">
          <a:xfrm>
            <a:off x="8229600" y="6324600"/>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31DDDB-41AE-4515-90AD-9E4A3DE5402E}" type="slidenum">
              <a:rPr lang="en-US" altLang="en-US"/>
              <a:pPr/>
              <a:t>37</a:t>
            </a:fld>
            <a:endParaRPr lang="en-US" altLang="en-US"/>
          </a:p>
        </p:txBody>
      </p:sp>
    </p:spTree>
  </p:cSld>
  <p:clrMapOvr>
    <a:masterClrMapping/>
  </p:clrMapOvr>
  <p:transition spd="med">
    <p:wheel spokes="8"/>
    <p:sndAc>
      <p:stSnd>
        <p:snd r:embed="rId2" name="cashreg.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81EADE3-3853-E35D-9099-4AB5BEF5FE32}"/>
              </a:ext>
            </a:extLst>
          </p:cNvPr>
          <p:cNvSpPr>
            <a:spLocks noGrp="1"/>
          </p:cNvSpPr>
          <p:nvPr>
            <p:ph type="title"/>
          </p:nvPr>
        </p:nvSpPr>
        <p:spPr>
          <a:xfrm>
            <a:off x="457200" y="182563"/>
            <a:ext cx="8229600" cy="731837"/>
          </a:xfrm>
        </p:spPr>
        <p:txBody>
          <a:bodyPr/>
          <a:lstStyle/>
          <a:p>
            <a:r>
              <a:rPr lang="en-US" altLang="en-US"/>
              <a:t>Solve For Rate</a:t>
            </a:r>
          </a:p>
        </p:txBody>
      </p:sp>
      <p:sp>
        <p:nvSpPr>
          <p:cNvPr id="41987" name="Content Placeholder 2">
            <a:extLst>
              <a:ext uri="{FF2B5EF4-FFF2-40B4-BE49-F238E27FC236}">
                <a16:creationId xmlns:a16="http://schemas.microsoft.com/office/drawing/2014/main" id="{39ED688E-D44B-D1AE-2400-5CE7DDB84934}"/>
              </a:ext>
            </a:extLst>
          </p:cNvPr>
          <p:cNvSpPr>
            <a:spLocks noGrp="1"/>
          </p:cNvSpPr>
          <p:nvPr>
            <p:ph idx="1"/>
          </p:nvPr>
        </p:nvSpPr>
        <p:spPr>
          <a:xfrm>
            <a:off x="228600" y="1066800"/>
            <a:ext cx="8763000" cy="4800600"/>
          </a:xfrm>
        </p:spPr>
        <p:txBody>
          <a:bodyPr/>
          <a:lstStyle/>
          <a:p>
            <a:r>
              <a:rPr lang="en-US" altLang="en-US" sz="2800"/>
              <a:t>Remember:</a:t>
            </a:r>
          </a:p>
          <a:p>
            <a:pPr lvl="1"/>
            <a:r>
              <a:rPr lang="en-US" altLang="en-US" sz="2400"/>
              <a:t>Chapter 5 (Annuities and Multiple Cash Flows)</a:t>
            </a:r>
          </a:p>
          <a:p>
            <a:pPr lvl="1"/>
            <a:r>
              <a:rPr lang="en-US" altLang="en-US" sz="2400"/>
              <a:t>Chapter 6 (Bonds)</a:t>
            </a:r>
          </a:p>
          <a:p>
            <a:pPr lvl="2"/>
            <a:r>
              <a:rPr lang="en-US" altLang="en-US" sz="2400"/>
              <a:t>We learned that we can solve for rate.</a:t>
            </a:r>
          </a:p>
          <a:p>
            <a:pPr lvl="2"/>
            <a:r>
              <a:rPr lang="en-US" altLang="en-US" sz="2400"/>
              <a:t>For Annuities or Bonds we were able to look at cash flows and determine the rate.</a:t>
            </a:r>
          </a:p>
          <a:p>
            <a:pPr lvl="1"/>
            <a:r>
              <a:rPr lang="en-US" altLang="en-US" sz="2400"/>
              <a:t>Chapter 8 (Multiple Cash Flows for Buying Assets)</a:t>
            </a:r>
          </a:p>
          <a:p>
            <a:pPr lvl="2"/>
            <a:r>
              <a:rPr lang="en-US" altLang="en-US" sz="2400"/>
              <a:t>Just as YTM was “internal rate” of cash flows for bonds, IRR will be “internal rate” of cash flows for capital budgeting.</a:t>
            </a:r>
          </a:p>
          <a:p>
            <a:pPr lvl="2"/>
            <a:r>
              <a:rPr lang="en-US" altLang="en-US" sz="2400"/>
              <a:t>We solve for the rate at which the NPV is zero and that becomes the hurdle rate between + NPV and – NPV.</a:t>
            </a:r>
          </a:p>
        </p:txBody>
      </p:sp>
      <p:sp>
        <p:nvSpPr>
          <p:cNvPr id="41988" name="Rectangle 1">
            <a:extLst>
              <a:ext uri="{FF2B5EF4-FFF2-40B4-BE49-F238E27FC236}">
                <a16:creationId xmlns:a16="http://schemas.microsoft.com/office/drawing/2014/main" id="{142FC129-7374-9E11-6BF2-8AC4BD672BD1}"/>
              </a:ext>
            </a:extLst>
          </p:cNvPr>
          <p:cNvSpPr>
            <a:spLocks noChangeArrowheads="1"/>
          </p:cNvSpPr>
          <p:nvPr/>
        </p:nvSpPr>
        <p:spPr bwMode="auto">
          <a:xfrm>
            <a:off x="8229600" y="6183313"/>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510F487-D708-4C9C-B8A5-BB695F720C7C}" type="slidenum">
              <a:rPr lang="en-US" altLang="en-US"/>
              <a:pPr/>
              <a:t>38</a:t>
            </a:fld>
            <a:endParaRPr lang="en-US" altLang="en-US"/>
          </a:p>
        </p:txBody>
      </p:sp>
    </p:spTree>
  </p:cSld>
  <p:clrMapOvr>
    <a:masterClrMapping/>
  </p:clrMapOvr>
  <p:transition spd="med">
    <p:wheel spokes="8"/>
    <p:sndAc>
      <p:stSnd>
        <p:snd r:embed="rId2" name="cashreg.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BE6B11E-0F49-26F6-0DCD-A40B5D9DE0BB}"/>
              </a:ext>
            </a:extLst>
          </p:cNvPr>
          <p:cNvSpPr>
            <a:spLocks noGrp="1"/>
          </p:cNvSpPr>
          <p:nvPr>
            <p:ph type="title"/>
          </p:nvPr>
        </p:nvSpPr>
        <p:spPr>
          <a:xfrm>
            <a:off x="457200" y="228600"/>
            <a:ext cx="8229600" cy="560388"/>
          </a:xfrm>
        </p:spPr>
        <p:txBody>
          <a:bodyPr/>
          <a:lstStyle/>
          <a:p>
            <a:r>
              <a:rPr lang="en-US" altLang="en-US"/>
              <a:t>IRR = Internal Rate of Return</a:t>
            </a:r>
          </a:p>
        </p:txBody>
      </p:sp>
      <p:sp>
        <p:nvSpPr>
          <p:cNvPr id="43011" name="Content Placeholder 4">
            <a:extLst>
              <a:ext uri="{FF2B5EF4-FFF2-40B4-BE49-F238E27FC236}">
                <a16:creationId xmlns:a16="http://schemas.microsoft.com/office/drawing/2014/main" id="{25E7C0DB-50E3-C973-A8A2-6E100C6108FE}"/>
              </a:ext>
            </a:extLst>
          </p:cNvPr>
          <p:cNvSpPr>
            <a:spLocks noGrp="1"/>
          </p:cNvSpPr>
          <p:nvPr>
            <p:ph idx="1"/>
          </p:nvPr>
        </p:nvSpPr>
        <p:spPr>
          <a:xfrm>
            <a:off x="533400" y="762000"/>
            <a:ext cx="8077200" cy="1524000"/>
          </a:xfrm>
        </p:spPr>
        <p:txBody>
          <a:bodyPr/>
          <a:lstStyle/>
          <a:p>
            <a:r>
              <a:rPr lang="en-US" altLang="en-US" sz="2000"/>
              <a:t>To Understand What IRR means, build a NPV Profile and look for the rate at which NPV = $0</a:t>
            </a:r>
            <a:endParaRPr lang="en-US" altLang="en-US" sz="2000">
              <a:sym typeface="Wingdings" panose="05000000000000000000" pitchFamily="2" charset="2"/>
            </a:endParaRPr>
          </a:p>
          <a:p>
            <a:r>
              <a:rPr lang="en-US" altLang="en-US" sz="2000">
                <a:sym typeface="Wingdings" panose="05000000000000000000" pitchFamily="2" charset="2"/>
              </a:rPr>
              <a:t>This tells you the rate of return for the cash flows from the project.</a:t>
            </a:r>
            <a:endParaRPr lang="en-US" altLang="en-US" sz="2000"/>
          </a:p>
        </p:txBody>
      </p:sp>
      <p:pic>
        <p:nvPicPr>
          <p:cNvPr id="43012" name="Picture 3">
            <a:extLst>
              <a:ext uri="{FF2B5EF4-FFF2-40B4-BE49-F238E27FC236}">
                <a16:creationId xmlns:a16="http://schemas.microsoft.com/office/drawing/2014/main" id="{80F3B33F-6A9B-2EB7-8516-8165E6395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1238"/>
            <a:ext cx="2590800" cy="4348162"/>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013" name="Group 2">
            <a:extLst>
              <a:ext uri="{FF2B5EF4-FFF2-40B4-BE49-F238E27FC236}">
                <a16:creationId xmlns:a16="http://schemas.microsoft.com/office/drawing/2014/main" id="{53A2E385-4262-8807-E4EE-F1508DF6575C}"/>
              </a:ext>
            </a:extLst>
          </p:cNvPr>
          <p:cNvGrpSpPr>
            <a:grpSpLocks/>
          </p:cNvGrpSpPr>
          <p:nvPr/>
        </p:nvGrpSpPr>
        <p:grpSpPr bwMode="auto">
          <a:xfrm>
            <a:off x="3276600" y="2590800"/>
            <a:ext cx="5689600" cy="3432175"/>
            <a:chOff x="3276600" y="2590800"/>
            <a:chExt cx="5689600" cy="3432175"/>
          </a:xfrm>
        </p:grpSpPr>
        <p:pic>
          <p:nvPicPr>
            <p:cNvPr id="43015" name="Picture 4">
              <a:extLst>
                <a:ext uri="{FF2B5EF4-FFF2-40B4-BE49-F238E27FC236}">
                  <a16:creationId xmlns:a16="http://schemas.microsoft.com/office/drawing/2014/main" id="{CA427779-2749-6D0F-D7F2-74EFE559D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90800"/>
              <a:ext cx="5689600" cy="3432175"/>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6" name="TextBox 1">
              <a:extLst>
                <a:ext uri="{FF2B5EF4-FFF2-40B4-BE49-F238E27FC236}">
                  <a16:creationId xmlns:a16="http://schemas.microsoft.com/office/drawing/2014/main" id="{6B93F1EE-705A-977E-DBCB-A3586D780939}"/>
                </a:ext>
              </a:extLst>
            </p:cNvPr>
            <p:cNvSpPr txBox="1">
              <a:spLocks noChangeArrowheads="1"/>
            </p:cNvSpPr>
            <p:nvPr/>
          </p:nvSpPr>
          <p:spPr bwMode="auto">
            <a:xfrm>
              <a:off x="7543800" y="2743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0)</a:t>
              </a:r>
            </a:p>
          </p:txBody>
        </p:sp>
      </p:grpSp>
      <p:sp>
        <p:nvSpPr>
          <p:cNvPr id="43014" name="Rectangle 3">
            <a:extLst>
              <a:ext uri="{FF2B5EF4-FFF2-40B4-BE49-F238E27FC236}">
                <a16:creationId xmlns:a16="http://schemas.microsoft.com/office/drawing/2014/main" id="{1893B30F-2115-59A1-F58C-6AA0054FC01E}"/>
              </a:ext>
            </a:extLst>
          </p:cNvPr>
          <p:cNvSpPr>
            <a:spLocks noChangeArrowheads="1"/>
          </p:cNvSpPr>
          <p:nvPr/>
        </p:nvSpPr>
        <p:spPr bwMode="auto">
          <a:xfrm>
            <a:off x="8229600" y="6270625"/>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4F40068-87FD-4400-9491-F57E2C52F3D8}" type="slidenum">
              <a:rPr lang="en-US" altLang="en-US"/>
              <a:pPr/>
              <a:t>39</a:t>
            </a:fld>
            <a:endParaRPr lang="en-US" altLang="en-US"/>
          </a:p>
        </p:txBody>
      </p:sp>
    </p:spTree>
  </p:cSld>
  <p:clrMapOvr>
    <a:masterClrMapping/>
  </p:clrMapOvr>
  <p:transition spd="med">
    <p:wheel spokes="8"/>
    <p:sndAc>
      <p:stSnd>
        <p:snd r:embed="rId2" name="cashreg.wav"/>
      </p:stSnd>
    </p:sndAc>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557BAC10-1C24-0FBB-2524-2F766424E231}"/>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FB63C6-183B-42FA-B362-E1218DC874F6}" type="slidenum">
              <a:rPr lang="en-US" altLang="en-US"/>
              <a:pPr/>
              <a:t>4</a:t>
            </a:fld>
            <a:endParaRPr lang="en-US" altLang="en-US"/>
          </a:p>
        </p:txBody>
      </p:sp>
      <p:sp>
        <p:nvSpPr>
          <p:cNvPr id="7171" name="Rectangle 2">
            <a:extLst>
              <a:ext uri="{FF2B5EF4-FFF2-40B4-BE49-F238E27FC236}">
                <a16:creationId xmlns:a16="http://schemas.microsoft.com/office/drawing/2014/main" id="{2A5B2B4C-ABEB-2747-9CBD-55C8C68683DD}"/>
              </a:ext>
            </a:extLst>
          </p:cNvPr>
          <p:cNvSpPr>
            <a:spLocks noGrp="1" noChangeArrowheads="1"/>
          </p:cNvSpPr>
          <p:nvPr>
            <p:ph type="title"/>
          </p:nvPr>
        </p:nvSpPr>
        <p:spPr>
          <a:xfrm>
            <a:off x="457200" y="536575"/>
            <a:ext cx="8229600" cy="1139825"/>
          </a:xfrm>
        </p:spPr>
        <p:txBody>
          <a:bodyPr/>
          <a:lstStyle/>
          <a:p>
            <a:pPr eaLnBrk="1" hangingPunct="1"/>
            <a:r>
              <a:rPr lang="en-US" altLang="en-US" sz="4800"/>
              <a:t>Good Decision Criteria For Capital Budgeting</a:t>
            </a:r>
          </a:p>
        </p:txBody>
      </p:sp>
      <p:sp>
        <p:nvSpPr>
          <p:cNvPr id="358403" name="Rectangle 3">
            <a:extLst>
              <a:ext uri="{FF2B5EF4-FFF2-40B4-BE49-F238E27FC236}">
                <a16:creationId xmlns:a16="http://schemas.microsoft.com/office/drawing/2014/main" id="{6290EDD3-8B76-C616-05DB-318B96967583}"/>
              </a:ext>
            </a:extLst>
          </p:cNvPr>
          <p:cNvSpPr>
            <a:spLocks noGrp="1" noChangeArrowheads="1"/>
          </p:cNvSpPr>
          <p:nvPr>
            <p:ph type="body" idx="1"/>
          </p:nvPr>
        </p:nvSpPr>
        <p:spPr>
          <a:xfrm>
            <a:off x="533400" y="1905000"/>
            <a:ext cx="8077200" cy="4800600"/>
          </a:xfrm>
        </p:spPr>
        <p:txBody>
          <a:bodyPr/>
          <a:lstStyle/>
          <a:p>
            <a:pPr eaLnBrk="1" hangingPunct="1"/>
            <a:r>
              <a:rPr lang="en-US" altLang="en-US"/>
              <a:t>We need to ask ourselves the following questions when evaluating decision criteria</a:t>
            </a:r>
          </a:p>
          <a:p>
            <a:pPr lvl="1" eaLnBrk="1" hangingPunct="1"/>
            <a:r>
              <a:rPr lang="en-US" altLang="en-US"/>
              <a:t>Does the decision rule adjust for the time value of money?</a:t>
            </a:r>
          </a:p>
          <a:p>
            <a:pPr lvl="1" eaLnBrk="1" hangingPunct="1"/>
            <a:r>
              <a:rPr lang="en-US" altLang="en-US"/>
              <a:t>Does the decision rule adjust for risk?</a:t>
            </a:r>
          </a:p>
          <a:p>
            <a:pPr lvl="1" eaLnBrk="1" hangingPunct="1"/>
            <a:r>
              <a:rPr lang="en-US" altLang="en-US"/>
              <a:t>Does the decision rule provide information on whether we are creating value for the firm?</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 calcmode="lin" valueType="num">
                                      <p:cBhvr additive="base">
                                        <p:cTn id="7" dur="500" fill="hold"/>
                                        <p:tgtEl>
                                          <p:spTgt spid="358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0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03">
                                            <p:txEl>
                                              <p:pRg st="1" end="1"/>
                                            </p:txEl>
                                          </p:spTgt>
                                        </p:tgtEl>
                                        <p:attrNameLst>
                                          <p:attrName>style.visibility</p:attrName>
                                        </p:attrNameLst>
                                      </p:cBhvr>
                                      <p:to>
                                        <p:strVal val="visible"/>
                                      </p:to>
                                    </p:set>
                                    <p:anim calcmode="lin" valueType="num">
                                      <p:cBhvr additive="base">
                                        <p:cTn id="13" dur="500" fill="hold"/>
                                        <p:tgtEl>
                                          <p:spTgt spid="358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0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03">
                                            <p:txEl>
                                              <p:pRg st="2" end="2"/>
                                            </p:txEl>
                                          </p:spTgt>
                                        </p:tgtEl>
                                        <p:attrNameLst>
                                          <p:attrName>style.visibility</p:attrName>
                                        </p:attrNameLst>
                                      </p:cBhvr>
                                      <p:to>
                                        <p:strVal val="visible"/>
                                      </p:to>
                                    </p:set>
                                    <p:anim calcmode="lin" valueType="num">
                                      <p:cBhvr additive="base">
                                        <p:cTn id="19" dur="500" fill="hold"/>
                                        <p:tgtEl>
                                          <p:spTgt spid="358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0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03">
                                            <p:txEl>
                                              <p:pRg st="3" end="3"/>
                                            </p:txEl>
                                          </p:spTgt>
                                        </p:tgtEl>
                                        <p:attrNameLst>
                                          <p:attrName>style.visibility</p:attrName>
                                        </p:attrNameLst>
                                      </p:cBhvr>
                                      <p:to>
                                        <p:strVal val="visible"/>
                                      </p:to>
                                    </p:set>
                                    <p:anim calcmode="lin" valueType="num">
                                      <p:cBhvr additive="base">
                                        <p:cTn id="25" dur="500" fill="hold"/>
                                        <p:tgtEl>
                                          <p:spTgt spid="358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0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43C6D27B-2BC4-D067-685D-60D460762D0C}"/>
              </a:ext>
            </a:extLst>
          </p:cNvPr>
          <p:cNvSpPr>
            <a:spLocks noGrp="1"/>
          </p:cNvSpPr>
          <p:nvPr>
            <p:ph type="title"/>
          </p:nvPr>
        </p:nvSpPr>
        <p:spPr>
          <a:xfrm>
            <a:off x="381000" y="201613"/>
            <a:ext cx="8229600" cy="941387"/>
          </a:xfrm>
        </p:spPr>
        <p:txBody>
          <a:bodyPr/>
          <a:lstStyle/>
          <a:p>
            <a:r>
              <a:rPr lang="en-US" altLang="en-US" sz="3200"/>
              <a:t>IRR = Internal Rate of Return</a:t>
            </a:r>
            <a:br>
              <a:rPr lang="en-US" altLang="en-US" sz="3200"/>
            </a:br>
            <a:r>
              <a:rPr lang="en-US" altLang="en-US" sz="3200"/>
              <a:t>IRR = Rate at Which NPV = $0</a:t>
            </a:r>
          </a:p>
        </p:txBody>
      </p:sp>
      <p:sp>
        <p:nvSpPr>
          <p:cNvPr id="44035" name="Slide Number Placeholder 4">
            <a:extLst>
              <a:ext uri="{FF2B5EF4-FFF2-40B4-BE49-F238E27FC236}">
                <a16:creationId xmlns:a16="http://schemas.microsoft.com/office/drawing/2014/main" id="{126E6AFF-66D0-DEBC-C3FF-77613A032643}"/>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EFB1D33-808D-46A2-AC77-BDD1B4988A95}" type="slidenum">
              <a:rPr lang="en-US" altLang="en-US"/>
              <a:pPr/>
              <a:t>40</a:t>
            </a:fld>
            <a:endParaRPr lang="en-US" altLang="en-US"/>
          </a:p>
        </p:txBody>
      </p:sp>
      <p:sp>
        <p:nvSpPr>
          <p:cNvPr id="44036" name="Rectangle 1">
            <a:extLst>
              <a:ext uri="{FF2B5EF4-FFF2-40B4-BE49-F238E27FC236}">
                <a16:creationId xmlns:a16="http://schemas.microsoft.com/office/drawing/2014/main" id="{4AA70595-429A-9CDB-E644-E7C552868157}"/>
              </a:ext>
            </a:extLst>
          </p:cNvPr>
          <p:cNvSpPr>
            <a:spLocks noChangeArrowheads="1"/>
          </p:cNvSpPr>
          <p:nvPr/>
        </p:nvSpPr>
        <p:spPr bwMode="auto">
          <a:xfrm>
            <a:off x="2209800" y="3065463"/>
            <a:ext cx="1600200" cy="820737"/>
          </a:xfrm>
          <a:prstGeom prst="rect">
            <a:avLst/>
          </a:prstGeom>
          <a:solidFill>
            <a:srgbClr val="FF0000">
              <a:alpha val="3137"/>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500"/>
              <a:t>All RRR below IRR, add value (+NPV)</a:t>
            </a:r>
          </a:p>
        </p:txBody>
      </p:sp>
      <p:sp>
        <p:nvSpPr>
          <p:cNvPr id="44037" name="Rectangle 10">
            <a:extLst>
              <a:ext uri="{FF2B5EF4-FFF2-40B4-BE49-F238E27FC236}">
                <a16:creationId xmlns:a16="http://schemas.microsoft.com/office/drawing/2014/main" id="{2AA73C40-C90D-D851-64C7-BFC48FFAB5BD}"/>
              </a:ext>
            </a:extLst>
          </p:cNvPr>
          <p:cNvSpPr>
            <a:spLocks noChangeArrowheads="1"/>
          </p:cNvSpPr>
          <p:nvPr/>
        </p:nvSpPr>
        <p:spPr bwMode="auto">
          <a:xfrm>
            <a:off x="6629400" y="2743200"/>
            <a:ext cx="1676400" cy="838200"/>
          </a:xfrm>
          <a:prstGeom prst="rect">
            <a:avLst/>
          </a:prstGeom>
          <a:solidFill>
            <a:srgbClr val="FF0000">
              <a:alpha val="14902"/>
            </a:srgbClr>
          </a:solidFill>
          <a:ln>
            <a:noFill/>
          </a:ln>
          <a:extLst>
            <a:ext uri="{91240B29-F687-4F45-9708-019B960494DF}">
              <a14:hiddenLine xmlns:a14="http://schemas.microsoft.com/office/drawing/2010/main" w="19050" algn="ctr">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500"/>
              <a:t>All RRR above IRR, subtract value (-NPV)</a:t>
            </a:r>
          </a:p>
        </p:txBody>
      </p:sp>
      <p:grpSp>
        <p:nvGrpSpPr>
          <p:cNvPr id="44038" name="Group 1">
            <a:extLst>
              <a:ext uri="{FF2B5EF4-FFF2-40B4-BE49-F238E27FC236}">
                <a16:creationId xmlns:a16="http://schemas.microsoft.com/office/drawing/2014/main" id="{0C972948-83FE-8382-D90F-13E8F95ED85E}"/>
              </a:ext>
            </a:extLst>
          </p:cNvPr>
          <p:cNvGrpSpPr>
            <a:grpSpLocks/>
          </p:cNvGrpSpPr>
          <p:nvPr/>
        </p:nvGrpSpPr>
        <p:grpSpPr bwMode="auto">
          <a:xfrm>
            <a:off x="457200" y="1295400"/>
            <a:ext cx="8208963" cy="4953000"/>
            <a:chOff x="457200" y="1295400"/>
            <a:chExt cx="8208963" cy="4953000"/>
          </a:xfrm>
        </p:grpSpPr>
        <p:pic>
          <p:nvPicPr>
            <p:cNvPr id="44039" name="Picture 5">
              <a:extLst>
                <a:ext uri="{FF2B5EF4-FFF2-40B4-BE49-F238E27FC236}">
                  <a16:creationId xmlns:a16="http://schemas.microsoft.com/office/drawing/2014/main" id="{280204C1-7DE3-9128-170A-2ACD63DC6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08963" cy="49530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TextBox 6">
              <a:extLst>
                <a:ext uri="{FF2B5EF4-FFF2-40B4-BE49-F238E27FC236}">
                  <a16:creationId xmlns:a16="http://schemas.microsoft.com/office/drawing/2014/main" id="{B9F67614-8502-EC5C-4423-85A0760B394D}"/>
                </a:ext>
              </a:extLst>
            </p:cNvPr>
            <p:cNvSpPr txBox="1">
              <a:spLocks noChangeArrowheads="1"/>
            </p:cNvSpPr>
            <p:nvPr/>
          </p:nvSpPr>
          <p:spPr bwMode="auto">
            <a:xfrm>
              <a:off x="6705600" y="1600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0)</a:t>
              </a:r>
            </a:p>
          </p:txBody>
        </p:sp>
      </p:grpSp>
    </p:spTree>
  </p:cSld>
  <p:clrMapOvr>
    <a:masterClrMapping/>
  </p:clrMapOvr>
  <p:transition spd="med">
    <p:wheel spokes="8"/>
    <p:sndAc>
      <p:stSnd>
        <p:snd r:embed="rId2" name="cashreg.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31E5892F-A348-D037-BC00-584D55F8AC59}"/>
              </a:ext>
            </a:extLst>
          </p:cNvPr>
          <p:cNvSpPr>
            <a:spLocks noGrp="1"/>
          </p:cNvSpPr>
          <p:nvPr>
            <p:ph type="sldNum" sz="quarter" idx="4294967295"/>
          </p:nvPr>
        </p:nvSpPr>
        <p:spPr bwMode="auto">
          <a:xfrm>
            <a:off x="68580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9BB759-8058-4A39-8484-779F75B0ABB0}" type="slidenum">
              <a:rPr lang="en-US" altLang="en-US"/>
              <a:pPr/>
              <a:t>41</a:t>
            </a:fld>
            <a:endParaRPr lang="en-US" altLang="en-US"/>
          </a:p>
        </p:txBody>
      </p:sp>
      <p:sp>
        <p:nvSpPr>
          <p:cNvPr id="453634" name="Rectangle 2">
            <a:extLst>
              <a:ext uri="{FF2B5EF4-FFF2-40B4-BE49-F238E27FC236}">
                <a16:creationId xmlns:a16="http://schemas.microsoft.com/office/drawing/2014/main" id="{27BADEBE-9FA6-F855-191A-E069DA59616B}"/>
              </a:ext>
            </a:extLst>
          </p:cNvPr>
          <p:cNvSpPr>
            <a:spLocks noGrp="1" noChangeArrowheads="1"/>
          </p:cNvSpPr>
          <p:nvPr>
            <p:ph type="title"/>
          </p:nvPr>
        </p:nvSpPr>
        <p:spPr>
          <a:xfrm>
            <a:off x="304800" y="273050"/>
            <a:ext cx="8662988" cy="565150"/>
          </a:xfrm>
        </p:spPr>
        <p:txBody>
          <a:bodyPr/>
          <a:lstStyle/>
          <a:p>
            <a:pPr marL="342900" indent="-342900" eaLnBrk="1" hangingPunct="1"/>
            <a:r>
              <a:rPr lang="en-US" altLang="en-US" sz="3200"/>
              <a:t>IRR = Internal Rate of Return =“Break Even Rate”</a:t>
            </a:r>
          </a:p>
        </p:txBody>
      </p:sp>
      <p:sp>
        <p:nvSpPr>
          <p:cNvPr id="453635" name="Rectangle 3">
            <a:extLst>
              <a:ext uri="{FF2B5EF4-FFF2-40B4-BE49-F238E27FC236}">
                <a16:creationId xmlns:a16="http://schemas.microsoft.com/office/drawing/2014/main" id="{9E9309F3-8D40-FE32-908B-C983B9A9019E}"/>
              </a:ext>
            </a:extLst>
          </p:cNvPr>
          <p:cNvSpPr>
            <a:spLocks noGrp="1" noChangeArrowheads="1"/>
          </p:cNvSpPr>
          <p:nvPr>
            <p:ph type="body" idx="1"/>
          </p:nvPr>
        </p:nvSpPr>
        <p:spPr>
          <a:xfrm>
            <a:off x="381000" y="1066800"/>
            <a:ext cx="8610600" cy="4267200"/>
          </a:xfrm>
        </p:spPr>
        <p:txBody>
          <a:bodyPr/>
          <a:lstStyle/>
          <a:p>
            <a:pPr eaLnBrk="1" hangingPunct="1">
              <a:lnSpc>
                <a:spcPct val="90000"/>
              </a:lnSpc>
            </a:pPr>
            <a:r>
              <a:rPr lang="en-US" altLang="en-US" sz="2800" b="1"/>
              <a:t>Definition: </a:t>
            </a:r>
            <a:r>
              <a:rPr lang="en-US" altLang="en-US" sz="2400"/>
              <a:t>Rate that makes the NPV = $0</a:t>
            </a:r>
            <a:br>
              <a:rPr lang="en-US" altLang="en-US" sz="2400"/>
            </a:br>
            <a:endParaRPr lang="en-US" altLang="en-US" sz="2800"/>
          </a:p>
          <a:p>
            <a:pPr eaLnBrk="1" hangingPunct="1">
              <a:lnSpc>
                <a:spcPct val="90000"/>
              </a:lnSpc>
            </a:pPr>
            <a:r>
              <a:rPr lang="en-US" altLang="en-US" sz="2800" b="1"/>
              <a:t>Decision Rule:</a:t>
            </a:r>
            <a:br>
              <a:rPr lang="en-US" altLang="en-US" sz="2800"/>
            </a:br>
            <a:br>
              <a:rPr lang="en-US" altLang="en-US" sz="2800"/>
            </a:br>
            <a:br>
              <a:rPr lang="en-US" altLang="en-US" sz="2800"/>
            </a:br>
            <a:br>
              <a:rPr lang="en-US" altLang="en-US" sz="2800"/>
            </a:br>
            <a:br>
              <a:rPr lang="en-US" altLang="en-US" sz="2800"/>
            </a:br>
            <a:endParaRPr lang="en-US" altLang="en-US" sz="2800"/>
          </a:p>
          <a:p>
            <a:pPr eaLnBrk="1" hangingPunct="1">
              <a:lnSpc>
                <a:spcPct val="90000"/>
              </a:lnSpc>
            </a:pPr>
            <a:r>
              <a:rPr lang="en-US" altLang="en-US" sz="2200"/>
              <a:t>Most important alternative to NPV.</a:t>
            </a:r>
          </a:p>
          <a:p>
            <a:pPr eaLnBrk="1" hangingPunct="1">
              <a:lnSpc>
                <a:spcPct val="90000"/>
              </a:lnSpc>
            </a:pPr>
            <a:r>
              <a:rPr lang="en-US" altLang="en-US" sz="2200"/>
              <a:t>It is often used in practice and is intuitively appealing.</a:t>
            </a:r>
          </a:p>
          <a:p>
            <a:pPr eaLnBrk="1" hangingPunct="1">
              <a:lnSpc>
                <a:spcPct val="90000"/>
              </a:lnSpc>
            </a:pPr>
            <a:r>
              <a:rPr lang="en-US" altLang="en-US" sz="2200"/>
              <a:t>Calculation based entirely on the estimated cash flows and is independent of interest rates found elsewhere</a:t>
            </a:r>
          </a:p>
          <a:p>
            <a:pPr eaLnBrk="1" hangingPunct="1">
              <a:lnSpc>
                <a:spcPct val="90000"/>
              </a:lnSpc>
            </a:pPr>
            <a:r>
              <a:rPr lang="en-US" altLang="en-US" sz="2200"/>
              <a:t>Formula inputs are cash flows only!</a:t>
            </a:r>
          </a:p>
        </p:txBody>
      </p:sp>
      <p:grpSp>
        <p:nvGrpSpPr>
          <p:cNvPr id="45061" name="Group 2">
            <a:extLst>
              <a:ext uri="{FF2B5EF4-FFF2-40B4-BE49-F238E27FC236}">
                <a16:creationId xmlns:a16="http://schemas.microsoft.com/office/drawing/2014/main" id="{247256EE-913C-430B-38E1-9F3C786CE60E}"/>
              </a:ext>
            </a:extLst>
          </p:cNvPr>
          <p:cNvGrpSpPr>
            <a:grpSpLocks/>
          </p:cNvGrpSpPr>
          <p:nvPr/>
        </p:nvGrpSpPr>
        <p:grpSpPr bwMode="auto">
          <a:xfrm>
            <a:off x="838200" y="2590800"/>
            <a:ext cx="7924800" cy="1295400"/>
            <a:chOff x="685800" y="5334000"/>
            <a:chExt cx="7924800" cy="1295400"/>
          </a:xfrm>
        </p:grpSpPr>
        <p:grpSp>
          <p:nvGrpSpPr>
            <p:cNvPr id="45062" name="Group 4">
              <a:extLst>
                <a:ext uri="{FF2B5EF4-FFF2-40B4-BE49-F238E27FC236}">
                  <a16:creationId xmlns:a16="http://schemas.microsoft.com/office/drawing/2014/main" id="{6159562E-162F-8D2E-0759-37BA2F5DF42E}"/>
                </a:ext>
              </a:extLst>
            </p:cNvPr>
            <p:cNvGrpSpPr>
              <a:grpSpLocks/>
            </p:cNvGrpSpPr>
            <p:nvPr/>
          </p:nvGrpSpPr>
          <p:grpSpPr bwMode="auto">
            <a:xfrm>
              <a:off x="685800" y="5334000"/>
              <a:ext cx="2819400" cy="1295400"/>
              <a:chOff x="384" y="3504"/>
              <a:chExt cx="1776" cy="816"/>
            </a:xfrm>
          </p:grpSpPr>
          <p:sp>
            <p:nvSpPr>
              <p:cNvPr id="45066" name="Oval 5">
                <a:extLst>
                  <a:ext uri="{FF2B5EF4-FFF2-40B4-BE49-F238E27FC236}">
                    <a16:creationId xmlns:a16="http://schemas.microsoft.com/office/drawing/2014/main" id="{31092F0D-03D0-2728-6CA9-5978E7283BA1}"/>
                  </a:ext>
                </a:extLst>
              </p:cNvPr>
              <p:cNvSpPr>
                <a:spLocks noChangeArrowheads="1"/>
              </p:cNvSpPr>
              <p:nvPr/>
            </p:nvSpPr>
            <p:spPr bwMode="auto">
              <a:xfrm>
                <a:off x="384" y="3504"/>
                <a:ext cx="1296" cy="816"/>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Accept</a:t>
                </a:r>
              </a:p>
              <a:p>
                <a:pPr algn="ctr"/>
                <a:r>
                  <a:rPr lang="en-US" altLang="en-US"/>
                  <a:t>Investment</a:t>
                </a:r>
              </a:p>
            </p:txBody>
          </p:sp>
          <p:sp>
            <p:nvSpPr>
              <p:cNvPr id="45067" name="Line 6">
                <a:extLst>
                  <a:ext uri="{FF2B5EF4-FFF2-40B4-BE49-F238E27FC236}">
                    <a16:creationId xmlns:a16="http://schemas.microsoft.com/office/drawing/2014/main" id="{27A28A79-916C-5978-E313-3CD476B38557}"/>
                  </a:ext>
                </a:extLst>
              </p:cNvPr>
              <p:cNvSpPr>
                <a:spLocks noChangeShapeType="1"/>
              </p:cNvSpPr>
              <p:nvPr/>
            </p:nvSpPr>
            <p:spPr bwMode="auto">
              <a:xfrm>
                <a:off x="1680" y="3888"/>
                <a:ext cx="48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5063" name="Oval 7">
              <a:extLst>
                <a:ext uri="{FF2B5EF4-FFF2-40B4-BE49-F238E27FC236}">
                  <a16:creationId xmlns:a16="http://schemas.microsoft.com/office/drawing/2014/main" id="{2008D458-DBFE-1FF0-494A-C9F7D722B213}"/>
                </a:ext>
              </a:extLst>
            </p:cNvPr>
            <p:cNvSpPr>
              <a:spLocks noChangeArrowheads="1"/>
            </p:cNvSpPr>
            <p:nvPr/>
          </p:nvSpPr>
          <p:spPr bwMode="auto">
            <a:xfrm>
              <a:off x="3733800" y="5334000"/>
              <a:ext cx="2057400" cy="12954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IRR</a:t>
              </a:r>
            </a:p>
          </p:txBody>
        </p:sp>
        <p:sp>
          <p:nvSpPr>
            <p:cNvPr id="45064" name="Oval 8">
              <a:extLst>
                <a:ext uri="{FF2B5EF4-FFF2-40B4-BE49-F238E27FC236}">
                  <a16:creationId xmlns:a16="http://schemas.microsoft.com/office/drawing/2014/main" id="{446B5CB3-09E8-5714-717E-F2400FBAFE6E}"/>
                </a:ext>
              </a:extLst>
            </p:cNvPr>
            <p:cNvSpPr>
              <a:spLocks noChangeArrowheads="1"/>
            </p:cNvSpPr>
            <p:nvPr/>
          </p:nvSpPr>
          <p:spPr bwMode="auto">
            <a:xfrm>
              <a:off x="6553200" y="5334000"/>
              <a:ext cx="2057400" cy="12954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RRR</a:t>
              </a:r>
            </a:p>
          </p:txBody>
        </p:sp>
        <p:sp>
          <p:nvSpPr>
            <p:cNvPr id="45065" name="Rectangle 9">
              <a:extLst>
                <a:ext uri="{FF2B5EF4-FFF2-40B4-BE49-F238E27FC236}">
                  <a16:creationId xmlns:a16="http://schemas.microsoft.com/office/drawing/2014/main" id="{0C1AD423-8960-6818-4D17-818CCB1CB3E1}"/>
                </a:ext>
              </a:extLst>
            </p:cNvPr>
            <p:cNvSpPr>
              <a:spLocks noChangeArrowheads="1"/>
            </p:cNvSpPr>
            <p:nvPr/>
          </p:nvSpPr>
          <p:spPr bwMode="auto">
            <a:xfrm>
              <a:off x="5867400" y="55626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400"/>
                <a:t>&gt;</a:t>
              </a:r>
            </a:p>
          </p:txBody>
        </p:sp>
      </p:gr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3634"/>
                                        </p:tgtEl>
                                        <p:attrNameLst>
                                          <p:attrName>style.visibility</p:attrName>
                                        </p:attrNameLst>
                                      </p:cBhvr>
                                      <p:to>
                                        <p:strVal val="visible"/>
                                      </p:to>
                                    </p:set>
                                    <p:animEffect transition="in" filter="fade">
                                      <p:cBhvr>
                                        <p:cTn id="7" dur="1000"/>
                                        <p:tgtEl>
                                          <p:spTgt spid="453634"/>
                                        </p:tgtEl>
                                      </p:cBhvr>
                                    </p:animEffect>
                                    <p:anim calcmode="lin" valueType="num">
                                      <p:cBhvr>
                                        <p:cTn id="8" dur="1000" fill="hold"/>
                                        <p:tgtEl>
                                          <p:spTgt spid="453634"/>
                                        </p:tgtEl>
                                        <p:attrNameLst>
                                          <p:attrName>ppt_x</p:attrName>
                                        </p:attrNameLst>
                                      </p:cBhvr>
                                      <p:tavLst>
                                        <p:tav tm="0">
                                          <p:val>
                                            <p:strVal val="#ppt_x"/>
                                          </p:val>
                                        </p:tav>
                                        <p:tav tm="100000">
                                          <p:val>
                                            <p:strVal val="#ppt_x"/>
                                          </p:val>
                                        </p:tav>
                                      </p:tavLst>
                                    </p:anim>
                                    <p:anim calcmode="lin" valueType="num">
                                      <p:cBhvr>
                                        <p:cTn id="9" dur="1000" fill="hold"/>
                                        <p:tgtEl>
                                          <p:spTgt spid="4536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53635">
                                            <p:txEl>
                                              <p:pRg st="0" end="0"/>
                                            </p:txEl>
                                          </p:spTgt>
                                        </p:tgtEl>
                                        <p:attrNameLst>
                                          <p:attrName>style.visibility</p:attrName>
                                        </p:attrNameLst>
                                      </p:cBhvr>
                                      <p:to>
                                        <p:strVal val="visible"/>
                                      </p:to>
                                    </p:set>
                                    <p:animEffect transition="in" filter="fade">
                                      <p:cBhvr>
                                        <p:cTn id="14" dur="500"/>
                                        <p:tgtEl>
                                          <p:spTgt spid="453635">
                                            <p:txEl>
                                              <p:pRg st="0" end="0"/>
                                            </p:txEl>
                                          </p:spTgt>
                                        </p:tgtEl>
                                      </p:cBhvr>
                                    </p:animEffect>
                                    <p:anim calcmode="lin" valueType="num">
                                      <p:cBhvr>
                                        <p:cTn id="15" dur="500" fill="hold"/>
                                        <p:tgtEl>
                                          <p:spTgt spid="4536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3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53635">
                                            <p:txEl>
                                              <p:pRg st="1" end="1"/>
                                            </p:txEl>
                                          </p:spTgt>
                                        </p:tgtEl>
                                        <p:attrNameLst>
                                          <p:attrName>style.visibility</p:attrName>
                                        </p:attrNameLst>
                                      </p:cBhvr>
                                      <p:to>
                                        <p:strVal val="visible"/>
                                      </p:to>
                                    </p:set>
                                    <p:animEffect transition="in" filter="fade">
                                      <p:cBhvr>
                                        <p:cTn id="21" dur="500"/>
                                        <p:tgtEl>
                                          <p:spTgt spid="453635">
                                            <p:txEl>
                                              <p:pRg st="1" end="1"/>
                                            </p:txEl>
                                          </p:spTgt>
                                        </p:tgtEl>
                                      </p:cBhvr>
                                    </p:animEffect>
                                    <p:anim calcmode="lin" valueType="num">
                                      <p:cBhvr>
                                        <p:cTn id="22" dur="500" fill="hold"/>
                                        <p:tgtEl>
                                          <p:spTgt spid="4536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536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53635">
                                            <p:txEl>
                                              <p:pRg st="2" end="2"/>
                                            </p:txEl>
                                          </p:spTgt>
                                        </p:tgtEl>
                                        <p:attrNameLst>
                                          <p:attrName>style.visibility</p:attrName>
                                        </p:attrNameLst>
                                      </p:cBhvr>
                                      <p:to>
                                        <p:strVal val="visible"/>
                                      </p:to>
                                    </p:set>
                                    <p:animEffect transition="in" filter="fade">
                                      <p:cBhvr>
                                        <p:cTn id="28" dur="500"/>
                                        <p:tgtEl>
                                          <p:spTgt spid="453635">
                                            <p:txEl>
                                              <p:pRg st="2" end="2"/>
                                            </p:txEl>
                                          </p:spTgt>
                                        </p:tgtEl>
                                      </p:cBhvr>
                                    </p:animEffect>
                                    <p:anim calcmode="lin" valueType="num">
                                      <p:cBhvr>
                                        <p:cTn id="29" dur="500" fill="hold"/>
                                        <p:tgtEl>
                                          <p:spTgt spid="4536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53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53635">
                                            <p:txEl>
                                              <p:pRg st="3" end="3"/>
                                            </p:txEl>
                                          </p:spTgt>
                                        </p:tgtEl>
                                        <p:attrNameLst>
                                          <p:attrName>style.visibility</p:attrName>
                                        </p:attrNameLst>
                                      </p:cBhvr>
                                      <p:to>
                                        <p:strVal val="visible"/>
                                      </p:to>
                                    </p:set>
                                    <p:animEffect transition="in" filter="fade">
                                      <p:cBhvr>
                                        <p:cTn id="35" dur="500"/>
                                        <p:tgtEl>
                                          <p:spTgt spid="453635">
                                            <p:txEl>
                                              <p:pRg st="3" end="3"/>
                                            </p:txEl>
                                          </p:spTgt>
                                        </p:tgtEl>
                                      </p:cBhvr>
                                    </p:animEffect>
                                    <p:anim calcmode="lin" valueType="num">
                                      <p:cBhvr>
                                        <p:cTn id="36" dur="500" fill="hold"/>
                                        <p:tgtEl>
                                          <p:spTgt spid="4536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536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53635">
                                            <p:txEl>
                                              <p:pRg st="4" end="4"/>
                                            </p:txEl>
                                          </p:spTgt>
                                        </p:tgtEl>
                                        <p:attrNameLst>
                                          <p:attrName>style.visibility</p:attrName>
                                        </p:attrNameLst>
                                      </p:cBhvr>
                                      <p:to>
                                        <p:strVal val="visible"/>
                                      </p:to>
                                    </p:set>
                                    <p:animEffect transition="in" filter="fade">
                                      <p:cBhvr>
                                        <p:cTn id="42" dur="500"/>
                                        <p:tgtEl>
                                          <p:spTgt spid="453635">
                                            <p:txEl>
                                              <p:pRg st="4" end="4"/>
                                            </p:txEl>
                                          </p:spTgt>
                                        </p:tgtEl>
                                      </p:cBhvr>
                                    </p:animEffect>
                                    <p:anim calcmode="lin" valueType="num">
                                      <p:cBhvr>
                                        <p:cTn id="43" dur="500" fill="hold"/>
                                        <p:tgtEl>
                                          <p:spTgt spid="45363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536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453635">
                                            <p:txEl>
                                              <p:pRg st="5" end="5"/>
                                            </p:txEl>
                                          </p:spTgt>
                                        </p:tgtEl>
                                        <p:attrNameLst>
                                          <p:attrName>style.visibility</p:attrName>
                                        </p:attrNameLst>
                                      </p:cBhvr>
                                      <p:to>
                                        <p:strVal val="visible"/>
                                      </p:to>
                                    </p:set>
                                    <p:animEffect transition="in" filter="fade">
                                      <p:cBhvr>
                                        <p:cTn id="49" dur="500"/>
                                        <p:tgtEl>
                                          <p:spTgt spid="453635">
                                            <p:txEl>
                                              <p:pRg st="5" end="5"/>
                                            </p:txEl>
                                          </p:spTgt>
                                        </p:tgtEl>
                                      </p:cBhvr>
                                    </p:animEffect>
                                    <p:anim calcmode="lin" valueType="num">
                                      <p:cBhvr>
                                        <p:cTn id="50" dur="500" fill="hold"/>
                                        <p:tgtEl>
                                          <p:spTgt spid="45363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536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5383E36-4497-AAE9-B8DA-0A052C7659B3}"/>
              </a:ext>
            </a:extLst>
          </p:cNvPr>
          <p:cNvSpPr>
            <a:spLocks noGrp="1"/>
          </p:cNvSpPr>
          <p:nvPr>
            <p:ph type="title"/>
          </p:nvPr>
        </p:nvSpPr>
        <p:spPr>
          <a:xfrm>
            <a:off x="457200" y="152400"/>
            <a:ext cx="8229600" cy="808038"/>
          </a:xfrm>
        </p:spPr>
        <p:txBody>
          <a:bodyPr/>
          <a:lstStyle/>
          <a:p>
            <a:r>
              <a:rPr lang="en-US" altLang="en-US" b="1"/>
              <a:t>IRR Excel Function</a:t>
            </a:r>
          </a:p>
        </p:txBody>
      </p:sp>
      <p:sp>
        <p:nvSpPr>
          <p:cNvPr id="3" name="Content Placeholder 2">
            <a:extLst>
              <a:ext uri="{FF2B5EF4-FFF2-40B4-BE49-F238E27FC236}">
                <a16:creationId xmlns:a16="http://schemas.microsoft.com/office/drawing/2014/main" id="{6DD535FA-53D4-7B87-C14D-D5A8C9FD501A}"/>
              </a:ext>
            </a:extLst>
          </p:cNvPr>
          <p:cNvSpPr>
            <a:spLocks noGrp="1"/>
          </p:cNvSpPr>
          <p:nvPr>
            <p:ph idx="1"/>
          </p:nvPr>
        </p:nvSpPr>
        <p:spPr>
          <a:xfrm>
            <a:off x="304800" y="990600"/>
            <a:ext cx="8686800" cy="5334000"/>
          </a:xfrm>
        </p:spPr>
        <p:txBody>
          <a:bodyPr/>
          <a:lstStyle/>
          <a:p>
            <a:pPr marL="0" indent="0">
              <a:buFont typeface="Wingdings" panose="05000000000000000000" pitchFamily="2" charset="2"/>
              <a:buNone/>
              <a:defRPr/>
            </a:pPr>
            <a:r>
              <a:rPr lang="en-US" sz="2400" b="1" dirty="0"/>
              <a:t>IRR Function:</a:t>
            </a:r>
          </a:p>
          <a:p>
            <a:pPr marL="0" indent="0">
              <a:buFont typeface="Wingdings" panose="05000000000000000000" pitchFamily="2" charset="2"/>
              <a:buNone/>
              <a:defRPr/>
            </a:pPr>
            <a:r>
              <a:rPr lang="en-US" sz="2400" dirty="0"/>
              <a:t>=IRR(values,guess)</a:t>
            </a:r>
          </a:p>
          <a:p>
            <a:pPr lvl="1">
              <a:buFont typeface="Arial" charset="0"/>
              <a:buChar char="⃰"/>
              <a:defRPr/>
            </a:pPr>
            <a:r>
              <a:rPr lang="en-US" sz="2000" dirty="0"/>
              <a:t>values = range of cells with cash flows. Cash out is negative, cash in is positive. Range of values must contain at least one positive and one negative value.</a:t>
            </a:r>
          </a:p>
          <a:p>
            <a:pPr lvl="1">
              <a:buFont typeface="Arial" charset="0"/>
              <a:buChar char="⃰"/>
              <a:defRPr/>
            </a:pPr>
            <a:r>
              <a:rPr lang="en-US" sz="2000" dirty="0"/>
              <a:t>Guess is not required. But if you get a #NUM! error, try different guesses – ones you think might be close.</a:t>
            </a:r>
          </a:p>
          <a:p>
            <a:pPr lvl="1">
              <a:buFont typeface="Arial" charset="0"/>
              <a:buChar char="⃰"/>
              <a:defRPr/>
            </a:pPr>
            <a:r>
              <a:rPr lang="en-US" sz="2000" dirty="0"/>
              <a:t>Cash flows must happen at the end of each period.</a:t>
            </a:r>
          </a:p>
          <a:p>
            <a:pPr lvl="1">
              <a:buFont typeface="Arial" charset="0"/>
              <a:buChar char="⃰"/>
              <a:defRPr/>
            </a:pPr>
            <a:r>
              <a:rPr lang="en-US" sz="1800" dirty="0"/>
              <a:t>Cash flows start at time 0.</a:t>
            </a:r>
          </a:p>
          <a:p>
            <a:pPr lvl="1">
              <a:buFont typeface="Arial" charset="0"/>
              <a:buChar char="⃰"/>
              <a:defRPr/>
            </a:pPr>
            <a:r>
              <a:rPr lang="en-US" sz="2000" dirty="0"/>
              <a:t>Cash flows do not have to be equal in amount.</a:t>
            </a:r>
          </a:p>
          <a:p>
            <a:pPr lvl="1">
              <a:buFont typeface="Arial" charset="0"/>
              <a:buChar char="⃰"/>
              <a:defRPr/>
            </a:pPr>
            <a:r>
              <a:rPr lang="en-US" sz="2000" dirty="0"/>
              <a:t>Time between each cash flow must be the same.</a:t>
            </a:r>
          </a:p>
          <a:p>
            <a:pPr lvl="1">
              <a:buFont typeface="Arial" charset="0"/>
              <a:buChar char="⃰"/>
              <a:defRPr/>
            </a:pPr>
            <a:r>
              <a:rPr lang="en-US" sz="2000" dirty="0"/>
              <a:t>IRR gives you the period rate. If you give it annual cash flows, it gives you annual rate, if you give it monthly cash flows, it gives you monthly rate.</a:t>
            </a:r>
          </a:p>
          <a:p>
            <a:pPr lvl="1">
              <a:buFont typeface="Arial" charset="0"/>
              <a:buChar char="⃰"/>
              <a:defRPr/>
            </a:pPr>
            <a:r>
              <a:rPr lang="en-US" sz="2000" dirty="0"/>
              <a:t>**</a:t>
            </a:r>
            <a:r>
              <a:rPr lang="en-US" sz="1400" dirty="0"/>
              <a:t>Don’t use IRR for investments that have non-conventional cash flows (cash flow other than time 0 is negative) or the investments are mutually exclusive alternatives and initial cash flows are substantially different or timing are substantially different.</a:t>
            </a:r>
          </a:p>
          <a:p>
            <a:pPr>
              <a:defRPr/>
            </a:pPr>
            <a:endParaRPr lang="en-US" sz="2800" dirty="0"/>
          </a:p>
        </p:txBody>
      </p:sp>
      <p:sp>
        <p:nvSpPr>
          <p:cNvPr id="46084" name="Slide Number Placeholder 3">
            <a:extLst>
              <a:ext uri="{FF2B5EF4-FFF2-40B4-BE49-F238E27FC236}">
                <a16:creationId xmlns:a16="http://schemas.microsoft.com/office/drawing/2014/main" id="{44E3CBF4-A29B-F2C3-FF4A-055D179BFA59}"/>
              </a:ext>
            </a:extLst>
          </p:cNvPr>
          <p:cNvSpPr txBox="1">
            <a:spLocks/>
          </p:cNvSpPr>
          <p:nvPr/>
        </p:nvSpPr>
        <p:spPr bwMode="auto">
          <a:xfrm>
            <a:off x="6858000" y="64770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AEE68D-466C-4E8F-81E8-FFF829CD382A}" type="slidenum">
              <a:rPr lang="en-US" altLang="en-US"/>
              <a:pPr/>
              <a:t>42</a:t>
            </a:fld>
            <a:endParaRPr lang="en-US" altLang="en-US"/>
          </a:p>
        </p:txBody>
      </p:sp>
    </p:spTree>
  </p:cSld>
  <p:clrMapOvr>
    <a:masterClrMapping/>
  </p:clrMapOvr>
  <p:transition spd="med">
    <p:wheel spokes="8"/>
    <p:sndAc>
      <p:stSnd>
        <p:snd r:embed="rId2" name="cashreg.wav"/>
      </p:stSnd>
    </p:sndAc>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lide Number Placeholder 7">
            <a:extLst>
              <a:ext uri="{FF2B5EF4-FFF2-40B4-BE49-F238E27FC236}">
                <a16:creationId xmlns:a16="http://schemas.microsoft.com/office/drawing/2014/main" id="{720A5EEB-BE4E-D455-D91C-3F6B8C01BC2E}"/>
              </a:ext>
            </a:extLst>
          </p:cNvPr>
          <p:cNvSpPr>
            <a:spLocks noGrp="1"/>
          </p:cNvSpPr>
          <p:nvPr>
            <p:ph type="sldNum" sz="quarter" idx="4294967295"/>
          </p:nvPr>
        </p:nvSpPr>
        <p:spPr bwMode="auto">
          <a:xfrm>
            <a:off x="7772400" y="6477000"/>
            <a:ext cx="914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5E8667-3FC1-4830-A4A9-18D243D7D539}" type="slidenum">
              <a:rPr lang="en-US" altLang="en-US"/>
              <a:pPr/>
              <a:t>43</a:t>
            </a:fld>
            <a:endParaRPr lang="en-US" altLang="en-US"/>
          </a:p>
        </p:txBody>
      </p:sp>
      <p:sp>
        <p:nvSpPr>
          <p:cNvPr id="47107" name="Rectangle 2">
            <a:extLst>
              <a:ext uri="{FF2B5EF4-FFF2-40B4-BE49-F238E27FC236}">
                <a16:creationId xmlns:a16="http://schemas.microsoft.com/office/drawing/2014/main" id="{45FCF951-F1BF-4C7C-DD6F-158EDDABEBFD}"/>
              </a:ext>
            </a:extLst>
          </p:cNvPr>
          <p:cNvSpPr>
            <a:spLocks noGrp="1" noChangeArrowheads="1"/>
          </p:cNvSpPr>
          <p:nvPr>
            <p:ph type="title"/>
          </p:nvPr>
        </p:nvSpPr>
        <p:spPr>
          <a:xfrm>
            <a:off x="457200" y="277813"/>
            <a:ext cx="8229600" cy="712787"/>
          </a:xfrm>
        </p:spPr>
        <p:txBody>
          <a:bodyPr/>
          <a:lstStyle/>
          <a:p>
            <a:pPr eaLnBrk="1" hangingPunct="1"/>
            <a:r>
              <a:rPr lang="en-US" altLang="en-US" sz="4000"/>
              <a:t>Data For Example 7</a:t>
            </a:r>
          </a:p>
        </p:txBody>
      </p:sp>
      <p:sp>
        <p:nvSpPr>
          <p:cNvPr id="360451" name="Rectangle 3">
            <a:extLst>
              <a:ext uri="{FF2B5EF4-FFF2-40B4-BE49-F238E27FC236}">
                <a16:creationId xmlns:a16="http://schemas.microsoft.com/office/drawing/2014/main" id="{B762A986-1A80-45E5-6EE4-01769DC3124E}"/>
              </a:ext>
            </a:extLst>
          </p:cNvPr>
          <p:cNvSpPr>
            <a:spLocks noGrp="1" noChangeArrowheads="1"/>
          </p:cNvSpPr>
          <p:nvPr>
            <p:ph type="body" sz="half" idx="1"/>
          </p:nvPr>
        </p:nvSpPr>
        <p:spPr>
          <a:xfrm>
            <a:off x="533400" y="1143000"/>
            <a:ext cx="8153400" cy="1219200"/>
          </a:xfrm>
        </p:spPr>
        <p:txBody>
          <a:bodyPr/>
          <a:lstStyle/>
          <a:p>
            <a:pPr eaLnBrk="1" hangingPunct="1"/>
            <a:r>
              <a:rPr lang="en-US" altLang="en-US" sz="2800"/>
              <a:t>You are looking at a new project and you have estimated these numbers:</a:t>
            </a:r>
          </a:p>
        </p:txBody>
      </p:sp>
      <p:pic>
        <p:nvPicPr>
          <p:cNvPr id="47109" name="Picture 7">
            <a:extLst>
              <a:ext uri="{FF2B5EF4-FFF2-40B4-BE49-F238E27FC236}">
                <a16:creationId xmlns:a16="http://schemas.microsoft.com/office/drawing/2014/main" id="{094DD2B7-4C47-34FA-9F91-1E2548F71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2133600"/>
            <a:ext cx="2209800" cy="143351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10">
            <a:extLst>
              <a:ext uri="{FF2B5EF4-FFF2-40B4-BE49-F238E27FC236}">
                <a16:creationId xmlns:a16="http://schemas.microsoft.com/office/drawing/2014/main" id="{FC8BB3D1-F29A-9CED-9906-E9C104040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3810000"/>
            <a:ext cx="3036888" cy="10668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11">
            <a:extLst>
              <a:ext uri="{FF2B5EF4-FFF2-40B4-BE49-F238E27FC236}">
                <a16:creationId xmlns:a16="http://schemas.microsoft.com/office/drawing/2014/main" id="{29284BF1-F707-B397-E9CD-8C17C5F39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5181600"/>
            <a:ext cx="4660900" cy="109696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60451">
                                            <p:txEl>
                                              <p:pRg st="0" end="0"/>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3649B5FF-0FB3-ADF5-76E8-1C331D5F30F9}"/>
              </a:ext>
            </a:extLst>
          </p:cNvPr>
          <p:cNvSpPr>
            <a:spLocks noGrp="1"/>
          </p:cNvSpPr>
          <p:nvPr>
            <p:ph type="sldNum" sz="quarter" idx="4294967295"/>
          </p:nvPr>
        </p:nvSpPr>
        <p:spPr bwMode="auto">
          <a:xfrm>
            <a:off x="6689725"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460088-1EEF-460B-ACD6-5EF9F3D5201C}" type="slidenum">
              <a:rPr lang="en-US" altLang="en-US"/>
              <a:pPr/>
              <a:t>44</a:t>
            </a:fld>
            <a:endParaRPr lang="en-US" altLang="en-US"/>
          </a:p>
        </p:txBody>
      </p:sp>
      <p:sp>
        <p:nvSpPr>
          <p:cNvPr id="48131" name="Rectangle 2">
            <a:extLst>
              <a:ext uri="{FF2B5EF4-FFF2-40B4-BE49-F238E27FC236}">
                <a16:creationId xmlns:a16="http://schemas.microsoft.com/office/drawing/2014/main" id="{488F58B8-49B8-505E-EDEC-507761F1DC4D}"/>
              </a:ext>
            </a:extLst>
          </p:cNvPr>
          <p:cNvSpPr>
            <a:spLocks noGrp="1" noChangeArrowheads="1"/>
          </p:cNvSpPr>
          <p:nvPr>
            <p:ph type="title"/>
          </p:nvPr>
        </p:nvSpPr>
        <p:spPr>
          <a:xfrm>
            <a:off x="304800" y="533400"/>
            <a:ext cx="8662988" cy="990600"/>
          </a:xfrm>
        </p:spPr>
        <p:txBody>
          <a:bodyPr/>
          <a:lstStyle/>
          <a:p>
            <a:pPr eaLnBrk="1" hangingPunct="1"/>
            <a:r>
              <a:rPr lang="en-US" altLang="en-US"/>
              <a:t>Computing IRR For The Project</a:t>
            </a:r>
            <a:br>
              <a:rPr lang="en-US" altLang="en-US"/>
            </a:br>
            <a:r>
              <a:rPr lang="en-US" altLang="en-US"/>
              <a:t>Example 7:</a:t>
            </a:r>
          </a:p>
        </p:txBody>
      </p:sp>
      <p:sp>
        <p:nvSpPr>
          <p:cNvPr id="416771" name="Rectangle 3">
            <a:extLst>
              <a:ext uri="{FF2B5EF4-FFF2-40B4-BE49-F238E27FC236}">
                <a16:creationId xmlns:a16="http://schemas.microsoft.com/office/drawing/2014/main" id="{88D064B2-2BEE-8F2C-3743-B8226B699E1F}"/>
              </a:ext>
            </a:extLst>
          </p:cNvPr>
          <p:cNvSpPr>
            <a:spLocks noGrp="1" noChangeArrowheads="1"/>
          </p:cNvSpPr>
          <p:nvPr>
            <p:ph type="body" sz="half" idx="1"/>
          </p:nvPr>
        </p:nvSpPr>
        <p:spPr>
          <a:xfrm>
            <a:off x="381000" y="1752600"/>
            <a:ext cx="2971800" cy="4724400"/>
          </a:xfrm>
        </p:spPr>
        <p:txBody>
          <a:bodyPr/>
          <a:lstStyle/>
          <a:p>
            <a:pPr eaLnBrk="1" hangingPunct="1"/>
            <a:r>
              <a:rPr lang="en-US" altLang="en-US" sz="2400"/>
              <a:t>Formula Inputs are cash flows – that’s it!</a:t>
            </a:r>
            <a:br>
              <a:rPr lang="en-US" altLang="en-US" sz="2400"/>
            </a:br>
            <a:endParaRPr lang="en-US" altLang="en-US" sz="2400"/>
          </a:p>
          <a:p>
            <a:pPr eaLnBrk="1" hangingPunct="1"/>
            <a:r>
              <a:rPr lang="en-US" altLang="en-US" sz="2400"/>
              <a:t>If you do not have Excel or a financial calculator, then this becomes a trial and error process.</a:t>
            </a:r>
          </a:p>
        </p:txBody>
      </p:sp>
      <p:pic>
        <p:nvPicPr>
          <p:cNvPr id="48133" name="Picture 9">
            <a:extLst>
              <a:ext uri="{FF2B5EF4-FFF2-40B4-BE49-F238E27FC236}">
                <a16:creationId xmlns:a16="http://schemas.microsoft.com/office/drawing/2014/main" id="{B0EB795C-E9A3-73C0-8319-5AE514447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341" r="66875" b="42670"/>
          <a:stretch>
            <a:fillRect/>
          </a:stretch>
        </p:blipFill>
        <p:spPr bwMode="auto">
          <a:xfrm>
            <a:off x="3505200" y="1905000"/>
            <a:ext cx="5276850" cy="44196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677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1">
                                            <p:txEl>
                                              <p:pRg st="1" end="1"/>
                                            </p:txEl>
                                          </p:spTgt>
                                        </p:tgtEl>
                                        <p:attrNameLst>
                                          <p:attrName>style.visibility</p:attrName>
                                        </p:attrNameLst>
                                      </p:cBhvr>
                                      <p:to>
                                        <p:strVal val="visible"/>
                                      </p:to>
                                    </p:set>
                                    <p:anim calcmode="lin" valueType="num">
                                      <p:cBhvr additive="base">
                                        <p:cTn id="13"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6771">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A5F48D6-5606-9659-7448-646F951078EC}"/>
              </a:ext>
            </a:extLst>
          </p:cNvPr>
          <p:cNvSpPr>
            <a:spLocks noGrp="1"/>
          </p:cNvSpPr>
          <p:nvPr>
            <p:ph type="title"/>
          </p:nvPr>
        </p:nvSpPr>
        <p:spPr>
          <a:xfrm>
            <a:off x="457200" y="735013"/>
            <a:ext cx="8229600" cy="560387"/>
          </a:xfrm>
        </p:spPr>
        <p:txBody>
          <a:bodyPr/>
          <a:lstStyle/>
          <a:p>
            <a:r>
              <a:rPr lang="en-US" altLang="en-US" sz="3600"/>
              <a:t>Trial And Error Process: Build Profile And “Zero In On” the IRR.</a:t>
            </a:r>
          </a:p>
        </p:txBody>
      </p:sp>
      <p:sp>
        <p:nvSpPr>
          <p:cNvPr id="49155" name="Slide Number Placeholder 3">
            <a:extLst>
              <a:ext uri="{FF2B5EF4-FFF2-40B4-BE49-F238E27FC236}">
                <a16:creationId xmlns:a16="http://schemas.microsoft.com/office/drawing/2014/main" id="{96297A01-E8C5-A54D-82CC-28B42E889113}"/>
              </a:ext>
            </a:extLst>
          </p:cNvPr>
          <p:cNvSpPr txBox="1">
            <a:spLocks/>
          </p:cNvSpPr>
          <p:nvPr/>
        </p:nvSpPr>
        <p:spPr bwMode="auto">
          <a:xfrm>
            <a:off x="8382000" y="64770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8F6960-A03F-4B7D-B897-1A4D41FF40AF}" type="slidenum">
              <a:rPr lang="en-US" altLang="en-US"/>
              <a:pPr/>
              <a:t>45</a:t>
            </a:fld>
            <a:endParaRPr lang="en-US" altLang="en-US"/>
          </a:p>
        </p:txBody>
      </p:sp>
      <p:pic>
        <p:nvPicPr>
          <p:cNvPr id="49156" name="Picture 2">
            <a:extLst>
              <a:ext uri="{FF2B5EF4-FFF2-40B4-BE49-F238E27FC236}">
                <a16:creationId xmlns:a16="http://schemas.microsoft.com/office/drawing/2014/main" id="{5D0F5F7F-C467-870A-7EED-AF5628392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89088"/>
            <a:ext cx="3646488" cy="3716337"/>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6">
            <a:extLst>
              <a:ext uri="{FF2B5EF4-FFF2-40B4-BE49-F238E27FC236}">
                <a16:creationId xmlns:a16="http://schemas.microsoft.com/office/drawing/2014/main" id="{21C799D2-83DE-3FBE-77D5-C71AB9AD0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1371600"/>
            <a:ext cx="3529012" cy="524351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5BABEFCC-6996-D0CA-2DC6-33FF3AFF0449}"/>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F58B202-5ADF-42AE-988F-F20EB7DCA205}" type="slidenum">
              <a:rPr lang="en-US" altLang="en-US"/>
              <a:pPr/>
              <a:t>46</a:t>
            </a:fld>
            <a:endParaRPr lang="en-US" altLang="en-US"/>
          </a:p>
        </p:txBody>
      </p:sp>
      <p:sp>
        <p:nvSpPr>
          <p:cNvPr id="50179" name="Rectangle 2">
            <a:extLst>
              <a:ext uri="{FF2B5EF4-FFF2-40B4-BE49-F238E27FC236}">
                <a16:creationId xmlns:a16="http://schemas.microsoft.com/office/drawing/2014/main" id="{112EAA13-7D31-122E-538B-23BDA90DEAE3}"/>
              </a:ext>
            </a:extLst>
          </p:cNvPr>
          <p:cNvSpPr>
            <a:spLocks noGrp="1" noChangeArrowheads="1"/>
          </p:cNvSpPr>
          <p:nvPr>
            <p:ph type="title"/>
          </p:nvPr>
        </p:nvSpPr>
        <p:spPr>
          <a:xfrm>
            <a:off x="457200" y="0"/>
            <a:ext cx="8229600" cy="1139825"/>
          </a:xfrm>
        </p:spPr>
        <p:txBody>
          <a:bodyPr/>
          <a:lstStyle/>
          <a:p>
            <a:pPr eaLnBrk="1" hangingPunct="1"/>
            <a:r>
              <a:rPr lang="en-US" altLang="en-US"/>
              <a:t>Decision Criteria Test - IRR</a:t>
            </a:r>
          </a:p>
        </p:txBody>
      </p:sp>
      <p:sp>
        <p:nvSpPr>
          <p:cNvPr id="419843" name="Rectangle 3">
            <a:extLst>
              <a:ext uri="{FF2B5EF4-FFF2-40B4-BE49-F238E27FC236}">
                <a16:creationId xmlns:a16="http://schemas.microsoft.com/office/drawing/2014/main" id="{14B69B3D-B49A-0BE6-5640-3D99F0689DB7}"/>
              </a:ext>
            </a:extLst>
          </p:cNvPr>
          <p:cNvSpPr>
            <a:spLocks noGrp="1" noChangeArrowheads="1"/>
          </p:cNvSpPr>
          <p:nvPr>
            <p:ph type="body" idx="1"/>
          </p:nvPr>
        </p:nvSpPr>
        <p:spPr>
          <a:xfrm>
            <a:off x="533400" y="1295400"/>
            <a:ext cx="8077200" cy="4800600"/>
          </a:xfrm>
        </p:spPr>
        <p:txBody>
          <a:bodyPr/>
          <a:lstStyle/>
          <a:p>
            <a:pPr eaLnBrk="1" hangingPunct="1"/>
            <a:r>
              <a:rPr lang="en-US" altLang="en-US"/>
              <a:t>Does the IRR rule account for the time value of money?</a:t>
            </a:r>
          </a:p>
          <a:p>
            <a:pPr eaLnBrk="1" hangingPunct="1"/>
            <a:r>
              <a:rPr lang="en-US" altLang="en-US"/>
              <a:t>Does the IRR rule account for the risk of the cash flows?</a:t>
            </a:r>
          </a:p>
          <a:p>
            <a:pPr eaLnBrk="1" hangingPunct="1"/>
            <a:r>
              <a:rPr lang="en-US" altLang="en-US"/>
              <a:t>Does the IRR rule provide an indication about the increase in value?</a:t>
            </a:r>
          </a:p>
          <a:p>
            <a:pPr eaLnBrk="1" hangingPunct="1"/>
            <a:r>
              <a:rPr lang="en-US" altLang="en-US"/>
              <a:t>Should we consider the IRR rule for our primary decision criteria?</a:t>
            </a:r>
          </a:p>
          <a:p>
            <a:pPr lvl="1" eaLnBrk="1" hangingPunct="1"/>
            <a:r>
              <a:rPr lang="en-US" altLang="en-US"/>
              <a:t>No! Because of two circumstances…</a:t>
            </a:r>
          </a:p>
          <a:p>
            <a:pPr eaLnBrk="1" hangingPunct="1"/>
            <a:endParaRPr lang="en-US" altLang="en-US"/>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 calcmode="lin" valueType="num">
                                      <p:cBhvr additive="base">
                                        <p:cTn id="7" dur="500" fill="hold"/>
                                        <p:tgtEl>
                                          <p:spTgt spid="419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84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43">
                                            <p:txEl>
                                              <p:pRg st="1" end="1"/>
                                            </p:txEl>
                                          </p:spTgt>
                                        </p:tgtEl>
                                        <p:attrNameLst>
                                          <p:attrName>style.visibility</p:attrName>
                                        </p:attrNameLst>
                                      </p:cBhvr>
                                      <p:to>
                                        <p:strVal val="visible"/>
                                      </p:to>
                                    </p:set>
                                    <p:anim calcmode="lin" valueType="num">
                                      <p:cBhvr additive="base">
                                        <p:cTn id="13" dur="500" fill="hold"/>
                                        <p:tgtEl>
                                          <p:spTgt spid="419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84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43">
                                            <p:txEl>
                                              <p:pRg st="2" end="2"/>
                                            </p:txEl>
                                          </p:spTgt>
                                        </p:tgtEl>
                                        <p:attrNameLst>
                                          <p:attrName>style.visibility</p:attrName>
                                        </p:attrNameLst>
                                      </p:cBhvr>
                                      <p:to>
                                        <p:strVal val="visible"/>
                                      </p:to>
                                    </p:set>
                                    <p:anim calcmode="lin" valueType="num">
                                      <p:cBhvr additive="base">
                                        <p:cTn id="19" dur="500" fill="hold"/>
                                        <p:tgtEl>
                                          <p:spTgt spid="419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84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43">
                                            <p:txEl>
                                              <p:pRg st="3" end="3"/>
                                            </p:txEl>
                                          </p:spTgt>
                                        </p:tgtEl>
                                        <p:attrNameLst>
                                          <p:attrName>style.visibility</p:attrName>
                                        </p:attrNameLst>
                                      </p:cBhvr>
                                      <p:to>
                                        <p:strVal val="visible"/>
                                      </p:to>
                                    </p:set>
                                    <p:anim calcmode="lin" valueType="num">
                                      <p:cBhvr additive="base">
                                        <p:cTn id="25" dur="500" fill="hold"/>
                                        <p:tgtEl>
                                          <p:spTgt spid="419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843">
                                            <p:txEl>
                                              <p:pRg st="3" end="3"/>
                                            </p:txEl>
                                          </p:spTgt>
                                        </p:tgtEl>
                                        <p:attrNameLst>
                                          <p:attrName>ppt_c</p:attrName>
                                        </p:attrNameLst>
                                      </p:cBhvr>
                                      <p:to>
                                        <a:schemeClr val="tx2"/>
                                      </p:to>
                                    </p:animClr>
                                  </p:subTnLst>
                                </p:cTn>
                              </p:par>
                              <p:par>
                                <p:cTn id="27" presetID="2" presetClass="entr" presetSubtype="8" fill="hold" grpId="0" nodeType="withEffect">
                                  <p:stCondLst>
                                    <p:cond delay="0"/>
                                  </p:stCondLst>
                                  <p:childTnLst>
                                    <p:set>
                                      <p:cBhvr>
                                        <p:cTn id="28" dur="1" fill="hold">
                                          <p:stCondLst>
                                            <p:cond delay="0"/>
                                          </p:stCondLst>
                                        </p:cTn>
                                        <p:tgtEl>
                                          <p:spTgt spid="419843">
                                            <p:txEl>
                                              <p:pRg st="4" end="4"/>
                                            </p:txEl>
                                          </p:spTgt>
                                        </p:tgtEl>
                                        <p:attrNameLst>
                                          <p:attrName>style.visibility</p:attrName>
                                        </p:attrNameLst>
                                      </p:cBhvr>
                                      <p:to>
                                        <p:strVal val="visible"/>
                                      </p:to>
                                    </p:set>
                                    <p:anim calcmode="lin" valueType="num">
                                      <p:cBhvr additive="base">
                                        <p:cTn id="29" dur="500" fill="hold"/>
                                        <p:tgtEl>
                                          <p:spTgt spid="4198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98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984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0881BB34-2654-1FB0-600E-097FDA04A963}"/>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A0D18C-AECE-4949-8303-31EEE1FA240E}" type="slidenum">
              <a:rPr lang="en-US" altLang="en-US"/>
              <a:pPr/>
              <a:t>47</a:t>
            </a:fld>
            <a:endParaRPr lang="en-US" altLang="en-US"/>
          </a:p>
        </p:txBody>
      </p:sp>
      <p:sp>
        <p:nvSpPr>
          <p:cNvPr id="51203" name="Rectangle 2">
            <a:extLst>
              <a:ext uri="{FF2B5EF4-FFF2-40B4-BE49-F238E27FC236}">
                <a16:creationId xmlns:a16="http://schemas.microsoft.com/office/drawing/2014/main" id="{1204212C-2886-0CEB-A5F8-2C62925ECE11}"/>
              </a:ext>
            </a:extLst>
          </p:cNvPr>
          <p:cNvSpPr>
            <a:spLocks noGrp="1" noChangeArrowheads="1"/>
          </p:cNvSpPr>
          <p:nvPr>
            <p:ph type="title"/>
          </p:nvPr>
        </p:nvSpPr>
        <p:spPr>
          <a:xfrm>
            <a:off x="457200" y="76200"/>
            <a:ext cx="8229600" cy="1139825"/>
          </a:xfrm>
        </p:spPr>
        <p:txBody>
          <a:bodyPr/>
          <a:lstStyle/>
          <a:p>
            <a:pPr eaLnBrk="1" hangingPunct="1"/>
            <a:r>
              <a:rPr lang="en-US" altLang="en-US"/>
              <a:t>Advantages of IRR</a:t>
            </a:r>
          </a:p>
        </p:txBody>
      </p:sp>
      <p:sp>
        <p:nvSpPr>
          <p:cNvPr id="421891" name="Rectangle 3">
            <a:extLst>
              <a:ext uri="{FF2B5EF4-FFF2-40B4-BE49-F238E27FC236}">
                <a16:creationId xmlns:a16="http://schemas.microsoft.com/office/drawing/2014/main" id="{D3CE5EDF-DBBB-95BA-6984-66F5C9620C60}"/>
              </a:ext>
            </a:extLst>
          </p:cNvPr>
          <p:cNvSpPr>
            <a:spLocks noGrp="1" noChangeArrowheads="1"/>
          </p:cNvSpPr>
          <p:nvPr>
            <p:ph type="body" idx="1"/>
          </p:nvPr>
        </p:nvSpPr>
        <p:spPr>
          <a:xfrm>
            <a:off x="533400" y="1295400"/>
            <a:ext cx="8077200" cy="4800600"/>
          </a:xfrm>
        </p:spPr>
        <p:txBody>
          <a:bodyPr/>
          <a:lstStyle/>
          <a:p>
            <a:pPr eaLnBrk="1" hangingPunct="1"/>
            <a:r>
              <a:rPr lang="en-US" altLang="en-US" sz="2800"/>
              <a:t>Knowing a return is intuitively appealing.</a:t>
            </a:r>
          </a:p>
          <a:p>
            <a:pPr eaLnBrk="1" hangingPunct="1"/>
            <a:r>
              <a:rPr lang="en-US" altLang="en-US" sz="2800"/>
              <a:t>It is a simple way to communicate the value of a project to someone who doesn’t know all the estimation details.</a:t>
            </a:r>
          </a:p>
          <a:p>
            <a:pPr eaLnBrk="1" hangingPunct="1"/>
            <a:r>
              <a:rPr lang="en-US" altLang="en-US" sz="2800"/>
              <a:t>If the IRR is high enough, you may not need to estimate a required return, which is often a difficult task.</a:t>
            </a:r>
            <a:br>
              <a:rPr lang="en-US" altLang="en-US" sz="2800"/>
            </a:br>
            <a:endParaRPr lang="en-US" altLang="en-US" sz="2800"/>
          </a:p>
          <a:p>
            <a:pPr eaLnBrk="1" hangingPunct="1"/>
            <a:r>
              <a:rPr lang="en-US" altLang="en-US" sz="2800"/>
              <a:t>In the working world, many people use IRR.</a:t>
            </a:r>
          </a:p>
          <a:p>
            <a:pPr eaLnBrk="1" hangingPunct="1"/>
            <a:endParaRPr lang="en-US" altLang="en-US" sz="2800"/>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 calcmode="lin" valueType="num">
                                      <p:cBhvr additive="base">
                                        <p:cTn id="7" dur="500" fill="hold"/>
                                        <p:tgtEl>
                                          <p:spTgt spid="421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18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189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1891">
                                            <p:txEl>
                                              <p:pRg st="1" end="1"/>
                                            </p:txEl>
                                          </p:spTgt>
                                        </p:tgtEl>
                                        <p:attrNameLst>
                                          <p:attrName>style.visibility</p:attrName>
                                        </p:attrNameLst>
                                      </p:cBhvr>
                                      <p:to>
                                        <p:strVal val="visible"/>
                                      </p:to>
                                    </p:set>
                                    <p:anim calcmode="lin" valueType="num">
                                      <p:cBhvr additive="base">
                                        <p:cTn id="13" dur="500" fill="hold"/>
                                        <p:tgtEl>
                                          <p:spTgt spid="421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18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189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1891">
                                            <p:txEl>
                                              <p:pRg st="2" end="2"/>
                                            </p:txEl>
                                          </p:spTgt>
                                        </p:tgtEl>
                                        <p:attrNameLst>
                                          <p:attrName>style.visibility</p:attrName>
                                        </p:attrNameLst>
                                      </p:cBhvr>
                                      <p:to>
                                        <p:strVal val="visible"/>
                                      </p:to>
                                    </p:set>
                                    <p:anim calcmode="lin" valueType="num">
                                      <p:cBhvr additive="base">
                                        <p:cTn id="19" dur="500" fill="hold"/>
                                        <p:tgtEl>
                                          <p:spTgt spid="421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18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189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1891">
                                            <p:txEl>
                                              <p:pRg st="3" end="3"/>
                                            </p:txEl>
                                          </p:spTgt>
                                        </p:tgtEl>
                                        <p:attrNameLst>
                                          <p:attrName>style.visibility</p:attrName>
                                        </p:attrNameLst>
                                      </p:cBhvr>
                                      <p:to>
                                        <p:strVal val="visible"/>
                                      </p:to>
                                    </p:set>
                                    <p:anim calcmode="lin" valueType="num">
                                      <p:cBhvr additive="base">
                                        <p:cTn id="25" dur="500" fill="hold"/>
                                        <p:tgtEl>
                                          <p:spTgt spid="421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189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1891">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78DD011C-9033-54FE-899D-A5FF099B08EA}"/>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A1A16A3-319D-4AED-8E6A-B32167845839}" type="slidenum">
              <a:rPr lang="en-US" altLang="en-US"/>
              <a:pPr/>
              <a:t>48</a:t>
            </a:fld>
            <a:endParaRPr lang="en-US" altLang="en-US"/>
          </a:p>
        </p:txBody>
      </p:sp>
      <p:sp>
        <p:nvSpPr>
          <p:cNvPr id="52227" name="Rectangle 2">
            <a:extLst>
              <a:ext uri="{FF2B5EF4-FFF2-40B4-BE49-F238E27FC236}">
                <a16:creationId xmlns:a16="http://schemas.microsoft.com/office/drawing/2014/main" id="{D920188E-6A3E-A82A-101A-293F2E63ED9B}"/>
              </a:ext>
            </a:extLst>
          </p:cNvPr>
          <p:cNvSpPr>
            <a:spLocks noGrp="1" noChangeArrowheads="1"/>
          </p:cNvSpPr>
          <p:nvPr>
            <p:ph type="title"/>
          </p:nvPr>
        </p:nvSpPr>
        <p:spPr/>
        <p:txBody>
          <a:bodyPr/>
          <a:lstStyle/>
          <a:p>
            <a:pPr eaLnBrk="1" hangingPunct="1"/>
            <a:r>
              <a:rPr lang="en-US" altLang="en-US"/>
              <a:t>Summary of Decisions For The Project</a:t>
            </a:r>
          </a:p>
        </p:txBody>
      </p:sp>
      <p:graphicFrame>
        <p:nvGraphicFramePr>
          <p:cNvPr id="423939" name="Group 3">
            <a:extLst>
              <a:ext uri="{FF2B5EF4-FFF2-40B4-BE49-F238E27FC236}">
                <a16:creationId xmlns:a16="http://schemas.microsoft.com/office/drawing/2014/main" id="{6EDB3022-606A-33DF-DABC-77344D01259C}"/>
              </a:ext>
            </a:extLst>
          </p:cNvPr>
          <p:cNvGraphicFramePr>
            <a:graphicFrameLocks noGrp="1"/>
          </p:cNvGraphicFramePr>
          <p:nvPr>
            <p:ph type="tbl" idx="1"/>
          </p:nvPr>
        </p:nvGraphicFramePr>
        <p:xfrm>
          <a:off x="381000" y="1600200"/>
          <a:ext cx="8534400" cy="4724400"/>
        </p:xfrm>
        <a:graphic>
          <a:graphicData uri="http://schemas.openxmlformats.org/drawingml/2006/table">
            <a:tbl>
              <a:tblPr/>
              <a:tblGrid>
                <a:gridCol w="5622925">
                  <a:extLst>
                    <a:ext uri="{9D8B030D-6E8A-4147-A177-3AD203B41FA5}">
                      <a16:colId xmlns:a16="http://schemas.microsoft.com/office/drawing/2014/main" val="20000"/>
                    </a:ext>
                  </a:extLst>
                </a:gridCol>
                <a:gridCol w="2911475">
                  <a:extLst>
                    <a:ext uri="{9D8B030D-6E8A-4147-A177-3AD203B41FA5}">
                      <a16:colId xmlns:a16="http://schemas.microsoft.com/office/drawing/2014/main" val="20001"/>
                    </a:ext>
                  </a:extLst>
                </a:gridCol>
              </a:tblGrid>
              <a:tr h="944563">
                <a:tc gridSpan="2">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3300" b="1" i="0" u="none" strike="noStrike" cap="none" normalizeH="0" baseline="0" dirty="0">
                          <a:ln>
                            <a:noFill/>
                          </a:ln>
                          <a:solidFill>
                            <a:srgbClr val="000000"/>
                          </a:solidFill>
                          <a:effectLst/>
                          <a:latin typeface="Verdana" pitchFamily="34" charset="0"/>
                        </a:rPr>
                        <a:t>Summary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44563">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0" i="0" u="none" strike="noStrike" cap="none" normalizeH="0" baseline="0" dirty="0">
                          <a:ln>
                            <a:noFill/>
                          </a:ln>
                          <a:solidFill>
                            <a:srgbClr val="000000"/>
                          </a:solidFill>
                          <a:effectLst/>
                          <a:latin typeface="Verdana" pitchFamily="34" charset="0"/>
                        </a:rPr>
                        <a:t>Net Present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1" i="1" u="none" strike="noStrike" cap="none" normalizeH="0" baseline="0" dirty="0">
                          <a:ln>
                            <a:noFill/>
                          </a:ln>
                          <a:solidFill>
                            <a:srgbClr val="000000"/>
                          </a:solidFill>
                          <a:effectLst/>
                          <a:latin typeface="Verdana" pitchFamily="34" charset="0"/>
                        </a:rPr>
                        <a:t>Accept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6150">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0" i="0" u="none" strike="noStrike" cap="none" normalizeH="0" baseline="0" dirty="0">
                          <a:ln>
                            <a:noFill/>
                          </a:ln>
                          <a:solidFill>
                            <a:srgbClr val="000000"/>
                          </a:solidFill>
                          <a:effectLst/>
                          <a:latin typeface="Verdana" pitchFamily="34" charset="0"/>
                        </a:rPr>
                        <a:t>Payback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1" i="1" u="none" strike="noStrike" cap="none" normalizeH="0" baseline="0" dirty="0">
                          <a:ln>
                            <a:noFill/>
                          </a:ln>
                          <a:solidFill>
                            <a:srgbClr val="000000"/>
                          </a:solidFill>
                          <a:effectLst/>
                          <a:latin typeface="Verdana" pitchFamily="34" charset="0"/>
                        </a:rPr>
                        <a:t>Reject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0" i="0" u="none" strike="noStrike" cap="none" normalizeH="0" baseline="0" dirty="0">
                          <a:ln>
                            <a:noFill/>
                          </a:ln>
                          <a:solidFill>
                            <a:srgbClr val="000000"/>
                          </a:solidFill>
                          <a:effectLst/>
                          <a:latin typeface="Verdana" pitchFamily="34" charset="0"/>
                        </a:rPr>
                        <a:t>Average Accounting Return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1" i="1" u="none" strike="noStrike" cap="none" normalizeH="0" baseline="0" dirty="0">
                          <a:ln>
                            <a:noFill/>
                          </a:ln>
                          <a:solidFill>
                            <a:srgbClr val="000000"/>
                          </a:solidFill>
                          <a:effectLst/>
                          <a:latin typeface="Verdana" pitchFamily="34" charset="0"/>
                        </a:rPr>
                        <a:t>Reject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563">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0" i="0" u="none" strike="noStrike" cap="none" normalizeH="0" baseline="0" dirty="0">
                          <a:ln>
                            <a:noFill/>
                          </a:ln>
                          <a:solidFill>
                            <a:srgbClr val="000000"/>
                          </a:solidFill>
                          <a:effectLst/>
                          <a:latin typeface="Verdana" pitchFamily="34" charset="0"/>
                        </a:rPr>
                        <a:t>Internal Rate of Return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Pct val="75000"/>
                        <a:buFont typeface="Wingdings" pitchFamily="2" charset="2"/>
                        <a:buNone/>
                        <a:tabLst/>
                      </a:pPr>
                      <a:r>
                        <a:rPr kumimoji="0" lang="en-US" sz="2800" b="1" i="1" u="none" strike="noStrike" cap="none" normalizeH="0" baseline="0" dirty="0">
                          <a:ln>
                            <a:noFill/>
                          </a:ln>
                          <a:solidFill>
                            <a:srgbClr val="000000"/>
                          </a:solidFill>
                          <a:effectLst/>
                          <a:latin typeface="Verdana" pitchFamily="34" charset="0"/>
                        </a:rPr>
                        <a:t>Accept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wheel spokes="8"/>
    <p:sndAc>
      <p:stSnd>
        <p:snd r:embed="rId3" name="cashreg.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a:extLst>
              <a:ext uri="{FF2B5EF4-FFF2-40B4-BE49-F238E27FC236}">
                <a16:creationId xmlns:a16="http://schemas.microsoft.com/office/drawing/2014/main" id="{241ED6A1-C021-3BEA-5912-DBE9DD2DDFF4}"/>
              </a:ext>
            </a:extLst>
          </p:cNvPr>
          <p:cNvSpPr>
            <a:spLocks noGrp="1"/>
          </p:cNvSpPr>
          <p:nvPr>
            <p:ph type="title"/>
          </p:nvPr>
        </p:nvSpPr>
        <p:spPr>
          <a:xfrm>
            <a:off x="457200" y="76200"/>
            <a:ext cx="8229600" cy="731838"/>
          </a:xfrm>
        </p:spPr>
        <p:txBody>
          <a:bodyPr/>
          <a:lstStyle/>
          <a:p>
            <a:r>
              <a:rPr lang="en-US" altLang="en-US"/>
              <a:t>Define</a:t>
            </a:r>
          </a:p>
        </p:txBody>
      </p:sp>
      <p:sp>
        <p:nvSpPr>
          <p:cNvPr id="53251" name="Text Placeholder 5">
            <a:extLst>
              <a:ext uri="{FF2B5EF4-FFF2-40B4-BE49-F238E27FC236}">
                <a16:creationId xmlns:a16="http://schemas.microsoft.com/office/drawing/2014/main" id="{5A02B91E-E2CB-BEC4-623A-777E65692007}"/>
              </a:ext>
            </a:extLst>
          </p:cNvPr>
          <p:cNvSpPr>
            <a:spLocks noGrp="1"/>
          </p:cNvSpPr>
          <p:nvPr>
            <p:ph type="body" idx="1"/>
          </p:nvPr>
        </p:nvSpPr>
        <p:spPr>
          <a:xfrm>
            <a:off x="307975" y="563563"/>
            <a:ext cx="4343400" cy="639762"/>
          </a:xfrm>
        </p:spPr>
        <p:txBody>
          <a:bodyPr/>
          <a:lstStyle/>
          <a:p>
            <a:r>
              <a:rPr lang="en-US" altLang="en-US"/>
              <a:t>Mutually Exclusive</a:t>
            </a:r>
          </a:p>
        </p:txBody>
      </p:sp>
      <p:sp>
        <p:nvSpPr>
          <p:cNvPr id="53252" name="Content Placeholder 6">
            <a:extLst>
              <a:ext uri="{FF2B5EF4-FFF2-40B4-BE49-F238E27FC236}">
                <a16:creationId xmlns:a16="http://schemas.microsoft.com/office/drawing/2014/main" id="{7BD70E0E-FE46-D223-517D-3CF52420F7C9}"/>
              </a:ext>
            </a:extLst>
          </p:cNvPr>
          <p:cNvSpPr>
            <a:spLocks noGrp="1"/>
          </p:cNvSpPr>
          <p:nvPr>
            <p:ph sz="half" idx="2"/>
          </p:nvPr>
        </p:nvSpPr>
        <p:spPr>
          <a:xfrm>
            <a:off x="381000" y="1203325"/>
            <a:ext cx="3581400" cy="3951288"/>
          </a:xfrm>
        </p:spPr>
        <p:txBody>
          <a:bodyPr/>
          <a:lstStyle/>
          <a:p>
            <a:r>
              <a:rPr lang="en-US" altLang="en-US"/>
              <a:t>A situation were taking one project prevents you from taking another project.</a:t>
            </a:r>
          </a:p>
          <a:p>
            <a:pPr lvl="1"/>
            <a:r>
              <a:rPr lang="en-US" altLang="en-US"/>
              <a:t>Ex: With the land, you can build a farm or a factory, not both.</a:t>
            </a:r>
          </a:p>
          <a:p>
            <a:r>
              <a:rPr lang="en-US" altLang="en-US"/>
              <a:t>Not Both.</a:t>
            </a:r>
          </a:p>
          <a:p>
            <a:pPr lvl="1"/>
            <a:endParaRPr lang="en-US" altLang="en-US"/>
          </a:p>
        </p:txBody>
      </p:sp>
      <p:sp>
        <p:nvSpPr>
          <p:cNvPr id="53253" name="Text Placeholder 7">
            <a:extLst>
              <a:ext uri="{FF2B5EF4-FFF2-40B4-BE49-F238E27FC236}">
                <a16:creationId xmlns:a16="http://schemas.microsoft.com/office/drawing/2014/main" id="{B1E9E1A8-9E43-069B-E922-69BE75ACC5F8}"/>
              </a:ext>
            </a:extLst>
          </p:cNvPr>
          <p:cNvSpPr>
            <a:spLocks noGrp="1"/>
          </p:cNvSpPr>
          <p:nvPr>
            <p:ph type="body" sz="quarter" idx="3"/>
          </p:nvPr>
        </p:nvSpPr>
        <p:spPr>
          <a:xfrm>
            <a:off x="4572000" y="533400"/>
            <a:ext cx="4343400" cy="639763"/>
          </a:xfrm>
        </p:spPr>
        <p:txBody>
          <a:bodyPr/>
          <a:lstStyle/>
          <a:p>
            <a:r>
              <a:rPr lang="en-US" altLang="en-US"/>
              <a:t>Independent</a:t>
            </a:r>
          </a:p>
        </p:txBody>
      </p:sp>
      <p:sp>
        <p:nvSpPr>
          <p:cNvPr id="53254" name="Content Placeholder 8">
            <a:extLst>
              <a:ext uri="{FF2B5EF4-FFF2-40B4-BE49-F238E27FC236}">
                <a16:creationId xmlns:a16="http://schemas.microsoft.com/office/drawing/2014/main" id="{90B3649D-EC0B-1686-701E-10CFEC009A53}"/>
              </a:ext>
            </a:extLst>
          </p:cNvPr>
          <p:cNvSpPr>
            <a:spLocks noGrp="1"/>
          </p:cNvSpPr>
          <p:nvPr>
            <p:ph sz="quarter" idx="4"/>
          </p:nvPr>
        </p:nvSpPr>
        <p:spPr>
          <a:xfrm>
            <a:off x="4572000" y="1173163"/>
            <a:ext cx="4343400" cy="3951287"/>
          </a:xfrm>
        </p:spPr>
        <p:txBody>
          <a:bodyPr/>
          <a:lstStyle/>
          <a:p>
            <a:r>
              <a:rPr lang="en-US" altLang="en-US"/>
              <a:t>Taking one project does not affect the taking of another project.</a:t>
            </a:r>
          </a:p>
          <a:p>
            <a:pPr lvl="1"/>
            <a:r>
              <a:rPr lang="en-US" altLang="en-US"/>
              <a:t>Ex: If you buy machine A, you can also buy machine B, or not.</a:t>
            </a:r>
          </a:p>
          <a:p>
            <a:pPr lvl="1"/>
            <a:r>
              <a:rPr lang="en-US" altLang="en-US"/>
              <a:t>Ex: Cash flows from Project A do not affect cash flows for Project B.</a:t>
            </a:r>
          </a:p>
          <a:p>
            <a:pPr lvl="1"/>
            <a:r>
              <a:rPr lang="en-US" altLang="en-US"/>
              <a:t>	Projects that are </a:t>
            </a:r>
            <a:r>
              <a:rPr lang="en-US" altLang="en-US" b="1"/>
              <a:t>Not Mutually Exclusive</a:t>
            </a:r>
            <a:r>
              <a:rPr lang="en-US" altLang="en-US"/>
              <a:t> are said to be </a:t>
            </a:r>
            <a:r>
              <a:rPr lang="en-US" altLang="en-US" b="1"/>
              <a:t>Independent</a:t>
            </a:r>
            <a:r>
              <a:rPr lang="en-US" altLang="en-US"/>
              <a:t>.</a:t>
            </a:r>
          </a:p>
        </p:txBody>
      </p:sp>
      <p:sp>
        <p:nvSpPr>
          <p:cNvPr id="53255" name="Slide Number Placeholder 3">
            <a:extLst>
              <a:ext uri="{FF2B5EF4-FFF2-40B4-BE49-F238E27FC236}">
                <a16:creationId xmlns:a16="http://schemas.microsoft.com/office/drawing/2014/main" id="{37010FF0-8616-8ED5-7DEA-569DA9F2AA7C}"/>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5E479B-03F2-4485-97BE-AEA250713925}" type="slidenum">
              <a:rPr lang="en-US" altLang="en-US"/>
              <a:pPr/>
              <a:t>49</a:t>
            </a:fld>
            <a:endParaRPr lang="en-US" altLang="en-US"/>
          </a:p>
        </p:txBody>
      </p:sp>
    </p:spTree>
  </p:cSld>
  <p:clrMapOvr>
    <a:masterClrMapping/>
  </p:clrMapOvr>
  <p:transition spd="med">
    <p:wheel spokes="8"/>
    <p:sndAc>
      <p:stSnd>
        <p:snd r:embed="rId2" name="cashreg.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73B655A-D361-D1AB-C392-9457D255CE9A}"/>
              </a:ext>
            </a:extLst>
          </p:cNvPr>
          <p:cNvSpPr>
            <a:spLocks noGrp="1"/>
          </p:cNvSpPr>
          <p:nvPr>
            <p:ph type="title"/>
          </p:nvPr>
        </p:nvSpPr>
        <p:spPr>
          <a:xfrm>
            <a:off x="457200" y="152400"/>
            <a:ext cx="8229600" cy="808038"/>
          </a:xfrm>
        </p:spPr>
        <p:txBody>
          <a:bodyPr/>
          <a:lstStyle/>
          <a:p>
            <a:r>
              <a:rPr lang="en-US" altLang="en-US"/>
              <a:t>Net Present Value = NPV</a:t>
            </a:r>
          </a:p>
        </p:txBody>
      </p:sp>
      <p:sp>
        <p:nvSpPr>
          <p:cNvPr id="8195" name="Content Placeholder 2">
            <a:extLst>
              <a:ext uri="{FF2B5EF4-FFF2-40B4-BE49-F238E27FC236}">
                <a16:creationId xmlns:a16="http://schemas.microsoft.com/office/drawing/2014/main" id="{BE7838A7-B14C-DAF2-B029-5F6C4B627DE3}"/>
              </a:ext>
            </a:extLst>
          </p:cNvPr>
          <p:cNvSpPr>
            <a:spLocks noGrp="1"/>
          </p:cNvSpPr>
          <p:nvPr>
            <p:ph idx="1"/>
          </p:nvPr>
        </p:nvSpPr>
        <p:spPr>
          <a:xfrm>
            <a:off x="304800" y="1066800"/>
            <a:ext cx="8686800" cy="4800600"/>
          </a:xfrm>
        </p:spPr>
        <p:txBody>
          <a:bodyPr/>
          <a:lstStyle/>
          <a:p>
            <a:r>
              <a:rPr lang="en-US" altLang="en-US" sz="2800"/>
              <a:t>The difference between the market value and it’s cost = Value Added.</a:t>
            </a:r>
          </a:p>
          <a:p>
            <a:r>
              <a:rPr lang="en-US" altLang="en-US" sz="2800"/>
              <a:t>Example:</a:t>
            </a:r>
          </a:p>
          <a:p>
            <a:pPr lvl="1"/>
            <a:r>
              <a:rPr lang="en-US" altLang="en-US" sz="2400"/>
              <a:t>Point of View = Asset Buyer</a:t>
            </a:r>
          </a:p>
          <a:p>
            <a:pPr lvl="1"/>
            <a:r>
              <a:rPr lang="en-US" altLang="en-US" sz="2400"/>
              <a:t>If:</a:t>
            </a:r>
          </a:p>
          <a:p>
            <a:pPr lvl="2"/>
            <a:r>
              <a:rPr lang="en-US" altLang="en-US" sz="2200"/>
              <a:t>Cost = -$200,000</a:t>
            </a:r>
          </a:p>
          <a:p>
            <a:pPr lvl="2"/>
            <a:r>
              <a:rPr lang="en-US" altLang="en-US" sz="2200"/>
              <a:t>Market Value (Present Value Future Cash Flows) = $201,036</a:t>
            </a:r>
          </a:p>
          <a:p>
            <a:pPr lvl="1"/>
            <a:r>
              <a:rPr lang="en-US" altLang="en-US" sz="2400"/>
              <a:t>NPV = $201,036 - $200,000 = $1,036</a:t>
            </a:r>
            <a:br>
              <a:rPr lang="en-US" altLang="en-US" sz="2400"/>
            </a:br>
            <a:endParaRPr lang="en-US" altLang="en-US" sz="2400"/>
          </a:p>
          <a:p>
            <a:pPr eaLnBrk="1" hangingPunct="1">
              <a:lnSpc>
                <a:spcPct val="80000"/>
              </a:lnSpc>
            </a:pPr>
            <a:r>
              <a:rPr lang="en-US" altLang="en-US" sz="2400"/>
              <a:t>We examine a potential investment in light of its likely effect on the price of the firm’s shares</a:t>
            </a:r>
          </a:p>
          <a:p>
            <a:pPr lvl="1" eaLnBrk="1" hangingPunct="1">
              <a:lnSpc>
                <a:spcPct val="80000"/>
              </a:lnSpc>
            </a:pPr>
            <a:r>
              <a:rPr lang="en-US" altLang="en-US" sz="2000"/>
              <a:t>NPV/(# of shares outstanding)</a:t>
            </a:r>
          </a:p>
          <a:p>
            <a:endParaRPr lang="en-US" altLang="en-US" sz="2800"/>
          </a:p>
        </p:txBody>
      </p:sp>
      <p:sp>
        <p:nvSpPr>
          <p:cNvPr id="8196" name="Slide Number Placeholder 3">
            <a:extLst>
              <a:ext uri="{FF2B5EF4-FFF2-40B4-BE49-F238E27FC236}">
                <a16:creationId xmlns:a16="http://schemas.microsoft.com/office/drawing/2014/main" id="{BA2034D5-B518-1BD3-1BF6-A13979AC19D9}"/>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7DFB883-C05E-4DE0-B9D5-632EA7F8EFD0}" type="slidenum">
              <a:rPr lang="en-US" altLang="en-US"/>
              <a:pPr/>
              <a:t>5</a:t>
            </a:fld>
            <a:endParaRPr lang="en-US" altLang="en-US"/>
          </a:p>
        </p:txBody>
      </p:sp>
    </p:spTree>
  </p:cSld>
  <p:clrMapOvr>
    <a:masterClrMapping/>
  </p:clrMapOvr>
  <p:transition spd="med">
    <p:wheel spokes="8"/>
    <p:sndAc>
      <p:stSnd>
        <p:snd r:embed="rId2" name="cashreg.wav"/>
      </p:stSnd>
    </p:sndAc>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891F37AD-9D73-E4F6-8EFC-D967F2D42D2D}"/>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5746164-02AF-4D03-BD24-76D22DA53F8D}" type="slidenum">
              <a:rPr lang="en-US" altLang="en-US"/>
              <a:pPr/>
              <a:t>50</a:t>
            </a:fld>
            <a:endParaRPr lang="en-US" altLang="en-US"/>
          </a:p>
        </p:txBody>
      </p:sp>
      <p:sp>
        <p:nvSpPr>
          <p:cNvPr id="54275" name="Rectangle 2">
            <a:extLst>
              <a:ext uri="{FF2B5EF4-FFF2-40B4-BE49-F238E27FC236}">
                <a16:creationId xmlns:a16="http://schemas.microsoft.com/office/drawing/2014/main" id="{1A7A6076-ACB7-C34E-9394-B8E55B75EEE4}"/>
              </a:ext>
            </a:extLst>
          </p:cNvPr>
          <p:cNvSpPr>
            <a:spLocks noGrp="1" noChangeArrowheads="1"/>
          </p:cNvSpPr>
          <p:nvPr>
            <p:ph type="title"/>
          </p:nvPr>
        </p:nvSpPr>
        <p:spPr>
          <a:xfrm>
            <a:off x="304800" y="304800"/>
            <a:ext cx="8662988" cy="488950"/>
          </a:xfrm>
        </p:spPr>
        <p:txBody>
          <a:bodyPr/>
          <a:lstStyle/>
          <a:p>
            <a:pPr eaLnBrk="1" hangingPunct="1"/>
            <a:r>
              <a:rPr lang="en-US" altLang="en-US" sz="3900"/>
              <a:t>NPV &amp; IRR</a:t>
            </a:r>
          </a:p>
        </p:txBody>
      </p:sp>
      <p:sp>
        <p:nvSpPr>
          <p:cNvPr id="428035" name="Rectangle 3">
            <a:extLst>
              <a:ext uri="{FF2B5EF4-FFF2-40B4-BE49-F238E27FC236}">
                <a16:creationId xmlns:a16="http://schemas.microsoft.com/office/drawing/2014/main" id="{E7962CE1-00E8-0427-A9D1-18BB5369CFA6}"/>
              </a:ext>
            </a:extLst>
          </p:cNvPr>
          <p:cNvSpPr>
            <a:spLocks noGrp="1" noChangeArrowheads="1"/>
          </p:cNvSpPr>
          <p:nvPr>
            <p:ph type="body" idx="1"/>
          </p:nvPr>
        </p:nvSpPr>
        <p:spPr>
          <a:xfrm>
            <a:off x="152400" y="914400"/>
            <a:ext cx="8991600" cy="6019800"/>
          </a:xfrm>
        </p:spPr>
        <p:txBody>
          <a:bodyPr/>
          <a:lstStyle/>
          <a:p>
            <a:pPr eaLnBrk="1" hangingPunct="1"/>
            <a:r>
              <a:rPr lang="en-US" altLang="en-US" sz="2800"/>
              <a:t>NPV and IRR will generally give us the same decision if:</a:t>
            </a:r>
            <a:br>
              <a:rPr lang="en-US" altLang="en-US" sz="2800"/>
            </a:br>
            <a:endParaRPr lang="en-US" altLang="en-US" sz="2800"/>
          </a:p>
          <a:p>
            <a:pPr lvl="1" eaLnBrk="1" hangingPunct="1"/>
            <a:r>
              <a:rPr lang="en-US" altLang="en-US" sz="2500"/>
              <a:t>Conventional Cash Flows =</a:t>
            </a:r>
          </a:p>
          <a:p>
            <a:pPr lvl="2" eaLnBrk="1" hangingPunct="1"/>
            <a:r>
              <a:rPr lang="en-US" altLang="en-US" sz="2300"/>
              <a:t>Cash flow time 0 is negative.</a:t>
            </a:r>
          </a:p>
          <a:p>
            <a:pPr lvl="2" eaLnBrk="1" hangingPunct="1"/>
            <a:r>
              <a:rPr lang="en-US" altLang="en-US" sz="2300"/>
              <a:t>Remaining cash flows are positive.</a:t>
            </a:r>
            <a:br>
              <a:rPr lang="en-US" altLang="en-US" sz="2300"/>
            </a:br>
            <a:endParaRPr lang="en-US" altLang="en-US" sz="2300"/>
          </a:p>
          <a:p>
            <a:pPr lvl="1" eaLnBrk="1" hangingPunct="1"/>
            <a:r>
              <a:rPr lang="en-US" altLang="en-US" sz="2400"/>
              <a:t>Projects (investments) </a:t>
            </a:r>
            <a:r>
              <a:rPr lang="en-US" altLang="en-US" sz="2500"/>
              <a:t>Are Independent:</a:t>
            </a:r>
          </a:p>
          <a:p>
            <a:pPr lvl="2" eaLnBrk="1" hangingPunct="1"/>
            <a:r>
              <a:rPr lang="en-US" altLang="en-US" sz="2200"/>
              <a:t>The decision to accept/reject this project does not affect the decision to accept/reject any other project.</a:t>
            </a:r>
            <a:br>
              <a:rPr lang="en-US" altLang="en-US" sz="2200"/>
            </a:br>
            <a:endParaRPr lang="en-US" altLang="en-US" sz="2200"/>
          </a:p>
          <a:p>
            <a:pPr lvl="2">
              <a:buFont typeface="Wingdings" panose="05000000000000000000" pitchFamily="2" charset="2"/>
              <a:buChar char="v"/>
            </a:pPr>
            <a:r>
              <a:rPr lang="en-US" altLang="en-US" sz="2200"/>
              <a:t>Independent = “not mutually exclusive”.</a:t>
            </a:r>
          </a:p>
        </p:txBody>
      </p:sp>
      <p:sp>
        <p:nvSpPr>
          <p:cNvPr id="54277" name="Oval 1">
            <a:extLst>
              <a:ext uri="{FF2B5EF4-FFF2-40B4-BE49-F238E27FC236}">
                <a16:creationId xmlns:a16="http://schemas.microsoft.com/office/drawing/2014/main" id="{1B69F87C-9837-CAB6-6AA2-1A9BEEEED2F5}"/>
              </a:ext>
            </a:extLst>
          </p:cNvPr>
          <p:cNvSpPr>
            <a:spLocks noChangeArrowheads="1"/>
          </p:cNvSpPr>
          <p:nvPr/>
        </p:nvSpPr>
        <p:spPr bwMode="auto">
          <a:xfrm>
            <a:off x="6629400" y="1447800"/>
            <a:ext cx="2438400" cy="2133600"/>
          </a:xfrm>
          <a:prstGeom prst="ellipse">
            <a:avLst/>
          </a:prstGeom>
          <a:solidFill>
            <a:srgbClr val="FF0000">
              <a:alpha val="3137"/>
            </a:srgbClr>
          </a:solidFill>
          <a:ln w="19050" algn="ctr">
            <a:solidFill>
              <a:srgbClr val="FF0000"/>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OK to use IRR or NPV</a:t>
            </a:r>
          </a:p>
          <a:p>
            <a:endParaRPr lang="en-US" altLang="en-US"/>
          </a:p>
          <a:p>
            <a:pPr algn="ctr"/>
            <a:r>
              <a:rPr lang="en-US" altLang="en-US"/>
              <a:t>Both give same answer.</a:t>
            </a:r>
          </a:p>
        </p:txBody>
      </p:sp>
      <p:cxnSp>
        <p:nvCxnSpPr>
          <p:cNvPr id="54278" name="Straight Arrow Connector 3">
            <a:extLst>
              <a:ext uri="{FF2B5EF4-FFF2-40B4-BE49-F238E27FC236}">
                <a16:creationId xmlns:a16="http://schemas.microsoft.com/office/drawing/2014/main" id="{10683612-69AF-1E21-B427-5E288E8554C8}"/>
              </a:ext>
            </a:extLst>
          </p:cNvPr>
          <p:cNvCxnSpPr>
            <a:cxnSpLocks noChangeShapeType="1"/>
          </p:cNvCxnSpPr>
          <p:nvPr/>
        </p:nvCxnSpPr>
        <p:spPr bwMode="auto">
          <a:xfrm flipH="1">
            <a:off x="5638800" y="2514600"/>
            <a:ext cx="990600" cy="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4279" name="Straight Arrow Connector 5">
            <a:extLst>
              <a:ext uri="{FF2B5EF4-FFF2-40B4-BE49-F238E27FC236}">
                <a16:creationId xmlns:a16="http://schemas.microsoft.com/office/drawing/2014/main" id="{DA021897-AE20-08A0-4426-F283FCEAD06A}"/>
              </a:ext>
            </a:extLst>
          </p:cNvPr>
          <p:cNvCxnSpPr>
            <a:cxnSpLocks noChangeShapeType="1"/>
            <a:stCxn id="54277" idx="4"/>
          </p:cNvCxnSpPr>
          <p:nvPr/>
        </p:nvCxnSpPr>
        <p:spPr bwMode="auto">
          <a:xfrm flipH="1">
            <a:off x="6781800" y="3581400"/>
            <a:ext cx="1066800" cy="3048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additive="base">
                                        <p:cTn id="7" dur="500" fill="hold"/>
                                        <p:tgtEl>
                                          <p:spTgt spid="428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803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803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8035">
                                            <p:txEl>
                                              <p:pRg st="1" end="1"/>
                                            </p:txEl>
                                          </p:spTgt>
                                        </p:tgtEl>
                                        <p:attrNameLst>
                                          <p:attrName>style.visibility</p:attrName>
                                        </p:attrNameLst>
                                      </p:cBhvr>
                                      <p:to>
                                        <p:strVal val="visible"/>
                                      </p:to>
                                    </p:set>
                                    <p:anim calcmode="lin" valueType="num">
                                      <p:cBhvr additive="base">
                                        <p:cTn id="13" dur="500" fill="hold"/>
                                        <p:tgtEl>
                                          <p:spTgt spid="428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803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803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8035">
                                            <p:txEl>
                                              <p:pRg st="2" end="2"/>
                                            </p:txEl>
                                          </p:spTgt>
                                        </p:tgtEl>
                                        <p:attrNameLst>
                                          <p:attrName>style.visibility</p:attrName>
                                        </p:attrNameLst>
                                      </p:cBhvr>
                                      <p:to>
                                        <p:strVal val="visible"/>
                                      </p:to>
                                    </p:set>
                                    <p:anim calcmode="lin" valueType="num">
                                      <p:cBhvr additive="base">
                                        <p:cTn id="19" dur="500" fill="hold"/>
                                        <p:tgtEl>
                                          <p:spTgt spid="428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803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8035">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8035">
                                            <p:txEl>
                                              <p:pRg st="3" end="3"/>
                                            </p:txEl>
                                          </p:spTgt>
                                        </p:tgtEl>
                                        <p:attrNameLst>
                                          <p:attrName>style.visibility</p:attrName>
                                        </p:attrNameLst>
                                      </p:cBhvr>
                                      <p:to>
                                        <p:strVal val="visible"/>
                                      </p:to>
                                    </p:set>
                                    <p:anim calcmode="lin" valueType="num">
                                      <p:cBhvr additive="base">
                                        <p:cTn id="25" dur="500" fill="hold"/>
                                        <p:tgtEl>
                                          <p:spTgt spid="428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803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8035">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8035">
                                            <p:txEl>
                                              <p:pRg st="4" end="4"/>
                                            </p:txEl>
                                          </p:spTgt>
                                        </p:tgtEl>
                                        <p:attrNameLst>
                                          <p:attrName>style.visibility</p:attrName>
                                        </p:attrNameLst>
                                      </p:cBhvr>
                                      <p:to>
                                        <p:strVal val="visible"/>
                                      </p:to>
                                    </p:set>
                                    <p:anim calcmode="lin" valueType="num">
                                      <p:cBhvr additive="base">
                                        <p:cTn id="31" dur="500" fill="hold"/>
                                        <p:tgtEl>
                                          <p:spTgt spid="428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803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8035">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28035">
                                            <p:txEl>
                                              <p:pRg st="5" end="5"/>
                                            </p:txEl>
                                          </p:spTgt>
                                        </p:tgtEl>
                                        <p:attrNameLst>
                                          <p:attrName>style.visibility</p:attrName>
                                        </p:attrNameLst>
                                      </p:cBhvr>
                                      <p:to>
                                        <p:strVal val="visible"/>
                                      </p:to>
                                    </p:set>
                                    <p:anim calcmode="lin" valueType="num">
                                      <p:cBhvr additive="base">
                                        <p:cTn id="37" dur="500" fill="hold"/>
                                        <p:tgtEl>
                                          <p:spTgt spid="4280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2803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8035">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8035">
                                            <p:txEl>
                                              <p:pRg st="6" end="6"/>
                                            </p:txEl>
                                          </p:spTgt>
                                        </p:tgtEl>
                                        <p:attrNameLst>
                                          <p:attrName>style.visibility</p:attrName>
                                        </p:attrNameLst>
                                      </p:cBhvr>
                                      <p:to>
                                        <p:strVal val="visible"/>
                                      </p:to>
                                    </p:set>
                                    <p:anim calcmode="lin" valueType="num">
                                      <p:cBhvr additive="base">
                                        <p:cTn id="43" dur="500" fill="hold"/>
                                        <p:tgtEl>
                                          <p:spTgt spid="42803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2803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8035">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3">
            <a:extLst>
              <a:ext uri="{FF2B5EF4-FFF2-40B4-BE49-F238E27FC236}">
                <a16:creationId xmlns:a16="http://schemas.microsoft.com/office/drawing/2014/main" id="{35396F17-8849-6F0C-FB1A-E6C58817ACA6}"/>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0A84EC-03D2-453B-8B20-93483BCF4491}" type="slidenum">
              <a:rPr lang="en-US" altLang="en-US"/>
              <a:pPr/>
              <a:t>51</a:t>
            </a:fld>
            <a:endParaRPr lang="en-US" altLang="en-US"/>
          </a:p>
        </p:txBody>
      </p:sp>
      <p:sp>
        <p:nvSpPr>
          <p:cNvPr id="55299" name="Rectangle 2">
            <a:extLst>
              <a:ext uri="{FF2B5EF4-FFF2-40B4-BE49-F238E27FC236}">
                <a16:creationId xmlns:a16="http://schemas.microsoft.com/office/drawing/2014/main" id="{117052D5-6B4F-5B2D-2520-75FB4A24CDA3}"/>
              </a:ext>
            </a:extLst>
          </p:cNvPr>
          <p:cNvSpPr>
            <a:spLocks noGrp="1" noChangeArrowheads="1"/>
          </p:cNvSpPr>
          <p:nvPr>
            <p:ph type="title"/>
          </p:nvPr>
        </p:nvSpPr>
        <p:spPr>
          <a:xfrm>
            <a:off x="304800" y="304800"/>
            <a:ext cx="8662988" cy="488950"/>
          </a:xfrm>
        </p:spPr>
        <p:txBody>
          <a:bodyPr/>
          <a:lstStyle/>
          <a:p>
            <a:pPr eaLnBrk="1" hangingPunct="1"/>
            <a:r>
              <a:rPr lang="en-US" altLang="en-US" sz="3900"/>
              <a:t>DO NOT Use IRR, Instead Use NPV</a:t>
            </a:r>
          </a:p>
        </p:txBody>
      </p:sp>
      <p:sp>
        <p:nvSpPr>
          <p:cNvPr id="459779" name="Rectangle 3">
            <a:extLst>
              <a:ext uri="{FF2B5EF4-FFF2-40B4-BE49-F238E27FC236}">
                <a16:creationId xmlns:a16="http://schemas.microsoft.com/office/drawing/2014/main" id="{C4F12548-9EA4-5299-2CBC-701BAE4AFF60}"/>
              </a:ext>
            </a:extLst>
          </p:cNvPr>
          <p:cNvSpPr>
            <a:spLocks noGrp="1" noChangeArrowheads="1"/>
          </p:cNvSpPr>
          <p:nvPr>
            <p:ph type="body" idx="1"/>
          </p:nvPr>
        </p:nvSpPr>
        <p:spPr>
          <a:xfrm>
            <a:off x="152400" y="1066800"/>
            <a:ext cx="8991600" cy="4876800"/>
          </a:xfrm>
        </p:spPr>
        <p:txBody>
          <a:bodyPr/>
          <a:lstStyle/>
          <a:p>
            <a:pPr eaLnBrk="1" hangingPunct="1"/>
            <a:r>
              <a:rPr lang="en-US" altLang="en-US"/>
              <a:t>DO NOT use IRR for projects that have </a:t>
            </a:r>
            <a:r>
              <a:rPr lang="en-US" altLang="en-US" b="1" u="sng"/>
              <a:t>non-conventional cash flows</a:t>
            </a:r>
            <a:br>
              <a:rPr lang="en-US" altLang="en-US"/>
            </a:br>
            <a:endParaRPr lang="en-US" altLang="en-US"/>
          </a:p>
          <a:p>
            <a:pPr eaLnBrk="1" hangingPunct="1"/>
            <a:r>
              <a:rPr lang="en-US" altLang="en-US"/>
              <a:t>DO NOT use IRR for projects that are </a:t>
            </a:r>
            <a:r>
              <a:rPr lang="en-US" altLang="en-US" b="1" u="sng"/>
              <a:t>mutually exclusive</a:t>
            </a:r>
            <a:r>
              <a:rPr lang="en-US" altLang="en-US"/>
              <a:t>.</a:t>
            </a:r>
          </a:p>
        </p:txBody>
      </p:sp>
      <p:sp>
        <p:nvSpPr>
          <p:cNvPr id="55301" name="Oval 4">
            <a:extLst>
              <a:ext uri="{FF2B5EF4-FFF2-40B4-BE49-F238E27FC236}">
                <a16:creationId xmlns:a16="http://schemas.microsoft.com/office/drawing/2014/main" id="{2CB6D645-644F-F884-FE1A-A4604BA285F5}"/>
              </a:ext>
            </a:extLst>
          </p:cNvPr>
          <p:cNvSpPr>
            <a:spLocks noChangeArrowheads="1"/>
          </p:cNvSpPr>
          <p:nvPr/>
        </p:nvSpPr>
        <p:spPr bwMode="auto">
          <a:xfrm>
            <a:off x="1274763" y="4114800"/>
            <a:ext cx="5278437" cy="2133600"/>
          </a:xfrm>
          <a:prstGeom prst="ellipse">
            <a:avLst/>
          </a:prstGeom>
          <a:solidFill>
            <a:srgbClr val="FF0000">
              <a:alpha val="3137"/>
            </a:srgbClr>
          </a:solidFill>
          <a:ln w="19050" algn="ctr">
            <a:solidFill>
              <a:srgbClr val="FF0000"/>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2800"/>
              <a:t>NOT OK to use IRR</a:t>
            </a:r>
          </a:p>
          <a:p>
            <a:endParaRPr lang="en-US" altLang="en-US" sz="2800"/>
          </a:p>
          <a:p>
            <a:pPr algn="ctr"/>
            <a:r>
              <a:rPr lang="en-US" altLang="en-US" sz="2800"/>
              <a:t>Use NPV instead</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 calcmode="lin" valueType="num">
                                      <p:cBhvr additive="base">
                                        <p:cTn id="7" dur="500" fill="hold"/>
                                        <p:tgtEl>
                                          <p:spTgt spid="459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977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9779">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9779">
                                            <p:txEl>
                                              <p:pRg st="1" end="1"/>
                                            </p:txEl>
                                          </p:spTgt>
                                        </p:tgtEl>
                                        <p:attrNameLst>
                                          <p:attrName>style.visibility</p:attrName>
                                        </p:attrNameLst>
                                      </p:cBhvr>
                                      <p:to>
                                        <p:strVal val="visible"/>
                                      </p:to>
                                    </p:set>
                                    <p:anim calcmode="lin" valueType="num">
                                      <p:cBhvr additive="base">
                                        <p:cTn id="13" dur="500" fill="hold"/>
                                        <p:tgtEl>
                                          <p:spTgt spid="459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977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59779">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bldLvl="3"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3DB1D71F-9B80-926B-358F-ACD16C27C72D}"/>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AD10B4-E08A-4CA7-8C9A-E4EA35C6FCB9}" type="slidenum">
              <a:rPr lang="en-US" altLang="en-US"/>
              <a:pPr/>
              <a:t>52</a:t>
            </a:fld>
            <a:endParaRPr lang="en-US" altLang="en-US"/>
          </a:p>
        </p:txBody>
      </p:sp>
      <p:sp>
        <p:nvSpPr>
          <p:cNvPr id="56323" name="Rectangle 2">
            <a:extLst>
              <a:ext uri="{FF2B5EF4-FFF2-40B4-BE49-F238E27FC236}">
                <a16:creationId xmlns:a16="http://schemas.microsoft.com/office/drawing/2014/main" id="{FF20FC4E-C653-CBC0-850F-2D56E623A491}"/>
              </a:ext>
            </a:extLst>
          </p:cNvPr>
          <p:cNvSpPr>
            <a:spLocks noGrp="1" noChangeArrowheads="1"/>
          </p:cNvSpPr>
          <p:nvPr>
            <p:ph type="title"/>
          </p:nvPr>
        </p:nvSpPr>
        <p:spPr/>
        <p:txBody>
          <a:bodyPr/>
          <a:lstStyle/>
          <a:p>
            <a:pPr eaLnBrk="1" hangingPunct="1"/>
            <a:r>
              <a:rPr lang="en-US" altLang="en-US"/>
              <a:t>IRR and Nonconventional Cash Flows</a:t>
            </a:r>
          </a:p>
        </p:txBody>
      </p:sp>
      <p:sp>
        <p:nvSpPr>
          <p:cNvPr id="429059" name="Rectangle 3">
            <a:extLst>
              <a:ext uri="{FF2B5EF4-FFF2-40B4-BE49-F238E27FC236}">
                <a16:creationId xmlns:a16="http://schemas.microsoft.com/office/drawing/2014/main" id="{2AEFB324-E11E-9C97-1CAF-E8D98F15052E}"/>
              </a:ext>
            </a:extLst>
          </p:cNvPr>
          <p:cNvSpPr>
            <a:spLocks noGrp="1" noChangeArrowheads="1"/>
          </p:cNvSpPr>
          <p:nvPr>
            <p:ph type="body" idx="1"/>
          </p:nvPr>
        </p:nvSpPr>
        <p:spPr/>
        <p:txBody>
          <a:bodyPr/>
          <a:lstStyle/>
          <a:p>
            <a:pPr eaLnBrk="1" hangingPunct="1"/>
            <a:r>
              <a:rPr lang="en-US" altLang="en-US" sz="2800"/>
              <a:t>When the cash flows change sign more than once, there is more than one IRR</a:t>
            </a:r>
          </a:p>
          <a:p>
            <a:pPr eaLnBrk="1" hangingPunct="1"/>
            <a:r>
              <a:rPr lang="en-US" altLang="en-US" sz="2800"/>
              <a:t>When you solve for IRR you are solving for the root of an equation and when you cross the x-axis more than once, there will be more than one return that solves the equation</a:t>
            </a:r>
          </a:p>
          <a:p>
            <a:pPr eaLnBrk="1" hangingPunct="1"/>
            <a:r>
              <a:rPr lang="en-US" altLang="en-US" sz="2800"/>
              <a:t>If you have more than one IRR, which one do you use to make your decision?</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 calcmode="lin" valueType="num">
                                      <p:cBhvr additive="base">
                                        <p:cTn id="7" dur="500" fill="hold"/>
                                        <p:tgtEl>
                                          <p:spTgt spid="429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90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9059">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9059">
                                            <p:txEl>
                                              <p:pRg st="1" end="1"/>
                                            </p:txEl>
                                          </p:spTgt>
                                        </p:tgtEl>
                                        <p:attrNameLst>
                                          <p:attrName>style.visibility</p:attrName>
                                        </p:attrNameLst>
                                      </p:cBhvr>
                                      <p:to>
                                        <p:strVal val="visible"/>
                                      </p:to>
                                    </p:set>
                                    <p:anim calcmode="lin" valueType="num">
                                      <p:cBhvr additive="base">
                                        <p:cTn id="13" dur="500" fill="hold"/>
                                        <p:tgtEl>
                                          <p:spTgt spid="429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90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9059">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9059">
                                            <p:txEl>
                                              <p:pRg st="2" end="2"/>
                                            </p:txEl>
                                          </p:spTgt>
                                        </p:tgtEl>
                                        <p:attrNameLst>
                                          <p:attrName>style.visibility</p:attrName>
                                        </p:attrNameLst>
                                      </p:cBhvr>
                                      <p:to>
                                        <p:strVal val="visible"/>
                                      </p:to>
                                    </p:set>
                                    <p:anim calcmode="lin" valueType="num">
                                      <p:cBhvr additive="base">
                                        <p:cTn id="19" dur="500" fill="hold"/>
                                        <p:tgtEl>
                                          <p:spTgt spid="429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90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29059">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1B93-594F-C41E-8AA8-5120427F10D1}"/>
              </a:ext>
            </a:extLst>
          </p:cNvPr>
          <p:cNvSpPr>
            <a:spLocks noGrp="1"/>
          </p:cNvSpPr>
          <p:nvPr>
            <p:ph type="title"/>
          </p:nvPr>
        </p:nvSpPr>
        <p:spPr>
          <a:xfrm>
            <a:off x="7162800" y="354013"/>
            <a:ext cx="1828800" cy="6275387"/>
          </a:xfrm>
        </p:spPr>
        <p:txBody>
          <a:bodyPr vert="vert"/>
          <a:lstStyle/>
          <a:p>
            <a:pPr>
              <a:defRPr/>
            </a:pPr>
            <a:r>
              <a:rPr lang="en-US" sz="3600" dirty="0"/>
              <a:t>Example 8: Non-conventional Cash Flows: You Will Get Two Answers. Which Is Correct?</a:t>
            </a:r>
          </a:p>
        </p:txBody>
      </p:sp>
      <p:pic>
        <p:nvPicPr>
          <p:cNvPr id="57347" name="Picture 5">
            <a:extLst>
              <a:ext uri="{FF2B5EF4-FFF2-40B4-BE49-F238E27FC236}">
                <a16:creationId xmlns:a16="http://schemas.microsoft.com/office/drawing/2014/main" id="{52D343D3-D80B-3A19-66E6-45B597ADA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511" r="43991" b="13182"/>
          <a:stretch>
            <a:fillRect/>
          </a:stretch>
        </p:blipFill>
        <p:spPr bwMode="auto">
          <a:xfrm>
            <a:off x="304800" y="381000"/>
            <a:ext cx="6865938" cy="609600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Rectangle 2">
            <a:extLst>
              <a:ext uri="{FF2B5EF4-FFF2-40B4-BE49-F238E27FC236}">
                <a16:creationId xmlns:a16="http://schemas.microsoft.com/office/drawing/2014/main" id="{D2B08855-C045-BB55-4296-0091A0C322DD}"/>
              </a:ext>
            </a:extLst>
          </p:cNvPr>
          <p:cNvSpPr>
            <a:spLocks noChangeArrowheads="1"/>
          </p:cNvSpPr>
          <p:nvPr/>
        </p:nvSpPr>
        <p:spPr bwMode="auto">
          <a:xfrm>
            <a:off x="8153400" y="629285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146F81-FE85-4F27-9B22-D970AB60E590}" type="slidenum">
              <a:rPr lang="en-US" altLang="en-US"/>
              <a:pPr/>
              <a:t>53</a:t>
            </a:fld>
            <a:endParaRPr lang="en-US" altLang="en-US"/>
          </a:p>
        </p:txBody>
      </p:sp>
    </p:spTree>
  </p:cSld>
  <p:clrMapOvr>
    <a:masterClrMapping/>
  </p:clrMapOvr>
  <p:transition spd="med">
    <p:wheel spokes="8"/>
    <p:sndAc>
      <p:stSnd>
        <p:snd r:embed="rId2" name="cashreg.wav"/>
      </p:stSnd>
    </p:sndAc>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id="{08846D54-2F53-BAD5-4267-35B4A9A46F13}"/>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4CB230-3676-4DCA-9FCA-5F1B4A3AB4AB}" type="slidenum">
              <a:rPr lang="en-US" altLang="en-US"/>
              <a:pPr/>
              <a:t>54</a:t>
            </a:fld>
            <a:endParaRPr lang="en-US" altLang="en-US"/>
          </a:p>
        </p:txBody>
      </p:sp>
      <p:sp>
        <p:nvSpPr>
          <p:cNvPr id="58371" name="Rectangle 2">
            <a:extLst>
              <a:ext uri="{FF2B5EF4-FFF2-40B4-BE49-F238E27FC236}">
                <a16:creationId xmlns:a16="http://schemas.microsoft.com/office/drawing/2014/main" id="{5E40123D-2CCA-E3F7-8E77-539382D65202}"/>
              </a:ext>
            </a:extLst>
          </p:cNvPr>
          <p:cNvSpPr>
            <a:spLocks noGrp="1" noChangeArrowheads="1"/>
          </p:cNvSpPr>
          <p:nvPr>
            <p:ph type="title"/>
          </p:nvPr>
        </p:nvSpPr>
        <p:spPr>
          <a:xfrm>
            <a:off x="457200" y="-152400"/>
            <a:ext cx="8229600" cy="1139825"/>
          </a:xfrm>
        </p:spPr>
        <p:txBody>
          <a:bodyPr/>
          <a:lstStyle/>
          <a:p>
            <a:pPr eaLnBrk="1" hangingPunct="1"/>
            <a:r>
              <a:rPr lang="en-US" altLang="en-US"/>
              <a:t>Summary of Decision Rules</a:t>
            </a:r>
          </a:p>
        </p:txBody>
      </p:sp>
      <p:sp>
        <p:nvSpPr>
          <p:cNvPr id="434179" name="Rectangle 3">
            <a:extLst>
              <a:ext uri="{FF2B5EF4-FFF2-40B4-BE49-F238E27FC236}">
                <a16:creationId xmlns:a16="http://schemas.microsoft.com/office/drawing/2014/main" id="{29C6A8C2-6AEC-0A72-9BAA-866DA5CAAAD7}"/>
              </a:ext>
            </a:extLst>
          </p:cNvPr>
          <p:cNvSpPr>
            <a:spLocks noGrp="1" noChangeArrowheads="1"/>
          </p:cNvSpPr>
          <p:nvPr>
            <p:ph type="body" idx="1"/>
          </p:nvPr>
        </p:nvSpPr>
        <p:spPr>
          <a:xfrm>
            <a:off x="533400" y="1371600"/>
            <a:ext cx="8077200" cy="4800600"/>
          </a:xfrm>
        </p:spPr>
        <p:txBody>
          <a:bodyPr/>
          <a:lstStyle/>
          <a:p>
            <a:pPr eaLnBrk="1" hangingPunct="1"/>
            <a:r>
              <a:rPr lang="en-US" altLang="en-US"/>
              <a:t>The NPV is positive at a required return of 15%, so you should </a:t>
            </a:r>
            <a:r>
              <a:rPr lang="en-US" altLang="en-US" b="1" i="1"/>
              <a:t>Accept.</a:t>
            </a:r>
            <a:endParaRPr lang="en-US" altLang="en-US"/>
          </a:p>
          <a:p>
            <a:pPr eaLnBrk="1" hangingPunct="1"/>
            <a:r>
              <a:rPr lang="en-US" altLang="en-US"/>
              <a:t>If you use Excel, you would get an IRR of 14% which would tell you to </a:t>
            </a:r>
            <a:r>
              <a:rPr lang="en-US" altLang="en-US" b="1" i="1"/>
              <a:t>Reject.</a:t>
            </a:r>
            <a:endParaRPr lang="en-US" altLang="en-US"/>
          </a:p>
          <a:p>
            <a:pPr eaLnBrk="1" hangingPunct="1"/>
            <a:r>
              <a:rPr lang="en-US" altLang="en-US"/>
              <a:t>You need to recognize that there are non-conventional cash flows and use NPV for decision rule.</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 calcmode="lin" valueType="num">
                                      <p:cBhvr additive="base">
                                        <p:cTn id="7" dur="500" fill="hold"/>
                                        <p:tgtEl>
                                          <p:spTgt spid="434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417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4179">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79">
                                            <p:txEl>
                                              <p:pRg st="1" end="1"/>
                                            </p:txEl>
                                          </p:spTgt>
                                        </p:tgtEl>
                                        <p:attrNameLst>
                                          <p:attrName>style.visibility</p:attrName>
                                        </p:attrNameLst>
                                      </p:cBhvr>
                                      <p:to>
                                        <p:strVal val="visible"/>
                                      </p:to>
                                    </p:set>
                                    <p:anim calcmode="lin" valueType="num">
                                      <p:cBhvr additive="base">
                                        <p:cTn id="13" dur="500" fill="hold"/>
                                        <p:tgtEl>
                                          <p:spTgt spid="434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417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4179">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4179">
                                            <p:txEl>
                                              <p:pRg st="2" end="2"/>
                                            </p:txEl>
                                          </p:spTgt>
                                        </p:tgtEl>
                                        <p:attrNameLst>
                                          <p:attrName>style.visibility</p:attrName>
                                        </p:attrNameLst>
                                      </p:cBhvr>
                                      <p:to>
                                        <p:strVal val="visible"/>
                                      </p:to>
                                    </p:set>
                                    <p:anim calcmode="lin" valueType="num">
                                      <p:cBhvr additive="base">
                                        <p:cTn id="19" dur="500" fill="hold"/>
                                        <p:tgtEl>
                                          <p:spTgt spid="434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417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4179">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3">
            <a:extLst>
              <a:ext uri="{FF2B5EF4-FFF2-40B4-BE49-F238E27FC236}">
                <a16:creationId xmlns:a16="http://schemas.microsoft.com/office/drawing/2014/main" id="{F75F4807-BEB9-393C-B7A4-D5E560946984}"/>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287C961-8D03-4060-917D-E76720E00EC7}" type="slidenum">
              <a:rPr lang="en-US" altLang="en-US"/>
              <a:pPr/>
              <a:t>55</a:t>
            </a:fld>
            <a:endParaRPr lang="en-US" altLang="en-US"/>
          </a:p>
        </p:txBody>
      </p:sp>
      <p:sp>
        <p:nvSpPr>
          <p:cNvPr id="59395" name="Rectangle 2">
            <a:extLst>
              <a:ext uri="{FF2B5EF4-FFF2-40B4-BE49-F238E27FC236}">
                <a16:creationId xmlns:a16="http://schemas.microsoft.com/office/drawing/2014/main" id="{79D718CF-DD14-D7FB-52CD-F61E0DDDE83C}"/>
              </a:ext>
            </a:extLst>
          </p:cNvPr>
          <p:cNvSpPr>
            <a:spLocks noGrp="1" noChangeArrowheads="1"/>
          </p:cNvSpPr>
          <p:nvPr>
            <p:ph type="title"/>
          </p:nvPr>
        </p:nvSpPr>
        <p:spPr>
          <a:xfrm>
            <a:off x="304800" y="152400"/>
            <a:ext cx="8662988" cy="762000"/>
          </a:xfrm>
        </p:spPr>
        <p:txBody>
          <a:bodyPr/>
          <a:lstStyle/>
          <a:p>
            <a:pPr eaLnBrk="1" hangingPunct="1"/>
            <a:r>
              <a:rPr lang="en-US" altLang="en-US"/>
              <a:t>IRR and Mutually Exclusive Projects</a:t>
            </a:r>
          </a:p>
        </p:txBody>
      </p:sp>
      <p:sp>
        <p:nvSpPr>
          <p:cNvPr id="435203" name="Rectangle 3">
            <a:extLst>
              <a:ext uri="{FF2B5EF4-FFF2-40B4-BE49-F238E27FC236}">
                <a16:creationId xmlns:a16="http://schemas.microsoft.com/office/drawing/2014/main" id="{F6A3ADB5-3F2C-6D9A-BF57-5918C2651E6D}"/>
              </a:ext>
            </a:extLst>
          </p:cNvPr>
          <p:cNvSpPr>
            <a:spLocks noGrp="1" noChangeArrowheads="1"/>
          </p:cNvSpPr>
          <p:nvPr>
            <p:ph type="body" idx="1"/>
          </p:nvPr>
        </p:nvSpPr>
        <p:spPr>
          <a:xfrm>
            <a:off x="381000" y="1143000"/>
            <a:ext cx="8534400" cy="4724400"/>
          </a:xfrm>
        </p:spPr>
        <p:txBody>
          <a:bodyPr/>
          <a:lstStyle/>
          <a:p>
            <a:pPr eaLnBrk="1" hangingPunct="1"/>
            <a:r>
              <a:rPr lang="en-US" altLang="en-US" sz="2800"/>
              <a:t>So far we have only asked the question: “Should we invest our $ in Project A?”</a:t>
            </a:r>
          </a:p>
          <a:p>
            <a:pPr eaLnBrk="1" hangingPunct="1"/>
            <a:r>
              <a:rPr lang="en-US" altLang="en-US" sz="2800"/>
              <a:t>But what if we ask: “Should we invest our $ in Project A or B?”</a:t>
            </a:r>
            <a:br>
              <a:rPr lang="en-US" altLang="en-US" sz="2400"/>
            </a:br>
            <a:endParaRPr lang="en-US" altLang="en-US" sz="2400"/>
          </a:p>
          <a:p>
            <a:pPr eaLnBrk="1" hangingPunct="1"/>
            <a:r>
              <a:rPr lang="en-US" altLang="en-US"/>
              <a:t>Mutually exclusive projects</a:t>
            </a:r>
          </a:p>
          <a:p>
            <a:pPr lvl="1" eaLnBrk="1" hangingPunct="1"/>
            <a:r>
              <a:rPr lang="en-US" altLang="en-US"/>
              <a:t>If you choose one, you can’t choose the other</a:t>
            </a:r>
          </a:p>
          <a:p>
            <a:pPr lvl="1" eaLnBrk="1" hangingPunct="1"/>
            <a:r>
              <a:rPr lang="en-US" altLang="en-US"/>
              <a:t>Example: You can choose Investment A or B, but not both.</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520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5203">
                                            <p:txEl>
                                              <p:pRg st="1" end="1"/>
                                            </p:txEl>
                                          </p:spTgt>
                                        </p:tgtEl>
                                        <p:attrNameLst>
                                          <p:attrName>style.visibility</p:attrName>
                                        </p:attrNameLst>
                                      </p:cBhvr>
                                      <p:to>
                                        <p:strVal val="visible"/>
                                      </p:to>
                                    </p:set>
                                    <p:anim calcmode="lin" valueType="num">
                                      <p:cBhvr additive="base">
                                        <p:cTn id="13" dur="500" fill="hold"/>
                                        <p:tgtEl>
                                          <p:spTgt spid="435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5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520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5203">
                                            <p:txEl>
                                              <p:pRg st="2" end="2"/>
                                            </p:txEl>
                                          </p:spTgt>
                                        </p:tgtEl>
                                        <p:attrNameLst>
                                          <p:attrName>style.visibility</p:attrName>
                                        </p:attrNameLst>
                                      </p:cBhvr>
                                      <p:to>
                                        <p:strVal val="visible"/>
                                      </p:to>
                                    </p:set>
                                    <p:anim calcmode="lin" valueType="num">
                                      <p:cBhvr additive="base">
                                        <p:cTn id="19" dur="500" fill="hold"/>
                                        <p:tgtEl>
                                          <p:spTgt spid="435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5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520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5203">
                                            <p:txEl>
                                              <p:pRg st="3" end="3"/>
                                            </p:txEl>
                                          </p:spTgt>
                                        </p:tgtEl>
                                        <p:attrNameLst>
                                          <p:attrName>style.visibility</p:attrName>
                                        </p:attrNameLst>
                                      </p:cBhvr>
                                      <p:to>
                                        <p:strVal val="visible"/>
                                      </p:to>
                                    </p:set>
                                    <p:anim calcmode="lin" valueType="num">
                                      <p:cBhvr additive="base">
                                        <p:cTn id="25" dur="500" fill="hold"/>
                                        <p:tgtEl>
                                          <p:spTgt spid="435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5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5203">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5203">
                                            <p:txEl>
                                              <p:pRg st="4" end="4"/>
                                            </p:txEl>
                                          </p:spTgt>
                                        </p:tgtEl>
                                        <p:attrNameLst>
                                          <p:attrName>style.visibility</p:attrName>
                                        </p:attrNameLst>
                                      </p:cBhvr>
                                      <p:to>
                                        <p:strVal val="visible"/>
                                      </p:to>
                                    </p:set>
                                    <p:anim calcmode="lin" valueType="num">
                                      <p:cBhvr additive="base">
                                        <p:cTn id="31" dur="500" fill="hold"/>
                                        <p:tgtEl>
                                          <p:spTgt spid="435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520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3520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D25B630A-04DE-D7F3-51F5-7210C48B048E}"/>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AE0A5A-9D14-4F49-A7EC-F17C1CE680AF}" type="slidenum">
              <a:rPr lang="en-US" altLang="en-US"/>
              <a:pPr/>
              <a:t>56</a:t>
            </a:fld>
            <a:endParaRPr lang="en-US" altLang="en-US"/>
          </a:p>
        </p:txBody>
      </p:sp>
      <p:sp>
        <p:nvSpPr>
          <p:cNvPr id="60419" name="Rectangle 2">
            <a:extLst>
              <a:ext uri="{FF2B5EF4-FFF2-40B4-BE49-F238E27FC236}">
                <a16:creationId xmlns:a16="http://schemas.microsoft.com/office/drawing/2014/main" id="{831DAFF1-EAE3-94B6-5347-F248A3927A4A}"/>
              </a:ext>
            </a:extLst>
          </p:cNvPr>
          <p:cNvSpPr>
            <a:spLocks noGrp="1" noChangeArrowheads="1"/>
          </p:cNvSpPr>
          <p:nvPr>
            <p:ph type="title"/>
          </p:nvPr>
        </p:nvSpPr>
        <p:spPr>
          <a:xfrm>
            <a:off x="304800" y="273050"/>
            <a:ext cx="8662988" cy="793750"/>
          </a:xfrm>
        </p:spPr>
        <p:txBody>
          <a:bodyPr/>
          <a:lstStyle/>
          <a:p>
            <a:pPr eaLnBrk="1" hangingPunct="1"/>
            <a:r>
              <a:rPr lang="en-US" altLang="en-US" sz="4000"/>
              <a:t>Example 9: Mutually Exclusive Projects</a:t>
            </a:r>
          </a:p>
        </p:txBody>
      </p:sp>
      <p:sp>
        <p:nvSpPr>
          <p:cNvPr id="60420" name="Text Box 33">
            <a:extLst>
              <a:ext uri="{FF2B5EF4-FFF2-40B4-BE49-F238E27FC236}">
                <a16:creationId xmlns:a16="http://schemas.microsoft.com/office/drawing/2014/main" id="{D4187DC0-2598-66AA-3159-A8CA0DC4190F}"/>
              </a:ext>
            </a:extLst>
          </p:cNvPr>
          <p:cNvSpPr txBox="1">
            <a:spLocks noChangeArrowheads="1"/>
          </p:cNvSpPr>
          <p:nvPr/>
        </p:nvSpPr>
        <p:spPr bwMode="auto">
          <a:xfrm>
            <a:off x="5638800" y="1752600"/>
            <a:ext cx="29718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a:latin typeface="Times New Roman" panose="02020603050405020304" pitchFamily="18" charset="0"/>
              </a:rPr>
              <a:t>The required return for both projects is 10%.</a:t>
            </a:r>
          </a:p>
          <a:p>
            <a:pPr>
              <a:spcBef>
                <a:spcPct val="50000"/>
              </a:spcBef>
            </a:pPr>
            <a:endParaRPr lang="en-US" altLang="en-US" sz="2800">
              <a:latin typeface="Times New Roman" panose="02020603050405020304" pitchFamily="18" charset="0"/>
            </a:endParaRPr>
          </a:p>
          <a:p>
            <a:pPr>
              <a:spcBef>
                <a:spcPct val="50000"/>
              </a:spcBef>
            </a:pPr>
            <a:r>
              <a:rPr lang="en-US" altLang="en-US" sz="2800">
                <a:latin typeface="Times New Roman" panose="02020603050405020304" pitchFamily="18" charset="0"/>
              </a:rPr>
              <a:t>Which project should you accept and why?</a:t>
            </a:r>
          </a:p>
        </p:txBody>
      </p:sp>
      <p:pic>
        <p:nvPicPr>
          <p:cNvPr id="60421" name="Picture 38">
            <a:extLst>
              <a:ext uri="{FF2B5EF4-FFF2-40B4-BE49-F238E27FC236}">
                <a16:creationId xmlns:a16="http://schemas.microsoft.com/office/drawing/2014/main" id="{527C8D4D-A9D9-A53C-D1D6-8FE444FA6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09825"/>
            <a:ext cx="4652963" cy="2195513"/>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3" name="cashreg.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722D738-9203-DCAD-2687-A1B97212BBD1}"/>
              </a:ext>
            </a:extLst>
          </p:cNvPr>
          <p:cNvSpPr>
            <a:spLocks noGrp="1"/>
          </p:cNvSpPr>
          <p:nvPr>
            <p:ph type="title"/>
          </p:nvPr>
        </p:nvSpPr>
        <p:spPr>
          <a:xfrm>
            <a:off x="304800" y="304800"/>
            <a:ext cx="8662988" cy="1157288"/>
          </a:xfrm>
        </p:spPr>
        <p:txBody>
          <a:bodyPr/>
          <a:lstStyle/>
          <a:p>
            <a:r>
              <a:rPr lang="en-US" altLang="en-US" sz="2800"/>
              <a:t>Example 9: NPV and IRR Can Give Different Answers.</a:t>
            </a:r>
            <a:br>
              <a:rPr lang="en-US" altLang="en-US" sz="2800"/>
            </a:br>
            <a:r>
              <a:rPr lang="en-US" altLang="en-US" sz="2800"/>
              <a:t>For These Cash Flows, When RRR = 10%, We Get Different Answers.</a:t>
            </a:r>
          </a:p>
        </p:txBody>
      </p:sp>
      <p:sp>
        <p:nvSpPr>
          <p:cNvPr id="61443" name="TextBox 1">
            <a:extLst>
              <a:ext uri="{FF2B5EF4-FFF2-40B4-BE49-F238E27FC236}">
                <a16:creationId xmlns:a16="http://schemas.microsoft.com/office/drawing/2014/main" id="{985A8CFD-CD42-3D8E-60C3-CDDDF3847CFF}"/>
              </a:ext>
            </a:extLst>
          </p:cNvPr>
          <p:cNvSpPr txBox="1">
            <a:spLocks noChangeArrowheads="1"/>
          </p:cNvSpPr>
          <p:nvPr/>
        </p:nvSpPr>
        <p:spPr bwMode="auto">
          <a:xfrm>
            <a:off x="6096000" y="3436938"/>
            <a:ext cx="2667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Total cash flows are larger, but payback more slowly, so higher NPV at low RRR</a:t>
            </a:r>
          </a:p>
        </p:txBody>
      </p:sp>
      <p:sp>
        <p:nvSpPr>
          <p:cNvPr id="61444" name="Right Brace 2">
            <a:extLst>
              <a:ext uri="{FF2B5EF4-FFF2-40B4-BE49-F238E27FC236}">
                <a16:creationId xmlns:a16="http://schemas.microsoft.com/office/drawing/2014/main" id="{06731E8B-0C24-F1AA-559D-03F2FFA0BB70}"/>
              </a:ext>
            </a:extLst>
          </p:cNvPr>
          <p:cNvSpPr>
            <a:spLocks/>
          </p:cNvSpPr>
          <p:nvPr/>
        </p:nvSpPr>
        <p:spPr bwMode="auto">
          <a:xfrm>
            <a:off x="5638800" y="3413125"/>
            <a:ext cx="457200" cy="1524000"/>
          </a:xfrm>
          <a:prstGeom prst="rightBrace">
            <a:avLst>
              <a:gd name="adj1" fmla="val 8333"/>
              <a:gd name="adj2" fmla="val 50000"/>
            </a:avLst>
          </a:prstGeom>
          <a:solidFill>
            <a:srgbClr val="FF0000">
              <a:alpha val="3137"/>
            </a:srgbClr>
          </a:solidFill>
          <a:ln w="19050" algn="ctr">
            <a:solidFill>
              <a:srgbClr val="FF0000"/>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61445" name="Picture 4">
            <a:extLst>
              <a:ext uri="{FF2B5EF4-FFF2-40B4-BE49-F238E27FC236}">
                <a16:creationId xmlns:a16="http://schemas.microsoft.com/office/drawing/2014/main" id="{1F9A1DF2-5A76-8CCB-2A87-5D7E89953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4838700" cy="4175125"/>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Box 3">
            <a:extLst>
              <a:ext uri="{FF2B5EF4-FFF2-40B4-BE49-F238E27FC236}">
                <a16:creationId xmlns:a16="http://schemas.microsoft.com/office/drawing/2014/main" id="{C0F8EDB6-04D6-CF27-B76E-44073CC7C32E}"/>
              </a:ext>
            </a:extLst>
          </p:cNvPr>
          <p:cNvSpPr txBox="1">
            <a:spLocks noChangeArrowheads="1"/>
          </p:cNvSpPr>
          <p:nvPr/>
        </p:nvSpPr>
        <p:spPr bwMode="auto">
          <a:xfrm>
            <a:off x="533400" y="58674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At RRR = 10%, we use NPV as criteria and accept B.</a:t>
            </a:r>
          </a:p>
        </p:txBody>
      </p:sp>
      <p:sp>
        <p:nvSpPr>
          <p:cNvPr id="61447" name="Rectangle 4">
            <a:extLst>
              <a:ext uri="{FF2B5EF4-FFF2-40B4-BE49-F238E27FC236}">
                <a16:creationId xmlns:a16="http://schemas.microsoft.com/office/drawing/2014/main" id="{78D7D943-678B-639B-42AC-1C57CF2947FE}"/>
              </a:ext>
            </a:extLst>
          </p:cNvPr>
          <p:cNvSpPr>
            <a:spLocks noChangeArrowheads="1"/>
          </p:cNvSpPr>
          <p:nvPr/>
        </p:nvSpPr>
        <p:spPr bwMode="auto">
          <a:xfrm>
            <a:off x="8077200" y="6237288"/>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C0A8F50-AF82-4502-B338-CDF6A49C7A1A}" type="slidenum">
              <a:rPr lang="en-US" altLang="en-US"/>
              <a:pPr/>
              <a:t>57</a:t>
            </a:fld>
            <a:endParaRPr lang="en-US" altLang="en-US"/>
          </a:p>
        </p:txBody>
      </p:sp>
    </p:spTree>
  </p:cSld>
  <p:clrMapOvr>
    <a:masterClrMapping/>
  </p:clrMapOvr>
  <p:transition spd="med">
    <p:wheel spokes="8"/>
    <p:sndAc>
      <p:stSnd>
        <p:snd r:embed="rId2" name="cashreg.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9BED7E7-3D9F-43C1-DF51-1DAC68FFB94C}"/>
              </a:ext>
            </a:extLst>
          </p:cNvPr>
          <p:cNvSpPr>
            <a:spLocks noGrp="1"/>
          </p:cNvSpPr>
          <p:nvPr>
            <p:ph type="title"/>
          </p:nvPr>
        </p:nvSpPr>
        <p:spPr>
          <a:xfrm>
            <a:off x="304800" y="228600"/>
            <a:ext cx="8662988" cy="1157288"/>
          </a:xfrm>
        </p:spPr>
        <p:txBody>
          <a:bodyPr/>
          <a:lstStyle/>
          <a:p>
            <a:r>
              <a:rPr lang="en-US" altLang="en-US" sz="2800"/>
              <a:t>Example 9: NPV and IRR</a:t>
            </a:r>
            <a:br>
              <a:rPr lang="en-US" altLang="en-US" sz="2800"/>
            </a:br>
            <a:r>
              <a:rPr lang="en-US" altLang="en-US" sz="2800"/>
              <a:t>NPV Profile shows that NPV depends on RRR.</a:t>
            </a:r>
            <a:br>
              <a:rPr lang="en-US" altLang="en-US" sz="2800"/>
            </a:br>
            <a:r>
              <a:rPr lang="en-US" altLang="en-US" sz="2800"/>
              <a:t>IRR is the same no matter what the RRR is.</a:t>
            </a:r>
          </a:p>
        </p:txBody>
      </p:sp>
      <p:sp>
        <p:nvSpPr>
          <p:cNvPr id="62467" name="TextBox 1">
            <a:extLst>
              <a:ext uri="{FF2B5EF4-FFF2-40B4-BE49-F238E27FC236}">
                <a16:creationId xmlns:a16="http://schemas.microsoft.com/office/drawing/2014/main" id="{E0BF99C4-7E71-1906-88F0-C9B5FA1B7823}"/>
              </a:ext>
            </a:extLst>
          </p:cNvPr>
          <p:cNvSpPr txBox="1">
            <a:spLocks noChangeArrowheads="1"/>
          </p:cNvSpPr>
          <p:nvPr/>
        </p:nvSpPr>
        <p:spPr bwMode="auto">
          <a:xfrm>
            <a:off x="444500" y="2170113"/>
            <a:ext cx="2667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Bigger cash flows in early years means they are less affected by large RRR (cash flows closer to time zero are less affected by discounting (less time to compound)) Payback is quicker, so higher NPV at high RRR.</a:t>
            </a:r>
          </a:p>
          <a:p>
            <a:endParaRPr lang="en-US" altLang="en-US"/>
          </a:p>
        </p:txBody>
      </p:sp>
      <p:pic>
        <p:nvPicPr>
          <p:cNvPr id="62468" name="Picture 2">
            <a:extLst>
              <a:ext uri="{FF2B5EF4-FFF2-40B4-BE49-F238E27FC236}">
                <a16:creationId xmlns:a16="http://schemas.microsoft.com/office/drawing/2014/main" id="{F564CAAC-C964-8509-333F-C5F44C55F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0" y="1560513"/>
            <a:ext cx="4813300" cy="4154487"/>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Left Brace 3">
            <a:extLst>
              <a:ext uri="{FF2B5EF4-FFF2-40B4-BE49-F238E27FC236}">
                <a16:creationId xmlns:a16="http://schemas.microsoft.com/office/drawing/2014/main" id="{ADCE1863-9D82-1B69-7E1C-AB2EC476481F}"/>
              </a:ext>
            </a:extLst>
          </p:cNvPr>
          <p:cNvSpPr>
            <a:spLocks/>
          </p:cNvSpPr>
          <p:nvPr/>
        </p:nvSpPr>
        <p:spPr bwMode="auto">
          <a:xfrm>
            <a:off x="3111500" y="3389313"/>
            <a:ext cx="3124200" cy="1524000"/>
          </a:xfrm>
          <a:prstGeom prst="leftBrace">
            <a:avLst>
              <a:gd name="adj1" fmla="val 11060"/>
              <a:gd name="adj2" fmla="val 50681"/>
            </a:avLst>
          </a:prstGeom>
          <a:solidFill>
            <a:srgbClr val="FF0000">
              <a:alpha val="3137"/>
            </a:srgbClr>
          </a:solidFill>
          <a:ln w="19050" algn="ctr">
            <a:solidFill>
              <a:srgbClr val="FF0000"/>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62470" name="TextBox 7">
            <a:extLst>
              <a:ext uri="{FF2B5EF4-FFF2-40B4-BE49-F238E27FC236}">
                <a16:creationId xmlns:a16="http://schemas.microsoft.com/office/drawing/2014/main" id="{B3E9F2F6-4AFA-4470-BBAA-A3E2C4313333}"/>
              </a:ext>
            </a:extLst>
          </p:cNvPr>
          <p:cNvSpPr txBox="1">
            <a:spLocks noChangeArrowheads="1"/>
          </p:cNvSpPr>
          <p:nvPr/>
        </p:nvSpPr>
        <p:spPr bwMode="auto">
          <a:xfrm>
            <a:off x="533400" y="6107113"/>
            <a:ext cx="822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t>At RRR = 17%, we use NPV as criteria and accept A.</a:t>
            </a:r>
          </a:p>
        </p:txBody>
      </p:sp>
      <p:sp>
        <p:nvSpPr>
          <p:cNvPr id="62471" name="Rectangle 4">
            <a:extLst>
              <a:ext uri="{FF2B5EF4-FFF2-40B4-BE49-F238E27FC236}">
                <a16:creationId xmlns:a16="http://schemas.microsoft.com/office/drawing/2014/main" id="{9359D3CF-2CC1-5C21-6CA6-0ACEF05C3BF3}"/>
              </a:ext>
            </a:extLst>
          </p:cNvPr>
          <p:cNvSpPr>
            <a:spLocks noChangeArrowheads="1"/>
          </p:cNvSpPr>
          <p:nvPr/>
        </p:nvSpPr>
        <p:spPr bwMode="auto">
          <a:xfrm>
            <a:off x="7924800" y="6107113"/>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A37A096-FF99-4CCF-8A15-D9F112C8876B}" type="slidenum">
              <a:rPr lang="en-US" altLang="en-US"/>
              <a:pPr/>
              <a:t>58</a:t>
            </a:fld>
            <a:endParaRPr lang="en-US" altLang="en-US"/>
          </a:p>
        </p:txBody>
      </p:sp>
    </p:spTree>
  </p:cSld>
  <p:clrMapOvr>
    <a:masterClrMapping/>
  </p:clrMapOvr>
  <p:transition spd="med">
    <p:wheel spokes="8"/>
    <p:sndAc>
      <p:stSnd>
        <p:snd r:embed="rId2" name="cashreg.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a:extLst>
              <a:ext uri="{FF2B5EF4-FFF2-40B4-BE49-F238E27FC236}">
                <a16:creationId xmlns:a16="http://schemas.microsoft.com/office/drawing/2014/main" id="{7BBEEDDF-5C6C-6A6F-7557-8040A3EB4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574088" cy="476885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19">
            <a:extLst>
              <a:ext uri="{FF2B5EF4-FFF2-40B4-BE49-F238E27FC236}">
                <a16:creationId xmlns:a16="http://schemas.microsoft.com/office/drawing/2014/main" id="{D9C0C667-B8E4-8161-C4E8-062206973108}"/>
              </a:ext>
            </a:extLst>
          </p:cNvPr>
          <p:cNvSpPr>
            <a:spLocks noChangeArrowheads="1"/>
          </p:cNvSpPr>
          <p:nvPr/>
        </p:nvSpPr>
        <p:spPr bwMode="auto">
          <a:xfrm>
            <a:off x="228600" y="76200"/>
            <a:ext cx="2933700" cy="17526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NPV B &gt; NPV A,</a:t>
            </a:r>
          </a:p>
          <a:p>
            <a:pPr algn="ctr"/>
            <a:r>
              <a:rPr lang="en-US" altLang="en-US"/>
              <a:t>When Discount</a:t>
            </a:r>
          </a:p>
          <a:p>
            <a:pPr algn="ctr"/>
            <a:r>
              <a:rPr lang="en-US" altLang="en-US"/>
              <a:t>Rate &lt; 12%</a:t>
            </a:r>
          </a:p>
          <a:p>
            <a:pPr algn="ctr"/>
            <a:r>
              <a:rPr lang="en-US" altLang="en-US" sz="1400"/>
              <a:t>Ranking conflict:</a:t>
            </a:r>
          </a:p>
          <a:p>
            <a:pPr algn="ctr"/>
            <a:r>
              <a:rPr lang="en-US" altLang="en-US" sz="1400"/>
              <a:t>IRR &amp; NPV give</a:t>
            </a:r>
          </a:p>
          <a:p>
            <a:pPr algn="ctr"/>
            <a:r>
              <a:rPr lang="en-US" altLang="en-US" sz="1400"/>
              <a:t>different answers</a:t>
            </a:r>
          </a:p>
        </p:txBody>
      </p:sp>
      <p:sp>
        <p:nvSpPr>
          <p:cNvPr id="6" name="Oval 20">
            <a:extLst>
              <a:ext uri="{FF2B5EF4-FFF2-40B4-BE49-F238E27FC236}">
                <a16:creationId xmlns:a16="http://schemas.microsoft.com/office/drawing/2014/main" id="{28A7D6FA-7897-F662-D3D8-5032BD8DB48D}"/>
              </a:ext>
            </a:extLst>
          </p:cNvPr>
          <p:cNvSpPr>
            <a:spLocks noChangeArrowheads="1"/>
          </p:cNvSpPr>
          <p:nvPr/>
        </p:nvSpPr>
        <p:spPr bwMode="auto">
          <a:xfrm>
            <a:off x="5562600" y="2006600"/>
            <a:ext cx="2971800" cy="2032000"/>
          </a:xfrm>
          <a:prstGeom prst="ellipse">
            <a:avLst/>
          </a:prstGeom>
          <a:solidFill>
            <a:srgbClr val="FF0000">
              <a:alpha val="3137"/>
            </a:srgbClr>
          </a:solidFill>
          <a:ln w="19050">
            <a:solidFill>
              <a:srgbClr val="FF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a:t>NPV A &gt; NPV B,</a:t>
            </a:r>
          </a:p>
          <a:p>
            <a:pPr algn="ctr"/>
            <a:r>
              <a:rPr lang="en-US" altLang="en-US"/>
              <a:t>When Discount</a:t>
            </a:r>
          </a:p>
          <a:p>
            <a:pPr algn="ctr"/>
            <a:r>
              <a:rPr lang="en-US" altLang="en-US"/>
              <a:t>Rate &gt; 12%</a:t>
            </a:r>
          </a:p>
          <a:p>
            <a:pPr algn="ctr"/>
            <a:r>
              <a:rPr lang="en-US" altLang="en-US" sz="1400"/>
              <a:t>No ranking conflict:</a:t>
            </a:r>
          </a:p>
          <a:p>
            <a:pPr algn="ctr"/>
            <a:r>
              <a:rPr lang="en-US" altLang="en-US" sz="1400"/>
              <a:t>IRR and NPV</a:t>
            </a:r>
          </a:p>
          <a:p>
            <a:pPr algn="ctr"/>
            <a:r>
              <a:rPr lang="en-US" altLang="en-US" sz="1400"/>
              <a:t>give same answer</a:t>
            </a:r>
          </a:p>
        </p:txBody>
      </p:sp>
      <p:cxnSp>
        <p:nvCxnSpPr>
          <p:cNvPr id="63493" name="Straight Connector 6">
            <a:extLst>
              <a:ext uri="{FF2B5EF4-FFF2-40B4-BE49-F238E27FC236}">
                <a16:creationId xmlns:a16="http://schemas.microsoft.com/office/drawing/2014/main" id="{BC03FC51-C4DC-6313-4991-C96FC69229C6}"/>
              </a:ext>
            </a:extLst>
          </p:cNvPr>
          <p:cNvCxnSpPr>
            <a:cxnSpLocks noChangeShapeType="1"/>
          </p:cNvCxnSpPr>
          <p:nvPr/>
        </p:nvCxnSpPr>
        <p:spPr bwMode="auto">
          <a:xfrm>
            <a:off x="3429000" y="228600"/>
            <a:ext cx="76200" cy="662940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63494" name="Straight Arrow Connector 8">
            <a:extLst>
              <a:ext uri="{FF2B5EF4-FFF2-40B4-BE49-F238E27FC236}">
                <a16:creationId xmlns:a16="http://schemas.microsoft.com/office/drawing/2014/main" id="{40DE1ABC-2F34-E6B3-DF8C-44D9ECA2C2B0}"/>
              </a:ext>
            </a:extLst>
          </p:cNvPr>
          <p:cNvCxnSpPr>
            <a:cxnSpLocks noChangeShapeType="1"/>
          </p:cNvCxnSpPr>
          <p:nvPr/>
        </p:nvCxnSpPr>
        <p:spPr bwMode="auto">
          <a:xfrm flipH="1">
            <a:off x="3162300" y="1122363"/>
            <a:ext cx="266700" cy="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3495" name="Straight Arrow Connector 10">
            <a:extLst>
              <a:ext uri="{FF2B5EF4-FFF2-40B4-BE49-F238E27FC236}">
                <a16:creationId xmlns:a16="http://schemas.microsoft.com/office/drawing/2014/main" id="{D7A09763-E002-2B60-B59E-01945C3D06CD}"/>
              </a:ext>
            </a:extLst>
          </p:cNvPr>
          <p:cNvCxnSpPr>
            <a:cxnSpLocks noChangeShapeType="1"/>
          </p:cNvCxnSpPr>
          <p:nvPr/>
        </p:nvCxnSpPr>
        <p:spPr bwMode="auto">
          <a:xfrm>
            <a:off x="3505200" y="3238500"/>
            <a:ext cx="2057400" cy="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3496" name="Title 1">
            <a:extLst>
              <a:ext uri="{FF2B5EF4-FFF2-40B4-BE49-F238E27FC236}">
                <a16:creationId xmlns:a16="http://schemas.microsoft.com/office/drawing/2014/main" id="{E6D33911-634B-EF50-E288-1FA5CEB7B10B}"/>
              </a:ext>
            </a:extLst>
          </p:cNvPr>
          <p:cNvSpPr>
            <a:spLocks noGrp="1"/>
          </p:cNvSpPr>
          <p:nvPr>
            <p:ph type="title"/>
          </p:nvPr>
        </p:nvSpPr>
        <p:spPr>
          <a:xfrm>
            <a:off x="3810000" y="76200"/>
            <a:ext cx="5257800" cy="1600200"/>
          </a:xfrm>
        </p:spPr>
        <p:txBody>
          <a:bodyPr/>
          <a:lstStyle/>
          <a:p>
            <a:r>
              <a:rPr lang="en-US" altLang="en-US" sz="2800"/>
              <a:t>Example 9: NPV Profile shows that NPV depends on RRR.</a:t>
            </a:r>
            <a:br>
              <a:rPr lang="en-US" altLang="en-US" sz="2800"/>
            </a:br>
            <a:r>
              <a:rPr lang="en-US" altLang="en-US" sz="2800"/>
              <a:t>ME – Don’t Use IRR, use NPV.</a:t>
            </a:r>
          </a:p>
        </p:txBody>
      </p:sp>
      <p:sp>
        <p:nvSpPr>
          <p:cNvPr id="63497" name="TextBox 1">
            <a:extLst>
              <a:ext uri="{FF2B5EF4-FFF2-40B4-BE49-F238E27FC236}">
                <a16:creationId xmlns:a16="http://schemas.microsoft.com/office/drawing/2014/main" id="{247A721D-0A4B-0053-D25D-E95B11F22AF9}"/>
              </a:ext>
            </a:extLst>
          </p:cNvPr>
          <p:cNvSpPr txBox="1">
            <a:spLocks noChangeArrowheads="1"/>
          </p:cNvSpPr>
          <p:nvPr/>
        </p:nvSpPr>
        <p:spPr bwMode="auto">
          <a:xfrm>
            <a:off x="2209800" y="2209800"/>
            <a:ext cx="60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000"/>
              <a:t>NPV B</a:t>
            </a:r>
          </a:p>
        </p:txBody>
      </p:sp>
      <p:cxnSp>
        <p:nvCxnSpPr>
          <p:cNvPr id="63498" name="Straight Connector 3">
            <a:extLst>
              <a:ext uri="{FF2B5EF4-FFF2-40B4-BE49-F238E27FC236}">
                <a16:creationId xmlns:a16="http://schemas.microsoft.com/office/drawing/2014/main" id="{5863FC3A-C471-184D-A35A-26B566B9AB2E}"/>
              </a:ext>
            </a:extLst>
          </p:cNvPr>
          <p:cNvCxnSpPr>
            <a:cxnSpLocks noChangeShapeType="1"/>
            <a:stCxn id="63497" idx="2"/>
          </p:cNvCxnSpPr>
          <p:nvPr/>
        </p:nvCxnSpPr>
        <p:spPr bwMode="auto">
          <a:xfrm flipH="1">
            <a:off x="2209800" y="2455863"/>
            <a:ext cx="304800" cy="363537"/>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63499" name="TextBox 11">
            <a:extLst>
              <a:ext uri="{FF2B5EF4-FFF2-40B4-BE49-F238E27FC236}">
                <a16:creationId xmlns:a16="http://schemas.microsoft.com/office/drawing/2014/main" id="{E87B26A5-47C4-4A33-706B-A3D993A5BD98}"/>
              </a:ext>
            </a:extLst>
          </p:cNvPr>
          <p:cNvSpPr txBox="1">
            <a:spLocks noChangeArrowheads="1"/>
          </p:cNvSpPr>
          <p:nvPr/>
        </p:nvSpPr>
        <p:spPr bwMode="auto">
          <a:xfrm>
            <a:off x="2019300" y="3543300"/>
            <a:ext cx="60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000"/>
              <a:t>NPV A</a:t>
            </a:r>
          </a:p>
        </p:txBody>
      </p:sp>
      <p:cxnSp>
        <p:nvCxnSpPr>
          <p:cNvPr id="63500" name="Straight Connector 8">
            <a:extLst>
              <a:ext uri="{FF2B5EF4-FFF2-40B4-BE49-F238E27FC236}">
                <a16:creationId xmlns:a16="http://schemas.microsoft.com/office/drawing/2014/main" id="{E2533AB3-8A66-8CF2-B12D-55B2F5CB0160}"/>
              </a:ext>
            </a:extLst>
          </p:cNvPr>
          <p:cNvCxnSpPr>
            <a:cxnSpLocks noChangeShapeType="1"/>
            <a:endCxn id="63499" idx="0"/>
          </p:cNvCxnSpPr>
          <p:nvPr/>
        </p:nvCxnSpPr>
        <p:spPr bwMode="auto">
          <a:xfrm>
            <a:off x="2324100" y="3200400"/>
            <a:ext cx="0" cy="34290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63501" name="Rectangle 19">
            <a:extLst>
              <a:ext uri="{FF2B5EF4-FFF2-40B4-BE49-F238E27FC236}">
                <a16:creationId xmlns:a16="http://schemas.microsoft.com/office/drawing/2014/main" id="{7A518AB6-60C9-C301-812E-C473C77D5A5A}"/>
              </a:ext>
            </a:extLst>
          </p:cNvPr>
          <p:cNvSpPr>
            <a:spLocks noChangeArrowheads="1"/>
          </p:cNvSpPr>
          <p:nvPr/>
        </p:nvSpPr>
        <p:spPr bwMode="auto">
          <a:xfrm>
            <a:off x="8294688" y="6172200"/>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4A56D6-8DF6-4EBA-A0DE-630E1CB9F31E}" type="slidenum">
              <a:rPr lang="en-US" altLang="en-US"/>
              <a:pPr/>
              <a:t>59</a:t>
            </a:fld>
            <a:endParaRPr lang="en-US" altLang="en-US"/>
          </a:p>
        </p:txBody>
      </p:sp>
    </p:spTree>
  </p:cSld>
  <p:clrMapOvr>
    <a:masterClrMapping/>
  </p:clrMapOvr>
  <p:transition spd="med">
    <p:wheel spokes="8"/>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7FB74F55-2656-EBD7-0A02-A41DE25DB9EE}"/>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854E87-B6C2-41BC-B7C4-4DE6732236A6}" type="slidenum">
              <a:rPr lang="en-US" altLang="en-US"/>
              <a:pPr/>
              <a:t>6</a:t>
            </a:fld>
            <a:endParaRPr lang="en-US" altLang="en-US"/>
          </a:p>
        </p:txBody>
      </p:sp>
      <p:sp>
        <p:nvSpPr>
          <p:cNvPr id="9219" name="Rectangle 2">
            <a:extLst>
              <a:ext uri="{FF2B5EF4-FFF2-40B4-BE49-F238E27FC236}">
                <a16:creationId xmlns:a16="http://schemas.microsoft.com/office/drawing/2014/main" id="{B9DD918E-C2DB-B080-B090-EF08A4143CBA}"/>
              </a:ext>
            </a:extLst>
          </p:cNvPr>
          <p:cNvSpPr>
            <a:spLocks noGrp="1" noChangeArrowheads="1"/>
          </p:cNvSpPr>
          <p:nvPr>
            <p:ph type="title"/>
          </p:nvPr>
        </p:nvSpPr>
        <p:spPr>
          <a:xfrm>
            <a:off x="457200" y="228600"/>
            <a:ext cx="8229600" cy="808038"/>
          </a:xfrm>
        </p:spPr>
        <p:txBody>
          <a:bodyPr/>
          <a:lstStyle/>
          <a:p>
            <a:pPr eaLnBrk="1" hangingPunct="1"/>
            <a:r>
              <a:rPr lang="en-US" altLang="en-US" sz="6000"/>
              <a:t>NPV</a:t>
            </a:r>
          </a:p>
        </p:txBody>
      </p:sp>
      <p:sp>
        <p:nvSpPr>
          <p:cNvPr id="9220" name="Rectangle 3">
            <a:extLst>
              <a:ext uri="{FF2B5EF4-FFF2-40B4-BE49-F238E27FC236}">
                <a16:creationId xmlns:a16="http://schemas.microsoft.com/office/drawing/2014/main" id="{F4F1AFFD-DE66-27FE-628E-C08BAB81D33A}"/>
              </a:ext>
            </a:extLst>
          </p:cNvPr>
          <p:cNvSpPr>
            <a:spLocks noGrp="1" noChangeArrowheads="1"/>
          </p:cNvSpPr>
          <p:nvPr>
            <p:ph type="body" idx="1"/>
          </p:nvPr>
        </p:nvSpPr>
        <p:spPr>
          <a:xfrm>
            <a:off x="381000" y="1219200"/>
            <a:ext cx="8610600" cy="5257800"/>
          </a:xfrm>
        </p:spPr>
        <p:txBody>
          <a:bodyPr/>
          <a:lstStyle/>
          <a:p>
            <a:pPr eaLnBrk="1" hangingPunct="1">
              <a:lnSpc>
                <a:spcPct val="80000"/>
              </a:lnSpc>
            </a:pPr>
            <a:r>
              <a:rPr lang="en-US" altLang="en-US"/>
              <a:t>If there is a market for assets similar to the one we are considering investing in, we use that market and our decision making is simplified</a:t>
            </a:r>
            <a:br>
              <a:rPr lang="en-US" altLang="en-US"/>
            </a:br>
            <a:endParaRPr lang="en-US" altLang="en-US"/>
          </a:p>
          <a:p>
            <a:pPr eaLnBrk="1" hangingPunct="1">
              <a:lnSpc>
                <a:spcPct val="80000"/>
              </a:lnSpc>
            </a:pPr>
            <a:r>
              <a:rPr lang="en-US" altLang="en-US"/>
              <a:t>When we cannot observe a market price for at least a roughly comparable investment, capital budgeting is made difficult… then we use:</a:t>
            </a:r>
          </a:p>
          <a:p>
            <a:pPr lvl="1" eaLnBrk="1" hangingPunct="1">
              <a:lnSpc>
                <a:spcPct val="80000"/>
              </a:lnSpc>
            </a:pPr>
            <a:r>
              <a:rPr lang="en-US" altLang="en-US" sz="4000"/>
              <a:t>Discounted Cash Flow Valuation (DCF) </a:t>
            </a:r>
            <a:r>
              <a:rPr lang="en-US" altLang="en-US"/>
              <a:t>to get our NPV</a:t>
            </a:r>
          </a:p>
          <a:p>
            <a:pPr lvl="1" eaLnBrk="1" hangingPunct="1">
              <a:lnSpc>
                <a:spcPct val="80000"/>
              </a:lnSpc>
            </a:pPr>
            <a:r>
              <a:rPr lang="en-US" altLang="en-US"/>
              <a:t>DCF gives us an estimate of market value.</a:t>
            </a:r>
          </a:p>
        </p:txBody>
      </p:sp>
    </p:spTree>
  </p:cSld>
  <p:clrMapOvr>
    <a:masterClrMapping/>
  </p:clrMapOvr>
  <p:transition spd="med">
    <p:wheel spokes="8"/>
    <p:sndAc>
      <p:stSnd>
        <p:snd r:embed="rId3" name="cashreg.wav"/>
      </p:stSnd>
    </p:sndAc>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3">
            <a:extLst>
              <a:ext uri="{FF2B5EF4-FFF2-40B4-BE49-F238E27FC236}">
                <a16:creationId xmlns:a16="http://schemas.microsoft.com/office/drawing/2014/main" id="{B672098D-8AE2-00D7-B980-20B2154CDF02}"/>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774796D-23B1-4F42-8A3E-7BAFDB2E0667}" type="slidenum">
              <a:rPr lang="en-US" altLang="en-US"/>
              <a:pPr/>
              <a:t>60</a:t>
            </a:fld>
            <a:endParaRPr lang="en-US" altLang="en-US"/>
          </a:p>
        </p:txBody>
      </p:sp>
      <p:sp>
        <p:nvSpPr>
          <p:cNvPr id="64515" name="Rectangle 2">
            <a:extLst>
              <a:ext uri="{FF2B5EF4-FFF2-40B4-BE49-F238E27FC236}">
                <a16:creationId xmlns:a16="http://schemas.microsoft.com/office/drawing/2014/main" id="{BEB4CC39-1902-5ED3-F072-915ADFD51BCE}"/>
              </a:ext>
            </a:extLst>
          </p:cNvPr>
          <p:cNvSpPr>
            <a:spLocks noGrp="1" noChangeArrowheads="1"/>
          </p:cNvSpPr>
          <p:nvPr>
            <p:ph type="title"/>
          </p:nvPr>
        </p:nvSpPr>
        <p:spPr/>
        <p:txBody>
          <a:bodyPr/>
          <a:lstStyle/>
          <a:p>
            <a:pPr eaLnBrk="1" hangingPunct="1"/>
            <a:r>
              <a:rPr lang="en-US" altLang="en-US"/>
              <a:t>Conflicts Between NPV and IRR</a:t>
            </a:r>
          </a:p>
        </p:txBody>
      </p:sp>
      <p:sp>
        <p:nvSpPr>
          <p:cNvPr id="440323" name="Rectangle 3">
            <a:extLst>
              <a:ext uri="{FF2B5EF4-FFF2-40B4-BE49-F238E27FC236}">
                <a16:creationId xmlns:a16="http://schemas.microsoft.com/office/drawing/2014/main" id="{2CA0F5BC-EA18-228C-DCD1-893253499ED1}"/>
              </a:ext>
            </a:extLst>
          </p:cNvPr>
          <p:cNvSpPr>
            <a:spLocks noGrp="1" noChangeArrowheads="1"/>
          </p:cNvSpPr>
          <p:nvPr>
            <p:ph type="body" idx="1"/>
          </p:nvPr>
        </p:nvSpPr>
        <p:spPr/>
        <p:txBody>
          <a:bodyPr/>
          <a:lstStyle/>
          <a:p>
            <a:pPr eaLnBrk="1" hangingPunct="1"/>
            <a:r>
              <a:rPr lang="en-US" altLang="en-US"/>
              <a:t>NPV directly measures the increase in value to the firm</a:t>
            </a:r>
          </a:p>
          <a:p>
            <a:pPr eaLnBrk="1" hangingPunct="1"/>
            <a:r>
              <a:rPr lang="en-US" altLang="en-US"/>
              <a:t>Whenever there is a conflict between NPV and another decision rule, you should </a:t>
            </a:r>
            <a:r>
              <a:rPr lang="en-US" altLang="en-US" b="1" i="1"/>
              <a:t>always</a:t>
            </a:r>
            <a:r>
              <a:rPr lang="en-US" altLang="en-US"/>
              <a:t> use NPV</a:t>
            </a:r>
          </a:p>
          <a:p>
            <a:pPr eaLnBrk="1" hangingPunct="1"/>
            <a:r>
              <a:rPr lang="en-US" altLang="en-US"/>
              <a:t>IRR is unreliable in the following situations</a:t>
            </a:r>
          </a:p>
          <a:p>
            <a:pPr lvl="1" eaLnBrk="1" hangingPunct="1"/>
            <a:r>
              <a:rPr lang="en-US" altLang="en-US"/>
              <a:t>Non-conventional cash flows</a:t>
            </a:r>
          </a:p>
          <a:p>
            <a:pPr lvl="1" eaLnBrk="1" hangingPunct="1"/>
            <a:r>
              <a:rPr lang="en-US" altLang="en-US"/>
              <a:t>Mutually exclusive projects</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 calcmode="lin" valueType="num">
                                      <p:cBhvr additive="base">
                                        <p:cTn id="7" dur="500" fill="hold"/>
                                        <p:tgtEl>
                                          <p:spTgt spid="440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2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23">
                                            <p:txEl>
                                              <p:pRg st="1" end="1"/>
                                            </p:txEl>
                                          </p:spTgt>
                                        </p:tgtEl>
                                        <p:attrNameLst>
                                          <p:attrName>style.visibility</p:attrName>
                                        </p:attrNameLst>
                                      </p:cBhvr>
                                      <p:to>
                                        <p:strVal val="visible"/>
                                      </p:to>
                                    </p:set>
                                    <p:anim calcmode="lin" valueType="num">
                                      <p:cBhvr additive="base">
                                        <p:cTn id="13" dur="500" fill="hold"/>
                                        <p:tgtEl>
                                          <p:spTgt spid="440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2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23">
                                            <p:txEl>
                                              <p:pRg st="2" end="2"/>
                                            </p:txEl>
                                          </p:spTgt>
                                        </p:tgtEl>
                                        <p:attrNameLst>
                                          <p:attrName>style.visibility</p:attrName>
                                        </p:attrNameLst>
                                      </p:cBhvr>
                                      <p:to>
                                        <p:strVal val="visible"/>
                                      </p:to>
                                    </p:set>
                                    <p:anim calcmode="lin" valueType="num">
                                      <p:cBhvr additive="base">
                                        <p:cTn id="19" dur="500" fill="hold"/>
                                        <p:tgtEl>
                                          <p:spTgt spid="440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2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23">
                                            <p:txEl>
                                              <p:pRg st="3" end="3"/>
                                            </p:txEl>
                                          </p:spTgt>
                                        </p:tgtEl>
                                        <p:attrNameLst>
                                          <p:attrName>style.visibility</p:attrName>
                                        </p:attrNameLst>
                                      </p:cBhvr>
                                      <p:to>
                                        <p:strVal val="visible"/>
                                      </p:to>
                                    </p:set>
                                    <p:anim calcmode="lin" valueType="num">
                                      <p:cBhvr additive="base">
                                        <p:cTn id="25" dur="500" fill="hold"/>
                                        <p:tgtEl>
                                          <p:spTgt spid="440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2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23">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23">
                                            <p:txEl>
                                              <p:pRg st="4" end="4"/>
                                            </p:txEl>
                                          </p:spTgt>
                                        </p:tgtEl>
                                        <p:attrNameLst>
                                          <p:attrName>style.visibility</p:attrName>
                                        </p:attrNameLst>
                                      </p:cBhvr>
                                      <p:to>
                                        <p:strVal val="visible"/>
                                      </p:to>
                                    </p:set>
                                    <p:anim calcmode="lin" valueType="num">
                                      <p:cBhvr additive="base">
                                        <p:cTn id="31" dur="500" fill="hold"/>
                                        <p:tgtEl>
                                          <p:spTgt spid="440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2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032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7E31D65B-9070-B9B9-3ABE-5D62FA2F2644}"/>
              </a:ext>
            </a:extLst>
          </p:cNvPr>
          <p:cNvSpPr>
            <a:spLocks noGrp="1"/>
          </p:cNvSpPr>
          <p:nvPr>
            <p:ph type="title"/>
          </p:nvPr>
        </p:nvSpPr>
        <p:spPr>
          <a:xfrm>
            <a:off x="304800" y="273050"/>
            <a:ext cx="8662988" cy="946150"/>
          </a:xfrm>
        </p:spPr>
        <p:txBody>
          <a:bodyPr/>
          <a:lstStyle/>
          <a:p>
            <a:pPr eaLnBrk="1" hangingPunct="1"/>
            <a:r>
              <a:rPr lang="en-US" altLang="en-US" sz="3600"/>
              <a:t>Modified Internal Rate of Return (MIRR)</a:t>
            </a:r>
            <a:br>
              <a:rPr lang="en-US" altLang="en-US" sz="3600"/>
            </a:br>
            <a:r>
              <a:rPr lang="en-US" altLang="en-US" sz="3600"/>
              <a:t>Example 10:</a:t>
            </a:r>
          </a:p>
        </p:txBody>
      </p:sp>
      <p:sp>
        <p:nvSpPr>
          <p:cNvPr id="65539" name="Slide Number Placeholder 3">
            <a:extLst>
              <a:ext uri="{FF2B5EF4-FFF2-40B4-BE49-F238E27FC236}">
                <a16:creationId xmlns:a16="http://schemas.microsoft.com/office/drawing/2014/main" id="{2BB209D1-1A96-6A7B-2015-B9F95B70B4A5}"/>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07FF27-F590-4E6A-B7B7-EA5F8303C318}" type="slidenum">
              <a:rPr lang="en-US" altLang="en-US"/>
              <a:pPr/>
              <a:t>61</a:t>
            </a:fld>
            <a:endParaRPr lang="en-US" altLang="en-US"/>
          </a:p>
        </p:txBody>
      </p:sp>
      <p:pic>
        <p:nvPicPr>
          <p:cNvPr id="65540" name="Picture 3">
            <a:extLst>
              <a:ext uri="{FF2B5EF4-FFF2-40B4-BE49-F238E27FC236}">
                <a16:creationId xmlns:a16="http://schemas.microsoft.com/office/drawing/2014/main" id="{E23FAAE6-83CD-BDD7-E1B8-438A15A16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341" r="48595" b="21364"/>
          <a:stretch>
            <a:fillRect/>
          </a:stretch>
        </p:blipFill>
        <p:spPr bwMode="auto">
          <a:xfrm>
            <a:off x="1447800" y="1219200"/>
            <a:ext cx="6248400" cy="5314950"/>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E926EFB9-E03E-FED9-B7C7-C0F6A5E398C6}"/>
              </a:ext>
            </a:extLst>
          </p:cNvPr>
          <p:cNvSpPr>
            <a:spLocks noGrp="1"/>
          </p:cNvSpPr>
          <p:nvPr>
            <p:ph type="title"/>
          </p:nvPr>
        </p:nvSpPr>
        <p:spPr>
          <a:xfrm>
            <a:off x="304800" y="273050"/>
            <a:ext cx="8662988" cy="488950"/>
          </a:xfrm>
        </p:spPr>
        <p:txBody>
          <a:bodyPr/>
          <a:lstStyle/>
          <a:p>
            <a:pPr eaLnBrk="1" hangingPunct="1"/>
            <a:r>
              <a:rPr lang="en-US" altLang="en-US" sz="3600"/>
              <a:t>Modified Internal Rate of Return (MIRR)</a:t>
            </a:r>
          </a:p>
        </p:txBody>
      </p:sp>
      <p:sp>
        <p:nvSpPr>
          <p:cNvPr id="66563" name="Text Placeholder 4">
            <a:extLst>
              <a:ext uri="{FF2B5EF4-FFF2-40B4-BE49-F238E27FC236}">
                <a16:creationId xmlns:a16="http://schemas.microsoft.com/office/drawing/2014/main" id="{79F21C87-8E17-2086-3573-3FC5F1A482D7}"/>
              </a:ext>
            </a:extLst>
          </p:cNvPr>
          <p:cNvSpPr>
            <a:spLocks noGrp="1"/>
          </p:cNvSpPr>
          <p:nvPr>
            <p:ph type="body" sz="half" idx="1"/>
          </p:nvPr>
        </p:nvSpPr>
        <p:spPr>
          <a:xfrm>
            <a:off x="381000" y="914400"/>
            <a:ext cx="8534400" cy="5486400"/>
          </a:xfrm>
        </p:spPr>
        <p:txBody>
          <a:bodyPr/>
          <a:lstStyle/>
          <a:p>
            <a:pPr eaLnBrk="1" hangingPunct="1"/>
            <a:r>
              <a:rPr lang="en-US" altLang="en-US" sz="2400"/>
              <a:t>3 different methods</a:t>
            </a:r>
          </a:p>
          <a:p>
            <a:pPr eaLnBrk="1" hangingPunct="1"/>
            <a:r>
              <a:rPr lang="en-US" altLang="en-US" sz="2400"/>
              <a:t>Controversial:</a:t>
            </a:r>
          </a:p>
          <a:p>
            <a:pPr lvl="1" eaLnBrk="1" hangingPunct="1"/>
            <a:r>
              <a:rPr lang="en-US" altLang="en-US" sz="2000"/>
              <a:t>Not one way to calculate MIRR (different results that with large values and long time frames can lead to large differences).</a:t>
            </a:r>
          </a:p>
          <a:p>
            <a:pPr lvl="1" eaLnBrk="1" hangingPunct="1"/>
            <a:r>
              <a:rPr lang="en-US" altLang="en-US" sz="2000"/>
              <a:t>Is it really a rate if it comes from modified cash flows?</a:t>
            </a:r>
          </a:p>
          <a:p>
            <a:pPr lvl="1" eaLnBrk="1" hangingPunct="1"/>
            <a:r>
              <a:rPr lang="en-US" altLang="en-US" sz="2000"/>
              <a:t>Why not just use NPV?</a:t>
            </a:r>
          </a:p>
          <a:p>
            <a:pPr lvl="1" eaLnBrk="1" hangingPunct="1"/>
            <a:r>
              <a:rPr lang="en-US" altLang="en-US" sz="2000"/>
              <a:t>If you use a discount rate to get modified cash flows, you can not get a true IRR.</a:t>
            </a:r>
          </a:p>
          <a:p>
            <a:pPr lvl="1" eaLnBrk="1" hangingPunct="1"/>
            <a:r>
              <a:rPr lang="en-US" altLang="en-US" sz="2000"/>
              <a:t>Cash reinvested may be unrealistic because, who knows if the rate that you are using for discounting is the same rate that would be applied to a cash flow that might be used for any number of things.</a:t>
            </a:r>
          </a:p>
          <a:p>
            <a:pPr lvl="1" eaLnBrk="1" hangingPunct="1"/>
            <a:endParaRPr lang="en-US" altLang="en-US" sz="2000"/>
          </a:p>
        </p:txBody>
      </p:sp>
      <p:sp>
        <p:nvSpPr>
          <p:cNvPr id="66564" name="Slide Number Placeholder 3">
            <a:extLst>
              <a:ext uri="{FF2B5EF4-FFF2-40B4-BE49-F238E27FC236}">
                <a16:creationId xmlns:a16="http://schemas.microsoft.com/office/drawing/2014/main" id="{BDC6321E-A313-7576-82D4-887BB8625BCE}"/>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D0DBD05-04D7-48DB-90CB-997071F7C94A}" type="slidenum">
              <a:rPr lang="en-US" altLang="en-US"/>
              <a:pPr/>
              <a:t>62</a:t>
            </a:fld>
            <a:endParaRPr lang="en-US" altLang="en-US"/>
          </a:p>
        </p:txBody>
      </p:sp>
    </p:spTree>
  </p:cSld>
  <p:clrMapOvr>
    <a:masterClrMapping/>
  </p:clrMapOvr>
  <p:transition spd="med">
    <p:wheel spokes="8"/>
    <p:sndAc>
      <p:stSnd>
        <p:snd r:embed="rId2" name="cashreg.wav"/>
      </p:stSnd>
    </p:sndAc>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B86E9519-5FC6-523B-BF28-FBAA6F9DFBD9}"/>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22EDD8-68C7-4F80-B7C0-AE51AEAA4810}" type="slidenum">
              <a:rPr lang="en-US" altLang="en-US"/>
              <a:pPr/>
              <a:t>63</a:t>
            </a:fld>
            <a:endParaRPr lang="en-US" altLang="en-US"/>
          </a:p>
        </p:txBody>
      </p:sp>
      <p:sp>
        <p:nvSpPr>
          <p:cNvPr id="67587" name="Rectangle 2">
            <a:extLst>
              <a:ext uri="{FF2B5EF4-FFF2-40B4-BE49-F238E27FC236}">
                <a16:creationId xmlns:a16="http://schemas.microsoft.com/office/drawing/2014/main" id="{073E26C2-6DD5-97F2-C7F0-FD776A567C19}"/>
              </a:ext>
            </a:extLst>
          </p:cNvPr>
          <p:cNvSpPr>
            <a:spLocks noGrp="1" noChangeArrowheads="1"/>
          </p:cNvSpPr>
          <p:nvPr>
            <p:ph type="title"/>
          </p:nvPr>
        </p:nvSpPr>
        <p:spPr>
          <a:xfrm>
            <a:off x="457200" y="76200"/>
            <a:ext cx="8229600" cy="808038"/>
          </a:xfrm>
        </p:spPr>
        <p:txBody>
          <a:bodyPr/>
          <a:lstStyle/>
          <a:p>
            <a:pPr eaLnBrk="1" hangingPunct="1"/>
            <a:r>
              <a:rPr lang="en-US" altLang="en-US" sz="3900"/>
              <a:t>Profitability Index (Benefit Cost Ratio)</a:t>
            </a:r>
          </a:p>
        </p:txBody>
      </p:sp>
      <p:sp>
        <p:nvSpPr>
          <p:cNvPr id="441347" name="Rectangle 3">
            <a:extLst>
              <a:ext uri="{FF2B5EF4-FFF2-40B4-BE49-F238E27FC236}">
                <a16:creationId xmlns:a16="http://schemas.microsoft.com/office/drawing/2014/main" id="{041E8D11-0C68-07B7-0297-0AC04B93D103}"/>
              </a:ext>
            </a:extLst>
          </p:cNvPr>
          <p:cNvSpPr>
            <a:spLocks noGrp="1" noChangeArrowheads="1"/>
          </p:cNvSpPr>
          <p:nvPr>
            <p:ph type="body" idx="1"/>
          </p:nvPr>
        </p:nvSpPr>
        <p:spPr>
          <a:xfrm>
            <a:off x="533400" y="1066800"/>
            <a:ext cx="8077200" cy="4800600"/>
          </a:xfrm>
        </p:spPr>
        <p:txBody>
          <a:bodyPr/>
          <a:lstStyle/>
          <a:p>
            <a:pPr eaLnBrk="1" hangingPunct="1">
              <a:lnSpc>
                <a:spcPct val="90000"/>
              </a:lnSpc>
            </a:pPr>
            <a:r>
              <a:rPr lang="en-US" altLang="en-US" sz="3600"/>
              <a:t>PI Formula= PVFCF/Initial Cost</a:t>
            </a:r>
          </a:p>
          <a:p>
            <a:pPr lvl="1" eaLnBrk="1" hangingPunct="1">
              <a:lnSpc>
                <a:spcPct val="90000"/>
              </a:lnSpc>
            </a:pPr>
            <a:r>
              <a:rPr lang="en-US" altLang="en-US" sz="2000"/>
              <a:t>PI &gt; 1, accept project</a:t>
            </a:r>
          </a:p>
          <a:p>
            <a:pPr lvl="1" eaLnBrk="1" hangingPunct="1">
              <a:lnSpc>
                <a:spcPct val="90000"/>
              </a:lnSpc>
            </a:pPr>
            <a:r>
              <a:rPr lang="en-US" altLang="en-US" sz="2000"/>
              <a:t>PI &lt; 1, reject project</a:t>
            </a:r>
            <a:br>
              <a:rPr lang="en-US" altLang="en-US" sz="2000"/>
            </a:br>
            <a:endParaRPr lang="en-US" altLang="en-US" sz="2400"/>
          </a:p>
          <a:p>
            <a:pPr eaLnBrk="1" hangingPunct="1">
              <a:lnSpc>
                <a:spcPct val="90000"/>
              </a:lnSpc>
            </a:pPr>
            <a:r>
              <a:rPr lang="en-US" altLang="en-US" sz="2400"/>
              <a:t>Measures the benefit per unit cost, based on the time value of money</a:t>
            </a:r>
          </a:p>
          <a:p>
            <a:pPr eaLnBrk="1" hangingPunct="1">
              <a:lnSpc>
                <a:spcPct val="90000"/>
              </a:lnSpc>
            </a:pPr>
            <a:r>
              <a:rPr lang="en-US" altLang="en-US" sz="2400"/>
              <a:t>A profitability index of 1.1 implies that for every $1 of investment, we create an additional $0.10 in value</a:t>
            </a:r>
          </a:p>
          <a:p>
            <a:pPr lvl="1" eaLnBrk="1" hangingPunct="1">
              <a:lnSpc>
                <a:spcPct val="90000"/>
              </a:lnSpc>
            </a:pPr>
            <a:r>
              <a:rPr lang="en-US" altLang="en-US" sz="2000"/>
              <a:t>Use this PI Formula = PVFCF/Initial Cost – 1</a:t>
            </a:r>
            <a:br>
              <a:rPr lang="en-US" altLang="en-US" sz="2000"/>
            </a:br>
            <a:endParaRPr lang="en-US" altLang="en-US" sz="2000"/>
          </a:p>
          <a:p>
            <a:pPr eaLnBrk="1" hangingPunct="1">
              <a:lnSpc>
                <a:spcPct val="90000"/>
              </a:lnSpc>
            </a:pPr>
            <a:r>
              <a:rPr lang="en-US" altLang="en-US" sz="2400"/>
              <a:t>This measure can be very useful in situations where we have limited capital (can’t do all projects, then select greater PI)</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 calcmode="lin" valueType="num">
                                      <p:cBhvr additive="base">
                                        <p:cTn id="7" dur="500" fill="hold"/>
                                        <p:tgtEl>
                                          <p:spTgt spid="441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13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1347">
                                            <p:txEl>
                                              <p:pRg st="0" end="0"/>
                                            </p:txEl>
                                          </p:spTgt>
                                        </p:tgtEl>
                                        <p:attrNameLst>
                                          <p:attrName>ppt_c</p:attrName>
                                        </p:attrNameLst>
                                      </p:cBhvr>
                                      <p:to>
                                        <a:schemeClr val="tx2"/>
                                      </p:to>
                                    </p:animClr>
                                  </p:subTnLst>
                                </p:cTn>
                              </p:par>
                              <p:par>
                                <p:cTn id="9" presetID="2" presetClass="entr" presetSubtype="8" fill="hold" grpId="0" nodeType="withEffect">
                                  <p:stCondLst>
                                    <p:cond delay="0"/>
                                  </p:stCondLst>
                                  <p:childTnLst>
                                    <p:set>
                                      <p:cBhvr>
                                        <p:cTn id="10" dur="1" fill="hold">
                                          <p:stCondLst>
                                            <p:cond delay="0"/>
                                          </p:stCondLst>
                                        </p:cTn>
                                        <p:tgtEl>
                                          <p:spTgt spid="441347">
                                            <p:txEl>
                                              <p:pRg st="1" end="1"/>
                                            </p:txEl>
                                          </p:spTgt>
                                        </p:tgtEl>
                                        <p:attrNameLst>
                                          <p:attrName>style.visibility</p:attrName>
                                        </p:attrNameLst>
                                      </p:cBhvr>
                                      <p:to>
                                        <p:strVal val="visible"/>
                                      </p:to>
                                    </p:set>
                                    <p:anim calcmode="lin" valueType="num">
                                      <p:cBhvr additive="base">
                                        <p:cTn id="11" dur="500" fill="hold"/>
                                        <p:tgtEl>
                                          <p:spTgt spid="4413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13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1347">
                                            <p:txEl>
                                              <p:pRg st="1" end="1"/>
                                            </p:txEl>
                                          </p:spTgt>
                                        </p:tgtEl>
                                        <p:attrNameLst>
                                          <p:attrName>ppt_c</p:attrName>
                                        </p:attrNameLst>
                                      </p:cBhvr>
                                      <p:to>
                                        <a:schemeClr val="tx2"/>
                                      </p:to>
                                    </p:animClr>
                                  </p:subTnLst>
                                </p:cTn>
                              </p:par>
                              <p:par>
                                <p:cTn id="13" presetID="2" presetClass="entr" presetSubtype="8" fill="hold" grpId="0" nodeType="withEffect">
                                  <p:stCondLst>
                                    <p:cond delay="0"/>
                                  </p:stCondLst>
                                  <p:childTnLst>
                                    <p:set>
                                      <p:cBhvr>
                                        <p:cTn id="14" dur="1" fill="hold">
                                          <p:stCondLst>
                                            <p:cond delay="0"/>
                                          </p:stCondLst>
                                        </p:cTn>
                                        <p:tgtEl>
                                          <p:spTgt spid="441347">
                                            <p:txEl>
                                              <p:pRg st="2" end="2"/>
                                            </p:txEl>
                                          </p:spTgt>
                                        </p:tgtEl>
                                        <p:attrNameLst>
                                          <p:attrName>style.visibility</p:attrName>
                                        </p:attrNameLst>
                                      </p:cBhvr>
                                      <p:to>
                                        <p:strVal val="visible"/>
                                      </p:to>
                                    </p:set>
                                    <p:anim calcmode="lin" valueType="num">
                                      <p:cBhvr additive="base">
                                        <p:cTn id="15" dur="500" fill="hold"/>
                                        <p:tgtEl>
                                          <p:spTgt spid="4413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13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1347">
                                            <p:txEl>
                                              <p:pRg st="2" end="2"/>
                                            </p:txEl>
                                          </p:spTgt>
                                        </p:tgtEl>
                                        <p:attrNameLst>
                                          <p:attrName>ppt_c</p:attrName>
                                        </p:attrNameLst>
                                      </p:cBhvr>
                                      <p:to>
                                        <a:schemeClr val="tx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1347">
                                            <p:txEl>
                                              <p:pRg st="3" end="3"/>
                                            </p:txEl>
                                          </p:spTgt>
                                        </p:tgtEl>
                                        <p:attrNameLst>
                                          <p:attrName>style.visibility</p:attrName>
                                        </p:attrNameLst>
                                      </p:cBhvr>
                                      <p:to>
                                        <p:strVal val="visible"/>
                                      </p:to>
                                    </p:set>
                                    <p:anim calcmode="lin" valueType="num">
                                      <p:cBhvr additive="base">
                                        <p:cTn id="21" dur="500" fill="hold"/>
                                        <p:tgtEl>
                                          <p:spTgt spid="44134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413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1347">
                                            <p:txEl>
                                              <p:pRg st="3" end="3"/>
                                            </p:txEl>
                                          </p:spTgt>
                                        </p:tgtEl>
                                        <p:attrNameLst>
                                          <p:attrName>ppt_c</p:attrName>
                                        </p:attrNameLst>
                                      </p:cBhvr>
                                      <p:to>
                                        <a:schemeClr val="tx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41347">
                                            <p:txEl>
                                              <p:pRg st="4" end="4"/>
                                            </p:txEl>
                                          </p:spTgt>
                                        </p:tgtEl>
                                        <p:attrNameLst>
                                          <p:attrName>style.visibility</p:attrName>
                                        </p:attrNameLst>
                                      </p:cBhvr>
                                      <p:to>
                                        <p:strVal val="visible"/>
                                      </p:to>
                                    </p:set>
                                    <p:anim calcmode="lin" valueType="num">
                                      <p:cBhvr additive="base">
                                        <p:cTn id="27" dur="500" fill="hold"/>
                                        <p:tgtEl>
                                          <p:spTgt spid="44134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413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1347">
                                            <p:txEl>
                                              <p:pRg st="4" end="4"/>
                                            </p:txEl>
                                          </p:spTgt>
                                        </p:tgtEl>
                                        <p:attrNameLst>
                                          <p:attrName>ppt_c</p:attrName>
                                        </p:attrNameLst>
                                      </p:cBhvr>
                                      <p:to>
                                        <a:schemeClr val="tx2"/>
                                      </p:to>
                                    </p:animClr>
                                  </p:subTnLst>
                                </p:cTn>
                              </p:par>
                              <p:par>
                                <p:cTn id="29" presetID="2" presetClass="entr" presetSubtype="8" fill="hold" grpId="0" nodeType="withEffect">
                                  <p:stCondLst>
                                    <p:cond delay="0"/>
                                  </p:stCondLst>
                                  <p:childTnLst>
                                    <p:set>
                                      <p:cBhvr>
                                        <p:cTn id="30" dur="1" fill="hold">
                                          <p:stCondLst>
                                            <p:cond delay="0"/>
                                          </p:stCondLst>
                                        </p:cTn>
                                        <p:tgtEl>
                                          <p:spTgt spid="441347">
                                            <p:txEl>
                                              <p:pRg st="5" end="5"/>
                                            </p:txEl>
                                          </p:spTgt>
                                        </p:tgtEl>
                                        <p:attrNameLst>
                                          <p:attrName>style.visibility</p:attrName>
                                        </p:attrNameLst>
                                      </p:cBhvr>
                                      <p:to>
                                        <p:strVal val="visible"/>
                                      </p:to>
                                    </p:set>
                                    <p:anim calcmode="lin" valueType="num">
                                      <p:cBhvr additive="base">
                                        <p:cTn id="31" dur="500" fill="hold"/>
                                        <p:tgtEl>
                                          <p:spTgt spid="4413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134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1347">
                                            <p:txEl>
                                              <p:pRg st="5" end="5"/>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1347">
                                            <p:txEl>
                                              <p:pRg st="6" end="6"/>
                                            </p:txEl>
                                          </p:spTgt>
                                        </p:tgtEl>
                                        <p:attrNameLst>
                                          <p:attrName>style.visibility</p:attrName>
                                        </p:attrNameLst>
                                      </p:cBhvr>
                                      <p:to>
                                        <p:strVal val="visible"/>
                                      </p:to>
                                    </p:set>
                                    <p:anim calcmode="lin" valueType="num">
                                      <p:cBhvr additive="base">
                                        <p:cTn id="37" dur="500" fill="hold"/>
                                        <p:tgtEl>
                                          <p:spTgt spid="4413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134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1347">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8CDCEE8-6477-A13A-8D85-7AC07BC02322}"/>
              </a:ext>
            </a:extLst>
          </p:cNvPr>
          <p:cNvSpPr>
            <a:spLocks noGrp="1"/>
          </p:cNvSpPr>
          <p:nvPr>
            <p:ph type="title"/>
          </p:nvPr>
        </p:nvSpPr>
        <p:spPr/>
        <p:txBody>
          <a:bodyPr/>
          <a:lstStyle/>
          <a:p>
            <a:r>
              <a:rPr lang="en-US" altLang="en-US"/>
              <a:t>PI</a:t>
            </a:r>
            <a:br>
              <a:rPr lang="en-US" altLang="en-US"/>
            </a:br>
            <a:r>
              <a:rPr lang="en-US" altLang="en-US"/>
              <a:t>Example 11:</a:t>
            </a:r>
          </a:p>
        </p:txBody>
      </p:sp>
      <p:pic>
        <p:nvPicPr>
          <p:cNvPr id="68611" name="Picture 3">
            <a:extLst>
              <a:ext uri="{FF2B5EF4-FFF2-40B4-BE49-F238E27FC236}">
                <a16:creationId xmlns:a16="http://schemas.microsoft.com/office/drawing/2014/main" id="{820BD135-CD95-FAD2-872D-0CC6350A4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535" r="41830" b="15894"/>
          <a:stretch>
            <a:fillRect/>
          </a:stretch>
        </p:blipFill>
        <p:spPr bwMode="auto">
          <a:xfrm>
            <a:off x="304800" y="1481138"/>
            <a:ext cx="5181600" cy="4246562"/>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a:extLst>
              <a:ext uri="{FF2B5EF4-FFF2-40B4-BE49-F238E27FC236}">
                <a16:creationId xmlns:a16="http://schemas.microsoft.com/office/drawing/2014/main" id="{413AC653-6755-284E-93F4-E1725C3D6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357" r="59151" b="16429"/>
          <a:stretch>
            <a:fillRect/>
          </a:stretch>
        </p:blipFill>
        <p:spPr bwMode="auto">
          <a:xfrm>
            <a:off x="5843588" y="1481138"/>
            <a:ext cx="3224212" cy="3741737"/>
          </a:xfrm>
          <a:prstGeom prst="rect">
            <a:avLst/>
          </a:prstGeom>
          <a:noFill/>
          <a:ln>
            <a:noFill/>
          </a:ln>
          <a:effectLst/>
          <a:extLst>
            <a:ext uri="{909E8E84-426E-40DD-AFC4-6F175D3DCCD1}">
              <a14:hiddenFill xmlns:a14="http://schemas.microsoft.com/office/drawing/2010/main">
                <a:solidFill>
                  <a:srgbClr val="FF0000">
                    <a:alpha val="3137"/>
                  </a:srgbClr>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8"/>
    <p:sndAc>
      <p:stSnd>
        <p:snd r:embed="rId2" name="cashreg.wav"/>
      </p:stSnd>
    </p:sndAc>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Slide Number Placeholder 4">
            <a:extLst>
              <a:ext uri="{FF2B5EF4-FFF2-40B4-BE49-F238E27FC236}">
                <a16:creationId xmlns:a16="http://schemas.microsoft.com/office/drawing/2014/main" id="{0D8E2D5B-AFCA-6C6D-A571-9B45D7593D4B}"/>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0311A5-2C09-440C-A11A-5E1FC21A9F37}" type="slidenum">
              <a:rPr lang="en-US" altLang="en-US"/>
              <a:pPr/>
              <a:t>65</a:t>
            </a:fld>
            <a:endParaRPr lang="en-US" altLang="en-US"/>
          </a:p>
        </p:txBody>
      </p:sp>
      <p:sp>
        <p:nvSpPr>
          <p:cNvPr id="69635" name="Rectangle 2">
            <a:extLst>
              <a:ext uri="{FF2B5EF4-FFF2-40B4-BE49-F238E27FC236}">
                <a16:creationId xmlns:a16="http://schemas.microsoft.com/office/drawing/2014/main" id="{BC756093-56C9-AC9D-0572-1BCFF69BDCBE}"/>
              </a:ext>
            </a:extLst>
          </p:cNvPr>
          <p:cNvSpPr>
            <a:spLocks noGrp="1" noChangeArrowheads="1"/>
          </p:cNvSpPr>
          <p:nvPr>
            <p:ph type="title"/>
          </p:nvPr>
        </p:nvSpPr>
        <p:spPr/>
        <p:txBody>
          <a:bodyPr/>
          <a:lstStyle/>
          <a:p>
            <a:pPr eaLnBrk="1" hangingPunct="1"/>
            <a:r>
              <a:rPr lang="en-US" altLang="en-US"/>
              <a:t>Advantages and Disadvantages of Profitability Index</a:t>
            </a:r>
          </a:p>
        </p:txBody>
      </p:sp>
      <p:sp>
        <p:nvSpPr>
          <p:cNvPr id="442371" name="Rectangle 3">
            <a:extLst>
              <a:ext uri="{FF2B5EF4-FFF2-40B4-BE49-F238E27FC236}">
                <a16:creationId xmlns:a16="http://schemas.microsoft.com/office/drawing/2014/main" id="{BF0FEE3B-0547-E5FF-4648-A2BA5566D5C8}"/>
              </a:ext>
            </a:extLst>
          </p:cNvPr>
          <p:cNvSpPr>
            <a:spLocks noGrp="1" noChangeArrowheads="1"/>
          </p:cNvSpPr>
          <p:nvPr>
            <p:ph type="body" sz="half" idx="1"/>
          </p:nvPr>
        </p:nvSpPr>
        <p:spPr>
          <a:xfrm>
            <a:off x="381000" y="1600200"/>
            <a:ext cx="4187825" cy="4724400"/>
          </a:xfrm>
        </p:spPr>
        <p:txBody>
          <a:bodyPr/>
          <a:lstStyle/>
          <a:p>
            <a:pPr eaLnBrk="1" hangingPunct="1"/>
            <a:r>
              <a:rPr lang="en-US" altLang="en-US"/>
              <a:t>Advantages</a:t>
            </a:r>
          </a:p>
          <a:p>
            <a:pPr lvl="1" eaLnBrk="1" hangingPunct="1"/>
            <a:r>
              <a:rPr lang="en-US" altLang="en-US" sz="2600"/>
              <a:t>Closely related to NPV, generally leading to identical decisions</a:t>
            </a:r>
          </a:p>
          <a:p>
            <a:pPr lvl="1" eaLnBrk="1" hangingPunct="1"/>
            <a:r>
              <a:rPr lang="en-US" altLang="en-US" sz="2600"/>
              <a:t>Easy to understand and communicate</a:t>
            </a:r>
          </a:p>
          <a:p>
            <a:pPr lvl="1" eaLnBrk="1" hangingPunct="1"/>
            <a:r>
              <a:rPr lang="en-US" altLang="en-US" sz="2600"/>
              <a:t>May be useful when available investment funds are limited</a:t>
            </a:r>
          </a:p>
        </p:txBody>
      </p:sp>
      <p:sp>
        <p:nvSpPr>
          <p:cNvPr id="442372" name="Rectangle 4">
            <a:extLst>
              <a:ext uri="{FF2B5EF4-FFF2-40B4-BE49-F238E27FC236}">
                <a16:creationId xmlns:a16="http://schemas.microsoft.com/office/drawing/2014/main" id="{6765BED3-DAEE-3E8E-A4BC-736EDEC3B527}"/>
              </a:ext>
            </a:extLst>
          </p:cNvPr>
          <p:cNvSpPr>
            <a:spLocks noGrp="1" noChangeArrowheads="1"/>
          </p:cNvSpPr>
          <p:nvPr>
            <p:ph type="body" sz="half" idx="2"/>
          </p:nvPr>
        </p:nvSpPr>
        <p:spPr>
          <a:xfrm>
            <a:off x="4725988" y="1600200"/>
            <a:ext cx="4189412" cy="4724400"/>
          </a:xfrm>
        </p:spPr>
        <p:txBody>
          <a:bodyPr/>
          <a:lstStyle/>
          <a:p>
            <a:pPr eaLnBrk="1" hangingPunct="1"/>
            <a:r>
              <a:rPr lang="en-US" altLang="en-US"/>
              <a:t>Disadvantages</a:t>
            </a:r>
          </a:p>
          <a:p>
            <a:pPr lvl="1" eaLnBrk="1" hangingPunct="1"/>
            <a:r>
              <a:rPr lang="en-US" altLang="en-US" sz="2600"/>
              <a:t>May lead to incorrect decisions in comparisons of mutually exclusive investments</a:t>
            </a:r>
          </a:p>
          <a:p>
            <a:pPr lvl="1" eaLnBrk="1" hangingPunct="1"/>
            <a:r>
              <a:rPr lang="en-US" altLang="en-US" sz="2600"/>
              <a:t>Scale is not revealed</a:t>
            </a:r>
          </a:p>
          <a:p>
            <a:pPr lvl="1" eaLnBrk="1" hangingPunct="1"/>
            <a:r>
              <a:rPr lang="en-US" altLang="en-US" sz="2600"/>
              <a:t>10/5 = 1000/500</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 calcmode="lin" valueType="num">
                                      <p:cBhvr additive="base">
                                        <p:cTn id="7" dur="500" fill="hold"/>
                                        <p:tgtEl>
                                          <p:spTgt spid="442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23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2371">
                                            <p:txEl>
                                              <p:pRg st="1" end="1"/>
                                            </p:txEl>
                                          </p:spTgt>
                                        </p:tgtEl>
                                        <p:attrNameLst>
                                          <p:attrName>style.visibility</p:attrName>
                                        </p:attrNameLst>
                                      </p:cBhvr>
                                      <p:to>
                                        <p:strVal val="visible"/>
                                      </p:to>
                                    </p:set>
                                    <p:anim calcmode="lin" valueType="num">
                                      <p:cBhvr additive="base">
                                        <p:cTn id="13" dur="500" fill="hold"/>
                                        <p:tgtEl>
                                          <p:spTgt spid="442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237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2371">
                                            <p:txEl>
                                              <p:pRg st="2" end="2"/>
                                            </p:txEl>
                                          </p:spTgt>
                                        </p:tgtEl>
                                        <p:attrNameLst>
                                          <p:attrName>style.visibility</p:attrName>
                                        </p:attrNameLst>
                                      </p:cBhvr>
                                      <p:to>
                                        <p:strVal val="visible"/>
                                      </p:to>
                                    </p:set>
                                    <p:anim calcmode="lin" valueType="num">
                                      <p:cBhvr additive="base">
                                        <p:cTn id="19" dur="500" fill="hold"/>
                                        <p:tgtEl>
                                          <p:spTgt spid="442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23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2371">
                                            <p:txEl>
                                              <p:pRg st="3" end="3"/>
                                            </p:txEl>
                                          </p:spTgt>
                                        </p:tgtEl>
                                        <p:attrNameLst>
                                          <p:attrName>style.visibility</p:attrName>
                                        </p:attrNameLst>
                                      </p:cBhvr>
                                      <p:to>
                                        <p:strVal val="visible"/>
                                      </p:to>
                                    </p:set>
                                    <p:anim calcmode="lin" valueType="num">
                                      <p:cBhvr additive="base">
                                        <p:cTn id="25" dur="500" fill="hold"/>
                                        <p:tgtEl>
                                          <p:spTgt spid="442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237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1">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42372">
                                            <p:txEl>
                                              <p:pRg st="0" end="0"/>
                                            </p:txEl>
                                          </p:spTgt>
                                        </p:tgtEl>
                                        <p:attrNameLst>
                                          <p:attrName>style.visibility</p:attrName>
                                        </p:attrNameLst>
                                      </p:cBhvr>
                                      <p:to>
                                        <p:strVal val="visible"/>
                                      </p:to>
                                    </p:set>
                                    <p:anim calcmode="lin" valueType="num">
                                      <p:cBhvr additive="base">
                                        <p:cTn id="31" dur="500" fill="hold"/>
                                        <p:tgtEl>
                                          <p:spTgt spid="44237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4237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2">
                                            <p:txEl>
                                              <p:pRg st="0" end="0"/>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42372">
                                            <p:txEl>
                                              <p:pRg st="1" end="1"/>
                                            </p:txEl>
                                          </p:spTgt>
                                        </p:tgtEl>
                                        <p:attrNameLst>
                                          <p:attrName>style.visibility</p:attrName>
                                        </p:attrNameLst>
                                      </p:cBhvr>
                                      <p:to>
                                        <p:strVal val="visible"/>
                                      </p:to>
                                    </p:set>
                                    <p:anim calcmode="lin" valueType="num">
                                      <p:cBhvr additive="base">
                                        <p:cTn id="37" dur="500" fill="hold"/>
                                        <p:tgtEl>
                                          <p:spTgt spid="442372">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4237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2">
                                            <p:txEl>
                                              <p:pRg st="1" end="1"/>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42372">
                                            <p:txEl>
                                              <p:pRg st="2" end="2"/>
                                            </p:txEl>
                                          </p:spTgt>
                                        </p:tgtEl>
                                        <p:attrNameLst>
                                          <p:attrName>style.visibility</p:attrName>
                                        </p:attrNameLst>
                                      </p:cBhvr>
                                      <p:to>
                                        <p:strVal val="visible"/>
                                      </p:to>
                                    </p:set>
                                    <p:anim calcmode="lin" valueType="num">
                                      <p:cBhvr additive="base">
                                        <p:cTn id="43" dur="500" fill="hold"/>
                                        <p:tgtEl>
                                          <p:spTgt spid="442372">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4237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2">
                                            <p:txEl>
                                              <p:pRg st="2" end="2"/>
                                            </p:txEl>
                                          </p:spTgt>
                                        </p:tgtEl>
                                        <p:attrNameLst>
                                          <p:attrName>ppt_c</p:attrName>
                                        </p:attrNameLst>
                                      </p:cBhvr>
                                      <p:to>
                                        <a:schemeClr val="tx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42372">
                                            <p:txEl>
                                              <p:pRg st="3" end="3"/>
                                            </p:txEl>
                                          </p:spTgt>
                                        </p:tgtEl>
                                        <p:attrNameLst>
                                          <p:attrName>style.visibility</p:attrName>
                                        </p:attrNameLst>
                                      </p:cBhvr>
                                      <p:to>
                                        <p:strVal val="visible"/>
                                      </p:to>
                                    </p:set>
                                    <p:anim calcmode="lin" valueType="num">
                                      <p:cBhvr additive="base">
                                        <p:cTn id="49" dur="500" fill="hold"/>
                                        <p:tgtEl>
                                          <p:spTgt spid="442372">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4237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2372">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bldLvl="2" autoUpdateAnimBg="0"/>
      <p:bldP spid="442372"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94539372-4542-0CF9-B082-EF06DDFC287B}"/>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B8E23B-F871-4525-AA91-DF61575F9B67}" type="slidenum">
              <a:rPr lang="en-US" altLang="en-US"/>
              <a:pPr/>
              <a:t>66</a:t>
            </a:fld>
            <a:endParaRPr lang="en-US" altLang="en-US"/>
          </a:p>
        </p:txBody>
      </p:sp>
      <p:sp>
        <p:nvSpPr>
          <p:cNvPr id="70659" name="Rectangle 2">
            <a:extLst>
              <a:ext uri="{FF2B5EF4-FFF2-40B4-BE49-F238E27FC236}">
                <a16:creationId xmlns:a16="http://schemas.microsoft.com/office/drawing/2014/main" id="{60897910-A50F-937C-5BA5-FD0027C5C832}"/>
              </a:ext>
            </a:extLst>
          </p:cNvPr>
          <p:cNvSpPr>
            <a:spLocks noGrp="1" noChangeArrowheads="1"/>
          </p:cNvSpPr>
          <p:nvPr>
            <p:ph type="title"/>
          </p:nvPr>
        </p:nvSpPr>
        <p:spPr/>
        <p:txBody>
          <a:bodyPr/>
          <a:lstStyle/>
          <a:p>
            <a:pPr eaLnBrk="1" hangingPunct="1"/>
            <a:r>
              <a:rPr lang="en-US" altLang="en-US"/>
              <a:t>Capital Budgeting In Practice</a:t>
            </a:r>
          </a:p>
        </p:txBody>
      </p:sp>
      <p:sp>
        <p:nvSpPr>
          <p:cNvPr id="443395" name="Rectangle 3">
            <a:extLst>
              <a:ext uri="{FF2B5EF4-FFF2-40B4-BE49-F238E27FC236}">
                <a16:creationId xmlns:a16="http://schemas.microsoft.com/office/drawing/2014/main" id="{1531C404-CD48-A976-470A-5BE661F5CDD1}"/>
              </a:ext>
            </a:extLst>
          </p:cNvPr>
          <p:cNvSpPr>
            <a:spLocks noGrp="1" noChangeArrowheads="1"/>
          </p:cNvSpPr>
          <p:nvPr>
            <p:ph type="body" idx="1"/>
          </p:nvPr>
        </p:nvSpPr>
        <p:spPr/>
        <p:txBody>
          <a:bodyPr/>
          <a:lstStyle/>
          <a:p>
            <a:pPr eaLnBrk="1" hangingPunct="1">
              <a:lnSpc>
                <a:spcPct val="80000"/>
              </a:lnSpc>
            </a:pPr>
            <a:r>
              <a:rPr lang="en-US" altLang="en-US" sz="2800"/>
              <a:t>We should consider several investment criteria when making decisions</a:t>
            </a:r>
          </a:p>
          <a:p>
            <a:pPr eaLnBrk="1" hangingPunct="1">
              <a:lnSpc>
                <a:spcPct val="80000"/>
              </a:lnSpc>
            </a:pPr>
            <a:r>
              <a:rPr lang="en-US" altLang="en-US" sz="2800"/>
              <a:t>NPV and IRR are the most commonly used primary investment criteria</a:t>
            </a:r>
          </a:p>
          <a:p>
            <a:pPr eaLnBrk="1" hangingPunct="1">
              <a:lnSpc>
                <a:spcPct val="80000"/>
              </a:lnSpc>
            </a:pPr>
            <a:r>
              <a:rPr lang="en-US" altLang="en-US" sz="2800"/>
              <a:t>Payback is a commonly used secondary investment criteria</a:t>
            </a:r>
          </a:p>
          <a:p>
            <a:pPr eaLnBrk="1" hangingPunct="1">
              <a:lnSpc>
                <a:spcPct val="80000"/>
              </a:lnSpc>
            </a:pPr>
            <a:r>
              <a:rPr lang="en-US" altLang="en-US" sz="2800"/>
              <a:t>Why so many? Because they are all only estimates!</a:t>
            </a:r>
          </a:p>
          <a:p>
            <a:pPr eaLnBrk="1" hangingPunct="1">
              <a:lnSpc>
                <a:spcPct val="80000"/>
              </a:lnSpc>
            </a:pPr>
            <a:r>
              <a:rPr lang="en-US" altLang="en-US" sz="2800"/>
              <a:t>The financial manager acts in the stockholder’s best interest by identifying and taking positive NPV projects</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anim calcmode="lin" valueType="num">
                                      <p:cBhvr additive="base">
                                        <p:cTn id="7" dur="500" fill="hold"/>
                                        <p:tgtEl>
                                          <p:spTgt spid="443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33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339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3395">
                                            <p:txEl>
                                              <p:pRg st="1" end="1"/>
                                            </p:txEl>
                                          </p:spTgt>
                                        </p:tgtEl>
                                        <p:attrNameLst>
                                          <p:attrName>style.visibility</p:attrName>
                                        </p:attrNameLst>
                                      </p:cBhvr>
                                      <p:to>
                                        <p:strVal val="visible"/>
                                      </p:to>
                                    </p:set>
                                    <p:anim calcmode="lin" valueType="num">
                                      <p:cBhvr additive="base">
                                        <p:cTn id="13" dur="500" fill="hold"/>
                                        <p:tgtEl>
                                          <p:spTgt spid="443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33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3395">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3395">
                                            <p:txEl>
                                              <p:pRg st="2" end="2"/>
                                            </p:txEl>
                                          </p:spTgt>
                                        </p:tgtEl>
                                        <p:attrNameLst>
                                          <p:attrName>style.visibility</p:attrName>
                                        </p:attrNameLst>
                                      </p:cBhvr>
                                      <p:to>
                                        <p:strVal val="visible"/>
                                      </p:to>
                                    </p:set>
                                    <p:anim calcmode="lin" valueType="num">
                                      <p:cBhvr additive="base">
                                        <p:cTn id="19" dur="500" fill="hold"/>
                                        <p:tgtEl>
                                          <p:spTgt spid="443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33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3395">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3395">
                                            <p:txEl>
                                              <p:pRg st="3" end="3"/>
                                            </p:txEl>
                                          </p:spTgt>
                                        </p:tgtEl>
                                        <p:attrNameLst>
                                          <p:attrName>style.visibility</p:attrName>
                                        </p:attrNameLst>
                                      </p:cBhvr>
                                      <p:to>
                                        <p:strVal val="visible"/>
                                      </p:to>
                                    </p:set>
                                    <p:anim calcmode="lin" valueType="num">
                                      <p:cBhvr additive="base">
                                        <p:cTn id="25" dur="500" fill="hold"/>
                                        <p:tgtEl>
                                          <p:spTgt spid="443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33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3395">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3395">
                                            <p:txEl>
                                              <p:pRg st="4" end="4"/>
                                            </p:txEl>
                                          </p:spTgt>
                                        </p:tgtEl>
                                        <p:attrNameLst>
                                          <p:attrName>style.visibility</p:attrName>
                                        </p:attrNameLst>
                                      </p:cBhvr>
                                      <p:to>
                                        <p:strVal val="visible"/>
                                      </p:to>
                                    </p:set>
                                    <p:anim calcmode="lin" valueType="num">
                                      <p:cBhvr additive="base">
                                        <p:cTn id="31" dur="500" fill="hold"/>
                                        <p:tgtEl>
                                          <p:spTgt spid="443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339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3395">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a:extLst>
              <a:ext uri="{FF2B5EF4-FFF2-40B4-BE49-F238E27FC236}">
                <a16:creationId xmlns:a16="http://schemas.microsoft.com/office/drawing/2014/main" id="{951DD2A2-A546-5E6C-6EA7-8E3F3482FC64}"/>
              </a:ext>
            </a:extLst>
          </p:cNvPr>
          <p:cNvSpPr>
            <a:spLocks noGrp="1"/>
          </p:cNvSpPr>
          <p:nvPr>
            <p:ph type="sldNum" sz="quarter" idx="4294967295"/>
          </p:nvPr>
        </p:nvSpPr>
        <p:spPr bwMode="auto">
          <a:xfrm>
            <a:off x="457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7216A7-79FE-426D-AA7A-9411BD7FB472}" type="slidenum">
              <a:rPr lang="en-US" altLang="en-US"/>
              <a:pPr/>
              <a:t>67</a:t>
            </a:fld>
            <a:endParaRPr lang="en-US" altLang="en-US"/>
          </a:p>
        </p:txBody>
      </p:sp>
      <p:pic>
        <p:nvPicPr>
          <p:cNvPr id="71683" name="Picture 2" descr="E:\Digital Art\Chapter 8\ros46733_tb0805.jpg">
            <a:extLst>
              <a:ext uri="{FF2B5EF4-FFF2-40B4-BE49-F238E27FC236}">
                <a16:creationId xmlns:a16="http://schemas.microsoft.com/office/drawing/2014/main" id="{803BAB04-C1DA-0A81-14B1-43BD76D985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75" y="152400"/>
            <a:ext cx="8988425" cy="5334000"/>
          </a:xfrm>
          <a:noFill/>
        </p:spPr>
      </p:pic>
    </p:spTree>
  </p:cSld>
  <p:clrMapOvr>
    <a:masterClrMapping/>
  </p:clrMapOvr>
  <p:transition spd="med">
    <p:wheel spokes="8"/>
    <p:sndAc>
      <p:stSnd>
        <p:snd r:embed="rId2" name="cashreg.wav"/>
      </p:stSnd>
    </p:sndAc>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3">
            <a:extLst>
              <a:ext uri="{FF2B5EF4-FFF2-40B4-BE49-F238E27FC236}">
                <a16:creationId xmlns:a16="http://schemas.microsoft.com/office/drawing/2014/main" id="{24D34E39-0DCF-3455-AC4E-A7EC7FA57DB9}"/>
              </a:ext>
            </a:extLst>
          </p:cNvPr>
          <p:cNvSpPr>
            <a:spLocks noGrp="1"/>
          </p:cNvSpPr>
          <p:nvPr>
            <p:ph type="sldNum" sz="quarter" idx="4294967295"/>
          </p:nvPr>
        </p:nvSpPr>
        <p:spPr bwMode="auto">
          <a:xfrm>
            <a:off x="6934200" y="64008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7AC63C-EB46-466A-A75B-630B89F6EA5D}" type="slidenum">
              <a:rPr lang="en-US" altLang="en-US"/>
              <a:pPr/>
              <a:t>68</a:t>
            </a:fld>
            <a:endParaRPr lang="en-US" altLang="en-US"/>
          </a:p>
        </p:txBody>
      </p:sp>
      <p:sp>
        <p:nvSpPr>
          <p:cNvPr id="72707" name="Rectangle 2">
            <a:extLst>
              <a:ext uri="{FF2B5EF4-FFF2-40B4-BE49-F238E27FC236}">
                <a16:creationId xmlns:a16="http://schemas.microsoft.com/office/drawing/2014/main" id="{59D9054F-56D3-36CF-B0ED-11454FACB00B}"/>
              </a:ext>
            </a:extLst>
          </p:cNvPr>
          <p:cNvSpPr>
            <a:spLocks noGrp="1" noChangeArrowheads="1"/>
          </p:cNvSpPr>
          <p:nvPr>
            <p:ph type="title"/>
          </p:nvPr>
        </p:nvSpPr>
        <p:spPr>
          <a:xfrm>
            <a:off x="457200" y="76200"/>
            <a:ext cx="8229600" cy="1139825"/>
          </a:xfrm>
        </p:spPr>
        <p:txBody>
          <a:bodyPr/>
          <a:lstStyle/>
          <a:p>
            <a:pPr eaLnBrk="1" hangingPunct="1"/>
            <a:r>
              <a:rPr lang="en-US" altLang="en-US"/>
              <a:t>Quick Quiz</a:t>
            </a:r>
          </a:p>
        </p:txBody>
      </p:sp>
      <p:sp>
        <p:nvSpPr>
          <p:cNvPr id="445443" name="Rectangle 3">
            <a:extLst>
              <a:ext uri="{FF2B5EF4-FFF2-40B4-BE49-F238E27FC236}">
                <a16:creationId xmlns:a16="http://schemas.microsoft.com/office/drawing/2014/main" id="{87DC8AEB-CE68-D1E6-22F8-905BF02CC58D}"/>
              </a:ext>
            </a:extLst>
          </p:cNvPr>
          <p:cNvSpPr>
            <a:spLocks noGrp="1" noChangeArrowheads="1"/>
          </p:cNvSpPr>
          <p:nvPr>
            <p:ph type="body" idx="1"/>
          </p:nvPr>
        </p:nvSpPr>
        <p:spPr>
          <a:xfrm>
            <a:off x="381000" y="1169988"/>
            <a:ext cx="8534400" cy="4724400"/>
          </a:xfrm>
        </p:spPr>
        <p:txBody>
          <a:bodyPr/>
          <a:lstStyle/>
          <a:p>
            <a:pPr eaLnBrk="1" hangingPunct="1"/>
            <a:r>
              <a:rPr lang="en-US" altLang="en-US" sz="2800"/>
              <a:t>Consider an investment that costs $150,000 and has a cash inflow of $38,500 every year for 6 years and in 7</a:t>
            </a:r>
            <a:r>
              <a:rPr lang="en-US" altLang="en-US" sz="2800" baseline="30000"/>
              <a:t>th</a:t>
            </a:r>
            <a:r>
              <a:rPr lang="en-US" altLang="en-US" sz="2800"/>
              <a:t> year the cash flow is $2,000. The required return is 15% and required payback is 3 years.</a:t>
            </a:r>
          </a:p>
          <a:p>
            <a:pPr lvl="1" eaLnBrk="1" hangingPunct="1"/>
            <a:r>
              <a:rPr lang="en-US" altLang="en-US" sz="2600"/>
              <a:t>What is the payback period?</a:t>
            </a:r>
          </a:p>
          <a:p>
            <a:pPr lvl="1" eaLnBrk="1" hangingPunct="1"/>
            <a:r>
              <a:rPr lang="en-US" altLang="en-US" sz="2600"/>
              <a:t>What is the NPV?</a:t>
            </a:r>
          </a:p>
          <a:p>
            <a:pPr lvl="1" eaLnBrk="1" hangingPunct="1"/>
            <a:r>
              <a:rPr lang="en-US" altLang="en-US" sz="2600"/>
              <a:t>What is the IRR?</a:t>
            </a:r>
          </a:p>
          <a:p>
            <a:pPr lvl="1" eaLnBrk="1" hangingPunct="1"/>
            <a:r>
              <a:rPr lang="en-US" altLang="en-US" sz="2600"/>
              <a:t>Should we accept the project?</a:t>
            </a:r>
          </a:p>
          <a:p>
            <a:pPr eaLnBrk="1" hangingPunct="1"/>
            <a:r>
              <a:rPr lang="en-US" altLang="en-US" sz="2800"/>
              <a:t>What decision rule should be the primary decision method?</a:t>
            </a:r>
          </a:p>
          <a:p>
            <a:pPr eaLnBrk="1" hangingPunct="1"/>
            <a:r>
              <a:rPr lang="en-US" altLang="en-US" sz="2800"/>
              <a:t>When is the IRR rule unreliable?</a:t>
            </a:r>
          </a:p>
        </p:txBody>
      </p:sp>
    </p:spTree>
  </p:cSld>
  <p:clrMapOvr>
    <a:masterClrMapping/>
  </p:clrMapOvr>
  <p:transition spd="med">
    <p:wheel spokes="8"/>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 calcmode="lin" valueType="num">
                                      <p:cBhvr additive="base">
                                        <p:cTn id="7" dur="500" fill="hold"/>
                                        <p:tgtEl>
                                          <p:spTgt spid="445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54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544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5443">
                                            <p:txEl>
                                              <p:pRg st="1" end="1"/>
                                            </p:txEl>
                                          </p:spTgt>
                                        </p:tgtEl>
                                        <p:attrNameLst>
                                          <p:attrName>style.visibility</p:attrName>
                                        </p:attrNameLst>
                                      </p:cBhvr>
                                      <p:to>
                                        <p:strVal val="visible"/>
                                      </p:to>
                                    </p:set>
                                    <p:anim calcmode="lin" valueType="num">
                                      <p:cBhvr additive="base">
                                        <p:cTn id="13" dur="500" fill="hold"/>
                                        <p:tgtEl>
                                          <p:spTgt spid="445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54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544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5443">
                                            <p:txEl>
                                              <p:pRg st="2" end="2"/>
                                            </p:txEl>
                                          </p:spTgt>
                                        </p:tgtEl>
                                        <p:attrNameLst>
                                          <p:attrName>style.visibility</p:attrName>
                                        </p:attrNameLst>
                                      </p:cBhvr>
                                      <p:to>
                                        <p:strVal val="visible"/>
                                      </p:to>
                                    </p:set>
                                    <p:anim calcmode="lin" valueType="num">
                                      <p:cBhvr additive="base">
                                        <p:cTn id="19" dur="500" fill="hold"/>
                                        <p:tgtEl>
                                          <p:spTgt spid="445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54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544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5443">
                                            <p:txEl>
                                              <p:pRg st="3" end="3"/>
                                            </p:txEl>
                                          </p:spTgt>
                                        </p:tgtEl>
                                        <p:attrNameLst>
                                          <p:attrName>style.visibility</p:attrName>
                                        </p:attrNameLst>
                                      </p:cBhvr>
                                      <p:to>
                                        <p:strVal val="visible"/>
                                      </p:to>
                                    </p:set>
                                    <p:anim calcmode="lin" valueType="num">
                                      <p:cBhvr additive="base">
                                        <p:cTn id="25" dur="500" fill="hold"/>
                                        <p:tgtEl>
                                          <p:spTgt spid="445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54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5443">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5443">
                                            <p:txEl>
                                              <p:pRg st="4" end="4"/>
                                            </p:txEl>
                                          </p:spTgt>
                                        </p:tgtEl>
                                        <p:attrNameLst>
                                          <p:attrName>style.visibility</p:attrName>
                                        </p:attrNameLst>
                                      </p:cBhvr>
                                      <p:to>
                                        <p:strVal val="visible"/>
                                      </p:to>
                                    </p:set>
                                    <p:anim calcmode="lin" valueType="num">
                                      <p:cBhvr additive="base">
                                        <p:cTn id="31" dur="500" fill="hold"/>
                                        <p:tgtEl>
                                          <p:spTgt spid="445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54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5443">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5443">
                                            <p:txEl>
                                              <p:pRg st="5" end="5"/>
                                            </p:txEl>
                                          </p:spTgt>
                                        </p:tgtEl>
                                        <p:attrNameLst>
                                          <p:attrName>style.visibility</p:attrName>
                                        </p:attrNameLst>
                                      </p:cBhvr>
                                      <p:to>
                                        <p:strVal val="visible"/>
                                      </p:to>
                                    </p:set>
                                    <p:anim calcmode="lin" valueType="num">
                                      <p:cBhvr additive="base">
                                        <p:cTn id="37" dur="500" fill="hold"/>
                                        <p:tgtEl>
                                          <p:spTgt spid="4454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544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5443">
                                            <p:txEl>
                                              <p:pRg st="5" end="5"/>
                                            </p:txEl>
                                          </p:spTgt>
                                        </p:tgtEl>
                                        <p:attrNameLst>
                                          <p:attrName>ppt_c</p:attrName>
                                        </p:attrNameLst>
                                      </p:cBhvr>
                                      <p:to>
                                        <a:schemeClr val="tx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5443">
                                            <p:txEl>
                                              <p:pRg st="6" end="6"/>
                                            </p:txEl>
                                          </p:spTgt>
                                        </p:tgtEl>
                                        <p:attrNameLst>
                                          <p:attrName>style.visibility</p:attrName>
                                        </p:attrNameLst>
                                      </p:cBhvr>
                                      <p:to>
                                        <p:strVal val="visible"/>
                                      </p:to>
                                    </p:set>
                                    <p:anim calcmode="lin" valueType="num">
                                      <p:cBhvr additive="base">
                                        <p:cTn id="43" dur="500" fill="hold"/>
                                        <p:tgtEl>
                                          <p:spTgt spid="4454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544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4544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BB194BA-FE84-88E1-FD97-B1F4F4DF59B8}"/>
              </a:ext>
            </a:extLst>
          </p:cNvPr>
          <p:cNvSpPr>
            <a:spLocks noGrp="1"/>
          </p:cNvSpPr>
          <p:nvPr>
            <p:ph type="title"/>
          </p:nvPr>
        </p:nvSpPr>
        <p:spPr/>
        <p:txBody>
          <a:bodyPr/>
          <a:lstStyle/>
          <a:p>
            <a:r>
              <a:rPr lang="en-US" altLang="en-US"/>
              <a:t>Following slides are from Author.</a:t>
            </a:r>
          </a:p>
        </p:txBody>
      </p:sp>
      <p:sp>
        <p:nvSpPr>
          <p:cNvPr id="73731" name="Content Placeholder 2">
            <a:extLst>
              <a:ext uri="{FF2B5EF4-FFF2-40B4-BE49-F238E27FC236}">
                <a16:creationId xmlns:a16="http://schemas.microsoft.com/office/drawing/2014/main" id="{27829FC1-6475-83E0-A82F-3DD53D6BBCB1}"/>
              </a:ext>
            </a:extLst>
          </p:cNvPr>
          <p:cNvSpPr>
            <a:spLocks noGrp="1"/>
          </p:cNvSpPr>
          <p:nvPr>
            <p:ph idx="1"/>
          </p:nvPr>
        </p:nvSpPr>
        <p:spPr/>
        <p:txBody>
          <a:bodyPr/>
          <a:lstStyle/>
          <a:p>
            <a:endParaRPr lang="en-US" altLang="en-US"/>
          </a:p>
        </p:txBody>
      </p:sp>
    </p:spTree>
  </p:cSld>
  <p:clrMapOvr>
    <a:masterClrMapping/>
  </p:clrMapOvr>
  <p:transition spd="med">
    <p:wheel spokes="8"/>
    <p:sndAc>
      <p:stSnd>
        <p:snd r:embed="rId2" name="cashreg.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91DC52A-E2BE-63CC-4500-07C1A33BEB45}"/>
              </a:ext>
            </a:extLst>
          </p:cNvPr>
          <p:cNvSpPr>
            <a:spLocks noGrp="1"/>
          </p:cNvSpPr>
          <p:nvPr>
            <p:ph type="title"/>
          </p:nvPr>
        </p:nvSpPr>
        <p:spPr/>
        <p:txBody>
          <a:bodyPr/>
          <a:lstStyle/>
          <a:p>
            <a:r>
              <a:rPr lang="en-US" altLang="en-US"/>
              <a:t>Synonyms</a:t>
            </a:r>
          </a:p>
        </p:txBody>
      </p:sp>
      <p:sp>
        <p:nvSpPr>
          <p:cNvPr id="10243" name="Content Placeholder 2">
            <a:extLst>
              <a:ext uri="{FF2B5EF4-FFF2-40B4-BE49-F238E27FC236}">
                <a16:creationId xmlns:a16="http://schemas.microsoft.com/office/drawing/2014/main" id="{ECA21168-50F3-FF6D-3B1C-71D25E647692}"/>
              </a:ext>
            </a:extLst>
          </p:cNvPr>
          <p:cNvSpPr>
            <a:spLocks noGrp="1"/>
          </p:cNvSpPr>
          <p:nvPr>
            <p:ph idx="1"/>
          </p:nvPr>
        </p:nvSpPr>
        <p:spPr/>
        <p:txBody>
          <a:bodyPr/>
          <a:lstStyle/>
          <a:p>
            <a:r>
              <a:rPr lang="en-US" altLang="en-US" sz="4400"/>
              <a:t>Discounted Cash Flow Valuation (DCF)</a:t>
            </a:r>
            <a:br>
              <a:rPr lang="en-US" altLang="en-US" sz="4400"/>
            </a:br>
            <a:endParaRPr lang="en-US" altLang="en-US" sz="4400"/>
          </a:p>
          <a:p>
            <a:r>
              <a:rPr lang="en-US" altLang="en-US" sz="4400"/>
              <a:t>Net Present Value (NPV)</a:t>
            </a:r>
          </a:p>
        </p:txBody>
      </p:sp>
      <p:sp>
        <p:nvSpPr>
          <p:cNvPr id="10244" name="Slide Number Placeholder 3">
            <a:extLst>
              <a:ext uri="{FF2B5EF4-FFF2-40B4-BE49-F238E27FC236}">
                <a16:creationId xmlns:a16="http://schemas.microsoft.com/office/drawing/2014/main" id="{2E350FC1-36D7-63CF-8F25-0126C7F52999}"/>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132B4F-610F-444B-AC49-0029CBF89E35}" type="slidenum">
              <a:rPr lang="en-US" altLang="en-US"/>
              <a:pPr/>
              <a:t>7</a:t>
            </a:fld>
            <a:endParaRPr lang="en-US" altLang="en-US"/>
          </a:p>
        </p:txBody>
      </p:sp>
    </p:spTree>
  </p:cSld>
  <p:clrMapOvr>
    <a:masterClrMapping/>
  </p:clrMapOvr>
  <p:transition spd="med">
    <p:wheel spokes="8"/>
    <p:sndAc>
      <p:stSnd>
        <p:snd r:embed="rId2" name="cashreg.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B4CC664-84F3-4E6F-0793-ECE1F653BCFD}"/>
              </a:ext>
            </a:extLst>
          </p:cNvPr>
          <p:cNvSpPr>
            <a:spLocks noGrp="1" noChangeArrowheads="1"/>
          </p:cNvSpPr>
          <p:nvPr>
            <p:ph type="title"/>
          </p:nvPr>
        </p:nvSpPr>
        <p:spPr>
          <a:xfrm>
            <a:off x="428625" y="158750"/>
            <a:ext cx="8229600" cy="1143000"/>
          </a:xfrm>
        </p:spPr>
        <p:txBody>
          <a:bodyPr/>
          <a:lstStyle/>
          <a:p>
            <a:r>
              <a:rPr lang="en-US" altLang="en-US"/>
              <a:t>Multiple IRRs</a:t>
            </a:r>
          </a:p>
        </p:txBody>
      </p:sp>
      <p:sp>
        <p:nvSpPr>
          <p:cNvPr id="74755" name="Rectangle 3">
            <a:extLst>
              <a:ext uri="{FF2B5EF4-FFF2-40B4-BE49-F238E27FC236}">
                <a16:creationId xmlns:a16="http://schemas.microsoft.com/office/drawing/2014/main" id="{66733D87-16AD-17AB-205A-7BEF3628B57D}"/>
              </a:ext>
            </a:extLst>
          </p:cNvPr>
          <p:cNvSpPr>
            <a:spLocks noGrp="1" noChangeArrowheads="1"/>
          </p:cNvSpPr>
          <p:nvPr>
            <p:ph type="body" sz="half" idx="1"/>
          </p:nvPr>
        </p:nvSpPr>
        <p:spPr>
          <a:xfrm>
            <a:off x="609600" y="1524000"/>
            <a:ext cx="8077200" cy="4800600"/>
          </a:xfrm>
        </p:spPr>
        <p:txBody>
          <a:bodyPr/>
          <a:lstStyle/>
          <a:p>
            <a:pPr>
              <a:lnSpc>
                <a:spcPct val="90000"/>
              </a:lnSpc>
            </a:pPr>
            <a:r>
              <a:rPr lang="en-US" altLang="en-US"/>
              <a:t>Descartes</a:t>
            </a:r>
            <a:r>
              <a:rPr lang="en-US" altLang="en-US">
                <a:solidFill>
                  <a:srgbClr val="CC0000"/>
                </a:solidFill>
              </a:rPr>
              <a:t> </a:t>
            </a:r>
            <a:r>
              <a:rPr lang="en-US" altLang="en-US"/>
              <a:t>Rule</a:t>
            </a:r>
            <a:r>
              <a:rPr lang="en-US" altLang="en-US">
                <a:solidFill>
                  <a:srgbClr val="CC0000"/>
                </a:solidFill>
              </a:rPr>
              <a:t> </a:t>
            </a:r>
            <a:r>
              <a:rPr lang="en-US" altLang="en-US"/>
              <a:t>of</a:t>
            </a:r>
            <a:r>
              <a:rPr lang="en-US" altLang="en-US">
                <a:solidFill>
                  <a:srgbClr val="CC0000"/>
                </a:solidFill>
              </a:rPr>
              <a:t> </a:t>
            </a:r>
            <a:r>
              <a:rPr lang="en-US" altLang="en-US"/>
              <a:t>Signs</a:t>
            </a:r>
          </a:p>
          <a:p>
            <a:pPr>
              <a:lnSpc>
                <a:spcPct val="90000"/>
              </a:lnSpc>
            </a:pPr>
            <a:endParaRPr lang="en-US" altLang="en-US">
              <a:solidFill>
                <a:srgbClr val="CC0000"/>
              </a:solidFill>
            </a:endParaRPr>
          </a:p>
          <a:p>
            <a:pPr>
              <a:lnSpc>
                <a:spcPct val="90000"/>
              </a:lnSpc>
            </a:pPr>
            <a:endParaRPr lang="en-US" altLang="en-US" sz="2800">
              <a:solidFill>
                <a:srgbClr val="CC0000"/>
              </a:solidFill>
            </a:endParaRPr>
          </a:p>
          <a:p>
            <a:pPr>
              <a:lnSpc>
                <a:spcPct val="90000"/>
              </a:lnSpc>
            </a:pPr>
            <a:endParaRPr lang="en-US" altLang="en-US" sz="2800">
              <a:solidFill>
                <a:srgbClr val="CC0000"/>
              </a:solidFill>
            </a:endParaRPr>
          </a:p>
          <a:p>
            <a:pPr>
              <a:lnSpc>
                <a:spcPct val="90000"/>
              </a:lnSpc>
            </a:pPr>
            <a:endParaRPr lang="en-US" altLang="en-US" sz="2200"/>
          </a:p>
          <a:p>
            <a:pPr>
              <a:lnSpc>
                <a:spcPct val="90000"/>
              </a:lnSpc>
            </a:pPr>
            <a:endParaRPr lang="en-US" altLang="en-US" sz="2200"/>
          </a:p>
          <a:p>
            <a:pPr>
              <a:lnSpc>
                <a:spcPct val="90000"/>
              </a:lnSpc>
            </a:pPr>
            <a:r>
              <a:rPr lang="en-US" altLang="en-US" sz="2600"/>
              <a:t>Polynomial of degree n</a:t>
            </a:r>
            <a:r>
              <a:rPr lang="en-US" altLang="en-US">
                <a:cs typeface="Arial" panose="020B0604020202020204" pitchFamily="34" charset="0"/>
              </a:rPr>
              <a:t>→</a:t>
            </a:r>
            <a:r>
              <a:rPr lang="en-US" altLang="en-US" sz="2600">
                <a:cs typeface="Arial" panose="020B0604020202020204" pitchFamily="34" charset="0"/>
              </a:rPr>
              <a:t>n roots</a:t>
            </a:r>
          </a:p>
          <a:p>
            <a:pPr lvl="1">
              <a:lnSpc>
                <a:spcPct val="90000"/>
              </a:lnSpc>
            </a:pPr>
            <a:r>
              <a:rPr lang="en-US" altLang="en-US" sz="2500"/>
              <a:t>When you solve for IRR you are solving for the root of an equation</a:t>
            </a:r>
            <a:endParaRPr lang="en-US" altLang="en-US" sz="2500">
              <a:cs typeface="Arial" panose="020B0604020202020204" pitchFamily="34" charset="0"/>
            </a:endParaRPr>
          </a:p>
          <a:p>
            <a:pPr lvl="1">
              <a:lnSpc>
                <a:spcPct val="90000"/>
              </a:lnSpc>
            </a:pPr>
            <a:r>
              <a:rPr lang="en-US" altLang="en-US" sz="2500">
                <a:cs typeface="Arial" panose="020B0604020202020204" pitchFamily="34" charset="0"/>
              </a:rPr>
              <a:t>One positive ?? real root per sign change</a:t>
            </a:r>
          </a:p>
          <a:p>
            <a:pPr lvl="1">
              <a:lnSpc>
                <a:spcPct val="90000"/>
              </a:lnSpc>
            </a:pPr>
            <a:r>
              <a:rPr lang="en-US" altLang="en-US" sz="2500">
                <a:cs typeface="Arial" panose="020B0604020202020204" pitchFamily="34" charset="0"/>
              </a:rPr>
              <a:t>Remaining are imaginary (i</a:t>
            </a:r>
            <a:r>
              <a:rPr lang="en-US" altLang="en-US" sz="2500" baseline="30000">
                <a:cs typeface="Arial" panose="020B0604020202020204" pitchFamily="34" charset="0"/>
              </a:rPr>
              <a:t>2 </a:t>
            </a:r>
            <a:r>
              <a:rPr lang="en-US" altLang="en-US" sz="2500">
                <a:cs typeface="Arial" panose="020B0604020202020204" pitchFamily="34" charset="0"/>
              </a:rPr>
              <a:t>= -1)</a:t>
            </a:r>
            <a:endParaRPr lang="en-US" altLang="en-US" sz="2400">
              <a:solidFill>
                <a:srgbClr val="CC0000"/>
              </a:solidFill>
            </a:endParaRPr>
          </a:p>
        </p:txBody>
      </p:sp>
      <p:graphicFrame>
        <p:nvGraphicFramePr>
          <p:cNvPr id="74756" name="Object 2">
            <a:extLst>
              <a:ext uri="{FF2B5EF4-FFF2-40B4-BE49-F238E27FC236}">
                <a16:creationId xmlns:a16="http://schemas.microsoft.com/office/drawing/2014/main" id="{AE5DE7A9-7341-2F77-3DDB-0CB0E76BBDC0}"/>
              </a:ext>
            </a:extLst>
          </p:cNvPr>
          <p:cNvGraphicFramePr>
            <a:graphicFrameLocks noChangeAspect="1"/>
          </p:cNvGraphicFramePr>
          <p:nvPr/>
        </p:nvGraphicFramePr>
        <p:xfrm>
          <a:off x="2209800" y="2344738"/>
          <a:ext cx="4033838" cy="1541462"/>
        </p:xfrm>
        <a:graphic>
          <a:graphicData uri="http://schemas.openxmlformats.org/presentationml/2006/ole">
            <mc:AlternateContent xmlns:mc="http://schemas.openxmlformats.org/markup-compatibility/2006">
              <mc:Choice xmlns:v="urn:schemas-microsoft-com:vml" Requires="v">
                <p:oleObj name="Equation" r:id="rId3" imgW="1129810" imgH="431613" progId="Equation.3">
                  <p:embed/>
                </p:oleObj>
              </mc:Choice>
              <mc:Fallback>
                <p:oleObj name="Equation" r:id="rId3" imgW="1129810" imgH="4316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344738"/>
                        <a:ext cx="4033838" cy="154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ED2A7BD-08B1-C4EB-6AB1-7C59E1723EBC}"/>
              </a:ext>
            </a:extLst>
          </p:cNvPr>
          <p:cNvSpPr>
            <a:spLocks noGrp="1" noChangeArrowheads="1"/>
          </p:cNvSpPr>
          <p:nvPr>
            <p:ph type="title"/>
          </p:nvPr>
        </p:nvSpPr>
        <p:spPr>
          <a:xfrm>
            <a:off x="457200" y="190500"/>
            <a:ext cx="8229600" cy="1143000"/>
          </a:xfrm>
        </p:spPr>
        <p:txBody>
          <a:bodyPr/>
          <a:lstStyle/>
          <a:p>
            <a:r>
              <a:rPr lang="en-US" altLang="en-US" sz="4000"/>
              <a:t>Two Reasons NPV Profiles Cross</a:t>
            </a:r>
          </a:p>
        </p:txBody>
      </p:sp>
      <p:sp>
        <p:nvSpPr>
          <p:cNvPr id="75779" name="Rectangle 3">
            <a:extLst>
              <a:ext uri="{FF2B5EF4-FFF2-40B4-BE49-F238E27FC236}">
                <a16:creationId xmlns:a16="http://schemas.microsoft.com/office/drawing/2014/main" id="{C529A90B-2AFD-6525-41BE-ECA95710B69A}"/>
              </a:ext>
            </a:extLst>
          </p:cNvPr>
          <p:cNvSpPr>
            <a:spLocks noGrp="1" noChangeArrowheads="1"/>
          </p:cNvSpPr>
          <p:nvPr>
            <p:ph type="body" idx="1"/>
          </p:nvPr>
        </p:nvSpPr>
        <p:spPr>
          <a:xfrm>
            <a:off x="685800" y="1371600"/>
            <a:ext cx="7924800" cy="4530725"/>
          </a:xfrm>
        </p:spPr>
        <p:txBody>
          <a:bodyPr/>
          <a:lstStyle/>
          <a:p>
            <a:pPr>
              <a:lnSpc>
                <a:spcPct val="90000"/>
              </a:lnSpc>
            </a:pPr>
            <a:r>
              <a:rPr lang="en-US" altLang="en-US"/>
              <a:t>Size (scale) differences.  </a:t>
            </a:r>
          </a:p>
          <a:p>
            <a:pPr lvl="1">
              <a:lnSpc>
                <a:spcPct val="90000"/>
              </a:lnSpc>
            </a:pPr>
            <a:r>
              <a:rPr lang="en-US" altLang="en-US"/>
              <a:t>Smaller project frees up funds sooner for investment.  </a:t>
            </a:r>
          </a:p>
          <a:p>
            <a:pPr lvl="1">
              <a:lnSpc>
                <a:spcPct val="90000"/>
              </a:lnSpc>
            </a:pPr>
            <a:r>
              <a:rPr lang="en-US" altLang="en-US"/>
              <a:t>The higher the opportunity cost, the more valuable these funds, so high discount rate favors small projects.</a:t>
            </a:r>
          </a:p>
          <a:p>
            <a:pPr>
              <a:lnSpc>
                <a:spcPct val="90000"/>
              </a:lnSpc>
            </a:pPr>
            <a:r>
              <a:rPr lang="en-US" altLang="en-US"/>
              <a:t>Timing differences.  </a:t>
            </a:r>
          </a:p>
          <a:p>
            <a:pPr lvl="1">
              <a:lnSpc>
                <a:spcPct val="90000"/>
              </a:lnSpc>
            </a:pPr>
            <a:r>
              <a:rPr lang="en-US" altLang="en-US"/>
              <a:t>Project with faster payback provides more CF in early years for reinvestment.  </a:t>
            </a:r>
          </a:p>
          <a:p>
            <a:pPr lvl="1">
              <a:lnSpc>
                <a:spcPct val="90000"/>
              </a:lnSpc>
            </a:pPr>
            <a:r>
              <a:rPr lang="en-US" altLang="en-US"/>
              <a:t>If discount rate is high, early CF especially good</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E5249C1-9C66-66CC-30BB-1B0A34C189D6}"/>
              </a:ext>
            </a:extLst>
          </p:cNvPr>
          <p:cNvSpPr>
            <a:spLocks noGrp="1" noChangeArrowheads="1"/>
          </p:cNvSpPr>
          <p:nvPr>
            <p:ph type="title"/>
          </p:nvPr>
        </p:nvSpPr>
        <p:spPr/>
        <p:txBody>
          <a:bodyPr/>
          <a:lstStyle/>
          <a:p>
            <a:r>
              <a:rPr lang="en-US" altLang="en-US" sz="4000"/>
              <a:t>Reinvestment Rate Assumption</a:t>
            </a:r>
          </a:p>
        </p:txBody>
      </p:sp>
      <p:sp>
        <p:nvSpPr>
          <p:cNvPr id="76803" name="Rectangle 3">
            <a:extLst>
              <a:ext uri="{FF2B5EF4-FFF2-40B4-BE49-F238E27FC236}">
                <a16:creationId xmlns:a16="http://schemas.microsoft.com/office/drawing/2014/main" id="{20C2B669-ADA7-9C78-8250-1DEABFF08685}"/>
              </a:ext>
            </a:extLst>
          </p:cNvPr>
          <p:cNvSpPr>
            <a:spLocks noGrp="1" noChangeArrowheads="1"/>
          </p:cNvSpPr>
          <p:nvPr>
            <p:ph type="body" idx="1"/>
          </p:nvPr>
        </p:nvSpPr>
        <p:spPr/>
        <p:txBody>
          <a:bodyPr/>
          <a:lstStyle/>
          <a:p>
            <a:r>
              <a:rPr lang="en-US" altLang="en-US"/>
              <a:t>IRR assumes reinvestment at IRR</a:t>
            </a:r>
          </a:p>
          <a:p>
            <a:r>
              <a:rPr lang="en-US" altLang="en-US"/>
              <a:t>NPV assumes reinvestment at the firm’s 	weighted average cost of capital	(opportunity cost of capital)</a:t>
            </a:r>
          </a:p>
          <a:p>
            <a:pPr lvl="1"/>
            <a:r>
              <a:rPr lang="en-US" altLang="en-US"/>
              <a:t>More realistic </a:t>
            </a:r>
          </a:p>
          <a:p>
            <a:pPr lvl="1"/>
            <a:r>
              <a:rPr lang="en-US" altLang="en-US"/>
              <a:t>NPV method is best </a:t>
            </a:r>
          </a:p>
          <a:p>
            <a:r>
              <a:rPr lang="en-US" altLang="en-US"/>
              <a:t>NPV should be used to choose between 	mutually exclusive projects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1FFE201-480D-5B83-8E85-1B9F1DD740C5}"/>
              </a:ext>
            </a:extLst>
          </p:cNvPr>
          <p:cNvSpPr>
            <a:spLocks noGrp="1"/>
          </p:cNvSpPr>
          <p:nvPr>
            <p:ph type="title"/>
          </p:nvPr>
        </p:nvSpPr>
        <p:spPr/>
        <p:txBody>
          <a:bodyPr/>
          <a:lstStyle/>
          <a:p>
            <a:r>
              <a:rPr lang="en-US" altLang="en-US"/>
              <a:t>Synonyms</a:t>
            </a:r>
          </a:p>
        </p:txBody>
      </p:sp>
      <p:sp>
        <p:nvSpPr>
          <p:cNvPr id="11267" name="Content Placeholder 2">
            <a:extLst>
              <a:ext uri="{FF2B5EF4-FFF2-40B4-BE49-F238E27FC236}">
                <a16:creationId xmlns:a16="http://schemas.microsoft.com/office/drawing/2014/main" id="{F6A8278F-6DC3-5E24-1B4A-417B86555604}"/>
              </a:ext>
            </a:extLst>
          </p:cNvPr>
          <p:cNvSpPr>
            <a:spLocks noGrp="1"/>
          </p:cNvSpPr>
          <p:nvPr>
            <p:ph idx="1"/>
          </p:nvPr>
        </p:nvSpPr>
        <p:spPr/>
        <p:txBody>
          <a:bodyPr/>
          <a:lstStyle/>
          <a:p>
            <a:r>
              <a:rPr lang="en-US" altLang="en-US" sz="4400"/>
              <a:t>Investment = Project = Asset</a:t>
            </a:r>
          </a:p>
        </p:txBody>
      </p:sp>
      <p:sp>
        <p:nvSpPr>
          <p:cNvPr id="11268" name="Slide Number Placeholder 3">
            <a:extLst>
              <a:ext uri="{FF2B5EF4-FFF2-40B4-BE49-F238E27FC236}">
                <a16:creationId xmlns:a16="http://schemas.microsoft.com/office/drawing/2014/main" id="{835A5BC6-B1CB-8C62-1320-12FB92E3AC80}"/>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762E87-4EAA-4F07-A120-CA04177182D1}" type="slidenum">
              <a:rPr lang="en-US" altLang="en-US"/>
              <a:pPr/>
              <a:t>8</a:t>
            </a:fld>
            <a:endParaRPr lang="en-US" altLang="en-US"/>
          </a:p>
        </p:txBody>
      </p:sp>
    </p:spTree>
  </p:cSld>
  <p:clrMapOvr>
    <a:masterClrMapping/>
  </p:clrMapOvr>
  <p:transition spd="med">
    <p:wheel spokes="8"/>
    <p:sndAc>
      <p:stSnd>
        <p:snd r:embed="rId2" name="cashreg.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77C01391-EBCB-85B8-0642-890FC01B10C0}"/>
              </a:ext>
            </a:extLst>
          </p:cNvPr>
          <p:cNvSpPr>
            <a:spLocks noGrp="1"/>
          </p:cNvSpPr>
          <p:nvPr>
            <p:ph type="sldNum" sz="quarter" idx="4294967295"/>
          </p:nvPr>
        </p:nvSpPr>
        <p:spPr bwMode="auto">
          <a:xfrm>
            <a:off x="65532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F0195B-CEFB-4ABE-B32A-DA726DB55F6B}" type="slidenum">
              <a:rPr lang="en-US" altLang="en-US"/>
              <a:pPr/>
              <a:t>9</a:t>
            </a:fld>
            <a:endParaRPr lang="en-US" altLang="en-US"/>
          </a:p>
        </p:txBody>
      </p:sp>
      <p:sp>
        <p:nvSpPr>
          <p:cNvPr id="12291" name="Rectangle 2">
            <a:extLst>
              <a:ext uri="{FF2B5EF4-FFF2-40B4-BE49-F238E27FC236}">
                <a16:creationId xmlns:a16="http://schemas.microsoft.com/office/drawing/2014/main" id="{2215E5CD-1F67-ACC8-76E5-D49EA186C31F}"/>
              </a:ext>
            </a:extLst>
          </p:cNvPr>
          <p:cNvSpPr>
            <a:spLocks noGrp="1" noChangeArrowheads="1"/>
          </p:cNvSpPr>
          <p:nvPr>
            <p:ph type="title"/>
          </p:nvPr>
        </p:nvSpPr>
        <p:spPr>
          <a:xfrm>
            <a:off x="457200" y="304800"/>
            <a:ext cx="8229600" cy="1139825"/>
          </a:xfrm>
        </p:spPr>
        <p:txBody>
          <a:bodyPr/>
          <a:lstStyle/>
          <a:p>
            <a:pPr eaLnBrk="1" hangingPunct="1"/>
            <a:r>
              <a:rPr lang="en-US" altLang="en-US"/>
              <a:t>Rules for DCF or NPV</a:t>
            </a:r>
          </a:p>
        </p:txBody>
      </p:sp>
      <p:sp>
        <p:nvSpPr>
          <p:cNvPr id="10244" name="Rectangle 3">
            <a:extLst>
              <a:ext uri="{FF2B5EF4-FFF2-40B4-BE49-F238E27FC236}">
                <a16:creationId xmlns:a16="http://schemas.microsoft.com/office/drawing/2014/main" id="{874B7F2E-D45C-247E-6A56-C72ADCD95AE8}"/>
              </a:ext>
            </a:extLst>
          </p:cNvPr>
          <p:cNvSpPr>
            <a:spLocks noGrp="1" noChangeArrowheads="1"/>
          </p:cNvSpPr>
          <p:nvPr>
            <p:ph type="body" idx="1"/>
          </p:nvPr>
        </p:nvSpPr>
        <p:spPr>
          <a:xfrm>
            <a:off x="533400" y="1676400"/>
            <a:ext cx="8077200" cy="4800600"/>
          </a:xfrm>
        </p:spPr>
        <p:txBody>
          <a:bodyPr/>
          <a:lstStyle/>
          <a:p>
            <a:pPr marL="514350" indent="-514350" eaLnBrk="1" hangingPunct="1">
              <a:buFont typeface="+mj-lt"/>
              <a:buAutoNum type="arabicPeriod"/>
              <a:defRPr/>
            </a:pPr>
            <a:r>
              <a:rPr lang="en-US" dirty="0"/>
              <a:t>The first step is to estimate the expected future cash flows </a:t>
            </a:r>
            <a:r>
              <a:rPr lang="en-US" sz="2000" dirty="0"/>
              <a:t>(Chapter 9)</a:t>
            </a:r>
            <a:endParaRPr lang="en-US" dirty="0"/>
          </a:p>
          <a:p>
            <a:pPr marL="514350" indent="-514350" eaLnBrk="1" hangingPunct="1">
              <a:buFont typeface="+mj-lt"/>
              <a:buAutoNum type="arabicPeriod"/>
              <a:defRPr/>
            </a:pPr>
            <a:r>
              <a:rPr lang="en-US" dirty="0"/>
              <a:t>The second step is to estimate the required return for projects (investments) of this risk level </a:t>
            </a:r>
            <a:r>
              <a:rPr lang="en-US" sz="2000" dirty="0"/>
              <a:t>(Chapter 10, 11)</a:t>
            </a:r>
          </a:p>
          <a:p>
            <a:pPr marL="514350" indent="-514350" eaLnBrk="1" hangingPunct="1">
              <a:buFont typeface="+mj-lt"/>
              <a:buAutoNum type="arabicPeriod"/>
              <a:defRPr/>
            </a:pPr>
            <a:r>
              <a:rPr lang="en-US" dirty="0"/>
              <a:t>The third step is to find the present value of the cash flows and subtract the initial investment </a:t>
            </a:r>
            <a:r>
              <a:rPr lang="en-US" sz="2000" dirty="0"/>
              <a:t>(Chapter 8)</a:t>
            </a:r>
          </a:p>
          <a:p>
            <a:pPr eaLnBrk="1" hangingPunct="1">
              <a:defRPr/>
            </a:pPr>
            <a:endParaRPr lang="en-US" dirty="0"/>
          </a:p>
        </p:txBody>
      </p:sp>
    </p:spTree>
  </p:cSld>
  <p:clrMapOvr>
    <a:masterClrMapping/>
  </p:clrMapOvr>
  <p:transition spd="med">
    <p:wheel spokes="8"/>
    <p:sndAc>
      <p:stSnd>
        <p:snd r:embed="rId3" name="cashreg.wav"/>
      </p:stSnd>
    </p:sndAc>
  </p:transition>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3000"/>
          </a:srgbClr>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FF0000">
            <a:alpha val="3000"/>
          </a:srgbClr>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6740</TotalTime>
  <Words>4453</Words>
  <Application>Microsoft Office PowerPoint</Application>
  <PresentationFormat>On-screen Show (4:3)</PresentationFormat>
  <Paragraphs>536</Paragraphs>
  <Slides>72</Slides>
  <Notes>43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9" baseType="lpstr">
      <vt:lpstr>Arial</vt:lpstr>
      <vt:lpstr>Garamond</vt:lpstr>
      <vt:lpstr>Times New Roman</vt:lpstr>
      <vt:lpstr>Verdana</vt:lpstr>
      <vt:lpstr>Wingdings</vt:lpstr>
      <vt:lpstr>Level</vt:lpstr>
      <vt:lpstr>Equation</vt:lpstr>
      <vt:lpstr>Net Present Value And Other Investment Criteria</vt:lpstr>
      <vt:lpstr>Topics</vt:lpstr>
      <vt:lpstr>Financial Management</vt:lpstr>
      <vt:lpstr>Good Decision Criteria For Capital Budgeting</vt:lpstr>
      <vt:lpstr>Net Present Value = NPV</vt:lpstr>
      <vt:lpstr>NPV</vt:lpstr>
      <vt:lpstr>Synonyms</vt:lpstr>
      <vt:lpstr>Synonyms</vt:lpstr>
      <vt:lpstr>Rules for DCF or NPV</vt:lpstr>
      <vt:lpstr>PowerPoint Presentation</vt:lpstr>
      <vt:lpstr>NPV/DCF Example 1 &amp; 2:</vt:lpstr>
      <vt:lpstr>NPV/DCF Method Used In Earlier Chapters Example 1:</vt:lpstr>
      <vt:lpstr>NPV Excel Function &amp; Formula</vt:lpstr>
      <vt:lpstr>NPV/DCF Method Used This Chapter Example 2:</vt:lpstr>
      <vt:lpstr>Net Present Value (NPV) = Discounted Cash Flow Valuation (DCF) </vt:lpstr>
      <vt:lpstr>NPV / DCF Example 3:</vt:lpstr>
      <vt:lpstr>Profile of NPV at Different Rates</vt:lpstr>
      <vt:lpstr>Profile of NPV at Different Rates</vt:lpstr>
      <vt:lpstr>We Have Just Talked About NPV</vt:lpstr>
      <vt:lpstr>Data For Example 4</vt:lpstr>
      <vt:lpstr>Example 4: Computing NPV for The Project:</vt:lpstr>
      <vt:lpstr>Advantages of NPV Rule </vt:lpstr>
      <vt:lpstr>Payback Rule</vt:lpstr>
      <vt:lpstr>Data For Example 5</vt:lpstr>
      <vt:lpstr>Example 5: Computing Payback For The Project</vt:lpstr>
      <vt:lpstr>Example 5 continued:</vt:lpstr>
      <vt:lpstr>Decision Criteria Test - Payback</vt:lpstr>
      <vt:lpstr>Advantages &amp; Disadvantages of Payback</vt:lpstr>
      <vt:lpstr>Problems with Payback Rule:</vt:lpstr>
      <vt:lpstr>Average Accounting Return = AAR</vt:lpstr>
      <vt:lpstr>Average Accounting Return = AAR</vt:lpstr>
      <vt:lpstr>Average Book Value =</vt:lpstr>
      <vt:lpstr>Data For Example 6</vt:lpstr>
      <vt:lpstr>Computing AAR For The Project Example 6:</vt:lpstr>
      <vt:lpstr>Decision Criteria Test - AAR</vt:lpstr>
      <vt:lpstr>Advantages and Disadvantages of AAR</vt:lpstr>
      <vt:lpstr>NPV Profile</vt:lpstr>
      <vt:lpstr>Solve For Rate</vt:lpstr>
      <vt:lpstr>IRR = Internal Rate of Return</vt:lpstr>
      <vt:lpstr>IRR = Internal Rate of Return IRR = Rate at Which NPV = $0</vt:lpstr>
      <vt:lpstr>IRR = Internal Rate of Return =“Break Even Rate”</vt:lpstr>
      <vt:lpstr>IRR Excel Function</vt:lpstr>
      <vt:lpstr>Data For Example 7</vt:lpstr>
      <vt:lpstr>Computing IRR For The Project Example 7:</vt:lpstr>
      <vt:lpstr>Trial And Error Process: Build Profile And “Zero In On” the IRR.</vt:lpstr>
      <vt:lpstr>Decision Criteria Test - IRR</vt:lpstr>
      <vt:lpstr>Advantages of IRR</vt:lpstr>
      <vt:lpstr>Summary of Decisions For The Project</vt:lpstr>
      <vt:lpstr>Define</vt:lpstr>
      <vt:lpstr>NPV &amp; IRR</vt:lpstr>
      <vt:lpstr>DO NOT Use IRR, Instead Use NPV</vt:lpstr>
      <vt:lpstr>IRR and Nonconventional Cash Flows</vt:lpstr>
      <vt:lpstr>Example 8: Non-conventional Cash Flows: You Will Get Two Answers. Which Is Correct?</vt:lpstr>
      <vt:lpstr>Summary of Decision Rules</vt:lpstr>
      <vt:lpstr>IRR and Mutually Exclusive Projects</vt:lpstr>
      <vt:lpstr>Example 9: Mutually Exclusive Projects</vt:lpstr>
      <vt:lpstr>Example 9: NPV and IRR Can Give Different Answers. For These Cash Flows, When RRR = 10%, We Get Different Answers.</vt:lpstr>
      <vt:lpstr>Example 9: NPV and IRR NPV Profile shows that NPV depends on RRR. IRR is the same no matter what the RRR is.</vt:lpstr>
      <vt:lpstr>Example 9: NPV Profile shows that NPV depends on RRR. ME – Don’t Use IRR, use NPV.</vt:lpstr>
      <vt:lpstr>Conflicts Between NPV and IRR</vt:lpstr>
      <vt:lpstr>Modified Internal Rate of Return (MIRR) Example 10:</vt:lpstr>
      <vt:lpstr>Modified Internal Rate of Return (MIRR)</vt:lpstr>
      <vt:lpstr>Profitability Index (Benefit Cost Ratio)</vt:lpstr>
      <vt:lpstr>PI Example 11:</vt:lpstr>
      <vt:lpstr>Advantages and Disadvantages of Profitability Index</vt:lpstr>
      <vt:lpstr>Capital Budgeting In Practice</vt:lpstr>
      <vt:lpstr>PowerPoint Presentation</vt:lpstr>
      <vt:lpstr>Quick Quiz</vt:lpstr>
      <vt:lpstr>Following slides are from Author.</vt:lpstr>
      <vt:lpstr>Multiple IRRs</vt:lpstr>
      <vt:lpstr>Two Reasons NPV Profiles Cross</vt:lpstr>
      <vt:lpstr>Reinvestment Rate Assumption</vt:lpstr>
    </vt:vector>
  </TitlesOfParts>
  <Company>Highline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MGIRVIN</dc:creator>
  <cp:lastModifiedBy>Girvin, Michael</cp:lastModifiedBy>
  <cp:revision>243</cp:revision>
  <cp:lastPrinted>2010-11-06T16:10:29Z</cp:lastPrinted>
  <dcterms:created xsi:type="dcterms:W3CDTF">2005-08-30T00:14:39Z</dcterms:created>
  <dcterms:modified xsi:type="dcterms:W3CDTF">2025-02-04T06:29:02Z</dcterms:modified>
</cp:coreProperties>
</file>