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56" r:id="rId2"/>
    <p:sldId id="257" r:id="rId3"/>
    <p:sldId id="259" r:id="rId4"/>
    <p:sldId id="260" r:id="rId5"/>
    <p:sldId id="258" r:id="rId6"/>
    <p:sldId id="293" r:id="rId7"/>
    <p:sldId id="267" r:id="rId8"/>
    <p:sldId id="263" r:id="rId9"/>
    <p:sldId id="264" r:id="rId10"/>
    <p:sldId id="265" r:id="rId11"/>
    <p:sldId id="294" r:id="rId12"/>
    <p:sldId id="268" r:id="rId13"/>
    <p:sldId id="295" r:id="rId14"/>
    <p:sldId id="269" r:id="rId15"/>
    <p:sldId id="270" r:id="rId16"/>
    <p:sldId id="271" r:id="rId17"/>
    <p:sldId id="272" r:id="rId18"/>
    <p:sldId id="284" r:id="rId19"/>
    <p:sldId id="273" r:id="rId20"/>
    <p:sldId id="274" r:id="rId21"/>
    <p:sldId id="285" r:id="rId22"/>
    <p:sldId id="287" r:id="rId23"/>
    <p:sldId id="286" r:id="rId24"/>
    <p:sldId id="290" r:id="rId25"/>
    <p:sldId id="291" r:id="rId26"/>
    <p:sldId id="296" r:id="rId27"/>
    <p:sldId id="275" r:id="rId28"/>
    <p:sldId id="276" r:id="rId29"/>
    <p:sldId id="298" r:id="rId30"/>
    <p:sldId id="297" r:id="rId31"/>
    <p:sldId id="277" r:id="rId32"/>
    <p:sldId id="289" r:id="rId33"/>
    <p:sldId id="307" r:id="rId34"/>
    <p:sldId id="308" r:id="rId35"/>
    <p:sldId id="299" r:id="rId36"/>
    <p:sldId id="300" r:id="rId37"/>
    <p:sldId id="302" r:id="rId38"/>
    <p:sldId id="304" r:id="rId39"/>
    <p:sldId id="303" r:id="rId40"/>
    <p:sldId id="301" r:id="rId41"/>
    <p:sldId id="305" r:id="rId42"/>
    <p:sldId id="306" r:id="rId43"/>
    <p:sldId id="310" r:id="rId44"/>
    <p:sldId id="312" r:id="rId45"/>
    <p:sldId id="313" r:id="rId46"/>
    <p:sldId id="314" r:id="rId47"/>
    <p:sldId id="315" r:id="rId48"/>
    <p:sldId id="317" r:id="rId49"/>
    <p:sldId id="318" r:id="rId50"/>
    <p:sldId id="320" r:id="rId51"/>
    <p:sldId id="321" r:id="rId52"/>
    <p:sldId id="322" r:id="rId53"/>
    <p:sldId id="323" r:id="rId54"/>
    <p:sldId id="324" r:id="rId55"/>
    <p:sldId id="325" r:id="rId56"/>
    <p:sldId id="326" r:id="rId57"/>
    <p:sldId id="327" r:id="rId5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0784" autoAdjust="0"/>
  </p:normalViewPr>
  <p:slideViewPr>
    <p:cSldViewPr>
      <p:cViewPr varScale="1">
        <p:scale>
          <a:sx n="59" d="100"/>
          <a:sy n="59" d="100"/>
        </p:scale>
        <p:origin x="1494" y="34"/>
      </p:cViewPr>
      <p:guideLst>
        <p:guide orient="horz" pos="2160"/>
        <p:guide pos="2880"/>
      </p:guideLst>
    </p:cSldViewPr>
  </p:slideViewPr>
  <p:outlineViewPr>
    <p:cViewPr>
      <p:scale>
        <a:sx n="33" d="100"/>
        <a:sy n="33" d="100"/>
      </p:scale>
      <p:origin x="53" y="3965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857E15A-478A-08C5-316E-1ED30A2D2E60}"/>
              </a:ext>
            </a:extLst>
          </p:cNvPr>
          <p:cNvSpPr>
            <a:spLocks noGrp="1"/>
          </p:cNvSpPr>
          <p:nvPr>
            <p:ph type="hdr" sz="quarter"/>
          </p:nvPr>
        </p:nvSpPr>
        <p:spPr>
          <a:xfrm>
            <a:off x="0" y="0"/>
            <a:ext cx="3038475" cy="465138"/>
          </a:xfrm>
          <a:prstGeom prst="rect">
            <a:avLst/>
          </a:prstGeom>
        </p:spPr>
        <p:txBody>
          <a:bodyPr vert="horz" lIns="91504" tIns="45752" rIns="91504" bIns="45752" rtlCol="0"/>
          <a:lstStyle>
            <a:lvl1pPr algn="l">
              <a:defRPr sz="1200">
                <a:cs typeface="Arial" charset="0"/>
              </a:defRPr>
            </a:lvl1pPr>
          </a:lstStyle>
          <a:p>
            <a:pPr>
              <a:defRPr/>
            </a:pPr>
            <a:endParaRPr lang="en-US"/>
          </a:p>
        </p:txBody>
      </p:sp>
      <p:sp>
        <p:nvSpPr>
          <p:cNvPr id="3" name="Date Placeholder 2">
            <a:extLst>
              <a:ext uri="{FF2B5EF4-FFF2-40B4-BE49-F238E27FC236}">
                <a16:creationId xmlns:a16="http://schemas.microsoft.com/office/drawing/2014/main" id="{79D56239-8506-5632-6D2F-060DFEC25AE3}"/>
              </a:ext>
            </a:extLst>
          </p:cNvPr>
          <p:cNvSpPr>
            <a:spLocks noGrp="1"/>
          </p:cNvSpPr>
          <p:nvPr>
            <p:ph type="dt" sz="quarter" idx="1"/>
          </p:nvPr>
        </p:nvSpPr>
        <p:spPr>
          <a:xfrm>
            <a:off x="3970338" y="0"/>
            <a:ext cx="3038475" cy="465138"/>
          </a:xfrm>
          <a:prstGeom prst="rect">
            <a:avLst/>
          </a:prstGeom>
        </p:spPr>
        <p:txBody>
          <a:bodyPr vert="horz" lIns="91504" tIns="45752" rIns="91504" bIns="45752" rtlCol="0"/>
          <a:lstStyle>
            <a:lvl1pPr algn="r">
              <a:defRPr sz="1200">
                <a:cs typeface="Arial" charset="0"/>
              </a:defRPr>
            </a:lvl1pPr>
          </a:lstStyle>
          <a:p>
            <a:pPr>
              <a:defRPr/>
            </a:pPr>
            <a:fld id="{2EA06269-7E04-4C67-B29C-0B2B974CEB39}" type="datetimeFigureOut">
              <a:rPr lang="en-US"/>
              <a:pPr>
                <a:defRPr/>
              </a:pPr>
              <a:t>2/2/2025</a:t>
            </a:fld>
            <a:endParaRPr lang="en-US"/>
          </a:p>
        </p:txBody>
      </p:sp>
      <p:sp>
        <p:nvSpPr>
          <p:cNvPr id="4" name="Footer Placeholder 3">
            <a:extLst>
              <a:ext uri="{FF2B5EF4-FFF2-40B4-BE49-F238E27FC236}">
                <a16:creationId xmlns:a16="http://schemas.microsoft.com/office/drawing/2014/main" id="{0D6E3466-CE3C-DFD8-6DEA-051BC7D0259B}"/>
              </a:ext>
            </a:extLst>
          </p:cNvPr>
          <p:cNvSpPr>
            <a:spLocks noGrp="1"/>
          </p:cNvSpPr>
          <p:nvPr>
            <p:ph type="ftr" sz="quarter" idx="2"/>
          </p:nvPr>
        </p:nvSpPr>
        <p:spPr>
          <a:xfrm>
            <a:off x="0" y="8829675"/>
            <a:ext cx="3038475" cy="465138"/>
          </a:xfrm>
          <a:prstGeom prst="rect">
            <a:avLst/>
          </a:prstGeom>
        </p:spPr>
        <p:txBody>
          <a:bodyPr vert="horz" lIns="91504" tIns="45752" rIns="91504" bIns="45752" rtlCol="0" anchor="b"/>
          <a:lstStyle>
            <a:lvl1pPr algn="l">
              <a:defRPr sz="120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ACB3F641-C188-2321-96F9-EE3CB555A4EE}"/>
              </a:ext>
            </a:extLst>
          </p:cNvPr>
          <p:cNvSpPr>
            <a:spLocks noGrp="1"/>
          </p:cNvSpPr>
          <p:nvPr>
            <p:ph type="sldNum" sz="quarter" idx="3"/>
          </p:nvPr>
        </p:nvSpPr>
        <p:spPr>
          <a:xfrm>
            <a:off x="3970338" y="8829675"/>
            <a:ext cx="3038475" cy="465138"/>
          </a:xfrm>
          <a:prstGeom prst="rect">
            <a:avLst/>
          </a:prstGeom>
        </p:spPr>
        <p:txBody>
          <a:bodyPr vert="horz" wrap="square" lIns="91504" tIns="45752" rIns="91504" bIns="45752" numCol="1" anchor="b" anchorCtr="0" compatLnSpc="1">
            <a:prstTxWarp prst="textNoShape">
              <a:avLst/>
            </a:prstTxWarp>
          </a:bodyPr>
          <a:lstStyle>
            <a:lvl1pPr algn="r">
              <a:defRPr sz="1200"/>
            </a:lvl1pPr>
          </a:lstStyle>
          <a:p>
            <a:fld id="{18653B8F-5332-4505-A5C5-03D38472000B}"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3943F0A-F0EA-15FD-D528-FBE333550936}"/>
              </a:ext>
            </a:extLst>
          </p:cNvPr>
          <p:cNvSpPr>
            <a:spLocks noGrp="1"/>
          </p:cNvSpPr>
          <p:nvPr>
            <p:ph type="hdr" sz="quarter"/>
          </p:nvPr>
        </p:nvSpPr>
        <p:spPr>
          <a:xfrm>
            <a:off x="0" y="0"/>
            <a:ext cx="3038475" cy="465138"/>
          </a:xfrm>
          <a:prstGeom prst="rect">
            <a:avLst/>
          </a:prstGeom>
        </p:spPr>
        <p:txBody>
          <a:bodyPr vert="horz" lIns="91504" tIns="45752" rIns="91504" bIns="45752"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E8082FDD-5315-A631-C10D-64F7472122CF}"/>
              </a:ext>
            </a:extLst>
          </p:cNvPr>
          <p:cNvSpPr>
            <a:spLocks noGrp="1"/>
          </p:cNvSpPr>
          <p:nvPr>
            <p:ph type="dt" idx="1"/>
          </p:nvPr>
        </p:nvSpPr>
        <p:spPr>
          <a:xfrm>
            <a:off x="3970338" y="0"/>
            <a:ext cx="3038475" cy="465138"/>
          </a:xfrm>
          <a:prstGeom prst="rect">
            <a:avLst/>
          </a:prstGeom>
        </p:spPr>
        <p:txBody>
          <a:bodyPr vert="horz" lIns="91504" tIns="45752" rIns="91504" bIns="45752" rtlCol="0"/>
          <a:lstStyle>
            <a:lvl1pPr algn="r" fontAlgn="auto">
              <a:spcBef>
                <a:spcPts val="0"/>
              </a:spcBef>
              <a:spcAft>
                <a:spcPts val="0"/>
              </a:spcAft>
              <a:defRPr sz="1200">
                <a:latin typeface="+mn-lt"/>
                <a:cs typeface="+mn-cs"/>
              </a:defRPr>
            </a:lvl1pPr>
          </a:lstStyle>
          <a:p>
            <a:pPr>
              <a:defRPr/>
            </a:pPr>
            <a:fld id="{0CABA1BA-B3F5-4E37-BC6B-F32788D08424}" type="datetimeFigureOut">
              <a:rPr lang="en-US"/>
              <a:pPr>
                <a:defRPr/>
              </a:pPr>
              <a:t>2/2/2025</a:t>
            </a:fld>
            <a:endParaRPr lang="en-US" dirty="0"/>
          </a:p>
        </p:txBody>
      </p:sp>
      <p:sp>
        <p:nvSpPr>
          <p:cNvPr id="4" name="Slide Image Placeholder 3">
            <a:extLst>
              <a:ext uri="{FF2B5EF4-FFF2-40B4-BE49-F238E27FC236}">
                <a16:creationId xmlns:a16="http://schemas.microsoft.com/office/drawing/2014/main" id="{A0BFC2FB-9360-7E7D-651E-43A4A9FC6253}"/>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504" tIns="45752" rIns="91504" bIns="45752" rtlCol="0" anchor="ctr"/>
          <a:lstStyle/>
          <a:p>
            <a:pPr lvl="0"/>
            <a:endParaRPr lang="en-US" noProof="0" dirty="0"/>
          </a:p>
        </p:txBody>
      </p:sp>
      <p:sp>
        <p:nvSpPr>
          <p:cNvPr id="5" name="Notes Placeholder 4">
            <a:extLst>
              <a:ext uri="{FF2B5EF4-FFF2-40B4-BE49-F238E27FC236}">
                <a16:creationId xmlns:a16="http://schemas.microsoft.com/office/drawing/2014/main" id="{47F8C952-2B72-9DA4-02BD-E6E3B816F443}"/>
              </a:ext>
            </a:extLst>
          </p:cNvPr>
          <p:cNvSpPr>
            <a:spLocks noGrp="1"/>
          </p:cNvSpPr>
          <p:nvPr>
            <p:ph type="body" sz="quarter" idx="3"/>
          </p:nvPr>
        </p:nvSpPr>
        <p:spPr>
          <a:xfrm>
            <a:off x="700088" y="4416425"/>
            <a:ext cx="5610225" cy="4183063"/>
          </a:xfrm>
          <a:prstGeom prst="rect">
            <a:avLst/>
          </a:prstGeom>
        </p:spPr>
        <p:txBody>
          <a:bodyPr vert="horz" lIns="91504" tIns="45752" rIns="91504" bIns="45752"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2E56CC2-3C18-C359-8895-2574EAE5F77D}"/>
              </a:ext>
            </a:extLst>
          </p:cNvPr>
          <p:cNvSpPr>
            <a:spLocks noGrp="1"/>
          </p:cNvSpPr>
          <p:nvPr>
            <p:ph type="ftr" sz="quarter" idx="4"/>
          </p:nvPr>
        </p:nvSpPr>
        <p:spPr>
          <a:xfrm>
            <a:off x="0" y="8829675"/>
            <a:ext cx="3038475" cy="465138"/>
          </a:xfrm>
          <a:prstGeom prst="rect">
            <a:avLst/>
          </a:prstGeom>
        </p:spPr>
        <p:txBody>
          <a:bodyPr vert="horz" lIns="91504" tIns="45752" rIns="91504" bIns="45752"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A088F762-8BAE-1D0F-601F-543270BFE0DA}"/>
              </a:ext>
            </a:extLst>
          </p:cNvPr>
          <p:cNvSpPr>
            <a:spLocks noGrp="1"/>
          </p:cNvSpPr>
          <p:nvPr>
            <p:ph type="sldNum" sz="quarter" idx="5"/>
          </p:nvPr>
        </p:nvSpPr>
        <p:spPr>
          <a:xfrm>
            <a:off x="3970338" y="8829675"/>
            <a:ext cx="3038475" cy="465138"/>
          </a:xfrm>
          <a:prstGeom prst="rect">
            <a:avLst/>
          </a:prstGeom>
        </p:spPr>
        <p:txBody>
          <a:bodyPr vert="horz" wrap="square" lIns="91504" tIns="45752" rIns="91504" bIns="45752" numCol="1" anchor="b" anchorCtr="0" compatLnSpc="1">
            <a:prstTxWarp prst="textNoShape">
              <a:avLst/>
            </a:prstTxWarp>
          </a:bodyPr>
          <a:lstStyle>
            <a:lvl1pPr algn="r">
              <a:defRPr sz="1200"/>
            </a:lvl1pPr>
          </a:lstStyle>
          <a:p>
            <a:fld id="{28469229-9670-4E31-9DBF-5D237ED975E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6F81D633-C6AB-BE95-C9CE-E11070BD091A}"/>
              </a:ext>
            </a:extLst>
          </p:cNvPr>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3470" indent="-285950">
              <a:defRPr>
                <a:solidFill>
                  <a:schemeClr val="tx1"/>
                </a:solidFill>
                <a:latin typeface="Calibri" pitchFamily="34" charset="0"/>
              </a:defRPr>
            </a:lvl2pPr>
            <a:lvl3pPr marL="1143800" indent="-228760">
              <a:defRPr>
                <a:solidFill>
                  <a:schemeClr val="tx1"/>
                </a:solidFill>
                <a:latin typeface="Calibri" pitchFamily="34" charset="0"/>
              </a:defRPr>
            </a:lvl3pPr>
            <a:lvl4pPr marL="1601320" indent="-228760">
              <a:defRPr>
                <a:solidFill>
                  <a:schemeClr val="tx1"/>
                </a:solidFill>
                <a:latin typeface="Calibri" pitchFamily="34" charset="0"/>
              </a:defRPr>
            </a:lvl4pPr>
            <a:lvl5pPr marL="2058840" indent="-228760">
              <a:defRPr>
                <a:solidFill>
                  <a:schemeClr val="tx1"/>
                </a:solidFill>
                <a:latin typeface="Calibri" pitchFamily="34" charset="0"/>
              </a:defRPr>
            </a:lvl5pPr>
            <a:lvl6pPr marL="2516360" indent="-228760" fontAlgn="base">
              <a:spcBef>
                <a:spcPct val="0"/>
              </a:spcBef>
              <a:spcAft>
                <a:spcPct val="0"/>
              </a:spcAft>
              <a:defRPr>
                <a:solidFill>
                  <a:schemeClr val="tx1"/>
                </a:solidFill>
                <a:latin typeface="Calibri" pitchFamily="34" charset="0"/>
              </a:defRPr>
            </a:lvl6pPr>
            <a:lvl7pPr marL="2973880" indent="-228760" fontAlgn="base">
              <a:spcBef>
                <a:spcPct val="0"/>
              </a:spcBef>
              <a:spcAft>
                <a:spcPct val="0"/>
              </a:spcAft>
              <a:defRPr>
                <a:solidFill>
                  <a:schemeClr val="tx1"/>
                </a:solidFill>
                <a:latin typeface="Calibri" pitchFamily="34" charset="0"/>
              </a:defRPr>
            </a:lvl7pPr>
            <a:lvl8pPr marL="3431400" indent="-228760" fontAlgn="base">
              <a:spcBef>
                <a:spcPct val="0"/>
              </a:spcBef>
              <a:spcAft>
                <a:spcPct val="0"/>
              </a:spcAft>
              <a:defRPr>
                <a:solidFill>
                  <a:schemeClr val="tx1"/>
                </a:solidFill>
                <a:latin typeface="Calibri" pitchFamily="34" charset="0"/>
              </a:defRPr>
            </a:lvl8pPr>
            <a:lvl9pPr marL="3888920" indent="-22876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dirty="0"/>
              <a:t>Stock Valuation is Fun!</a:t>
            </a:r>
          </a:p>
        </p:txBody>
      </p:sp>
      <p:sp>
        <p:nvSpPr>
          <p:cNvPr id="30723" name="Rectangle 6">
            <a:extLst>
              <a:ext uri="{FF2B5EF4-FFF2-40B4-BE49-F238E27FC236}">
                <a16:creationId xmlns:a16="http://schemas.microsoft.com/office/drawing/2014/main" id="{8E240DA7-9A83-B2E8-2B76-0D3744C5404A}"/>
              </a:ext>
            </a:extLst>
          </p:cNvPr>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3470" indent="-285950">
              <a:defRPr>
                <a:solidFill>
                  <a:schemeClr val="tx1"/>
                </a:solidFill>
                <a:latin typeface="Calibri" pitchFamily="34" charset="0"/>
              </a:defRPr>
            </a:lvl2pPr>
            <a:lvl3pPr marL="1143800" indent="-228760">
              <a:defRPr>
                <a:solidFill>
                  <a:schemeClr val="tx1"/>
                </a:solidFill>
                <a:latin typeface="Calibri" pitchFamily="34" charset="0"/>
              </a:defRPr>
            </a:lvl3pPr>
            <a:lvl4pPr marL="1601320" indent="-228760">
              <a:defRPr>
                <a:solidFill>
                  <a:schemeClr val="tx1"/>
                </a:solidFill>
                <a:latin typeface="Calibri" pitchFamily="34" charset="0"/>
              </a:defRPr>
            </a:lvl4pPr>
            <a:lvl5pPr marL="2058840" indent="-228760">
              <a:defRPr>
                <a:solidFill>
                  <a:schemeClr val="tx1"/>
                </a:solidFill>
                <a:latin typeface="Calibri" pitchFamily="34" charset="0"/>
              </a:defRPr>
            </a:lvl5pPr>
            <a:lvl6pPr marL="2516360" indent="-228760" fontAlgn="base">
              <a:spcBef>
                <a:spcPct val="0"/>
              </a:spcBef>
              <a:spcAft>
                <a:spcPct val="0"/>
              </a:spcAft>
              <a:defRPr>
                <a:solidFill>
                  <a:schemeClr val="tx1"/>
                </a:solidFill>
                <a:latin typeface="Calibri" pitchFamily="34" charset="0"/>
              </a:defRPr>
            </a:lvl6pPr>
            <a:lvl7pPr marL="2973880" indent="-228760" fontAlgn="base">
              <a:spcBef>
                <a:spcPct val="0"/>
              </a:spcBef>
              <a:spcAft>
                <a:spcPct val="0"/>
              </a:spcAft>
              <a:defRPr>
                <a:solidFill>
                  <a:schemeClr val="tx1"/>
                </a:solidFill>
                <a:latin typeface="Calibri" pitchFamily="34" charset="0"/>
              </a:defRPr>
            </a:lvl7pPr>
            <a:lvl8pPr marL="3431400" indent="-228760" fontAlgn="base">
              <a:spcBef>
                <a:spcPct val="0"/>
              </a:spcBef>
              <a:spcAft>
                <a:spcPct val="0"/>
              </a:spcAft>
              <a:defRPr>
                <a:solidFill>
                  <a:schemeClr val="tx1"/>
                </a:solidFill>
                <a:latin typeface="Calibri" pitchFamily="34" charset="0"/>
              </a:defRPr>
            </a:lvl8pPr>
            <a:lvl9pPr marL="3888920" indent="-22876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dirty="0"/>
              <a:t>Stock Valuation is Fun!</a:t>
            </a:r>
          </a:p>
        </p:txBody>
      </p:sp>
      <p:sp>
        <p:nvSpPr>
          <p:cNvPr id="30724" name="Rectangle 7">
            <a:extLst>
              <a:ext uri="{FF2B5EF4-FFF2-40B4-BE49-F238E27FC236}">
                <a16:creationId xmlns:a16="http://schemas.microsoft.com/office/drawing/2014/main" id="{1C17A878-E386-C7FA-5DC8-F2D7531CE0B3}"/>
              </a:ext>
            </a:extLst>
          </p:cNvPr>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1E41B85-3CA2-46D7-BDAE-422B2CCC31CF}" type="slidenum">
              <a:rPr lang="en-US" altLang="en-US"/>
              <a:pPr eaLnBrk="1" hangingPunct="1"/>
              <a:t>9</a:t>
            </a:fld>
            <a:endParaRPr lang="en-US" altLang="en-US"/>
          </a:p>
        </p:txBody>
      </p:sp>
      <p:sp>
        <p:nvSpPr>
          <p:cNvPr id="64517" name="Rectangle 2">
            <a:extLst>
              <a:ext uri="{FF2B5EF4-FFF2-40B4-BE49-F238E27FC236}">
                <a16:creationId xmlns:a16="http://schemas.microsoft.com/office/drawing/2014/main" id="{D591E63C-6E53-09E8-FB5B-019B3B2FFB99}"/>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8" name="Rectangle 3">
            <a:extLst>
              <a:ext uri="{FF2B5EF4-FFF2-40B4-BE49-F238E27FC236}">
                <a16:creationId xmlns:a16="http://schemas.microsoft.com/office/drawing/2014/main" id="{6E2C0A96-F196-7026-D5D3-ED7D47ED2B7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7C73BED4-7820-6C1B-C047-27321D05BB07}"/>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Rectangle 3">
            <a:extLst>
              <a:ext uri="{FF2B5EF4-FFF2-40B4-BE49-F238E27FC236}">
                <a16:creationId xmlns:a16="http://schemas.microsoft.com/office/drawing/2014/main" id="{05EE2B7D-0C2F-950D-6BFD-CC69BD3AAEA3}"/>
              </a:ext>
            </a:extLst>
          </p:cNvPr>
          <p:cNvSpPr>
            <a:spLocks noGrp="1" noChangeArrowheads="1"/>
          </p:cNvSpPr>
          <p:nvPr>
            <p:ph type="body" idx="1"/>
          </p:nvPr>
        </p:nvSpPr>
        <p:spPr bwMode="auto">
          <a:xfrm>
            <a:off x="700088" y="4418013"/>
            <a:ext cx="5610225" cy="4181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227149E-6403-93DE-A601-6E4486A620F5}"/>
              </a:ext>
            </a:extLst>
          </p:cNvPr>
          <p:cNvSpPr>
            <a:spLocks noGrp="1" noChangeArrowheads="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7.</a:t>
            </a:r>
            <a:fld id="{960E3061-B9CF-4A17-8A83-C4B9EBA8F787}" type="slidenum">
              <a:rPr lang="en-US" altLang="en-US"/>
              <a:pPr eaLnBrk="1" hangingPunct="1"/>
              <a:t>26</a:t>
            </a:fld>
            <a:endParaRPr lang="en-US" altLang="en-US"/>
          </a:p>
        </p:txBody>
      </p:sp>
      <p:sp>
        <p:nvSpPr>
          <p:cNvPr id="74755" name="Rectangle 2">
            <a:extLst>
              <a:ext uri="{FF2B5EF4-FFF2-40B4-BE49-F238E27FC236}">
                <a16:creationId xmlns:a16="http://schemas.microsoft.com/office/drawing/2014/main" id="{43AE4791-FE1A-82E8-1A28-24DC9DDB3F6B}"/>
              </a:ext>
            </a:extLst>
          </p:cNvPr>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6" name="Rectangle 3">
            <a:extLst>
              <a:ext uri="{FF2B5EF4-FFF2-40B4-BE49-F238E27FC236}">
                <a16:creationId xmlns:a16="http://schemas.microsoft.com/office/drawing/2014/main" id="{7656DF39-E654-25FA-1A14-D6552120046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a:extLst>
              <a:ext uri="{FF2B5EF4-FFF2-40B4-BE49-F238E27FC236}">
                <a16:creationId xmlns:a16="http://schemas.microsoft.com/office/drawing/2014/main" id="{4CDCF3B1-DE32-A138-03D5-1F38CC00D3AE}"/>
              </a:ext>
            </a:extLst>
          </p:cNvPr>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3470" indent="-285950">
              <a:defRPr>
                <a:solidFill>
                  <a:schemeClr val="tx1"/>
                </a:solidFill>
                <a:latin typeface="Calibri" pitchFamily="34" charset="0"/>
              </a:defRPr>
            </a:lvl2pPr>
            <a:lvl3pPr marL="1143800" indent="-228760">
              <a:defRPr>
                <a:solidFill>
                  <a:schemeClr val="tx1"/>
                </a:solidFill>
                <a:latin typeface="Calibri" pitchFamily="34" charset="0"/>
              </a:defRPr>
            </a:lvl3pPr>
            <a:lvl4pPr marL="1601320" indent="-228760">
              <a:defRPr>
                <a:solidFill>
                  <a:schemeClr val="tx1"/>
                </a:solidFill>
                <a:latin typeface="Calibri" pitchFamily="34" charset="0"/>
              </a:defRPr>
            </a:lvl4pPr>
            <a:lvl5pPr marL="2058840" indent="-228760">
              <a:defRPr>
                <a:solidFill>
                  <a:schemeClr val="tx1"/>
                </a:solidFill>
                <a:latin typeface="Calibri" pitchFamily="34" charset="0"/>
              </a:defRPr>
            </a:lvl5pPr>
            <a:lvl6pPr marL="2516360" indent="-228760" fontAlgn="base">
              <a:spcBef>
                <a:spcPct val="0"/>
              </a:spcBef>
              <a:spcAft>
                <a:spcPct val="0"/>
              </a:spcAft>
              <a:defRPr>
                <a:solidFill>
                  <a:schemeClr val="tx1"/>
                </a:solidFill>
                <a:latin typeface="Calibri" pitchFamily="34" charset="0"/>
              </a:defRPr>
            </a:lvl6pPr>
            <a:lvl7pPr marL="2973880" indent="-228760" fontAlgn="base">
              <a:spcBef>
                <a:spcPct val="0"/>
              </a:spcBef>
              <a:spcAft>
                <a:spcPct val="0"/>
              </a:spcAft>
              <a:defRPr>
                <a:solidFill>
                  <a:schemeClr val="tx1"/>
                </a:solidFill>
                <a:latin typeface="Calibri" pitchFamily="34" charset="0"/>
              </a:defRPr>
            </a:lvl7pPr>
            <a:lvl8pPr marL="3431400" indent="-228760" fontAlgn="base">
              <a:spcBef>
                <a:spcPct val="0"/>
              </a:spcBef>
              <a:spcAft>
                <a:spcPct val="0"/>
              </a:spcAft>
              <a:defRPr>
                <a:solidFill>
                  <a:schemeClr val="tx1"/>
                </a:solidFill>
                <a:latin typeface="Calibri" pitchFamily="34" charset="0"/>
              </a:defRPr>
            </a:lvl8pPr>
            <a:lvl9pPr marL="3888920" indent="-22876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dirty="0">
                <a:latin typeface="Arial" charset="0"/>
              </a:rPr>
              <a:t>Finance Is Fun!</a:t>
            </a:r>
          </a:p>
        </p:txBody>
      </p:sp>
      <p:sp>
        <p:nvSpPr>
          <p:cNvPr id="34819" name="Rectangle 7">
            <a:extLst>
              <a:ext uri="{FF2B5EF4-FFF2-40B4-BE49-F238E27FC236}">
                <a16:creationId xmlns:a16="http://schemas.microsoft.com/office/drawing/2014/main" id="{97AA454D-CE0B-3214-AAA4-722A4169391C}"/>
              </a:ext>
            </a:extLst>
          </p:cNvPr>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F498667-BF50-48E7-876F-06A815E1DD03}" type="slidenum">
              <a:rPr lang="en-US" altLang="en-US">
                <a:latin typeface="Arial" panose="020B0604020202020204" pitchFamily="34" charset="0"/>
              </a:rPr>
              <a:pPr eaLnBrk="1" hangingPunct="1"/>
              <a:t>28</a:t>
            </a:fld>
            <a:endParaRPr lang="en-US" altLang="en-US">
              <a:latin typeface="Arial" panose="020B0604020202020204" pitchFamily="34" charset="0"/>
            </a:endParaRPr>
          </a:p>
        </p:txBody>
      </p:sp>
      <p:sp>
        <p:nvSpPr>
          <p:cNvPr id="75780" name="Rectangle 2">
            <a:extLst>
              <a:ext uri="{FF2B5EF4-FFF2-40B4-BE49-F238E27FC236}">
                <a16:creationId xmlns:a16="http://schemas.microsoft.com/office/drawing/2014/main" id="{3CEF72C1-890B-72BA-9285-6BA1913223E9}"/>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1" name="Rectangle 3">
            <a:extLst>
              <a:ext uri="{FF2B5EF4-FFF2-40B4-BE49-F238E27FC236}">
                <a16:creationId xmlns:a16="http://schemas.microsoft.com/office/drawing/2014/main" id="{2E3CA4B4-1B52-8F35-CD41-43C22D29956E}"/>
              </a:ext>
            </a:extLst>
          </p:cNvPr>
          <p:cNvSpPr>
            <a:spLocks noGrp="1" noChangeArrowheads="1"/>
          </p:cNvSpPr>
          <p:nvPr>
            <p:ph type="body" idx="1"/>
          </p:nvPr>
        </p:nvSpPr>
        <p:spPr bwMode="auto">
          <a:xfrm>
            <a:off x="935038" y="4416425"/>
            <a:ext cx="5140325" cy="418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DCDE01BE-949E-0A1E-E9AD-7A3A852C159A}"/>
              </a:ext>
            </a:extLst>
          </p:cNvPr>
          <p:cNvSpPr>
            <a:spLocks noGrp="1" noChangeArrowheads="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7.</a:t>
            </a:r>
            <a:fld id="{9F66AAEA-369C-481D-A72C-DF7CAF528040}" type="slidenum">
              <a:rPr lang="en-US" altLang="en-US"/>
              <a:pPr eaLnBrk="1" hangingPunct="1"/>
              <a:t>29</a:t>
            </a:fld>
            <a:endParaRPr lang="en-US" altLang="en-US"/>
          </a:p>
        </p:txBody>
      </p:sp>
      <p:sp>
        <p:nvSpPr>
          <p:cNvPr id="76803" name="Rectangle 2">
            <a:extLst>
              <a:ext uri="{FF2B5EF4-FFF2-40B4-BE49-F238E27FC236}">
                <a16:creationId xmlns:a16="http://schemas.microsoft.com/office/drawing/2014/main" id="{CFC8BCFA-7E50-4075-13D1-87DCE0BAE383}"/>
              </a:ext>
            </a:extLst>
          </p:cNvPr>
          <p:cNvSpPr>
            <a:spLocks noChangeArrowheads="1"/>
          </p:cNvSpPr>
          <p:nvPr/>
        </p:nvSpPr>
        <p:spPr bwMode="auto">
          <a:xfrm>
            <a:off x="3970338" y="0"/>
            <a:ext cx="3040062"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959" tIns="46480" rIns="92959" bIns="46480"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76804" name="Rectangle 3">
            <a:extLst>
              <a:ext uri="{FF2B5EF4-FFF2-40B4-BE49-F238E27FC236}">
                <a16:creationId xmlns:a16="http://schemas.microsoft.com/office/drawing/2014/main" id="{E1E3ACF8-D392-7807-E5D9-57E5406B937D}"/>
              </a:ext>
            </a:extLst>
          </p:cNvPr>
          <p:cNvSpPr>
            <a:spLocks noChangeArrowheads="1"/>
          </p:cNvSpPr>
          <p:nvPr/>
        </p:nvSpPr>
        <p:spPr bwMode="auto">
          <a:xfrm>
            <a:off x="3970338" y="8831263"/>
            <a:ext cx="3040062"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410" tIns="0" rIns="19410" bIns="0" anchor="b"/>
          <a:lstStyle>
            <a:lvl1pPr defTabSz="947738" eaLnBrk="0" hangingPunct="0">
              <a:defRPr>
                <a:solidFill>
                  <a:schemeClr val="tx1"/>
                </a:solidFill>
                <a:latin typeface="Calibri" panose="020F0502020204030204" pitchFamily="34" charset="0"/>
                <a:cs typeface="Arial" panose="020B0604020202020204" pitchFamily="34" charset="0"/>
              </a:defRPr>
            </a:lvl1pPr>
            <a:lvl2pPr marL="742950" indent="-285750" defTabSz="947738" eaLnBrk="0" hangingPunct="0">
              <a:defRPr>
                <a:solidFill>
                  <a:schemeClr val="tx1"/>
                </a:solidFill>
                <a:latin typeface="Calibri" panose="020F0502020204030204" pitchFamily="34" charset="0"/>
                <a:cs typeface="Arial" panose="020B0604020202020204" pitchFamily="34" charset="0"/>
              </a:defRPr>
            </a:lvl2pPr>
            <a:lvl3pPr marL="1143000" indent="-228600" defTabSz="947738" eaLnBrk="0" hangingPunct="0">
              <a:defRPr>
                <a:solidFill>
                  <a:schemeClr val="tx1"/>
                </a:solidFill>
                <a:latin typeface="Calibri" panose="020F0502020204030204" pitchFamily="34" charset="0"/>
                <a:cs typeface="Arial" panose="020B0604020202020204" pitchFamily="34" charset="0"/>
              </a:defRPr>
            </a:lvl3pPr>
            <a:lvl4pPr marL="1600200" indent="-228600" defTabSz="947738" eaLnBrk="0" hangingPunct="0">
              <a:defRPr>
                <a:solidFill>
                  <a:schemeClr val="tx1"/>
                </a:solidFill>
                <a:latin typeface="Calibri" panose="020F0502020204030204" pitchFamily="34" charset="0"/>
                <a:cs typeface="Arial" panose="020B0604020202020204" pitchFamily="34" charset="0"/>
              </a:defRPr>
            </a:lvl4pPr>
            <a:lvl5pPr marL="2057400" indent="-228600" defTabSz="947738" eaLnBrk="0" hangingPunct="0">
              <a:defRPr>
                <a:solidFill>
                  <a:schemeClr val="tx1"/>
                </a:solidFill>
                <a:latin typeface="Calibri" panose="020F0502020204030204" pitchFamily="34" charset="0"/>
                <a:cs typeface="Arial" panose="020B0604020202020204" pitchFamily="34" charset="0"/>
              </a:defRPr>
            </a:lvl5pPr>
            <a:lvl6pPr marL="2514600" indent="-228600" defTabSz="947738"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947738"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947738"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947738"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r>
              <a:rPr lang="en-US" altLang="en-US" sz="1000" i="1">
                <a:latin typeface="Times New Roman" panose="02020603050405020304" pitchFamily="18" charset="0"/>
              </a:rPr>
              <a:t>18</a:t>
            </a:r>
          </a:p>
        </p:txBody>
      </p:sp>
      <p:sp>
        <p:nvSpPr>
          <p:cNvPr id="76805" name="Rectangle 4">
            <a:extLst>
              <a:ext uri="{FF2B5EF4-FFF2-40B4-BE49-F238E27FC236}">
                <a16:creationId xmlns:a16="http://schemas.microsoft.com/office/drawing/2014/main" id="{9013C9BA-1C36-AD41-4359-947CEAF594B1}"/>
              </a:ext>
            </a:extLst>
          </p:cNvPr>
          <p:cNvSpPr>
            <a:spLocks noChangeArrowheads="1"/>
          </p:cNvSpPr>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959" tIns="46480" rIns="92959" bIns="46480"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76806" name="Rectangle 5">
            <a:extLst>
              <a:ext uri="{FF2B5EF4-FFF2-40B4-BE49-F238E27FC236}">
                <a16:creationId xmlns:a16="http://schemas.microsoft.com/office/drawing/2014/main" id="{E76B8BB7-C342-012F-16E0-3EA4F8EE3E6E}"/>
              </a:ext>
            </a:extLst>
          </p:cNvPr>
          <p:cNvSpPr>
            <a:spLocks noChangeArrowheads="1"/>
          </p:cNvSpPr>
          <p:nvPr/>
        </p:nvSpPr>
        <p:spPr bwMode="auto">
          <a:xfrm>
            <a:off x="0" y="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959" tIns="46480" rIns="92959" bIns="46480"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76807" name="Rectangle 6">
            <a:extLst>
              <a:ext uri="{FF2B5EF4-FFF2-40B4-BE49-F238E27FC236}">
                <a16:creationId xmlns:a16="http://schemas.microsoft.com/office/drawing/2014/main" id="{B337184A-AABB-690B-D04F-F5DBDBB80F3A}"/>
              </a:ext>
            </a:extLst>
          </p:cNvPr>
          <p:cNvSpPr>
            <a:spLocks noChangeArrowheads="1" noTextEdit="1"/>
          </p:cNvSpPr>
          <p:nvPr>
            <p:ph type="sldImg"/>
          </p:nvPr>
        </p:nvSpPr>
        <p:spPr bwMode="auto">
          <a:xfrm>
            <a:off x="1189038" y="701675"/>
            <a:ext cx="4632325" cy="3475038"/>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76808" name="Rectangle 7">
            <a:extLst>
              <a:ext uri="{FF2B5EF4-FFF2-40B4-BE49-F238E27FC236}">
                <a16:creationId xmlns:a16="http://schemas.microsoft.com/office/drawing/2014/main" id="{5FF345EC-6338-A0DA-C289-B8BC87A3396D}"/>
              </a:ext>
            </a:extLst>
          </p:cNvPr>
          <p:cNvSpPr>
            <a:spLocks noGrp="1" noChangeArrowheads="1"/>
          </p:cNvSpPr>
          <p:nvPr>
            <p:ph type="body" idx="1"/>
          </p:nvPr>
        </p:nvSpPr>
        <p:spPr bwMode="auto">
          <a:xfrm>
            <a:off x="933450" y="4416425"/>
            <a:ext cx="5141913" cy="418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95426" tIns="46906" rIns="95426" bIns="46906" numCol="1" anchor="t" anchorCtr="0" compatLnSpc="1">
            <a:prstTxWarp prst="textNoShape">
              <a:avLst/>
            </a:prstTxWarp>
          </a:bodyPr>
          <a:lstStyle/>
          <a:p>
            <a:pPr defTabSz="946150"/>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F7EDB4D-45A1-3021-5BA1-094C0BF7E608}"/>
              </a:ext>
            </a:extLst>
          </p:cNvPr>
          <p:cNvSpPr>
            <a:spLocks noGrp="1" noChangeArrowheads="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7.</a:t>
            </a:r>
            <a:fld id="{0542F0C6-B03C-46D6-9AE7-7B3C54DA76D6}" type="slidenum">
              <a:rPr lang="en-US" altLang="en-US"/>
              <a:pPr eaLnBrk="1" hangingPunct="1"/>
              <a:t>30</a:t>
            </a:fld>
            <a:endParaRPr lang="en-US" altLang="en-US"/>
          </a:p>
        </p:txBody>
      </p:sp>
      <p:sp>
        <p:nvSpPr>
          <p:cNvPr id="77827" name="Rectangle 2">
            <a:extLst>
              <a:ext uri="{FF2B5EF4-FFF2-40B4-BE49-F238E27FC236}">
                <a16:creationId xmlns:a16="http://schemas.microsoft.com/office/drawing/2014/main" id="{3C875B0C-F72C-7BA9-3B4C-4720AD093093}"/>
              </a:ext>
            </a:extLst>
          </p:cNvPr>
          <p:cNvSpPr>
            <a:spLocks noChangeArrowheads="1"/>
          </p:cNvSpPr>
          <p:nvPr/>
        </p:nvSpPr>
        <p:spPr bwMode="auto">
          <a:xfrm>
            <a:off x="3970338" y="0"/>
            <a:ext cx="3040062"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959" tIns="46480" rIns="92959" bIns="46480"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77828" name="Rectangle 3">
            <a:extLst>
              <a:ext uri="{FF2B5EF4-FFF2-40B4-BE49-F238E27FC236}">
                <a16:creationId xmlns:a16="http://schemas.microsoft.com/office/drawing/2014/main" id="{865EB11C-D1CC-5B94-89AE-E8AD01431208}"/>
              </a:ext>
            </a:extLst>
          </p:cNvPr>
          <p:cNvSpPr>
            <a:spLocks noChangeArrowheads="1"/>
          </p:cNvSpPr>
          <p:nvPr/>
        </p:nvSpPr>
        <p:spPr bwMode="auto">
          <a:xfrm>
            <a:off x="3970338" y="8831263"/>
            <a:ext cx="3040062"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410" tIns="0" rIns="19410" bIns="0" anchor="b"/>
          <a:lstStyle>
            <a:lvl1pPr defTabSz="947738" eaLnBrk="0" hangingPunct="0">
              <a:defRPr>
                <a:solidFill>
                  <a:schemeClr val="tx1"/>
                </a:solidFill>
                <a:latin typeface="Calibri" panose="020F0502020204030204" pitchFamily="34" charset="0"/>
                <a:cs typeface="Arial" panose="020B0604020202020204" pitchFamily="34" charset="0"/>
              </a:defRPr>
            </a:lvl1pPr>
            <a:lvl2pPr marL="742950" indent="-285750" defTabSz="947738" eaLnBrk="0" hangingPunct="0">
              <a:defRPr>
                <a:solidFill>
                  <a:schemeClr val="tx1"/>
                </a:solidFill>
                <a:latin typeface="Calibri" panose="020F0502020204030204" pitchFamily="34" charset="0"/>
                <a:cs typeface="Arial" panose="020B0604020202020204" pitchFamily="34" charset="0"/>
              </a:defRPr>
            </a:lvl2pPr>
            <a:lvl3pPr marL="1143000" indent="-228600" defTabSz="947738" eaLnBrk="0" hangingPunct="0">
              <a:defRPr>
                <a:solidFill>
                  <a:schemeClr val="tx1"/>
                </a:solidFill>
                <a:latin typeface="Calibri" panose="020F0502020204030204" pitchFamily="34" charset="0"/>
                <a:cs typeface="Arial" panose="020B0604020202020204" pitchFamily="34" charset="0"/>
              </a:defRPr>
            </a:lvl3pPr>
            <a:lvl4pPr marL="1600200" indent="-228600" defTabSz="947738" eaLnBrk="0" hangingPunct="0">
              <a:defRPr>
                <a:solidFill>
                  <a:schemeClr val="tx1"/>
                </a:solidFill>
                <a:latin typeface="Calibri" panose="020F0502020204030204" pitchFamily="34" charset="0"/>
                <a:cs typeface="Arial" panose="020B0604020202020204" pitchFamily="34" charset="0"/>
              </a:defRPr>
            </a:lvl4pPr>
            <a:lvl5pPr marL="2057400" indent="-228600" defTabSz="947738" eaLnBrk="0" hangingPunct="0">
              <a:defRPr>
                <a:solidFill>
                  <a:schemeClr val="tx1"/>
                </a:solidFill>
                <a:latin typeface="Calibri" panose="020F0502020204030204" pitchFamily="34" charset="0"/>
                <a:cs typeface="Arial" panose="020B0604020202020204" pitchFamily="34" charset="0"/>
              </a:defRPr>
            </a:lvl5pPr>
            <a:lvl6pPr marL="2514600" indent="-228600" defTabSz="947738"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947738"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947738"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947738"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r>
              <a:rPr lang="en-US" altLang="en-US" sz="1000" i="1">
                <a:latin typeface="Times New Roman" panose="02020603050405020304" pitchFamily="18" charset="0"/>
              </a:rPr>
              <a:t>6</a:t>
            </a:r>
          </a:p>
        </p:txBody>
      </p:sp>
      <p:sp>
        <p:nvSpPr>
          <p:cNvPr id="77829" name="Rectangle 4">
            <a:extLst>
              <a:ext uri="{FF2B5EF4-FFF2-40B4-BE49-F238E27FC236}">
                <a16:creationId xmlns:a16="http://schemas.microsoft.com/office/drawing/2014/main" id="{5DE6D12E-EEB7-760C-6BDC-CD3618ADB5AA}"/>
              </a:ext>
            </a:extLst>
          </p:cNvPr>
          <p:cNvSpPr>
            <a:spLocks noChangeArrowheads="1"/>
          </p:cNvSpPr>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959" tIns="46480" rIns="92959" bIns="46480"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77830" name="Rectangle 5">
            <a:extLst>
              <a:ext uri="{FF2B5EF4-FFF2-40B4-BE49-F238E27FC236}">
                <a16:creationId xmlns:a16="http://schemas.microsoft.com/office/drawing/2014/main" id="{3F7CA363-F0EB-5695-1E33-FDCA9F53477E}"/>
              </a:ext>
            </a:extLst>
          </p:cNvPr>
          <p:cNvSpPr>
            <a:spLocks noChangeArrowheads="1"/>
          </p:cNvSpPr>
          <p:nvPr/>
        </p:nvSpPr>
        <p:spPr bwMode="auto">
          <a:xfrm>
            <a:off x="0" y="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959" tIns="46480" rIns="92959" bIns="46480"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77831" name="Rectangle 6">
            <a:extLst>
              <a:ext uri="{FF2B5EF4-FFF2-40B4-BE49-F238E27FC236}">
                <a16:creationId xmlns:a16="http://schemas.microsoft.com/office/drawing/2014/main" id="{BCE4B1FD-ACC6-18D4-8CB2-58A447CA8748}"/>
              </a:ext>
            </a:extLst>
          </p:cNvPr>
          <p:cNvSpPr>
            <a:spLocks noChangeArrowheads="1" noTextEdit="1"/>
          </p:cNvSpPr>
          <p:nvPr>
            <p:ph type="sldImg"/>
          </p:nvPr>
        </p:nvSpPr>
        <p:spPr bwMode="auto">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77832" name="Rectangle 7">
            <a:extLst>
              <a:ext uri="{FF2B5EF4-FFF2-40B4-BE49-F238E27FC236}">
                <a16:creationId xmlns:a16="http://schemas.microsoft.com/office/drawing/2014/main" id="{E0072953-E740-B96A-67BB-B6E657AAFA7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426" tIns="46906" rIns="95426" bIns="46906" numCol="1" anchor="t" anchorCtr="0" compatLnSpc="1">
            <a:prstTxWarp prst="textNoShape">
              <a:avLst/>
            </a:prstTxWarp>
          </a:bodyPr>
          <a:lstStyle/>
          <a:p>
            <a:pPr defTabSz="946150"/>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A810A314-DD8C-AC95-D669-55942DC517EB}"/>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Rectangle 3">
            <a:extLst>
              <a:ext uri="{FF2B5EF4-FFF2-40B4-BE49-F238E27FC236}">
                <a16:creationId xmlns:a16="http://schemas.microsoft.com/office/drawing/2014/main" id="{06EE8656-67E5-8D2F-C987-BF9CE7653319}"/>
              </a:ext>
            </a:extLst>
          </p:cNvPr>
          <p:cNvSpPr>
            <a:spLocks noGrp="1" noChangeArrowheads="1"/>
          </p:cNvSpPr>
          <p:nvPr>
            <p:ph type="body" idx="1"/>
          </p:nvPr>
        </p:nvSpPr>
        <p:spPr bwMode="auto">
          <a:xfrm>
            <a:off x="700088" y="4418013"/>
            <a:ext cx="5610225" cy="4181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1E8BB2F6-8FF3-C594-A259-55A8609EEBF7}"/>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Rectangle 3">
            <a:extLst>
              <a:ext uri="{FF2B5EF4-FFF2-40B4-BE49-F238E27FC236}">
                <a16:creationId xmlns:a16="http://schemas.microsoft.com/office/drawing/2014/main" id="{19146E3C-BE7B-2120-582C-2E9161DD930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a:extLst>
              <a:ext uri="{FF2B5EF4-FFF2-40B4-BE49-F238E27FC236}">
                <a16:creationId xmlns:a16="http://schemas.microsoft.com/office/drawing/2014/main" id="{8E646058-354F-F63C-2B30-4175A0920115}"/>
              </a:ext>
            </a:extLst>
          </p:cNvPr>
          <p:cNvSpPr>
            <a:spLocks noGrp="1" noChangeArrowheads="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7.</a:t>
            </a:r>
            <a:fld id="{1D8EDA38-E5B6-48AF-BC45-E4068D53C578}" type="slidenum">
              <a:rPr lang="en-US" altLang="en-US"/>
              <a:pPr eaLnBrk="1" hangingPunct="1"/>
              <a:t>36</a:t>
            </a:fld>
            <a:endParaRPr lang="en-US" altLang="en-US"/>
          </a:p>
        </p:txBody>
      </p:sp>
      <p:sp>
        <p:nvSpPr>
          <p:cNvPr id="80899" name="Rectangle 2">
            <a:extLst>
              <a:ext uri="{FF2B5EF4-FFF2-40B4-BE49-F238E27FC236}">
                <a16:creationId xmlns:a16="http://schemas.microsoft.com/office/drawing/2014/main" id="{BE026FB8-0786-D003-F74D-937858E364A0}"/>
              </a:ext>
            </a:extLst>
          </p:cNvPr>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a:extLst>
              <a:ext uri="{FF2B5EF4-FFF2-40B4-BE49-F238E27FC236}">
                <a16:creationId xmlns:a16="http://schemas.microsoft.com/office/drawing/2014/main" id="{9A771468-E2F2-ED54-11F0-49788E9807B0}"/>
              </a:ext>
            </a:extLst>
          </p:cNvPr>
          <p:cNvSpPr>
            <a:spLocks noGrp="1" noChangeArrowheads="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7.</a:t>
            </a:r>
            <a:fld id="{1AA6DBC0-4D4E-459A-9EFA-1029D4E14B0A}" type="slidenum">
              <a:rPr lang="en-US" altLang="en-US"/>
              <a:pPr eaLnBrk="1" hangingPunct="1"/>
              <a:t>39</a:t>
            </a:fld>
            <a:endParaRPr lang="en-US" altLang="en-US"/>
          </a:p>
        </p:txBody>
      </p:sp>
      <p:sp>
        <p:nvSpPr>
          <p:cNvPr id="81923" name="Rectangle 2">
            <a:extLst>
              <a:ext uri="{FF2B5EF4-FFF2-40B4-BE49-F238E27FC236}">
                <a16:creationId xmlns:a16="http://schemas.microsoft.com/office/drawing/2014/main" id="{DB1FF036-2C6B-917A-12B8-AD32882A5BA1}"/>
              </a:ext>
            </a:extLst>
          </p:cNvPr>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FEA03A9-3CDF-A564-21FC-7B701D8D0905}"/>
              </a:ext>
            </a:extLst>
          </p:cNvPr>
          <p:cNvSpPr>
            <a:spLocks noGrp="1" noChangeArrowheads="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7.</a:t>
            </a:r>
            <a:fld id="{49B101E3-AFC3-4E9F-B072-F5F0BEB9108F}" type="slidenum">
              <a:rPr lang="en-US" altLang="en-US"/>
              <a:pPr eaLnBrk="1" hangingPunct="1"/>
              <a:t>40</a:t>
            </a:fld>
            <a:endParaRPr lang="en-US" altLang="en-US"/>
          </a:p>
        </p:txBody>
      </p:sp>
      <p:sp>
        <p:nvSpPr>
          <p:cNvPr id="82947" name="Rectangle 2">
            <a:extLst>
              <a:ext uri="{FF2B5EF4-FFF2-40B4-BE49-F238E27FC236}">
                <a16:creationId xmlns:a16="http://schemas.microsoft.com/office/drawing/2014/main" id="{C80E6AB8-946A-5327-7CDC-1156ABF8F413}"/>
              </a:ext>
            </a:extLst>
          </p:cNvPr>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8" name="Rectangle 4">
            <a:extLst>
              <a:ext uri="{FF2B5EF4-FFF2-40B4-BE49-F238E27FC236}">
                <a16:creationId xmlns:a16="http://schemas.microsoft.com/office/drawing/2014/main" id="{A48E0769-2AD9-7839-69F5-5097E5D594D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3CA5647-E5B7-5AE8-CFC9-FB5CB22DFC44}"/>
              </a:ext>
            </a:extLst>
          </p:cNvPr>
          <p:cNvSpPr>
            <a:spLocks noGrp="1" noChangeArrowheads="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7.</a:t>
            </a:r>
            <a:fld id="{1DC778A4-E992-4667-B870-2B2F86B33CCD}" type="slidenum">
              <a:rPr lang="en-US" altLang="en-US"/>
              <a:pPr eaLnBrk="1" hangingPunct="1"/>
              <a:t>11</a:t>
            </a:fld>
            <a:endParaRPr lang="en-US" altLang="en-US"/>
          </a:p>
        </p:txBody>
      </p:sp>
      <p:sp>
        <p:nvSpPr>
          <p:cNvPr id="65539" name="Rectangle 2">
            <a:extLst>
              <a:ext uri="{FF2B5EF4-FFF2-40B4-BE49-F238E27FC236}">
                <a16:creationId xmlns:a16="http://schemas.microsoft.com/office/drawing/2014/main" id="{FCA587EF-13D6-B6A5-8CEB-C5548791090F}"/>
              </a:ext>
            </a:extLst>
          </p:cNvPr>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4">
            <a:extLst>
              <a:ext uri="{FF2B5EF4-FFF2-40B4-BE49-F238E27FC236}">
                <a16:creationId xmlns:a16="http://schemas.microsoft.com/office/drawing/2014/main" id="{A2337662-6E8D-2A55-EAE9-EF5F4C1CE11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6">
            <a:extLst>
              <a:ext uri="{FF2B5EF4-FFF2-40B4-BE49-F238E27FC236}">
                <a16:creationId xmlns:a16="http://schemas.microsoft.com/office/drawing/2014/main" id="{0C841AAB-8424-EC8B-5D98-8616EEB2B4D7}"/>
              </a:ext>
            </a:extLst>
          </p:cNvPr>
          <p:cNvSpPr>
            <a:spLocks noGrp="1" noChangeArrowheads="1"/>
          </p:cNvSpPr>
          <p:nvPr>
            <p:ph type="ftr" sz="quarter" idx="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3470" indent="-285950">
              <a:defRPr>
                <a:solidFill>
                  <a:schemeClr val="tx1"/>
                </a:solidFill>
                <a:latin typeface="Verdana" pitchFamily="34" charset="0"/>
              </a:defRPr>
            </a:lvl2pPr>
            <a:lvl3pPr marL="1143800" indent="-228760">
              <a:defRPr>
                <a:solidFill>
                  <a:schemeClr val="tx1"/>
                </a:solidFill>
                <a:latin typeface="Verdana" pitchFamily="34" charset="0"/>
              </a:defRPr>
            </a:lvl3pPr>
            <a:lvl4pPr marL="1601320" indent="-228760">
              <a:defRPr>
                <a:solidFill>
                  <a:schemeClr val="tx1"/>
                </a:solidFill>
                <a:latin typeface="Verdana" pitchFamily="34" charset="0"/>
              </a:defRPr>
            </a:lvl4pPr>
            <a:lvl5pPr marL="2058840" indent="-228760">
              <a:defRPr>
                <a:solidFill>
                  <a:schemeClr val="tx1"/>
                </a:solidFill>
                <a:latin typeface="Verdana" pitchFamily="34" charset="0"/>
              </a:defRPr>
            </a:lvl5pPr>
            <a:lvl6pPr marL="2516360" indent="-228760" eaLnBrk="0" fontAlgn="base" hangingPunct="0">
              <a:spcBef>
                <a:spcPct val="0"/>
              </a:spcBef>
              <a:spcAft>
                <a:spcPct val="0"/>
              </a:spcAft>
              <a:defRPr>
                <a:solidFill>
                  <a:schemeClr val="tx1"/>
                </a:solidFill>
                <a:latin typeface="Verdana" pitchFamily="34" charset="0"/>
              </a:defRPr>
            </a:lvl6pPr>
            <a:lvl7pPr marL="2973880" indent="-228760" eaLnBrk="0" fontAlgn="base" hangingPunct="0">
              <a:spcBef>
                <a:spcPct val="0"/>
              </a:spcBef>
              <a:spcAft>
                <a:spcPct val="0"/>
              </a:spcAft>
              <a:defRPr>
                <a:solidFill>
                  <a:schemeClr val="tx1"/>
                </a:solidFill>
                <a:latin typeface="Verdana" pitchFamily="34" charset="0"/>
              </a:defRPr>
            </a:lvl7pPr>
            <a:lvl8pPr marL="3431400" indent="-228760" eaLnBrk="0" fontAlgn="base" hangingPunct="0">
              <a:spcBef>
                <a:spcPct val="0"/>
              </a:spcBef>
              <a:spcAft>
                <a:spcPct val="0"/>
              </a:spcAft>
              <a:defRPr>
                <a:solidFill>
                  <a:schemeClr val="tx1"/>
                </a:solidFill>
                <a:latin typeface="Verdana" pitchFamily="34" charset="0"/>
              </a:defRPr>
            </a:lvl8pPr>
            <a:lvl9pPr marL="3888920" indent="-228760" eaLnBrk="0" fontAlgn="base" hangingPunct="0">
              <a:spcBef>
                <a:spcPct val="0"/>
              </a:spcBef>
              <a:spcAft>
                <a:spcPct val="0"/>
              </a:spcAft>
              <a:defRPr>
                <a:solidFill>
                  <a:schemeClr val="tx1"/>
                </a:solidFill>
                <a:latin typeface="Verdana" pitchFamily="34" charset="0"/>
              </a:defRPr>
            </a:lvl9pPr>
          </a:lstStyle>
          <a:p>
            <a:pPr>
              <a:defRPr/>
            </a:pPr>
            <a:r>
              <a:rPr lang="en-US" dirty="0">
                <a:latin typeface="Arial" charset="0"/>
              </a:rPr>
              <a:t>Finance Is Fun!</a:t>
            </a:r>
          </a:p>
        </p:txBody>
      </p:sp>
      <p:sp>
        <p:nvSpPr>
          <p:cNvPr id="55299" name="Rectangle 7">
            <a:extLst>
              <a:ext uri="{FF2B5EF4-FFF2-40B4-BE49-F238E27FC236}">
                <a16:creationId xmlns:a16="http://schemas.microsoft.com/office/drawing/2014/main" id="{4B51A90F-D14C-31B2-EEE8-D55632421E24}"/>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B72EF047-99D8-4BCB-8672-347A765DCB8A}" type="slidenum">
              <a:rPr lang="en-US" altLang="en-US">
                <a:latin typeface="Arial" panose="020B0604020202020204" pitchFamily="34" charset="0"/>
              </a:rPr>
              <a:pPr eaLnBrk="1" hangingPunct="1"/>
              <a:t>41</a:t>
            </a:fld>
            <a:endParaRPr lang="en-US" altLang="en-US">
              <a:latin typeface="Arial" panose="020B0604020202020204" pitchFamily="34" charset="0"/>
            </a:endParaRPr>
          </a:p>
        </p:txBody>
      </p:sp>
      <p:sp>
        <p:nvSpPr>
          <p:cNvPr id="83972" name="Rectangle 2">
            <a:extLst>
              <a:ext uri="{FF2B5EF4-FFF2-40B4-BE49-F238E27FC236}">
                <a16:creationId xmlns:a16="http://schemas.microsoft.com/office/drawing/2014/main" id="{32B0A0B8-E515-FD38-259D-CA9CD8923248}"/>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Rectangle 3">
            <a:extLst>
              <a:ext uri="{FF2B5EF4-FFF2-40B4-BE49-F238E27FC236}">
                <a16:creationId xmlns:a16="http://schemas.microsoft.com/office/drawing/2014/main" id="{474EE77E-B3D9-EDB5-10E0-7A075978ABDE}"/>
              </a:ext>
            </a:extLst>
          </p:cNvPr>
          <p:cNvSpPr>
            <a:spLocks noGrp="1" noChangeArrowheads="1"/>
          </p:cNvSpPr>
          <p:nvPr>
            <p:ph type="body" idx="1"/>
          </p:nvPr>
        </p:nvSpPr>
        <p:spPr bwMode="auto">
          <a:xfrm>
            <a:off x="935038" y="4416425"/>
            <a:ext cx="5140325" cy="418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Dividend exclusion: If corporation A owns less than 20% of corporation B stock, then 30% of the dividends received from corporation B are taxable. If A owns between 20% and 80% of B, then 20% of the dividends received are taxable. If A owns more than 80%, a consolidated statement can be filed and dividends received from B are essentially untaxed.</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6">
            <a:extLst>
              <a:ext uri="{FF2B5EF4-FFF2-40B4-BE49-F238E27FC236}">
                <a16:creationId xmlns:a16="http://schemas.microsoft.com/office/drawing/2014/main" id="{15BCBAEB-9A2E-7C4E-4B56-24EC36025B15}"/>
              </a:ext>
            </a:extLst>
          </p:cNvPr>
          <p:cNvSpPr>
            <a:spLocks noGrp="1" noChangeArrowheads="1"/>
          </p:cNvSpPr>
          <p:nvPr>
            <p:ph type="ftr" sz="quarter" idx="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3470" indent="-285950">
              <a:defRPr>
                <a:solidFill>
                  <a:schemeClr val="tx1"/>
                </a:solidFill>
                <a:latin typeface="Verdana" pitchFamily="34" charset="0"/>
              </a:defRPr>
            </a:lvl2pPr>
            <a:lvl3pPr marL="1143800" indent="-228760">
              <a:defRPr>
                <a:solidFill>
                  <a:schemeClr val="tx1"/>
                </a:solidFill>
                <a:latin typeface="Verdana" pitchFamily="34" charset="0"/>
              </a:defRPr>
            </a:lvl3pPr>
            <a:lvl4pPr marL="1601320" indent="-228760">
              <a:defRPr>
                <a:solidFill>
                  <a:schemeClr val="tx1"/>
                </a:solidFill>
                <a:latin typeface="Verdana" pitchFamily="34" charset="0"/>
              </a:defRPr>
            </a:lvl4pPr>
            <a:lvl5pPr marL="2058840" indent="-228760">
              <a:defRPr>
                <a:solidFill>
                  <a:schemeClr val="tx1"/>
                </a:solidFill>
                <a:latin typeface="Verdana" pitchFamily="34" charset="0"/>
              </a:defRPr>
            </a:lvl5pPr>
            <a:lvl6pPr marL="2516360" indent="-228760" eaLnBrk="0" fontAlgn="base" hangingPunct="0">
              <a:spcBef>
                <a:spcPct val="0"/>
              </a:spcBef>
              <a:spcAft>
                <a:spcPct val="0"/>
              </a:spcAft>
              <a:defRPr>
                <a:solidFill>
                  <a:schemeClr val="tx1"/>
                </a:solidFill>
                <a:latin typeface="Verdana" pitchFamily="34" charset="0"/>
              </a:defRPr>
            </a:lvl6pPr>
            <a:lvl7pPr marL="2973880" indent="-228760" eaLnBrk="0" fontAlgn="base" hangingPunct="0">
              <a:spcBef>
                <a:spcPct val="0"/>
              </a:spcBef>
              <a:spcAft>
                <a:spcPct val="0"/>
              </a:spcAft>
              <a:defRPr>
                <a:solidFill>
                  <a:schemeClr val="tx1"/>
                </a:solidFill>
                <a:latin typeface="Verdana" pitchFamily="34" charset="0"/>
              </a:defRPr>
            </a:lvl7pPr>
            <a:lvl8pPr marL="3431400" indent="-228760" eaLnBrk="0" fontAlgn="base" hangingPunct="0">
              <a:spcBef>
                <a:spcPct val="0"/>
              </a:spcBef>
              <a:spcAft>
                <a:spcPct val="0"/>
              </a:spcAft>
              <a:defRPr>
                <a:solidFill>
                  <a:schemeClr val="tx1"/>
                </a:solidFill>
                <a:latin typeface="Verdana" pitchFamily="34" charset="0"/>
              </a:defRPr>
            </a:lvl8pPr>
            <a:lvl9pPr marL="3888920" indent="-228760" eaLnBrk="0" fontAlgn="base" hangingPunct="0">
              <a:spcBef>
                <a:spcPct val="0"/>
              </a:spcBef>
              <a:spcAft>
                <a:spcPct val="0"/>
              </a:spcAft>
              <a:defRPr>
                <a:solidFill>
                  <a:schemeClr val="tx1"/>
                </a:solidFill>
                <a:latin typeface="Verdana" pitchFamily="34" charset="0"/>
              </a:defRPr>
            </a:lvl9pPr>
          </a:lstStyle>
          <a:p>
            <a:pPr>
              <a:defRPr/>
            </a:pPr>
            <a:r>
              <a:rPr lang="en-US" dirty="0">
                <a:latin typeface="Arial" charset="0"/>
              </a:rPr>
              <a:t>Finance Is Fun!</a:t>
            </a:r>
          </a:p>
        </p:txBody>
      </p:sp>
      <p:sp>
        <p:nvSpPr>
          <p:cNvPr id="56323" name="Rectangle 7">
            <a:extLst>
              <a:ext uri="{FF2B5EF4-FFF2-40B4-BE49-F238E27FC236}">
                <a16:creationId xmlns:a16="http://schemas.microsoft.com/office/drawing/2014/main" id="{35CFFD6A-C566-F55F-0B61-65C09AFA5289}"/>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4067F980-DC37-45B5-95F5-895C7BB90EC4}" type="slidenum">
              <a:rPr lang="en-US" altLang="en-US">
                <a:latin typeface="Arial" panose="020B0604020202020204" pitchFamily="34" charset="0"/>
              </a:rPr>
              <a:pPr eaLnBrk="1" hangingPunct="1"/>
              <a:t>42</a:t>
            </a:fld>
            <a:endParaRPr lang="en-US" altLang="en-US">
              <a:latin typeface="Arial" panose="020B0604020202020204" pitchFamily="34" charset="0"/>
            </a:endParaRPr>
          </a:p>
        </p:txBody>
      </p:sp>
      <p:sp>
        <p:nvSpPr>
          <p:cNvPr id="84996" name="Rectangle 2">
            <a:extLst>
              <a:ext uri="{FF2B5EF4-FFF2-40B4-BE49-F238E27FC236}">
                <a16:creationId xmlns:a16="http://schemas.microsoft.com/office/drawing/2014/main" id="{054C0988-025E-2CAA-9D63-8E80E2E71A76}"/>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7" name="Rectangle 3">
            <a:extLst>
              <a:ext uri="{FF2B5EF4-FFF2-40B4-BE49-F238E27FC236}">
                <a16:creationId xmlns:a16="http://schemas.microsoft.com/office/drawing/2014/main" id="{ED8257F2-2091-F8A7-BE85-96BA2C2072DE}"/>
              </a:ext>
            </a:extLst>
          </p:cNvPr>
          <p:cNvSpPr>
            <a:spLocks noGrp="1" noChangeArrowheads="1"/>
          </p:cNvSpPr>
          <p:nvPr>
            <p:ph type="body" idx="1"/>
          </p:nvPr>
        </p:nvSpPr>
        <p:spPr bwMode="auto">
          <a:xfrm>
            <a:off x="935038" y="4416425"/>
            <a:ext cx="5140325" cy="418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Point out that there are a lot of features of preferred stock that are similar to debt. In fact, many new issues have sinking funds that effectively convert what was a perpetual security into an equity security with a definite maturity.  However, for tax purposes, preferred stock is equity and dividends are not a tax deductible expense.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a:extLst>
              <a:ext uri="{FF2B5EF4-FFF2-40B4-BE49-F238E27FC236}">
                <a16:creationId xmlns:a16="http://schemas.microsoft.com/office/drawing/2014/main" id="{3C2A4E83-0AA0-D336-9CB5-F585DB438ECD}"/>
              </a:ext>
            </a:extLst>
          </p:cNvPr>
          <p:cNvSpPr>
            <a:spLocks noGrp="1" noChangeArrowheads="1"/>
          </p:cNvSpPr>
          <p:nvPr>
            <p:ph type="ftr" sz="quarter" idx="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3470" indent="-285950">
              <a:defRPr>
                <a:solidFill>
                  <a:schemeClr val="tx1"/>
                </a:solidFill>
                <a:latin typeface="Verdana" pitchFamily="34" charset="0"/>
              </a:defRPr>
            </a:lvl2pPr>
            <a:lvl3pPr marL="1143800" indent="-228760">
              <a:defRPr>
                <a:solidFill>
                  <a:schemeClr val="tx1"/>
                </a:solidFill>
                <a:latin typeface="Verdana" pitchFamily="34" charset="0"/>
              </a:defRPr>
            </a:lvl3pPr>
            <a:lvl4pPr marL="1601320" indent="-228760">
              <a:defRPr>
                <a:solidFill>
                  <a:schemeClr val="tx1"/>
                </a:solidFill>
                <a:latin typeface="Verdana" pitchFamily="34" charset="0"/>
              </a:defRPr>
            </a:lvl4pPr>
            <a:lvl5pPr marL="2058840" indent="-228760">
              <a:defRPr>
                <a:solidFill>
                  <a:schemeClr val="tx1"/>
                </a:solidFill>
                <a:latin typeface="Verdana" pitchFamily="34" charset="0"/>
              </a:defRPr>
            </a:lvl5pPr>
            <a:lvl6pPr marL="2516360" indent="-228760" eaLnBrk="0" fontAlgn="base" hangingPunct="0">
              <a:spcBef>
                <a:spcPct val="0"/>
              </a:spcBef>
              <a:spcAft>
                <a:spcPct val="0"/>
              </a:spcAft>
              <a:defRPr>
                <a:solidFill>
                  <a:schemeClr val="tx1"/>
                </a:solidFill>
                <a:latin typeface="Verdana" pitchFamily="34" charset="0"/>
              </a:defRPr>
            </a:lvl6pPr>
            <a:lvl7pPr marL="2973880" indent="-228760" eaLnBrk="0" fontAlgn="base" hangingPunct="0">
              <a:spcBef>
                <a:spcPct val="0"/>
              </a:spcBef>
              <a:spcAft>
                <a:spcPct val="0"/>
              </a:spcAft>
              <a:defRPr>
                <a:solidFill>
                  <a:schemeClr val="tx1"/>
                </a:solidFill>
                <a:latin typeface="Verdana" pitchFamily="34" charset="0"/>
              </a:defRPr>
            </a:lvl7pPr>
            <a:lvl8pPr marL="3431400" indent="-228760" eaLnBrk="0" fontAlgn="base" hangingPunct="0">
              <a:spcBef>
                <a:spcPct val="0"/>
              </a:spcBef>
              <a:spcAft>
                <a:spcPct val="0"/>
              </a:spcAft>
              <a:defRPr>
                <a:solidFill>
                  <a:schemeClr val="tx1"/>
                </a:solidFill>
                <a:latin typeface="Verdana" pitchFamily="34" charset="0"/>
              </a:defRPr>
            </a:lvl8pPr>
            <a:lvl9pPr marL="3888920" indent="-228760" eaLnBrk="0" fontAlgn="base" hangingPunct="0">
              <a:spcBef>
                <a:spcPct val="0"/>
              </a:spcBef>
              <a:spcAft>
                <a:spcPct val="0"/>
              </a:spcAft>
              <a:defRPr>
                <a:solidFill>
                  <a:schemeClr val="tx1"/>
                </a:solidFill>
                <a:latin typeface="Verdana" pitchFamily="34" charset="0"/>
              </a:defRPr>
            </a:lvl9pPr>
          </a:lstStyle>
          <a:p>
            <a:pPr>
              <a:defRPr/>
            </a:pPr>
            <a:r>
              <a:rPr lang="en-US">
                <a:latin typeface="Arial" charset="0"/>
              </a:rPr>
              <a:t>Finance Is Fun!</a:t>
            </a:r>
          </a:p>
        </p:txBody>
      </p:sp>
      <p:sp>
        <p:nvSpPr>
          <p:cNvPr id="57347" name="Rectangle 7">
            <a:extLst>
              <a:ext uri="{FF2B5EF4-FFF2-40B4-BE49-F238E27FC236}">
                <a16:creationId xmlns:a16="http://schemas.microsoft.com/office/drawing/2014/main" id="{4B36332C-87F3-4012-C1A9-45FA9DA12447}"/>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05B9E03A-687F-45F1-A51E-5EE6D50DAA6B}" type="slidenum">
              <a:rPr lang="en-US" altLang="en-US">
                <a:latin typeface="Arial" panose="020B0604020202020204" pitchFamily="34" charset="0"/>
              </a:rPr>
              <a:pPr eaLnBrk="1" hangingPunct="1"/>
              <a:t>43</a:t>
            </a:fld>
            <a:endParaRPr lang="en-US" altLang="en-US">
              <a:latin typeface="Arial" panose="020B0604020202020204" pitchFamily="34" charset="0"/>
            </a:endParaRPr>
          </a:p>
        </p:txBody>
      </p:sp>
      <p:sp>
        <p:nvSpPr>
          <p:cNvPr id="86020" name="Rectangle 2">
            <a:extLst>
              <a:ext uri="{FF2B5EF4-FFF2-40B4-BE49-F238E27FC236}">
                <a16:creationId xmlns:a16="http://schemas.microsoft.com/office/drawing/2014/main" id="{42814CDD-5A67-3E66-2F80-F56FB525E62B}"/>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21" name="Rectangle 3">
            <a:extLst>
              <a:ext uri="{FF2B5EF4-FFF2-40B4-BE49-F238E27FC236}">
                <a16:creationId xmlns:a16="http://schemas.microsoft.com/office/drawing/2014/main" id="{3AD9F0C4-A8E0-0A73-2EB4-28FB433D149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a:extLst>
              <a:ext uri="{FF2B5EF4-FFF2-40B4-BE49-F238E27FC236}">
                <a16:creationId xmlns:a16="http://schemas.microsoft.com/office/drawing/2014/main" id="{934CEE65-53CB-5A67-A816-2C475E052A6A}"/>
              </a:ext>
            </a:extLst>
          </p:cNvPr>
          <p:cNvSpPr>
            <a:spLocks noGrp="1" noChangeArrowheads="1"/>
          </p:cNvSpPr>
          <p:nvPr>
            <p:ph type="sldNum" sz="quarter" idx="5"/>
          </p:nvPr>
        </p:nvSpPr>
        <p:spPr/>
        <p:txBody>
          <a:bodyPr/>
          <a:lstStyle>
            <a:lvl1pPr defTabSz="930275" eaLnBrk="0" hangingPunct="0">
              <a:defRPr>
                <a:solidFill>
                  <a:schemeClr val="tx1"/>
                </a:solidFill>
                <a:latin typeface="Calibri" panose="020F0502020204030204" pitchFamily="34" charset="0"/>
                <a:cs typeface="Arial" panose="020B0604020202020204" pitchFamily="34" charset="0"/>
              </a:defRPr>
            </a:lvl1pPr>
            <a:lvl2pPr marL="742950" indent="-285750" defTabSz="930275" eaLnBrk="0" hangingPunct="0">
              <a:defRPr>
                <a:solidFill>
                  <a:schemeClr val="tx1"/>
                </a:solidFill>
                <a:latin typeface="Calibri" panose="020F0502020204030204" pitchFamily="34" charset="0"/>
                <a:cs typeface="Arial" panose="020B0604020202020204" pitchFamily="34" charset="0"/>
              </a:defRPr>
            </a:lvl2pPr>
            <a:lvl3pPr marL="1143000" indent="-228600" defTabSz="930275" eaLnBrk="0" hangingPunct="0">
              <a:defRPr>
                <a:solidFill>
                  <a:schemeClr val="tx1"/>
                </a:solidFill>
                <a:latin typeface="Calibri" panose="020F0502020204030204" pitchFamily="34" charset="0"/>
                <a:cs typeface="Arial" panose="020B0604020202020204" pitchFamily="34" charset="0"/>
              </a:defRPr>
            </a:lvl3pPr>
            <a:lvl4pPr marL="1600200" indent="-228600" defTabSz="930275" eaLnBrk="0" hangingPunct="0">
              <a:defRPr>
                <a:solidFill>
                  <a:schemeClr val="tx1"/>
                </a:solidFill>
                <a:latin typeface="Calibri" panose="020F0502020204030204" pitchFamily="34" charset="0"/>
                <a:cs typeface="Arial" panose="020B0604020202020204" pitchFamily="34" charset="0"/>
              </a:defRPr>
            </a:lvl4pPr>
            <a:lvl5pPr marL="2057400" indent="-228600" defTabSz="930275" eaLnBrk="0" hangingPunct="0">
              <a:defRPr>
                <a:solidFill>
                  <a:schemeClr val="tx1"/>
                </a:solidFill>
                <a:latin typeface="Calibri" panose="020F0502020204030204" pitchFamily="34" charset="0"/>
                <a:cs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a:latin typeface="Times New Roman" panose="02020603050405020304" pitchFamily="18" charset="0"/>
              </a:rPr>
              <a:t>7.</a:t>
            </a:r>
            <a:fld id="{BCAC01F3-E42F-4BFC-8A14-58C1150EBA62}" type="slidenum">
              <a:rPr lang="en-US" altLang="en-US">
                <a:latin typeface="Times New Roman" panose="02020603050405020304" pitchFamily="18" charset="0"/>
              </a:rPr>
              <a:pPr/>
              <a:t>49</a:t>
            </a:fld>
            <a:endParaRPr lang="en-US" altLang="en-US">
              <a:latin typeface="Times New Roman" panose="02020603050405020304" pitchFamily="18" charset="0"/>
            </a:endParaRPr>
          </a:p>
        </p:txBody>
      </p:sp>
      <p:sp>
        <p:nvSpPr>
          <p:cNvPr id="87043" name="Rectangle 2">
            <a:extLst>
              <a:ext uri="{FF2B5EF4-FFF2-40B4-BE49-F238E27FC236}">
                <a16:creationId xmlns:a16="http://schemas.microsoft.com/office/drawing/2014/main" id="{E9F31F1E-DD05-56F7-37CF-B1CB20691527}"/>
              </a:ext>
            </a:extLst>
          </p:cNvPr>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4" name="Rectangle 4">
            <a:extLst>
              <a:ext uri="{FF2B5EF4-FFF2-40B4-BE49-F238E27FC236}">
                <a16:creationId xmlns:a16="http://schemas.microsoft.com/office/drawing/2014/main" id="{2AC4E182-D739-A33A-798C-01BA65D0566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a16="http://schemas.microsoft.com/office/drawing/2014/main" id="{7E8FC6F9-D69D-0797-C94C-97D69B18DF4E}"/>
              </a:ext>
            </a:extLst>
          </p:cNvPr>
          <p:cNvSpPr>
            <a:spLocks noGrp="1" noChangeArrowheads="1"/>
          </p:cNvSpPr>
          <p:nvPr>
            <p:ph type="sldNum" sz="quarter" idx="5"/>
          </p:nvPr>
        </p:nvSpPr>
        <p:spPr/>
        <p:txBody>
          <a:bodyPr/>
          <a:lstStyle>
            <a:lvl1pPr defTabSz="930275" eaLnBrk="0" hangingPunct="0">
              <a:defRPr>
                <a:solidFill>
                  <a:schemeClr val="tx1"/>
                </a:solidFill>
                <a:latin typeface="Calibri" panose="020F0502020204030204" pitchFamily="34" charset="0"/>
                <a:cs typeface="Arial" panose="020B0604020202020204" pitchFamily="34" charset="0"/>
              </a:defRPr>
            </a:lvl1pPr>
            <a:lvl2pPr marL="742950" indent="-285750" defTabSz="930275" eaLnBrk="0" hangingPunct="0">
              <a:defRPr>
                <a:solidFill>
                  <a:schemeClr val="tx1"/>
                </a:solidFill>
                <a:latin typeface="Calibri" panose="020F0502020204030204" pitchFamily="34" charset="0"/>
                <a:cs typeface="Arial" panose="020B0604020202020204" pitchFamily="34" charset="0"/>
              </a:defRPr>
            </a:lvl2pPr>
            <a:lvl3pPr marL="1143000" indent="-228600" defTabSz="930275" eaLnBrk="0" hangingPunct="0">
              <a:defRPr>
                <a:solidFill>
                  <a:schemeClr val="tx1"/>
                </a:solidFill>
                <a:latin typeface="Calibri" panose="020F0502020204030204" pitchFamily="34" charset="0"/>
                <a:cs typeface="Arial" panose="020B0604020202020204" pitchFamily="34" charset="0"/>
              </a:defRPr>
            </a:lvl3pPr>
            <a:lvl4pPr marL="1600200" indent="-228600" defTabSz="930275" eaLnBrk="0" hangingPunct="0">
              <a:defRPr>
                <a:solidFill>
                  <a:schemeClr val="tx1"/>
                </a:solidFill>
                <a:latin typeface="Calibri" panose="020F0502020204030204" pitchFamily="34" charset="0"/>
                <a:cs typeface="Arial" panose="020B0604020202020204" pitchFamily="34" charset="0"/>
              </a:defRPr>
            </a:lvl4pPr>
            <a:lvl5pPr marL="2057400" indent="-228600" defTabSz="930275" eaLnBrk="0" hangingPunct="0">
              <a:defRPr>
                <a:solidFill>
                  <a:schemeClr val="tx1"/>
                </a:solidFill>
                <a:latin typeface="Calibri" panose="020F0502020204030204" pitchFamily="34" charset="0"/>
                <a:cs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a:latin typeface="Times New Roman" panose="02020603050405020304" pitchFamily="18" charset="0"/>
              </a:rPr>
              <a:t>7.</a:t>
            </a:r>
            <a:fld id="{F17A4E07-2C1B-4D08-93A1-4C14C5DF68DD}" type="slidenum">
              <a:rPr lang="en-US" altLang="en-US">
                <a:latin typeface="Times New Roman" panose="02020603050405020304" pitchFamily="18" charset="0"/>
              </a:rPr>
              <a:pPr/>
              <a:t>50</a:t>
            </a:fld>
            <a:endParaRPr lang="en-US" altLang="en-US">
              <a:latin typeface="Times New Roman" panose="02020603050405020304" pitchFamily="18" charset="0"/>
            </a:endParaRPr>
          </a:p>
        </p:txBody>
      </p:sp>
      <p:sp>
        <p:nvSpPr>
          <p:cNvPr id="88067" name="Rectangle 2">
            <a:extLst>
              <a:ext uri="{FF2B5EF4-FFF2-40B4-BE49-F238E27FC236}">
                <a16:creationId xmlns:a16="http://schemas.microsoft.com/office/drawing/2014/main" id="{B0C83946-E310-8A0B-1AAF-AB382BB1271D}"/>
              </a:ext>
            </a:extLst>
          </p:cNvPr>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8" name="Rectangle 3">
            <a:extLst>
              <a:ext uri="{FF2B5EF4-FFF2-40B4-BE49-F238E27FC236}">
                <a16:creationId xmlns:a16="http://schemas.microsoft.com/office/drawing/2014/main" id="{3C85D7D0-84D6-F9A9-34BF-E1B0DAB40F6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a:extLst>
              <a:ext uri="{FF2B5EF4-FFF2-40B4-BE49-F238E27FC236}">
                <a16:creationId xmlns:a16="http://schemas.microsoft.com/office/drawing/2014/main" id="{55406B36-2B23-46F7-4DB1-7B8FF0BD7E77}"/>
              </a:ext>
            </a:extLst>
          </p:cNvPr>
          <p:cNvSpPr>
            <a:spLocks noGrp="1" noChangeArrowheads="1"/>
          </p:cNvSpPr>
          <p:nvPr>
            <p:ph type="sldNum" sz="quarter" idx="5"/>
          </p:nvPr>
        </p:nvSpPr>
        <p:spPr/>
        <p:txBody>
          <a:bodyPr/>
          <a:lstStyle>
            <a:lvl1pPr defTabSz="930275" eaLnBrk="0" hangingPunct="0">
              <a:defRPr>
                <a:solidFill>
                  <a:schemeClr val="tx1"/>
                </a:solidFill>
                <a:latin typeface="Calibri" panose="020F0502020204030204" pitchFamily="34" charset="0"/>
                <a:cs typeface="Arial" panose="020B0604020202020204" pitchFamily="34" charset="0"/>
              </a:defRPr>
            </a:lvl1pPr>
            <a:lvl2pPr marL="742950" indent="-285750" defTabSz="930275" eaLnBrk="0" hangingPunct="0">
              <a:defRPr>
                <a:solidFill>
                  <a:schemeClr val="tx1"/>
                </a:solidFill>
                <a:latin typeface="Calibri" panose="020F0502020204030204" pitchFamily="34" charset="0"/>
                <a:cs typeface="Arial" panose="020B0604020202020204" pitchFamily="34" charset="0"/>
              </a:defRPr>
            </a:lvl2pPr>
            <a:lvl3pPr marL="1143000" indent="-228600" defTabSz="930275" eaLnBrk="0" hangingPunct="0">
              <a:defRPr>
                <a:solidFill>
                  <a:schemeClr val="tx1"/>
                </a:solidFill>
                <a:latin typeface="Calibri" panose="020F0502020204030204" pitchFamily="34" charset="0"/>
                <a:cs typeface="Arial" panose="020B0604020202020204" pitchFamily="34" charset="0"/>
              </a:defRPr>
            </a:lvl3pPr>
            <a:lvl4pPr marL="1600200" indent="-228600" defTabSz="930275" eaLnBrk="0" hangingPunct="0">
              <a:defRPr>
                <a:solidFill>
                  <a:schemeClr val="tx1"/>
                </a:solidFill>
                <a:latin typeface="Calibri" panose="020F0502020204030204" pitchFamily="34" charset="0"/>
                <a:cs typeface="Arial" panose="020B0604020202020204" pitchFamily="34" charset="0"/>
              </a:defRPr>
            </a:lvl4pPr>
            <a:lvl5pPr marL="2057400" indent="-228600" defTabSz="930275" eaLnBrk="0" hangingPunct="0">
              <a:defRPr>
                <a:solidFill>
                  <a:schemeClr val="tx1"/>
                </a:solidFill>
                <a:latin typeface="Calibri" panose="020F0502020204030204" pitchFamily="34" charset="0"/>
                <a:cs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a:latin typeface="Times New Roman" panose="02020603050405020304" pitchFamily="18" charset="0"/>
              </a:rPr>
              <a:t>7.</a:t>
            </a:r>
            <a:fld id="{8863AF48-E558-4C6E-BAD5-B8D27050D350}" type="slidenum">
              <a:rPr lang="en-US" altLang="en-US">
                <a:latin typeface="Times New Roman" panose="02020603050405020304" pitchFamily="18" charset="0"/>
              </a:rPr>
              <a:pPr/>
              <a:t>51</a:t>
            </a:fld>
            <a:endParaRPr lang="en-US" altLang="en-US">
              <a:latin typeface="Times New Roman" panose="02020603050405020304" pitchFamily="18" charset="0"/>
            </a:endParaRPr>
          </a:p>
        </p:txBody>
      </p:sp>
      <p:sp>
        <p:nvSpPr>
          <p:cNvPr id="89091" name="Rectangle 2">
            <a:extLst>
              <a:ext uri="{FF2B5EF4-FFF2-40B4-BE49-F238E27FC236}">
                <a16:creationId xmlns:a16="http://schemas.microsoft.com/office/drawing/2014/main" id="{F1224ECB-8B73-4DAB-25EF-5F9623684DD5}"/>
              </a:ext>
            </a:extLst>
          </p:cNvPr>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2" name="Rectangle 4">
            <a:extLst>
              <a:ext uri="{FF2B5EF4-FFF2-40B4-BE49-F238E27FC236}">
                <a16:creationId xmlns:a16="http://schemas.microsoft.com/office/drawing/2014/main" id="{C173BC8D-8284-D0BC-BA9F-E5382E747C7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825AAB3A-9827-BE11-AE64-79A6835FD2E9}"/>
              </a:ext>
            </a:extLst>
          </p:cNvPr>
          <p:cNvSpPr>
            <a:spLocks noGrp="1" noChangeArrowheads="1"/>
          </p:cNvSpPr>
          <p:nvPr>
            <p:ph type="dt" sz="quarter" idx="1"/>
          </p:nvPr>
        </p:nvSpPr>
        <p:spPr/>
        <p:txBody>
          <a:bodyPr/>
          <a:lstStyle/>
          <a:p>
            <a:pPr>
              <a:defRPr/>
            </a:pPr>
            <a:r>
              <a:rPr lang="en-US"/>
              <a:t>Stock Valuation is Fun!</a:t>
            </a:r>
          </a:p>
        </p:txBody>
      </p:sp>
      <p:sp>
        <p:nvSpPr>
          <p:cNvPr id="6" name="Rectangle 6">
            <a:extLst>
              <a:ext uri="{FF2B5EF4-FFF2-40B4-BE49-F238E27FC236}">
                <a16:creationId xmlns:a16="http://schemas.microsoft.com/office/drawing/2014/main" id="{7BBF2956-98CB-0237-B2F3-2C59C791E709}"/>
              </a:ext>
            </a:extLst>
          </p:cNvPr>
          <p:cNvSpPr>
            <a:spLocks noGrp="1" noChangeArrowheads="1"/>
          </p:cNvSpPr>
          <p:nvPr>
            <p:ph type="ftr" sz="quarter" idx="4"/>
          </p:nvPr>
        </p:nvSpPr>
        <p:spPr/>
        <p:txBody>
          <a:bodyPr/>
          <a:lstStyle/>
          <a:p>
            <a:pPr>
              <a:defRPr/>
            </a:pPr>
            <a:r>
              <a:rPr lang="en-US"/>
              <a:t>Stock Valuation is Fun!</a:t>
            </a:r>
          </a:p>
        </p:txBody>
      </p:sp>
      <p:sp>
        <p:nvSpPr>
          <p:cNvPr id="7" name="Rectangle 7">
            <a:extLst>
              <a:ext uri="{FF2B5EF4-FFF2-40B4-BE49-F238E27FC236}">
                <a16:creationId xmlns:a16="http://schemas.microsoft.com/office/drawing/2014/main" id="{71AC23EC-8F64-7F52-C73F-A040305EA591}"/>
              </a:ext>
            </a:extLst>
          </p:cNvPr>
          <p:cNvSpPr>
            <a:spLocks noGrp="1" noChangeArrowheads="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2B71DF9-5D32-4AB1-B0AE-A95223E5B082}" type="slidenum">
              <a:rPr lang="en-US" altLang="en-US"/>
              <a:pPr eaLnBrk="1" hangingPunct="1"/>
              <a:t>52</a:t>
            </a:fld>
            <a:endParaRPr lang="en-US" altLang="en-US"/>
          </a:p>
        </p:txBody>
      </p:sp>
      <p:sp>
        <p:nvSpPr>
          <p:cNvPr id="90117" name="Rectangle 2">
            <a:extLst>
              <a:ext uri="{FF2B5EF4-FFF2-40B4-BE49-F238E27FC236}">
                <a16:creationId xmlns:a16="http://schemas.microsoft.com/office/drawing/2014/main" id="{BF37C667-67B1-7B0B-E5E7-121C42D2C193}"/>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8" name="Rectangle 3">
            <a:extLst>
              <a:ext uri="{FF2B5EF4-FFF2-40B4-BE49-F238E27FC236}">
                <a16:creationId xmlns:a16="http://schemas.microsoft.com/office/drawing/2014/main" id="{B6353070-0BBA-CA11-7B52-D59A50BC77E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21D1621-0FAB-9E44-2C13-862BA5EAE84D}"/>
              </a:ext>
            </a:extLst>
          </p:cNvPr>
          <p:cNvSpPr>
            <a:spLocks noGrp="1" noChangeArrowheads="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a:t>7.</a:t>
            </a:r>
            <a:fld id="{58EE0388-CC14-4A4B-9E79-2D78F99B2FBE}" type="slidenum">
              <a:rPr lang="en-US" altLang="en-US"/>
              <a:pPr eaLnBrk="1" hangingPunct="1"/>
              <a:t>13</a:t>
            </a:fld>
            <a:endParaRPr lang="en-US" altLang="en-US"/>
          </a:p>
        </p:txBody>
      </p:sp>
      <p:sp>
        <p:nvSpPr>
          <p:cNvPr id="66563" name="Rectangle 2">
            <a:extLst>
              <a:ext uri="{FF2B5EF4-FFF2-40B4-BE49-F238E27FC236}">
                <a16:creationId xmlns:a16="http://schemas.microsoft.com/office/drawing/2014/main" id="{C92147F9-D95C-8930-C3EB-72BB95ECF69E}"/>
              </a:ext>
            </a:extLst>
          </p:cNvPr>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4" name="Rectangle 3">
            <a:extLst>
              <a:ext uri="{FF2B5EF4-FFF2-40B4-BE49-F238E27FC236}">
                <a16:creationId xmlns:a16="http://schemas.microsoft.com/office/drawing/2014/main" id="{AFCA8EB8-64EB-9324-0404-192DBA11016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6">
            <a:extLst>
              <a:ext uri="{FF2B5EF4-FFF2-40B4-BE49-F238E27FC236}">
                <a16:creationId xmlns:a16="http://schemas.microsoft.com/office/drawing/2014/main" id="{BBFBE687-E1F8-6DFD-BE20-EEEFD4AAD318}"/>
              </a:ext>
            </a:extLst>
          </p:cNvPr>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3470" indent="-285950">
              <a:defRPr>
                <a:solidFill>
                  <a:schemeClr val="tx1"/>
                </a:solidFill>
                <a:latin typeface="Calibri" pitchFamily="34" charset="0"/>
              </a:defRPr>
            </a:lvl2pPr>
            <a:lvl3pPr marL="1143800" indent="-228760">
              <a:defRPr>
                <a:solidFill>
                  <a:schemeClr val="tx1"/>
                </a:solidFill>
                <a:latin typeface="Calibri" pitchFamily="34" charset="0"/>
              </a:defRPr>
            </a:lvl3pPr>
            <a:lvl4pPr marL="1601320" indent="-228760">
              <a:defRPr>
                <a:solidFill>
                  <a:schemeClr val="tx1"/>
                </a:solidFill>
                <a:latin typeface="Calibri" pitchFamily="34" charset="0"/>
              </a:defRPr>
            </a:lvl4pPr>
            <a:lvl5pPr marL="2058840" indent="-228760">
              <a:defRPr>
                <a:solidFill>
                  <a:schemeClr val="tx1"/>
                </a:solidFill>
                <a:latin typeface="Calibri" pitchFamily="34" charset="0"/>
              </a:defRPr>
            </a:lvl5pPr>
            <a:lvl6pPr marL="2516360" indent="-228760" fontAlgn="base">
              <a:spcBef>
                <a:spcPct val="0"/>
              </a:spcBef>
              <a:spcAft>
                <a:spcPct val="0"/>
              </a:spcAft>
              <a:defRPr>
                <a:solidFill>
                  <a:schemeClr val="tx1"/>
                </a:solidFill>
                <a:latin typeface="Calibri" pitchFamily="34" charset="0"/>
              </a:defRPr>
            </a:lvl6pPr>
            <a:lvl7pPr marL="2973880" indent="-228760" fontAlgn="base">
              <a:spcBef>
                <a:spcPct val="0"/>
              </a:spcBef>
              <a:spcAft>
                <a:spcPct val="0"/>
              </a:spcAft>
              <a:defRPr>
                <a:solidFill>
                  <a:schemeClr val="tx1"/>
                </a:solidFill>
                <a:latin typeface="Calibri" pitchFamily="34" charset="0"/>
              </a:defRPr>
            </a:lvl7pPr>
            <a:lvl8pPr marL="3431400" indent="-228760" fontAlgn="base">
              <a:spcBef>
                <a:spcPct val="0"/>
              </a:spcBef>
              <a:spcAft>
                <a:spcPct val="0"/>
              </a:spcAft>
              <a:defRPr>
                <a:solidFill>
                  <a:schemeClr val="tx1"/>
                </a:solidFill>
                <a:latin typeface="Calibri" pitchFamily="34" charset="0"/>
              </a:defRPr>
            </a:lvl8pPr>
            <a:lvl9pPr marL="3888920" indent="-22876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dirty="0">
                <a:latin typeface="Arial" charset="0"/>
              </a:rPr>
              <a:t>Finance Is Fun!</a:t>
            </a:r>
          </a:p>
        </p:txBody>
      </p:sp>
      <p:sp>
        <p:nvSpPr>
          <p:cNvPr id="31747" name="Rectangle 7">
            <a:extLst>
              <a:ext uri="{FF2B5EF4-FFF2-40B4-BE49-F238E27FC236}">
                <a16:creationId xmlns:a16="http://schemas.microsoft.com/office/drawing/2014/main" id="{16719256-5A1B-6760-BFC6-12CD6B1B5618}"/>
              </a:ext>
            </a:extLst>
          </p:cNvPr>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CC20A0E-007B-446A-82A8-71D8030FB205}" type="slidenum">
              <a:rPr lang="en-US" altLang="en-US">
                <a:latin typeface="Arial" panose="020B0604020202020204" pitchFamily="34" charset="0"/>
              </a:rPr>
              <a:pPr eaLnBrk="1" hangingPunct="1"/>
              <a:t>16</a:t>
            </a:fld>
            <a:endParaRPr lang="en-US" altLang="en-US">
              <a:latin typeface="Arial" panose="020B0604020202020204" pitchFamily="34" charset="0"/>
            </a:endParaRPr>
          </a:p>
        </p:txBody>
      </p:sp>
      <p:sp>
        <p:nvSpPr>
          <p:cNvPr id="67588" name="Rectangle 2">
            <a:extLst>
              <a:ext uri="{FF2B5EF4-FFF2-40B4-BE49-F238E27FC236}">
                <a16:creationId xmlns:a16="http://schemas.microsoft.com/office/drawing/2014/main" id="{964724D2-2A9A-3AB2-77E6-11020B6F3592}"/>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9" name="Rectangle 3">
            <a:extLst>
              <a:ext uri="{FF2B5EF4-FFF2-40B4-BE49-F238E27FC236}">
                <a16:creationId xmlns:a16="http://schemas.microsoft.com/office/drawing/2014/main" id="{5CE6270F-3008-5281-750D-EB94A3BCF693}"/>
              </a:ext>
            </a:extLst>
          </p:cNvPr>
          <p:cNvSpPr>
            <a:spLocks noGrp="1" noChangeArrowheads="1"/>
          </p:cNvSpPr>
          <p:nvPr>
            <p:ph type="body" idx="1"/>
          </p:nvPr>
        </p:nvSpPr>
        <p:spPr bwMode="auto">
          <a:xfrm>
            <a:off x="935038" y="4416425"/>
            <a:ext cx="5140325" cy="418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As the growth rate approaches the required return, the stock price increases dramatically.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a:extLst>
              <a:ext uri="{FF2B5EF4-FFF2-40B4-BE49-F238E27FC236}">
                <a16:creationId xmlns:a16="http://schemas.microsoft.com/office/drawing/2014/main" id="{18C0F0A4-2ED1-810A-926B-CB59ABE5FA91}"/>
              </a:ext>
            </a:extLst>
          </p:cNvPr>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3470" indent="-285950">
              <a:defRPr>
                <a:solidFill>
                  <a:schemeClr val="tx1"/>
                </a:solidFill>
                <a:latin typeface="Calibri" pitchFamily="34" charset="0"/>
              </a:defRPr>
            </a:lvl2pPr>
            <a:lvl3pPr marL="1143800" indent="-228760">
              <a:defRPr>
                <a:solidFill>
                  <a:schemeClr val="tx1"/>
                </a:solidFill>
                <a:latin typeface="Calibri" pitchFamily="34" charset="0"/>
              </a:defRPr>
            </a:lvl3pPr>
            <a:lvl4pPr marL="1601320" indent="-228760">
              <a:defRPr>
                <a:solidFill>
                  <a:schemeClr val="tx1"/>
                </a:solidFill>
                <a:latin typeface="Calibri" pitchFamily="34" charset="0"/>
              </a:defRPr>
            </a:lvl4pPr>
            <a:lvl5pPr marL="2058840" indent="-228760">
              <a:defRPr>
                <a:solidFill>
                  <a:schemeClr val="tx1"/>
                </a:solidFill>
                <a:latin typeface="Calibri" pitchFamily="34" charset="0"/>
              </a:defRPr>
            </a:lvl5pPr>
            <a:lvl6pPr marL="2516360" indent="-228760" fontAlgn="base">
              <a:spcBef>
                <a:spcPct val="0"/>
              </a:spcBef>
              <a:spcAft>
                <a:spcPct val="0"/>
              </a:spcAft>
              <a:defRPr>
                <a:solidFill>
                  <a:schemeClr val="tx1"/>
                </a:solidFill>
                <a:latin typeface="Calibri" pitchFamily="34" charset="0"/>
              </a:defRPr>
            </a:lvl6pPr>
            <a:lvl7pPr marL="2973880" indent="-228760" fontAlgn="base">
              <a:spcBef>
                <a:spcPct val="0"/>
              </a:spcBef>
              <a:spcAft>
                <a:spcPct val="0"/>
              </a:spcAft>
              <a:defRPr>
                <a:solidFill>
                  <a:schemeClr val="tx1"/>
                </a:solidFill>
                <a:latin typeface="Calibri" pitchFamily="34" charset="0"/>
              </a:defRPr>
            </a:lvl7pPr>
            <a:lvl8pPr marL="3431400" indent="-228760" fontAlgn="base">
              <a:spcBef>
                <a:spcPct val="0"/>
              </a:spcBef>
              <a:spcAft>
                <a:spcPct val="0"/>
              </a:spcAft>
              <a:defRPr>
                <a:solidFill>
                  <a:schemeClr val="tx1"/>
                </a:solidFill>
                <a:latin typeface="Calibri" pitchFamily="34" charset="0"/>
              </a:defRPr>
            </a:lvl8pPr>
            <a:lvl9pPr marL="3888920" indent="-22876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dirty="0">
                <a:latin typeface="Arial" charset="0"/>
              </a:rPr>
              <a:t>Finance Is Fun!</a:t>
            </a:r>
          </a:p>
        </p:txBody>
      </p:sp>
      <p:sp>
        <p:nvSpPr>
          <p:cNvPr id="32771" name="Rectangle 7">
            <a:extLst>
              <a:ext uri="{FF2B5EF4-FFF2-40B4-BE49-F238E27FC236}">
                <a16:creationId xmlns:a16="http://schemas.microsoft.com/office/drawing/2014/main" id="{CE133294-C7CB-D2A1-8157-B6F129786E87}"/>
              </a:ext>
            </a:extLst>
          </p:cNvPr>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4D9BBC93-EE12-4B45-8A43-D2F870E25991}" type="slidenum">
              <a:rPr lang="en-US" altLang="en-US">
                <a:latin typeface="Arial" panose="020B0604020202020204" pitchFamily="34" charset="0"/>
              </a:rPr>
              <a:pPr eaLnBrk="1" hangingPunct="1"/>
              <a:t>17</a:t>
            </a:fld>
            <a:endParaRPr lang="en-US" altLang="en-US">
              <a:latin typeface="Arial" panose="020B0604020202020204" pitchFamily="34" charset="0"/>
            </a:endParaRPr>
          </a:p>
        </p:txBody>
      </p:sp>
      <p:sp>
        <p:nvSpPr>
          <p:cNvPr id="68612" name="Rectangle 2">
            <a:extLst>
              <a:ext uri="{FF2B5EF4-FFF2-40B4-BE49-F238E27FC236}">
                <a16:creationId xmlns:a16="http://schemas.microsoft.com/office/drawing/2014/main" id="{9D04C21E-D094-A314-95D4-9629CAC0C3C9}"/>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3" name="Rectangle 3">
            <a:extLst>
              <a:ext uri="{FF2B5EF4-FFF2-40B4-BE49-F238E27FC236}">
                <a16:creationId xmlns:a16="http://schemas.microsoft.com/office/drawing/2014/main" id="{0B85BB40-EB28-3CFA-5388-AC6E967AB2A1}"/>
              </a:ext>
            </a:extLst>
          </p:cNvPr>
          <p:cNvSpPr>
            <a:spLocks noGrp="1" noChangeArrowheads="1"/>
          </p:cNvSpPr>
          <p:nvPr>
            <p:ph type="body" idx="1"/>
          </p:nvPr>
        </p:nvSpPr>
        <p:spPr bwMode="auto">
          <a:xfrm>
            <a:off x="935038" y="4416425"/>
            <a:ext cx="5140325" cy="418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99" tIns="45750" rIns="91499" bIns="45750" numCol="1" anchor="t" anchorCtr="0" compatLnSpc="1">
            <a:prstTxWarp prst="textNoShape">
              <a:avLst/>
            </a:prstTxWarp>
          </a:bodyPr>
          <a:lstStyle/>
          <a:p>
            <a:pPr eaLnBrk="1" hangingPunct="1">
              <a:spcBef>
                <a:spcPct val="0"/>
              </a:spcBef>
            </a:pPr>
            <a:r>
              <a:rPr lang="en-US" altLang="en-US"/>
              <a:t>As the required return approaches the growth rate, the price increases dramatically.  This graph is a mirror image of the previous one.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6">
            <a:extLst>
              <a:ext uri="{FF2B5EF4-FFF2-40B4-BE49-F238E27FC236}">
                <a16:creationId xmlns:a16="http://schemas.microsoft.com/office/drawing/2014/main" id="{BA6A2354-32F9-2A6F-D0BC-1FFC76DC7D30}"/>
              </a:ext>
            </a:extLst>
          </p:cNvPr>
          <p:cNvSpPr>
            <a:spLocks noGrp="1" noChangeArrowheads="1"/>
          </p:cNvSpPr>
          <p:nvPr>
            <p:ph type="ftr" sz="quarter" idx="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3470" indent="-285950">
              <a:defRPr>
                <a:solidFill>
                  <a:schemeClr val="tx1"/>
                </a:solidFill>
                <a:latin typeface="Verdana" pitchFamily="34" charset="0"/>
              </a:defRPr>
            </a:lvl2pPr>
            <a:lvl3pPr marL="1143800" indent="-228760">
              <a:defRPr>
                <a:solidFill>
                  <a:schemeClr val="tx1"/>
                </a:solidFill>
                <a:latin typeface="Verdana" pitchFamily="34" charset="0"/>
              </a:defRPr>
            </a:lvl3pPr>
            <a:lvl4pPr marL="1601320" indent="-228760">
              <a:defRPr>
                <a:solidFill>
                  <a:schemeClr val="tx1"/>
                </a:solidFill>
                <a:latin typeface="Verdana" pitchFamily="34" charset="0"/>
              </a:defRPr>
            </a:lvl4pPr>
            <a:lvl5pPr marL="2058840" indent="-228760">
              <a:defRPr>
                <a:solidFill>
                  <a:schemeClr val="tx1"/>
                </a:solidFill>
                <a:latin typeface="Verdana" pitchFamily="34" charset="0"/>
              </a:defRPr>
            </a:lvl5pPr>
            <a:lvl6pPr marL="2516360" indent="-228760" eaLnBrk="0" fontAlgn="base" hangingPunct="0">
              <a:spcBef>
                <a:spcPct val="0"/>
              </a:spcBef>
              <a:spcAft>
                <a:spcPct val="0"/>
              </a:spcAft>
              <a:defRPr>
                <a:solidFill>
                  <a:schemeClr val="tx1"/>
                </a:solidFill>
                <a:latin typeface="Verdana" pitchFamily="34" charset="0"/>
              </a:defRPr>
            </a:lvl6pPr>
            <a:lvl7pPr marL="2973880" indent="-228760" eaLnBrk="0" fontAlgn="base" hangingPunct="0">
              <a:spcBef>
                <a:spcPct val="0"/>
              </a:spcBef>
              <a:spcAft>
                <a:spcPct val="0"/>
              </a:spcAft>
              <a:defRPr>
                <a:solidFill>
                  <a:schemeClr val="tx1"/>
                </a:solidFill>
                <a:latin typeface="Verdana" pitchFamily="34" charset="0"/>
              </a:defRPr>
            </a:lvl7pPr>
            <a:lvl8pPr marL="3431400" indent="-228760" eaLnBrk="0" fontAlgn="base" hangingPunct="0">
              <a:spcBef>
                <a:spcPct val="0"/>
              </a:spcBef>
              <a:spcAft>
                <a:spcPct val="0"/>
              </a:spcAft>
              <a:defRPr>
                <a:solidFill>
                  <a:schemeClr val="tx1"/>
                </a:solidFill>
                <a:latin typeface="Verdana" pitchFamily="34" charset="0"/>
              </a:defRPr>
            </a:lvl8pPr>
            <a:lvl9pPr marL="3888920" indent="-228760" eaLnBrk="0" fontAlgn="base" hangingPunct="0">
              <a:spcBef>
                <a:spcPct val="0"/>
              </a:spcBef>
              <a:spcAft>
                <a:spcPct val="0"/>
              </a:spcAft>
              <a:defRPr>
                <a:solidFill>
                  <a:schemeClr val="tx1"/>
                </a:solidFill>
                <a:latin typeface="Verdana" pitchFamily="34" charset="0"/>
              </a:defRPr>
            </a:lvl9pPr>
          </a:lstStyle>
          <a:p>
            <a:pPr>
              <a:defRPr/>
            </a:pPr>
            <a:r>
              <a:rPr lang="en-US" dirty="0">
                <a:latin typeface="Arial" charset="0"/>
              </a:rPr>
              <a:t>Finance Is Fun!</a:t>
            </a:r>
          </a:p>
        </p:txBody>
      </p:sp>
      <p:sp>
        <p:nvSpPr>
          <p:cNvPr id="48131" name="Rectangle 7">
            <a:extLst>
              <a:ext uri="{FF2B5EF4-FFF2-40B4-BE49-F238E27FC236}">
                <a16:creationId xmlns:a16="http://schemas.microsoft.com/office/drawing/2014/main" id="{2F77A5AD-AFD7-3780-640E-3E231CE417C2}"/>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670E3A2-EFBD-47A4-9C43-76E1659BAE49}" type="slidenum">
              <a:rPr lang="en-US" altLang="en-US">
                <a:latin typeface="Arial" panose="020B0604020202020204" pitchFamily="34" charset="0"/>
              </a:rPr>
              <a:pPr eaLnBrk="1" hangingPunct="1"/>
              <a:t>18</a:t>
            </a:fld>
            <a:endParaRPr lang="en-US" altLang="en-US">
              <a:latin typeface="Arial" panose="020B0604020202020204" pitchFamily="34" charset="0"/>
            </a:endParaRPr>
          </a:p>
        </p:txBody>
      </p:sp>
      <p:sp>
        <p:nvSpPr>
          <p:cNvPr id="69636" name="Rectangle 2">
            <a:extLst>
              <a:ext uri="{FF2B5EF4-FFF2-40B4-BE49-F238E27FC236}">
                <a16:creationId xmlns:a16="http://schemas.microsoft.com/office/drawing/2014/main" id="{07831FCB-E29F-B4E1-D537-5FE1C5805D13}"/>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7" name="Rectangle 3">
            <a:extLst>
              <a:ext uri="{FF2B5EF4-FFF2-40B4-BE49-F238E27FC236}">
                <a16:creationId xmlns:a16="http://schemas.microsoft.com/office/drawing/2014/main" id="{0476F15A-CDF5-E0C7-6964-32A59752CBF3}"/>
              </a:ext>
            </a:extLst>
          </p:cNvPr>
          <p:cNvSpPr>
            <a:spLocks noGrp="1" noChangeArrowheads="1"/>
          </p:cNvSpPr>
          <p:nvPr>
            <p:ph type="body" idx="1"/>
          </p:nvPr>
        </p:nvSpPr>
        <p:spPr bwMode="auto">
          <a:xfrm>
            <a:off x="935038" y="4416425"/>
            <a:ext cx="5140325" cy="418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a:extLst>
              <a:ext uri="{FF2B5EF4-FFF2-40B4-BE49-F238E27FC236}">
                <a16:creationId xmlns:a16="http://schemas.microsoft.com/office/drawing/2014/main" id="{4DC30729-19CF-E9B0-7A9A-6BFB6ADC0239}"/>
              </a:ext>
            </a:extLst>
          </p:cNvPr>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3470" indent="-285950">
              <a:defRPr>
                <a:solidFill>
                  <a:schemeClr val="tx1"/>
                </a:solidFill>
                <a:latin typeface="Calibri" pitchFamily="34" charset="0"/>
              </a:defRPr>
            </a:lvl2pPr>
            <a:lvl3pPr marL="1143800" indent="-228760">
              <a:defRPr>
                <a:solidFill>
                  <a:schemeClr val="tx1"/>
                </a:solidFill>
                <a:latin typeface="Calibri" pitchFamily="34" charset="0"/>
              </a:defRPr>
            </a:lvl3pPr>
            <a:lvl4pPr marL="1601320" indent="-228760">
              <a:defRPr>
                <a:solidFill>
                  <a:schemeClr val="tx1"/>
                </a:solidFill>
                <a:latin typeface="Calibri" pitchFamily="34" charset="0"/>
              </a:defRPr>
            </a:lvl4pPr>
            <a:lvl5pPr marL="2058840" indent="-228760">
              <a:defRPr>
                <a:solidFill>
                  <a:schemeClr val="tx1"/>
                </a:solidFill>
                <a:latin typeface="Calibri" pitchFamily="34" charset="0"/>
              </a:defRPr>
            </a:lvl5pPr>
            <a:lvl6pPr marL="2516360" indent="-228760" fontAlgn="base">
              <a:spcBef>
                <a:spcPct val="0"/>
              </a:spcBef>
              <a:spcAft>
                <a:spcPct val="0"/>
              </a:spcAft>
              <a:defRPr>
                <a:solidFill>
                  <a:schemeClr val="tx1"/>
                </a:solidFill>
                <a:latin typeface="Calibri" pitchFamily="34" charset="0"/>
              </a:defRPr>
            </a:lvl6pPr>
            <a:lvl7pPr marL="2973880" indent="-228760" fontAlgn="base">
              <a:spcBef>
                <a:spcPct val="0"/>
              </a:spcBef>
              <a:spcAft>
                <a:spcPct val="0"/>
              </a:spcAft>
              <a:defRPr>
                <a:solidFill>
                  <a:schemeClr val="tx1"/>
                </a:solidFill>
                <a:latin typeface="Calibri" pitchFamily="34" charset="0"/>
              </a:defRPr>
            </a:lvl7pPr>
            <a:lvl8pPr marL="3431400" indent="-228760" fontAlgn="base">
              <a:spcBef>
                <a:spcPct val="0"/>
              </a:spcBef>
              <a:spcAft>
                <a:spcPct val="0"/>
              </a:spcAft>
              <a:defRPr>
                <a:solidFill>
                  <a:schemeClr val="tx1"/>
                </a:solidFill>
                <a:latin typeface="Calibri" pitchFamily="34" charset="0"/>
              </a:defRPr>
            </a:lvl8pPr>
            <a:lvl9pPr marL="3888920" indent="-22876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dirty="0">
                <a:latin typeface="Arial" charset="0"/>
              </a:rPr>
              <a:t>Finance Is Fun!</a:t>
            </a:r>
          </a:p>
        </p:txBody>
      </p:sp>
      <p:sp>
        <p:nvSpPr>
          <p:cNvPr id="33795" name="Rectangle 7">
            <a:extLst>
              <a:ext uri="{FF2B5EF4-FFF2-40B4-BE49-F238E27FC236}">
                <a16:creationId xmlns:a16="http://schemas.microsoft.com/office/drawing/2014/main" id="{1F0DAF63-9BBB-3F26-80C1-83AA200D8BE0}"/>
              </a:ext>
            </a:extLst>
          </p:cNvPr>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F4BCCAA-D7A9-438B-A593-418C5A42F954}" type="slidenum">
              <a:rPr lang="en-US" altLang="en-US">
                <a:latin typeface="Arial" panose="020B0604020202020204" pitchFamily="34" charset="0"/>
              </a:rPr>
              <a:pPr eaLnBrk="1" hangingPunct="1"/>
              <a:t>19</a:t>
            </a:fld>
            <a:endParaRPr lang="en-US" altLang="en-US">
              <a:latin typeface="Arial" panose="020B0604020202020204" pitchFamily="34" charset="0"/>
            </a:endParaRPr>
          </a:p>
        </p:txBody>
      </p:sp>
      <p:sp>
        <p:nvSpPr>
          <p:cNvPr id="70660" name="Rectangle 2">
            <a:extLst>
              <a:ext uri="{FF2B5EF4-FFF2-40B4-BE49-F238E27FC236}">
                <a16:creationId xmlns:a16="http://schemas.microsoft.com/office/drawing/2014/main" id="{7EFE2FB9-F406-4A8D-6D55-C9FE77503CF6}"/>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1" name="Rectangle 3">
            <a:extLst>
              <a:ext uri="{FF2B5EF4-FFF2-40B4-BE49-F238E27FC236}">
                <a16:creationId xmlns:a16="http://schemas.microsoft.com/office/drawing/2014/main" id="{536230DB-6191-B761-CF44-C3D1DAD22866}"/>
              </a:ext>
            </a:extLst>
          </p:cNvPr>
          <p:cNvSpPr>
            <a:spLocks noGrp="1" noChangeArrowheads="1"/>
          </p:cNvSpPr>
          <p:nvPr>
            <p:ph type="body" idx="1"/>
          </p:nvPr>
        </p:nvSpPr>
        <p:spPr bwMode="auto">
          <a:xfrm>
            <a:off x="935038" y="4416425"/>
            <a:ext cx="5140325" cy="418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Point out that the formula is completely general.  The dividend in the numerator is always for one period later than the price we are computing. This is because we are computing a Present Value, so we have to start with a </a:t>
            </a:r>
            <a:r>
              <a:rPr lang="en-US" altLang="en-US" u="sng"/>
              <a:t>future</a:t>
            </a:r>
            <a:r>
              <a:rPr lang="en-US" altLang="en-US"/>
              <a:t> cash flow. This is very important when discussing supernormal growth.</a:t>
            </a:r>
          </a:p>
          <a:p>
            <a:pPr eaLnBrk="1" hangingPunct="1">
              <a:spcBef>
                <a:spcPct val="0"/>
              </a:spcBef>
            </a:pPr>
            <a:endParaRPr lang="en-US" altLang="en-US"/>
          </a:p>
          <a:p>
            <a:pPr eaLnBrk="1" hangingPunct="1">
              <a:spcBef>
                <a:spcPct val="0"/>
              </a:spcBef>
            </a:pPr>
            <a:r>
              <a:rPr lang="en-US" altLang="en-US"/>
              <a:t>We know the dividend in one year is expected to be $4 and it will grow at 6% per year for four more years. So, D</a:t>
            </a:r>
            <a:r>
              <a:rPr lang="en-US" altLang="en-US" baseline="-25000"/>
              <a:t>5</a:t>
            </a:r>
            <a:r>
              <a:rPr lang="en-US" altLang="en-US"/>
              <a:t> = 4(1.06)(1.06)(1.06)(1.06) = 4(1.06)</a:t>
            </a:r>
            <a:r>
              <a:rPr lang="en-US" altLang="en-US" baseline="30000"/>
              <a:t>4</a:t>
            </a:r>
            <a:endParaRPr lang="en-US" altLang="en-US"/>
          </a:p>
          <a:p>
            <a:pPr eaLnBrk="1" hangingPunct="1">
              <a:spcBef>
                <a:spcPct val="0"/>
              </a:spcBef>
            </a:pPr>
            <a:endParaRPr lang="en-US" altLang="en-US"/>
          </a:p>
          <a:p>
            <a:pPr eaLnBrk="1" hangingPunct="1">
              <a:spcBef>
                <a:spcPct val="0"/>
              </a:spcBef>
            </a:pPr>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a:extLst>
              <a:ext uri="{FF2B5EF4-FFF2-40B4-BE49-F238E27FC236}">
                <a16:creationId xmlns:a16="http://schemas.microsoft.com/office/drawing/2014/main" id="{DC661417-548C-4E32-9C16-E6186C62DEC2}"/>
              </a:ext>
            </a:extLst>
          </p:cNvPr>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3470" indent="-285950">
              <a:defRPr>
                <a:solidFill>
                  <a:schemeClr val="tx1"/>
                </a:solidFill>
                <a:latin typeface="Calibri" pitchFamily="34" charset="0"/>
              </a:defRPr>
            </a:lvl2pPr>
            <a:lvl3pPr marL="1143800" indent="-228760">
              <a:defRPr>
                <a:solidFill>
                  <a:schemeClr val="tx1"/>
                </a:solidFill>
                <a:latin typeface="Calibri" pitchFamily="34" charset="0"/>
              </a:defRPr>
            </a:lvl3pPr>
            <a:lvl4pPr marL="1601320" indent="-228760">
              <a:defRPr>
                <a:solidFill>
                  <a:schemeClr val="tx1"/>
                </a:solidFill>
                <a:latin typeface="Calibri" pitchFamily="34" charset="0"/>
              </a:defRPr>
            </a:lvl4pPr>
            <a:lvl5pPr marL="2058840" indent="-228760">
              <a:defRPr>
                <a:solidFill>
                  <a:schemeClr val="tx1"/>
                </a:solidFill>
                <a:latin typeface="Calibri" pitchFamily="34" charset="0"/>
              </a:defRPr>
            </a:lvl5pPr>
            <a:lvl6pPr marL="2516360" indent="-228760" fontAlgn="base">
              <a:spcBef>
                <a:spcPct val="0"/>
              </a:spcBef>
              <a:spcAft>
                <a:spcPct val="0"/>
              </a:spcAft>
              <a:defRPr>
                <a:solidFill>
                  <a:schemeClr val="tx1"/>
                </a:solidFill>
                <a:latin typeface="Calibri" pitchFamily="34" charset="0"/>
              </a:defRPr>
            </a:lvl6pPr>
            <a:lvl7pPr marL="2973880" indent="-228760" fontAlgn="base">
              <a:spcBef>
                <a:spcPct val="0"/>
              </a:spcBef>
              <a:spcAft>
                <a:spcPct val="0"/>
              </a:spcAft>
              <a:defRPr>
                <a:solidFill>
                  <a:schemeClr val="tx1"/>
                </a:solidFill>
                <a:latin typeface="Calibri" pitchFamily="34" charset="0"/>
              </a:defRPr>
            </a:lvl7pPr>
            <a:lvl8pPr marL="3431400" indent="-228760" fontAlgn="base">
              <a:spcBef>
                <a:spcPct val="0"/>
              </a:spcBef>
              <a:spcAft>
                <a:spcPct val="0"/>
              </a:spcAft>
              <a:defRPr>
                <a:solidFill>
                  <a:schemeClr val="tx1"/>
                </a:solidFill>
                <a:latin typeface="Calibri" pitchFamily="34" charset="0"/>
              </a:defRPr>
            </a:lvl8pPr>
            <a:lvl9pPr marL="3888920" indent="-22876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dirty="0">
                <a:latin typeface="Arial" charset="0"/>
              </a:rPr>
              <a:t>Finance Is Fun!</a:t>
            </a:r>
          </a:p>
        </p:txBody>
      </p:sp>
      <p:sp>
        <p:nvSpPr>
          <p:cNvPr id="33795" name="Rectangle 7">
            <a:extLst>
              <a:ext uri="{FF2B5EF4-FFF2-40B4-BE49-F238E27FC236}">
                <a16:creationId xmlns:a16="http://schemas.microsoft.com/office/drawing/2014/main" id="{76BBB0E4-FBAF-7298-7F11-CC5E6D5E1D06}"/>
              </a:ext>
            </a:extLst>
          </p:cNvPr>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1C9B02C0-3F22-46DE-8F74-2FE2977D6537}" type="slidenum">
              <a:rPr lang="en-US" altLang="en-US">
                <a:latin typeface="Arial" panose="020B0604020202020204" pitchFamily="34" charset="0"/>
              </a:rPr>
              <a:pPr eaLnBrk="1" hangingPunct="1"/>
              <a:t>21</a:t>
            </a:fld>
            <a:endParaRPr lang="en-US" altLang="en-US">
              <a:latin typeface="Arial" panose="020B0604020202020204" pitchFamily="34" charset="0"/>
            </a:endParaRPr>
          </a:p>
        </p:txBody>
      </p:sp>
      <p:sp>
        <p:nvSpPr>
          <p:cNvPr id="71684" name="Rectangle 2">
            <a:extLst>
              <a:ext uri="{FF2B5EF4-FFF2-40B4-BE49-F238E27FC236}">
                <a16:creationId xmlns:a16="http://schemas.microsoft.com/office/drawing/2014/main" id="{66CBB602-9107-C57F-CF65-487A170E1066}"/>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5" name="Rectangle 3">
            <a:extLst>
              <a:ext uri="{FF2B5EF4-FFF2-40B4-BE49-F238E27FC236}">
                <a16:creationId xmlns:a16="http://schemas.microsoft.com/office/drawing/2014/main" id="{FD575F55-FE50-8666-CDC5-36EE04E81A61}"/>
              </a:ext>
            </a:extLst>
          </p:cNvPr>
          <p:cNvSpPr>
            <a:spLocks noGrp="1" noChangeArrowheads="1"/>
          </p:cNvSpPr>
          <p:nvPr>
            <p:ph type="body" idx="1"/>
          </p:nvPr>
        </p:nvSpPr>
        <p:spPr bwMode="auto">
          <a:xfrm>
            <a:off x="935038" y="4416425"/>
            <a:ext cx="5140325" cy="418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Point out that the formula is completely general.  The dividend in the numerator is always for one period later than the price we are computing. This is because we are computing a Present Value, so we have to start with a </a:t>
            </a:r>
            <a:r>
              <a:rPr lang="en-US" altLang="en-US" u="sng"/>
              <a:t>future</a:t>
            </a:r>
            <a:r>
              <a:rPr lang="en-US" altLang="en-US"/>
              <a:t> cash flow. This is very important when discussing supernormal growth.</a:t>
            </a:r>
          </a:p>
          <a:p>
            <a:pPr eaLnBrk="1" hangingPunct="1">
              <a:spcBef>
                <a:spcPct val="0"/>
              </a:spcBef>
            </a:pPr>
            <a:endParaRPr lang="en-US" altLang="en-US"/>
          </a:p>
          <a:p>
            <a:pPr eaLnBrk="1" hangingPunct="1">
              <a:spcBef>
                <a:spcPct val="0"/>
              </a:spcBef>
            </a:pPr>
            <a:r>
              <a:rPr lang="en-US" altLang="en-US"/>
              <a:t>We know the dividend in one year is expected to be $4 and it will grow at 6% per year for four more years. So, D</a:t>
            </a:r>
            <a:r>
              <a:rPr lang="en-US" altLang="en-US" baseline="-25000"/>
              <a:t>5</a:t>
            </a:r>
            <a:r>
              <a:rPr lang="en-US" altLang="en-US"/>
              <a:t> = 4(1.06)(1.06)(1.06)(1.06) = 4(1.06)</a:t>
            </a:r>
            <a:r>
              <a:rPr lang="en-US" altLang="en-US" baseline="30000"/>
              <a:t>4</a:t>
            </a:r>
            <a:endParaRPr lang="en-US" altLang="en-US"/>
          </a:p>
          <a:p>
            <a:pPr eaLnBrk="1" hangingPunct="1">
              <a:spcBef>
                <a:spcPct val="0"/>
              </a:spcBef>
            </a:pPr>
            <a:endParaRPr lang="en-US" altLang="en-US"/>
          </a:p>
          <a:p>
            <a:pPr eaLnBrk="1" hangingPunct="1">
              <a:spcBef>
                <a:spcPct val="0"/>
              </a:spcBef>
            </a:pPr>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a:extLst>
              <a:ext uri="{FF2B5EF4-FFF2-40B4-BE49-F238E27FC236}">
                <a16:creationId xmlns:a16="http://schemas.microsoft.com/office/drawing/2014/main" id="{48B1BC0C-BDEB-6CA1-FED8-7CA8E0F854AD}"/>
              </a:ext>
            </a:extLst>
          </p:cNvPr>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3470" indent="-285950">
              <a:defRPr>
                <a:solidFill>
                  <a:schemeClr val="tx1"/>
                </a:solidFill>
                <a:latin typeface="Calibri" pitchFamily="34" charset="0"/>
              </a:defRPr>
            </a:lvl2pPr>
            <a:lvl3pPr marL="1143800" indent="-228760">
              <a:defRPr>
                <a:solidFill>
                  <a:schemeClr val="tx1"/>
                </a:solidFill>
                <a:latin typeface="Calibri" pitchFamily="34" charset="0"/>
              </a:defRPr>
            </a:lvl3pPr>
            <a:lvl4pPr marL="1601320" indent="-228760">
              <a:defRPr>
                <a:solidFill>
                  <a:schemeClr val="tx1"/>
                </a:solidFill>
                <a:latin typeface="Calibri" pitchFamily="34" charset="0"/>
              </a:defRPr>
            </a:lvl4pPr>
            <a:lvl5pPr marL="2058840" indent="-228760">
              <a:defRPr>
                <a:solidFill>
                  <a:schemeClr val="tx1"/>
                </a:solidFill>
                <a:latin typeface="Calibri" pitchFamily="34" charset="0"/>
              </a:defRPr>
            </a:lvl5pPr>
            <a:lvl6pPr marL="2516360" indent="-228760" fontAlgn="base">
              <a:spcBef>
                <a:spcPct val="0"/>
              </a:spcBef>
              <a:spcAft>
                <a:spcPct val="0"/>
              </a:spcAft>
              <a:defRPr>
                <a:solidFill>
                  <a:schemeClr val="tx1"/>
                </a:solidFill>
                <a:latin typeface="Calibri" pitchFamily="34" charset="0"/>
              </a:defRPr>
            </a:lvl6pPr>
            <a:lvl7pPr marL="2973880" indent="-228760" fontAlgn="base">
              <a:spcBef>
                <a:spcPct val="0"/>
              </a:spcBef>
              <a:spcAft>
                <a:spcPct val="0"/>
              </a:spcAft>
              <a:defRPr>
                <a:solidFill>
                  <a:schemeClr val="tx1"/>
                </a:solidFill>
                <a:latin typeface="Calibri" pitchFamily="34" charset="0"/>
              </a:defRPr>
            </a:lvl7pPr>
            <a:lvl8pPr marL="3431400" indent="-228760" fontAlgn="base">
              <a:spcBef>
                <a:spcPct val="0"/>
              </a:spcBef>
              <a:spcAft>
                <a:spcPct val="0"/>
              </a:spcAft>
              <a:defRPr>
                <a:solidFill>
                  <a:schemeClr val="tx1"/>
                </a:solidFill>
                <a:latin typeface="Calibri" pitchFamily="34" charset="0"/>
              </a:defRPr>
            </a:lvl8pPr>
            <a:lvl9pPr marL="3888920" indent="-22876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dirty="0">
                <a:latin typeface="Arial" charset="0"/>
              </a:rPr>
              <a:t>Finance Is Fun!</a:t>
            </a:r>
          </a:p>
        </p:txBody>
      </p:sp>
      <p:sp>
        <p:nvSpPr>
          <p:cNvPr id="33795" name="Rectangle 7">
            <a:extLst>
              <a:ext uri="{FF2B5EF4-FFF2-40B4-BE49-F238E27FC236}">
                <a16:creationId xmlns:a16="http://schemas.microsoft.com/office/drawing/2014/main" id="{E22ADE21-14EC-9291-E969-EBCE4BD324C4}"/>
              </a:ext>
            </a:extLst>
          </p:cNvPr>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B3C516C5-4B17-4DBB-87AD-68CB8227D1F9}" type="slidenum">
              <a:rPr lang="en-US" altLang="en-US">
                <a:latin typeface="Arial" panose="020B0604020202020204" pitchFamily="34" charset="0"/>
              </a:rPr>
              <a:pPr eaLnBrk="1" hangingPunct="1"/>
              <a:t>23</a:t>
            </a:fld>
            <a:endParaRPr lang="en-US" altLang="en-US">
              <a:latin typeface="Arial" panose="020B0604020202020204" pitchFamily="34" charset="0"/>
            </a:endParaRPr>
          </a:p>
        </p:txBody>
      </p:sp>
      <p:sp>
        <p:nvSpPr>
          <p:cNvPr id="72708" name="Rectangle 2">
            <a:extLst>
              <a:ext uri="{FF2B5EF4-FFF2-40B4-BE49-F238E27FC236}">
                <a16:creationId xmlns:a16="http://schemas.microsoft.com/office/drawing/2014/main" id="{F397E777-074D-B516-E507-22663315CE2A}"/>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9" name="Rectangle 3">
            <a:extLst>
              <a:ext uri="{FF2B5EF4-FFF2-40B4-BE49-F238E27FC236}">
                <a16:creationId xmlns:a16="http://schemas.microsoft.com/office/drawing/2014/main" id="{2FCF5645-3F89-DA48-25D4-67ED29A9A340}"/>
              </a:ext>
            </a:extLst>
          </p:cNvPr>
          <p:cNvSpPr>
            <a:spLocks noGrp="1" noChangeArrowheads="1"/>
          </p:cNvSpPr>
          <p:nvPr>
            <p:ph type="body" idx="1"/>
          </p:nvPr>
        </p:nvSpPr>
        <p:spPr bwMode="auto">
          <a:xfrm>
            <a:off x="935038" y="4416425"/>
            <a:ext cx="5140325" cy="418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Point out that the formula is completely general.  The dividend in the numerator is always for one period later than the price we are computing. This is because we are computing a Present Value, so we have to start with a </a:t>
            </a:r>
            <a:r>
              <a:rPr lang="en-US" altLang="en-US" u="sng"/>
              <a:t>future</a:t>
            </a:r>
            <a:r>
              <a:rPr lang="en-US" altLang="en-US"/>
              <a:t> cash flow. This is very important when discussing supernormal growth.</a:t>
            </a:r>
          </a:p>
          <a:p>
            <a:pPr eaLnBrk="1" hangingPunct="1">
              <a:spcBef>
                <a:spcPct val="0"/>
              </a:spcBef>
            </a:pPr>
            <a:endParaRPr lang="en-US" altLang="en-US"/>
          </a:p>
          <a:p>
            <a:pPr eaLnBrk="1" hangingPunct="1">
              <a:spcBef>
                <a:spcPct val="0"/>
              </a:spcBef>
            </a:pPr>
            <a:r>
              <a:rPr lang="en-US" altLang="en-US"/>
              <a:t>We know the dividend in one year is expected to be $4 and it will grow at 6% per year for four more years. So, D</a:t>
            </a:r>
            <a:r>
              <a:rPr lang="en-US" altLang="en-US" baseline="-25000"/>
              <a:t>5</a:t>
            </a:r>
            <a:r>
              <a:rPr lang="en-US" altLang="en-US"/>
              <a:t> = 4(1.06)(1.06)(1.06)(1.06) = 4(1.06)</a:t>
            </a:r>
            <a:r>
              <a:rPr lang="en-US" altLang="en-US" baseline="30000"/>
              <a:t>4</a:t>
            </a:r>
            <a:endParaRPr lang="en-US" altLang="en-US"/>
          </a:p>
          <a:p>
            <a:pPr eaLnBrk="1" hangingPunct="1">
              <a:spcBef>
                <a:spcPct val="0"/>
              </a:spcBef>
            </a:pPr>
            <a:endParaRPr lang="en-US" altLang="en-US"/>
          </a:p>
          <a:p>
            <a:pPr eaLnBrk="1" hangingPunct="1">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4FBB5E1C-2C7B-ED92-AC91-A2DBAABBBE76}"/>
              </a:ext>
            </a:extLst>
          </p:cNvPr>
          <p:cNvSpPr>
            <a:spLocks noGrp="1"/>
          </p:cNvSpPr>
          <p:nvPr>
            <p:ph type="dt" sz="half" idx="10"/>
          </p:nvPr>
        </p:nvSpPr>
        <p:spPr/>
        <p:txBody>
          <a:bodyPr/>
          <a:lstStyle>
            <a:lvl1pPr>
              <a:defRPr/>
            </a:lvl1pPr>
          </a:lstStyle>
          <a:p>
            <a:pPr>
              <a:defRPr/>
            </a:pPr>
            <a:fld id="{E34EE259-371C-41C5-B14A-EC7FE0DB328C}" type="datetimeFigureOut">
              <a:rPr lang="en-US"/>
              <a:pPr>
                <a:defRPr/>
              </a:pPr>
              <a:t>2/2/2025</a:t>
            </a:fld>
            <a:endParaRPr lang="en-US" dirty="0"/>
          </a:p>
        </p:txBody>
      </p:sp>
      <p:sp>
        <p:nvSpPr>
          <p:cNvPr id="5" name="Footer Placeholder 4">
            <a:extLst>
              <a:ext uri="{FF2B5EF4-FFF2-40B4-BE49-F238E27FC236}">
                <a16:creationId xmlns:a16="http://schemas.microsoft.com/office/drawing/2014/main" id="{B3C04D3A-15E7-749D-08C3-031CA502B3F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BD6F9A4-ECB0-B037-47BD-F0BA6DE82D6D}"/>
              </a:ext>
            </a:extLst>
          </p:cNvPr>
          <p:cNvSpPr>
            <a:spLocks noGrp="1"/>
          </p:cNvSpPr>
          <p:nvPr>
            <p:ph type="sldNum" sz="quarter" idx="12"/>
          </p:nvPr>
        </p:nvSpPr>
        <p:spPr/>
        <p:txBody>
          <a:bodyPr/>
          <a:lstStyle>
            <a:lvl1pPr>
              <a:defRPr/>
            </a:lvl1pPr>
          </a:lstStyle>
          <a:p>
            <a:fld id="{64822A48-FF08-4D87-ADBA-9AA6680B5E7D}" type="slidenum">
              <a:rPr lang="en-US" altLang="en-US"/>
              <a:pPr/>
              <a:t>‹#›</a:t>
            </a:fld>
            <a:endParaRPr lang="en-US" altLang="en-US"/>
          </a:p>
        </p:txBody>
      </p:sp>
    </p:spTree>
    <p:extLst>
      <p:ext uri="{BB962C8B-B14F-4D97-AF65-F5344CB8AC3E}">
        <p14:creationId xmlns:p14="http://schemas.microsoft.com/office/powerpoint/2010/main" val="361565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50FCA3-7759-4912-63C0-EC1FD3D3FF00}"/>
              </a:ext>
            </a:extLst>
          </p:cNvPr>
          <p:cNvSpPr>
            <a:spLocks noGrp="1"/>
          </p:cNvSpPr>
          <p:nvPr>
            <p:ph type="dt" sz="half" idx="10"/>
          </p:nvPr>
        </p:nvSpPr>
        <p:spPr/>
        <p:txBody>
          <a:bodyPr/>
          <a:lstStyle>
            <a:lvl1pPr>
              <a:defRPr/>
            </a:lvl1pPr>
          </a:lstStyle>
          <a:p>
            <a:pPr>
              <a:defRPr/>
            </a:pPr>
            <a:fld id="{C2068EBF-CD95-4CD9-A7E3-F7EE220F58F7}" type="datetimeFigureOut">
              <a:rPr lang="en-US"/>
              <a:pPr>
                <a:defRPr/>
              </a:pPr>
              <a:t>2/2/2025</a:t>
            </a:fld>
            <a:endParaRPr lang="en-US" dirty="0"/>
          </a:p>
        </p:txBody>
      </p:sp>
      <p:sp>
        <p:nvSpPr>
          <p:cNvPr id="5" name="Footer Placeholder 4">
            <a:extLst>
              <a:ext uri="{FF2B5EF4-FFF2-40B4-BE49-F238E27FC236}">
                <a16:creationId xmlns:a16="http://schemas.microsoft.com/office/drawing/2014/main" id="{5A91B019-7213-C311-328C-767D02F8726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A906394-7E42-FE25-7013-22A9C8DD55CD}"/>
              </a:ext>
            </a:extLst>
          </p:cNvPr>
          <p:cNvSpPr>
            <a:spLocks noGrp="1"/>
          </p:cNvSpPr>
          <p:nvPr>
            <p:ph type="sldNum" sz="quarter" idx="12"/>
          </p:nvPr>
        </p:nvSpPr>
        <p:spPr/>
        <p:txBody>
          <a:bodyPr/>
          <a:lstStyle>
            <a:lvl1pPr>
              <a:defRPr/>
            </a:lvl1pPr>
          </a:lstStyle>
          <a:p>
            <a:fld id="{012F8BCA-8CBD-45D6-B4B4-1B3F0378FF97}" type="slidenum">
              <a:rPr lang="en-US" altLang="en-US"/>
              <a:pPr/>
              <a:t>‹#›</a:t>
            </a:fld>
            <a:endParaRPr lang="en-US" altLang="en-US"/>
          </a:p>
        </p:txBody>
      </p:sp>
    </p:spTree>
    <p:extLst>
      <p:ext uri="{BB962C8B-B14F-4D97-AF65-F5344CB8AC3E}">
        <p14:creationId xmlns:p14="http://schemas.microsoft.com/office/powerpoint/2010/main" val="205799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53CFC8-0726-0523-FCE3-FDE50ADD4D3E}"/>
              </a:ext>
            </a:extLst>
          </p:cNvPr>
          <p:cNvSpPr>
            <a:spLocks noGrp="1"/>
          </p:cNvSpPr>
          <p:nvPr>
            <p:ph type="dt" sz="half" idx="10"/>
          </p:nvPr>
        </p:nvSpPr>
        <p:spPr/>
        <p:txBody>
          <a:bodyPr/>
          <a:lstStyle>
            <a:lvl1pPr>
              <a:defRPr/>
            </a:lvl1pPr>
          </a:lstStyle>
          <a:p>
            <a:pPr>
              <a:defRPr/>
            </a:pPr>
            <a:fld id="{48781115-A7AC-4202-877D-F050F01F5797}" type="datetimeFigureOut">
              <a:rPr lang="en-US"/>
              <a:pPr>
                <a:defRPr/>
              </a:pPr>
              <a:t>2/2/2025</a:t>
            </a:fld>
            <a:endParaRPr lang="en-US" dirty="0"/>
          </a:p>
        </p:txBody>
      </p:sp>
      <p:sp>
        <p:nvSpPr>
          <p:cNvPr id="5" name="Footer Placeholder 4">
            <a:extLst>
              <a:ext uri="{FF2B5EF4-FFF2-40B4-BE49-F238E27FC236}">
                <a16:creationId xmlns:a16="http://schemas.microsoft.com/office/drawing/2014/main" id="{B104A846-18EA-D56B-F2F0-6E468747811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1FB7A74-79D7-D62D-944D-06531DBC4FBA}"/>
              </a:ext>
            </a:extLst>
          </p:cNvPr>
          <p:cNvSpPr>
            <a:spLocks noGrp="1"/>
          </p:cNvSpPr>
          <p:nvPr>
            <p:ph type="sldNum" sz="quarter" idx="12"/>
          </p:nvPr>
        </p:nvSpPr>
        <p:spPr/>
        <p:txBody>
          <a:bodyPr/>
          <a:lstStyle>
            <a:lvl1pPr>
              <a:defRPr/>
            </a:lvl1pPr>
          </a:lstStyle>
          <a:p>
            <a:fld id="{3738C35D-9F07-46D1-80D3-01B00F33782F}" type="slidenum">
              <a:rPr lang="en-US" altLang="en-US"/>
              <a:pPr/>
              <a:t>‹#›</a:t>
            </a:fld>
            <a:endParaRPr lang="en-US" altLang="en-US"/>
          </a:p>
        </p:txBody>
      </p:sp>
    </p:spTree>
    <p:extLst>
      <p:ext uri="{BB962C8B-B14F-4D97-AF65-F5344CB8AC3E}">
        <p14:creationId xmlns:p14="http://schemas.microsoft.com/office/powerpoint/2010/main" val="14952234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533400" y="1600200"/>
            <a:ext cx="8077200" cy="2324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3400" y="4076700"/>
            <a:ext cx="8077200" cy="2324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21ECA2-ABA2-5A41-CF38-3DC45B2B70A1}"/>
              </a:ext>
            </a:extLst>
          </p:cNvPr>
          <p:cNvSpPr>
            <a:spLocks noGrp="1" noChangeArrowheads="1"/>
          </p:cNvSpPr>
          <p:nvPr>
            <p:ph type="dt" sz="half" idx="10"/>
          </p:nvPr>
        </p:nvSpPr>
        <p:spPr/>
        <p:txBody>
          <a:bodyPr/>
          <a:lstStyle>
            <a:lvl1pPr>
              <a:defRPr/>
            </a:lvl1pPr>
          </a:lstStyle>
          <a:p>
            <a:pPr>
              <a:defRPr/>
            </a:pPr>
            <a:fld id="{463D578E-1777-4EE4-B0BA-0FB74B908761}" type="datetime1">
              <a:rPr lang="en-US"/>
              <a:pPr>
                <a:defRPr/>
              </a:pPr>
              <a:t>2/2/2025</a:t>
            </a:fld>
            <a:endParaRPr lang="en-US" dirty="0"/>
          </a:p>
        </p:txBody>
      </p:sp>
      <p:sp>
        <p:nvSpPr>
          <p:cNvPr id="6" name="Footer Placeholder 5">
            <a:extLst>
              <a:ext uri="{FF2B5EF4-FFF2-40B4-BE49-F238E27FC236}">
                <a16:creationId xmlns:a16="http://schemas.microsoft.com/office/drawing/2014/main" id="{85F91600-36A3-DEA0-FD0F-134A50128EDC}"/>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D3E71373-7A4D-3CAA-AFA3-AD42ED3F7084}"/>
              </a:ext>
            </a:extLst>
          </p:cNvPr>
          <p:cNvSpPr>
            <a:spLocks noGrp="1" noChangeArrowheads="1"/>
          </p:cNvSpPr>
          <p:nvPr>
            <p:ph type="sldNum" sz="quarter" idx="12"/>
          </p:nvPr>
        </p:nvSpPr>
        <p:spPr/>
        <p:txBody>
          <a:bodyPr/>
          <a:lstStyle>
            <a:lvl1pPr>
              <a:defRPr/>
            </a:lvl1pPr>
          </a:lstStyle>
          <a:p>
            <a:fld id="{22266D0B-414F-48A4-B844-9669AE698305}" type="slidenum">
              <a:rPr lang="en-US" altLang="en-US"/>
              <a:pPr/>
              <a:t>‹#›</a:t>
            </a:fld>
            <a:endParaRPr lang="en-US" altLang="en-US"/>
          </a:p>
        </p:txBody>
      </p:sp>
    </p:spTree>
    <p:extLst>
      <p:ext uri="{BB962C8B-B14F-4D97-AF65-F5344CB8AC3E}">
        <p14:creationId xmlns:p14="http://schemas.microsoft.com/office/powerpoint/2010/main" val="3171717259"/>
      </p:ext>
    </p:extLst>
  </p:cSld>
  <p:clrMapOvr>
    <a:masterClrMapping/>
  </p:clrMapOvr>
  <p:transition spd="med">
    <p:wheel spokes="8"/>
    <p:sndAc>
      <p:stSnd>
        <p:snd r:embed="rId1" name="cashreg.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358188" cy="1157288"/>
          </a:xfrm>
        </p:spPr>
        <p:txBody>
          <a:bodyPr/>
          <a:lstStyle/>
          <a:p>
            <a:r>
              <a:rPr lang="en-US"/>
              <a:t>Click to edit Master title style</a:t>
            </a:r>
          </a:p>
        </p:txBody>
      </p:sp>
      <p:sp>
        <p:nvSpPr>
          <p:cNvPr id="3" name="Chart Placeholder 2"/>
          <p:cNvSpPr>
            <a:spLocks noGrp="1"/>
          </p:cNvSpPr>
          <p:nvPr>
            <p:ph type="chart" idx="1"/>
          </p:nvPr>
        </p:nvSpPr>
        <p:spPr>
          <a:xfrm>
            <a:off x="457200" y="1600200"/>
            <a:ext cx="8510588" cy="4776788"/>
          </a:xfrm>
        </p:spPr>
        <p:txBody>
          <a:bodyPr rtlCol="0">
            <a:normAutofit/>
          </a:bodyPr>
          <a:lstStyle/>
          <a:p>
            <a:pPr lvl="0"/>
            <a:endParaRPr lang="en-US" noProof="0" dirty="0"/>
          </a:p>
        </p:txBody>
      </p:sp>
      <p:sp>
        <p:nvSpPr>
          <p:cNvPr id="4" name="Rectangle 86">
            <a:extLst>
              <a:ext uri="{FF2B5EF4-FFF2-40B4-BE49-F238E27FC236}">
                <a16:creationId xmlns:a16="http://schemas.microsoft.com/office/drawing/2014/main" id="{98DDD00E-2296-A9BA-798F-AE7BEFB7F3BA}"/>
              </a:ext>
            </a:extLst>
          </p:cNvPr>
          <p:cNvSpPr>
            <a:spLocks noGrp="1" noChangeArrowheads="1"/>
          </p:cNvSpPr>
          <p:nvPr>
            <p:ph type="sldNum" sz="quarter" idx="10"/>
          </p:nvPr>
        </p:nvSpPr>
        <p:spPr/>
        <p:txBody>
          <a:bodyPr/>
          <a:lstStyle>
            <a:lvl1pPr>
              <a:defRPr/>
            </a:lvl1pPr>
          </a:lstStyle>
          <a:p>
            <a:fld id="{9073D9F6-D6A0-4BAC-8418-26681FD0F1A8}" type="slidenum">
              <a:rPr lang="en-US" altLang="en-US"/>
              <a:pPr/>
              <a:t>‹#›</a:t>
            </a:fld>
            <a:endParaRPr lang="en-US" altLang="en-US"/>
          </a:p>
        </p:txBody>
      </p:sp>
    </p:spTree>
    <p:extLst>
      <p:ext uri="{BB962C8B-B14F-4D97-AF65-F5344CB8AC3E}">
        <p14:creationId xmlns:p14="http://schemas.microsoft.com/office/powerpoint/2010/main" val="18680464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F9B0CF-8522-FBC2-4725-A7B221A219B2}"/>
              </a:ext>
            </a:extLst>
          </p:cNvPr>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BE70457D-9CCC-D0B4-AB68-B8C3529E410C}"/>
              </a:ext>
            </a:extLst>
          </p:cNvPr>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6E37BFED-5342-3E67-0ACD-B9F9F6B03194}"/>
              </a:ext>
            </a:extLst>
          </p:cNvPr>
          <p:cNvSpPr>
            <a:spLocks noGrp="1"/>
          </p:cNvSpPr>
          <p:nvPr>
            <p:ph type="sldNum" sz="quarter" idx="12"/>
          </p:nvPr>
        </p:nvSpPr>
        <p:spPr>
          <a:xfrm>
            <a:off x="6553200" y="6245225"/>
            <a:ext cx="2133600" cy="476250"/>
          </a:xfrm>
        </p:spPr>
        <p:txBody>
          <a:bodyPr/>
          <a:lstStyle>
            <a:lvl1pPr>
              <a:defRPr/>
            </a:lvl1pPr>
          </a:lstStyle>
          <a:p>
            <a:r>
              <a:rPr lang="en-US" altLang="en-US"/>
              <a:t>7-</a:t>
            </a:r>
            <a:fld id="{51C922F7-F215-497A-97CA-6578A3DE7092}" type="slidenum">
              <a:rPr lang="en-US" altLang="en-US"/>
              <a:pPr/>
              <a:t>‹#›</a:t>
            </a:fld>
            <a:endParaRPr lang="en-US" altLang="en-US"/>
          </a:p>
        </p:txBody>
      </p:sp>
    </p:spTree>
    <p:extLst>
      <p:ext uri="{BB962C8B-B14F-4D97-AF65-F5344CB8AC3E}">
        <p14:creationId xmlns:p14="http://schemas.microsoft.com/office/powerpoint/2010/main" val="4223488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2pPr marL="742950" indent="-285750">
              <a:buFont typeface="Wingdings" pitchFamily="2" charset="2"/>
              <a:buChar char="§"/>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757D07F-A384-AF0A-40CA-602C3BD407F6}"/>
              </a:ext>
            </a:extLst>
          </p:cNvPr>
          <p:cNvSpPr>
            <a:spLocks noGrp="1"/>
          </p:cNvSpPr>
          <p:nvPr>
            <p:ph type="dt" sz="half" idx="10"/>
          </p:nvPr>
        </p:nvSpPr>
        <p:spPr/>
        <p:txBody>
          <a:bodyPr/>
          <a:lstStyle>
            <a:lvl1pPr>
              <a:defRPr/>
            </a:lvl1pPr>
          </a:lstStyle>
          <a:p>
            <a:pPr>
              <a:defRPr/>
            </a:pPr>
            <a:fld id="{C75344AD-1AEF-4423-99C8-72D81C899AEB}" type="datetimeFigureOut">
              <a:rPr lang="en-US"/>
              <a:pPr>
                <a:defRPr/>
              </a:pPr>
              <a:t>2/2/2025</a:t>
            </a:fld>
            <a:endParaRPr lang="en-US" dirty="0"/>
          </a:p>
        </p:txBody>
      </p:sp>
      <p:sp>
        <p:nvSpPr>
          <p:cNvPr id="5" name="Footer Placeholder 4">
            <a:extLst>
              <a:ext uri="{FF2B5EF4-FFF2-40B4-BE49-F238E27FC236}">
                <a16:creationId xmlns:a16="http://schemas.microsoft.com/office/drawing/2014/main" id="{13A99A29-6D8C-D84F-A272-888A7B4EED6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F29EBB0-6E7B-7484-0539-E32739B93054}"/>
              </a:ext>
            </a:extLst>
          </p:cNvPr>
          <p:cNvSpPr>
            <a:spLocks noGrp="1"/>
          </p:cNvSpPr>
          <p:nvPr>
            <p:ph type="sldNum" sz="quarter" idx="12"/>
          </p:nvPr>
        </p:nvSpPr>
        <p:spPr/>
        <p:txBody>
          <a:bodyPr/>
          <a:lstStyle>
            <a:lvl1pPr>
              <a:defRPr/>
            </a:lvl1pPr>
          </a:lstStyle>
          <a:p>
            <a:fld id="{7FE4B921-0897-44E9-82E8-4D1B1BAED407}" type="slidenum">
              <a:rPr lang="en-US" altLang="en-US"/>
              <a:pPr/>
              <a:t>‹#›</a:t>
            </a:fld>
            <a:endParaRPr lang="en-US" altLang="en-US"/>
          </a:p>
        </p:txBody>
      </p:sp>
    </p:spTree>
    <p:extLst>
      <p:ext uri="{BB962C8B-B14F-4D97-AF65-F5344CB8AC3E}">
        <p14:creationId xmlns:p14="http://schemas.microsoft.com/office/powerpoint/2010/main" val="2715261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0940A4-5D07-5595-CB57-0482AA348623}"/>
              </a:ext>
            </a:extLst>
          </p:cNvPr>
          <p:cNvSpPr>
            <a:spLocks noGrp="1"/>
          </p:cNvSpPr>
          <p:nvPr>
            <p:ph type="dt" sz="half" idx="10"/>
          </p:nvPr>
        </p:nvSpPr>
        <p:spPr/>
        <p:txBody>
          <a:bodyPr/>
          <a:lstStyle>
            <a:lvl1pPr>
              <a:defRPr/>
            </a:lvl1pPr>
          </a:lstStyle>
          <a:p>
            <a:pPr>
              <a:defRPr/>
            </a:pPr>
            <a:fld id="{FC9047AB-292E-4EDD-AAC2-EEC8697F0A7A}" type="datetimeFigureOut">
              <a:rPr lang="en-US"/>
              <a:pPr>
                <a:defRPr/>
              </a:pPr>
              <a:t>2/2/2025</a:t>
            </a:fld>
            <a:endParaRPr lang="en-US" dirty="0"/>
          </a:p>
        </p:txBody>
      </p:sp>
      <p:sp>
        <p:nvSpPr>
          <p:cNvPr id="5" name="Footer Placeholder 4">
            <a:extLst>
              <a:ext uri="{FF2B5EF4-FFF2-40B4-BE49-F238E27FC236}">
                <a16:creationId xmlns:a16="http://schemas.microsoft.com/office/drawing/2014/main" id="{5880C7DD-0FD1-4424-06E2-23F59ED5E1B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CE4CEEE-A511-7524-904A-47BF6D087761}"/>
              </a:ext>
            </a:extLst>
          </p:cNvPr>
          <p:cNvSpPr>
            <a:spLocks noGrp="1"/>
          </p:cNvSpPr>
          <p:nvPr>
            <p:ph type="sldNum" sz="quarter" idx="12"/>
          </p:nvPr>
        </p:nvSpPr>
        <p:spPr/>
        <p:txBody>
          <a:bodyPr/>
          <a:lstStyle>
            <a:lvl1pPr>
              <a:defRPr/>
            </a:lvl1pPr>
          </a:lstStyle>
          <a:p>
            <a:fld id="{DA2AE8CC-C936-466B-B021-45C02E50C54F}" type="slidenum">
              <a:rPr lang="en-US" altLang="en-US"/>
              <a:pPr/>
              <a:t>‹#›</a:t>
            </a:fld>
            <a:endParaRPr lang="en-US" altLang="en-US"/>
          </a:p>
        </p:txBody>
      </p:sp>
    </p:spTree>
    <p:extLst>
      <p:ext uri="{BB962C8B-B14F-4D97-AF65-F5344CB8AC3E}">
        <p14:creationId xmlns:p14="http://schemas.microsoft.com/office/powerpoint/2010/main" val="699489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70AD41B-1D4E-3A40-AD83-2223CCC5065C}"/>
              </a:ext>
            </a:extLst>
          </p:cNvPr>
          <p:cNvSpPr>
            <a:spLocks noGrp="1"/>
          </p:cNvSpPr>
          <p:nvPr>
            <p:ph type="dt" sz="half" idx="10"/>
          </p:nvPr>
        </p:nvSpPr>
        <p:spPr/>
        <p:txBody>
          <a:bodyPr/>
          <a:lstStyle>
            <a:lvl1pPr>
              <a:defRPr/>
            </a:lvl1pPr>
          </a:lstStyle>
          <a:p>
            <a:pPr>
              <a:defRPr/>
            </a:pPr>
            <a:fld id="{82C49222-30A6-433D-A518-4C448AF21F65}" type="datetimeFigureOut">
              <a:rPr lang="en-US"/>
              <a:pPr>
                <a:defRPr/>
              </a:pPr>
              <a:t>2/2/2025</a:t>
            </a:fld>
            <a:endParaRPr lang="en-US" dirty="0"/>
          </a:p>
        </p:txBody>
      </p:sp>
      <p:sp>
        <p:nvSpPr>
          <p:cNvPr id="6" name="Footer Placeholder 4">
            <a:extLst>
              <a:ext uri="{FF2B5EF4-FFF2-40B4-BE49-F238E27FC236}">
                <a16:creationId xmlns:a16="http://schemas.microsoft.com/office/drawing/2014/main" id="{F7F7F1B8-FD72-5001-F4B0-9DBAE660989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66A05C2-87BB-DADB-7131-D3BA911F5D8D}"/>
              </a:ext>
            </a:extLst>
          </p:cNvPr>
          <p:cNvSpPr>
            <a:spLocks noGrp="1"/>
          </p:cNvSpPr>
          <p:nvPr>
            <p:ph type="sldNum" sz="quarter" idx="12"/>
          </p:nvPr>
        </p:nvSpPr>
        <p:spPr/>
        <p:txBody>
          <a:bodyPr/>
          <a:lstStyle>
            <a:lvl1pPr>
              <a:defRPr/>
            </a:lvl1pPr>
          </a:lstStyle>
          <a:p>
            <a:fld id="{CB35DA79-71C2-4433-A56C-1BDA464D8AE8}" type="slidenum">
              <a:rPr lang="en-US" altLang="en-US"/>
              <a:pPr/>
              <a:t>‹#›</a:t>
            </a:fld>
            <a:endParaRPr lang="en-US" altLang="en-US"/>
          </a:p>
        </p:txBody>
      </p:sp>
    </p:spTree>
    <p:extLst>
      <p:ext uri="{BB962C8B-B14F-4D97-AF65-F5344CB8AC3E}">
        <p14:creationId xmlns:p14="http://schemas.microsoft.com/office/powerpoint/2010/main" val="2986697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C4F027A-0540-3964-877B-56489409F354}"/>
              </a:ext>
            </a:extLst>
          </p:cNvPr>
          <p:cNvSpPr>
            <a:spLocks noGrp="1"/>
          </p:cNvSpPr>
          <p:nvPr>
            <p:ph type="dt" sz="half" idx="10"/>
          </p:nvPr>
        </p:nvSpPr>
        <p:spPr/>
        <p:txBody>
          <a:bodyPr/>
          <a:lstStyle>
            <a:lvl1pPr>
              <a:defRPr/>
            </a:lvl1pPr>
          </a:lstStyle>
          <a:p>
            <a:pPr>
              <a:defRPr/>
            </a:pPr>
            <a:fld id="{C4411118-854D-4B4B-8544-15CE01361EA3}" type="datetimeFigureOut">
              <a:rPr lang="en-US"/>
              <a:pPr>
                <a:defRPr/>
              </a:pPr>
              <a:t>2/2/2025</a:t>
            </a:fld>
            <a:endParaRPr lang="en-US" dirty="0"/>
          </a:p>
        </p:txBody>
      </p:sp>
      <p:sp>
        <p:nvSpPr>
          <p:cNvPr id="8" name="Footer Placeholder 4">
            <a:extLst>
              <a:ext uri="{FF2B5EF4-FFF2-40B4-BE49-F238E27FC236}">
                <a16:creationId xmlns:a16="http://schemas.microsoft.com/office/drawing/2014/main" id="{B0F0D2A4-5596-1BEE-5882-E7E29AB2E39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1799606-6E3D-A537-074B-34CE7D65DB3C}"/>
              </a:ext>
            </a:extLst>
          </p:cNvPr>
          <p:cNvSpPr>
            <a:spLocks noGrp="1"/>
          </p:cNvSpPr>
          <p:nvPr>
            <p:ph type="sldNum" sz="quarter" idx="12"/>
          </p:nvPr>
        </p:nvSpPr>
        <p:spPr/>
        <p:txBody>
          <a:bodyPr/>
          <a:lstStyle>
            <a:lvl1pPr>
              <a:defRPr/>
            </a:lvl1pPr>
          </a:lstStyle>
          <a:p>
            <a:fld id="{8FBCC61F-186A-4CE5-A767-35388E4C769B}" type="slidenum">
              <a:rPr lang="en-US" altLang="en-US"/>
              <a:pPr/>
              <a:t>‹#›</a:t>
            </a:fld>
            <a:endParaRPr lang="en-US" altLang="en-US"/>
          </a:p>
        </p:txBody>
      </p:sp>
    </p:spTree>
    <p:extLst>
      <p:ext uri="{BB962C8B-B14F-4D97-AF65-F5344CB8AC3E}">
        <p14:creationId xmlns:p14="http://schemas.microsoft.com/office/powerpoint/2010/main" val="2374396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72771F14-6D3D-F14A-C52D-081201C4C42D}"/>
              </a:ext>
            </a:extLst>
          </p:cNvPr>
          <p:cNvSpPr>
            <a:spLocks noGrp="1"/>
          </p:cNvSpPr>
          <p:nvPr>
            <p:ph type="dt" sz="half" idx="10"/>
          </p:nvPr>
        </p:nvSpPr>
        <p:spPr/>
        <p:txBody>
          <a:bodyPr/>
          <a:lstStyle>
            <a:lvl1pPr>
              <a:defRPr/>
            </a:lvl1pPr>
          </a:lstStyle>
          <a:p>
            <a:pPr>
              <a:defRPr/>
            </a:pPr>
            <a:fld id="{61B93651-8050-4F69-9502-BC6BE65DDD6F}" type="datetimeFigureOut">
              <a:rPr lang="en-US"/>
              <a:pPr>
                <a:defRPr/>
              </a:pPr>
              <a:t>2/2/2025</a:t>
            </a:fld>
            <a:endParaRPr lang="en-US" dirty="0"/>
          </a:p>
        </p:txBody>
      </p:sp>
      <p:sp>
        <p:nvSpPr>
          <p:cNvPr id="4" name="Footer Placeholder 4">
            <a:extLst>
              <a:ext uri="{FF2B5EF4-FFF2-40B4-BE49-F238E27FC236}">
                <a16:creationId xmlns:a16="http://schemas.microsoft.com/office/drawing/2014/main" id="{EBD12D26-B5F7-F511-7373-7398CFAA92B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EE0A292-0DE4-7C92-FC30-DAEF5F5C910B}"/>
              </a:ext>
            </a:extLst>
          </p:cNvPr>
          <p:cNvSpPr>
            <a:spLocks noGrp="1"/>
          </p:cNvSpPr>
          <p:nvPr>
            <p:ph type="sldNum" sz="quarter" idx="12"/>
          </p:nvPr>
        </p:nvSpPr>
        <p:spPr/>
        <p:txBody>
          <a:bodyPr/>
          <a:lstStyle>
            <a:lvl1pPr>
              <a:defRPr/>
            </a:lvl1pPr>
          </a:lstStyle>
          <a:p>
            <a:fld id="{033A7CD0-9D72-4B7E-B924-A175AF5F2CB4}" type="slidenum">
              <a:rPr lang="en-US" altLang="en-US"/>
              <a:pPr/>
              <a:t>‹#›</a:t>
            </a:fld>
            <a:endParaRPr lang="en-US" altLang="en-US"/>
          </a:p>
        </p:txBody>
      </p:sp>
    </p:spTree>
    <p:extLst>
      <p:ext uri="{BB962C8B-B14F-4D97-AF65-F5344CB8AC3E}">
        <p14:creationId xmlns:p14="http://schemas.microsoft.com/office/powerpoint/2010/main" val="213544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982595F-1F43-FAD6-2575-180AD67281B7}"/>
              </a:ext>
            </a:extLst>
          </p:cNvPr>
          <p:cNvSpPr>
            <a:spLocks noGrp="1"/>
          </p:cNvSpPr>
          <p:nvPr>
            <p:ph type="dt" sz="half" idx="10"/>
          </p:nvPr>
        </p:nvSpPr>
        <p:spPr/>
        <p:txBody>
          <a:bodyPr/>
          <a:lstStyle>
            <a:lvl1pPr>
              <a:defRPr/>
            </a:lvl1pPr>
          </a:lstStyle>
          <a:p>
            <a:pPr>
              <a:defRPr/>
            </a:pPr>
            <a:fld id="{C7CF4892-67E1-4846-9A52-EB964E8EE8B2}" type="datetimeFigureOut">
              <a:rPr lang="en-US"/>
              <a:pPr>
                <a:defRPr/>
              </a:pPr>
              <a:t>2/2/2025</a:t>
            </a:fld>
            <a:endParaRPr lang="en-US" dirty="0"/>
          </a:p>
        </p:txBody>
      </p:sp>
      <p:sp>
        <p:nvSpPr>
          <p:cNvPr id="3" name="Footer Placeholder 4">
            <a:extLst>
              <a:ext uri="{FF2B5EF4-FFF2-40B4-BE49-F238E27FC236}">
                <a16:creationId xmlns:a16="http://schemas.microsoft.com/office/drawing/2014/main" id="{B1B75257-364D-C3FE-EA5E-5CE87F1F7C68}"/>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62D00578-B522-AB67-E48E-98A04B0B5D61}"/>
              </a:ext>
            </a:extLst>
          </p:cNvPr>
          <p:cNvSpPr>
            <a:spLocks noGrp="1"/>
          </p:cNvSpPr>
          <p:nvPr>
            <p:ph type="sldNum" sz="quarter" idx="12"/>
          </p:nvPr>
        </p:nvSpPr>
        <p:spPr/>
        <p:txBody>
          <a:bodyPr/>
          <a:lstStyle>
            <a:lvl1pPr>
              <a:defRPr/>
            </a:lvl1pPr>
          </a:lstStyle>
          <a:p>
            <a:fld id="{BF8107BC-68F8-44D3-8E8B-FF4AB3A17B0D}" type="slidenum">
              <a:rPr lang="en-US" altLang="en-US"/>
              <a:pPr/>
              <a:t>‹#›</a:t>
            </a:fld>
            <a:endParaRPr lang="en-US" altLang="en-US"/>
          </a:p>
        </p:txBody>
      </p:sp>
    </p:spTree>
    <p:extLst>
      <p:ext uri="{BB962C8B-B14F-4D97-AF65-F5344CB8AC3E}">
        <p14:creationId xmlns:p14="http://schemas.microsoft.com/office/powerpoint/2010/main" val="462850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7446F9C-BB21-3BA2-6E99-578147D61B56}"/>
              </a:ext>
            </a:extLst>
          </p:cNvPr>
          <p:cNvSpPr>
            <a:spLocks noGrp="1"/>
          </p:cNvSpPr>
          <p:nvPr>
            <p:ph type="dt" sz="half" idx="10"/>
          </p:nvPr>
        </p:nvSpPr>
        <p:spPr/>
        <p:txBody>
          <a:bodyPr/>
          <a:lstStyle>
            <a:lvl1pPr>
              <a:defRPr/>
            </a:lvl1pPr>
          </a:lstStyle>
          <a:p>
            <a:pPr>
              <a:defRPr/>
            </a:pPr>
            <a:fld id="{AF5C5913-DFC8-4BEB-B193-7A144FD56A74}" type="datetimeFigureOut">
              <a:rPr lang="en-US"/>
              <a:pPr>
                <a:defRPr/>
              </a:pPr>
              <a:t>2/2/2025</a:t>
            </a:fld>
            <a:endParaRPr lang="en-US" dirty="0"/>
          </a:p>
        </p:txBody>
      </p:sp>
      <p:sp>
        <p:nvSpPr>
          <p:cNvPr id="6" name="Footer Placeholder 4">
            <a:extLst>
              <a:ext uri="{FF2B5EF4-FFF2-40B4-BE49-F238E27FC236}">
                <a16:creationId xmlns:a16="http://schemas.microsoft.com/office/drawing/2014/main" id="{4154A533-1F15-B69D-9670-40491F817CB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DC02F40-6788-2B2C-999C-4536D4E6064A}"/>
              </a:ext>
            </a:extLst>
          </p:cNvPr>
          <p:cNvSpPr>
            <a:spLocks noGrp="1"/>
          </p:cNvSpPr>
          <p:nvPr>
            <p:ph type="sldNum" sz="quarter" idx="12"/>
          </p:nvPr>
        </p:nvSpPr>
        <p:spPr/>
        <p:txBody>
          <a:bodyPr/>
          <a:lstStyle>
            <a:lvl1pPr>
              <a:defRPr/>
            </a:lvl1pPr>
          </a:lstStyle>
          <a:p>
            <a:fld id="{5F7CF4DF-6DAA-45BA-B247-492CEC71B991}" type="slidenum">
              <a:rPr lang="en-US" altLang="en-US"/>
              <a:pPr/>
              <a:t>‹#›</a:t>
            </a:fld>
            <a:endParaRPr lang="en-US" altLang="en-US"/>
          </a:p>
        </p:txBody>
      </p:sp>
    </p:spTree>
    <p:extLst>
      <p:ext uri="{BB962C8B-B14F-4D97-AF65-F5344CB8AC3E}">
        <p14:creationId xmlns:p14="http://schemas.microsoft.com/office/powerpoint/2010/main" val="3760926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9801C2B-9687-F5C8-314C-1E78068499DC}"/>
              </a:ext>
            </a:extLst>
          </p:cNvPr>
          <p:cNvSpPr>
            <a:spLocks noGrp="1"/>
          </p:cNvSpPr>
          <p:nvPr>
            <p:ph type="dt" sz="half" idx="10"/>
          </p:nvPr>
        </p:nvSpPr>
        <p:spPr/>
        <p:txBody>
          <a:bodyPr/>
          <a:lstStyle>
            <a:lvl1pPr>
              <a:defRPr/>
            </a:lvl1pPr>
          </a:lstStyle>
          <a:p>
            <a:pPr>
              <a:defRPr/>
            </a:pPr>
            <a:fld id="{8A2046C2-120D-4502-A86B-B681DC82E38D}" type="datetimeFigureOut">
              <a:rPr lang="en-US"/>
              <a:pPr>
                <a:defRPr/>
              </a:pPr>
              <a:t>2/2/2025</a:t>
            </a:fld>
            <a:endParaRPr lang="en-US" dirty="0"/>
          </a:p>
        </p:txBody>
      </p:sp>
      <p:sp>
        <p:nvSpPr>
          <p:cNvPr id="6" name="Footer Placeholder 4">
            <a:extLst>
              <a:ext uri="{FF2B5EF4-FFF2-40B4-BE49-F238E27FC236}">
                <a16:creationId xmlns:a16="http://schemas.microsoft.com/office/drawing/2014/main" id="{5F32F9EC-69B0-8ADD-5713-B3E1F25C86F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F009156-38F6-D1A1-EB38-EA77BC77638C}"/>
              </a:ext>
            </a:extLst>
          </p:cNvPr>
          <p:cNvSpPr>
            <a:spLocks noGrp="1"/>
          </p:cNvSpPr>
          <p:nvPr>
            <p:ph type="sldNum" sz="quarter" idx="12"/>
          </p:nvPr>
        </p:nvSpPr>
        <p:spPr/>
        <p:txBody>
          <a:bodyPr/>
          <a:lstStyle>
            <a:lvl1pPr>
              <a:defRPr/>
            </a:lvl1pPr>
          </a:lstStyle>
          <a:p>
            <a:fld id="{7A7EBCC8-B012-43E9-860F-5E6EF9958C03}" type="slidenum">
              <a:rPr lang="en-US" altLang="en-US"/>
              <a:pPr/>
              <a:t>‹#›</a:t>
            </a:fld>
            <a:endParaRPr lang="en-US" altLang="en-US"/>
          </a:p>
        </p:txBody>
      </p:sp>
    </p:spTree>
    <p:extLst>
      <p:ext uri="{BB962C8B-B14F-4D97-AF65-F5344CB8AC3E}">
        <p14:creationId xmlns:p14="http://schemas.microsoft.com/office/powerpoint/2010/main" val="347680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AA600C7-D665-1BF1-A05F-E7EDAFA0B5A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5C0C6198-6852-A9E5-8205-CD847D9EC26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43BFE65-D8A3-88C1-B004-CC3500E6DCE5}"/>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9C40A02-9C28-4773-85A1-B015AB11FB3C}" type="datetimeFigureOut">
              <a:rPr lang="en-US"/>
              <a:pPr>
                <a:defRPr/>
              </a:pPr>
              <a:t>2/2/2025</a:t>
            </a:fld>
            <a:endParaRPr lang="en-US" dirty="0"/>
          </a:p>
        </p:txBody>
      </p:sp>
      <p:sp>
        <p:nvSpPr>
          <p:cNvPr id="5" name="Footer Placeholder 4">
            <a:extLst>
              <a:ext uri="{FF2B5EF4-FFF2-40B4-BE49-F238E27FC236}">
                <a16:creationId xmlns:a16="http://schemas.microsoft.com/office/drawing/2014/main" id="{C2A83C3D-4548-10A1-B82B-76FA0B83E671}"/>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21CDA924-0F23-7AD1-4181-153B32D4B46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40E28E3B-8DC0-40AC-8DA6-F28C43DA82E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Courier New" panose="02070309020205020404" pitchFamily="49" charset="0"/>
        <a:buChar char="o"/>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8.wmf"/></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6.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6.emf"/><Relationship Id="rId5" Type="http://schemas.openxmlformats.org/officeDocument/2006/relationships/oleObject" Target="../embeddings/oleObject9.bin"/><Relationship Id="rId4" Type="http://schemas.openxmlformats.org/officeDocument/2006/relationships/image" Target="../media/image15.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youtube.com/watch?v=ns7kfI_apwk"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hyperlink" Target="http://www.batstrading.com/"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5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53.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11.bin"/><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oleObject" Target="../embeddings/oleObject12.bin"/><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oleObject" Target="../embeddings/oleObject13.bin"/><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14.bin"/><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5.wmf"/><Relationship Id="rId7" Type="http://schemas.openxmlformats.org/officeDocument/2006/relationships/image" Target="../media/image27.wmf"/><Relationship Id="rId2" Type="http://schemas.openxmlformats.org/officeDocument/2006/relationships/oleObject" Target="../embeddings/oleObject15.bin"/><Relationship Id="rId1" Type="http://schemas.openxmlformats.org/officeDocument/2006/relationships/slideLayout" Target="../slideLayouts/slideLayout2.xml"/><Relationship Id="rId6" Type="http://schemas.openxmlformats.org/officeDocument/2006/relationships/oleObject" Target="../embeddings/oleObject17.bin"/><Relationship Id="rId5" Type="http://schemas.openxmlformats.org/officeDocument/2006/relationships/image" Target="../media/image26.wmf"/><Relationship Id="rId4" Type="http://schemas.openxmlformats.org/officeDocument/2006/relationships/oleObject" Target="../embeddings/oleObject16.bin"/></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image" Target="../media/image6.wmf"/><Relationship Id="rId5" Type="http://schemas.openxmlformats.org/officeDocument/2006/relationships/oleObject" Target="../embeddings/oleObject3.bin"/><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007A3C01-1770-1F49-9886-84CA7768C843}"/>
              </a:ext>
            </a:extLst>
          </p:cNvPr>
          <p:cNvSpPr>
            <a:spLocks noGrp="1"/>
          </p:cNvSpPr>
          <p:nvPr>
            <p:ph type="ctrTitle"/>
          </p:nvPr>
        </p:nvSpPr>
        <p:spPr>
          <a:xfrm>
            <a:off x="685800" y="1219200"/>
            <a:ext cx="7772400" cy="2381250"/>
          </a:xfrm>
        </p:spPr>
        <p:txBody>
          <a:bodyPr/>
          <a:lstStyle/>
          <a:p>
            <a:pPr eaLnBrk="1" hangingPunct="1"/>
            <a:r>
              <a:rPr lang="en-US" altLang="en-US"/>
              <a:t>Connection Between Dividends and Stock Values,</a:t>
            </a:r>
            <a:br>
              <a:rPr lang="en-US" altLang="en-US"/>
            </a:br>
            <a:r>
              <a:rPr lang="en-US" altLang="en-US"/>
              <a:t>Equity Markets</a:t>
            </a:r>
          </a:p>
        </p:txBody>
      </p:sp>
      <p:sp>
        <p:nvSpPr>
          <p:cNvPr id="3" name="Subtitle 2">
            <a:extLst>
              <a:ext uri="{FF2B5EF4-FFF2-40B4-BE49-F238E27FC236}">
                <a16:creationId xmlns:a16="http://schemas.microsoft.com/office/drawing/2014/main" id="{4B616423-8692-0BC0-2C1F-6B030EB45FAE}"/>
              </a:ext>
            </a:extLst>
          </p:cNvPr>
          <p:cNvSpPr>
            <a:spLocks noGrp="1"/>
          </p:cNvSpPr>
          <p:nvPr>
            <p:ph type="subTitle" idx="1"/>
          </p:nvPr>
        </p:nvSpPr>
        <p:spPr/>
        <p:txBody>
          <a:bodyPr rtlCol="0">
            <a:normAutofit/>
          </a:bodyPr>
          <a:lstStyle/>
          <a:p>
            <a:pPr eaLnBrk="1" fontAlgn="auto" hangingPunct="1">
              <a:spcAft>
                <a:spcPts val="0"/>
              </a:spcAft>
              <a:defRPr/>
            </a:pPr>
            <a:r>
              <a:rPr lang="en-US" dirty="0"/>
              <a:t>Chapter 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8405C-3FD8-1882-AC6A-9236A436476A}"/>
              </a:ext>
            </a:extLst>
          </p:cNvPr>
          <p:cNvSpPr>
            <a:spLocks noGrp="1"/>
          </p:cNvSpPr>
          <p:nvPr>
            <p:ph type="title"/>
          </p:nvPr>
        </p:nvSpPr>
        <p:spPr/>
        <p:txBody>
          <a:bodyPr rtlCol="0">
            <a:normAutofit fontScale="90000"/>
          </a:bodyPr>
          <a:lstStyle/>
          <a:p>
            <a:pPr eaLnBrk="1" fontAlgn="auto" hangingPunct="1">
              <a:spcAft>
                <a:spcPts val="0"/>
              </a:spcAft>
              <a:defRPr/>
            </a:pPr>
            <a:r>
              <a:rPr lang="en-US" dirty="0"/>
              <a:t>Preferred Stock Valuation (Example 1)</a:t>
            </a:r>
          </a:p>
        </p:txBody>
      </p:sp>
      <p:sp>
        <p:nvSpPr>
          <p:cNvPr id="14339" name="Content Placeholder 2">
            <a:extLst>
              <a:ext uri="{FF2B5EF4-FFF2-40B4-BE49-F238E27FC236}">
                <a16:creationId xmlns:a16="http://schemas.microsoft.com/office/drawing/2014/main" id="{D9DD50B3-D300-12F0-D03A-3FBC8FB8DFC0}"/>
              </a:ext>
            </a:extLst>
          </p:cNvPr>
          <p:cNvSpPr>
            <a:spLocks noGrp="1"/>
          </p:cNvSpPr>
          <p:nvPr>
            <p:ph idx="1"/>
          </p:nvPr>
        </p:nvSpPr>
        <p:spPr/>
        <p:txBody>
          <a:bodyPr/>
          <a:lstStyle/>
          <a:p>
            <a:pPr eaLnBrk="1" hangingPunct="1">
              <a:lnSpc>
                <a:spcPct val="90000"/>
              </a:lnSpc>
            </a:pPr>
            <a:r>
              <a:rPr lang="en-US" altLang="en-US" sz="3600"/>
              <a:t>If you buy preferred stock that pays out a contractual yearly dividend of $5.50 and the appropriate discount rate is 12%, what is the stock worth? (What is the present value of this perpetuity?)</a:t>
            </a:r>
          </a:p>
          <a:p>
            <a:pPr marL="457200" lvl="1" indent="0" eaLnBrk="1" hangingPunct="1">
              <a:lnSpc>
                <a:spcPct val="90000"/>
              </a:lnSpc>
              <a:buFont typeface="Arial" panose="020B0604020202020204" pitchFamily="34" charset="0"/>
              <a:buNone/>
            </a:pPr>
            <a:endParaRPr lang="en-US" altLang="en-US" sz="3200"/>
          </a:p>
          <a:p>
            <a:pPr marL="457200" lvl="1" indent="0" eaLnBrk="1" hangingPunct="1">
              <a:lnSpc>
                <a:spcPct val="90000"/>
              </a:lnSpc>
              <a:buFont typeface="Arial" panose="020B0604020202020204" pitchFamily="34" charset="0"/>
              <a:buNone/>
            </a:pPr>
            <a:r>
              <a:rPr lang="en-US" altLang="en-US" sz="3200"/>
              <a:t>$5.5/.12 = $45.83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9D2CD96-FC17-D116-9918-9F1619289CFF}"/>
              </a:ext>
            </a:extLst>
          </p:cNvPr>
          <p:cNvSpPr>
            <a:spLocks noGrp="1" noChangeArrowheads="1"/>
          </p:cNvSpPr>
          <p:nvPr>
            <p:ph type="title"/>
          </p:nvPr>
        </p:nvSpPr>
        <p:spPr/>
        <p:txBody>
          <a:bodyPr/>
          <a:lstStyle/>
          <a:p>
            <a:r>
              <a:rPr lang="en-US" altLang="en-US"/>
              <a:t>Example 1.1</a:t>
            </a:r>
          </a:p>
        </p:txBody>
      </p:sp>
      <p:sp>
        <p:nvSpPr>
          <p:cNvPr id="15363" name="Rectangle 3">
            <a:extLst>
              <a:ext uri="{FF2B5EF4-FFF2-40B4-BE49-F238E27FC236}">
                <a16:creationId xmlns:a16="http://schemas.microsoft.com/office/drawing/2014/main" id="{9FC9B95B-B986-176F-98C8-DDCC88AD2AF1}"/>
              </a:ext>
            </a:extLst>
          </p:cNvPr>
          <p:cNvSpPr>
            <a:spLocks noGrp="1" noChangeArrowheads="1"/>
          </p:cNvSpPr>
          <p:nvPr>
            <p:ph type="body" sz="half" idx="1"/>
          </p:nvPr>
        </p:nvSpPr>
        <p:spPr>
          <a:xfrm>
            <a:off x="457200" y="1447800"/>
            <a:ext cx="7924800" cy="3581400"/>
          </a:xfrm>
        </p:spPr>
        <p:txBody>
          <a:bodyPr/>
          <a:lstStyle/>
          <a:p>
            <a:r>
              <a:rPr lang="en-US" altLang="en-US"/>
              <a:t>Suppose stock is expected to pay a $0.50 dividend every quarter and the required return is 10% with quarterly compounding. What is the price?</a:t>
            </a:r>
          </a:p>
          <a:p>
            <a:pPr lvl="1">
              <a:buFontTx/>
              <a:buNone/>
            </a:pPr>
            <a:r>
              <a:rPr lang="en-US" altLang="en-US"/>
              <a:t>	</a:t>
            </a:r>
          </a:p>
        </p:txBody>
      </p:sp>
      <p:graphicFrame>
        <p:nvGraphicFramePr>
          <p:cNvPr id="15364" name="Object 4">
            <a:extLst>
              <a:ext uri="{FF2B5EF4-FFF2-40B4-BE49-F238E27FC236}">
                <a16:creationId xmlns:a16="http://schemas.microsoft.com/office/drawing/2014/main" id="{FCCCBB2C-DFFB-2B74-7FAE-C1BE4C8111B0}"/>
              </a:ext>
            </a:extLst>
          </p:cNvPr>
          <p:cNvGraphicFramePr>
            <a:graphicFrameLocks noChangeAspect="1"/>
          </p:cNvGraphicFramePr>
          <p:nvPr>
            <p:ph sz="half" idx="2"/>
          </p:nvPr>
        </p:nvGraphicFramePr>
        <p:xfrm>
          <a:off x="2252663" y="4038600"/>
          <a:ext cx="3767137" cy="1708150"/>
        </p:xfrm>
        <a:graphic>
          <a:graphicData uri="http://schemas.openxmlformats.org/presentationml/2006/ole">
            <mc:AlternateContent xmlns:mc="http://schemas.openxmlformats.org/markup-compatibility/2006">
              <mc:Choice xmlns:v="urn:schemas-microsoft-com:vml" Requires="v">
                <p:oleObj name="Equation" r:id="rId3" imgW="1091726" imgH="495085" progId="Equation.3">
                  <p:embed/>
                </p:oleObj>
              </mc:Choice>
              <mc:Fallback>
                <p:oleObj name="Equation" r:id="rId3" imgW="1091726" imgH="495085"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2663" y="4038600"/>
                        <a:ext cx="3767137"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Slide Number Placeholder 3">
            <a:extLst>
              <a:ext uri="{FF2B5EF4-FFF2-40B4-BE49-F238E27FC236}">
                <a16:creationId xmlns:a16="http://schemas.microsoft.com/office/drawing/2014/main" id="{203D73E2-34F0-B61E-20C4-807B073D9E0F}"/>
              </a:ext>
            </a:extLst>
          </p:cNvPr>
          <p:cNvSpPr>
            <a:spLocks noGrp="1"/>
          </p:cNvSpPr>
          <p:nvPr>
            <p:ph type="sldNum" sz="quarter" idx="12"/>
          </p:nvPr>
        </p:nvSpPr>
        <p:spPr bwMode="auto">
          <a:xfrm>
            <a:off x="457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fld id="{05F9E284-0056-4CD3-815E-BD6C15756DE7}" type="slidenum">
              <a:rPr lang="en-US" altLang="en-US">
                <a:latin typeface="Verdana" panose="020B0604030504040204" pitchFamily="34" charset="0"/>
              </a:rPr>
              <a:pPr algn="l" eaLnBrk="1" hangingPunct="1"/>
              <a:t>12</a:t>
            </a:fld>
            <a:endParaRPr lang="en-US" altLang="en-US">
              <a:latin typeface="Verdana" panose="020B0604030504040204" pitchFamily="34" charset="0"/>
            </a:endParaRPr>
          </a:p>
        </p:txBody>
      </p:sp>
      <p:sp>
        <p:nvSpPr>
          <p:cNvPr id="16387" name="Rectangle 2">
            <a:extLst>
              <a:ext uri="{FF2B5EF4-FFF2-40B4-BE49-F238E27FC236}">
                <a16:creationId xmlns:a16="http://schemas.microsoft.com/office/drawing/2014/main" id="{369AE0A4-DBED-D4A4-5829-22E52095EEC2}"/>
              </a:ext>
            </a:extLst>
          </p:cNvPr>
          <p:cNvSpPr>
            <a:spLocks noGrp="1" noChangeArrowheads="1"/>
          </p:cNvSpPr>
          <p:nvPr>
            <p:ph type="title"/>
          </p:nvPr>
        </p:nvSpPr>
        <p:spPr>
          <a:xfrm>
            <a:off x="457200" y="0"/>
            <a:ext cx="8229600" cy="1143000"/>
          </a:xfrm>
        </p:spPr>
        <p:txBody>
          <a:bodyPr/>
          <a:lstStyle/>
          <a:p>
            <a:pPr eaLnBrk="1" hangingPunct="1"/>
            <a:r>
              <a:rPr lang="en-US" altLang="en-US"/>
              <a:t>Dividend Growth Model</a:t>
            </a:r>
          </a:p>
        </p:txBody>
      </p:sp>
      <p:sp>
        <p:nvSpPr>
          <p:cNvPr id="484355" name="Rectangle 3">
            <a:extLst>
              <a:ext uri="{FF2B5EF4-FFF2-40B4-BE49-F238E27FC236}">
                <a16:creationId xmlns:a16="http://schemas.microsoft.com/office/drawing/2014/main" id="{9BC50A95-36D0-0056-EF01-A56CB9A9BFA6}"/>
              </a:ext>
            </a:extLst>
          </p:cNvPr>
          <p:cNvSpPr>
            <a:spLocks noGrp="1" noChangeArrowheads="1"/>
          </p:cNvSpPr>
          <p:nvPr>
            <p:ph type="body" idx="1"/>
          </p:nvPr>
        </p:nvSpPr>
        <p:spPr>
          <a:xfrm>
            <a:off x="152400" y="990600"/>
            <a:ext cx="8839200" cy="4525963"/>
          </a:xfrm>
        </p:spPr>
        <p:txBody>
          <a:bodyPr rtlCol="0">
            <a:normAutofit/>
          </a:bodyPr>
          <a:lstStyle/>
          <a:p>
            <a:pPr eaLnBrk="1" fontAlgn="auto" hangingPunct="1">
              <a:spcAft>
                <a:spcPts val="0"/>
              </a:spcAft>
              <a:defRPr/>
            </a:pPr>
            <a:r>
              <a:rPr lang="en-US" sz="2500" dirty="0"/>
              <a:t>Dividends are expected to grow at a constant percent per period.</a:t>
            </a:r>
          </a:p>
          <a:p>
            <a:pPr marL="0" indent="0" eaLnBrk="1" fontAlgn="auto" hangingPunct="1">
              <a:spcAft>
                <a:spcPts val="0"/>
              </a:spcAft>
              <a:buFont typeface="Arial" panose="020B0604020202020204" pitchFamily="34" charset="0"/>
              <a:buNone/>
              <a:defRPr/>
            </a:pPr>
            <a:endParaRPr lang="en-US" sz="2500" dirty="0"/>
          </a:p>
          <a:p>
            <a:pPr marL="0" indent="0" eaLnBrk="1" fontAlgn="auto" hangingPunct="1">
              <a:spcAft>
                <a:spcPts val="0"/>
              </a:spcAft>
              <a:buFont typeface="Arial" panose="020B0604020202020204" pitchFamily="34" charset="0"/>
              <a:buNone/>
              <a:defRPr/>
            </a:pPr>
            <a:r>
              <a:rPr lang="en-US" sz="2800" dirty="0"/>
              <a:t>P</a:t>
            </a:r>
            <a:r>
              <a:rPr lang="en-US" sz="2800" baseline="-25000" dirty="0"/>
              <a:t>0</a:t>
            </a:r>
            <a:r>
              <a:rPr lang="en-US" sz="2800" dirty="0"/>
              <a:t> = D</a:t>
            </a:r>
            <a:r>
              <a:rPr lang="en-US" sz="2800" baseline="-25000" dirty="0"/>
              <a:t>1</a:t>
            </a:r>
            <a:r>
              <a:rPr lang="en-US" sz="2800" dirty="0"/>
              <a:t> /(1+R) + D</a:t>
            </a:r>
            <a:r>
              <a:rPr lang="en-US" sz="2800" baseline="-25000" dirty="0"/>
              <a:t>2</a:t>
            </a:r>
            <a:r>
              <a:rPr lang="en-US" sz="2800" dirty="0"/>
              <a:t> /(1+R)</a:t>
            </a:r>
            <a:r>
              <a:rPr lang="en-US" sz="2800" baseline="30000" dirty="0"/>
              <a:t>2</a:t>
            </a:r>
            <a:r>
              <a:rPr lang="en-US" sz="2800" dirty="0"/>
              <a:t> + D</a:t>
            </a:r>
            <a:r>
              <a:rPr lang="en-US" sz="2800" baseline="-25000" dirty="0"/>
              <a:t>3</a:t>
            </a:r>
            <a:r>
              <a:rPr lang="en-US" sz="2800" dirty="0"/>
              <a:t> /(1+R)</a:t>
            </a:r>
            <a:r>
              <a:rPr lang="en-US" sz="2800" baseline="30000" dirty="0"/>
              <a:t>3</a:t>
            </a:r>
            <a:r>
              <a:rPr lang="en-US" sz="2800" dirty="0"/>
              <a:t> + …</a:t>
            </a:r>
            <a:br>
              <a:rPr lang="en-US" sz="2800" dirty="0"/>
            </a:br>
            <a:endParaRPr lang="en-US" sz="2800" dirty="0"/>
          </a:p>
          <a:p>
            <a:pPr marL="0" indent="0" eaLnBrk="1" fontAlgn="auto" hangingPunct="1">
              <a:spcAft>
                <a:spcPts val="0"/>
              </a:spcAft>
              <a:buFont typeface="Arial" panose="020B0604020202020204" pitchFamily="34" charset="0"/>
              <a:buNone/>
              <a:defRPr/>
            </a:pPr>
            <a:r>
              <a:rPr lang="en-US" sz="2800" dirty="0"/>
              <a:t>P</a:t>
            </a:r>
            <a:r>
              <a:rPr lang="en-US" sz="2800" baseline="-25000" dirty="0"/>
              <a:t>0</a:t>
            </a:r>
            <a:r>
              <a:rPr lang="en-US" sz="2800" dirty="0"/>
              <a:t> = D</a:t>
            </a:r>
            <a:r>
              <a:rPr lang="en-US" sz="2800" baseline="-25000" dirty="0"/>
              <a:t>0</a:t>
            </a:r>
            <a:r>
              <a:rPr lang="en-US" sz="2800" dirty="0"/>
              <a:t>(1+g)/(1+R) + D</a:t>
            </a:r>
            <a:r>
              <a:rPr lang="en-US" sz="2800" baseline="-25000" dirty="0"/>
              <a:t>0</a:t>
            </a:r>
            <a:r>
              <a:rPr lang="en-US" sz="2800" dirty="0"/>
              <a:t>(1+g)</a:t>
            </a:r>
            <a:r>
              <a:rPr lang="en-US" sz="2800" baseline="30000" dirty="0"/>
              <a:t>2</a:t>
            </a:r>
            <a:r>
              <a:rPr lang="en-US" sz="2800" dirty="0"/>
              <a:t>/(1+R)</a:t>
            </a:r>
            <a:r>
              <a:rPr lang="en-US" sz="2800" baseline="30000" dirty="0"/>
              <a:t>2</a:t>
            </a:r>
            <a:r>
              <a:rPr lang="en-US" sz="2800" dirty="0"/>
              <a:t> + D</a:t>
            </a:r>
            <a:r>
              <a:rPr lang="en-US" sz="2800" baseline="-25000" dirty="0"/>
              <a:t>0</a:t>
            </a:r>
            <a:r>
              <a:rPr lang="en-US" sz="2800" dirty="0"/>
              <a:t>(1+g)</a:t>
            </a:r>
            <a:r>
              <a:rPr lang="en-US" sz="2800" baseline="30000" dirty="0"/>
              <a:t>3</a:t>
            </a:r>
            <a:r>
              <a:rPr lang="en-US" sz="2800" dirty="0"/>
              <a:t>/(1+R)</a:t>
            </a:r>
            <a:r>
              <a:rPr lang="en-US" sz="2800" baseline="30000" dirty="0"/>
              <a:t>3</a:t>
            </a:r>
            <a:r>
              <a:rPr lang="en-US" sz="2800" dirty="0"/>
              <a:t> + …</a:t>
            </a:r>
          </a:p>
          <a:p>
            <a:pPr marL="0" indent="0" eaLnBrk="1" fontAlgn="auto" hangingPunct="1">
              <a:spcAft>
                <a:spcPts val="0"/>
              </a:spcAft>
              <a:buFont typeface="Arial" panose="020B0604020202020204" pitchFamily="34" charset="0"/>
              <a:buNone/>
              <a:defRPr/>
            </a:pPr>
            <a:endParaRPr lang="en-US" sz="2500" dirty="0"/>
          </a:p>
          <a:p>
            <a:pPr marL="0" indent="0" eaLnBrk="1" fontAlgn="auto" hangingPunct="1">
              <a:spcAft>
                <a:spcPts val="0"/>
              </a:spcAft>
              <a:buFont typeface="Arial" panose="020B0604020202020204" pitchFamily="34" charset="0"/>
              <a:buNone/>
              <a:defRPr/>
            </a:pPr>
            <a:r>
              <a:rPr lang="en-US" sz="2500" dirty="0"/>
              <a:t>With a little algebra, this reduces to:</a:t>
            </a:r>
          </a:p>
        </p:txBody>
      </p:sp>
      <p:graphicFrame>
        <p:nvGraphicFramePr>
          <p:cNvPr id="484356" name="Object 4">
            <a:extLst>
              <a:ext uri="{FF2B5EF4-FFF2-40B4-BE49-F238E27FC236}">
                <a16:creationId xmlns:a16="http://schemas.microsoft.com/office/drawing/2014/main" id="{B86EBC2F-CA83-361E-5DE4-6C02580074D6}"/>
              </a:ext>
            </a:extLst>
          </p:cNvPr>
          <p:cNvGraphicFramePr>
            <a:graphicFrameLocks noChangeAspect="1"/>
          </p:cNvGraphicFramePr>
          <p:nvPr/>
        </p:nvGraphicFramePr>
        <p:xfrm>
          <a:off x="2514600" y="5029200"/>
          <a:ext cx="3962400" cy="1219200"/>
        </p:xfrm>
        <a:graphic>
          <a:graphicData uri="http://schemas.openxmlformats.org/presentationml/2006/ole">
            <mc:AlternateContent xmlns:mc="http://schemas.openxmlformats.org/markup-compatibility/2006">
              <mc:Choice xmlns:v="urn:schemas-microsoft-com:vml" Requires="v">
                <p:oleObj name="Equation" r:id="rId2" imgW="1371600" imgH="419100" progId="Equation.3">
                  <p:embed/>
                </p:oleObj>
              </mc:Choice>
              <mc:Fallback>
                <p:oleObj name="Equation" r:id="rId2" imgW="1371600" imgH="4191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5029200"/>
                        <a:ext cx="396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4355">
                                            <p:txEl>
                                              <p:pRg st="0" end="0"/>
                                            </p:txEl>
                                          </p:spTgt>
                                        </p:tgtEl>
                                        <p:attrNameLst>
                                          <p:attrName>ppt_c</p:attrName>
                                        </p:attrNameLst>
                                      </p:cBhvr>
                                      <p:to>
                                        <a:schemeClr val="tx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4355">
                                            <p:txEl>
                                              <p:pRg st="2" end="2"/>
                                            </p:txEl>
                                          </p:spTgt>
                                        </p:tgtEl>
                                        <p:attrNameLst>
                                          <p:attrName>style.visibility</p:attrName>
                                        </p:attrNameLst>
                                      </p:cBhvr>
                                      <p:to>
                                        <p:strVal val="visible"/>
                                      </p:to>
                                    </p:set>
                                    <p:anim calcmode="lin" valueType="num">
                                      <p:cBhvr additive="base">
                                        <p:cTn id="13" dur="500" fill="hold"/>
                                        <p:tgtEl>
                                          <p:spTgt spid="48435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84355">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4355">
                                            <p:txEl>
                                              <p:pRg st="2" end="2"/>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84355">
                                            <p:txEl>
                                              <p:pRg st="3" end="3"/>
                                            </p:txEl>
                                          </p:spTgt>
                                        </p:tgtEl>
                                        <p:attrNameLst>
                                          <p:attrName>style.visibility</p:attrName>
                                        </p:attrNameLst>
                                      </p:cBhvr>
                                      <p:to>
                                        <p:strVal val="visible"/>
                                      </p:to>
                                    </p:set>
                                    <p:anim calcmode="lin" valueType="num">
                                      <p:cBhvr additive="base">
                                        <p:cTn id="19" dur="500" fill="hold"/>
                                        <p:tgtEl>
                                          <p:spTgt spid="48435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84355">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4355">
                                            <p:txEl>
                                              <p:pRg st="3" end="3"/>
                                            </p:txEl>
                                          </p:spTgt>
                                        </p:tgtEl>
                                        <p:attrNameLst>
                                          <p:attrName>ppt_c</p:attrName>
                                        </p:attrNameLst>
                                      </p:cBhvr>
                                      <p:to>
                                        <a:schemeClr val="tx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84355">
                                            <p:txEl>
                                              <p:pRg st="5" end="5"/>
                                            </p:txEl>
                                          </p:spTgt>
                                        </p:tgtEl>
                                        <p:attrNameLst>
                                          <p:attrName>style.visibility</p:attrName>
                                        </p:attrNameLst>
                                      </p:cBhvr>
                                      <p:to>
                                        <p:strVal val="visible"/>
                                      </p:to>
                                    </p:set>
                                    <p:anim calcmode="lin" valueType="num">
                                      <p:cBhvr additive="base">
                                        <p:cTn id="25" dur="500" fill="hold"/>
                                        <p:tgtEl>
                                          <p:spTgt spid="484355">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84355">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4355">
                                            <p:txEl>
                                              <p:pRg st="5" end="5"/>
                                            </p:txEl>
                                          </p:spTgt>
                                        </p:tgtEl>
                                        <p:attrNameLst>
                                          <p:attrName>ppt_c</p:attrName>
                                        </p:attrNameLst>
                                      </p:cBhvr>
                                      <p:to>
                                        <a:schemeClr val="tx2"/>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484356"/>
                                        </p:tgtEl>
                                        <p:attrNameLst>
                                          <p:attrName>style.visibility</p:attrName>
                                        </p:attrNameLst>
                                      </p:cBhvr>
                                      <p:to>
                                        <p:strVal val="visible"/>
                                      </p:to>
                                    </p:set>
                                    <p:anim calcmode="lin" valueType="num">
                                      <p:cBhvr additive="base">
                                        <p:cTn id="31" dur="500" fill="hold"/>
                                        <p:tgtEl>
                                          <p:spTgt spid="484356"/>
                                        </p:tgtEl>
                                        <p:attrNameLst>
                                          <p:attrName>ppt_x</p:attrName>
                                        </p:attrNameLst>
                                      </p:cBhvr>
                                      <p:tavLst>
                                        <p:tav tm="0">
                                          <p:val>
                                            <p:strVal val="0-#ppt_w/2"/>
                                          </p:val>
                                        </p:tav>
                                        <p:tav tm="100000">
                                          <p:val>
                                            <p:strVal val="#ppt_x"/>
                                          </p:val>
                                        </p:tav>
                                      </p:tavLst>
                                    </p:anim>
                                    <p:anim calcmode="lin" valueType="num">
                                      <p:cBhvr additive="base">
                                        <p:cTn id="32" dur="500" fill="hold"/>
                                        <p:tgtEl>
                                          <p:spTgt spid="484356"/>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4356"/>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a:extLst>
              <a:ext uri="{FF2B5EF4-FFF2-40B4-BE49-F238E27FC236}">
                <a16:creationId xmlns:a16="http://schemas.microsoft.com/office/drawing/2014/main" id="{6B94097B-A675-7533-1E74-ACD2F9116047}"/>
              </a:ext>
            </a:extLst>
          </p:cNvPr>
          <p:cNvGrpSpPr>
            <a:grpSpLocks/>
          </p:cNvGrpSpPr>
          <p:nvPr/>
        </p:nvGrpSpPr>
        <p:grpSpPr bwMode="auto">
          <a:xfrm>
            <a:off x="2286000" y="3886200"/>
            <a:ext cx="5410200" cy="1222375"/>
            <a:chOff x="1008" y="2976"/>
            <a:chExt cx="2976" cy="607"/>
          </a:xfrm>
        </p:grpSpPr>
        <p:sp>
          <p:nvSpPr>
            <p:cNvPr id="17414" name="Text Box 3">
              <a:extLst>
                <a:ext uri="{FF2B5EF4-FFF2-40B4-BE49-F238E27FC236}">
                  <a16:creationId xmlns:a16="http://schemas.microsoft.com/office/drawing/2014/main" id="{00C113CE-B72F-88EC-8EA2-4D28E512A700}"/>
                </a:ext>
              </a:extLst>
            </p:cNvPr>
            <p:cNvSpPr txBox="1">
              <a:spLocks noChangeArrowheads="1"/>
            </p:cNvSpPr>
            <p:nvPr/>
          </p:nvSpPr>
          <p:spPr bwMode="auto">
            <a:xfrm>
              <a:off x="1008" y="3120"/>
              <a:ext cx="768" cy="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50000"/>
                </a:spcBef>
              </a:pPr>
              <a:r>
                <a:rPr lang="en-US" altLang="en-US" sz="3600"/>
                <a:t>P</a:t>
              </a:r>
              <a:r>
                <a:rPr lang="en-US" altLang="en-US" sz="3600" baseline="-25000"/>
                <a:t>0</a:t>
              </a:r>
              <a:r>
                <a:rPr lang="en-US" altLang="en-US" sz="3600" b="1"/>
                <a:t> =</a:t>
              </a:r>
              <a:r>
                <a:rPr lang="en-US" altLang="en-US" sz="2400" b="1"/>
                <a:t> </a:t>
              </a:r>
            </a:p>
          </p:txBody>
        </p:sp>
        <p:sp>
          <p:nvSpPr>
            <p:cNvPr id="17415" name="Text Box 4">
              <a:extLst>
                <a:ext uri="{FF2B5EF4-FFF2-40B4-BE49-F238E27FC236}">
                  <a16:creationId xmlns:a16="http://schemas.microsoft.com/office/drawing/2014/main" id="{EC119D62-4B22-60DE-4BA9-9301C9BD3C8C}"/>
                </a:ext>
              </a:extLst>
            </p:cNvPr>
            <p:cNvSpPr txBox="1">
              <a:spLocks noChangeArrowheads="1"/>
            </p:cNvSpPr>
            <p:nvPr/>
          </p:nvSpPr>
          <p:spPr bwMode="auto">
            <a:xfrm>
              <a:off x="1008" y="2976"/>
              <a:ext cx="288"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50000"/>
                </a:spcBef>
              </a:pPr>
              <a:r>
                <a:rPr lang="en-US" altLang="en-US" sz="3600"/>
                <a:t>^</a:t>
              </a:r>
            </a:p>
          </p:txBody>
        </p:sp>
        <p:sp>
          <p:nvSpPr>
            <p:cNvPr id="17416" name="Text Box 5">
              <a:extLst>
                <a:ext uri="{FF2B5EF4-FFF2-40B4-BE49-F238E27FC236}">
                  <a16:creationId xmlns:a16="http://schemas.microsoft.com/office/drawing/2014/main" id="{C8BCC878-C390-DAD3-2E29-7F313A42E922}"/>
                </a:ext>
              </a:extLst>
            </p:cNvPr>
            <p:cNvSpPr txBox="1">
              <a:spLocks noChangeArrowheads="1"/>
            </p:cNvSpPr>
            <p:nvPr/>
          </p:nvSpPr>
          <p:spPr bwMode="auto">
            <a:xfrm>
              <a:off x="1632" y="2976"/>
              <a:ext cx="1200"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50000"/>
                </a:spcBef>
              </a:pPr>
              <a:r>
                <a:rPr lang="en-US" altLang="en-US" sz="3600"/>
                <a:t>D</a:t>
              </a:r>
              <a:r>
                <a:rPr lang="en-US" altLang="en-US" sz="3600" baseline="-25000"/>
                <a:t>0</a:t>
              </a:r>
              <a:r>
                <a:rPr lang="en-US" altLang="en-US" sz="3600"/>
                <a:t>(1+g)</a:t>
              </a:r>
            </a:p>
          </p:txBody>
        </p:sp>
        <p:sp>
          <p:nvSpPr>
            <p:cNvPr id="17417" name="Text Box 6">
              <a:extLst>
                <a:ext uri="{FF2B5EF4-FFF2-40B4-BE49-F238E27FC236}">
                  <a16:creationId xmlns:a16="http://schemas.microsoft.com/office/drawing/2014/main" id="{B3884082-8F81-961A-076F-3DB878E6FC1C}"/>
                </a:ext>
              </a:extLst>
            </p:cNvPr>
            <p:cNvSpPr txBox="1">
              <a:spLocks noChangeArrowheads="1"/>
            </p:cNvSpPr>
            <p:nvPr/>
          </p:nvSpPr>
          <p:spPr bwMode="auto">
            <a:xfrm>
              <a:off x="1728" y="3264"/>
              <a:ext cx="1056" cy="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50000"/>
                </a:spcBef>
              </a:pPr>
              <a:r>
                <a:rPr lang="en-US" altLang="en-US" sz="3600"/>
                <a:t>R - g</a:t>
              </a:r>
            </a:p>
          </p:txBody>
        </p:sp>
        <p:sp>
          <p:nvSpPr>
            <p:cNvPr id="17418" name="Line 7">
              <a:extLst>
                <a:ext uri="{FF2B5EF4-FFF2-40B4-BE49-F238E27FC236}">
                  <a16:creationId xmlns:a16="http://schemas.microsoft.com/office/drawing/2014/main" id="{9A35C430-98CD-4977-0DEA-E095E7180503}"/>
                </a:ext>
              </a:extLst>
            </p:cNvPr>
            <p:cNvSpPr>
              <a:spLocks noChangeShapeType="1"/>
            </p:cNvSpPr>
            <p:nvPr/>
          </p:nvSpPr>
          <p:spPr bwMode="auto">
            <a:xfrm>
              <a:off x="1632" y="3312"/>
              <a:ext cx="100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9" name="Text Box 8">
              <a:extLst>
                <a:ext uri="{FF2B5EF4-FFF2-40B4-BE49-F238E27FC236}">
                  <a16:creationId xmlns:a16="http://schemas.microsoft.com/office/drawing/2014/main" id="{A4739485-3E12-997E-FEC5-F4C3A9A5246E}"/>
                </a:ext>
              </a:extLst>
            </p:cNvPr>
            <p:cNvSpPr txBox="1">
              <a:spLocks noChangeArrowheads="1"/>
            </p:cNvSpPr>
            <p:nvPr/>
          </p:nvSpPr>
          <p:spPr bwMode="auto">
            <a:xfrm>
              <a:off x="2784" y="3120"/>
              <a:ext cx="480" cy="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50000"/>
                </a:spcBef>
              </a:pPr>
              <a:r>
                <a:rPr lang="en-US" altLang="en-US" sz="3600"/>
                <a:t>=</a:t>
              </a:r>
            </a:p>
          </p:txBody>
        </p:sp>
        <p:sp>
          <p:nvSpPr>
            <p:cNvPr id="17420" name="Text Box 9">
              <a:extLst>
                <a:ext uri="{FF2B5EF4-FFF2-40B4-BE49-F238E27FC236}">
                  <a16:creationId xmlns:a16="http://schemas.microsoft.com/office/drawing/2014/main" id="{14039F6D-0E3F-1F45-94B6-30105A61890C}"/>
                </a:ext>
              </a:extLst>
            </p:cNvPr>
            <p:cNvSpPr txBox="1">
              <a:spLocks noChangeArrowheads="1"/>
            </p:cNvSpPr>
            <p:nvPr/>
          </p:nvSpPr>
          <p:spPr bwMode="auto">
            <a:xfrm>
              <a:off x="3168" y="2976"/>
              <a:ext cx="480"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50000"/>
                </a:spcBef>
              </a:pPr>
              <a:r>
                <a:rPr lang="en-US" altLang="en-US" sz="3600"/>
                <a:t>D</a:t>
              </a:r>
              <a:r>
                <a:rPr lang="en-US" altLang="en-US" sz="3600" baseline="-25000"/>
                <a:t>1</a:t>
              </a:r>
            </a:p>
          </p:txBody>
        </p:sp>
        <p:sp>
          <p:nvSpPr>
            <p:cNvPr id="17421" name="Line 10">
              <a:extLst>
                <a:ext uri="{FF2B5EF4-FFF2-40B4-BE49-F238E27FC236}">
                  <a16:creationId xmlns:a16="http://schemas.microsoft.com/office/drawing/2014/main" id="{02C0382E-83BA-0725-EC8F-A2A81B5CDB29}"/>
                </a:ext>
              </a:extLst>
            </p:cNvPr>
            <p:cNvSpPr>
              <a:spLocks noChangeShapeType="1"/>
            </p:cNvSpPr>
            <p:nvPr/>
          </p:nvSpPr>
          <p:spPr bwMode="auto">
            <a:xfrm>
              <a:off x="3120" y="3312"/>
              <a:ext cx="52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22" name="Text Box 11">
              <a:extLst>
                <a:ext uri="{FF2B5EF4-FFF2-40B4-BE49-F238E27FC236}">
                  <a16:creationId xmlns:a16="http://schemas.microsoft.com/office/drawing/2014/main" id="{293AFCAE-0876-878D-EAD5-733616D4F869}"/>
                </a:ext>
              </a:extLst>
            </p:cNvPr>
            <p:cNvSpPr txBox="1">
              <a:spLocks noChangeArrowheads="1"/>
            </p:cNvSpPr>
            <p:nvPr/>
          </p:nvSpPr>
          <p:spPr bwMode="auto">
            <a:xfrm>
              <a:off x="3072" y="3265"/>
              <a:ext cx="912"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50000"/>
                </a:spcBef>
              </a:pPr>
              <a:r>
                <a:rPr lang="en-US" altLang="en-US" sz="3600"/>
                <a:t>R - g</a:t>
              </a:r>
            </a:p>
          </p:txBody>
        </p:sp>
      </p:grpSp>
      <p:graphicFrame>
        <p:nvGraphicFramePr>
          <p:cNvPr id="17411" name="Object 12">
            <a:extLst>
              <a:ext uri="{FF2B5EF4-FFF2-40B4-BE49-F238E27FC236}">
                <a16:creationId xmlns:a16="http://schemas.microsoft.com/office/drawing/2014/main" id="{0AEE7E9B-A4BC-C77B-3AC5-8DB0C69FDDF7}"/>
              </a:ext>
            </a:extLst>
          </p:cNvPr>
          <p:cNvGraphicFramePr>
            <a:graphicFrameLocks noChangeAspect="1"/>
          </p:cNvGraphicFramePr>
          <p:nvPr>
            <p:ph idx="1"/>
          </p:nvPr>
        </p:nvGraphicFramePr>
        <p:xfrm>
          <a:off x="2482850" y="1652588"/>
          <a:ext cx="4129088" cy="1554162"/>
        </p:xfrm>
        <a:graphic>
          <a:graphicData uri="http://schemas.openxmlformats.org/presentationml/2006/ole">
            <mc:AlternateContent xmlns:mc="http://schemas.openxmlformats.org/markup-compatibility/2006">
              <mc:Choice xmlns:v="urn:schemas-microsoft-com:vml" Requires="v">
                <p:oleObj name="Equation" r:id="rId3" imgW="1180588" imgH="444307" progId="Equation.3">
                  <p:embed/>
                </p:oleObj>
              </mc:Choice>
              <mc:Fallback>
                <p:oleObj name="Equation" r:id="rId3" imgW="1180588" imgH="444307" progId="Equation.3">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2850" y="1652588"/>
                        <a:ext cx="4129088" cy="155416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412" name="Rectangle 13">
            <a:extLst>
              <a:ext uri="{FF2B5EF4-FFF2-40B4-BE49-F238E27FC236}">
                <a16:creationId xmlns:a16="http://schemas.microsoft.com/office/drawing/2014/main" id="{BE3DAC9E-C560-98FD-2ECC-0BF9A9EE4F37}"/>
              </a:ext>
            </a:extLst>
          </p:cNvPr>
          <p:cNvSpPr>
            <a:spLocks noChangeArrowheads="1"/>
          </p:cNvSpPr>
          <p:nvPr/>
        </p:nvSpPr>
        <p:spPr bwMode="auto">
          <a:xfrm>
            <a:off x="2057400" y="3733800"/>
            <a:ext cx="5257800" cy="16002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17413" name="Rectangle 14">
            <a:extLst>
              <a:ext uri="{FF2B5EF4-FFF2-40B4-BE49-F238E27FC236}">
                <a16:creationId xmlns:a16="http://schemas.microsoft.com/office/drawing/2014/main" id="{0D30A6FD-9651-01C9-38C6-EFDA7423BCF4}"/>
              </a:ext>
            </a:extLst>
          </p:cNvPr>
          <p:cNvSpPr>
            <a:spLocks noGrp="1" noChangeArrowheads="1"/>
          </p:cNvSpPr>
          <p:nvPr>
            <p:ph type="title"/>
          </p:nvPr>
        </p:nvSpPr>
        <p:spPr>
          <a:noFill/>
          <a:extLst>
            <a:ext uri="{91240B29-F687-4F45-9708-019B960494DF}">
              <a14:hiddenLine xmlns:a14="http://schemas.microsoft.com/office/drawing/2010/main" w="38100">
                <a:solidFill>
                  <a:schemeClr val="tx1"/>
                </a:solidFill>
                <a:miter lim="800000"/>
                <a:headEnd/>
                <a:tailEnd/>
              </a14:hiddenLine>
            </a:ext>
          </a:extLst>
        </p:spPr>
        <p:txBody>
          <a:bodyPr/>
          <a:lstStyle/>
          <a:p>
            <a:r>
              <a:rPr lang="en-US" altLang="en-US"/>
              <a:t>Dividend Growth Model Math: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Slide Number Placeholder 3">
            <a:extLst>
              <a:ext uri="{FF2B5EF4-FFF2-40B4-BE49-F238E27FC236}">
                <a16:creationId xmlns:a16="http://schemas.microsoft.com/office/drawing/2014/main" id="{7B74F4AE-B0FA-E258-6D11-FA8175E66EA0}"/>
              </a:ext>
            </a:extLst>
          </p:cNvPr>
          <p:cNvSpPr>
            <a:spLocks noGrp="1"/>
          </p:cNvSpPr>
          <p:nvPr>
            <p:ph type="sldNum" sz="quarter" idx="12"/>
          </p:nvPr>
        </p:nvSpPr>
        <p:spPr bwMode="auto">
          <a:xfrm>
            <a:off x="457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fld id="{EDD4D348-A869-4EB5-83F5-3BE6447FFF0D}" type="slidenum">
              <a:rPr lang="en-US" altLang="en-US">
                <a:latin typeface="Verdana" panose="020B0604030504040204" pitchFamily="34" charset="0"/>
              </a:rPr>
              <a:pPr algn="l" eaLnBrk="1" hangingPunct="1"/>
              <a:t>14</a:t>
            </a:fld>
            <a:endParaRPr lang="en-US" altLang="en-US">
              <a:latin typeface="Verdana" panose="020B0604030504040204" pitchFamily="34" charset="0"/>
            </a:endParaRPr>
          </a:p>
        </p:txBody>
      </p:sp>
      <p:sp>
        <p:nvSpPr>
          <p:cNvPr id="18435" name="Rectangle 2">
            <a:extLst>
              <a:ext uri="{FF2B5EF4-FFF2-40B4-BE49-F238E27FC236}">
                <a16:creationId xmlns:a16="http://schemas.microsoft.com/office/drawing/2014/main" id="{B199FA10-FA00-DEA6-21A3-802F96449A03}"/>
              </a:ext>
            </a:extLst>
          </p:cNvPr>
          <p:cNvSpPr>
            <a:spLocks noGrp="1" noChangeArrowheads="1"/>
          </p:cNvSpPr>
          <p:nvPr>
            <p:ph type="title"/>
          </p:nvPr>
        </p:nvSpPr>
        <p:spPr/>
        <p:txBody>
          <a:bodyPr/>
          <a:lstStyle/>
          <a:p>
            <a:pPr eaLnBrk="1" hangingPunct="1"/>
            <a:r>
              <a:rPr lang="en-US" altLang="en-US" sz="4000"/>
              <a:t>Dividend Growth Model (Example 2)</a:t>
            </a:r>
          </a:p>
        </p:txBody>
      </p:sp>
      <p:sp>
        <p:nvSpPr>
          <p:cNvPr id="485379" name="Rectangle 3">
            <a:extLst>
              <a:ext uri="{FF2B5EF4-FFF2-40B4-BE49-F238E27FC236}">
                <a16:creationId xmlns:a16="http://schemas.microsoft.com/office/drawing/2014/main" id="{5CCDE287-BEA6-DDEE-899B-8AF1F18227CD}"/>
              </a:ext>
            </a:extLst>
          </p:cNvPr>
          <p:cNvSpPr>
            <a:spLocks noGrp="1" noChangeArrowheads="1"/>
          </p:cNvSpPr>
          <p:nvPr>
            <p:ph type="body" idx="1"/>
          </p:nvPr>
        </p:nvSpPr>
        <p:spPr/>
        <p:txBody>
          <a:bodyPr rtlCol="0">
            <a:normAutofit/>
          </a:bodyPr>
          <a:lstStyle/>
          <a:p>
            <a:pPr eaLnBrk="1" fontAlgn="auto" hangingPunct="1">
              <a:spcAft>
                <a:spcPts val="0"/>
              </a:spcAft>
              <a:defRPr/>
            </a:pPr>
            <a:r>
              <a:rPr lang="en-US" dirty="0"/>
              <a:t>Suppose Big D, Inc</a:t>
            </a:r>
            <a:r>
              <a:rPr lang="en-US" b="1" dirty="0"/>
              <a:t>. </a:t>
            </a:r>
            <a:r>
              <a:rPr lang="en-US" b="1" i="1" u="sng" dirty="0"/>
              <a:t>just paid</a:t>
            </a:r>
            <a:r>
              <a:rPr lang="en-US" b="1" dirty="0"/>
              <a:t> </a:t>
            </a:r>
            <a:r>
              <a:rPr lang="en-US" dirty="0"/>
              <a:t>a dividend of $.50. It is expected to increase its dividend by 2% per year. If the market requires a return of 15% on assets of this risk, how much should the stock be selling for?</a:t>
            </a:r>
            <a:br>
              <a:rPr lang="en-US" dirty="0"/>
            </a:br>
            <a:endParaRPr lang="en-US" dirty="0"/>
          </a:p>
          <a:p>
            <a:pPr marL="0" indent="0" eaLnBrk="1" fontAlgn="auto" hangingPunct="1">
              <a:spcAft>
                <a:spcPts val="0"/>
              </a:spcAft>
              <a:buFont typeface="Arial" charset="0"/>
              <a:buNone/>
              <a:defRPr/>
            </a:pPr>
            <a:r>
              <a:rPr lang="en-US" dirty="0"/>
              <a:t>P</a:t>
            </a:r>
            <a:r>
              <a:rPr lang="en-US" baseline="-25000" dirty="0"/>
              <a:t>0</a:t>
            </a:r>
            <a:r>
              <a:rPr lang="en-US" dirty="0"/>
              <a:t> = D</a:t>
            </a:r>
            <a:r>
              <a:rPr lang="en-US" baseline="-25000" dirty="0"/>
              <a:t>0</a:t>
            </a:r>
            <a:r>
              <a:rPr lang="en-US" dirty="0"/>
              <a:t>(1+g)/(R-g)</a:t>
            </a:r>
          </a:p>
          <a:p>
            <a:pPr marL="0" indent="0" eaLnBrk="1" fontAlgn="auto" hangingPunct="1">
              <a:spcAft>
                <a:spcPts val="0"/>
              </a:spcAft>
              <a:buFont typeface="Arial" panose="020B0604020202020204" pitchFamily="34" charset="0"/>
              <a:buNone/>
              <a:defRPr/>
            </a:pPr>
            <a:r>
              <a:rPr lang="en-US" dirty="0"/>
              <a:t>P</a:t>
            </a:r>
            <a:r>
              <a:rPr lang="en-US" baseline="-25000" dirty="0"/>
              <a:t>0</a:t>
            </a:r>
            <a:r>
              <a:rPr lang="en-US" dirty="0"/>
              <a:t> = $0.50(1+.02) / (.15 - .02) = $3.92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 calcmode="lin" valueType="num">
                                      <p:cBhvr additive="base">
                                        <p:cTn id="7" dur="500" fill="hold"/>
                                        <p:tgtEl>
                                          <p:spTgt spid="4853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5379">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5379">
                                            <p:txEl>
                                              <p:pRg st="0" end="0"/>
                                            </p:txEl>
                                          </p:spTgt>
                                        </p:tgtEl>
                                        <p:attrNameLst>
                                          <p:attrName>ppt_c</p:attrName>
                                        </p:attrNameLst>
                                      </p:cBhvr>
                                      <p:to>
                                        <a:schemeClr val="tx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5379">
                                            <p:txEl>
                                              <p:pRg st="1" end="1"/>
                                            </p:txEl>
                                          </p:spTgt>
                                        </p:tgtEl>
                                        <p:attrNameLst>
                                          <p:attrName>style.visibility</p:attrName>
                                        </p:attrNameLst>
                                      </p:cBhvr>
                                      <p:to>
                                        <p:strVal val="visible"/>
                                      </p:to>
                                    </p:set>
                                    <p:anim calcmode="lin" valueType="num">
                                      <p:cBhvr additive="base">
                                        <p:cTn id="13" dur="500" fill="hold"/>
                                        <p:tgtEl>
                                          <p:spTgt spid="4853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85379">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5379">
                                            <p:txEl>
                                              <p:pRg st="1" end="1"/>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85379">
                                            <p:txEl>
                                              <p:pRg st="2" end="2"/>
                                            </p:txEl>
                                          </p:spTgt>
                                        </p:tgtEl>
                                        <p:attrNameLst>
                                          <p:attrName>style.visibility</p:attrName>
                                        </p:attrNameLst>
                                      </p:cBhvr>
                                      <p:to>
                                        <p:strVal val="visible"/>
                                      </p:to>
                                    </p:set>
                                    <p:anim calcmode="lin" valueType="num">
                                      <p:cBhvr additive="base">
                                        <p:cTn id="19" dur="500" fill="hold"/>
                                        <p:tgtEl>
                                          <p:spTgt spid="4853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85379">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5379">
                                            <p:txEl>
                                              <p:pRg st="2" end="2"/>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537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Slide Number Placeholder 3">
            <a:extLst>
              <a:ext uri="{FF2B5EF4-FFF2-40B4-BE49-F238E27FC236}">
                <a16:creationId xmlns:a16="http://schemas.microsoft.com/office/drawing/2014/main" id="{4DDBC0BD-9224-07CB-CFCF-8FCCC2A75ECD}"/>
              </a:ext>
            </a:extLst>
          </p:cNvPr>
          <p:cNvSpPr>
            <a:spLocks noGrp="1"/>
          </p:cNvSpPr>
          <p:nvPr>
            <p:ph type="sldNum" sz="quarter" idx="12"/>
          </p:nvPr>
        </p:nvSpPr>
        <p:spPr bwMode="auto">
          <a:xfrm>
            <a:off x="457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fld id="{83385353-D29B-4C0E-9D62-F9B81CA45EE6}" type="slidenum">
              <a:rPr lang="en-US" altLang="en-US">
                <a:latin typeface="Verdana" panose="020B0604030504040204" pitchFamily="34" charset="0"/>
              </a:rPr>
              <a:pPr algn="l" eaLnBrk="1" hangingPunct="1"/>
              <a:t>15</a:t>
            </a:fld>
            <a:endParaRPr lang="en-US" altLang="en-US">
              <a:latin typeface="Verdana" panose="020B0604030504040204" pitchFamily="34" charset="0"/>
            </a:endParaRPr>
          </a:p>
        </p:txBody>
      </p:sp>
      <p:sp>
        <p:nvSpPr>
          <p:cNvPr id="19459" name="Rectangle 2">
            <a:extLst>
              <a:ext uri="{FF2B5EF4-FFF2-40B4-BE49-F238E27FC236}">
                <a16:creationId xmlns:a16="http://schemas.microsoft.com/office/drawing/2014/main" id="{F9E977ED-8394-890C-9380-9F6F6C1AEF0F}"/>
              </a:ext>
            </a:extLst>
          </p:cNvPr>
          <p:cNvSpPr>
            <a:spLocks noGrp="1" noChangeArrowheads="1"/>
          </p:cNvSpPr>
          <p:nvPr>
            <p:ph type="title"/>
          </p:nvPr>
        </p:nvSpPr>
        <p:spPr/>
        <p:txBody>
          <a:bodyPr/>
          <a:lstStyle/>
          <a:p>
            <a:pPr eaLnBrk="1" hangingPunct="1"/>
            <a:r>
              <a:rPr lang="en-US" altLang="en-US" sz="4000"/>
              <a:t>Dividend Growth Model (Example 3)</a:t>
            </a:r>
          </a:p>
        </p:txBody>
      </p:sp>
      <p:sp>
        <p:nvSpPr>
          <p:cNvPr id="486403" name="Rectangle 3">
            <a:extLst>
              <a:ext uri="{FF2B5EF4-FFF2-40B4-BE49-F238E27FC236}">
                <a16:creationId xmlns:a16="http://schemas.microsoft.com/office/drawing/2014/main" id="{E667CFE6-7E94-4745-278F-E462C4214749}"/>
              </a:ext>
            </a:extLst>
          </p:cNvPr>
          <p:cNvSpPr>
            <a:spLocks noGrp="1" noChangeArrowheads="1"/>
          </p:cNvSpPr>
          <p:nvPr>
            <p:ph type="body" idx="1"/>
          </p:nvPr>
        </p:nvSpPr>
        <p:spPr>
          <a:xfrm>
            <a:off x="457200" y="1447800"/>
            <a:ext cx="8229600" cy="4678363"/>
          </a:xfrm>
        </p:spPr>
        <p:txBody>
          <a:bodyPr rtlCol="0">
            <a:normAutofit fontScale="92500" lnSpcReduction="10000"/>
          </a:bodyPr>
          <a:lstStyle/>
          <a:p>
            <a:pPr eaLnBrk="1" fontAlgn="auto" hangingPunct="1">
              <a:spcAft>
                <a:spcPts val="0"/>
              </a:spcAft>
              <a:defRPr/>
            </a:pPr>
            <a:r>
              <a:rPr lang="en-US" dirty="0"/>
              <a:t>Suppose TB Pirates, Inc. is expected to pay a $2 dividend in one year. If the dividend is expected to grow at 5% per year and the required return is 20%, what is the price?</a:t>
            </a:r>
          </a:p>
          <a:p>
            <a:pPr marL="0" indent="0" eaLnBrk="1" fontAlgn="auto" hangingPunct="1">
              <a:spcAft>
                <a:spcPts val="0"/>
              </a:spcAft>
              <a:buFont typeface="Arial" panose="020B0604020202020204" pitchFamily="34" charset="0"/>
              <a:buNone/>
              <a:defRPr/>
            </a:pPr>
            <a:endParaRPr lang="en-US" dirty="0"/>
          </a:p>
          <a:p>
            <a:pPr marL="0" indent="0" eaLnBrk="1" fontAlgn="auto" hangingPunct="1">
              <a:spcAft>
                <a:spcPts val="0"/>
              </a:spcAft>
              <a:buFont typeface="Arial" charset="0"/>
              <a:buNone/>
              <a:defRPr/>
            </a:pPr>
            <a:r>
              <a:rPr lang="en-US" dirty="0"/>
              <a:t>P</a:t>
            </a:r>
            <a:r>
              <a:rPr lang="en-US" baseline="-25000" dirty="0"/>
              <a:t>0</a:t>
            </a:r>
            <a:r>
              <a:rPr lang="en-US" dirty="0"/>
              <a:t> = D</a:t>
            </a:r>
            <a:r>
              <a:rPr lang="en-US" baseline="-25000" dirty="0"/>
              <a:t>1</a:t>
            </a:r>
            <a:r>
              <a:rPr lang="en-US" dirty="0"/>
              <a:t>/(R-g)</a:t>
            </a:r>
          </a:p>
          <a:p>
            <a:pPr marL="0" indent="0" eaLnBrk="1" fontAlgn="auto" hangingPunct="1">
              <a:spcAft>
                <a:spcPts val="0"/>
              </a:spcAft>
              <a:buFont typeface="Arial" panose="020B0604020202020204" pitchFamily="34" charset="0"/>
              <a:buNone/>
              <a:defRPr/>
            </a:pPr>
            <a:r>
              <a:rPr lang="en-US" dirty="0"/>
              <a:t>P</a:t>
            </a:r>
            <a:r>
              <a:rPr lang="en-US" baseline="-25000" dirty="0"/>
              <a:t>0</a:t>
            </a:r>
            <a:r>
              <a:rPr lang="en-US" dirty="0"/>
              <a:t> = $2 / (.2 - .05) = $13.33</a:t>
            </a:r>
          </a:p>
          <a:p>
            <a:pPr marL="0" indent="0" eaLnBrk="1" fontAlgn="auto" hangingPunct="1">
              <a:spcAft>
                <a:spcPts val="0"/>
              </a:spcAft>
              <a:buFont typeface="Arial" panose="020B0604020202020204" pitchFamily="34" charset="0"/>
              <a:buNone/>
              <a:defRPr/>
            </a:pPr>
            <a:endParaRPr lang="en-US" dirty="0"/>
          </a:p>
          <a:p>
            <a:pPr marL="0" indent="0" eaLnBrk="1" fontAlgn="auto" hangingPunct="1">
              <a:spcAft>
                <a:spcPts val="0"/>
              </a:spcAft>
              <a:buFont typeface="Arial" panose="020B0604020202020204" pitchFamily="34" charset="0"/>
              <a:buNone/>
              <a:defRPr/>
            </a:pPr>
            <a:r>
              <a:rPr lang="en-US" dirty="0"/>
              <a:t>Why isn’t the $2 in the numerator multiplied by (1.05) in this example?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6403">
                                            <p:txEl>
                                              <p:pRg st="0" end="0"/>
                                            </p:txEl>
                                          </p:spTgt>
                                        </p:tgtEl>
                                        <p:attrNameLst>
                                          <p:attrName>style.visibility</p:attrName>
                                        </p:attrNameLst>
                                      </p:cBhvr>
                                      <p:to>
                                        <p:strVal val="visible"/>
                                      </p:to>
                                    </p:set>
                                    <p:anim calcmode="lin" valueType="num">
                                      <p:cBhvr additive="base">
                                        <p:cTn id="7" dur="500" fill="hold"/>
                                        <p:tgtEl>
                                          <p:spTgt spid="4864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6403">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6403">
                                            <p:txEl>
                                              <p:pRg st="0" end="0"/>
                                            </p:txEl>
                                          </p:spTgt>
                                        </p:tgtEl>
                                        <p:attrNameLst>
                                          <p:attrName>ppt_c</p:attrName>
                                        </p:attrNameLst>
                                      </p:cBhvr>
                                      <p:to>
                                        <a:schemeClr val="tx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6403">
                                            <p:txEl>
                                              <p:pRg st="2" end="2"/>
                                            </p:txEl>
                                          </p:spTgt>
                                        </p:tgtEl>
                                        <p:attrNameLst>
                                          <p:attrName>style.visibility</p:attrName>
                                        </p:attrNameLst>
                                      </p:cBhvr>
                                      <p:to>
                                        <p:strVal val="visible"/>
                                      </p:to>
                                    </p:set>
                                    <p:anim calcmode="lin" valueType="num">
                                      <p:cBhvr additive="base">
                                        <p:cTn id="13" dur="500" fill="hold"/>
                                        <p:tgtEl>
                                          <p:spTgt spid="48640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86403">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6403">
                                            <p:txEl>
                                              <p:pRg st="2" end="2"/>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86403">
                                            <p:txEl>
                                              <p:pRg st="3" end="3"/>
                                            </p:txEl>
                                          </p:spTgt>
                                        </p:tgtEl>
                                        <p:attrNameLst>
                                          <p:attrName>style.visibility</p:attrName>
                                        </p:attrNameLst>
                                      </p:cBhvr>
                                      <p:to>
                                        <p:strVal val="visible"/>
                                      </p:to>
                                    </p:set>
                                    <p:anim calcmode="lin" valueType="num">
                                      <p:cBhvr additive="base">
                                        <p:cTn id="19" dur="500" fill="hold"/>
                                        <p:tgtEl>
                                          <p:spTgt spid="48640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86403">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6403">
                                            <p:txEl>
                                              <p:pRg st="3" end="3"/>
                                            </p:txEl>
                                          </p:spTgt>
                                        </p:tgtEl>
                                        <p:attrNameLst>
                                          <p:attrName>ppt_c</p:attrName>
                                        </p:attrNameLst>
                                      </p:cBhvr>
                                      <p:to>
                                        <a:schemeClr val="tx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86403">
                                            <p:txEl>
                                              <p:pRg st="5" end="5"/>
                                            </p:txEl>
                                          </p:spTgt>
                                        </p:tgtEl>
                                        <p:attrNameLst>
                                          <p:attrName>style.visibility</p:attrName>
                                        </p:attrNameLst>
                                      </p:cBhvr>
                                      <p:to>
                                        <p:strVal val="visible"/>
                                      </p:to>
                                    </p:set>
                                    <p:anim calcmode="lin" valueType="num">
                                      <p:cBhvr additive="base">
                                        <p:cTn id="25" dur="500" fill="hold"/>
                                        <p:tgtEl>
                                          <p:spTgt spid="486403">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86403">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6403">
                                            <p:txEl>
                                              <p:pRg st="5" end="5"/>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6403"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D78A1DC-BCD7-5D78-C738-09F399FC71AF}"/>
              </a:ext>
            </a:extLst>
          </p:cNvPr>
          <p:cNvSpPr>
            <a:spLocks noGrp="1" noChangeArrowheads="1"/>
          </p:cNvSpPr>
          <p:nvPr>
            <p:ph type="title"/>
          </p:nvPr>
        </p:nvSpPr>
        <p:spPr>
          <a:xfrm>
            <a:off x="604838" y="304800"/>
            <a:ext cx="8358187" cy="565150"/>
          </a:xfrm>
          <a:solidFill>
            <a:srgbClr val="FFFF99"/>
          </a:solidFill>
          <a:ln>
            <a:solidFill>
              <a:schemeClr val="tx1"/>
            </a:solidFill>
            <a:miter lim="800000"/>
            <a:headEnd/>
            <a:tailEnd/>
          </a:ln>
        </p:spPr>
        <p:txBody>
          <a:bodyPr/>
          <a:lstStyle/>
          <a:p>
            <a:pPr eaLnBrk="1" hangingPunct="1"/>
            <a:r>
              <a:rPr lang="en-US" altLang="en-US" sz="2600"/>
              <a:t>Stock Price Sensitivity to Dividend Growth, g (Example 3)</a:t>
            </a:r>
          </a:p>
        </p:txBody>
      </p:sp>
      <p:pic>
        <p:nvPicPr>
          <p:cNvPr id="20483" name="Picture 5">
            <a:extLst>
              <a:ext uri="{FF2B5EF4-FFF2-40B4-BE49-F238E27FC236}">
                <a16:creationId xmlns:a16="http://schemas.microsoft.com/office/drawing/2014/main" id="{C54CEACA-E468-719D-BA48-82ADB69AFA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525" y="1371600"/>
            <a:ext cx="88265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9EACEE7D-C14E-CFCF-9B31-75F7FAC85986}"/>
              </a:ext>
            </a:extLst>
          </p:cNvPr>
          <p:cNvSpPr>
            <a:spLocks noGrp="1"/>
          </p:cNvSpPr>
          <p:nvPr>
            <p:ph type="title"/>
          </p:nvPr>
        </p:nvSpPr>
        <p:spPr>
          <a:xfrm>
            <a:off x="457200" y="304800"/>
            <a:ext cx="8358188" cy="762000"/>
          </a:xfrm>
          <a:solidFill>
            <a:srgbClr val="FFFF99"/>
          </a:solidFill>
          <a:ln>
            <a:solidFill>
              <a:schemeClr val="tx1"/>
            </a:solidFill>
            <a:miter lim="800000"/>
            <a:headEnd/>
            <a:tailEnd/>
          </a:ln>
        </p:spPr>
        <p:txBody>
          <a:bodyPr/>
          <a:lstStyle/>
          <a:p>
            <a:pPr eaLnBrk="1" hangingPunct="1"/>
            <a:r>
              <a:rPr lang="en-US" altLang="en-US" sz="2800"/>
              <a:t>Stock Price Sensitivity to Required Return, R (Example 3)</a:t>
            </a:r>
          </a:p>
        </p:txBody>
      </p:sp>
      <p:pic>
        <p:nvPicPr>
          <p:cNvPr id="21507" name="Picture 4">
            <a:extLst>
              <a:ext uri="{FF2B5EF4-FFF2-40B4-BE49-F238E27FC236}">
                <a16:creationId xmlns:a16="http://schemas.microsoft.com/office/drawing/2014/main" id="{37E274ED-82EA-E7FE-11E3-9D998BF7F3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98613"/>
            <a:ext cx="8831263" cy="449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Slide Number Placeholder 3">
            <a:extLst>
              <a:ext uri="{FF2B5EF4-FFF2-40B4-BE49-F238E27FC236}">
                <a16:creationId xmlns:a16="http://schemas.microsoft.com/office/drawing/2014/main" id="{B1896148-854F-D0D6-F083-18C8F633E45F}"/>
              </a:ext>
            </a:extLst>
          </p:cNvPr>
          <p:cNvSpPr>
            <a:spLocks noGrp="1"/>
          </p:cNvSpPr>
          <p:nvPr>
            <p:ph type="sldNum" sz="quarter" idx="12"/>
          </p:nvPr>
        </p:nvSpPr>
        <p:spPr>
          <a:xfrm>
            <a:off x="457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fld id="{73AF6404-3016-4596-B262-918A6473C46F}" type="slidenum">
              <a:rPr lang="en-US" altLang="en-US">
                <a:latin typeface="Verdana" panose="020B0604030504040204" pitchFamily="34" charset="0"/>
              </a:rPr>
              <a:pPr algn="l" eaLnBrk="1" hangingPunct="1"/>
              <a:t>18</a:t>
            </a:fld>
            <a:endParaRPr lang="en-US" altLang="en-US">
              <a:latin typeface="Verdana" panose="020B0604030504040204" pitchFamily="34" charset="0"/>
            </a:endParaRPr>
          </a:p>
        </p:txBody>
      </p:sp>
      <p:sp>
        <p:nvSpPr>
          <p:cNvPr id="22531" name="Rectangle 2">
            <a:extLst>
              <a:ext uri="{FF2B5EF4-FFF2-40B4-BE49-F238E27FC236}">
                <a16:creationId xmlns:a16="http://schemas.microsoft.com/office/drawing/2014/main" id="{D2AE7473-A747-CE13-944D-EB90094B0C6F}"/>
              </a:ext>
            </a:extLst>
          </p:cNvPr>
          <p:cNvSpPr>
            <a:spLocks noGrp="1" noChangeArrowheads="1"/>
          </p:cNvSpPr>
          <p:nvPr>
            <p:ph type="title"/>
          </p:nvPr>
        </p:nvSpPr>
        <p:spPr>
          <a:xfrm>
            <a:off x="533400" y="228600"/>
            <a:ext cx="8358188" cy="565150"/>
          </a:xfrm>
        </p:spPr>
        <p:txBody>
          <a:bodyPr/>
          <a:lstStyle/>
          <a:p>
            <a:pPr eaLnBrk="1" hangingPunct="1"/>
            <a:r>
              <a:rPr lang="en-US" altLang="en-US" sz="4000"/>
              <a:t>XYZ Company (Example 4)</a:t>
            </a:r>
          </a:p>
        </p:txBody>
      </p:sp>
      <p:sp>
        <p:nvSpPr>
          <p:cNvPr id="491523" name="Rectangle 3">
            <a:extLst>
              <a:ext uri="{FF2B5EF4-FFF2-40B4-BE49-F238E27FC236}">
                <a16:creationId xmlns:a16="http://schemas.microsoft.com/office/drawing/2014/main" id="{170D33AE-2040-3EA4-72CD-C29BCC247FEB}"/>
              </a:ext>
            </a:extLst>
          </p:cNvPr>
          <p:cNvSpPr>
            <a:spLocks noGrp="1" noChangeArrowheads="1"/>
          </p:cNvSpPr>
          <p:nvPr>
            <p:ph type="body" idx="1"/>
          </p:nvPr>
        </p:nvSpPr>
        <p:spPr>
          <a:xfrm>
            <a:off x="481013" y="914400"/>
            <a:ext cx="8510587" cy="4776788"/>
          </a:xfrm>
        </p:spPr>
        <p:txBody>
          <a:bodyPr/>
          <a:lstStyle/>
          <a:p>
            <a:pPr eaLnBrk="1" hangingPunct="1">
              <a:buFont typeface="Arial" charset="0"/>
              <a:buChar char="•"/>
              <a:defRPr/>
            </a:pPr>
            <a:r>
              <a:rPr lang="en-US" dirty="0"/>
              <a:t>XYZ Company is expected to pay a dividend of $5 next period and dividends are expected to grow at 5% per year. The required return is 15%.</a:t>
            </a:r>
          </a:p>
          <a:p>
            <a:pPr eaLnBrk="1" hangingPunct="1">
              <a:buFont typeface="Arial" charset="0"/>
              <a:buChar char="•"/>
              <a:defRPr/>
            </a:pPr>
            <a:r>
              <a:rPr lang="en-US" dirty="0"/>
              <a:t>What is the current price?</a:t>
            </a:r>
            <a:br>
              <a:rPr lang="en-US" dirty="0"/>
            </a:br>
            <a:endParaRPr lang="en-US" dirty="0"/>
          </a:p>
          <a:p>
            <a:pPr marL="0" indent="0" eaLnBrk="1" hangingPunct="1">
              <a:buFont typeface="Arial" charset="0"/>
              <a:buNone/>
              <a:defRPr/>
            </a:pPr>
            <a:r>
              <a:rPr lang="en-US" dirty="0"/>
              <a:t>P</a:t>
            </a:r>
            <a:r>
              <a:rPr lang="en-US" baseline="-25000" dirty="0"/>
              <a:t>0</a:t>
            </a:r>
            <a:r>
              <a:rPr lang="en-US" dirty="0"/>
              <a:t> = D</a:t>
            </a:r>
            <a:r>
              <a:rPr lang="en-US" baseline="-25000" dirty="0"/>
              <a:t>1</a:t>
            </a:r>
            <a:r>
              <a:rPr lang="en-US" dirty="0"/>
              <a:t>/(R-g)</a:t>
            </a:r>
          </a:p>
          <a:p>
            <a:pPr marL="0" indent="0" eaLnBrk="1" hangingPunct="1">
              <a:buFont typeface="Arial" charset="0"/>
              <a:buNone/>
              <a:defRPr/>
            </a:pPr>
            <a:r>
              <a:rPr lang="en-US" dirty="0"/>
              <a:t>P</a:t>
            </a:r>
            <a:r>
              <a:rPr lang="en-US" baseline="-25000" dirty="0"/>
              <a:t>0</a:t>
            </a:r>
            <a:r>
              <a:rPr lang="en-US" dirty="0"/>
              <a:t> = $5 / (.15 - .05) = $50</a:t>
            </a:r>
            <a:br>
              <a:rPr lang="en-US" dirty="0"/>
            </a:br>
            <a:endParaRPr lang="en-US" dirty="0"/>
          </a:p>
          <a:p>
            <a:pPr lvl="1" eaLnBrk="1" hangingPunct="1">
              <a:defRPr/>
            </a:pPr>
            <a:r>
              <a:rPr lang="en-US" sz="2100" dirty="0"/>
              <a:t>If the stock is selling for $51, do we buy?</a:t>
            </a:r>
          </a:p>
          <a:p>
            <a:pPr lvl="1" eaLnBrk="1" hangingPunct="1">
              <a:defRPr/>
            </a:pPr>
            <a:r>
              <a:rPr lang="en-US" sz="2100" dirty="0"/>
              <a:t>If the stock is selling for $49, do we buy?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1523">
                                            <p:txEl>
                                              <p:pRg st="0" end="0"/>
                                            </p:txEl>
                                          </p:spTgt>
                                        </p:tgtEl>
                                        <p:attrNameLst>
                                          <p:attrName>style.visibility</p:attrName>
                                        </p:attrNameLst>
                                      </p:cBhvr>
                                      <p:to>
                                        <p:strVal val="visible"/>
                                      </p:to>
                                    </p:set>
                                    <p:anim calcmode="lin" valueType="num">
                                      <p:cBhvr additive="base">
                                        <p:cTn id="7" dur="500" fill="hold"/>
                                        <p:tgtEl>
                                          <p:spTgt spid="4915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91523">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1523">
                                            <p:txEl>
                                              <p:pRg st="0" end="0"/>
                                            </p:txEl>
                                          </p:spTgt>
                                        </p:tgtEl>
                                        <p:attrNameLst>
                                          <p:attrName>ppt_c</p:attrName>
                                        </p:attrNameLst>
                                      </p:cBhvr>
                                      <p:to>
                                        <a:schemeClr val="tx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91523">
                                            <p:txEl>
                                              <p:pRg st="1" end="1"/>
                                            </p:txEl>
                                          </p:spTgt>
                                        </p:tgtEl>
                                        <p:attrNameLst>
                                          <p:attrName>style.visibility</p:attrName>
                                        </p:attrNameLst>
                                      </p:cBhvr>
                                      <p:to>
                                        <p:strVal val="visible"/>
                                      </p:to>
                                    </p:set>
                                    <p:anim calcmode="lin" valueType="num">
                                      <p:cBhvr additive="base">
                                        <p:cTn id="13" dur="500" fill="hold"/>
                                        <p:tgtEl>
                                          <p:spTgt spid="4915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91523">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1523">
                                            <p:txEl>
                                              <p:pRg st="1" end="1"/>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91523">
                                            <p:txEl>
                                              <p:pRg st="2" end="2"/>
                                            </p:txEl>
                                          </p:spTgt>
                                        </p:tgtEl>
                                        <p:attrNameLst>
                                          <p:attrName>style.visibility</p:attrName>
                                        </p:attrNameLst>
                                      </p:cBhvr>
                                      <p:to>
                                        <p:strVal val="visible"/>
                                      </p:to>
                                    </p:set>
                                    <p:anim calcmode="lin" valueType="num">
                                      <p:cBhvr additive="base">
                                        <p:cTn id="19" dur="500" fill="hold"/>
                                        <p:tgtEl>
                                          <p:spTgt spid="4915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91523">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1523">
                                            <p:txEl>
                                              <p:pRg st="2" end="2"/>
                                            </p:txEl>
                                          </p:spTgt>
                                        </p:tgtEl>
                                        <p:attrNameLst>
                                          <p:attrName>ppt_c</p:attrName>
                                        </p:attrNameLst>
                                      </p:cBhvr>
                                      <p:to>
                                        <a:schemeClr val="tx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91523">
                                            <p:txEl>
                                              <p:pRg st="3" end="3"/>
                                            </p:txEl>
                                          </p:spTgt>
                                        </p:tgtEl>
                                        <p:attrNameLst>
                                          <p:attrName>style.visibility</p:attrName>
                                        </p:attrNameLst>
                                      </p:cBhvr>
                                      <p:to>
                                        <p:strVal val="visible"/>
                                      </p:to>
                                    </p:set>
                                    <p:anim calcmode="lin" valueType="num">
                                      <p:cBhvr additive="base">
                                        <p:cTn id="25" dur="500" fill="hold"/>
                                        <p:tgtEl>
                                          <p:spTgt spid="4915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91523">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1523">
                                            <p:txEl>
                                              <p:pRg st="3" end="3"/>
                                            </p:txEl>
                                          </p:spTgt>
                                        </p:tgtEl>
                                        <p:attrNameLst>
                                          <p:attrName>ppt_c</p:attrName>
                                        </p:attrNameLst>
                                      </p:cBhvr>
                                      <p:to>
                                        <a:schemeClr val="tx2"/>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91523">
                                            <p:txEl>
                                              <p:pRg st="4" end="4"/>
                                            </p:txEl>
                                          </p:spTgt>
                                        </p:tgtEl>
                                        <p:attrNameLst>
                                          <p:attrName>style.visibility</p:attrName>
                                        </p:attrNameLst>
                                      </p:cBhvr>
                                      <p:to>
                                        <p:strVal val="visible"/>
                                      </p:to>
                                    </p:set>
                                    <p:anim calcmode="lin" valueType="num">
                                      <p:cBhvr additive="base">
                                        <p:cTn id="31" dur="500" fill="hold"/>
                                        <p:tgtEl>
                                          <p:spTgt spid="49152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91523">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1523">
                                            <p:txEl>
                                              <p:pRg st="4" end="4"/>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23" grpId="0" build="p" bldLvl="2"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Slide Number Placeholder 3">
            <a:extLst>
              <a:ext uri="{FF2B5EF4-FFF2-40B4-BE49-F238E27FC236}">
                <a16:creationId xmlns:a16="http://schemas.microsoft.com/office/drawing/2014/main" id="{F335D6E2-679B-ED6B-D6D4-CF7876FA9295}"/>
              </a:ext>
            </a:extLst>
          </p:cNvPr>
          <p:cNvSpPr>
            <a:spLocks noGrp="1"/>
          </p:cNvSpPr>
          <p:nvPr>
            <p:ph type="sldNum" sz="quarter" idx="12"/>
          </p:nvPr>
        </p:nvSpPr>
        <p:spPr bwMode="auto">
          <a:xfrm>
            <a:off x="457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fld id="{9076EC18-E438-40C8-BF3D-525C3E5021C2}" type="slidenum">
              <a:rPr lang="en-US" altLang="en-US">
                <a:latin typeface="Verdana" panose="020B0604030504040204" pitchFamily="34" charset="0"/>
              </a:rPr>
              <a:pPr algn="l" eaLnBrk="1" hangingPunct="1"/>
              <a:t>19</a:t>
            </a:fld>
            <a:endParaRPr lang="en-US" altLang="en-US">
              <a:latin typeface="Verdana" panose="020B0604030504040204" pitchFamily="34" charset="0"/>
            </a:endParaRPr>
          </a:p>
        </p:txBody>
      </p:sp>
      <p:sp>
        <p:nvSpPr>
          <p:cNvPr id="23555" name="Rectangle 2">
            <a:extLst>
              <a:ext uri="{FF2B5EF4-FFF2-40B4-BE49-F238E27FC236}">
                <a16:creationId xmlns:a16="http://schemas.microsoft.com/office/drawing/2014/main" id="{BAAC19D4-B78E-2205-7ADD-FBF3EB65C55B}"/>
              </a:ext>
            </a:extLst>
          </p:cNvPr>
          <p:cNvSpPr>
            <a:spLocks noGrp="1" noChangeArrowheads="1"/>
          </p:cNvSpPr>
          <p:nvPr>
            <p:ph type="title"/>
          </p:nvPr>
        </p:nvSpPr>
        <p:spPr>
          <a:xfrm>
            <a:off x="609600" y="273050"/>
            <a:ext cx="8358188" cy="717550"/>
          </a:xfrm>
        </p:spPr>
        <p:txBody>
          <a:bodyPr/>
          <a:lstStyle/>
          <a:p>
            <a:pPr eaLnBrk="1" hangingPunct="1"/>
            <a:r>
              <a:rPr lang="en-US" altLang="en-US" sz="4000"/>
              <a:t>XYZ Company (Example 5)</a:t>
            </a:r>
            <a:endParaRPr lang="en-US" altLang="en-US"/>
          </a:p>
        </p:txBody>
      </p:sp>
      <p:sp>
        <p:nvSpPr>
          <p:cNvPr id="493571" name="Rectangle 3">
            <a:extLst>
              <a:ext uri="{FF2B5EF4-FFF2-40B4-BE49-F238E27FC236}">
                <a16:creationId xmlns:a16="http://schemas.microsoft.com/office/drawing/2014/main" id="{8242109D-FE75-7980-4089-83C1FE14C9EC}"/>
              </a:ext>
            </a:extLst>
          </p:cNvPr>
          <p:cNvSpPr>
            <a:spLocks noGrp="1" noChangeArrowheads="1"/>
          </p:cNvSpPr>
          <p:nvPr>
            <p:ph type="body" idx="1"/>
          </p:nvPr>
        </p:nvSpPr>
        <p:spPr>
          <a:xfrm>
            <a:off x="457200" y="1143000"/>
            <a:ext cx="8510588" cy="5233988"/>
          </a:xfrm>
        </p:spPr>
        <p:txBody>
          <a:bodyPr/>
          <a:lstStyle/>
          <a:p>
            <a:pPr eaLnBrk="1" hangingPunct="1">
              <a:lnSpc>
                <a:spcPct val="90000"/>
              </a:lnSpc>
              <a:buFont typeface="Arial" charset="0"/>
              <a:buChar char="•"/>
              <a:defRPr/>
            </a:pPr>
            <a:r>
              <a:rPr lang="en-US" sz="2800" dirty="0"/>
              <a:t>What is the price expected to be in year 4 for XYZ Company stock?</a:t>
            </a:r>
            <a:br>
              <a:rPr lang="en-US" sz="2800" dirty="0"/>
            </a:br>
            <a:endParaRPr lang="en-US" sz="2800" dirty="0"/>
          </a:p>
          <a:p>
            <a:pPr marL="0" indent="0" eaLnBrk="1" hangingPunct="1">
              <a:lnSpc>
                <a:spcPct val="90000"/>
              </a:lnSpc>
              <a:buFont typeface="Arial" charset="0"/>
              <a:buNone/>
              <a:defRPr/>
            </a:pPr>
            <a:r>
              <a:rPr lang="en-US" sz="2800" dirty="0"/>
              <a:t>P</a:t>
            </a:r>
            <a:r>
              <a:rPr lang="en-US" sz="2800" baseline="-25000" dirty="0"/>
              <a:t>4</a:t>
            </a:r>
            <a:r>
              <a:rPr lang="en-US" sz="2800" dirty="0"/>
              <a:t> = D</a:t>
            </a:r>
            <a:r>
              <a:rPr lang="en-US" sz="2800" baseline="-25000" dirty="0"/>
              <a:t>1</a:t>
            </a:r>
            <a:r>
              <a:rPr lang="en-US" sz="2800" dirty="0"/>
              <a:t>(1 + g)</a:t>
            </a:r>
            <a:r>
              <a:rPr lang="en-US" sz="2800" baseline="30000" dirty="0"/>
              <a:t>4</a:t>
            </a:r>
            <a:r>
              <a:rPr lang="en-US" sz="2800" dirty="0"/>
              <a:t> / (R – g) = D</a:t>
            </a:r>
            <a:r>
              <a:rPr lang="en-US" sz="2800" baseline="-25000" dirty="0"/>
              <a:t>5</a:t>
            </a:r>
            <a:r>
              <a:rPr lang="en-US" sz="2800" dirty="0"/>
              <a:t> / (R – g)</a:t>
            </a:r>
            <a:br>
              <a:rPr lang="en-US" sz="2800" dirty="0"/>
            </a:br>
            <a:endParaRPr lang="en-US" sz="2800" dirty="0"/>
          </a:p>
          <a:p>
            <a:pPr marL="0" indent="0" eaLnBrk="1" hangingPunct="1">
              <a:lnSpc>
                <a:spcPct val="90000"/>
              </a:lnSpc>
              <a:buFont typeface="Arial" charset="0"/>
              <a:buNone/>
              <a:defRPr/>
            </a:pPr>
            <a:r>
              <a:rPr lang="en-US" sz="2800" dirty="0"/>
              <a:t>P</a:t>
            </a:r>
            <a:r>
              <a:rPr lang="en-US" sz="2800" baseline="-25000" dirty="0"/>
              <a:t>4</a:t>
            </a:r>
            <a:r>
              <a:rPr lang="en-US" sz="2800" dirty="0"/>
              <a:t> = $5(1+.05)</a:t>
            </a:r>
            <a:r>
              <a:rPr lang="en-US" sz="2800" baseline="30000" dirty="0"/>
              <a:t>4</a:t>
            </a:r>
            <a:r>
              <a:rPr lang="en-US" sz="2800" dirty="0"/>
              <a:t> / (.15 - .05) = $60.78</a:t>
            </a:r>
            <a:br>
              <a:rPr lang="en-US" sz="2800" dirty="0"/>
            </a:br>
            <a:br>
              <a:rPr lang="en-US" sz="2800" dirty="0"/>
            </a:br>
            <a:r>
              <a:rPr lang="en-US" sz="2800" dirty="0"/>
              <a:t>or</a:t>
            </a:r>
          </a:p>
          <a:p>
            <a:pPr marL="0" indent="0" eaLnBrk="1" hangingPunct="1">
              <a:lnSpc>
                <a:spcPct val="90000"/>
              </a:lnSpc>
              <a:buFont typeface="Arial" charset="0"/>
              <a:buNone/>
              <a:defRPr/>
            </a:pPr>
            <a:endParaRPr lang="en-US" sz="2800" dirty="0"/>
          </a:p>
          <a:p>
            <a:pPr marL="0" indent="0" eaLnBrk="1" hangingPunct="1">
              <a:lnSpc>
                <a:spcPct val="90000"/>
              </a:lnSpc>
              <a:buFont typeface="Arial" charset="0"/>
              <a:buNone/>
              <a:defRPr/>
            </a:pPr>
            <a:r>
              <a:rPr lang="en-US" sz="2800" dirty="0"/>
              <a:t>Next slide…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3571">
                                            <p:txEl>
                                              <p:pRg st="0" end="0"/>
                                            </p:txEl>
                                          </p:spTgt>
                                        </p:tgtEl>
                                        <p:attrNameLst>
                                          <p:attrName>style.visibility</p:attrName>
                                        </p:attrNameLst>
                                      </p:cBhvr>
                                      <p:to>
                                        <p:strVal val="visible"/>
                                      </p:to>
                                    </p:set>
                                    <p:anim calcmode="lin" valueType="num">
                                      <p:cBhvr additive="base">
                                        <p:cTn id="7" dur="500" fill="hold"/>
                                        <p:tgtEl>
                                          <p:spTgt spid="4935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9357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3571">
                                            <p:txEl>
                                              <p:pRg st="0" end="0"/>
                                            </p:txEl>
                                          </p:spTgt>
                                        </p:tgtEl>
                                        <p:attrNameLst>
                                          <p:attrName>ppt_c</p:attrName>
                                        </p:attrNameLst>
                                      </p:cBhvr>
                                      <p:to>
                                        <a:schemeClr val="tx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93571">
                                            <p:txEl>
                                              <p:pRg st="1" end="1"/>
                                            </p:txEl>
                                          </p:spTgt>
                                        </p:tgtEl>
                                        <p:attrNameLst>
                                          <p:attrName>style.visibility</p:attrName>
                                        </p:attrNameLst>
                                      </p:cBhvr>
                                      <p:to>
                                        <p:strVal val="visible"/>
                                      </p:to>
                                    </p:set>
                                    <p:anim calcmode="lin" valueType="num">
                                      <p:cBhvr additive="base">
                                        <p:cTn id="13" dur="500" fill="hold"/>
                                        <p:tgtEl>
                                          <p:spTgt spid="4935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9357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3571">
                                            <p:txEl>
                                              <p:pRg st="1" end="1"/>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93571">
                                            <p:txEl>
                                              <p:pRg st="2" end="2"/>
                                            </p:txEl>
                                          </p:spTgt>
                                        </p:tgtEl>
                                        <p:attrNameLst>
                                          <p:attrName>style.visibility</p:attrName>
                                        </p:attrNameLst>
                                      </p:cBhvr>
                                      <p:to>
                                        <p:strVal val="visible"/>
                                      </p:to>
                                    </p:set>
                                    <p:anim calcmode="lin" valueType="num">
                                      <p:cBhvr additive="base">
                                        <p:cTn id="19" dur="500" fill="hold"/>
                                        <p:tgtEl>
                                          <p:spTgt spid="4935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93571">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3571">
                                            <p:txEl>
                                              <p:pRg st="2" end="2"/>
                                            </p:txEl>
                                          </p:spTgt>
                                        </p:tgtEl>
                                        <p:attrNameLst>
                                          <p:attrName>ppt_c</p:attrName>
                                        </p:attrNameLst>
                                      </p:cBhvr>
                                      <p:to>
                                        <a:schemeClr val="tx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93571">
                                            <p:txEl>
                                              <p:pRg st="4" end="4"/>
                                            </p:txEl>
                                          </p:spTgt>
                                        </p:tgtEl>
                                        <p:attrNameLst>
                                          <p:attrName>style.visibility</p:attrName>
                                        </p:attrNameLst>
                                      </p:cBhvr>
                                      <p:to>
                                        <p:strVal val="visible"/>
                                      </p:to>
                                    </p:set>
                                    <p:anim calcmode="lin" valueType="num">
                                      <p:cBhvr additive="base">
                                        <p:cTn id="25" dur="500" fill="hold"/>
                                        <p:tgtEl>
                                          <p:spTgt spid="49357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93571">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3571">
                                            <p:txEl>
                                              <p:pRg st="4" end="4"/>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3571"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B82AE814-E866-EC8E-483D-C767BA67B4A1}"/>
              </a:ext>
            </a:extLst>
          </p:cNvPr>
          <p:cNvSpPr>
            <a:spLocks noGrp="1"/>
          </p:cNvSpPr>
          <p:nvPr>
            <p:ph type="title"/>
          </p:nvPr>
        </p:nvSpPr>
        <p:spPr/>
        <p:txBody>
          <a:bodyPr/>
          <a:lstStyle/>
          <a:p>
            <a:pPr eaLnBrk="1" hangingPunct="1"/>
            <a:r>
              <a:rPr lang="en-US" altLang="en-US"/>
              <a:t>Topics</a:t>
            </a:r>
          </a:p>
        </p:txBody>
      </p:sp>
      <p:sp>
        <p:nvSpPr>
          <p:cNvPr id="6147" name="Content Placeholder 2">
            <a:extLst>
              <a:ext uri="{FF2B5EF4-FFF2-40B4-BE49-F238E27FC236}">
                <a16:creationId xmlns:a16="http://schemas.microsoft.com/office/drawing/2014/main" id="{2D27C822-5CDA-3EC1-CE4F-84B09ABB9834}"/>
              </a:ext>
            </a:extLst>
          </p:cNvPr>
          <p:cNvSpPr>
            <a:spLocks noGrp="1"/>
          </p:cNvSpPr>
          <p:nvPr>
            <p:ph idx="1"/>
          </p:nvPr>
        </p:nvSpPr>
        <p:spPr/>
        <p:txBody>
          <a:bodyPr/>
          <a:lstStyle/>
          <a:p>
            <a:pPr eaLnBrk="1" hangingPunct="1"/>
            <a:r>
              <a:rPr lang="en-US" altLang="en-US"/>
              <a:t>Stock Value, Dividends And Dividend Growth</a:t>
            </a:r>
          </a:p>
          <a:p>
            <a:pPr eaLnBrk="1" hangingPunct="1"/>
            <a:r>
              <a:rPr lang="en-US" altLang="en-US"/>
              <a:t>Some Features Of Common And Preferred Stocks</a:t>
            </a:r>
          </a:p>
          <a:p>
            <a:pPr eaLnBrk="1" hangingPunct="1"/>
            <a:r>
              <a:rPr lang="en-US" altLang="en-US"/>
              <a:t>Different Ways Corporate Directors Are Elected To Office</a:t>
            </a:r>
          </a:p>
          <a:p>
            <a:pPr eaLnBrk="1" hangingPunct="1"/>
            <a:r>
              <a:rPr lang="en-US" altLang="en-US"/>
              <a:t>Stock Markets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29E0974D-6B2E-7D6D-1817-3DADF52EE31B}"/>
              </a:ext>
            </a:extLst>
          </p:cNvPr>
          <p:cNvSpPr>
            <a:spLocks noGrp="1"/>
          </p:cNvSpPr>
          <p:nvPr>
            <p:ph type="title"/>
          </p:nvPr>
        </p:nvSpPr>
        <p:spPr/>
        <p:txBody>
          <a:bodyPr/>
          <a:lstStyle/>
          <a:p>
            <a:pPr eaLnBrk="1" hangingPunct="1"/>
            <a:r>
              <a:rPr lang="en-US" altLang="en-US"/>
              <a:t>Notice in Example 5:</a:t>
            </a:r>
          </a:p>
        </p:txBody>
      </p:sp>
      <p:sp>
        <p:nvSpPr>
          <p:cNvPr id="19459" name="Slide Number Placeholder 3">
            <a:extLst>
              <a:ext uri="{FF2B5EF4-FFF2-40B4-BE49-F238E27FC236}">
                <a16:creationId xmlns:a16="http://schemas.microsoft.com/office/drawing/2014/main" id="{ED27A075-5172-FB18-5C14-5EEAAA7293D4}"/>
              </a:ext>
            </a:extLst>
          </p:cNvPr>
          <p:cNvSpPr>
            <a:spLocks noGrp="1"/>
          </p:cNvSpPr>
          <p:nvPr>
            <p:ph type="sldNum" sz="quarter" idx="12"/>
          </p:nvPr>
        </p:nvSpPr>
        <p:spPr bwMode="auto">
          <a:xfrm>
            <a:off x="457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fld id="{8F4E964D-89D6-493F-B25B-B5AF464D03F6}" type="slidenum">
              <a:rPr lang="en-US" altLang="en-US">
                <a:latin typeface="Verdana" panose="020B0604030504040204" pitchFamily="34" charset="0"/>
              </a:rPr>
              <a:pPr algn="l" eaLnBrk="1" hangingPunct="1"/>
              <a:t>20</a:t>
            </a:fld>
            <a:endParaRPr lang="en-US" altLang="en-US">
              <a:latin typeface="Verdana" panose="020B0604030504040204" pitchFamily="34" charset="0"/>
            </a:endParaRPr>
          </a:p>
        </p:txBody>
      </p:sp>
      <p:pic>
        <p:nvPicPr>
          <p:cNvPr id="24580" name="Picture 14">
            <a:extLst>
              <a:ext uri="{FF2B5EF4-FFF2-40B4-BE49-F238E27FC236}">
                <a16:creationId xmlns:a16="http://schemas.microsoft.com/office/drawing/2014/main" id="{4B103255-EF3D-D34D-DDE2-D0132FC4F4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1719" t="32292" r="10938" b="30208"/>
          <a:stretch>
            <a:fillRect/>
          </a:stretch>
        </p:blipFill>
        <p:spPr bwMode="auto">
          <a:xfrm>
            <a:off x="76200" y="1614488"/>
            <a:ext cx="901065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Slide Number Placeholder 3">
            <a:extLst>
              <a:ext uri="{FF2B5EF4-FFF2-40B4-BE49-F238E27FC236}">
                <a16:creationId xmlns:a16="http://schemas.microsoft.com/office/drawing/2014/main" id="{124703B1-A1D4-D7E6-14B5-F8B38E86D763}"/>
              </a:ext>
            </a:extLst>
          </p:cNvPr>
          <p:cNvSpPr>
            <a:spLocks noGrp="1"/>
          </p:cNvSpPr>
          <p:nvPr>
            <p:ph type="sldNum" sz="quarter" idx="12"/>
          </p:nvPr>
        </p:nvSpPr>
        <p:spPr bwMode="auto">
          <a:xfrm>
            <a:off x="457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fld id="{3DE8723B-0EB5-4E52-BDB2-09BAD26B850B}" type="slidenum">
              <a:rPr lang="en-US" altLang="en-US">
                <a:latin typeface="Verdana" panose="020B0604030504040204" pitchFamily="34" charset="0"/>
              </a:rPr>
              <a:pPr algn="l" eaLnBrk="1" hangingPunct="1"/>
              <a:t>21</a:t>
            </a:fld>
            <a:endParaRPr lang="en-US" altLang="en-US">
              <a:latin typeface="Verdana" panose="020B0604030504040204" pitchFamily="34" charset="0"/>
            </a:endParaRPr>
          </a:p>
        </p:txBody>
      </p:sp>
      <p:sp>
        <p:nvSpPr>
          <p:cNvPr id="25603" name="Rectangle 2">
            <a:extLst>
              <a:ext uri="{FF2B5EF4-FFF2-40B4-BE49-F238E27FC236}">
                <a16:creationId xmlns:a16="http://schemas.microsoft.com/office/drawing/2014/main" id="{14B8A075-06CE-4C59-6E14-4247B8C3674B}"/>
              </a:ext>
            </a:extLst>
          </p:cNvPr>
          <p:cNvSpPr>
            <a:spLocks noGrp="1" noChangeArrowheads="1"/>
          </p:cNvSpPr>
          <p:nvPr>
            <p:ph type="title"/>
          </p:nvPr>
        </p:nvSpPr>
        <p:spPr>
          <a:xfrm>
            <a:off x="609600" y="273050"/>
            <a:ext cx="8358188" cy="717550"/>
          </a:xfrm>
        </p:spPr>
        <p:txBody>
          <a:bodyPr/>
          <a:lstStyle/>
          <a:p>
            <a:pPr eaLnBrk="1" hangingPunct="1"/>
            <a:r>
              <a:rPr lang="en-US" altLang="en-US" sz="4000"/>
              <a:t>XYZ Company (Example 5)</a:t>
            </a:r>
            <a:endParaRPr lang="en-US" altLang="en-US"/>
          </a:p>
        </p:txBody>
      </p:sp>
      <p:sp>
        <p:nvSpPr>
          <p:cNvPr id="493571" name="Rectangle 3">
            <a:extLst>
              <a:ext uri="{FF2B5EF4-FFF2-40B4-BE49-F238E27FC236}">
                <a16:creationId xmlns:a16="http://schemas.microsoft.com/office/drawing/2014/main" id="{D740D6B3-9CA9-CA1F-0BE4-A6E8F1EAC209}"/>
              </a:ext>
            </a:extLst>
          </p:cNvPr>
          <p:cNvSpPr>
            <a:spLocks noGrp="1" noChangeArrowheads="1"/>
          </p:cNvSpPr>
          <p:nvPr>
            <p:ph type="body" idx="1"/>
          </p:nvPr>
        </p:nvSpPr>
        <p:spPr>
          <a:xfrm>
            <a:off x="457200" y="1143000"/>
            <a:ext cx="8510588" cy="5233988"/>
          </a:xfrm>
        </p:spPr>
        <p:txBody>
          <a:bodyPr/>
          <a:lstStyle/>
          <a:p>
            <a:pPr eaLnBrk="1" hangingPunct="1">
              <a:lnSpc>
                <a:spcPct val="90000"/>
              </a:lnSpc>
              <a:buFont typeface="Arial" charset="0"/>
              <a:buChar char="•"/>
              <a:defRPr/>
            </a:pPr>
            <a:r>
              <a:rPr lang="en-US" sz="2800" dirty="0"/>
              <a:t>What is the price expected to be in year 4?</a:t>
            </a:r>
          </a:p>
          <a:p>
            <a:pPr marL="0" indent="0" eaLnBrk="1" hangingPunct="1">
              <a:lnSpc>
                <a:spcPct val="90000"/>
              </a:lnSpc>
              <a:buFont typeface="Arial" charset="0"/>
              <a:buNone/>
              <a:defRPr/>
            </a:pPr>
            <a:br>
              <a:rPr lang="en-US" sz="2800" dirty="0"/>
            </a:br>
            <a:endParaRPr lang="en-US" sz="2800" dirty="0"/>
          </a:p>
          <a:p>
            <a:pPr marL="0" indent="0" eaLnBrk="1" hangingPunct="1">
              <a:lnSpc>
                <a:spcPct val="90000"/>
              </a:lnSpc>
              <a:buFont typeface="Arial" charset="0"/>
              <a:buNone/>
              <a:defRPr/>
            </a:pPr>
            <a:r>
              <a:rPr lang="en-US" sz="2800" dirty="0"/>
              <a:t>P</a:t>
            </a:r>
            <a:r>
              <a:rPr lang="en-US" sz="2800" baseline="-25000" dirty="0"/>
              <a:t>4</a:t>
            </a:r>
            <a:r>
              <a:rPr lang="en-US" sz="2800" dirty="0"/>
              <a:t> = P</a:t>
            </a:r>
            <a:r>
              <a:rPr lang="en-US" sz="2800" baseline="-25000" dirty="0"/>
              <a:t>0</a:t>
            </a:r>
            <a:r>
              <a:rPr lang="en-US" sz="2800" dirty="0"/>
              <a:t>(1+g)</a:t>
            </a:r>
            <a:r>
              <a:rPr lang="en-US" sz="2800" baseline="30000" dirty="0"/>
              <a:t>4</a:t>
            </a:r>
            <a:br>
              <a:rPr lang="en-US" sz="2800" baseline="30000" dirty="0"/>
            </a:br>
            <a:br>
              <a:rPr lang="en-US" sz="2800" dirty="0"/>
            </a:br>
            <a:r>
              <a:rPr lang="en-US" sz="2800" dirty="0"/>
              <a:t>P</a:t>
            </a:r>
            <a:r>
              <a:rPr lang="en-US" sz="2800" baseline="-25000" dirty="0"/>
              <a:t>4</a:t>
            </a:r>
            <a:r>
              <a:rPr lang="en-US" sz="2800" dirty="0"/>
              <a:t> = $50(1+0.05)</a:t>
            </a:r>
            <a:r>
              <a:rPr lang="en-US" sz="2800" baseline="30000" dirty="0"/>
              <a:t>4 </a:t>
            </a:r>
            <a:r>
              <a:rPr lang="en-US" sz="2800" dirty="0"/>
              <a:t>= $60.78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3571">
                                            <p:txEl>
                                              <p:pRg st="0" end="0"/>
                                            </p:txEl>
                                          </p:spTgt>
                                        </p:tgtEl>
                                        <p:attrNameLst>
                                          <p:attrName>style.visibility</p:attrName>
                                        </p:attrNameLst>
                                      </p:cBhvr>
                                      <p:to>
                                        <p:strVal val="visible"/>
                                      </p:to>
                                    </p:set>
                                    <p:anim calcmode="lin" valueType="num">
                                      <p:cBhvr additive="base">
                                        <p:cTn id="7" dur="500" fill="hold"/>
                                        <p:tgtEl>
                                          <p:spTgt spid="4935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9357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3571">
                                            <p:txEl>
                                              <p:pRg st="0" end="0"/>
                                            </p:txEl>
                                          </p:spTgt>
                                        </p:tgtEl>
                                        <p:attrNameLst>
                                          <p:attrName>ppt_c</p:attrName>
                                        </p:attrNameLst>
                                      </p:cBhvr>
                                      <p:to>
                                        <a:schemeClr val="tx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93571">
                                            <p:txEl>
                                              <p:pRg st="1" end="1"/>
                                            </p:txEl>
                                          </p:spTgt>
                                        </p:tgtEl>
                                        <p:attrNameLst>
                                          <p:attrName>style.visibility</p:attrName>
                                        </p:attrNameLst>
                                      </p:cBhvr>
                                      <p:to>
                                        <p:strVal val="visible"/>
                                      </p:to>
                                    </p:set>
                                    <p:anim calcmode="lin" valueType="num">
                                      <p:cBhvr additive="base">
                                        <p:cTn id="13" dur="500" fill="hold"/>
                                        <p:tgtEl>
                                          <p:spTgt spid="4935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9357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3571">
                                            <p:txEl>
                                              <p:pRg st="1" end="1"/>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93571">
                                            <p:txEl>
                                              <p:pRg st="2" end="2"/>
                                            </p:txEl>
                                          </p:spTgt>
                                        </p:tgtEl>
                                        <p:attrNameLst>
                                          <p:attrName>style.visibility</p:attrName>
                                        </p:attrNameLst>
                                      </p:cBhvr>
                                      <p:to>
                                        <p:strVal val="visible"/>
                                      </p:to>
                                    </p:set>
                                    <p:anim calcmode="lin" valueType="num">
                                      <p:cBhvr additive="base">
                                        <p:cTn id="19" dur="500" fill="hold"/>
                                        <p:tgtEl>
                                          <p:spTgt spid="4935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93571">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3571">
                                            <p:txEl>
                                              <p:pRg st="2" end="2"/>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3571" grpId="0" build="p" bldLvl="2"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1EEEA297-9367-63C8-A7FF-11D977484AB5}"/>
              </a:ext>
            </a:extLst>
          </p:cNvPr>
          <p:cNvSpPr>
            <a:spLocks noGrp="1"/>
          </p:cNvSpPr>
          <p:nvPr>
            <p:ph type="title"/>
          </p:nvPr>
        </p:nvSpPr>
        <p:spPr>
          <a:xfrm>
            <a:off x="457200" y="76200"/>
            <a:ext cx="8229600" cy="792163"/>
          </a:xfrm>
        </p:spPr>
        <p:txBody>
          <a:bodyPr/>
          <a:lstStyle/>
          <a:p>
            <a:pPr eaLnBrk="1" hangingPunct="1"/>
            <a:r>
              <a:rPr lang="en-US" altLang="en-US"/>
              <a:t>Solve for Implied Return</a:t>
            </a:r>
          </a:p>
        </p:txBody>
      </p:sp>
      <p:pic>
        <p:nvPicPr>
          <p:cNvPr id="26627" name="Picture 2">
            <a:extLst>
              <a:ext uri="{FF2B5EF4-FFF2-40B4-BE49-F238E27FC236}">
                <a16:creationId xmlns:a16="http://schemas.microsoft.com/office/drawing/2014/main" id="{8CE09CD1-D3EB-7539-0D11-9CF9F6034C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9188" r="39511"/>
          <a:stretch>
            <a:fillRect/>
          </a:stretch>
        </p:blipFill>
        <p:spPr bwMode="auto">
          <a:xfrm>
            <a:off x="2743200" y="1368425"/>
            <a:ext cx="2778125" cy="312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a:extLst>
              <a:ext uri="{FF2B5EF4-FFF2-40B4-BE49-F238E27FC236}">
                <a16:creationId xmlns:a16="http://schemas.microsoft.com/office/drawing/2014/main" id="{10CBCFB7-A482-35AA-157E-0B2C2915E9D8}"/>
              </a:ext>
            </a:extLst>
          </p:cNvPr>
          <p:cNvSpPr/>
          <p:nvPr/>
        </p:nvSpPr>
        <p:spPr>
          <a:xfrm>
            <a:off x="457200" y="3886200"/>
            <a:ext cx="2286000" cy="1066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Dividend Yield (% Gained From Dividend Cash Flow)</a:t>
            </a:r>
          </a:p>
        </p:txBody>
      </p:sp>
      <p:sp>
        <p:nvSpPr>
          <p:cNvPr id="7" name="Rectangle 6">
            <a:extLst>
              <a:ext uri="{FF2B5EF4-FFF2-40B4-BE49-F238E27FC236}">
                <a16:creationId xmlns:a16="http://schemas.microsoft.com/office/drawing/2014/main" id="{4E0FFA8D-8C39-F497-0086-4A458BC15690}"/>
              </a:ext>
            </a:extLst>
          </p:cNvPr>
          <p:cNvSpPr/>
          <p:nvPr/>
        </p:nvSpPr>
        <p:spPr>
          <a:xfrm>
            <a:off x="5791200" y="3759200"/>
            <a:ext cx="2286000" cy="1066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Capital Gain Yield (% that stock grows)</a:t>
            </a:r>
          </a:p>
        </p:txBody>
      </p:sp>
      <p:cxnSp>
        <p:nvCxnSpPr>
          <p:cNvPr id="8" name="Straight Arrow Connector 7">
            <a:extLst>
              <a:ext uri="{FF2B5EF4-FFF2-40B4-BE49-F238E27FC236}">
                <a16:creationId xmlns:a16="http://schemas.microsoft.com/office/drawing/2014/main" id="{9AADD964-5086-3FE2-1808-7A47ACD8BD90}"/>
              </a:ext>
            </a:extLst>
          </p:cNvPr>
          <p:cNvCxnSpPr>
            <a:stCxn id="5" idx="3"/>
          </p:cNvCxnSpPr>
          <p:nvPr/>
        </p:nvCxnSpPr>
        <p:spPr>
          <a:xfrm flipV="1">
            <a:off x="2743200" y="4125913"/>
            <a:ext cx="1066800" cy="2936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8AEB543E-F6C6-9F91-43F3-597D23B76B54}"/>
              </a:ext>
            </a:extLst>
          </p:cNvPr>
          <p:cNvCxnSpPr>
            <a:stCxn id="7" idx="1"/>
          </p:cNvCxnSpPr>
          <p:nvPr/>
        </p:nvCxnSpPr>
        <p:spPr>
          <a:xfrm flipH="1" flipV="1">
            <a:off x="5105400" y="4038600"/>
            <a:ext cx="685800" cy="254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632" name="TextBox 10">
            <a:extLst>
              <a:ext uri="{FF2B5EF4-FFF2-40B4-BE49-F238E27FC236}">
                <a16:creationId xmlns:a16="http://schemas.microsoft.com/office/drawing/2014/main" id="{3413764B-784F-08AC-0AB2-4D1350CF37EB}"/>
              </a:ext>
            </a:extLst>
          </p:cNvPr>
          <p:cNvSpPr txBox="1">
            <a:spLocks noChangeArrowheads="1"/>
          </p:cNvSpPr>
          <p:nvPr/>
        </p:nvSpPr>
        <p:spPr bwMode="auto">
          <a:xfrm>
            <a:off x="533400" y="5181600"/>
            <a:ext cx="8229600"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4400"/>
              <a:t>Stock Return Has Two Components</a:t>
            </a:r>
          </a:p>
          <a:p>
            <a:pPr algn="ctr" eaLnBrk="1" hangingPunct="1"/>
            <a:r>
              <a:rPr lang="en-US" altLang="en-US" sz="2400"/>
              <a:t>More about R in chapters 10 &amp; 11</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Slide Number Placeholder 3">
            <a:extLst>
              <a:ext uri="{FF2B5EF4-FFF2-40B4-BE49-F238E27FC236}">
                <a16:creationId xmlns:a16="http://schemas.microsoft.com/office/drawing/2014/main" id="{F8608F5D-0280-83F6-C673-2F19C5E2EA37}"/>
              </a:ext>
            </a:extLst>
          </p:cNvPr>
          <p:cNvSpPr>
            <a:spLocks noGrp="1"/>
          </p:cNvSpPr>
          <p:nvPr>
            <p:ph type="sldNum" sz="quarter" idx="12"/>
          </p:nvPr>
        </p:nvSpPr>
        <p:spPr bwMode="auto">
          <a:xfrm>
            <a:off x="457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fld id="{64E77612-FAB0-49E5-9021-044323334FCD}" type="slidenum">
              <a:rPr lang="en-US" altLang="en-US">
                <a:latin typeface="Verdana" panose="020B0604030504040204" pitchFamily="34" charset="0"/>
              </a:rPr>
              <a:pPr algn="l" eaLnBrk="1" hangingPunct="1"/>
              <a:t>23</a:t>
            </a:fld>
            <a:endParaRPr lang="en-US" altLang="en-US">
              <a:latin typeface="Verdana" panose="020B0604030504040204" pitchFamily="34" charset="0"/>
            </a:endParaRPr>
          </a:p>
        </p:txBody>
      </p:sp>
      <p:sp>
        <p:nvSpPr>
          <p:cNvPr id="27651" name="Rectangle 2">
            <a:extLst>
              <a:ext uri="{FF2B5EF4-FFF2-40B4-BE49-F238E27FC236}">
                <a16:creationId xmlns:a16="http://schemas.microsoft.com/office/drawing/2014/main" id="{F025BF3A-3286-64BC-63EA-35FBD7029A96}"/>
              </a:ext>
            </a:extLst>
          </p:cNvPr>
          <p:cNvSpPr>
            <a:spLocks noGrp="1" noChangeArrowheads="1"/>
          </p:cNvSpPr>
          <p:nvPr>
            <p:ph type="title"/>
          </p:nvPr>
        </p:nvSpPr>
        <p:spPr>
          <a:xfrm>
            <a:off x="609600" y="273050"/>
            <a:ext cx="8358188" cy="717550"/>
          </a:xfrm>
        </p:spPr>
        <p:txBody>
          <a:bodyPr/>
          <a:lstStyle/>
          <a:p>
            <a:pPr eaLnBrk="1" hangingPunct="1"/>
            <a:r>
              <a:rPr lang="en-US" altLang="en-US" sz="4000"/>
              <a:t>XYZ Company (Example 6)</a:t>
            </a:r>
            <a:endParaRPr lang="en-US" altLang="en-US"/>
          </a:p>
        </p:txBody>
      </p:sp>
      <p:sp>
        <p:nvSpPr>
          <p:cNvPr id="493571" name="Rectangle 3">
            <a:extLst>
              <a:ext uri="{FF2B5EF4-FFF2-40B4-BE49-F238E27FC236}">
                <a16:creationId xmlns:a16="http://schemas.microsoft.com/office/drawing/2014/main" id="{FFC80489-5B25-2AA0-FD2C-9C91C2B4C453}"/>
              </a:ext>
            </a:extLst>
          </p:cNvPr>
          <p:cNvSpPr>
            <a:spLocks noGrp="1" noChangeArrowheads="1"/>
          </p:cNvSpPr>
          <p:nvPr>
            <p:ph type="body" idx="1"/>
          </p:nvPr>
        </p:nvSpPr>
        <p:spPr>
          <a:xfrm>
            <a:off x="457200" y="1143000"/>
            <a:ext cx="8510588" cy="5233988"/>
          </a:xfrm>
        </p:spPr>
        <p:txBody>
          <a:bodyPr/>
          <a:lstStyle/>
          <a:p>
            <a:pPr eaLnBrk="1" hangingPunct="1">
              <a:lnSpc>
                <a:spcPct val="90000"/>
              </a:lnSpc>
              <a:buFont typeface="Arial" charset="0"/>
              <a:buChar char="•"/>
              <a:defRPr/>
            </a:pPr>
            <a:r>
              <a:rPr lang="en-US" sz="2800" dirty="0"/>
              <a:t>Continuing the XYZ Company Example:</a:t>
            </a:r>
          </a:p>
          <a:p>
            <a:pPr eaLnBrk="1" hangingPunct="1">
              <a:lnSpc>
                <a:spcPct val="90000"/>
              </a:lnSpc>
              <a:buFont typeface="Arial" charset="0"/>
              <a:buChar char="•"/>
              <a:defRPr/>
            </a:pPr>
            <a:r>
              <a:rPr lang="en-US" sz="2800" dirty="0"/>
              <a:t>What is the implied return given the change in price during the four year period?</a:t>
            </a:r>
            <a:br>
              <a:rPr lang="en-US" sz="2800" dirty="0"/>
            </a:br>
            <a:endParaRPr lang="en-US" sz="2800" dirty="0"/>
          </a:p>
          <a:p>
            <a:pPr marL="0" indent="0" eaLnBrk="1" hangingPunct="1">
              <a:lnSpc>
                <a:spcPct val="90000"/>
              </a:lnSpc>
              <a:buFont typeface="Arial" charset="0"/>
              <a:buNone/>
              <a:defRPr/>
            </a:pPr>
            <a:r>
              <a:rPr lang="en-US" sz="2800" dirty="0"/>
              <a:t>R = D</a:t>
            </a:r>
            <a:r>
              <a:rPr lang="en-US" sz="2800" baseline="-25000" dirty="0"/>
              <a:t>1</a:t>
            </a:r>
            <a:r>
              <a:rPr lang="en-US" sz="2800" dirty="0"/>
              <a:t>/P</a:t>
            </a:r>
            <a:r>
              <a:rPr lang="en-US" sz="2800" baseline="-25000" dirty="0"/>
              <a:t>0</a:t>
            </a:r>
            <a:r>
              <a:rPr lang="en-US" sz="2800" dirty="0"/>
              <a:t> + g</a:t>
            </a:r>
          </a:p>
          <a:p>
            <a:pPr marL="0" indent="0" eaLnBrk="1" hangingPunct="1">
              <a:lnSpc>
                <a:spcPct val="90000"/>
              </a:lnSpc>
              <a:buFont typeface="Arial" charset="0"/>
              <a:buNone/>
              <a:defRPr/>
            </a:pPr>
            <a:endParaRPr lang="en-US" sz="2800" dirty="0"/>
          </a:p>
          <a:p>
            <a:pPr marL="0" indent="0" eaLnBrk="1" hangingPunct="1">
              <a:lnSpc>
                <a:spcPct val="90000"/>
              </a:lnSpc>
              <a:buFont typeface="Arial" charset="0"/>
              <a:buNone/>
              <a:defRPr/>
            </a:pPr>
            <a:r>
              <a:rPr lang="en-US" sz="2800" dirty="0"/>
              <a:t>$5/$50 + 0.05 = 0.10 + 0.05 </a:t>
            </a:r>
            <a:r>
              <a:rPr lang="en-US" sz="2800" dirty="0">
                <a:sym typeface="Wingdings" pitchFamily="2" charset="2"/>
              </a:rPr>
              <a:t></a:t>
            </a:r>
            <a:r>
              <a:rPr lang="en-US" sz="2800" dirty="0"/>
              <a:t> 10% + 5% = 15%</a:t>
            </a:r>
          </a:p>
          <a:p>
            <a:pPr marL="0" indent="0" eaLnBrk="1" hangingPunct="1">
              <a:lnSpc>
                <a:spcPct val="90000"/>
              </a:lnSpc>
              <a:buFont typeface="Arial" charset="0"/>
              <a:buNone/>
              <a:defRPr/>
            </a:pPr>
            <a:endParaRPr lang="en-US" sz="2800" dirty="0"/>
          </a:p>
          <a:p>
            <a:pPr marL="0" indent="0" eaLnBrk="1" hangingPunct="1">
              <a:lnSpc>
                <a:spcPct val="90000"/>
              </a:lnSpc>
              <a:buFont typeface="Arial" charset="0"/>
              <a:buNone/>
              <a:defRPr/>
            </a:pPr>
            <a:r>
              <a:rPr lang="en-US" sz="2800" dirty="0"/>
              <a:t>10% = Dividend Yield</a:t>
            </a:r>
          </a:p>
          <a:p>
            <a:pPr marL="0" indent="0" eaLnBrk="1" hangingPunct="1">
              <a:lnSpc>
                <a:spcPct val="90000"/>
              </a:lnSpc>
              <a:buFont typeface="Arial" charset="0"/>
              <a:buNone/>
              <a:defRPr/>
            </a:pPr>
            <a:r>
              <a:rPr lang="en-US" sz="2800" dirty="0"/>
              <a:t>5% Capital Gains Yield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3571">
                                            <p:txEl>
                                              <p:pRg st="0" end="0"/>
                                            </p:txEl>
                                          </p:spTgt>
                                        </p:tgtEl>
                                        <p:attrNameLst>
                                          <p:attrName>style.visibility</p:attrName>
                                        </p:attrNameLst>
                                      </p:cBhvr>
                                      <p:to>
                                        <p:strVal val="visible"/>
                                      </p:to>
                                    </p:set>
                                    <p:anim calcmode="lin" valueType="num">
                                      <p:cBhvr additive="base">
                                        <p:cTn id="7" dur="500" fill="hold"/>
                                        <p:tgtEl>
                                          <p:spTgt spid="4935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9357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3571">
                                            <p:txEl>
                                              <p:pRg st="0" end="0"/>
                                            </p:txEl>
                                          </p:spTgt>
                                        </p:tgtEl>
                                        <p:attrNameLst>
                                          <p:attrName>ppt_c</p:attrName>
                                        </p:attrNameLst>
                                      </p:cBhvr>
                                      <p:to>
                                        <a:schemeClr val="tx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93571">
                                            <p:txEl>
                                              <p:pRg st="1" end="1"/>
                                            </p:txEl>
                                          </p:spTgt>
                                        </p:tgtEl>
                                        <p:attrNameLst>
                                          <p:attrName>style.visibility</p:attrName>
                                        </p:attrNameLst>
                                      </p:cBhvr>
                                      <p:to>
                                        <p:strVal val="visible"/>
                                      </p:to>
                                    </p:set>
                                    <p:anim calcmode="lin" valueType="num">
                                      <p:cBhvr additive="base">
                                        <p:cTn id="13" dur="500" fill="hold"/>
                                        <p:tgtEl>
                                          <p:spTgt spid="4935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9357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3571">
                                            <p:txEl>
                                              <p:pRg st="1" end="1"/>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93571">
                                            <p:txEl>
                                              <p:pRg st="2" end="2"/>
                                            </p:txEl>
                                          </p:spTgt>
                                        </p:tgtEl>
                                        <p:attrNameLst>
                                          <p:attrName>style.visibility</p:attrName>
                                        </p:attrNameLst>
                                      </p:cBhvr>
                                      <p:to>
                                        <p:strVal val="visible"/>
                                      </p:to>
                                    </p:set>
                                    <p:anim calcmode="lin" valueType="num">
                                      <p:cBhvr additive="base">
                                        <p:cTn id="19" dur="500" fill="hold"/>
                                        <p:tgtEl>
                                          <p:spTgt spid="4935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93571">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3571">
                                            <p:txEl>
                                              <p:pRg st="2" end="2"/>
                                            </p:txEl>
                                          </p:spTgt>
                                        </p:tgtEl>
                                        <p:attrNameLst>
                                          <p:attrName>ppt_c</p:attrName>
                                        </p:attrNameLst>
                                      </p:cBhvr>
                                      <p:to>
                                        <a:schemeClr val="tx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93571">
                                            <p:txEl>
                                              <p:pRg st="4" end="4"/>
                                            </p:txEl>
                                          </p:spTgt>
                                        </p:tgtEl>
                                        <p:attrNameLst>
                                          <p:attrName>style.visibility</p:attrName>
                                        </p:attrNameLst>
                                      </p:cBhvr>
                                      <p:to>
                                        <p:strVal val="visible"/>
                                      </p:to>
                                    </p:set>
                                    <p:anim calcmode="lin" valueType="num">
                                      <p:cBhvr additive="base">
                                        <p:cTn id="25" dur="500" fill="hold"/>
                                        <p:tgtEl>
                                          <p:spTgt spid="49357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93571">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3571">
                                            <p:txEl>
                                              <p:pRg st="4" end="4"/>
                                            </p:txEl>
                                          </p:spTgt>
                                        </p:tgtEl>
                                        <p:attrNameLst>
                                          <p:attrName>ppt_c</p:attrName>
                                        </p:attrNameLst>
                                      </p:cBhvr>
                                      <p:to>
                                        <a:schemeClr val="tx2"/>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93571">
                                            <p:txEl>
                                              <p:pRg st="6" end="6"/>
                                            </p:txEl>
                                          </p:spTgt>
                                        </p:tgtEl>
                                        <p:attrNameLst>
                                          <p:attrName>style.visibility</p:attrName>
                                        </p:attrNameLst>
                                      </p:cBhvr>
                                      <p:to>
                                        <p:strVal val="visible"/>
                                      </p:to>
                                    </p:set>
                                    <p:anim calcmode="lin" valueType="num">
                                      <p:cBhvr additive="base">
                                        <p:cTn id="31" dur="500" fill="hold"/>
                                        <p:tgtEl>
                                          <p:spTgt spid="493571">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93571">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3571">
                                            <p:txEl>
                                              <p:pRg st="6" end="6"/>
                                            </p:txEl>
                                          </p:spTgt>
                                        </p:tgtEl>
                                        <p:attrNameLst>
                                          <p:attrName>ppt_c</p:attrName>
                                        </p:attrNameLst>
                                      </p:cBhvr>
                                      <p:to>
                                        <a:schemeClr val="tx2"/>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93571">
                                            <p:txEl>
                                              <p:pRg st="7" end="7"/>
                                            </p:txEl>
                                          </p:spTgt>
                                        </p:tgtEl>
                                        <p:attrNameLst>
                                          <p:attrName>style.visibility</p:attrName>
                                        </p:attrNameLst>
                                      </p:cBhvr>
                                      <p:to>
                                        <p:strVal val="visible"/>
                                      </p:to>
                                    </p:set>
                                    <p:anim calcmode="lin" valueType="num">
                                      <p:cBhvr additive="base">
                                        <p:cTn id="37" dur="500" fill="hold"/>
                                        <p:tgtEl>
                                          <p:spTgt spid="493571">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93571">
                                            <p:txEl>
                                              <p:pRg st="7" end="7"/>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3571">
                                            <p:txEl>
                                              <p:pRg st="7" end="7"/>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3571" grpId="0" build="p" bldLvl="2"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D666FF69-60F2-05BF-857F-7078DB2B45AF}"/>
              </a:ext>
            </a:extLst>
          </p:cNvPr>
          <p:cNvSpPr>
            <a:spLocks noGrp="1" noChangeArrowheads="1"/>
          </p:cNvSpPr>
          <p:nvPr>
            <p:ph type="title"/>
          </p:nvPr>
        </p:nvSpPr>
        <p:spPr>
          <a:xfrm>
            <a:off x="457200" y="228600"/>
            <a:ext cx="8229600" cy="762000"/>
          </a:xfrm>
        </p:spPr>
        <p:txBody>
          <a:bodyPr/>
          <a:lstStyle/>
          <a:p>
            <a:pPr eaLnBrk="1" hangingPunct="1"/>
            <a:r>
              <a:rPr lang="en-US" altLang="en-US" sz="4800" b="1"/>
              <a:t>Bond Vocabulary:</a:t>
            </a:r>
          </a:p>
        </p:txBody>
      </p:sp>
      <p:sp>
        <p:nvSpPr>
          <p:cNvPr id="28675" name="Rectangle 3">
            <a:extLst>
              <a:ext uri="{FF2B5EF4-FFF2-40B4-BE49-F238E27FC236}">
                <a16:creationId xmlns:a16="http://schemas.microsoft.com/office/drawing/2014/main" id="{E7759C14-71AD-F007-08A2-B9190AA2A372}"/>
              </a:ext>
            </a:extLst>
          </p:cNvPr>
          <p:cNvSpPr>
            <a:spLocks noGrp="1" noChangeArrowheads="1"/>
          </p:cNvSpPr>
          <p:nvPr>
            <p:ph type="body" idx="1"/>
          </p:nvPr>
        </p:nvSpPr>
        <p:spPr>
          <a:xfrm>
            <a:off x="304800" y="1066800"/>
            <a:ext cx="8610600" cy="5334000"/>
          </a:xfrm>
        </p:spPr>
        <p:txBody>
          <a:bodyPr/>
          <a:lstStyle/>
          <a:p>
            <a:pPr eaLnBrk="1" hangingPunct="1"/>
            <a:r>
              <a:rPr lang="en-US" altLang="en-US" sz="2800"/>
              <a:t>Current Yield =</a:t>
            </a:r>
          </a:p>
          <a:p>
            <a:pPr eaLnBrk="1" hangingPunct="1">
              <a:buFont typeface="Wingdings" panose="05000000000000000000" pitchFamily="2" charset="2"/>
              <a:buNone/>
            </a:pPr>
            <a:r>
              <a:rPr lang="en-US" altLang="en-US" sz="2800"/>
              <a:t>	Annual Interest Payment/Closing Price</a:t>
            </a:r>
          </a:p>
          <a:p>
            <a:pPr lvl="1" eaLnBrk="1" hangingPunct="1"/>
            <a:r>
              <a:rPr lang="en-US" altLang="en-US" sz="2400"/>
              <a:t>Not equal to YTM (unless bond sells for par); it does not include the capital gain from discounted face value (principal)</a:t>
            </a:r>
          </a:p>
          <a:p>
            <a:pPr lvl="1" eaLnBrk="1" hangingPunct="1"/>
            <a:r>
              <a:rPr lang="en-US" altLang="en-US" sz="2400"/>
              <a:t>Premium Bond</a:t>
            </a:r>
          </a:p>
          <a:p>
            <a:pPr lvl="2" eaLnBrk="1" hangingPunct="1"/>
            <a:r>
              <a:rPr lang="en-US" altLang="en-US"/>
              <a:t>CY &gt;YTM</a:t>
            </a:r>
          </a:p>
          <a:p>
            <a:pPr lvl="1" eaLnBrk="1" hangingPunct="1"/>
            <a:r>
              <a:rPr lang="en-US" altLang="en-US" sz="2400"/>
              <a:t>Discount Bond</a:t>
            </a:r>
          </a:p>
          <a:p>
            <a:pPr lvl="2" eaLnBrk="1" hangingPunct="1"/>
            <a:r>
              <a:rPr lang="en-US" altLang="en-US"/>
              <a:t>CY &lt;YTM</a:t>
            </a:r>
          </a:p>
          <a:p>
            <a:pPr lvl="1" eaLnBrk="1" hangingPunct="1"/>
            <a:r>
              <a:rPr lang="en-US" altLang="en-US" sz="2600"/>
              <a:t>In all cases </a:t>
            </a:r>
            <a:r>
              <a:rPr lang="en-US" altLang="en-US">
                <a:sym typeface="Wingdings" panose="05000000000000000000" pitchFamily="2" charset="2"/>
              </a:rPr>
              <a:t>(Current Yield) + (Expected one-period capital gain/loss yield of the bond) must be equal to the YTM</a:t>
            </a:r>
            <a:endParaRPr lang="en-US" altLang="en-US" sz="2600"/>
          </a:p>
          <a:p>
            <a:pPr lvl="2" eaLnBrk="1" hangingPunct="1"/>
            <a:endParaRPr lang="en-US" altLang="en-US" sz="2500"/>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F85E6D5E-AC80-54B2-1CBD-68D0B5D8DE99}"/>
              </a:ext>
            </a:extLst>
          </p:cNvPr>
          <p:cNvSpPr>
            <a:spLocks noGrp="1"/>
          </p:cNvSpPr>
          <p:nvPr>
            <p:ph type="title"/>
          </p:nvPr>
        </p:nvSpPr>
        <p:spPr/>
        <p:txBody>
          <a:bodyPr/>
          <a:lstStyle/>
          <a:p>
            <a:pPr eaLnBrk="1" hangingPunct="1"/>
            <a:r>
              <a:rPr lang="en-US" altLang="en-US"/>
              <a:t>Yield</a:t>
            </a:r>
          </a:p>
        </p:txBody>
      </p:sp>
      <p:sp>
        <p:nvSpPr>
          <p:cNvPr id="29699" name="Content Placeholder 2">
            <a:extLst>
              <a:ext uri="{FF2B5EF4-FFF2-40B4-BE49-F238E27FC236}">
                <a16:creationId xmlns:a16="http://schemas.microsoft.com/office/drawing/2014/main" id="{7D72AF26-FEA7-B6A5-8F6E-4F9C7391F542}"/>
              </a:ext>
            </a:extLst>
          </p:cNvPr>
          <p:cNvSpPr>
            <a:spLocks noGrp="1"/>
          </p:cNvSpPr>
          <p:nvPr>
            <p:ph idx="1"/>
          </p:nvPr>
        </p:nvSpPr>
        <p:spPr/>
        <p:txBody>
          <a:bodyPr/>
          <a:lstStyle/>
          <a:p>
            <a:pPr eaLnBrk="1" hangingPunct="1"/>
            <a:r>
              <a:rPr lang="en-US" altLang="en-US" b="1"/>
              <a:t>Dividend Yield </a:t>
            </a:r>
            <a:r>
              <a:rPr lang="en-US" altLang="en-US"/>
              <a:t>and </a:t>
            </a:r>
            <a:r>
              <a:rPr lang="en-US" altLang="en-US" b="1"/>
              <a:t>Current Yield </a:t>
            </a:r>
            <a:r>
              <a:rPr lang="en-US" altLang="en-US"/>
              <a:t>are similar because both only show the % gain from the Dividend/Interest Payment – Capital Gain not included.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A5E929EA-22D4-6ABE-B19B-A343A6F2CD94}"/>
              </a:ext>
            </a:extLst>
          </p:cNvPr>
          <p:cNvSpPr>
            <a:spLocks noGrp="1" noChangeArrowheads="1"/>
          </p:cNvSpPr>
          <p:nvPr>
            <p:ph type="title"/>
          </p:nvPr>
        </p:nvSpPr>
        <p:spPr/>
        <p:txBody>
          <a:bodyPr/>
          <a:lstStyle/>
          <a:p>
            <a:r>
              <a:rPr lang="en-US" altLang="en-US" sz="3600">
                <a:latin typeface="Tahoma" panose="020B0604030504040204" pitchFamily="34" charset="0"/>
              </a:rPr>
              <a:t>Constant Growth Model Assumptions</a:t>
            </a:r>
            <a:endParaRPr lang="en-US" altLang="en-US"/>
          </a:p>
        </p:txBody>
      </p:sp>
      <p:sp>
        <p:nvSpPr>
          <p:cNvPr id="30723" name="Rectangle 3">
            <a:extLst>
              <a:ext uri="{FF2B5EF4-FFF2-40B4-BE49-F238E27FC236}">
                <a16:creationId xmlns:a16="http://schemas.microsoft.com/office/drawing/2014/main" id="{BF9D8DDA-4C43-3117-157B-F096C64CB40A}"/>
              </a:ext>
            </a:extLst>
          </p:cNvPr>
          <p:cNvSpPr>
            <a:spLocks noGrp="1" noChangeArrowheads="1"/>
          </p:cNvSpPr>
          <p:nvPr>
            <p:ph type="body" idx="1"/>
          </p:nvPr>
        </p:nvSpPr>
        <p:spPr>
          <a:xfrm>
            <a:off x="457200" y="1447800"/>
            <a:ext cx="8382000" cy="4953000"/>
          </a:xfrm>
        </p:spPr>
        <p:txBody>
          <a:bodyPr/>
          <a:lstStyle/>
          <a:p>
            <a:pPr marL="609600" indent="-609600">
              <a:lnSpc>
                <a:spcPct val="90000"/>
              </a:lnSpc>
              <a:buClr>
                <a:schemeClr val="tx1"/>
              </a:buClr>
              <a:buFont typeface="Wingdings" panose="05000000000000000000" pitchFamily="2" charset="2"/>
              <a:buAutoNum type="arabicPeriod"/>
            </a:pPr>
            <a:r>
              <a:rPr lang="en-US" altLang="en-US"/>
              <a:t>Dividend expected to grow at </a:t>
            </a:r>
            <a:r>
              <a:rPr lang="en-US" altLang="en-US" i="1"/>
              <a:t>g</a:t>
            </a:r>
            <a:r>
              <a:rPr lang="en-US" altLang="en-US"/>
              <a:t> forever</a:t>
            </a:r>
          </a:p>
          <a:p>
            <a:pPr marL="609600" indent="-609600">
              <a:lnSpc>
                <a:spcPct val="90000"/>
              </a:lnSpc>
              <a:buClr>
                <a:schemeClr val="tx1"/>
              </a:buClr>
              <a:buFont typeface="Wingdings" panose="05000000000000000000" pitchFamily="2" charset="2"/>
              <a:buAutoNum type="arabicPeriod"/>
            </a:pPr>
            <a:r>
              <a:rPr lang="en-US" altLang="en-US"/>
              <a:t>Stock price expected to grow at </a:t>
            </a:r>
            <a:r>
              <a:rPr lang="en-US" altLang="en-US" i="1"/>
              <a:t>g</a:t>
            </a:r>
            <a:r>
              <a:rPr lang="en-US" altLang="en-US"/>
              <a:t> forever</a:t>
            </a:r>
          </a:p>
          <a:p>
            <a:pPr marL="609600" indent="-609600">
              <a:lnSpc>
                <a:spcPct val="90000"/>
              </a:lnSpc>
              <a:buClr>
                <a:schemeClr val="tx1"/>
              </a:buClr>
              <a:buFont typeface="Wingdings" panose="05000000000000000000" pitchFamily="2" charset="2"/>
              <a:buAutoNum type="arabicPeriod"/>
            </a:pPr>
            <a:r>
              <a:rPr lang="en-US" altLang="en-US"/>
              <a:t>Expected dividend yield is constant</a:t>
            </a:r>
          </a:p>
          <a:p>
            <a:pPr marL="609600" indent="-609600">
              <a:lnSpc>
                <a:spcPct val="90000"/>
              </a:lnSpc>
              <a:buClr>
                <a:schemeClr val="tx1"/>
              </a:buClr>
              <a:buFont typeface="Wingdings" panose="05000000000000000000" pitchFamily="2" charset="2"/>
              <a:buAutoNum type="arabicPeriod"/>
            </a:pPr>
            <a:r>
              <a:rPr lang="en-US" altLang="en-US"/>
              <a:t>Expected capital gains yield is constant and equal to </a:t>
            </a:r>
            <a:r>
              <a:rPr lang="en-US" altLang="en-US" i="1"/>
              <a:t>g</a:t>
            </a:r>
          </a:p>
          <a:p>
            <a:pPr marL="609600" indent="-609600">
              <a:lnSpc>
                <a:spcPct val="90000"/>
              </a:lnSpc>
              <a:buClr>
                <a:schemeClr val="tx1"/>
              </a:buClr>
              <a:buFont typeface="Wingdings" panose="05000000000000000000" pitchFamily="2" charset="2"/>
              <a:buAutoNum type="arabicPeriod"/>
            </a:pPr>
            <a:r>
              <a:rPr lang="en-US" altLang="en-US"/>
              <a:t>Expected total return, R, must be &gt; </a:t>
            </a:r>
            <a:r>
              <a:rPr lang="en-US" altLang="en-US" i="1"/>
              <a:t>g</a:t>
            </a:r>
            <a:endParaRPr lang="en-US" altLang="en-US"/>
          </a:p>
          <a:p>
            <a:pPr marL="609600" indent="-609600">
              <a:lnSpc>
                <a:spcPct val="90000"/>
              </a:lnSpc>
              <a:buClr>
                <a:schemeClr val="tx1"/>
              </a:buClr>
              <a:buFont typeface="Wingdings" panose="05000000000000000000" pitchFamily="2" charset="2"/>
              <a:buAutoNum type="arabicPeriod"/>
            </a:pPr>
            <a:r>
              <a:rPr lang="en-US" altLang="en-US"/>
              <a:t>Expected total return (R): </a:t>
            </a:r>
          </a:p>
          <a:p>
            <a:pPr marL="990600" lvl="1" indent="-533400">
              <a:lnSpc>
                <a:spcPct val="90000"/>
              </a:lnSpc>
              <a:buClr>
                <a:schemeClr val="tx1"/>
              </a:buClr>
              <a:buFont typeface="Wingdings" pitchFamily="2" charset="2"/>
              <a:buNone/>
            </a:pPr>
            <a:r>
              <a:rPr lang="en-US" altLang="en-US"/>
              <a:t>	= expected dividend yield (DY) </a:t>
            </a:r>
          </a:p>
          <a:p>
            <a:pPr marL="990600" lvl="1" indent="-533400">
              <a:lnSpc>
                <a:spcPct val="90000"/>
              </a:lnSpc>
              <a:buClr>
                <a:schemeClr val="tx1"/>
              </a:buClr>
              <a:buFont typeface="Wingdings" pitchFamily="2" charset="2"/>
              <a:buNone/>
            </a:pPr>
            <a:r>
              <a:rPr lang="en-US" altLang="en-US"/>
              <a:t>	   + expected growth rate (g) </a:t>
            </a:r>
          </a:p>
          <a:p>
            <a:pPr marL="990600" lvl="1" indent="-533400">
              <a:lnSpc>
                <a:spcPct val="90000"/>
              </a:lnSpc>
              <a:buClr>
                <a:schemeClr val="tx1"/>
              </a:buClr>
              <a:buFont typeface="Wingdings" pitchFamily="2" charset="2"/>
              <a:buNone/>
            </a:pPr>
            <a:r>
              <a:rPr lang="en-US" altLang="en-US"/>
              <a:t>	= dividend yield + </a:t>
            </a:r>
            <a:r>
              <a:rPr lang="en-US" altLang="en-US" i="1"/>
              <a:t>g</a:t>
            </a:r>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Slide Number Placeholder 3">
            <a:extLst>
              <a:ext uri="{FF2B5EF4-FFF2-40B4-BE49-F238E27FC236}">
                <a16:creationId xmlns:a16="http://schemas.microsoft.com/office/drawing/2014/main" id="{EB704974-1CD2-680E-1CF5-5BE5727D2790}"/>
              </a:ext>
            </a:extLst>
          </p:cNvPr>
          <p:cNvSpPr>
            <a:spLocks noGrp="1"/>
          </p:cNvSpPr>
          <p:nvPr>
            <p:ph type="sldNum" sz="quarter" idx="12"/>
          </p:nvPr>
        </p:nvSpPr>
        <p:spPr bwMode="auto">
          <a:xfrm>
            <a:off x="457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fld id="{6D1C96F6-D6B9-4313-8C4A-7D71C6F6A5DD}" type="slidenum">
              <a:rPr lang="en-US" altLang="en-US">
                <a:latin typeface="Verdana" panose="020B0604030504040204" pitchFamily="34" charset="0"/>
              </a:rPr>
              <a:pPr algn="l" eaLnBrk="1" hangingPunct="1"/>
              <a:t>27</a:t>
            </a:fld>
            <a:endParaRPr lang="en-US" altLang="en-US">
              <a:latin typeface="Verdana" panose="020B0604030504040204" pitchFamily="34" charset="0"/>
            </a:endParaRPr>
          </a:p>
        </p:txBody>
      </p:sp>
      <p:sp>
        <p:nvSpPr>
          <p:cNvPr id="31747" name="Rectangle 2">
            <a:extLst>
              <a:ext uri="{FF2B5EF4-FFF2-40B4-BE49-F238E27FC236}">
                <a16:creationId xmlns:a16="http://schemas.microsoft.com/office/drawing/2014/main" id="{0ED3C1A7-4FFD-E2A0-FE04-D86657D79E2B}"/>
              </a:ext>
            </a:extLst>
          </p:cNvPr>
          <p:cNvSpPr>
            <a:spLocks noGrp="1" noChangeArrowheads="1"/>
          </p:cNvSpPr>
          <p:nvPr>
            <p:ph type="title"/>
          </p:nvPr>
        </p:nvSpPr>
        <p:spPr/>
        <p:txBody>
          <a:bodyPr/>
          <a:lstStyle/>
          <a:p>
            <a:pPr eaLnBrk="1" hangingPunct="1"/>
            <a:r>
              <a:rPr lang="en-US" altLang="en-US" sz="3600"/>
              <a:t>Non-constant Growth Problem (Example 7)</a:t>
            </a:r>
          </a:p>
        </p:txBody>
      </p:sp>
      <p:sp>
        <p:nvSpPr>
          <p:cNvPr id="495619" name="Rectangle 3">
            <a:extLst>
              <a:ext uri="{FF2B5EF4-FFF2-40B4-BE49-F238E27FC236}">
                <a16:creationId xmlns:a16="http://schemas.microsoft.com/office/drawing/2014/main" id="{80D7A6D1-E6DC-9FA6-3540-911C017A10C6}"/>
              </a:ext>
            </a:extLst>
          </p:cNvPr>
          <p:cNvSpPr>
            <a:spLocks noGrp="1" noChangeArrowheads="1"/>
          </p:cNvSpPr>
          <p:nvPr>
            <p:ph type="body" idx="1"/>
          </p:nvPr>
        </p:nvSpPr>
        <p:spPr/>
        <p:txBody>
          <a:bodyPr/>
          <a:lstStyle/>
          <a:p>
            <a:pPr eaLnBrk="1" hangingPunct="1"/>
            <a:r>
              <a:rPr lang="en-US" altLang="en-US"/>
              <a:t>Suppose a firm is expected to increase dividends by 20% in one year and by 15% in two years. After that dividends will increase at a rate of 5% per year indefinitely. If the last dividend was $1 and the required return is 20%, what is the price of the stock?</a:t>
            </a:r>
          </a:p>
          <a:p>
            <a:pPr eaLnBrk="1" hangingPunct="1"/>
            <a:r>
              <a:rPr lang="en-US" altLang="en-US"/>
              <a:t>Remember that we have to find the PV of </a:t>
            </a:r>
            <a:r>
              <a:rPr lang="en-US" altLang="en-US" i="1" u="sng"/>
              <a:t>all</a:t>
            </a:r>
            <a:r>
              <a:rPr lang="en-US" altLang="en-US"/>
              <a:t> expected future cash flows.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5619">
                                            <p:txEl>
                                              <p:pRg st="0" end="0"/>
                                            </p:txEl>
                                          </p:spTgt>
                                        </p:tgtEl>
                                        <p:attrNameLst>
                                          <p:attrName>style.visibility</p:attrName>
                                        </p:attrNameLst>
                                      </p:cBhvr>
                                      <p:to>
                                        <p:strVal val="visible"/>
                                      </p:to>
                                    </p:set>
                                    <p:anim calcmode="lin" valueType="num">
                                      <p:cBhvr additive="base">
                                        <p:cTn id="7" dur="500" fill="hold"/>
                                        <p:tgtEl>
                                          <p:spTgt spid="4956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95619">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5619">
                                            <p:txEl>
                                              <p:pRg st="0" end="0"/>
                                            </p:txEl>
                                          </p:spTgt>
                                        </p:tgtEl>
                                        <p:attrNameLst>
                                          <p:attrName>ppt_c</p:attrName>
                                        </p:attrNameLst>
                                      </p:cBhvr>
                                      <p:to>
                                        <a:schemeClr val="tx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95619">
                                            <p:txEl>
                                              <p:pRg st="1" end="1"/>
                                            </p:txEl>
                                          </p:spTgt>
                                        </p:tgtEl>
                                        <p:attrNameLst>
                                          <p:attrName>style.visibility</p:attrName>
                                        </p:attrNameLst>
                                      </p:cBhvr>
                                      <p:to>
                                        <p:strVal val="visible"/>
                                      </p:to>
                                    </p:set>
                                    <p:anim calcmode="lin" valueType="num">
                                      <p:cBhvr additive="base">
                                        <p:cTn id="13" dur="500" fill="hold"/>
                                        <p:tgtEl>
                                          <p:spTgt spid="4956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95619">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5619">
                                            <p:txEl>
                                              <p:pRg st="1" end="1"/>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5619"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E534934B-9B2B-3EF0-D83D-F56A4944DE9F}"/>
              </a:ext>
            </a:extLst>
          </p:cNvPr>
          <p:cNvSpPr>
            <a:spLocks noGrp="1"/>
          </p:cNvSpPr>
          <p:nvPr>
            <p:ph type="sldNum" sz="quarter" idx="12"/>
          </p:nvPr>
        </p:nvSpPr>
        <p:spPr bwMode="auto">
          <a:xfrm>
            <a:off x="457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fld id="{BCB8C67F-C439-4BD5-9A18-3386EECA9FE7}" type="slidenum">
              <a:rPr lang="en-US" altLang="en-US">
                <a:latin typeface="Verdana" panose="020B0604030504040204" pitchFamily="34" charset="0"/>
              </a:rPr>
              <a:pPr algn="l" eaLnBrk="1" hangingPunct="1"/>
              <a:t>28</a:t>
            </a:fld>
            <a:endParaRPr lang="en-US" altLang="en-US">
              <a:latin typeface="Verdana" panose="020B0604030504040204" pitchFamily="34" charset="0"/>
            </a:endParaRPr>
          </a:p>
        </p:txBody>
      </p:sp>
      <p:sp>
        <p:nvSpPr>
          <p:cNvPr id="30723" name="Rectangle 2">
            <a:extLst>
              <a:ext uri="{FF2B5EF4-FFF2-40B4-BE49-F238E27FC236}">
                <a16:creationId xmlns:a16="http://schemas.microsoft.com/office/drawing/2014/main" id="{DDAD2A36-4078-BB77-E2C5-D5CE554F8672}"/>
              </a:ext>
            </a:extLst>
          </p:cNvPr>
          <p:cNvSpPr>
            <a:spLocks noGrp="1" noChangeArrowheads="1"/>
          </p:cNvSpPr>
          <p:nvPr>
            <p:ph type="title"/>
          </p:nvPr>
        </p:nvSpPr>
        <p:spPr>
          <a:xfrm>
            <a:off x="609600" y="273050"/>
            <a:ext cx="8358188" cy="488950"/>
          </a:xfrm>
        </p:spPr>
        <p:txBody>
          <a:bodyPr rtlCol="0">
            <a:normAutofit fontScale="90000"/>
          </a:bodyPr>
          <a:lstStyle/>
          <a:p>
            <a:pPr eaLnBrk="1" fontAlgn="auto" hangingPunct="1">
              <a:spcAft>
                <a:spcPts val="0"/>
              </a:spcAft>
              <a:defRPr/>
            </a:pPr>
            <a:r>
              <a:rPr lang="en-US" sz="3500" dirty="0"/>
              <a:t>Non-constant Growth – (Example 7) Solution</a:t>
            </a:r>
          </a:p>
        </p:txBody>
      </p:sp>
      <p:sp>
        <p:nvSpPr>
          <p:cNvPr id="496643" name="Rectangle 3">
            <a:extLst>
              <a:ext uri="{FF2B5EF4-FFF2-40B4-BE49-F238E27FC236}">
                <a16:creationId xmlns:a16="http://schemas.microsoft.com/office/drawing/2014/main" id="{897500ED-AF6E-4AE5-4D3F-6FD4AFED5917}"/>
              </a:ext>
            </a:extLst>
          </p:cNvPr>
          <p:cNvSpPr>
            <a:spLocks noGrp="1" noChangeArrowheads="1"/>
          </p:cNvSpPr>
          <p:nvPr>
            <p:ph type="body" idx="1"/>
          </p:nvPr>
        </p:nvSpPr>
        <p:spPr>
          <a:xfrm>
            <a:off x="304800" y="990600"/>
            <a:ext cx="8662988" cy="5386388"/>
          </a:xfrm>
        </p:spPr>
        <p:txBody>
          <a:bodyPr/>
          <a:lstStyle/>
          <a:p>
            <a:pPr eaLnBrk="1" hangingPunct="1">
              <a:lnSpc>
                <a:spcPct val="90000"/>
              </a:lnSpc>
            </a:pPr>
            <a:r>
              <a:rPr lang="en-US" altLang="en-US"/>
              <a:t>Compute the dividends until growth levels off</a:t>
            </a:r>
          </a:p>
          <a:p>
            <a:pPr lvl="1" eaLnBrk="1" hangingPunct="1">
              <a:lnSpc>
                <a:spcPct val="90000"/>
              </a:lnSpc>
            </a:pPr>
            <a:r>
              <a:rPr lang="en-US" altLang="en-US"/>
              <a:t>D</a:t>
            </a:r>
            <a:r>
              <a:rPr lang="en-US" altLang="en-US" baseline="-25000"/>
              <a:t>1</a:t>
            </a:r>
            <a:r>
              <a:rPr lang="en-US" altLang="en-US"/>
              <a:t> = $1(1.2) = $1.20</a:t>
            </a:r>
          </a:p>
          <a:p>
            <a:pPr lvl="1" eaLnBrk="1" hangingPunct="1">
              <a:lnSpc>
                <a:spcPct val="90000"/>
              </a:lnSpc>
            </a:pPr>
            <a:r>
              <a:rPr lang="en-US" altLang="en-US"/>
              <a:t>D</a:t>
            </a:r>
            <a:r>
              <a:rPr lang="en-US" altLang="en-US" baseline="-25000"/>
              <a:t>2</a:t>
            </a:r>
            <a:r>
              <a:rPr lang="en-US" altLang="en-US"/>
              <a:t> = $ 1.20(1.15) = $1.38</a:t>
            </a:r>
          </a:p>
          <a:p>
            <a:pPr lvl="1" eaLnBrk="1" hangingPunct="1">
              <a:lnSpc>
                <a:spcPct val="90000"/>
              </a:lnSpc>
            </a:pPr>
            <a:r>
              <a:rPr lang="en-US" altLang="en-US"/>
              <a:t>D</a:t>
            </a:r>
            <a:r>
              <a:rPr lang="en-US" altLang="en-US" baseline="-25000"/>
              <a:t>3</a:t>
            </a:r>
            <a:r>
              <a:rPr lang="en-US" altLang="en-US"/>
              <a:t> = $ 1.38(1.05) = $1.449</a:t>
            </a:r>
            <a:br>
              <a:rPr lang="en-US" altLang="en-US"/>
            </a:br>
            <a:endParaRPr lang="en-US" altLang="en-US"/>
          </a:p>
          <a:p>
            <a:pPr eaLnBrk="1" hangingPunct="1">
              <a:lnSpc>
                <a:spcPct val="90000"/>
              </a:lnSpc>
            </a:pPr>
            <a:r>
              <a:rPr lang="en-US" altLang="en-US"/>
              <a:t>Find the expected future price</a:t>
            </a:r>
          </a:p>
          <a:p>
            <a:pPr lvl="1" eaLnBrk="1" hangingPunct="1">
              <a:lnSpc>
                <a:spcPct val="90000"/>
              </a:lnSpc>
            </a:pPr>
            <a:r>
              <a:rPr lang="en-US" altLang="en-US"/>
              <a:t>P</a:t>
            </a:r>
            <a:r>
              <a:rPr lang="en-US" altLang="en-US" baseline="-25000"/>
              <a:t>2</a:t>
            </a:r>
            <a:r>
              <a:rPr lang="en-US" altLang="en-US"/>
              <a:t> = D</a:t>
            </a:r>
            <a:r>
              <a:rPr lang="en-US" altLang="en-US" baseline="-25000"/>
              <a:t>3</a:t>
            </a:r>
            <a:r>
              <a:rPr lang="en-US" altLang="en-US"/>
              <a:t> / (R – g) = $ 1.449 / (.2 - .05) = $ 9.66</a:t>
            </a:r>
          </a:p>
          <a:p>
            <a:pPr eaLnBrk="1" hangingPunct="1">
              <a:lnSpc>
                <a:spcPct val="90000"/>
              </a:lnSpc>
            </a:pPr>
            <a:r>
              <a:rPr lang="en-US" altLang="en-US"/>
              <a:t>Find the present value of the expected future cash flows</a:t>
            </a:r>
          </a:p>
          <a:p>
            <a:pPr lvl="1" eaLnBrk="1" hangingPunct="1">
              <a:lnSpc>
                <a:spcPct val="90000"/>
              </a:lnSpc>
            </a:pPr>
            <a:r>
              <a:rPr lang="en-US" altLang="en-US"/>
              <a:t>P</a:t>
            </a:r>
            <a:r>
              <a:rPr lang="en-US" altLang="en-US" baseline="-25000"/>
              <a:t>0</a:t>
            </a:r>
            <a:r>
              <a:rPr lang="en-US" altLang="en-US"/>
              <a:t> = $ 1.20 / (1.2) + ($ 1.38 + $ 9.66) / (1.2)</a:t>
            </a:r>
            <a:r>
              <a:rPr lang="en-US" altLang="en-US" baseline="30000"/>
              <a:t>2</a:t>
            </a:r>
            <a:r>
              <a:rPr lang="en-US" altLang="en-US"/>
              <a:t> = $ 8.67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6643">
                                            <p:txEl>
                                              <p:pRg st="0" end="0"/>
                                            </p:txEl>
                                          </p:spTgt>
                                        </p:tgtEl>
                                        <p:attrNameLst>
                                          <p:attrName>style.visibility</p:attrName>
                                        </p:attrNameLst>
                                      </p:cBhvr>
                                      <p:to>
                                        <p:strVal val="visible"/>
                                      </p:to>
                                    </p:set>
                                    <p:anim calcmode="lin" valueType="num">
                                      <p:cBhvr additive="base">
                                        <p:cTn id="7" dur="500" fill="hold"/>
                                        <p:tgtEl>
                                          <p:spTgt spid="4966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96643">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6643">
                                            <p:txEl>
                                              <p:pRg st="0" end="0"/>
                                            </p:txEl>
                                          </p:spTgt>
                                        </p:tgtEl>
                                        <p:attrNameLst>
                                          <p:attrName>ppt_c</p:attrName>
                                        </p:attrNameLst>
                                      </p:cBhvr>
                                      <p:to>
                                        <a:schemeClr val="tx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96643">
                                            <p:txEl>
                                              <p:pRg st="1" end="1"/>
                                            </p:txEl>
                                          </p:spTgt>
                                        </p:tgtEl>
                                        <p:attrNameLst>
                                          <p:attrName>style.visibility</p:attrName>
                                        </p:attrNameLst>
                                      </p:cBhvr>
                                      <p:to>
                                        <p:strVal val="visible"/>
                                      </p:to>
                                    </p:set>
                                    <p:anim calcmode="lin" valueType="num">
                                      <p:cBhvr additive="base">
                                        <p:cTn id="13" dur="500" fill="hold"/>
                                        <p:tgtEl>
                                          <p:spTgt spid="4966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96643">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6643">
                                            <p:txEl>
                                              <p:pRg st="1" end="1"/>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96643">
                                            <p:txEl>
                                              <p:pRg st="2" end="2"/>
                                            </p:txEl>
                                          </p:spTgt>
                                        </p:tgtEl>
                                        <p:attrNameLst>
                                          <p:attrName>style.visibility</p:attrName>
                                        </p:attrNameLst>
                                      </p:cBhvr>
                                      <p:to>
                                        <p:strVal val="visible"/>
                                      </p:to>
                                    </p:set>
                                    <p:anim calcmode="lin" valueType="num">
                                      <p:cBhvr additive="base">
                                        <p:cTn id="19" dur="500" fill="hold"/>
                                        <p:tgtEl>
                                          <p:spTgt spid="4966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96643">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6643">
                                            <p:txEl>
                                              <p:pRg st="2" end="2"/>
                                            </p:txEl>
                                          </p:spTgt>
                                        </p:tgtEl>
                                        <p:attrNameLst>
                                          <p:attrName>ppt_c</p:attrName>
                                        </p:attrNameLst>
                                      </p:cBhvr>
                                      <p:to>
                                        <a:schemeClr val="tx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96643">
                                            <p:txEl>
                                              <p:pRg st="3" end="3"/>
                                            </p:txEl>
                                          </p:spTgt>
                                        </p:tgtEl>
                                        <p:attrNameLst>
                                          <p:attrName>style.visibility</p:attrName>
                                        </p:attrNameLst>
                                      </p:cBhvr>
                                      <p:to>
                                        <p:strVal val="visible"/>
                                      </p:to>
                                    </p:set>
                                    <p:anim calcmode="lin" valueType="num">
                                      <p:cBhvr additive="base">
                                        <p:cTn id="25" dur="500" fill="hold"/>
                                        <p:tgtEl>
                                          <p:spTgt spid="4966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96643">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6643">
                                            <p:txEl>
                                              <p:pRg st="3" end="3"/>
                                            </p:txEl>
                                          </p:spTgt>
                                        </p:tgtEl>
                                        <p:attrNameLst>
                                          <p:attrName>ppt_c</p:attrName>
                                        </p:attrNameLst>
                                      </p:cBhvr>
                                      <p:to>
                                        <a:schemeClr val="tx2"/>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96643">
                                            <p:txEl>
                                              <p:pRg st="4" end="4"/>
                                            </p:txEl>
                                          </p:spTgt>
                                        </p:tgtEl>
                                        <p:attrNameLst>
                                          <p:attrName>style.visibility</p:attrName>
                                        </p:attrNameLst>
                                      </p:cBhvr>
                                      <p:to>
                                        <p:strVal val="visible"/>
                                      </p:to>
                                    </p:set>
                                    <p:anim calcmode="lin" valueType="num">
                                      <p:cBhvr additive="base">
                                        <p:cTn id="31" dur="500" fill="hold"/>
                                        <p:tgtEl>
                                          <p:spTgt spid="4966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96643">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6643">
                                            <p:txEl>
                                              <p:pRg st="4" end="4"/>
                                            </p:txEl>
                                          </p:spTgt>
                                        </p:tgtEl>
                                        <p:attrNameLst>
                                          <p:attrName>ppt_c</p:attrName>
                                        </p:attrNameLst>
                                      </p:cBhvr>
                                      <p:to>
                                        <a:schemeClr val="tx2"/>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96643">
                                            <p:txEl>
                                              <p:pRg st="5" end="5"/>
                                            </p:txEl>
                                          </p:spTgt>
                                        </p:tgtEl>
                                        <p:attrNameLst>
                                          <p:attrName>style.visibility</p:attrName>
                                        </p:attrNameLst>
                                      </p:cBhvr>
                                      <p:to>
                                        <p:strVal val="visible"/>
                                      </p:to>
                                    </p:set>
                                    <p:anim calcmode="lin" valueType="num">
                                      <p:cBhvr additive="base">
                                        <p:cTn id="37" dur="500" fill="hold"/>
                                        <p:tgtEl>
                                          <p:spTgt spid="4966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96643">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6643">
                                            <p:txEl>
                                              <p:pRg st="5" end="5"/>
                                            </p:txEl>
                                          </p:spTgt>
                                        </p:tgtEl>
                                        <p:attrNameLst>
                                          <p:attrName>ppt_c</p:attrName>
                                        </p:attrNameLst>
                                      </p:cBhvr>
                                      <p:to>
                                        <a:schemeClr val="tx2"/>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96643">
                                            <p:txEl>
                                              <p:pRg st="6" end="6"/>
                                            </p:txEl>
                                          </p:spTgt>
                                        </p:tgtEl>
                                        <p:attrNameLst>
                                          <p:attrName>style.visibility</p:attrName>
                                        </p:attrNameLst>
                                      </p:cBhvr>
                                      <p:to>
                                        <p:strVal val="visible"/>
                                      </p:to>
                                    </p:set>
                                    <p:anim calcmode="lin" valueType="num">
                                      <p:cBhvr additive="base">
                                        <p:cTn id="43" dur="500" fill="hold"/>
                                        <p:tgtEl>
                                          <p:spTgt spid="49664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96643">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6643">
                                            <p:txEl>
                                              <p:pRg st="6" end="6"/>
                                            </p:txEl>
                                          </p:spTgt>
                                        </p:tgtEl>
                                        <p:attrNameLst>
                                          <p:attrName>ppt_c</p:attrName>
                                        </p:attrNameLst>
                                      </p:cBhvr>
                                      <p:to>
                                        <a:schemeClr val="tx2"/>
                                      </p:to>
                                    </p:animClr>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96643">
                                            <p:txEl>
                                              <p:pRg st="7" end="7"/>
                                            </p:txEl>
                                          </p:spTgt>
                                        </p:tgtEl>
                                        <p:attrNameLst>
                                          <p:attrName>style.visibility</p:attrName>
                                        </p:attrNameLst>
                                      </p:cBhvr>
                                      <p:to>
                                        <p:strVal val="visible"/>
                                      </p:to>
                                    </p:set>
                                    <p:anim calcmode="lin" valueType="num">
                                      <p:cBhvr additive="base">
                                        <p:cTn id="49" dur="500" fill="hold"/>
                                        <p:tgtEl>
                                          <p:spTgt spid="49664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96643">
                                            <p:txEl>
                                              <p:pRg st="7" end="7"/>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96643">
                                            <p:txEl>
                                              <p:pRg st="7" end="7"/>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6643" grpId="0" build="p" bldLvl="2"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Line 3">
            <a:extLst>
              <a:ext uri="{FF2B5EF4-FFF2-40B4-BE49-F238E27FC236}">
                <a16:creationId xmlns:a16="http://schemas.microsoft.com/office/drawing/2014/main" id="{814E990E-C812-D0DB-3528-1DBB319230A1}"/>
              </a:ext>
            </a:extLst>
          </p:cNvPr>
          <p:cNvSpPr>
            <a:spLocks noChangeShapeType="1"/>
          </p:cNvSpPr>
          <p:nvPr/>
        </p:nvSpPr>
        <p:spPr bwMode="auto">
          <a:xfrm flipV="1">
            <a:off x="1765300" y="2362200"/>
            <a:ext cx="5930900" cy="15875"/>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5" name="Rectangle 6">
            <a:extLst>
              <a:ext uri="{FF2B5EF4-FFF2-40B4-BE49-F238E27FC236}">
                <a16:creationId xmlns:a16="http://schemas.microsoft.com/office/drawing/2014/main" id="{B34B73A7-1BBA-27BD-74B7-DE638F09DED3}"/>
              </a:ext>
            </a:extLst>
          </p:cNvPr>
          <p:cNvSpPr>
            <a:spLocks noChangeArrowheads="1"/>
          </p:cNvSpPr>
          <p:nvPr/>
        </p:nvSpPr>
        <p:spPr bwMode="auto">
          <a:xfrm>
            <a:off x="1585913" y="1752600"/>
            <a:ext cx="3508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400" b="1"/>
              <a:t>0</a:t>
            </a:r>
          </a:p>
        </p:txBody>
      </p:sp>
      <p:sp>
        <p:nvSpPr>
          <p:cNvPr id="33796" name="Line 7">
            <a:extLst>
              <a:ext uri="{FF2B5EF4-FFF2-40B4-BE49-F238E27FC236}">
                <a16:creationId xmlns:a16="http://schemas.microsoft.com/office/drawing/2014/main" id="{1A30F79D-5C43-6249-E3DF-17061C5AEEE1}"/>
              </a:ext>
            </a:extLst>
          </p:cNvPr>
          <p:cNvSpPr>
            <a:spLocks noChangeShapeType="1"/>
          </p:cNvSpPr>
          <p:nvPr/>
        </p:nvSpPr>
        <p:spPr bwMode="auto">
          <a:xfrm>
            <a:off x="3276600" y="3213100"/>
            <a:ext cx="0" cy="3175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7" name="Line 8">
            <a:extLst>
              <a:ext uri="{FF2B5EF4-FFF2-40B4-BE49-F238E27FC236}">
                <a16:creationId xmlns:a16="http://schemas.microsoft.com/office/drawing/2014/main" id="{FA454A42-7A6D-12C8-6D31-1AFEA97A5D92}"/>
              </a:ext>
            </a:extLst>
          </p:cNvPr>
          <p:cNvSpPr>
            <a:spLocks noChangeShapeType="1"/>
          </p:cNvSpPr>
          <p:nvPr/>
        </p:nvSpPr>
        <p:spPr bwMode="auto">
          <a:xfrm>
            <a:off x="4876800" y="3213100"/>
            <a:ext cx="0" cy="850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8" name="Line 9">
            <a:extLst>
              <a:ext uri="{FF2B5EF4-FFF2-40B4-BE49-F238E27FC236}">
                <a16:creationId xmlns:a16="http://schemas.microsoft.com/office/drawing/2014/main" id="{CF4FFA73-0E69-0474-4E78-7BB94410A137}"/>
              </a:ext>
            </a:extLst>
          </p:cNvPr>
          <p:cNvSpPr>
            <a:spLocks noChangeShapeType="1"/>
          </p:cNvSpPr>
          <p:nvPr/>
        </p:nvSpPr>
        <p:spPr bwMode="auto">
          <a:xfrm flipH="1" flipV="1">
            <a:off x="2209800" y="4800600"/>
            <a:ext cx="1147763"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9" name="Rectangle 10">
            <a:extLst>
              <a:ext uri="{FF2B5EF4-FFF2-40B4-BE49-F238E27FC236}">
                <a16:creationId xmlns:a16="http://schemas.microsoft.com/office/drawing/2014/main" id="{A95DDED5-2726-DCFB-6CDD-AA7AF2853657}"/>
              </a:ext>
            </a:extLst>
          </p:cNvPr>
          <p:cNvSpPr>
            <a:spLocks noChangeArrowheads="1"/>
          </p:cNvSpPr>
          <p:nvPr/>
        </p:nvSpPr>
        <p:spPr bwMode="auto">
          <a:xfrm>
            <a:off x="1052513" y="3338513"/>
            <a:ext cx="11144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400" b="1"/>
              <a:t>1.0000</a:t>
            </a:r>
          </a:p>
        </p:txBody>
      </p:sp>
      <p:sp>
        <p:nvSpPr>
          <p:cNvPr id="33800" name="Rectangle 11">
            <a:extLst>
              <a:ext uri="{FF2B5EF4-FFF2-40B4-BE49-F238E27FC236}">
                <a16:creationId xmlns:a16="http://schemas.microsoft.com/office/drawing/2014/main" id="{C3BE4F2C-25FC-2E38-3B40-D29FA70FBF6A}"/>
              </a:ext>
            </a:extLst>
          </p:cNvPr>
          <p:cNvSpPr>
            <a:spLocks noChangeArrowheads="1"/>
          </p:cNvSpPr>
          <p:nvPr/>
        </p:nvSpPr>
        <p:spPr bwMode="auto">
          <a:xfrm>
            <a:off x="1052513" y="3871913"/>
            <a:ext cx="11144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400" b="1"/>
              <a:t>0.9583</a:t>
            </a:r>
          </a:p>
        </p:txBody>
      </p:sp>
      <p:sp>
        <p:nvSpPr>
          <p:cNvPr id="33801" name="Rectangle 12">
            <a:extLst>
              <a:ext uri="{FF2B5EF4-FFF2-40B4-BE49-F238E27FC236}">
                <a16:creationId xmlns:a16="http://schemas.microsoft.com/office/drawing/2014/main" id="{7D853F0E-07EF-A840-4750-2BB244F76FCA}"/>
              </a:ext>
            </a:extLst>
          </p:cNvPr>
          <p:cNvSpPr>
            <a:spLocks noChangeArrowheads="1"/>
          </p:cNvSpPr>
          <p:nvPr/>
        </p:nvSpPr>
        <p:spPr bwMode="auto">
          <a:xfrm>
            <a:off x="990600" y="4495800"/>
            <a:ext cx="11144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400" b="1" u="sng"/>
              <a:t>6.7083</a:t>
            </a:r>
          </a:p>
        </p:txBody>
      </p:sp>
      <p:sp>
        <p:nvSpPr>
          <p:cNvPr id="33802" name="Rectangle 16">
            <a:extLst>
              <a:ext uri="{FF2B5EF4-FFF2-40B4-BE49-F238E27FC236}">
                <a16:creationId xmlns:a16="http://schemas.microsoft.com/office/drawing/2014/main" id="{F286ACA3-919E-36BF-06E2-BE6D32CFD220}"/>
              </a:ext>
            </a:extLst>
          </p:cNvPr>
          <p:cNvSpPr>
            <a:spLocks noChangeArrowheads="1"/>
          </p:cNvSpPr>
          <p:nvPr/>
        </p:nvSpPr>
        <p:spPr bwMode="auto">
          <a:xfrm>
            <a:off x="3141663" y="1752600"/>
            <a:ext cx="3508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400" b="1"/>
              <a:t>1</a:t>
            </a:r>
          </a:p>
        </p:txBody>
      </p:sp>
      <p:sp>
        <p:nvSpPr>
          <p:cNvPr id="33803" name="Rectangle 19">
            <a:extLst>
              <a:ext uri="{FF2B5EF4-FFF2-40B4-BE49-F238E27FC236}">
                <a16:creationId xmlns:a16="http://schemas.microsoft.com/office/drawing/2014/main" id="{DE468D25-8D8A-04CA-7006-9624ADE73070}"/>
              </a:ext>
            </a:extLst>
          </p:cNvPr>
          <p:cNvSpPr>
            <a:spLocks noChangeArrowheads="1"/>
          </p:cNvSpPr>
          <p:nvPr/>
        </p:nvSpPr>
        <p:spPr bwMode="auto">
          <a:xfrm>
            <a:off x="4700588" y="1752600"/>
            <a:ext cx="3508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400" b="1"/>
              <a:t>2</a:t>
            </a:r>
          </a:p>
        </p:txBody>
      </p:sp>
      <p:sp>
        <p:nvSpPr>
          <p:cNvPr id="33804" name="Rectangle 22">
            <a:extLst>
              <a:ext uri="{FF2B5EF4-FFF2-40B4-BE49-F238E27FC236}">
                <a16:creationId xmlns:a16="http://schemas.microsoft.com/office/drawing/2014/main" id="{380074AE-8917-995B-C656-EEA3E1899211}"/>
              </a:ext>
            </a:extLst>
          </p:cNvPr>
          <p:cNvSpPr>
            <a:spLocks noChangeArrowheads="1"/>
          </p:cNvSpPr>
          <p:nvPr/>
        </p:nvSpPr>
        <p:spPr bwMode="auto">
          <a:xfrm>
            <a:off x="6426200" y="1752600"/>
            <a:ext cx="3508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400" b="1"/>
              <a:t>3</a:t>
            </a:r>
          </a:p>
        </p:txBody>
      </p:sp>
      <p:sp>
        <p:nvSpPr>
          <p:cNvPr id="33805" name="Rectangle 23">
            <a:extLst>
              <a:ext uri="{FF2B5EF4-FFF2-40B4-BE49-F238E27FC236}">
                <a16:creationId xmlns:a16="http://schemas.microsoft.com/office/drawing/2014/main" id="{39F620A8-79C3-EE57-71E2-A8E224E24C21}"/>
              </a:ext>
            </a:extLst>
          </p:cNvPr>
          <p:cNvSpPr>
            <a:spLocks noChangeArrowheads="1"/>
          </p:cNvSpPr>
          <p:nvPr/>
        </p:nvSpPr>
        <p:spPr bwMode="auto">
          <a:xfrm>
            <a:off x="1981200" y="1819275"/>
            <a:ext cx="102711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000" b="1"/>
              <a:t>r</a:t>
            </a:r>
            <a:r>
              <a:rPr lang="en-US" altLang="en-US" sz="2000" b="1" baseline="-25000"/>
              <a:t>s</a:t>
            </a:r>
            <a:r>
              <a:rPr lang="en-US" altLang="en-US" sz="2000" b="1"/>
              <a:t>=20%</a:t>
            </a:r>
          </a:p>
        </p:txBody>
      </p:sp>
      <p:sp>
        <p:nvSpPr>
          <p:cNvPr id="33806" name="Rectangle 24">
            <a:extLst>
              <a:ext uri="{FF2B5EF4-FFF2-40B4-BE49-F238E27FC236}">
                <a16:creationId xmlns:a16="http://schemas.microsoft.com/office/drawing/2014/main" id="{81AD6C47-56B9-9143-EFAF-2D2B37057AAF}"/>
              </a:ext>
            </a:extLst>
          </p:cNvPr>
          <p:cNvSpPr>
            <a:spLocks noChangeArrowheads="1"/>
          </p:cNvSpPr>
          <p:nvPr/>
        </p:nvSpPr>
        <p:spPr bwMode="auto">
          <a:xfrm>
            <a:off x="914400" y="5181600"/>
            <a:ext cx="21971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400" b="1" u="sng"/>
              <a:t> 8.6667</a:t>
            </a:r>
            <a:r>
              <a:rPr lang="en-US" altLang="en-US" sz="2400" b="1"/>
              <a:t>    =  P</a:t>
            </a:r>
            <a:r>
              <a:rPr lang="en-US" altLang="en-US" sz="2400" b="1" baseline="-25000"/>
              <a:t>0</a:t>
            </a:r>
          </a:p>
        </p:txBody>
      </p:sp>
      <p:sp>
        <p:nvSpPr>
          <p:cNvPr id="33807" name="Rectangle 25">
            <a:extLst>
              <a:ext uri="{FF2B5EF4-FFF2-40B4-BE49-F238E27FC236}">
                <a16:creationId xmlns:a16="http://schemas.microsoft.com/office/drawing/2014/main" id="{D9D8BC3B-6779-704D-1322-F66FFFB16448}"/>
              </a:ext>
            </a:extLst>
          </p:cNvPr>
          <p:cNvSpPr>
            <a:spLocks noChangeArrowheads="1"/>
          </p:cNvSpPr>
          <p:nvPr/>
        </p:nvSpPr>
        <p:spPr bwMode="auto">
          <a:xfrm>
            <a:off x="2297113" y="2393950"/>
            <a:ext cx="1131887"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000" b="1"/>
              <a:t>g = 20%</a:t>
            </a:r>
          </a:p>
        </p:txBody>
      </p:sp>
      <p:sp>
        <p:nvSpPr>
          <p:cNvPr id="33808" name="Rectangle 26">
            <a:extLst>
              <a:ext uri="{FF2B5EF4-FFF2-40B4-BE49-F238E27FC236}">
                <a16:creationId xmlns:a16="http://schemas.microsoft.com/office/drawing/2014/main" id="{ED091FB7-55A1-E590-3A3A-4925C7C08E0E}"/>
              </a:ext>
            </a:extLst>
          </p:cNvPr>
          <p:cNvSpPr>
            <a:spLocks noChangeArrowheads="1"/>
          </p:cNvSpPr>
          <p:nvPr/>
        </p:nvSpPr>
        <p:spPr bwMode="auto">
          <a:xfrm>
            <a:off x="3897313" y="2393950"/>
            <a:ext cx="1131887"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000" b="1"/>
              <a:t>g = 15%</a:t>
            </a:r>
          </a:p>
        </p:txBody>
      </p:sp>
      <p:sp>
        <p:nvSpPr>
          <p:cNvPr id="33809" name="Rectangle 27">
            <a:extLst>
              <a:ext uri="{FF2B5EF4-FFF2-40B4-BE49-F238E27FC236}">
                <a16:creationId xmlns:a16="http://schemas.microsoft.com/office/drawing/2014/main" id="{E02CF32B-8262-A463-E860-E46CACB3765F}"/>
              </a:ext>
            </a:extLst>
          </p:cNvPr>
          <p:cNvSpPr>
            <a:spLocks noChangeArrowheads="1"/>
          </p:cNvSpPr>
          <p:nvPr/>
        </p:nvSpPr>
        <p:spPr bwMode="auto">
          <a:xfrm>
            <a:off x="5791200" y="2393950"/>
            <a:ext cx="9906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000" b="1"/>
              <a:t>g = 5%</a:t>
            </a:r>
          </a:p>
        </p:txBody>
      </p:sp>
      <p:sp>
        <p:nvSpPr>
          <p:cNvPr id="33810" name="Rectangle 28">
            <a:extLst>
              <a:ext uri="{FF2B5EF4-FFF2-40B4-BE49-F238E27FC236}">
                <a16:creationId xmlns:a16="http://schemas.microsoft.com/office/drawing/2014/main" id="{19F26996-3523-0CA5-DD26-DE0BEA6F83D0}"/>
              </a:ext>
            </a:extLst>
          </p:cNvPr>
          <p:cNvSpPr>
            <a:spLocks noChangeArrowheads="1"/>
          </p:cNvSpPr>
          <p:nvPr/>
        </p:nvSpPr>
        <p:spPr bwMode="auto">
          <a:xfrm>
            <a:off x="914400" y="2733675"/>
            <a:ext cx="5927725"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400" b="1"/>
              <a:t>D</a:t>
            </a:r>
            <a:r>
              <a:rPr lang="en-US" altLang="en-US" sz="2400" b="1" baseline="-25000"/>
              <a:t>0</a:t>
            </a:r>
            <a:r>
              <a:rPr lang="en-US" altLang="en-US" sz="2400" b="1"/>
              <a:t> = 1.00 	    1.20	         1.38                1.449</a:t>
            </a:r>
          </a:p>
        </p:txBody>
      </p:sp>
      <p:sp>
        <p:nvSpPr>
          <p:cNvPr id="33811" name="Line 29">
            <a:extLst>
              <a:ext uri="{FF2B5EF4-FFF2-40B4-BE49-F238E27FC236}">
                <a16:creationId xmlns:a16="http://schemas.microsoft.com/office/drawing/2014/main" id="{3A8CD950-2838-0F44-C3E0-8E6BBDE11F73}"/>
              </a:ext>
            </a:extLst>
          </p:cNvPr>
          <p:cNvSpPr>
            <a:spLocks noChangeShapeType="1"/>
          </p:cNvSpPr>
          <p:nvPr/>
        </p:nvSpPr>
        <p:spPr bwMode="auto">
          <a:xfrm flipH="1">
            <a:off x="4933950" y="3192463"/>
            <a:ext cx="1352550" cy="130333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2" name="Line 30">
            <a:extLst>
              <a:ext uri="{FF2B5EF4-FFF2-40B4-BE49-F238E27FC236}">
                <a16:creationId xmlns:a16="http://schemas.microsoft.com/office/drawing/2014/main" id="{AF21F5D5-95E8-5492-861E-471DF698384B}"/>
              </a:ext>
            </a:extLst>
          </p:cNvPr>
          <p:cNvSpPr>
            <a:spLocks noChangeShapeType="1"/>
          </p:cNvSpPr>
          <p:nvPr/>
        </p:nvSpPr>
        <p:spPr bwMode="auto">
          <a:xfrm>
            <a:off x="990600" y="5638800"/>
            <a:ext cx="11430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3" name="Line 31">
            <a:extLst>
              <a:ext uri="{FF2B5EF4-FFF2-40B4-BE49-F238E27FC236}">
                <a16:creationId xmlns:a16="http://schemas.microsoft.com/office/drawing/2014/main" id="{3F6B6BFF-F278-420F-06FE-D3A3A175592B}"/>
              </a:ext>
            </a:extLst>
          </p:cNvPr>
          <p:cNvSpPr>
            <a:spLocks noChangeShapeType="1"/>
          </p:cNvSpPr>
          <p:nvPr/>
        </p:nvSpPr>
        <p:spPr bwMode="auto">
          <a:xfrm flipH="1">
            <a:off x="2232025" y="3514725"/>
            <a:ext cx="103505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4" name="Text Box 33">
            <a:extLst>
              <a:ext uri="{FF2B5EF4-FFF2-40B4-BE49-F238E27FC236}">
                <a16:creationId xmlns:a16="http://schemas.microsoft.com/office/drawing/2014/main" id="{F35EE2E5-8E4F-9571-C1E6-9396BFBBB2C9}"/>
              </a:ext>
            </a:extLst>
          </p:cNvPr>
          <p:cNvSpPr txBox="1">
            <a:spLocks noChangeArrowheads="1"/>
          </p:cNvSpPr>
          <p:nvPr/>
        </p:nvSpPr>
        <p:spPr bwMode="auto">
          <a:xfrm>
            <a:off x="4343400" y="44196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50000"/>
              </a:spcBef>
            </a:pPr>
            <a:r>
              <a:rPr lang="en-US" altLang="en-US" sz="2400" b="1"/>
              <a:t>$1.449</a:t>
            </a:r>
          </a:p>
        </p:txBody>
      </p:sp>
      <p:grpSp>
        <p:nvGrpSpPr>
          <p:cNvPr id="33815" name="Group 35">
            <a:extLst>
              <a:ext uri="{FF2B5EF4-FFF2-40B4-BE49-F238E27FC236}">
                <a16:creationId xmlns:a16="http://schemas.microsoft.com/office/drawing/2014/main" id="{20AF8B3D-8004-4673-B66D-FC0B5A527ED5}"/>
              </a:ext>
            </a:extLst>
          </p:cNvPr>
          <p:cNvGrpSpPr>
            <a:grpSpLocks/>
          </p:cNvGrpSpPr>
          <p:nvPr/>
        </p:nvGrpSpPr>
        <p:grpSpPr bwMode="auto">
          <a:xfrm>
            <a:off x="3429000" y="4343400"/>
            <a:ext cx="3962400" cy="914400"/>
            <a:chOff x="3264" y="3546"/>
            <a:chExt cx="2496" cy="576"/>
          </a:xfrm>
        </p:grpSpPr>
        <p:sp>
          <p:nvSpPr>
            <p:cNvPr id="33828" name="Text Box 36">
              <a:extLst>
                <a:ext uri="{FF2B5EF4-FFF2-40B4-BE49-F238E27FC236}">
                  <a16:creationId xmlns:a16="http://schemas.microsoft.com/office/drawing/2014/main" id="{A0ADE51E-3C13-E86A-B635-AFE44AA1C209}"/>
                </a:ext>
              </a:extLst>
            </p:cNvPr>
            <p:cNvSpPr txBox="1">
              <a:spLocks noChangeArrowheads="1"/>
            </p:cNvSpPr>
            <p:nvPr/>
          </p:nvSpPr>
          <p:spPr bwMode="auto">
            <a:xfrm>
              <a:off x="3264" y="3690"/>
              <a:ext cx="15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50000"/>
                </a:spcBef>
              </a:pPr>
              <a:r>
                <a:rPr lang="en-US" altLang="en-US" sz="2400" b="1"/>
                <a:t>P</a:t>
              </a:r>
              <a:r>
                <a:rPr lang="en-US" altLang="en-US" sz="2400" b="1" baseline="-25000"/>
                <a:t>2</a:t>
              </a:r>
              <a:r>
                <a:rPr lang="en-US" altLang="en-US" sz="2400" b="1"/>
                <a:t> =</a:t>
              </a:r>
              <a:r>
                <a:rPr lang="en-US" altLang="en-US" b="1"/>
                <a:t> </a:t>
              </a:r>
            </a:p>
          </p:txBody>
        </p:sp>
        <p:sp>
          <p:nvSpPr>
            <p:cNvPr id="33829" name="Rectangle 37">
              <a:extLst>
                <a:ext uri="{FF2B5EF4-FFF2-40B4-BE49-F238E27FC236}">
                  <a16:creationId xmlns:a16="http://schemas.microsoft.com/office/drawing/2014/main" id="{00C79CBA-4DFA-4A45-D517-1B92EC46F579}"/>
                </a:ext>
              </a:extLst>
            </p:cNvPr>
            <p:cNvSpPr>
              <a:spLocks noChangeArrowheads="1"/>
            </p:cNvSpPr>
            <p:nvPr/>
          </p:nvSpPr>
          <p:spPr bwMode="auto">
            <a:xfrm>
              <a:off x="3264" y="3546"/>
              <a:ext cx="226"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2400" b="1"/>
                <a:t>^</a:t>
              </a:r>
            </a:p>
          </p:txBody>
        </p:sp>
        <p:sp>
          <p:nvSpPr>
            <p:cNvPr id="33830" name="Text Box 38">
              <a:extLst>
                <a:ext uri="{FF2B5EF4-FFF2-40B4-BE49-F238E27FC236}">
                  <a16:creationId xmlns:a16="http://schemas.microsoft.com/office/drawing/2014/main" id="{7258E78E-8B54-63EF-6D8F-DC7ECEB8D636}"/>
                </a:ext>
              </a:extLst>
            </p:cNvPr>
            <p:cNvSpPr txBox="1">
              <a:spLocks noChangeArrowheads="1"/>
            </p:cNvSpPr>
            <p:nvPr/>
          </p:nvSpPr>
          <p:spPr bwMode="auto">
            <a:xfrm>
              <a:off x="3696" y="3834"/>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50000"/>
                </a:spcBef>
              </a:pPr>
              <a:r>
                <a:rPr lang="en-US" altLang="en-US" sz="2400" b="1"/>
                <a:t>0.20 – 0.05</a:t>
              </a:r>
            </a:p>
          </p:txBody>
        </p:sp>
        <p:sp>
          <p:nvSpPr>
            <p:cNvPr id="33831" name="Text Box 39">
              <a:extLst>
                <a:ext uri="{FF2B5EF4-FFF2-40B4-BE49-F238E27FC236}">
                  <a16:creationId xmlns:a16="http://schemas.microsoft.com/office/drawing/2014/main" id="{67A8B151-12A4-40F0-9317-F41B090609DE}"/>
                </a:ext>
              </a:extLst>
            </p:cNvPr>
            <p:cNvSpPr txBox="1">
              <a:spLocks noChangeArrowheads="1"/>
            </p:cNvSpPr>
            <p:nvPr/>
          </p:nvSpPr>
          <p:spPr bwMode="auto">
            <a:xfrm>
              <a:off x="4656" y="3690"/>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50000"/>
                </a:spcBef>
              </a:pPr>
              <a:r>
                <a:rPr lang="en-US" altLang="en-US" sz="2400" b="1"/>
                <a:t>= $9.66</a:t>
              </a:r>
            </a:p>
          </p:txBody>
        </p:sp>
      </p:grpSp>
      <p:sp>
        <p:nvSpPr>
          <p:cNvPr id="33816" name="Rectangle 2">
            <a:extLst>
              <a:ext uri="{FF2B5EF4-FFF2-40B4-BE49-F238E27FC236}">
                <a16:creationId xmlns:a16="http://schemas.microsoft.com/office/drawing/2014/main" id="{F6A8C939-6B26-385D-2061-84DD67C10C99}"/>
              </a:ext>
            </a:extLst>
          </p:cNvPr>
          <p:cNvSpPr>
            <a:spLocks noGrp="1" noChangeArrowheads="1"/>
          </p:cNvSpPr>
          <p:nvPr>
            <p:ph type="title"/>
          </p:nvPr>
        </p:nvSpPr>
        <p:spPr>
          <a:xfrm>
            <a:off x="457200" y="381000"/>
            <a:ext cx="8229600" cy="1447800"/>
          </a:xfrm>
        </p:spPr>
        <p:txBody>
          <a:bodyPr/>
          <a:lstStyle/>
          <a:p>
            <a:r>
              <a:rPr lang="en-US" altLang="en-US"/>
              <a:t>Non-constant growth followed by constant growth:</a:t>
            </a:r>
          </a:p>
        </p:txBody>
      </p:sp>
      <p:sp>
        <p:nvSpPr>
          <p:cNvPr id="33817" name="Rectangle 4">
            <a:extLst>
              <a:ext uri="{FF2B5EF4-FFF2-40B4-BE49-F238E27FC236}">
                <a16:creationId xmlns:a16="http://schemas.microsoft.com/office/drawing/2014/main" id="{29B4B7F7-45D3-5BF6-E785-06A82BE14C92}"/>
              </a:ext>
            </a:extLst>
          </p:cNvPr>
          <p:cNvSpPr>
            <a:spLocks noChangeArrowheads="1"/>
          </p:cNvSpPr>
          <p:nvPr/>
        </p:nvSpPr>
        <p:spPr bwMode="auto">
          <a:xfrm>
            <a:off x="2422525" y="3038475"/>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33818" name="Rectangle 5">
            <a:extLst>
              <a:ext uri="{FF2B5EF4-FFF2-40B4-BE49-F238E27FC236}">
                <a16:creationId xmlns:a16="http://schemas.microsoft.com/office/drawing/2014/main" id="{0A91C625-DCDD-6D5B-AB62-5BA8DF142EB9}"/>
              </a:ext>
            </a:extLst>
          </p:cNvPr>
          <p:cNvSpPr>
            <a:spLocks noChangeArrowheads="1"/>
          </p:cNvSpPr>
          <p:nvPr/>
        </p:nvSpPr>
        <p:spPr bwMode="auto">
          <a:xfrm>
            <a:off x="898525" y="6338888"/>
            <a:ext cx="22494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33819" name="Line 13">
            <a:extLst>
              <a:ext uri="{FF2B5EF4-FFF2-40B4-BE49-F238E27FC236}">
                <a16:creationId xmlns:a16="http://schemas.microsoft.com/office/drawing/2014/main" id="{58432A40-C195-9959-6F09-5C44140119B6}"/>
              </a:ext>
            </a:extLst>
          </p:cNvPr>
          <p:cNvSpPr>
            <a:spLocks noChangeShapeType="1"/>
          </p:cNvSpPr>
          <p:nvPr/>
        </p:nvSpPr>
        <p:spPr bwMode="auto">
          <a:xfrm>
            <a:off x="1752600" y="2209800"/>
            <a:ext cx="0" cy="3937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0" name="Rectangle 14">
            <a:extLst>
              <a:ext uri="{FF2B5EF4-FFF2-40B4-BE49-F238E27FC236}">
                <a16:creationId xmlns:a16="http://schemas.microsoft.com/office/drawing/2014/main" id="{A5FB823A-4844-7817-E27F-6B88A6A8B469}"/>
              </a:ext>
            </a:extLst>
          </p:cNvPr>
          <p:cNvSpPr>
            <a:spLocks noChangeArrowheads="1"/>
          </p:cNvSpPr>
          <p:nvPr/>
        </p:nvSpPr>
        <p:spPr bwMode="auto">
          <a:xfrm>
            <a:off x="3011488" y="3405188"/>
            <a:ext cx="692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33821" name="Line 15">
            <a:extLst>
              <a:ext uri="{FF2B5EF4-FFF2-40B4-BE49-F238E27FC236}">
                <a16:creationId xmlns:a16="http://schemas.microsoft.com/office/drawing/2014/main" id="{7CB2897D-D120-91E3-1FDB-2D40E151CDF5}"/>
              </a:ext>
            </a:extLst>
          </p:cNvPr>
          <p:cNvSpPr>
            <a:spLocks noChangeShapeType="1"/>
          </p:cNvSpPr>
          <p:nvPr/>
        </p:nvSpPr>
        <p:spPr bwMode="auto">
          <a:xfrm>
            <a:off x="3276600" y="2209800"/>
            <a:ext cx="0" cy="3937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2" name="Line 17">
            <a:extLst>
              <a:ext uri="{FF2B5EF4-FFF2-40B4-BE49-F238E27FC236}">
                <a16:creationId xmlns:a16="http://schemas.microsoft.com/office/drawing/2014/main" id="{65AA0FFD-6A28-19C2-8ED1-257F126A9D0A}"/>
              </a:ext>
            </a:extLst>
          </p:cNvPr>
          <p:cNvSpPr>
            <a:spLocks noChangeShapeType="1"/>
          </p:cNvSpPr>
          <p:nvPr/>
        </p:nvSpPr>
        <p:spPr bwMode="auto">
          <a:xfrm>
            <a:off x="4876800" y="2209800"/>
            <a:ext cx="0" cy="3937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3" name="Rectangle 18">
            <a:extLst>
              <a:ext uri="{FF2B5EF4-FFF2-40B4-BE49-F238E27FC236}">
                <a16:creationId xmlns:a16="http://schemas.microsoft.com/office/drawing/2014/main" id="{583CDFAE-4C69-C64F-FB44-DDBE7ED87379}"/>
              </a:ext>
            </a:extLst>
          </p:cNvPr>
          <p:cNvSpPr>
            <a:spLocks noChangeArrowheads="1"/>
          </p:cNvSpPr>
          <p:nvPr/>
        </p:nvSpPr>
        <p:spPr bwMode="auto">
          <a:xfrm>
            <a:off x="4587875" y="3405188"/>
            <a:ext cx="692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33824" name="Rectangle 20">
            <a:extLst>
              <a:ext uri="{FF2B5EF4-FFF2-40B4-BE49-F238E27FC236}">
                <a16:creationId xmlns:a16="http://schemas.microsoft.com/office/drawing/2014/main" id="{DA60D2AE-674E-09EC-6A66-1A1B0BD61242}"/>
              </a:ext>
            </a:extLst>
          </p:cNvPr>
          <p:cNvSpPr>
            <a:spLocks noChangeArrowheads="1"/>
          </p:cNvSpPr>
          <p:nvPr/>
        </p:nvSpPr>
        <p:spPr bwMode="auto">
          <a:xfrm>
            <a:off x="6311900" y="3405188"/>
            <a:ext cx="692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33825" name="Line 32">
            <a:extLst>
              <a:ext uri="{FF2B5EF4-FFF2-40B4-BE49-F238E27FC236}">
                <a16:creationId xmlns:a16="http://schemas.microsoft.com/office/drawing/2014/main" id="{041201F2-6AB5-EB99-1DEA-C9CBBAA46152}"/>
              </a:ext>
            </a:extLst>
          </p:cNvPr>
          <p:cNvSpPr>
            <a:spLocks noChangeShapeType="1"/>
          </p:cNvSpPr>
          <p:nvPr/>
        </p:nvSpPr>
        <p:spPr bwMode="auto">
          <a:xfrm flipH="1">
            <a:off x="2209800" y="4038600"/>
            <a:ext cx="263525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6" name="Line 34">
            <a:extLst>
              <a:ext uri="{FF2B5EF4-FFF2-40B4-BE49-F238E27FC236}">
                <a16:creationId xmlns:a16="http://schemas.microsoft.com/office/drawing/2014/main" id="{31D7AA47-C4BC-BD4C-287E-FCD8A2034E9F}"/>
              </a:ext>
            </a:extLst>
          </p:cNvPr>
          <p:cNvSpPr>
            <a:spLocks noChangeShapeType="1"/>
          </p:cNvSpPr>
          <p:nvPr/>
        </p:nvSpPr>
        <p:spPr bwMode="auto">
          <a:xfrm>
            <a:off x="4267200" y="4800600"/>
            <a:ext cx="13716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27" name="Line 43">
            <a:extLst>
              <a:ext uri="{FF2B5EF4-FFF2-40B4-BE49-F238E27FC236}">
                <a16:creationId xmlns:a16="http://schemas.microsoft.com/office/drawing/2014/main" id="{7B8AACBC-F75A-05CA-5276-FFE5B5085115}"/>
              </a:ext>
            </a:extLst>
          </p:cNvPr>
          <p:cNvSpPr>
            <a:spLocks noChangeShapeType="1"/>
          </p:cNvSpPr>
          <p:nvPr/>
        </p:nvSpPr>
        <p:spPr bwMode="auto">
          <a:xfrm>
            <a:off x="6591300" y="2152650"/>
            <a:ext cx="0" cy="3937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29A4390C-B0CB-F040-947B-0800F7C08042}"/>
              </a:ext>
            </a:extLst>
          </p:cNvPr>
          <p:cNvSpPr>
            <a:spLocks noGrp="1"/>
          </p:cNvSpPr>
          <p:nvPr>
            <p:ph type="title"/>
          </p:nvPr>
        </p:nvSpPr>
        <p:spPr>
          <a:xfrm>
            <a:off x="457200" y="381000"/>
            <a:ext cx="8229600" cy="808038"/>
          </a:xfrm>
        </p:spPr>
        <p:txBody>
          <a:bodyPr/>
          <a:lstStyle/>
          <a:p>
            <a:pPr eaLnBrk="1" hangingPunct="1"/>
            <a:r>
              <a:rPr lang="en-US" altLang="en-US"/>
              <a:t>Valuation of Stocks and Bonds</a:t>
            </a:r>
          </a:p>
        </p:txBody>
      </p:sp>
      <p:sp>
        <p:nvSpPr>
          <p:cNvPr id="3" name="Content Placeholder 2">
            <a:extLst>
              <a:ext uri="{FF2B5EF4-FFF2-40B4-BE49-F238E27FC236}">
                <a16:creationId xmlns:a16="http://schemas.microsoft.com/office/drawing/2014/main" id="{4B392C36-B6C1-A17E-0108-2AB1953E30D5}"/>
              </a:ext>
            </a:extLst>
          </p:cNvPr>
          <p:cNvSpPr>
            <a:spLocks noGrp="1"/>
          </p:cNvSpPr>
          <p:nvPr>
            <p:ph idx="1"/>
          </p:nvPr>
        </p:nvSpPr>
        <p:spPr>
          <a:xfrm>
            <a:off x="533400" y="1371600"/>
            <a:ext cx="8077200" cy="5257800"/>
          </a:xfrm>
        </p:spPr>
        <p:txBody>
          <a:bodyPr rtlCol="0">
            <a:normAutofit fontScale="92500" lnSpcReduction="10000"/>
          </a:bodyPr>
          <a:lstStyle/>
          <a:p>
            <a:pPr eaLnBrk="1" fontAlgn="auto" hangingPunct="1">
              <a:spcAft>
                <a:spcPts val="0"/>
              </a:spcAft>
              <a:defRPr/>
            </a:pPr>
            <a:r>
              <a:rPr lang="en-US" dirty="0"/>
              <a:t>Stock cash flows are less certain than that of bond cash flows because:</a:t>
            </a:r>
          </a:p>
          <a:p>
            <a:pPr lvl="1" eaLnBrk="1" fontAlgn="auto" hangingPunct="1">
              <a:spcAft>
                <a:spcPts val="0"/>
              </a:spcAft>
              <a:buFont typeface="Arial" pitchFamily="34" charset="0"/>
              <a:buChar char="•"/>
              <a:defRPr/>
            </a:pPr>
            <a:r>
              <a:rPr lang="en-US" dirty="0"/>
              <a:t>Bond cash flows are fixed and defined by contract</a:t>
            </a:r>
          </a:p>
          <a:p>
            <a:pPr lvl="1" eaLnBrk="1" fontAlgn="auto" hangingPunct="1">
              <a:spcAft>
                <a:spcPts val="0"/>
              </a:spcAft>
              <a:buFont typeface="Arial" pitchFamily="34" charset="0"/>
              <a:buChar char="•"/>
              <a:defRPr/>
            </a:pPr>
            <a:r>
              <a:rPr lang="en-US" dirty="0"/>
              <a:t>Whereas stock cash flows are:</a:t>
            </a:r>
          </a:p>
          <a:p>
            <a:pPr lvl="2" eaLnBrk="1" fontAlgn="auto" hangingPunct="1">
              <a:spcAft>
                <a:spcPts val="0"/>
              </a:spcAft>
              <a:defRPr/>
            </a:pPr>
            <a:r>
              <a:rPr lang="en-US" dirty="0"/>
              <a:t>Dividends: residual and determined by the Board of Director’s vote</a:t>
            </a:r>
          </a:p>
          <a:p>
            <a:pPr lvl="2" eaLnBrk="1" fontAlgn="auto" hangingPunct="1">
              <a:spcAft>
                <a:spcPts val="0"/>
              </a:spcAft>
              <a:defRPr/>
            </a:pPr>
            <a:r>
              <a:rPr lang="en-US" dirty="0"/>
              <a:t>Proceeds from sale of stock: Not guaranteed</a:t>
            </a:r>
          </a:p>
          <a:p>
            <a:pPr eaLnBrk="1" fontAlgn="auto" hangingPunct="1">
              <a:spcAft>
                <a:spcPts val="0"/>
              </a:spcAft>
              <a:defRPr/>
            </a:pPr>
            <a:r>
              <a:rPr lang="en-US" dirty="0"/>
              <a:t>Difficulties in Stock Valuation:</a:t>
            </a:r>
          </a:p>
          <a:p>
            <a:pPr lvl="1" eaLnBrk="1" fontAlgn="auto" hangingPunct="1">
              <a:spcAft>
                <a:spcPts val="0"/>
              </a:spcAft>
              <a:buFont typeface="Arial" pitchFamily="34" charset="0"/>
              <a:buChar char="•"/>
              <a:defRPr/>
            </a:pPr>
            <a:r>
              <a:rPr lang="en-US" dirty="0"/>
              <a:t>Dividend cash flows are not known in advance</a:t>
            </a:r>
          </a:p>
          <a:p>
            <a:pPr lvl="1" eaLnBrk="1" fontAlgn="auto" hangingPunct="1">
              <a:spcAft>
                <a:spcPts val="0"/>
              </a:spcAft>
              <a:buFont typeface="Arial" pitchFamily="34" charset="0"/>
              <a:buChar char="•"/>
              <a:defRPr/>
            </a:pPr>
            <a:r>
              <a:rPr lang="en-US" dirty="0"/>
              <a:t>Life of stock is essentially forever</a:t>
            </a:r>
          </a:p>
          <a:p>
            <a:pPr lvl="1" eaLnBrk="1" fontAlgn="auto" hangingPunct="1">
              <a:spcAft>
                <a:spcPts val="0"/>
              </a:spcAft>
              <a:buFont typeface="Arial" pitchFamily="34" charset="0"/>
              <a:buChar char="•"/>
              <a:defRPr/>
            </a:pPr>
            <a:r>
              <a:rPr lang="en-US" dirty="0"/>
              <a:t>No easy way to observe the rate of return required for a stock</a:t>
            </a:r>
          </a:p>
          <a:p>
            <a:pPr eaLnBrk="1" fontAlgn="auto" hangingPunct="1">
              <a:spcAft>
                <a:spcPts val="0"/>
              </a:spcAft>
              <a:defRPr/>
            </a:pPr>
            <a:endParaRPr lang="en-US" dirty="0"/>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4D83733B-2656-47FA-67A0-C9F20F7C42A4}"/>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34819" name="Rectangle 3">
            <a:extLst>
              <a:ext uri="{FF2B5EF4-FFF2-40B4-BE49-F238E27FC236}">
                <a16:creationId xmlns:a16="http://schemas.microsoft.com/office/drawing/2014/main" id="{87D4517D-FB84-C320-E938-E4D78A872ABF}"/>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graphicFrame>
        <p:nvGraphicFramePr>
          <p:cNvPr id="34820" name="Object 4">
            <a:hlinkClick r:id="" action="ppaction://ole?verb=0"/>
            <a:extLst>
              <a:ext uri="{FF2B5EF4-FFF2-40B4-BE49-F238E27FC236}">
                <a16:creationId xmlns:a16="http://schemas.microsoft.com/office/drawing/2014/main" id="{74C6530E-8101-7DC3-D201-B0F1AD49184F}"/>
              </a:ext>
            </a:extLst>
          </p:cNvPr>
          <p:cNvGraphicFramePr>
            <a:graphicFrameLocks/>
          </p:cNvGraphicFramePr>
          <p:nvPr/>
        </p:nvGraphicFramePr>
        <p:xfrm>
          <a:off x="1295400" y="1752600"/>
          <a:ext cx="6184900" cy="1181100"/>
        </p:xfrm>
        <a:graphic>
          <a:graphicData uri="http://schemas.openxmlformats.org/presentationml/2006/ole">
            <mc:AlternateContent xmlns:mc="http://schemas.openxmlformats.org/markup-compatibility/2006">
              <mc:Choice xmlns:v="urn:schemas-microsoft-com:vml" Requires="v">
                <p:oleObj name="Equation" r:id="rId3" imgW="2034446" imgH="388633" progId="Equation.3">
                  <p:embed/>
                </p:oleObj>
              </mc:Choice>
              <mc:Fallback>
                <p:oleObj name="Equation" r:id="rId3" imgW="2034446" imgH="388633" progId="Equation.3">
                  <p:embed/>
                  <p:pic>
                    <p:nvPicPr>
                      <p:cNvPr id="0" name="Objec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1752600"/>
                        <a:ext cx="6184900" cy="118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4821" name="Object 5">
            <a:extLst>
              <a:ext uri="{FF2B5EF4-FFF2-40B4-BE49-F238E27FC236}">
                <a16:creationId xmlns:a16="http://schemas.microsoft.com/office/drawing/2014/main" id="{BBC3D780-B23F-0FC3-9EDF-A6407A7E3FF6}"/>
              </a:ext>
            </a:extLst>
          </p:cNvPr>
          <p:cNvGraphicFramePr>
            <a:graphicFrameLocks noChangeAspect="1"/>
          </p:cNvGraphicFramePr>
          <p:nvPr/>
        </p:nvGraphicFramePr>
        <p:xfrm>
          <a:off x="2362200" y="3276600"/>
          <a:ext cx="4191000" cy="2954338"/>
        </p:xfrm>
        <a:graphic>
          <a:graphicData uri="http://schemas.openxmlformats.org/presentationml/2006/ole">
            <mc:AlternateContent xmlns:mc="http://schemas.openxmlformats.org/markup-compatibility/2006">
              <mc:Choice xmlns:v="urn:schemas-microsoft-com:vml" Requires="v">
                <p:oleObj name="Equation" r:id="rId5" imgW="1859226" imgH="1302926" progId="Equation.3">
                  <p:embed/>
                </p:oleObj>
              </mc:Choice>
              <mc:Fallback>
                <p:oleObj name="Equation" r:id="rId5" imgW="1859226" imgH="1302926"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62200" y="3276600"/>
                        <a:ext cx="4191000" cy="2954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22" name="Rectangle 6">
            <a:extLst>
              <a:ext uri="{FF2B5EF4-FFF2-40B4-BE49-F238E27FC236}">
                <a16:creationId xmlns:a16="http://schemas.microsoft.com/office/drawing/2014/main" id="{426190EA-0441-0451-EAC8-FDC1CA41AA5D}"/>
              </a:ext>
            </a:extLst>
          </p:cNvPr>
          <p:cNvSpPr>
            <a:spLocks noChangeArrowheads="1"/>
          </p:cNvSpPr>
          <p:nvPr/>
        </p:nvSpPr>
        <p:spPr bwMode="auto">
          <a:xfrm>
            <a:off x="685800" y="381000"/>
            <a:ext cx="79248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4000" b="1"/>
              <a:t>Non-constant + Constant growth</a:t>
            </a:r>
            <a:endParaRPr lang="en-US" altLang="en-US" sz="7200">
              <a:latin typeface="Tahoma" panose="020B0604030504040204" pitchFamily="34" charset="0"/>
            </a:endParaRPr>
          </a:p>
        </p:txBody>
      </p:sp>
      <p:sp>
        <p:nvSpPr>
          <p:cNvPr id="34823" name="Rectangle 7">
            <a:extLst>
              <a:ext uri="{FF2B5EF4-FFF2-40B4-BE49-F238E27FC236}">
                <a16:creationId xmlns:a16="http://schemas.microsoft.com/office/drawing/2014/main" id="{5053EAF5-D437-F74A-A715-8E4624703662}"/>
              </a:ext>
            </a:extLst>
          </p:cNvPr>
          <p:cNvSpPr>
            <a:spLocks noChangeArrowheads="1"/>
          </p:cNvSpPr>
          <p:nvPr/>
        </p:nvSpPr>
        <p:spPr bwMode="auto">
          <a:xfrm>
            <a:off x="1143000" y="1752600"/>
            <a:ext cx="4343400" cy="12954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34824" name="Rectangle 8">
            <a:extLst>
              <a:ext uri="{FF2B5EF4-FFF2-40B4-BE49-F238E27FC236}">
                <a16:creationId xmlns:a16="http://schemas.microsoft.com/office/drawing/2014/main" id="{374E8A22-8507-E6F7-FDD2-440064A1C4E9}"/>
              </a:ext>
            </a:extLst>
          </p:cNvPr>
          <p:cNvSpPr>
            <a:spLocks noChangeArrowheads="1"/>
          </p:cNvSpPr>
          <p:nvPr/>
        </p:nvSpPr>
        <p:spPr bwMode="auto">
          <a:xfrm>
            <a:off x="5867400" y="1752600"/>
            <a:ext cx="1600200" cy="12954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DC1D499A-04D2-31E7-17F2-A4423CDB96FF}"/>
              </a:ext>
            </a:extLst>
          </p:cNvPr>
          <p:cNvSpPr>
            <a:spLocks noGrp="1"/>
          </p:cNvSpPr>
          <p:nvPr>
            <p:ph type="title"/>
          </p:nvPr>
        </p:nvSpPr>
        <p:spPr/>
        <p:txBody>
          <a:bodyPr/>
          <a:lstStyle/>
          <a:p>
            <a:pPr eaLnBrk="1" hangingPunct="1"/>
            <a:r>
              <a:rPr lang="en-US" altLang="en-US" sz="3200"/>
              <a:t>Other Methods Of Stock Valuations You Might See In An Advanced Accounting/Finance Class</a:t>
            </a:r>
          </a:p>
        </p:txBody>
      </p:sp>
      <p:sp>
        <p:nvSpPr>
          <p:cNvPr id="35843" name="Content Placeholder 2">
            <a:extLst>
              <a:ext uri="{FF2B5EF4-FFF2-40B4-BE49-F238E27FC236}">
                <a16:creationId xmlns:a16="http://schemas.microsoft.com/office/drawing/2014/main" id="{D9A97DD9-616D-C71D-D8A4-071FEA703116}"/>
              </a:ext>
            </a:extLst>
          </p:cNvPr>
          <p:cNvSpPr>
            <a:spLocks noGrp="1"/>
          </p:cNvSpPr>
          <p:nvPr>
            <p:ph idx="1"/>
          </p:nvPr>
        </p:nvSpPr>
        <p:spPr/>
        <p:txBody>
          <a:bodyPr/>
          <a:lstStyle/>
          <a:p>
            <a:pPr eaLnBrk="1" hangingPunct="1"/>
            <a:r>
              <a:rPr lang="en-US" altLang="en-US"/>
              <a:t>Pro Forma Financial Statements</a:t>
            </a:r>
          </a:p>
          <a:p>
            <a:pPr eaLnBrk="1" hangingPunct="1"/>
            <a:r>
              <a:rPr lang="en-US" altLang="en-US"/>
              <a:t>Present Value Of Free Cash Flows</a:t>
            </a:r>
          </a:p>
          <a:p>
            <a:pPr eaLnBrk="1" hangingPunct="1"/>
            <a:r>
              <a:rPr lang="en-US" altLang="en-US"/>
              <a:t>Residual Income Method</a:t>
            </a:r>
          </a:p>
          <a:p>
            <a:pPr eaLnBrk="1" hangingPunct="1"/>
            <a:r>
              <a:rPr lang="en-US" altLang="en-US"/>
              <a:t>Many more…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a:extLst>
              <a:ext uri="{FF2B5EF4-FFF2-40B4-BE49-F238E27FC236}">
                <a16:creationId xmlns:a16="http://schemas.microsoft.com/office/drawing/2014/main" id="{2F1E5D16-D047-9E63-5B21-51D70222E1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5" y="1122363"/>
            <a:ext cx="8848725" cy="4592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99738136-7200-E810-D0A6-A1A7134D8CC2}"/>
              </a:ext>
            </a:extLst>
          </p:cNvPr>
          <p:cNvSpPr>
            <a:spLocks noGrp="1" noChangeArrowheads="1"/>
          </p:cNvSpPr>
          <p:nvPr>
            <p:ph type="title"/>
          </p:nvPr>
        </p:nvSpPr>
        <p:spPr>
          <a:xfrm>
            <a:off x="457200" y="228600"/>
            <a:ext cx="8229600" cy="762000"/>
          </a:xfrm>
        </p:spPr>
        <p:txBody>
          <a:bodyPr/>
          <a:lstStyle/>
          <a:p>
            <a:pPr eaLnBrk="1" hangingPunct="1"/>
            <a:r>
              <a:rPr lang="en-US" altLang="en-US" sz="4800"/>
              <a:t>Stocks and Bonds</a:t>
            </a:r>
            <a:r>
              <a:rPr lang="en-US" altLang="en-US" sz="4800" b="1"/>
              <a:t>:</a:t>
            </a:r>
          </a:p>
        </p:txBody>
      </p:sp>
      <p:sp>
        <p:nvSpPr>
          <p:cNvPr id="37891" name="Rectangle 3">
            <a:extLst>
              <a:ext uri="{FF2B5EF4-FFF2-40B4-BE49-F238E27FC236}">
                <a16:creationId xmlns:a16="http://schemas.microsoft.com/office/drawing/2014/main" id="{6A43826B-6B28-E3C3-8D06-9D504AA5475A}"/>
              </a:ext>
            </a:extLst>
          </p:cNvPr>
          <p:cNvSpPr>
            <a:spLocks noGrp="1" noChangeArrowheads="1"/>
          </p:cNvSpPr>
          <p:nvPr>
            <p:ph type="body" idx="1"/>
          </p:nvPr>
        </p:nvSpPr>
        <p:spPr>
          <a:xfrm>
            <a:off x="304800" y="1066800"/>
            <a:ext cx="8610600" cy="5697538"/>
          </a:xfrm>
        </p:spPr>
        <p:txBody>
          <a:bodyPr/>
          <a:lstStyle/>
          <a:p>
            <a:pPr eaLnBrk="1" hangingPunct="1">
              <a:lnSpc>
                <a:spcPct val="80000"/>
              </a:lnSpc>
            </a:pPr>
            <a:r>
              <a:rPr lang="en-US" altLang="en-US" sz="4000"/>
              <a:t>Like bonds, stocks bring capital (money) into the corporation so that it can invest in profitable projects</a:t>
            </a:r>
          </a:p>
          <a:p>
            <a:pPr lvl="1" eaLnBrk="1" hangingPunct="1">
              <a:lnSpc>
                <a:spcPct val="80000"/>
              </a:lnSpc>
            </a:pPr>
            <a:r>
              <a:rPr lang="en-US" altLang="en-US" sz="3200"/>
              <a:t>Bondholders are creditors</a:t>
            </a:r>
          </a:p>
          <a:p>
            <a:pPr lvl="2" eaLnBrk="1" hangingPunct="1">
              <a:lnSpc>
                <a:spcPct val="80000"/>
              </a:lnSpc>
            </a:pPr>
            <a:r>
              <a:rPr lang="en-US" altLang="en-US" sz="3200"/>
              <a:t>They have a fixed claim to cash flow</a:t>
            </a:r>
          </a:p>
          <a:p>
            <a:pPr lvl="1" eaLnBrk="1" hangingPunct="1">
              <a:lnSpc>
                <a:spcPct val="80000"/>
              </a:lnSpc>
            </a:pPr>
            <a:r>
              <a:rPr lang="en-US" altLang="en-US" sz="3200"/>
              <a:t>Stockholders are owners</a:t>
            </a:r>
          </a:p>
          <a:p>
            <a:pPr lvl="2" eaLnBrk="1" hangingPunct="1">
              <a:lnSpc>
                <a:spcPct val="80000"/>
              </a:lnSpc>
            </a:pPr>
            <a:r>
              <a:rPr lang="en-US" altLang="en-US" sz="3200"/>
              <a:t>They have a residual claim to cash flow</a:t>
            </a:r>
          </a:p>
          <a:p>
            <a:pPr lvl="2" eaLnBrk="1" hangingPunct="1">
              <a:lnSpc>
                <a:spcPct val="80000"/>
              </a:lnSpc>
            </a:pPr>
            <a:endParaRPr lang="en-US" altLang="en-US" sz="3200"/>
          </a:p>
          <a:p>
            <a:pPr eaLnBrk="1" hangingPunct="1">
              <a:lnSpc>
                <a:spcPct val="80000"/>
              </a:lnSpc>
            </a:pPr>
            <a:r>
              <a:rPr lang="en-US" altLang="en-US" sz="4000"/>
              <a:t>Assets = Liabilities + Equity</a:t>
            </a:r>
          </a:p>
          <a:p>
            <a:pPr eaLnBrk="1" hangingPunct="1">
              <a:lnSpc>
                <a:spcPct val="80000"/>
              </a:lnSpc>
            </a:pPr>
            <a:endParaRPr lang="en-US" altLang="en-US" sz="4000"/>
          </a:p>
          <a:p>
            <a:pPr eaLnBrk="1" hangingPunct="1">
              <a:lnSpc>
                <a:spcPct val="80000"/>
              </a:lnSpc>
            </a:pPr>
            <a:endParaRPr lang="en-US" altLang="en-US"/>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03BC086B-A682-4128-17EA-B33B11FA37A7}"/>
              </a:ext>
            </a:extLst>
          </p:cNvPr>
          <p:cNvSpPr>
            <a:spLocks noGrp="1" noChangeArrowheads="1"/>
          </p:cNvSpPr>
          <p:nvPr>
            <p:ph type="title"/>
          </p:nvPr>
        </p:nvSpPr>
        <p:spPr>
          <a:xfrm>
            <a:off x="457200" y="152400"/>
            <a:ext cx="8229600" cy="639763"/>
          </a:xfrm>
        </p:spPr>
        <p:txBody>
          <a:bodyPr/>
          <a:lstStyle/>
          <a:p>
            <a:pPr eaLnBrk="1" hangingPunct="1"/>
            <a:r>
              <a:rPr lang="en-US" altLang="en-US" sz="3600"/>
              <a:t>Differences Between Debt and Equity</a:t>
            </a:r>
          </a:p>
        </p:txBody>
      </p:sp>
      <p:sp>
        <p:nvSpPr>
          <p:cNvPr id="508931" name="Rectangle 3">
            <a:extLst>
              <a:ext uri="{FF2B5EF4-FFF2-40B4-BE49-F238E27FC236}">
                <a16:creationId xmlns:a16="http://schemas.microsoft.com/office/drawing/2014/main" id="{40E73A10-69F8-ABB7-6E17-EE850CB43B34}"/>
              </a:ext>
            </a:extLst>
          </p:cNvPr>
          <p:cNvSpPr>
            <a:spLocks noGrp="1" noChangeArrowheads="1"/>
          </p:cNvSpPr>
          <p:nvPr>
            <p:ph type="body" sz="half" idx="1"/>
          </p:nvPr>
        </p:nvSpPr>
        <p:spPr>
          <a:xfrm>
            <a:off x="76200" y="990600"/>
            <a:ext cx="4114800" cy="5233988"/>
          </a:xfrm>
        </p:spPr>
        <p:txBody>
          <a:bodyPr/>
          <a:lstStyle/>
          <a:p>
            <a:pPr eaLnBrk="1" hangingPunct="1">
              <a:lnSpc>
                <a:spcPct val="90000"/>
              </a:lnSpc>
            </a:pPr>
            <a:r>
              <a:rPr lang="en-US" altLang="en-US"/>
              <a:t>Debt</a:t>
            </a:r>
          </a:p>
          <a:p>
            <a:pPr lvl="1" eaLnBrk="1" hangingPunct="1">
              <a:lnSpc>
                <a:spcPct val="90000"/>
              </a:lnSpc>
            </a:pPr>
            <a:r>
              <a:rPr lang="en-US" altLang="en-US"/>
              <a:t>Not an ownership interest</a:t>
            </a:r>
          </a:p>
          <a:p>
            <a:pPr lvl="1" eaLnBrk="1" hangingPunct="1">
              <a:lnSpc>
                <a:spcPct val="90000"/>
              </a:lnSpc>
            </a:pPr>
            <a:r>
              <a:rPr lang="en-US" altLang="en-US"/>
              <a:t>Creditors do not have voting rights</a:t>
            </a:r>
          </a:p>
          <a:p>
            <a:pPr lvl="1" eaLnBrk="1" hangingPunct="1">
              <a:lnSpc>
                <a:spcPct val="90000"/>
              </a:lnSpc>
            </a:pPr>
            <a:r>
              <a:rPr lang="en-US" altLang="en-US"/>
              <a:t>Interest is considered a cost of doing business and is tax deductible</a:t>
            </a:r>
          </a:p>
          <a:p>
            <a:pPr lvl="1" eaLnBrk="1" hangingPunct="1">
              <a:lnSpc>
                <a:spcPct val="90000"/>
              </a:lnSpc>
            </a:pPr>
            <a:r>
              <a:rPr lang="en-US" altLang="en-US"/>
              <a:t>Creditors have legal recourse if interest or principal payments are missed</a:t>
            </a:r>
          </a:p>
          <a:p>
            <a:pPr lvl="1" eaLnBrk="1" hangingPunct="1">
              <a:lnSpc>
                <a:spcPct val="90000"/>
              </a:lnSpc>
            </a:pPr>
            <a:r>
              <a:rPr lang="en-US" altLang="en-US"/>
              <a:t>Excess debt can lead to financial distress and bankruptcy</a:t>
            </a:r>
          </a:p>
          <a:p>
            <a:pPr lvl="1" eaLnBrk="1" hangingPunct="1">
              <a:lnSpc>
                <a:spcPct val="90000"/>
              </a:lnSpc>
            </a:pPr>
            <a:endParaRPr lang="en-US" altLang="en-US"/>
          </a:p>
        </p:txBody>
      </p:sp>
      <p:sp>
        <p:nvSpPr>
          <p:cNvPr id="508932" name="Rectangle 4">
            <a:extLst>
              <a:ext uri="{FF2B5EF4-FFF2-40B4-BE49-F238E27FC236}">
                <a16:creationId xmlns:a16="http://schemas.microsoft.com/office/drawing/2014/main" id="{2A33FE2A-97A8-F04C-67AB-E5C2E22F1B5C}"/>
              </a:ext>
            </a:extLst>
          </p:cNvPr>
          <p:cNvSpPr>
            <a:spLocks noGrp="1" noChangeArrowheads="1"/>
          </p:cNvSpPr>
          <p:nvPr>
            <p:ph type="body" sz="half" idx="2"/>
          </p:nvPr>
        </p:nvSpPr>
        <p:spPr>
          <a:xfrm>
            <a:off x="4191000" y="990600"/>
            <a:ext cx="4800600" cy="5410200"/>
          </a:xfrm>
        </p:spPr>
        <p:txBody>
          <a:bodyPr/>
          <a:lstStyle/>
          <a:p>
            <a:pPr eaLnBrk="1" hangingPunct="1"/>
            <a:r>
              <a:rPr lang="en-US" altLang="en-US" sz="2400"/>
              <a:t>Equity</a:t>
            </a:r>
          </a:p>
          <a:p>
            <a:pPr lvl="1" eaLnBrk="1" hangingPunct="1"/>
            <a:r>
              <a:rPr lang="en-US" altLang="en-US"/>
              <a:t>Ownership interest</a:t>
            </a:r>
          </a:p>
          <a:p>
            <a:pPr lvl="1" eaLnBrk="1" hangingPunct="1"/>
            <a:r>
              <a:rPr lang="en-US" altLang="en-US"/>
              <a:t>Common stockholders vote for the board of directors and other issues</a:t>
            </a:r>
          </a:p>
          <a:p>
            <a:pPr lvl="1" eaLnBrk="1" hangingPunct="1"/>
            <a:r>
              <a:rPr lang="en-US" altLang="en-US"/>
              <a:t>Dividends are not considered a cost of doing business and are not tax deductible</a:t>
            </a:r>
          </a:p>
          <a:p>
            <a:pPr lvl="1" eaLnBrk="1" hangingPunct="1"/>
            <a:r>
              <a:rPr lang="en-US" altLang="en-US"/>
              <a:t>Dividends are not a liability of the firm and stockholders have no legal recourse if dividends are not paid</a:t>
            </a:r>
          </a:p>
          <a:p>
            <a:pPr lvl="1" eaLnBrk="1" hangingPunct="1"/>
            <a:r>
              <a:rPr lang="en-US" altLang="en-US"/>
              <a:t>An all equity firm can not go bankrupt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08931">
                                            <p:txEl>
                                              <p:pRg st="0" end="0"/>
                                            </p:txEl>
                                          </p:spTgt>
                                        </p:tgtEl>
                                        <p:attrNameLst>
                                          <p:attrName>style.visibility</p:attrName>
                                        </p:attrNameLst>
                                      </p:cBhvr>
                                      <p:to>
                                        <p:strVal val="visible"/>
                                      </p:to>
                                    </p:set>
                                    <p:anim calcmode="lin" valueType="num">
                                      <p:cBhvr additive="base">
                                        <p:cTn id="7" dur="500" fill="hold"/>
                                        <p:tgtEl>
                                          <p:spTgt spid="5089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0893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1">
                                            <p:txEl>
                                              <p:pRg st="0" end="0"/>
                                            </p:txEl>
                                          </p:spTgt>
                                        </p:tgtEl>
                                        <p:attrNameLst>
                                          <p:attrName>ppt_c</p:attrName>
                                        </p:attrNameLst>
                                      </p:cBhvr>
                                      <p:to>
                                        <a:schemeClr val="tx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08931">
                                            <p:txEl>
                                              <p:pRg st="1" end="1"/>
                                            </p:txEl>
                                          </p:spTgt>
                                        </p:tgtEl>
                                        <p:attrNameLst>
                                          <p:attrName>style.visibility</p:attrName>
                                        </p:attrNameLst>
                                      </p:cBhvr>
                                      <p:to>
                                        <p:strVal val="visible"/>
                                      </p:to>
                                    </p:set>
                                    <p:anim calcmode="lin" valueType="num">
                                      <p:cBhvr additive="base">
                                        <p:cTn id="13" dur="500" fill="hold"/>
                                        <p:tgtEl>
                                          <p:spTgt spid="50893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0893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1">
                                            <p:txEl>
                                              <p:pRg st="1" end="1"/>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08931">
                                            <p:txEl>
                                              <p:pRg st="2" end="2"/>
                                            </p:txEl>
                                          </p:spTgt>
                                        </p:tgtEl>
                                        <p:attrNameLst>
                                          <p:attrName>style.visibility</p:attrName>
                                        </p:attrNameLst>
                                      </p:cBhvr>
                                      <p:to>
                                        <p:strVal val="visible"/>
                                      </p:to>
                                    </p:set>
                                    <p:anim calcmode="lin" valueType="num">
                                      <p:cBhvr additive="base">
                                        <p:cTn id="19" dur="500" fill="hold"/>
                                        <p:tgtEl>
                                          <p:spTgt spid="50893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08931">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1">
                                            <p:txEl>
                                              <p:pRg st="2" end="2"/>
                                            </p:txEl>
                                          </p:spTgt>
                                        </p:tgtEl>
                                        <p:attrNameLst>
                                          <p:attrName>ppt_c</p:attrName>
                                        </p:attrNameLst>
                                      </p:cBhvr>
                                      <p:to>
                                        <a:schemeClr val="tx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08931">
                                            <p:txEl>
                                              <p:pRg st="3" end="3"/>
                                            </p:txEl>
                                          </p:spTgt>
                                        </p:tgtEl>
                                        <p:attrNameLst>
                                          <p:attrName>style.visibility</p:attrName>
                                        </p:attrNameLst>
                                      </p:cBhvr>
                                      <p:to>
                                        <p:strVal val="visible"/>
                                      </p:to>
                                    </p:set>
                                    <p:anim calcmode="lin" valueType="num">
                                      <p:cBhvr additive="base">
                                        <p:cTn id="25" dur="500" fill="hold"/>
                                        <p:tgtEl>
                                          <p:spTgt spid="50893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08931">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1">
                                            <p:txEl>
                                              <p:pRg st="3" end="3"/>
                                            </p:txEl>
                                          </p:spTgt>
                                        </p:tgtEl>
                                        <p:attrNameLst>
                                          <p:attrName>ppt_c</p:attrName>
                                        </p:attrNameLst>
                                      </p:cBhvr>
                                      <p:to>
                                        <a:schemeClr val="tx2"/>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08931">
                                            <p:txEl>
                                              <p:pRg st="4" end="4"/>
                                            </p:txEl>
                                          </p:spTgt>
                                        </p:tgtEl>
                                        <p:attrNameLst>
                                          <p:attrName>style.visibility</p:attrName>
                                        </p:attrNameLst>
                                      </p:cBhvr>
                                      <p:to>
                                        <p:strVal val="visible"/>
                                      </p:to>
                                    </p:set>
                                    <p:anim calcmode="lin" valueType="num">
                                      <p:cBhvr additive="base">
                                        <p:cTn id="31" dur="500" fill="hold"/>
                                        <p:tgtEl>
                                          <p:spTgt spid="50893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08931">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1">
                                            <p:txEl>
                                              <p:pRg st="4" end="4"/>
                                            </p:txEl>
                                          </p:spTgt>
                                        </p:tgtEl>
                                        <p:attrNameLst>
                                          <p:attrName>ppt_c</p:attrName>
                                        </p:attrNameLst>
                                      </p:cBhvr>
                                      <p:to>
                                        <a:schemeClr val="tx2"/>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08931">
                                            <p:txEl>
                                              <p:pRg st="5" end="5"/>
                                            </p:txEl>
                                          </p:spTgt>
                                        </p:tgtEl>
                                        <p:attrNameLst>
                                          <p:attrName>style.visibility</p:attrName>
                                        </p:attrNameLst>
                                      </p:cBhvr>
                                      <p:to>
                                        <p:strVal val="visible"/>
                                      </p:to>
                                    </p:set>
                                    <p:anim calcmode="lin" valueType="num">
                                      <p:cBhvr additive="base">
                                        <p:cTn id="37" dur="500" fill="hold"/>
                                        <p:tgtEl>
                                          <p:spTgt spid="50893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08931">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1">
                                            <p:txEl>
                                              <p:pRg st="5" end="5"/>
                                            </p:txEl>
                                          </p:spTgt>
                                        </p:tgtEl>
                                        <p:attrNameLst>
                                          <p:attrName>ppt_c</p:attrName>
                                        </p:attrNameLst>
                                      </p:cBhvr>
                                      <p:to>
                                        <a:schemeClr val="tx2"/>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508932">
                                            <p:txEl>
                                              <p:pRg st="0" end="0"/>
                                            </p:txEl>
                                          </p:spTgt>
                                        </p:tgtEl>
                                        <p:attrNameLst>
                                          <p:attrName>style.visibility</p:attrName>
                                        </p:attrNameLst>
                                      </p:cBhvr>
                                      <p:to>
                                        <p:strVal val="visible"/>
                                      </p:to>
                                    </p:set>
                                    <p:anim calcmode="lin" valueType="num">
                                      <p:cBhvr additive="base">
                                        <p:cTn id="43" dur="500" fill="hold"/>
                                        <p:tgtEl>
                                          <p:spTgt spid="508932">
                                            <p:txEl>
                                              <p:pRg st="0" end="0"/>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508932">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2">
                                            <p:txEl>
                                              <p:pRg st="0" end="0"/>
                                            </p:txEl>
                                          </p:spTgt>
                                        </p:tgtEl>
                                        <p:attrNameLst>
                                          <p:attrName>ppt_c</p:attrName>
                                        </p:attrNameLst>
                                      </p:cBhvr>
                                      <p:to>
                                        <a:schemeClr val="tx2"/>
                                      </p:to>
                                    </p:animClr>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508932">
                                            <p:txEl>
                                              <p:pRg st="1" end="1"/>
                                            </p:txEl>
                                          </p:spTgt>
                                        </p:tgtEl>
                                        <p:attrNameLst>
                                          <p:attrName>style.visibility</p:attrName>
                                        </p:attrNameLst>
                                      </p:cBhvr>
                                      <p:to>
                                        <p:strVal val="visible"/>
                                      </p:to>
                                    </p:set>
                                    <p:anim calcmode="lin" valueType="num">
                                      <p:cBhvr additive="base">
                                        <p:cTn id="49" dur="500" fill="hold"/>
                                        <p:tgtEl>
                                          <p:spTgt spid="508932">
                                            <p:txEl>
                                              <p:pRg st="1" end="1"/>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508932">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2">
                                            <p:txEl>
                                              <p:pRg st="1" end="1"/>
                                            </p:txEl>
                                          </p:spTgt>
                                        </p:tgtEl>
                                        <p:attrNameLst>
                                          <p:attrName>ppt_c</p:attrName>
                                        </p:attrNameLst>
                                      </p:cBhvr>
                                      <p:to>
                                        <a:schemeClr val="tx2"/>
                                      </p:to>
                                    </p:animClr>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508932">
                                            <p:txEl>
                                              <p:pRg st="2" end="2"/>
                                            </p:txEl>
                                          </p:spTgt>
                                        </p:tgtEl>
                                        <p:attrNameLst>
                                          <p:attrName>style.visibility</p:attrName>
                                        </p:attrNameLst>
                                      </p:cBhvr>
                                      <p:to>
                                        <p:strVal val="visible"/>
                                      </p:to>
                                    </p:set>
                                    <p:anim calcmode="lin" valueType="num">
                                      <p:cBhvr additive="base">
                                        <p:cTn id="55" dur="500" fill="hold"/>
                                        <p:tgtEl>
                                          <p:spTgt spid="508932">
                                            <p:txEl>
                                              <p:pRg st="2" end="2"/>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508932">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2">
                                            <p:txEl>
                                              <p:pRg st="2" end="2"/>
                                            </p:txEl>
                                          </p:spTgt>
                                        </p:tgtEl>
                                        <p:attrNameLst>
                                          <p:attrName>ppt_c</p:attrName>
                                        </p:attrNameLst>
                                      </p:cBhvr>
                                      <p:to>
                                        <a:schemeClr val="tx2"/>
                                      </p:to>
                                    </p:animClr>
                                  </p:sub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508932">
                                            <p:txEl>
                                              <p:pRg st="3" end="3"/>
                                            </p:txEl>
                                          </p:spTgt>
                                        </p:tgtEl>
                                        <p:attrNameLst>
                                          <p:attrName>style.visibility</p:attrName>
                                        </p:attrNameLst>
                                      </p:cBhvr>
                                      <p:to>
                                        <p:strVal val="visible"/>
                                      </p:to>
                                    </p:set>
                                    <p:anim calcmode="lin" valueType="num">
                                      <p:cBhvr additive="base">
                                        <p:cTn id="61" dur="500" fill="hold"/>
                                        <p:tgtEl>
                                          <p:spTgt spid="508932">
                                            <p:txEl>
                                              <p:pRg st="3" end="3"/>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508932">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2">
                                            <p:txEl>
                                              <p:pRg st="3" end="3"/>
                                            </p:txEl>
                                          </p:spTgt>
                                        </p:tgtEl>
                                        <p:attrNameLst>
                                          <p:attrName>ppt_c</p:attrName>
                                        </p:attrNameLst>
                                      </p:cBhvr>
                                      <p:to>
                                        <a:schemeClr val="tx2"/>
                                      </p:to>
                                    </p:animClr>
                                  </p:sub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508932">
                                            <p:txEl>
                                              <p:pRg st="4" end="4"/>
                                            </p:txEl>
                                          </p:spTgt>
                                        </p:tgtEl>
                                        <p:attrNameLst>
                                          <p:attrName>style.visibility</p:attrName>
                                        </p:attrNameLst>
                                      </p:cBhvr>
                                      <p:to>
                                        <p:strVal val="visible"/>
                                      </p:to>
                                    </p:set>
                                    <p:anim calcmode="lin" valueType="num">
                                      <p:cBhvr additive="base">
                                        <p:cTn id="67" dur="500" fill="hold"/>
                                        <p:tgtEl>
                                          <p:spTgt spid="508932">
                                            <p:txEl>
                                              <p:pRg st="4" end="4"/>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508932">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2">
                                            <p:txEl>
                                              <p:pRg st="4" end="4"/>
                                            </p:txEl>
                                          </p:spTgt>
                                        </p:tgtEl>
                                        <p:attrNameLst>
                                          <p:attrName>ppt_c</p:attrName>
                                        </p:attrNameLst>
                                      </p:cBhvr>
                                      <p:to>
                                        <a:schemeClr val="tx2"/>
                                      </p:to>
                                    </p:animClr>
                                  </p:sub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508932">
                                            <p:txEl>
                                              <p:pRg st="5" end="5"/>
                                            </p:txEl>
                                          </p:spTgt>
                                        </p:tgtEl>
                                        <p:attrNameLst>
                                          <p:attrName>style.visibility</p:attrName>
                                        </p:attrNameLst>
                                      </p:cBhvr>
                                      <p:to>
                                        <p:strVal val="visible"/>
                                      </p:to>
                                    </p:set>
                                    <p:anim calcmode="lin" valueType="num">
                                      <p:cBhvr additive="base">
                                        <p:cTn id="73" dur="500" fill="hold"/>
                                        <p:tgtEl>
                                          <p:spTgt spid="508932">
                                            <p:txEl>
                                              <p:pRg st="5" end="5"/>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508932">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2">
                                            <p:txEl>
                                              <p:pRg st="5" end="5"/>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8931" grpId="0" build="p" bldLvl="2" autoUpdateAnimBg="0"/>
      <p:bldP spid="508932" grpId="0" build="p" bldLvl="2"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6CD0CF65-4E9F-B4FA-54CA-2BAA1222D6B4}"/>
              </a:ext>
            </a:extLst>
          </p:cNvPr>
          <p:cNvSpPr>
            <a:spLocks noGrp="1"/>
          </p:cNvSpPr>
          <p:nvPr>
            <p:ph type="title"/>
          </p:nvPr>
        </p:nvSpPr>
        <p:spPr>
          <a:xfrm>
            <a:off x="457200" y="76200"/>
            <a:ext cx="8229600" cy="792163"/>
          </a:xfrm>
        </p:spPr>
        <p:txBody>
          <a:bodyPr/>
          <a:lstStyle/>
          <a:p>
            <a:r>
              <a:rPr lang="en-US" altLang="en-US"/>
              <a:t>Common Stock</a:t>
            </a:r>
          </a:p>
        </p:txBody>
      </p:sp>
      <p:sp>
        <p:nvSpPr>
          <p:cNvPr id="39939" name="Content Placeholder 2">
            <a:extLst>
              <a:ext uri="{FF2B5EF4-FFF2-40B4-BE49-F238E27FC236}">
                <a16:creationId xmlns:a16="http://schemas.microsoft.com/office/drawing/2014/main" id="{78DD8233-6466-27CE-D79F-31249CC03A4E}"/>
              </a:ext>
            </a:extLst>
          </p:cNvPr>
          <p:cNvSpPr>
            <a:spLocks noGrp="1"/>
          </p:cNvSpPr>
          <p:nvPr>
            <p:ph idx="1"/>
          </p:nvPr>
        </p:nvSpPr>
        <p:spPr>
          <a:xfrm>
            <a:off x="304800" y="838200"/>
            <a:ext cx="8382000" cy="5334000"/>
          </a:xfrm>
        </p:spPr>
        <p:txBody>
          <a:bodyPr/>
          <a:lstStyle/>
          <a:p>
            <a:r>
              <a:rPr lang="en-US" altLang="en-US" sz="3600"/>
              <a:t>Buy 1 stock</a:t>
            </a:r>
          </a:p>
          <a:p>
            <a:pPr lvl="1"/>
            <a:r>
              <a:rPr lang="en-US" altLang="en-US" sz="3200"/>
              <a:t>Get to vote for Directors of corporation, who in turn decide what managers to hire.</a:t>
            </a:r>
          </a:p>
          <a:p>
            <a:pPr lvl="2"/>
            <a:r>
              <a:rPr lang="en-US" altLang="en-US" sz="2800"/>
              <a:t>Generally: 1 stock = 1 vote for each Director position on the Board of Directors.</a:t>
            </a:r>
          </a:p>
          <a:p>
            <a:pPr lvl="1"/>
            <a:r>
              <a:rPr lang="en-US" altLang="en-US" sz="3200"/>
              <a:t>Get dividends (payouts to stockholder) when Board of Directors declares dividend.</a:t>
            </a:r>
          </a:p>
          <a:p>
            <a:pPr lvl="1"/>
            <a:r>
              <a:rPr lang="en-US" altLang="en-US" sz="3200"/>
              <a:t>Claim to remaining assets in bankruptcy </a:t>
            </a:r>
            <a:r>
              <a:rPr lang="en-US" altLang="en-US" sz="3200" b="1" i="1" u="sng"/>
              <a:t>after</a:t>
            </a:r>
            <a:r>
              <a:rPr lang="en-US" altLang="en-US" sz="3200"/>
              <a:t> creditors and preferred stockholders get their share.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44EA00D7-A59B-DEA0-7D68-D8CE4766CCAA}"/>
              </a:ext>
            </a:extLst>
          </p:cNvPr>
          <p:cNvSpPr>
            <a:spLocks noGrp="1" noChangeArrowheads="1"/>
          </p:cNvSpPr>
          <p:nvPr>
            <p:ph type="title"/>
          </p:nvPr>
        </p:nvSpPr>
        <p:spPr>
          <a:xfrm>
            <a:off x="381000" y="152400"/>
            <a:ext cx="8229600" cy="838200"/>
          </a:xfrm>
        </p:spPr>
        <p:txBody>
          <a:bodyPr/>
          <a:lstStyle/>
          <a:p>
            <a:r>
              <a:rPr lang="en-US" altLang="en-US"/>
              <a:t>Features of Common Stock</a:t>
            </a:r>
          </a:p>
        </p:txBody>
      </p:sp>
      <p:sp>
        <p:nvSpPr>
          <p:cNvPr id="40963" name="Rectangle 3">
            <a:extLst>
              <a:ext uri="{FF2B5EF4-FFF2-40B4-BE49-F238E27FC236}">
                <a16:creationId xmlns:a16="http://schemas.microsoft.com/office/drawing/2014/main" id="{5A86705D-A713-9E5B-B3F9-E09C97396831}"/>
              </a:ext>
            </a:extLst>
          </p:cNvPr>
          <p:cNvSpPr>
            <a:spLocks noGrp="1" noChangeArrowheads="1"/>
          </p:cNvSpPr>
          <p:nvPr>
            <p:ph type="body" idx="1"/>
          </p:nvPr>
        </p:nvSpPr>
        <p:spPr>
          <a:xfrm>
            <a:off x="381000" y="990600"/>
            <a:ext cx="8458200" cy="5181600"/>
          </a:xfrm>
        </p:spPr>
        <p:txBody>
          <a:bodyPr/>
          <a:lstStyle/>
          <a:p>
            <a:r>
              <a:rPr lang="en-US" altLang="en-US" sz="4400"/>
              <a:t>Voting Rights</a:t>
            </a:r>
          </a:p>
          <a:p>
            <a:pPr lvl="1"/>
            <a:r>
              <a:rPr lang="en-US" altLang="en-US" sz="3200"/>
              <a:t>Stockholders elect directors</a:t>
            </a:r>
          </a:p>
          <a:p>
            <a:pPr lvl="1"/>
            <a:r>
              <a:rPr lang="en-US" altLang="en-US" sz="3200"/>
              <a:t>Cumulative voting</a:t>
            </a:r>
          </a:p>
          <a:p>
            <a:pPr lvl="2"/>
            <a:r>
              <a:rPr lang="en-US" altLang="en-US" sz="2800"/>
              <a:t>Directors are elected all at once (helps shareholders with a small number of shares)</a:t>
            </a:r>
          </a:p>
          <a:p>
            <a:pPr lvl="1"/>
            <a:r>
              <a:rPr lang="en-US" altLang="en-US" sz="3200"/>
              <a:t>Straight voting</a:t>
            </a:r>
          </a:p>
          <a:p>
            <a:pPr lvl="2"/>
            <a:r>
              <a:rPr lang="en-US" altLang="en-US" sz="2800"/>
              <a:t>Directors elected 1 at a time (# shares &gt; 50%, you can vote in all Directors)</a:t>
            </a:r>
          </a:p>
          <a:p>
            <a:pPr lvl="1"/>
            <a:r>
              <a:rPr lang="en-US" altLang="en-US" sz="3200"/>
              <a:t>Proxy voting</a:t>
            </a:r>
          </a:p>
          <a:p>
            <a:pPr lvl="2"/>
            <a:r>
              <a:rPr lang="en-US" altLang="en-US" sz="2800"/>
              <a:t>Letting someone else vote for you</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4">
            <a:extLst>
              <a:ext uri="{FF2B5EF4-FFF2-40B4-BE49-F238E27FC236}">
                <a16:creationId xmlns:a16="http://schemas.microsoft.com/office/drawing/2014/main" id="{11FFCE58-ABD2-B82B-23A7-1AF8FB39EC69}"/>
              </a:ext>
            </a:extLst>
          </p:cNvPr>
          <p:cNvSpPr>
            <a:spLocks noGrp="1"/>
          </p:cNvSpPr>
          <p:nvPr>
            <p:ph type="title"/>
          </p:nvPr>
        </p:nvSpPr>
        <p:spPr>
          <a:xfrm>
            <a:off x="457200" y="228600"/>
            <a:ext cx="8229600" cy="506413"/>
          </a:xfrm>
        </p:spPr>
        <p:txBody>
          <a:bodyPr/>
          <a:lstStyle/>
          <a:p>
            <a:pPr marL="342900" indent="-342900"/>
            <a:r>
              <a:rPr lang="en-US" altLang="en-US" sz="3200"/>
              <a:t>Cumulative Voting Vs. Straight Voting</a:t>
            </a:r>
            <a:endParaRPr lang="en-US" altLang="en-US"/>
          </a:p>
        </p:txBody>
      </p:sp>
      <p:pic>
        <p:nvPicPr>
          <p:cNvPr id="41987" name="Picture 4">
            <a:extLst>
              <a:ext uri="{FF2B5EF4-FFF2-40B4-BE49-F238E27FC236}">
                <a16:creationId xmlns:a16="http://schemas.microsoft.com/office/drawing/2014/main" id="{06BDE193-4055-566E-1F00-F414872DB1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781050"/>
            <a:ext cx="8382000" cy="600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DC40C75-A6AA-50E0-CA22-8644A4BAF023}"/>
              </a:ext>
            </a:extLst>
          </p:cNvPr>
          <p:cNvSpPr>
            <a:spLocks noGrp="1"/>
          </p:cNvSpPr>
          <p:nvPr>
            <p:ph type="title"/>
          </p:nvPr>
        </p:nvSpPr>
        <p:spPr>
          <a:xfrm>
            <a:off x="609600" y="273050"/>
            <a:ext cx="8358188" cy="717550"/>
          </a:xfrm>
        </p:spPr>
        <p:txBody>
          <a:bodyPr/>
          <a:lstStyle/>
          <a:p>
            <a:r>
              <a:rPr lang="en-US" altLang="en-US"/>
              <a:t>Voting</a:t>
            </a:r>
          </a:p>
        </p:txBody>
      </p:sp>
      <p:sp>
        <p:nvSpPr>
          <p:cNvPr id="3" name="Content Placeholder 2">
            <a:extLst>
              <a:ext uri="{FF2B5EF4-FFF2-40B4-BE49-F238E27FC236}">
                <a16:creationId xmlns:a16="http://schemas.microsoft.com/office/drawing/2014/main" id="{DB9B71F1-BE26-B528-122A-EF401897F1F2}"/>
              </a:ext>
            </a:extLst>
          </p:cNvPr>
          <p:cNvSpPr>
            <a:spLocks noGrp="1"/>
          </p:cNvSpPr>
          <p:nvPr>
            <p:ph idx="1"/>
          </p:nvPr>
        </p:nvSpPr>
        <p:spPr>
          <a:xfrm>
            <a:off x="457200" y="1219200"/>
            <a:ext cx="8510588" cy="5486400"/>
          </a:xfrm>
        </p:spPr>
        <p:txBody>
          <a:bodyPr>
            <a:normAutofit fontScale="70000" lnSpcReduction="20000"/>
          </a:bodyPr>
          <a:lstStyle/>
          <a:p>
            <a:pPr>
              <a:buFont typeface="Arial" charset="0"/>
              <a:buChar char="•"/>
              <a:defRPr/>
            </a:pPr>
            <a:r>
              <a:rPr lang="en-US" dirty="0"/>
              <a:t>Cumulative voting – when the directors are all elected at once. Total votes that each shareholder may cast equals the number of shares times the number of directors to be elected. In general, if N directors are to be elected, it takes 1 / (N+1) percent of the stock + 1 share to assure a deciding vote for one directorship. Good for getting minority shareholder representation on the board.</a:t>
            </a:r>
            <a:br>
              <a:rPr lang="en-US" dirty="0"/>
            </a:br>
            <a:endParaRPr lang="en-US" dirty="0"/>
          </a:p>
          <a:p>
            <a:pPr>
              <a:buFont typeface="Arial" charset="0"/>
              <a:buChar char="•"/>
              <a:defRPr/>
            </a:pPr>
            <a:r>
              <a:rPr lang="en-US" dirty="0"/>
              <a:t>Straight (majority) voting – the directors are elected one at a time, and every share gets one vote. Good for freezing out minority shareholders.</a:t>
            </a:r>
            <a:br>
              <a:rPr lang="en-US" dirty="0"/>
            </a:br>
            <a:endParaRPr lang="en-US" dirty="0"/>
          </a:p>
          <a:p>
            <a:pPr>
              <a:buFont typeface="Arial" charset="0"/>
              <a:buChar char="•"/>
              <a:defRPr/>
            </a:pPr>
            <a:r>
              <a:rPr lang="en-US" dirty="0"/>
              <a:t>Staggered elections – directors’ terms are rotated so they aren’t elected at the same time. This makes it harder for a minority to elect a director and complicates takeovers.</a:t>
            </a:r>
            <a:br>
              <a:rPr lang="en-US" dirty="0"/>
            </a:br>
            <a:endParaRPr lang="en-US" dirty="0"/>
          </a:p>
          <a:p>
            <a:pPr>
              <a:buFont typeface="Arial" charset="0"/>
              <a:buChar char="•"/>
              <a:defRPr/>
            </a:pPr>
            <a:r>
              <a:rPr lang="en-US" dirty="0"/>
              <a:t>Proxy voting – grant of authority by a shareholder to someone else to vote his or her shares. A proxy fight is a struggle between management and outsiders for control of the board, waged by soliciting shareholders’ proxies.</a:t>
            </a:r>
          </a:p>
        </p:txBody>
      </p:sp>
      <p:sp>
        <p:nvSpPr>
          <p:cNvPr id="35844" name="Slide Number Placeholder 3">
            <a:extLst>
              <a:ext uri="{FF2B5EF4-FFF2-40B4-BE49-F238E27FC236}">
                <a16:creationId xmlns:a16="http://schemas.microsoft.com/office/drawing/2014/main" id="{0992B6F1-E124-36A1-7E59-0408394D0676}"/>
              </a:ext>
            </a:extLst>
          </p:cNvPr>
          <p:cNvSpPr>
            <a:spLocks noGrp="1"/>
          </p:cNvSpPr>
          <p:nvPr>
            <p:ph type="sldNum" sz="quarter" idx="12"/>
          </p:nvPr>
        </p:nvSpPr>
        <p:spPr>
          <a:xfrm>
            <a:off x="457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fld id="{16779B04-2808-4116-B1D8-27DA131C3065}" type="slidenum">
              <a:rPr lang="en-US" altLang="en-US">
                <a:latin typeface="Verdana" panose="020B0604030504040204" pitchFamily="34" charset="0"/>
              </a:rPr>
              <a:pPr algn="l" eaLnBrk="1" hangingPunct="1"/>
              <a:t>38</a:t>
            </a:fld>
            <a:endParaRPr lang="en-US" altLang="en-US">
              <a:latin typeface="Verdana" panose="020B0604030504040204"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54FEFF74-B234-5A4F-287B-EB2DBB630A69}"/>
              </a:ext>
            </a:extLst>
          </p:cNvPr>
          <p:cNvSpPr>
            <a:spLocks noGrp="1" noChangeArrowheads="1"/>
          </p:cNvSpPr>
          <p:nvPr>
            <p:ph type="title"/>
          </p:nvPr>
        </p:nvSpPr>
        <p:spPr>
          <a:xfrm>
            <a:off x="381000" y="152400"/>
            <a:ext cx="8229600" cy="838200"/>
          </a:xfrm>
        </p:spPr>
        <p:txBody>
          <a:bodyPr/>
          <a:lstStyle/>
          <a:p>
            <a:r>
              <a:rPr lang="en-US" altLang="en-US"/>
              <a:t>Features of Common Stock</a:t>
            </a:r>
          </a:p>
        </p:txBody>
      </p:sp>
      <p:sp>
        <p:nvSpPr>
          <p:cNvPr id="44035" name="Rectangle 3">
            <a:extLst>
              <a:ext uri="{FF2B5EF4-FFF2-40B4-BE49-F238E27FC236}">
                <a16:creationId xmlns:a16="http://schemas.microsoft.com/office/drawing/2014/main" id="{CFFE083E-DA5E-10F1-E77A-260BBE27DE14}"/>
              </a:ext>
            </a:extLst>
          </p:cNvPr>
          <p:cNvSpPr>
            <a:spLocks noGrp="1" noChangeArrowheads="1"/>
          </p:cNvSpPr>
          <p:nvPr>
            <p:ph type="body" idx="1"/>
          </p:nvPr>
        </p:nvSpPr>
        <p:spPr>
          <a:xfrm>
            <a:off x="381000" y="1066800"/>
            <a:ext cx="8458200" cy="4724400"/>
          </a:xfrm>
        </p:spPr>
        <p:txBody>
          <a:bodyPr/>
          <a:lstStyle/>
          <a:p>
            <a:r>
              <a:rPr lang="en-US" altLang="en-US" sz="3700"/>
              <a:t>Classes of stock</a:t>
            </a:r>
          </a:p>
          <a:p>
            <a:pPr lvl="1"/>
            <a:r>
              <a:rPr lang="en-US" altLang="en-US"/>
              <a:t>Many Different Types of Stock (Different contracts)</a:t>
            </a:r>
          </a:p>
          <a:p>
            <a:pPr lvl="1"/>
            <a:r>
              <a:rPr lang="en-US" altLang="en-US"/>
              <a:t>Google</a:t>
            </a:r>
          </a:p>
          <a:p>
            <a:pPr lvl="2"/>
            <a:r>
              <a:rPr lang="en-US" altLang="en-US"/>
              <a:t>Founders want company to “Not Be Evil” and so they created a type of stock that gives them more voting rights. In this way they can control the direction of the firm and attempt to not “be evil”.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3">
            <a:extLst>
              <a:ext uri="{FF2B5EF4-FFF2-40B4-BE49-F238E27FC236}">
                <a16:creationId xmlns:a16="http://schemas.microsoft.com/office/drawing/2014/main" id="{4B08ABBA-7ED4-F360-2F72-949C28BCA649}"/>
              </a:ext>
            </a:extLst>
          </p:cNvPr>
          <p:cNvSpPr>
            <a:spLocks noGrp="1"/>
          </p:cNvSpPr>
          <p:nvPr>
            <p:ph type="sldNum" sz="quarter" idx="12"/>
          </p:nvPr>
        </p:nvSpPr>
        <p:spPr bwMode="auto">
          <a:xfrm>
            <a:off x="457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fld id="{6B2D85A5-FFB5-48F4-9FA8-40F862387944}" type="slidenum">
              <a:rPr lang="en-US" altLang="en-US">
                <a:latin typeface="Verdana" panose="020B0604030504040204" pitchFamily="34" charset="0"/>
              </a:rPr>
              <a:pPr algn="l" eaLnBrk="1" hangingPunct="1"/>
              <a:t>4</a:t>
            </a:fld>
            <a:endParaRPr lang="en-US" altLang="en-US">
              <a:latin typeface="Verdana" panose="020B0604030504040204" pitchFamily="34" charset="0"/>
            </a:endParaRPr>
          </a:p>
        </p:txBody>
      </p:sp>
      <p:sp>
        <p:nvSpPr>
          <p:cNvPr id="8195" name="Rectangle 2">
            <a:extLst>
              <a:ext uri="{FF2B5EF4-FFF2-40B4-BE49-F238E27FC236}">
                <a16:creationId xmlns:a16="http://schemas.microsoft.com/office/drawing/2014/main" id="{828FC1C0-BA69-BC82-9C0E-66A6F3E7A2B4}"/>
              </a:ext>
            </a:extLst>
          </p:cNvPr>
          <p:cNvSpPr>
            <a:spLocks noGrp="1" noChangeArrowheads="1"/>
          </p:cNvSpPr>
          <p:nvPr>
            <p:ph type="title"/>
          </p:nvPr>
        </p:nvSpPr>
        <p:spPr>
          <a:xfrm>
            <a:off x="609600" y="152400"/>
            <a:ext cx="8358188" cy="1555750"/>
          </a:xfrm>
        </p:spPr>
        <p:txBody>
          <a:bodyPr/>
          <a:lstStyle/>
          <a:p>
            <a:pPr eaLnBrk="1" hangingPunct="1"/>
            <a:r>
              <a:rPr lang="en-US" altLang="en-US"/>
              <a:t>Common Stock Valuation </a:t>
            </a:r>
            <a:r>
              <a:rPr lang="en-US" altLang="en-US">
                <a:sym typeface="Wingdings" panose="05000000000000000000" pitchFamily="2" charset="2"/>
              </a:rPr>
              <a:t> </a:t>
            </a:r>
            <a:r>
              <a:rPr lang="en-US" altLang="en-US"/>
              <a:t>Cash Flows to Stockholders</a:t>
            </a:r>
          </a:p>
        </p:txBody>
      </p:sp>
      <p:sp>
        <p:nvSpPr>
          <p:cNvPr id="476163" name="Rectangle 3">
            <a:extLst>
              <a:ext uri="{FF2B5EF4-FFF2-40B4-BE49-F238E27FC236}">
                <a16:creationId xmlns:a16="http://schemas.microsoft.com/office/drawing/2014/main" id="{A1F8A25F-C61B-EED9-B612-1D7833D332F7}"/>
              </a:ext>
            </a:extLst>
          </p:cNvPr>
          <p:cNvSpPr>
            <a:spLocks noGrp="1" noChangeArrowheads="1"/>
          </p:cNvSpPr>
          <p:nvPr>
            <p:ph type="body" idx="1"/>
          </p:nvPr>
        </p:nvSpPr>
        <p:spPr>
          <a:xfrm>
            <a:off x="304800" y="1828800"/>
            <a:ext cx="8662988" cy="4776788"/>
          </a:xfrm>
        </p:spPr>
        <p:txBody>
          <a:bodyPr/>
          <a:lstStyle/>
          <a:p>
            <a:pPr eaLnBrk="1" hangingPunct="1"/>
            <a:r>
              <a:rPr lang="en-US" altLang="en-US"/>
              <a:t>If you buy a share of stock, you can receive cash in two ways</a:t>
            </a:r>
          </a:p>
          <a:p>
            <a:pPr lvl="1" eaLnBrk="1" hangingPunct="1"/>
            <a:r>
              <a:rPr lang="en-US" altLang="en-US"/>
              <a:t>The company pays dividends</a:t>
            </a:r>
          </a:p>
          <a:p>
            <a:pPr lvl="1" eaLnBrk="1" hangingPunct="1"/>
            <a:r>
              <a:rPr lang="en-US" altLang="en-US"/>
              <a:t>You sell your shares, either to another investor in the market or back to the company</a:t>
            </a:r>
          </a:p>
          <a:p>
            <a:pPr eaLnBrk="1" hangingPunct="1"/>
            <a:r>
              <a:rPr lang="en-US" altLang="en-US"/>
              <a:t>For stocks with cash flows that are easily determined, the price of the stock is the present value of these expected cash flows</a:t>
            </a:r>
          </a:p>
          <a:p>
            <a:pPr lvl="3"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6163">
                                            <p:txEl>
                                              <p:pRg st="0" end="0"/>
                                            </p:txEl>
                                          </p:spTgt>
                                        </p:tgtEl>
                                        <p:attrNameLst>
                                          <p:attrName>style.visibility</p:attrName>
                                        </p:attrNameLst>
                                      </p:cBhvr>
                                      <p:to>
                                        <p:strVal val="visible"/>
                                      </p:to>
                                    </p:set>
                                    <p:anim calcmode="lin" valueType="num">
                                      <p:cBhvr additive="base">
                                        <p:cTn id="7" dur="500" fill="hold"/>
                                        <p:tgtEl>
                                          <p:spTgt spid="4761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6163">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76163">
                                            <p:txEl>
                                              <p:pRg st="0" end="0"/>
                                            </p:txEl>
                                          </p:spTgt>
                                        </p:tgtEl>
                                        <p:attrNameLst>
                                          <p:attrName>ppt_c</p:attrName>
                                        </p:attrNameLst>
                                      </p:cBhvr>
                                      <p:to>
                                        <a:schemeClr val="tx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6163">
                                            <p:txEl>
                                              <p:pRg st="1" end="1"/>
                                            </p:txEl>
                                          </p:spTgt>
                                        </p:tgtEl>
                                        <p:attrNameLst>
                                          <p:attrName>style.visibility</p:attrName>
                                        </p:attrNameLst>
                                      </p:cBhvr>
                                      <p:to>
                                        <p:strVal val="visible"/>
                                      </p:to>
                                    </p:set>
                                    <p:anim calcmode="lin" valueType="num">
                                      <p:cBhvr additive="base">
                                        <p:cTn id="13" dur="500" fill="hold"/>
                                        <p:tgtEl>
                                          <p:spTgt spid="4761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6163">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76163">
                                            <p:txEl>
                                              <p:pRg st="1" end="1"/>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6163">
                                            <p:txEl>
                                              <p:pRg st="2" end="2"/>
                                            </p:txEl>
                                          </p:spTgt>
                                        </p:tgtEl>
                                        <p:attrNameLst>
                                          <p:attrName>style.visibility</p:attrName>
                                        </p:attrNameLst>
                                      </p:cBhvr>
                                      <p:to>
                                        <p:strVal val="visible"/>
                                      </p:to>
                                    </p:set>
                                    <p:anim calcmode="lin" valueType="num">
                                      <p:cBhvr additive="base">
                                        <p:cTn id="19" dur="500" fill="hold"/>
                                        <p:tgtEl>
                                          <p:spTgt spid="4761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6163">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76163">
                                            <p:txEl>
                                              <p:pRg st="2" end="2"/>
                                            </p:txEl>
                                          </p:spTgt>
                                        </p:tgtEl>
                                        <p:attrNameLst>
                                          <p:attrName>ppt_c</p:attrName>
                                        </p:attrNameLst>
                                      </p:cBhvr>
                                      <p:to>
                                        <a:schemeClr val="tx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76163">
                                            <p:txEl>
                                              <p:pRg st="3" end="3"/>
                                            </p:txEl>
                                          </p:spTgt>
                                        </p:tgtEl>
                                        <p:attrNameLst>
                                          <p:attrName>style.visibility</p:attrName>
                                        </p:attrNameLst>
                                      </p:cBhvr>
                                      <p:to>
                                        <p:strVal val="visible"/>
                                      </p:to>
                                    </p:set>
                                    <p:anim calcmode="lin" valueType="num">
                                      <p:cBhvr additive="base">
                                        <p:cTn id="25" dur="500" fill="hold"/>
                                        <p:tgtEl>
                                          <p:spTgt spid="47616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6163">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76163">
                                            <p:txEl>
                                              <p:pRg st="3" end="3"/>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3" grpId="0" build="p" bldLvl="2"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4B76045E-AB92-37B3-F048-DBEEE31DA335}"/>
              </a:ext>
            </a:extLst>
          </p:cNvPr>
          <p:cNvSpPr>
            <a:spLocks noGrp="1" noChangeArrowheads="1"/>
          </p:cNvSpPr>
          <p:nvPr>
            <p:ph type="title"/>
          </p:nvPr>
        </p:nvSpPr>
        <p:spPr>
          <a:xfrm>
            <a:off x="381000" y="152400"/>
            <a:ext cx="8229600" cy="1143000"/>
          </a:xfrm>
        </p:spPr>
        <p:txBody>
          <a:bodyPr/>
          <a:lstStyle/>
          <a:p>
            <a:r>
              <a:rPr lang="en-US" altLang="en-US"/>
              <a:t>Features of Common Stock</a:t>
            </a:r>
          </a:p>
        </p:txBody>
      </p:sp>
      <p:sp>
        <p:nvSpPr>
          <p:cNvPr id="45059" name="Rectangle 3">
            <a:extLst>
              <a:ext uri="{FF2B5EF4-FFF2-40B4-BE49-F238E27FC236}">
                <a16:creationId xmlns:a16="http://schemas.microsoft.com/office/drawing/2014/main" id="{23361095-A3C7-8332-2916-369BA1AA9DF4}"/>
              </a:ext>
            </a:extLst>
          </p:cNvPr>
          <p:cNvSpPr>
            <a:spLocks noGrp="1" noChangeArrowheads="1"/>
          </p:cNvSpPr>
          <p:nvPr>
            <p:ph type="body" idx="1"/>
          </p:nvPr>
        </p:nvSpPr>
        <p:spPr>
          <a:xfrm>
            <a:off x="533400" y="1295400"/>
            <a:ext cx="8229600" cy="4724400"/>
          </a:xfrm>
        </p:spPr>
        <p:txBody>
          <a:bodyPr/>
          <a:lstStyle/>
          <a:p>
            <a:r>
              <a:rPr lang="en-US" altLang="en-US" sz="3600"/>
              <a:t>Other Rights present in many Com. Stocks:</a:t>
            </a:r>
          </a:p>
          <a:p>
            <a:pPr lvl="1"/>
            <a:r>
              <a:rPr lang="en-US" altLang="en-US" sz="3200"/>
              <a:t>Share proportionally in declared dividends</a:t>
            </a:r>
          </a:p>
          <a:p>
            <a:pPr lvl="1"/>
            <a:r>
              <a:rPr lang="en-US" altLang="en-US" sz="3200"/>
              <a:t>Share proportionally in remaining assets during liquidation</a:t>
            </a:r>
          </a:p>
          <a:p>
            <a:pPr lvl="1"/>
            <a:r>
              <a:rPr lang="en-US" altLang="en-US" sz="3200"/>
              <a:t>Preemptive right </a:t>
            </a:r>
          </a:p>
          <a:p>
            <a:pPr lvl="2"/>
            <a:r>
              <a:rPr lang="en-US" altLang="en-US" sz="2800"/>
              <a:t>Right of first refusal to buy new stock issue to maintain proportional ownership if desired</a:t>
            </a:r>
          </a:p>
          <a:p>
            <a:pPr lvl="1"/>
            <a:r>
              <a:rPr lang="en-US" altLang="en-US" sz="3200"/>
              <a:t>Vote on issues such as Mergers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Slide Number Placeholder 3">
            <a:extLst>
              <a:ext uri="{FF2B5EF4-FFF2-40B4-BE49-F238E27FC236}">
                <a16:creationId xmlns:a16="http://schemas.microsoft.com/office/drawing/2014/main" id="{2E91A3F3-EC0C-A56E-384D-03E7A090F545}"/>
              </a:ext>
            </a:extLst>
          </p:cNvPr>
          <p:cNvSpPr>
            <a:spLocks noGrp="1"/>
          </p:cNvSpPr>
          <p:nvPr>
            <p:ph type="sldNum" sz="quarter" idx="12"/>
          </p:nvPr>
        </p:nvSpPr>
        <p:spPr>
          <a:xfrm>
            <a:off x="457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fld id="{11160608-1771-45EE-B3BD-33121A60A36F}" type="slidenum">
              <a:rPr lang="en-US" altLang="en-US">
                <a:latin typeface="Verdana" panose="020B0604030504040204" pitchFamily="34" charset="0"/>
              </a:rPr>
              <a:pPr algn="l" eaLnBrk="1" hangingPunct="1"/>
              <a:t>41</a:t>
            </a:fld>
            <a:endParaRPr lang="en-US" altLang="en-US">
              <a:latin typeface="Verdana" panose="020B0604030504040204" pitchFamily="34" charset="0"/>
            </a:endParaRPr>
          </a:p>
        </p:txBody>
      </p:sp>
      <p:sp>
        <p:nvSpPr>
          <p:cNvPr id="46083" name="Rectangle 2">
            <a:extLst>
              <a:ext uri="{FF2B5EF4-FFF2-40B4-BE49-F238E27FC236}">
                <a16:creationId xmlns:a16="http://schemas.microsoft.com/office/drawing/2014/main" id="{63C5D0B0-8D0E-B90C-ACD9-0ECA4C119578}"/>
              </a:ext>
            </a:extLst>
          </p:cNvPr>
          <p:cNvSpPr>
            <a:spLocks noGrp="1" noChangeArrowheads="1"/>
          </p:cNvSpPr>
          <p:nvPr>
            <p:ph type="title"/>
          </p:nvPr>
        </p:nvSpPr>
        <p:spPr>
          <a:xfrm>
            <a:off x="609600" y="0"/>
            <a:ext cx="8358188" cy="914400"/>
          </a:xfrm>
        </p:spPr>
        <p:txBody>
          <a:bodyPr/>
          <a:lstStyle/>
          <a:p>
            <a:pPr eaLnBrk="1" hangingPunct="1"/>
            <a:r>
              <a:rPr lang="en-US" altLang="en-US"/>
              <a:t>Dividend Characteristics</a:t>
            </a:r>
          </a:p>
        </p:txBody>
      </p:sp>
      <p:sp>
        <p:nvSpPr>
          <p:cNvPr id="506883" name="Rectangle 3">
            <a:extLst>
              <a:ext uri="{FF2B5EF4-FFF2-40B4-BE49-F238E27FC236}">
                <a16:creationId xmlns:a16="http://schemas.microsoft.com/office/drawing/2014/main" id="{ADEC32C7-FDFC-91EF-2323-9921FBC750D9}"/>
              </a:ext>
            </a:extLst>
          </p:cNvPr>
          <p:cNvSpPr>
            <a:spLocks noGrp="1" noChangeArrowheads="1"/>
          </p:cNvSpPr>
          <p:nvPr>
            <p:ph type="body" idx="1"/>
          </p:nvPr>
        </p:nvSpPr>
        <p:spPr>
          <a:xfrm>
            <a:off x="152400" y="938213"/>
            <a:ext cx="8839200" cy="4776787"/>
          </a:xfrm>
        </p:spPr>
        <p:txBody>
          <a:bodyPr/>
          <a:lstStyle/>
          <a:p>
            <a:pPr eaLnBrk="1" hangingPunct="1">
              <a:lnSpc>
                <a:spcPct val="90000"/>
              </a:lnSpc>
              <a:buFont typeface="Arial" charset="0"/>
              <a:buChar char="•"/>
              <a:defRPr/>
            </a:pPr>
            <a:r>
              <a:rPr lang="en-US" sz="2800" dirty="0"/>
              <a:t>Dividends are not a liability of the firm until a dividend has been declared by the Board</a:t>
            </a:r>
          </a:p>
          <a:p>
            <a:pPr lvl="1" eaLnBrk="1" hangingPunct="1">
              <a:lnSpc>
                <a:spcPct val="90000"/>
              </a:lnSpc>
              <a:defRPr/>
            </a:pPr>
            <a:r>
              <a:rPr lang="en-US" sz="2400" dirty="0"/>
              <a:t>Consequently, a firm cannot go bankrupt for not declaring dividends</a:t>
            </a:r>
          </a:p>
          <a:p>
            <a:pPr eaLnBrk="1" hangingPunct="1">
              <a:lnSpc>
                <a:spcPct val="90000"/>
              </a:lnSpc>
              <a:buFont typeface="Arial" charset="0"/>
              <a:buChar char="•"/>
              <a:defRPr/>
            </a:pPr>
            <a:r>
              <a:rPr lang="en-US" sz="2800" dirty="0"/>
              <a:t>Dividends and Taxes</a:t>
            </a:r>
          </a:p>
          <a:p>
            <a:pPr lvl="1" eaLnBrk="1" hangingPunct="1">
              <a:lnSpc>
                <a:spcPct val="90000"/>
              </a:lnSpc>
              <a:defRPr/>
            </a:pPr>
            <a:r>
              <a:rPr lang="en-US" sz="2600" dirty="0"/>
              <a:t>Dividend payments are not considered a business expense, therefore, they are not tax deductible</a:t>
            </a:r>
          </a:p>
          <a:p>
            <a:pPr lvl="1" eaLnBrk="1" hangingPunct="1">
              <a:lnSpc>
                <a:spcPct val="90000"/>
              </a:lnSpc>
              <a:defRPr/>
            </a:pPr>
            <a:r>
              <a:rPr lang="en-US" sz="2600" dirty="0"/>
              <a:t>Dividends received by individuals are taxed as ordinary income</a:t>
            </a:r>
          </a:p>
          <a:p>
            <a:pPr lvl="1" eaLnBrk="1" hangingPunct="1">
              <a:lnSpc>
                <a:spcPct val="90000"/>
              </a:lnSpc>
              <a:defRPr/>
            </a:pPr>
            <a:r>
              <a:rPr lang="en-US" sz="2600" dirty="0"/>
              <a:t>Dividends received by corporations have a minimum 70%* exclusion from taxable income</a:t>
            </a:r>
          </a:p>
          <a:p>
            <a:pPr marL="457200" lvl="1" indent="0" eaLnBrk="1" hangingPunct="1">
              <a:lnSpc>
                <a:spcPct val="90000"/>
              </a:lnSpc>
              <a:buFont typeface="Wingdings" pitchFamily="2" charset="2"/>
              <a:buNone/>
              <a:defRPr/>
            </a:pPr>
            <a:r>
              <a:rPr lang="en-US" sz="1600" dirty="0"/>
              <a:t>*IRS tax law provide up to 100% exclusion as the % ownership increases (as % increase, the corp. just outright owns the company…)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06883">
                                            <p:txEl>
                                              <p:pRg st="0" end="0"/>
                                            </p:txEl>
                                          </p:spTgt>
                                        </p:tgtEl>
                                        <p:attrNameLst>
                                          <p:attrName>style.visibility</p:attrName>
                                        </p:attrNameLst>
                                      </p:cBhvr>
                                      <p:to>
                                        <p:strVal val="visible"/>
                                      </p:to>
                                    </p:set>
                                    <p:anim calcmode="lin" valueType="num">
                                      <p:cBhvr additive="base">
                                        <p:cTn id="7" dur="500" fill="hold"/>
                                        <p:tgtEl>
                                          <p:spTgt spid="5068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06883">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6883">
                                            <p:txEl>
                                              <p:pRg st="0" end="0"/>
                                            </p:txEl>
                                          </p:spTgt>
                                        </p:tgtEl>
                                        <p:attrNameLst>
                                          <p:attrName>ppt_c</p:attrName>
                                        </p:attrNameLst>
                                      </p:cBhvr>
                                      <p:to>
                                        <a:schemeClr val="tx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06883">
                                            <p:txEl>
                                              <p:pRg st="1" end="1"/>
                                            </p:txEl>
                                          </p:spTgt>
                                        </p:tgtEl>
                                        <p:attrNameLst>
                                          <p:attrName>style.visibility</p:attrName>
                                        </p:attrNameLst>
                                      </p:cBhvr>
                                      <p:to>
                                        <p:strVal val="visible"/>
                                      </p:to>
                                    </p:set>
                                    <p:anim calcmode="lin" valueType="num">
                                      <p:cBhvr additive="base">
                                        <p:cTn id="13" dur="500" fill="hold"/>
                                        <p:tgtEl>
                                          <p:spTgt spid="5068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06883">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6883">
                                            <p:txEl>
                                              <p:pRg st="1" end="1"/>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06883">
                                            <p:txEl>
                                              <p:pRg st="2" end="2"/>
                                            </p:txEl>
                                          </p:spTgt>
                                        </p:tgtEl>
                                        <p:attrNameLst>
                                          <p:attrName>style.visibility</p:attrName>
                                        </p:attrNameLst>
                                      </p:cBhvr>
                                      <p:to>
                                        <p:strVal val="visible"/>
                                      </p:to>
                                    </p:set>
                                    <p:anim calcmode="lin" valueType="num">
                                      <p:cBhvr additive="base">
                                        <p:cTn id="19" dur="500" fill="hold"/>
                                        <p:tgtEl>
                                          <p:spTgt spid="5068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06883">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6883">
                                            <p:txEl>
                                              <p:pRg st="2" end="2"/>
                                            </p:txEl>
                                          </p:spTgt>
                                        </p:tgtEl>
                                        <p:attrNameLst>
                                          <p:attrName>ppt_c</p:attrName>
                                        </p:attrNameLst>
                                      </p:cBhvr>
                                      <p:to>
                                        <a:schemeClr val="tx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06883">
                                            <p:txEl>
                                              <p:pRg st="3" end="3"/>
                                            </p:txEl>
                                          </p:spTgt>
                                        </p:tgtEl>
                                        <p:attrNameLst>
                                          <p:attrName>style.visibility</p:attrName>
                                        </p:attrNameLst>
                                      </p:cBhvr>
                                      <p:to>
                                        <p:strVal val="visible"/>
                                      </p:to>
                                    </p:set>
                                    <p:anim calcmode="lin" valueType="num">
                                      <p:cBhvr additive="base">
                                        <p:cTn id="25" dur="500" fill="hold"/>
                                        <p:tgtEl>
                                          <p:spTgt spid="50688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06883">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6883">
                                            <p:txEl>
                                              <p:pRg st="3" end="3"/>
                                            </p:txEl>
                                          </p:spTgt>
                                        </p:tgtEl>
                                        <p:attrNameLst>
                                          <p:attrName>ppt_c</p:attrName>
                                        </p:attrNameLst>
                                      </p:cBhvr>
                                      <p:to>
                                        <a:schemeClr val="tx2"/>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06883">
                                            <p:txEl>
                                              <p:pRg st="4" end="4"/>
                                            </p:txEl>
                                          </p:spTgt>
                                        </p:tgtEl>
                                        <p:attrNameLst>
                                          <p:attrName>style.visibility</p:attrName>
                                        </p:attrNameLst>
                                      </p:cBhvr>
                                      <p:to>
                                        <p:strVal val="visible"/>
                                      </p:to>
                                    </p:set>
                                    <p:anim calcmode="lin" valueType="num">
                                      <p:cBhvr additive="base">
                                        <p:cTn id="31" dur="500" fill="hold"/>
                                        <p:tgtEl>
                                          <p:spTgt spid="50688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06883">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6883">
                                            <p:txEl>
                                              <p:pRg st="4" end="4"/>
                                            </p:txEl>
                                          </p:spTgt>
                                        </p:tgtEl>
                                        <p:attrNameLst>
                                          <p:attrName>ppt_c</p:attrName>
                                        </p:attrNameLst>
                                      </p:cBhvr>
                                      <p:to>
                                        <a:schemeClr val="tx2"/>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06883">
                                            <p:txEl>
                                              <p:pRg st="5" end="5"/>
                                            </p:txEl>
                                          </p:spTgt>
                                        </p:tgtEl>
                                        <p:attrNameLst>
                                          <p:attrName>style.visibility</p:attrName>
                                        </p:attrNameLst>
                                      </p:cBhvr>
                                      <p:to>
                                        <p:strVal val="visible"/>
                                      </p:to>
                                    </p:set>
                                    <p:anim calcmode="lin" valueType="num">
                                      <p:cBhvr additive="base">
                                        <p:cTn id="37" dur="500" fill="hold"/>
                                        <p:tgtEl>
                                          <p:spTgt spid="50688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06883">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6883">
                                            <p:txEl>
                                              <p:pRg st="5" end="5"/>
                                            </p:txEl>
                                          </p:spTgt>
                                        </p:tgtEl>
                                        <p:attrNameLst>
                                          <p:attrName>ppt_c</p:attrName>
                                        </p:attrNameLst>
                                      </p:cBhvr>
                                      <p:to>
                                        <a:schemeClr val="tx2"/>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06883">
                                            <p:txEl>
                                              <p:pRg st="6" end="6"/>
                                            </p:txEl>
                                          </p:spTgt>
                                        </p:tgtEl>
                                        <p:attrNameLst>
                                          <p:attrName>style.visibility</p:attrName>
                                        </p:attrNameLst>
                                      </p:cBhvr>
                                      <p:to>
                                        <p:strVal val="visible"/>
                                      </p:to>
                                    </p:set>
                                    <p:anim calcmode="lin" valueType="num">
                                      <p:cBhvr additive="base">
                                        <p:cTn id="43" dur="500" fill="hold"/>
                                        <p:tgtEl>
                                          <p:spTgt spid="50688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06883">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6883">
                                            <p:txEl>
                                              <p:pRg st="6" end="6"/>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6883" grpId="0" build="p" bldLvl="2"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Slide Number Placeholder 3">
            <a:extLst>
              <a:ext uri="{FF2B5EF4-FFF2-40B4-BE49-F238E27FC236}">
                <a16:creationId xmlns:a16="http://schemas.microsoft.com/office/drawing/2014/main" id="{5F6FDA35-41B4-918B-D790-96861EF4212A}"/>
              </a:ext>
            </a:extLst>
          </p:cNvPr>
          <p:cNvSpPr>
            <a:spLocks noGrp="1"/>
          </p:cNvSpPr>
          <p:nvPr>
            <p:ph type="sldNum" sz="quarter" idx="12"/>
          </p:nvPr>
        </p:nvSpPr>
        <p:spPr>
          <a:xfrm>
            <a:off x="457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fld id="{C898651E-DFEA-4349-A7F0-FF2577E23EE5}" type="slidenum">
              <a:rPr lang="en-US" altLang="en-US">
                <a:latin typeface="Verdana" panose="020B0604030504040204" pitchFamily="34" charset="0"/>
              </a:rPr>
              <a:pPr algn="l" eaLnBrk="1" hangingPunct="1"/>
              <a:t>42</a:t>
            </a:fld>
            <a:endParaRPr lang="en-US" altLang="en-US">
              <a:latin typeface="Verdana" panose="020B0604030504040204" pitchFamily="34" charset="0"/>
            </a:endParaRPr>
          </a:p>
        </p:txBody>
      </p:sp>
      <p:sp>
        <p:nvSpPr>
          <p:cNvPr id="47107" name="Rectangle 2">
            <a:extLst>
              <a:ext uri="{FF2B5EF4-FFF2-40B4-BE49-F238E27FC236}">
                <a16:creationId xmlns:a16="http://schemas.microsoft.com/office/drawing/2014/main" id="{BD83A5E1-8478-74E5-7FBE-77C62F19449D}"/>
              </a:ext>
            </a:extLst>
          </p:cNvPr>
          <p:cNvSpPr>
            <a:spLocks noGrp="1" noChangeArrowheads="1"/>
          </p:cNvSpPr>
          <p:nvPr>
            <p:ph type="title"/>
          </p:nvPr>
        </p:nvSpPr>
        <p:spPr>
          <a:xfrm>
            <a:off x="609600" y="228600"/>
            <a:ext cx="8358188" cy="641350"/>
          </a:xfrm>
        </p:spPr>
        <p:txBody>
          <a:bodyPr/>
          <a:lstStyle/>
          <a:p>
            <a:pPr eaLnBrk="1" hangingPunct="1"/>
            <a:r>
              <a:rPr lang="en-US" altLang="en-US" sz="3900"/>
              <a:t>Features of Preferred Stock</a:t>
            </a:r>
          </a:p>
        </p:txBody>
      </p:sp>
      <p:sp>
        <p:nvSpPr>
          <p:cNvPr id="508931" name="Rectangle 3">
            <a:extLst>
              <a:ext uri="{FF2B5EF4-FFF2-40B4-BE49-F238E27FC236}">
                <a16:creationId xmlns:a16="http://schemas.microsoft.com/office/drawing/2014/main" id="{E76D3A39-3A27-BC76-EB5B-17AD59DDF3A3}"/>
              </a:ext>
            </a:extLst>
          </p:cNvPr>
          <p:cNvSpPr>
            <a:spLocks noGrp="1" noChangeArrowheads="1"/>
          </p:cNvSpPr>
          <p:nvPr>
            <p:ph type="body" idx="1"/>
          </p:nvPr>
        </p:nvSpPr>
        <p:spPr>
          <a:xfrm>
            <a:off x="228600" y="990600"/>
            <a:ext cx="8739188" cy="5386388"/>
          </a:xfrm>
        </p:spPr>
        <p:txBody>
          <a:bodyPr>
            <a:normAutofit lnSpcReduction="10000"/>
          </a:bodyPr>
          <a:lstStyle/>
          <a:p>
            <a:pPr eaLnBrk="1" hangingPunct="1">
              <a:lnSpc>
                <a:spcPct val="90000"/>
              </a:lnSpc>
              <a:buFont typeface="Arial" charset="0"/>
              <a:buChar char="•"/>
              <a:defRPr/>
            </a:pPr>
            <a:r>
              <a:rPr lang="en-US" sz="2800" dirty="0"/>
              <a:t>Dividends:</a:t>
            </a:r>
          </a:p>
          <a:p>
            <a:pPr lvl="1" eaLnBrk="1" hangingPunct="1">
              <a:lnSpc>
                <a:spcPct val="90000"/>
              </a:lnSpc>
              <a:defRPr/>
            </a:pPr>
            <a:r>
              <a:rPr lang="en-US" sz="2400" dirty="0"/>
              <a:t>Stated dividend that must be paid before dividends can be paid to common stockholders.</a:t>
            </a:r>
          </a:p>
          <a:p>
            <a:pPr lvl="1" eaLnBrk="1" hangingPunct="1">
              <a:lnSpc>
                <a:spcPct val="90000"/>
              </a:lnSpc>
              <a:defRPr/>
            </a:pPr>
            <a:r>
              <a:rPr lang="en-US" sz="2400" dirty="0"/>
              <a:t>Dividends are not a liability of the firm and preferred dividends can be deferred indefinitely.</a:t>
            </a:r>
          </a:p>
          <a:p>
            <a:pPr lvl="1" eaLnBrk="1" hangingPunct="1">
              <a:lnSpc>
                <a:spcPct val="90000"/>
              </a:lnSpc>
              <a:defRPr/>
            </a:pPr>
            <a:r>
              <a:rPr lang="en-US" sz="2400" dirty="0"/>
              <a:t>Most preferred dividends are cumulative – any missed preferred dividends have to be paid before common dividends can be paid (</a:t>
            </a:r>
            <a:r>
              <a:rPr lang="en-US" sz="2400" i="1" dirty="0"/>
              <a:t>arrearage</a:t>
            </a:r>
            <a:r>
              <a:rPr lang="en-US" sz="2400" dirty="0"/>
              <a:t>).</a:t>
            </a:r>
          </a:p>
          <a:p>
            <a:pPr eaLnBrk="1" hangingPunct="1">
              <a:lnSpc>
                <a:spcPct val="90000"/>
              </a:lnSpc>
              <a:buFont typeface="Arial" charset="0"/>
              <a:buChar char="•"/>
              <a:defRPr/>
            </a:pPr>
            <a:r>
              <a:rPr lang="en-US" sz="2800" dirty="0"/>
              <a:t>Preferred stock generally does not carry voting rights.</a:t>
            </a:r>
          </a:p>
          <a:p>
            <a:pPr lvl="1" eaLnBrk="1" hangingPunct="1">
              <a:lnSpc>
                <a:spcPct val="90000"/>
              </a:lnSpc>
              <a:defRPr/>
            </a:pPr>
            <a:r>
              <a:rPr lang="en-US" sz="2400" dirty="0"/>
              <a:t>In some cases, if dividends are not paid, Preferred Stockholders are granted voting rights </a:t>
            </a:r>
          </a:p>
          <a:p>
            <a:pPr eaLnBrk="1" hangingPunct="1">
              <a:lnSpc>
                <a:spcPct val="90000"/>
              </a:lnSpc>
              <a:buFont typeface="Arial" charset="0"/>
              <a:buChar char="•"/>
              <a:defRPr/>
            </a:pPr>
            <a:r>
              <a:rPr lang="en-US" sz="2800" dirty="0"/>
              <a:t>In liquidation, they are only paid the “stated value” of the Preferred Stock.</a:t>
            </a:r>
          </a:p>
          <a:p>
            <a:pPr eaLnBrk="1" hangingPunct="1">
              <a:lnSpc>
                <a:spcPct val="90000"/>
              </a:lnSpc>
              <a:buFont typeface="Arial" charset="0"/>
              <a:buChar char="•"/>
              <a:defRPr/>
            </a:pPr>
            <a:r>
              <a:rPr lang="en-US" sz="2800" dirty="0"/>
              <a:t>Preferred Stock </a:t>
            </a:r>
            <a:r>
              <a:rPr lang="en-US" sz="2800" dirty="0">
                <a:sym typeface="Euclid Symbol" pitchFamily="18" charset="2"/>
              </a:rPr>
              <a:t> ½ Debt + ½ Equity.</a:t>
            </a:r>
          </a:p>
          <a:p>
            <a:pPr lvl="1" eaLnBrk="1" hangingPunct="1">
              <a:lnSpc>
                <a:spcPct val="90000"/>
              </a:lnSpc>
              <a:defRPr/>
            </a:pPr>
            <a:endParaRPr lang="en-US" sz="2400" dirty="0">
              <a:sym typeface="Euclid 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08931">
                                            <p:txEl>
                                              <p:pRg st="0" end="0"/>
                                            </p:txEl>
                                          </p:spTgt>
                                        </p:tgtEl>
                                        <p:attrNameLst>
                                          <p:attrName>style.visibility</p:attrName>
                                        </p:attrNameLst>
                                      </p:cBhvr>
                                      <p:to>
                                        <p:strVal val="visible"/>
                                      </p:to>
                                    </p:set>
                                    <p:anim calcmode="lin" valueType="num">
                                      <p:cBhvr additive="base">
                                        <p:cTn id="7" dur="500" fill="hold"/>
                                        <p:tgtEl>
                                          <p:spTgt spid="5089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0893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1">
                                            <p:txEl>
                                              <p:pRg st="0" end="0"/>
                                            </p:txEl>
                                          </p:spTgt>
                                        </p:tgtEl>
                                        <p:attrNameLst>
                                          <p:attrName>ppt_c</p:attrName>
                                        </p:attrNameLst>
                                      </p:cBhvr>
                                      <p:to>
                                        <a:schemeClr val="tx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08931">
                                            <p:txEl>
                                              <p:pRg st="1" end="1"/>
                                            </p:txEl>
                                          </p:spTgt>
                                        </p:tgtEl>
                                        <p:attrNameLst>
                                          <p:attrName>style.visibility</p:attrName>
                                        </p:attrNameLst>
                                      </p:cBhvr>
                                      <p:to>
                                        <p:strVal val="visible"/>
                                      </p:to>
                                    </p:set>
                                    <p:anim calcmode="lin" valueType="num">
                                      <p:cBhvr additive="base">
                                        <p:cTn id="13" dur="500" fill="hold"/>
                                        <p:tgtEl>
                                          <p:spTgt spid="50893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0893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1">
                                            <p:txEl>
                                              <p:pRg st="1" end="1"/>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08931">
                                            <p:txEl>
                                              <p:pRg st="2" end="2"/>
                                            </p:txEl>
                                          </p:spTgt>
                                        </p:tgtEl>
                                        <p:attrNameLst>
                                          <p:attrName>style.visibility</p:attrName>
                                        </p:attrNameLst>
                                      </p:cBhvr>
                                      <p:to>
                                        <p:strVal val="visible"/>
                                      </p:to>
                                    </p:set>
                                    <p:anim calcmode="lin" valueType="num">
                                      <p:cBhvr additive="base">
                                        <p:cTn id="19" dur="500" fill="hold"/>
                                        <p:tgtEl>
                                          <p:spTgt spid="50893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08931">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1">
                                            <p:txEl>
                                              <p:pRg st="2" end="2"/>
                                            </p:txEl>
                                          </p:spTgt>
                                        </p:tgtEl>
                                        <p:attrNameLst>
                                          <p:attrName>ppt_c</p:attrName>
                                        </p:attrNameLst>
                                      </p:cBhvr>
                                      <p:to>
                                        <a:schemeClr val="tx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08931">
                                            <p:txEl>
                                              <p:pRg st="3" end="3"/>
                                            </p:txEl>
                                          </p:spTgt>
                                        </p:tgtEl>
                                        <p:attrNameLst>
                                          <p:attrName>style.visibility</p:attrName>
                                        </p:attrNameLst>
                                      </p:cBhvr>
                                      <p:to>
                                        <p:strVal val="visible"/>
                                      </p:to>
                                    </p:set>
                                    <p:anim calcmode="lin" valueType="num">
                                      <p:cBhvr additive="base">
                                        <p:cTn id="25" dur="500" fill="hold"/>
                                        <p:tgtEl>
                                          <p:spTgt spid="50893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08931">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1">
                                            <p:txEl>
                                              <p:pRg st="3" end="3"/>
                                            </p:txEl>
                                          </p:spTgt>
                                        </p:tgtEl>
                                        <p:attrNameLst>
                                          <p:attrName>ppt_c</p:attrName>
                                        </p:attrNameLst>
                                      </p:cBhvr>
                                      <p:to>
                                        <a:schemeClr val="tx2"/>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08931">
                                            <p:txEl>
                                              <p:pRg st="4" end="4"/>
                                            </p:txEl>
                                          </p:spTgt>
                                        </p:tgtEl>
                                        <p:attrNameLst>
                                          <p:attrName>style.visibility</p:attrName>
                                        </p:attrNameLst>
                                      </p:cBhvr>
                                      <p:to>
                                        <p:strVal val="visible"/>
                                      </p:to>
                                    </p:set>
                                    <p:anim calcmode="lin" valueType="num">
                                      <p:cBhvr additive="base">
                                        <p:cTn id="31" dur="500" fill="hold"/>
                                        <p:tgtEl>
                                          <p:spTgt spid="50893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08931">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1">
                                            <p:txEl>
                                              <p:pRg st="4" end="4"/>
                                            </p:txEl>
                                          </p:spTgt>
                                        </p:tgtEl>
                                        <p:attrNameLst>
                                          <p:attrName>ppt_c</p:attrName>
                                        </p:attrNameLst>
                                      </p:cBhvr>
                                      <p:to>
                                        <a:schemeClr val="tx2"/>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08931">
                                            <p:txEl>
                                              <p:pRg st="5" end="5"/>
                                            </p:txEl>
                                          </p:spTgt>
                                        </p:tgtEl>
                                        <p:attrNameLst>
                                          <p:attrName>style.visibility</p:attrName>
                                        </p:attrNameLst>
                                      </p:cBhvr>
                                      <p:to>
                                        <p:strVal val="visible"/>
                                      </p:to>
                                    </p:set>
                                    <p:anim calcmode="lin" valueType="num">
                                      <p:cBhvr additive="base">
                                        <p:cTn id="37" dur="500" fill="hold"/>
                                        <p:tgtEl>
                                          <p:spTgt spid="50893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08931">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1">
                                            <p:txEl>
                                              <p:pRg st="5" end="5"/>
                                            </p:txEl>
                                          </p:spTgt>
                                        </p:tgtEl>
                                        <p:attrNameLst>
                                          <p:attrName>ppt_c</p:attrName>
                                        </p:attrNameLst>
                                      </p:cBhvr>
                                      <p:to>
                                        <a:schemeClr val="tx2"/>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08931">
                                            <p:txEl>
                                              <p:pRg st="6" end="6"/>
                                            </p:txEl>
                                          </p:spTgt>
                                        </p:tgtEl>
                                        <p:attrNameLst>
                                          <p:attrName>style.visibility</p:attrName>
                                        </p:attrNameLst>
                                      </p:cBhvr>
                                      <p:to>
                                        <p:strVal val="visible"/>
                                      </p:to>
                                    </p:set>
                                    <p:anim calcmode="lin" valueType="num">
                                      <p:cBhvr additive="base">
                                        <p:cTn id="43" dur="500" fill="hold"/>
                                        <p:tgtEl>
                                          <p:spTgt spid="50893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08931">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1">
                                            <p:txEl>
                                              <p:pRg st="6" end="6"/>
                                            </p:txEl>
                                          </p:spTgt>
                                        </p:tgtEl>
                                        <p:attrNameLst>
                                          <p:attrName>ppt_c</p:attrName>
                                        </p:attrNameLst>
                                      </p:cBhvr>
                                      <p:to>
                                        <a:schemeClr val="tx2"/>
                                      </p:to>
                                    </p:animClr>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508931">
                                            <p:txEl>
                                              <p:pRg st="7" end="7"/>
                                            </p:txEl>
                                          </p:spTgt>
                                        </p:tgtEl>
                                        <p:attrNameLst>
                                          <p:attrName>style.visibility</p:attrName>
                                        </p:attrNameLst>
                                      </p:cBhvr>
                                      <p:to>
                                        <p:strVal val="visible"/>
                                      </p:to>
                                    </p:set>
                                    <p:anim calcmode="lin" valueType="num">
                                      <p:cBhvr additive="base">
                                        <p:cTn id="49" dur="500" fill="hold"/>
                                        <p:tgtEl>
                                          <p:spTgt spid="508931">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508931">
                                            <p:txEl>
                                              <p:pRg st="7" end="7"/>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508931">
                                            <p:txEl>
                                              <p:pRg st="7" end="7"/>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8931" grpId="0" build="p" bldLvl="2"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Slide Number Placeholder 3">
            <a:extLst>
              <a:ext uri="{FF2B5EF4-FFF2-40B4-BE49-F238E27FC236}">
                <a16:creationId xmlns:a16="http://schemas.microsoft.com/office/drawing/2014/main" id="{55D9FD5E-1FB9-2766-62AA-89B00C390236}"/>
              </a:ext>
            </a:extLst>
          </p:cNvPr>
          <p:cNvSpPr>
            <a:spLocks noGrp="1"/>
          </p:cNvSpPr>
          <p:nvPr>
            <p:ph type="sldNum" sz="quarter" idx="12"/>
          </p:nvPr>
        </p:nvSpPr>
        <p:spPr>
          <a:xfrm>
            <a:off x="457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fld id="{6C50A802-B56A-4A8C-BDD8-3BE84C3CF9EC}" type="slidenum">
              <a:rPr lang="en-US" altLang="en-US">
                <a:latin typeface="Verdana" panose="020B0604030504040204" pitchFamily="34" charset="0"/>
              </a:rPr>
              <a:pPr algn="l" eaLnBrk="1" hangingPunct="1"/>
              <a:t>43</a:t>
            </a:fld>
            <a:endParaRPr lang="en-US" altLang="en-US">
              <a:latin typeface="Verdana" panose="020B0604030504040204" pitchFamily="34" charset="0"/>
            </a:endParaRPr>
          </a:p>
        </p:txBody>
      </p:sp>
      <p:sp>
        <p:nvSpPr>
          <p:cNvPr id="549890" name="Rectangle 2">
            <a:extLst>
              <a:ext uri="{FF2B5EF4-FFF2-40B4-BE49-F238E27FC236}">
                <a16:creationId xmlns:a16="http://schemas.microsoft.com/office/drawing/2014/main" id="{974CEB76-D86C-C862-6DD6-D2470B766111}"/>
              </a:ext>
            </a:extLst>
          </p:cNvPr>
          <p:cNvSpPr>
            <a:spLocks noGrp="1" noChangeArrowheads="1"/>
          </p:cNvSpPr>
          <p:nvPr>
            <p:ph type="title"/>
          </p:nvPr>
        </p:nvSpPr>
        <p:spPr>
          <a:xfrm>
            <a:off x="609600" y="422275"/>
            <a:ext cx="8358188" cy="568325"/>
          </a:xfrm>
        </p:spPr>
        <p:txBody>
          <a:bodyPr/>
          <a:lstStyle/>
          <a:p>
            <a:pPr eaLnBrk="1" hangingPunct="1"/>
            <a:r>
              <a:rPr lang="en-US" altLang="en-US" sz="3900"/>
              <a:t>Financial Markets</a:t>
            </a:r>
          </a:p>
        </p:txBody>
      </p:sp>
      <p:sp>
        <p:nvSpPr>
          <p:cNvPr id="549891" name="Rectangle 3">
            <a:extLst>
              <a:ext uri="{FF2B5EF4-FFF2-40B4-BE49-F238E27FC236}">
                <a16:creationId xmlns:a16="http://schemas.microsoft.com/office/drawing/2014/main" id="{AB0BB2E0-FFF9-5076-61D7-372D177337B4}"/>
              </a:ext>
            </a:extLst>
          </p:cNvPr>
          <p:cNvSpPr>
            <a:spLocks noGrp="1" noChangeArrowheads="1"/>
          </p:cNvSpPr>
          <p:nvPr>
            <p:ph type="body" idx="1"/>
          </p:nvPr>
        </p:nvSpPr>
        <p:spPr>
          <a:xfrm>
            <a:off x="533400" y="1219200"/>
            <a:ext cx="8077200" cy="4800600"/>
          </a:xfrm>
        </p:spPr>
        <p:txBody>
          <a:bodyPr/>
          <a:lstStyle/>
          <a:p>
            <a:pPr eaLnBrk="1" hangingPunct="1">
              <a:lnSpc>
                <a:spcPct val="80000"/>
              </a:lnSpc>
            </a:pPr>
            <a:r>
              <a:rPr lang="en-US" altLang="en-US" sz="3600"/>
              <a:t>Primary Markets</a:t>
            </a:r>
          </a:p>
          <a:p>
            <a:pPr lvl="1" eaLnBrk="1" hangingPunct="1">
              <a:lnSpc>
                <a:spcPct val="80000"/>
              </a:lnSpc>
            </a:pPr>
            <a:r>
              <a:rPr lang="en-US" altLang="en-US" sz="3200"/>
              <a:t>Original sale of equity or debt</a:t>
            </a:r>
          </a:p>
          <a:p>
            <a:pPr lvl="1" eaLnBrk="1" hangingPunct="1">
              <a:lnSpc>
                <a:spcPct val="80000"/>
              </a:lnSpc>
            </a:pPr>
            <a:r>
              <a:rPr lang="en-US" altLang="en-US" sz="3200"/>
              <a:t>Corporation issues security (gets capital (cash))</a:t>
            </a:r>
            <a:br>
              <a:rPr lang="en-US" altLang="en-US" sz="3200"/>
            </a:br>
            <a:endParaRPr lang="en-US" altLang="en-US" sz="3200"/>
          </a:p>
          <a:p>
            <a:pPr eaLnBrk="1" hangingPunct="1">
              <a:lnSpc>
                <a:spcPct val="80000"/>
              </a:lnSpc>
            </a:pPr>
            <a:r>
              <a:rPr lang="en-US" altLang="en-US" sz="3600"/>
              <a:t>Secondary Markets</a:t>
            </a:r>
          </a:p>
          <a:p>
            <a:pPr lvl="1" eaLnBrk="1" hangingPunct="1">
              <a:lnSpc>
                <a:spcPct val="80000"/>
              </a:lnSpc>
            </a:pPr>
            <a:r>
              <a:rPr lang="en-US" altLang="en-US" sz="3200"/>
              <a:t>After original sale of equity or debt</a:t>
            </a:r>
          </a:p>
          <a:p>
            <a:pPr lvl="1" eaLnBrk="1" hangingPunct="1">
              <a:lnSpc>
                <a:spcPct val="80000"/>
              </a:lnSpc>
            </a:pPr>
            <a:r>
              <a:rPr lang="en-US" altLang="en-US" sz="3200"/>
              <a:t>You sell/buy security</a:t>
            </a:r>
            <a:endParaRPr lang="en-US" altLang="en-US"/>
          </a:p>
          <a:p>
            <a:pPr eaLnBrk="1" hangingPunct="1">
              <a:lnSpc>
                <a:spcPct val="80000"/>
              </a:lnSpc>
            </a:pPr>
            <a:endParaRPr lang="en-US" altLang="en-US" sz="3600"/>
          </a:p>
          <a:p>
            <a:pPr eaLnBrk="1" hangingPunct="1">
              <a:lnSpc>
                <a:spcPct val="80000"/>
              </a:lnSpc>
            </a:pPr>
            <a:endParaRPr lang="en-US" altLang="en-US" sz="3600"/>
          </a:p>
        </p:txBody>
      </p:sp>
      <p:sp>
        <p:nvSpPr>
          <p:cNvPr id="549892" name="Rectangle 4">
            <a:extLst>
              <a:ext uri="{FF2B5EF4-FFF2-40B4-BE49-F238E27FC236}">
                <a16:creationId xmlns:a16="http://schemas.microsoft.com/office/drawing/2014/main" id="{9C7B667E-B702-EE09-D9CB-E46C879C0410}"/>
              </a:ext>
            </a:extLst>
          </p:cNvPr>
          <p:cNvSpPr>
            <a:spLocks noGrp="1" noChangeArrowheads="1"/>
          </p:cNvSpPr>
          <p:nvPr>
            <p:ph type="body" sz="half" idx="4294967295"/>
          </p:nvPr>
        </p:nvSpPr>
        <p:spPr>
          <a:xfrm>
            <a:off x="5029200" y="1600200"/>
            <a:ext cx="4114800" cy="4530725"/>
          </a:xfrm>
        </p:spPr>
        <p:txBody>
          <a:bodyPr/>
          <a:lstStyle/>
          <a:p>
            <a:pPr lvl="1" eaLnBrk="1" hangingPunct="1"/>
            <a:endParaRPr lang="en-US" altLang="en-US" sz="2600"/>
          </a:p>
          <a:p>
            <a:pPr eaLnBrk="1" hangingPunct="1"/>
            <a:endParaRPr lang="en-US" altLang="en-US" sz="2800"/>
          </a:p>
          <a:p>
            <a:pPr eaLnBrk="1" hangingPunct="1"/>
            <a:endParaRPr lang="en-US" altLang="en-US" sz="2800"/>
          </a:p>
        </p:txBody>
      </p:sp>
    </p:spTree>
  </p:cSld>
  <p:clrMapOvr>
    <a:masterClrMapping/>
  </p:clrMapOvr>
  <p:transition spd="med">
    <p:wheel spokes="8"/>
    <p:sndAc>
      <p:stSnd>
        <p:snd r:embed="rId3" name="cashreg.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49890"/>
                                        </p:tgtEl>
                                        <p:attrNameLst>
                                          <p:attrName>style.visibility</p:attrName>
                                        </p:attrNameLst>
                                      </p:cBhvr>
                                      <p:to>
                                        <p:strVal val="visible"/>
                                      </p:to>
                                    </p:set>
                                    <p:animEffect transition="in" filter="fade">
                                      <p:cBhvr>
                                        <p:cTn id="7" dur="500"/>
                                        <p:tgtEl>
                                          <p:spTgt spid="549890"/>
                                        </p:tgtEl>
                                      </p:cBhvr>
                                    </p:animEffect>
                                    <p:anim calcmode="lin" valueType="num">
                                      <p:cBhvr>
                                        <p:cTn id="8" dur="500" fill="hold"/>
                                        <p:tgtEl>
                                          <p:spTgt spid="549890"/>
                                        </p:tgtEl>
                                        <p:attrNameLst>
                                          <p:attrName>ppt_x</p:attrName>
                                        </p:attrNameLst>
                                      </p:cBhvr>
                                      <p:tavLst>
                                        <p:tav tm="0">
                                          <p:val>
                                            <p:strVal val="#ppt_x"/>
                                          </p:val>
                                        </p:tav>
                                        <p:tav tm="100000">
                                          <p:val>
                                            <p:strVal val="#ppt_x"/>
                                          </p:val>
                                        </p:tav>
                                      </p:tavLst>
                                    </p:anim>
                                    <p:anim calcmode="lin" valueType="num">
                                      <p:cBhvr>
                                        <p:cTn id="9" dur="500" fill="hold"/>
                                        <p:tgtEl>
                                          <p:spTgt spid="54989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49891">
                                            <p:txEl>
                                              <p:pRg st="0" end="0"/>
                                            </p:txEl>
                                          </p:spTgt>
                                        </p:tgtEl>
                                        <p:attrNameLst>
                                          <p:attrName>style.visibility</p:attrName>
                                        </p:attrNameLst>
                                      </p:cBhvr>
                                      <p:to>
                                        <p:strVal val="visible"/>
                                      </p:to>
                                    </p:set>
                                    <p:animEffect transition="in" filter="fade">
                                      <p:cBhvr>
                                        <p:cTn id="14" dur="500"/>
                                        <p:tgtEl>
                                          <p:spTgt spid="549891">
                                            <p:txEl>
                                              <p:pRg st="0" end="0"/>
                                            </p:txEl>
                                          </p:spTgt>
                                        </p:tgtEl>
                                      </p:cBhvr>
                                    </p:animEffect>
                                    <p:anim calcmode="lin" valueType="num">
                                      <p:cBhvr>
                                        <p:cTn id="15" dur="500" fill="hold"/>
                                        <p:tgtEl>
                                          <p:spTgt spid="54989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498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49891">
                                            <p:txEl>
                                              <p:pRg st="1" end="1"/>
                                            </p:txEl>
                                          </p:spTgt>
                                        </p:tgtEl>
                                        <p:attrNameLst>
                                          <p:attrName>style.visibility</p:attrName>
                                        </p:attrNameLst>
                                      </p:cBhvr>
                                      <p:to>
                                        <p:strVal val="visible"/>
                                      </p:to>
                                    </p:set>
                                    <p:animEffect transition="in" filter="fade">
                                      <p:cBhvr>
                                        <p:cTn id="21" dur="500"/>
                                        <p:tgtEl>
                                          <p:spTgt spid="549891">
                                            <p:txEl>
                                              <p:pRg st="1" end="1"/>
                                            </p:txEl>
                                          </p:spTgt>
                                        </p:tgtEl>
                                      </p:cBhvr>
                                    </p:animEffect>
                                    <p:anim calcmode="lin" valueType="num">
                                      <p:cBhvr>
                                        <p:cTn id="22" dur="500" fill="hold"/>
                                        <p:tgtEl>
                                          <p:spTgt spid="54989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5498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49891">
                                            <p:txEl>
                                              <p:pRg st="2" end="2"/>
                                            </p:txEl>
                                          </p:spTgt>
                                        </p:tgtEl>
                                        <p:attrNameLst>
                                          <p:attrName>style.visibility</p:attrName>
                                        </p:attrNameLst>
                                      </p:cBhvr>
                                      <p:to>
                                        <p:strVal val="visible"/>
                                      </p:to>
                                    </p:set>
                                    <p:animEffect transition="in" filter="fade">
                                      <p:cBhvr>
                                        <p:cTn id="28" dur="500"/>
                                        <p:tgtEl>
                                          <p:spTgt spid="549891">
                                            <p:txEl>
                                              <p:pRg st="2" end="2"/>
                                            </p:txEl>
                                          </p:spTgt>
                                        </p:tgtEl>
                                      </p:cBhvr>
                                    </p:animEffect>
                                    <p:anim calcmode="lin" valueType="num">
                                      <p:cBhvr>
                                        <p:cTn id="29" dur="500" fill="hold"/>
                                        <p:tgtEl>
                                          <p:spTgt spid="54989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5498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49891">
                                            <p:txEl>
                                              <p:pRg st="3" end="3"/>
                                            </p:txEl>
                                          </p:spTgt>
                                        </p:tgtEl>
                                        <p:attrNameLst>
                                          <p:attrName>style.visibility</p:attrName>
                                        </p:attrNameLst>
                                      </p:cBhvr>
                                      <p:to>
                                        <p:strVal val="visible"/>
                                      </p:to>
                                    </p:set>
                                    <p:animEffect transition="in" filter="fade">
                                      <p:cBhvr>
                                        <p:cTn id="35" dur="500"/>
                                        <p:tgtEl>
                                          <p:spTgt spid="549891">
                                            <p:txEl>
                                              <p:pRg st="3" end="3"/>
                                            </p:txEl>
                                          </p:spTgt>
                                        </p:tgtEl>
                                      </p:cBhvr>
                                    </p:animEffect>
                                    <p:anim calcmode="lin" valueType="num">
                                      <p:cBhvr>
                                        <p:cTn id="36" dur="500" fill="hold"/>
                                        <p:tgtEl>
                                          <p:spTgt spid="54989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5498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49891">
                                            <p:txEl>
                                              <p:pRg st="4" end="4"/>
                                            </p:txEl>
                                          </p:spTgt>
                                        </p:tgtEl>
                                        <p:attrNameLst>
                                          <p:attrName>style.visibility</p:attrName>
                                        </p:attrNameLst>
                                      </p:cBhvr>
                                      <p:to>
                                        <p:strVal val="visible"/>
                                      </p:to>
                                    </p:set>
                                    <p:animEffect transition="in" filter="fade">
                                      <p:cBhvr>
                                        <p:cTn id="42" dur="500"/>
                                        <p:tgtEl>
                                          <p:spTgt spid="549891">
                                            <p:txEl>
                                              <p:pRg st="4" end="4"/>
                                            </p:txEl>
                                          </p:spTgt>
                                        </p:tgtEl>
                                      </p:cBhvr>
                                    </p:animEffect>
                                    <p:anim calcmode="lin" valueType="num">
                                      <p:cBhvr>
                                        <p:cTn id="43" dur="500" fill="hold"/>
                                        <p:tgtEl>
                                          <p:spTgt spid="549891">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54989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49891">
                                            <p:txEl>
                                              <p:pRg st="5" end="5"/>
                                            </p:txEl>
                                          </p:spTgt>
                                        </p:tgtEl>
                                        <p:attrNameLst>
                                          <p:attrName>style.visibility</p:attrName>
                                        </p:attrNameLst>
                                      </p:cBhvr>
                                      <p:to>
                                        <p:strVal val="visible"/>
                                      </p:to>
                                    </p:set>
                                    <p:animEffect transition="in" filter="fade">
                                      <p:cBhvr>
                                        <p:cTn id="49" dur="500"/>
                                        <p:tgtEl>
                                          <p:spTgt spid="549891">
                                            <p:txEl>
                                              <p:pRg st="5" end="5"/>
                                            </p:txEl>
                                          </p:spTgt>
                                        </p:tgtEl>
                                      </p:cBhvr>
                                    </p:animEffect>
                                    <p:anim calcmode="lin" valueType="num">
                                      <p:cBhvr>
                                        <p:cTn id="50" dur="500" fill="hold"/>
                                        <p:tgtEl>
                                          <p:spTgt spid="549891">
                                            <p:txEl>
                                              <p:pRg st="5" end="5"/>
                                            </p:txEl>
                                          </p:spTgt>
                                        </p:tgtEl>
                                        <p:attrNameLst>
                                          <p:attrName>ppt_x</p:attrName>
                                        </p:attrNameLst>
                                      </p:cBhvr>
                                      <p:tavLst>
                                        <p:tav tm="0">
                                          <p:val>
                                            <p:strVal val="#ppt_x"/>
                                          </p:val>
                                        </p:tav>
                                        <p:tav tm="100000">
                                          <p:val>
                                            <p:strVal val="#ppt_x"/>
                                          </p:val>
                                        </p:tav>
                                      </p:tavLst>
                                    </p:anim>
                                    <p:anim calcmode="lin" valueType="num">
                                      <p:cBhvr>
                                        <p:cTn id="51" dur="500" fill="hold"/>
                                        <p:tgtEl>
                                          <p:spTgt spid="54989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grpId="0" nodeType="clickEffect" nodePh="1">
                                  <p:stCondLst>
                                    <p:cond delay="0"/>
                                  </p:stCondLst>
                                  <p:endCondLst>
                                    <p:cond evt="begin" delay="0">
                                      <p:tn val="54"/>
                                    </p:cond>
                                  </p:endCondLst>
                                  <p:childTnLst>
                                    <p:set>
                                      <p:cBhvr>
                                        <p:cTn id="55" dur="1" fill="hold">
                                          <p:stCondLst>
                                            <p:cond delay="0"/>
                                          </p:stCondLst>
                                        </p:cTn>
                                        <p:tgtEl>
                                          <p:spTgt spid="549892">
                                            <p:txEl>
                                              <p:pRg st="0" end="0"/>
                                            </p:txEl>
                                          </p:spTgt>
                                        </p:tgtEl>
                                        <p:attrNameLst>
                                          <p:attrName>style.visibility</p:attrName>
                                        </p:attrNameLst>
                                      </p:cBhvr>
                                      <p:to>
                                        <p:strVal val="visible"/>
                                      </p:to>
                                    </p:set>
                                    <p:animEffect transition="in" filter="fade">
                                      <p:cBhvr>
                                        <p:cTn id="56" dur="500"/>
                                        <p:tgtEl>
                                          <p:spTgt spid="549892">
                                            <p:txEl>
                                              <p:pRg st="0" end="0"/>
                                            </p:txEl>
                                          </p:spTgt>
                                        </p:tgtEl>
                                      </p:cBhvr>
                                    </p:animEffect>
                                    <p:anim calcmode="lin" valueType="num">
                                      <p:cBhvr>
                                        <p:cTn id="57" dur="500" fill="hold"/>
                                        <p:tgtEl>
                                          <p:spTgt spid="549892">
                                            <p:txEl>
                                              <p:pRg st="0" end="0"/>
                                            </p:txEl>
                                          </p:spTgt>
                                        </p:tgtEl>
                                        <p:attrNameLst>
                                          <p:attrName>ppt_x</p:attrName>
                                        </p:attrNameLst>
                                      </p:cBhvr>
                                      <p:tavLst>
                                        <p:tav tm="0">
                                          <p:val>
                                            <p:strVal val="#ppt_x"/>
                                          </p:val>
                                        </p:tav>
                                        <p:tav tm="100000">
                                          <p:val>
                                            <p:strVal val="#ppt_x"/>
                                          </p:val>
                                        </p:tav>
                                      </p:tavLst>
                                    </p:anim>
                                    <p:anim calcmode="lin" valueType="num">
                                      <p:cBhvr>
                                        <p:cTn id="58" dur="500" fill="hold"/>
                                        <p:tgtEl>
                                          <p:spTgt spid="54989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9890" grpId="0"/>
      <p:bldP spid="549891" grpId="0" build="p"/>
      <p:bldP spid="549892"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553D873D-C52D-FF0F-C39A-D51B7B7EF92B}"/>
              </a:ext>
            </a:extLst>
          </p:cNvPr>
          <p:cNvSpPr>
            <a:spLocks noGrp="1"/>
          </p:cNvSpPr>
          <p:nvPr>
            <p:ph type="title"/>
          </p:nvPr>
        </p:nvSpPr>
        <p:spPr>
          <a:xfrm>
            <a:off x="457200" y="152400"/>
            <a:ext cx="8229600" cy="731838"/>
          </a:xfrm>
        </p:spPr>
        <p:txBody>
          <a:bodyPr/>
          <a:lstStyle/>
          <a:p>
            <a:pPr eaLnBrk="1" hangingPunct="1">
              <a:lnSpc>
                <a:spcPct val="90000"/>
              </a:lnSpc>
            </a:pPr>
            <a:r>
              <a:rPr lang="en-US" altLang="en-US"/>
              <a:t>Dealers vs. Brokers</a:t>
            </a:r>
          </a:p>
        </p:txBody>
      </p:sp>
      <p:sp>
        <p:nvSpPr>
          <p:cNvPr id="49155" name="Text Placeholder 3">
            <a:extLst>
              <a:ext uri="{FF2B5EF4-FFF2-40B4-BE49-F238E27FC236}">
                <a16:creationId xmlns:a16="http://schemas.microsoft.com/office/drawing/2014/main" id="{43E5F462-AEE4-7A5C-2857-F7D59A417E6B}"/>
              </a:ext>
            </a:extLst>
          </p:cNvPr>
          <p:cNvSpPr>
            <a:spLocks noGrp="1"/>
          </p:cNvSpPr>
          <p:nvPr>
            <p:ph type="body" idx="1"/>
          </p:nvPr>
        </p:nvSpPr>
        <p:spPr>
          <a:xfrm>
            <a:off x="228600" y="971550"/>
            <a:ext cx="4475163" cy="639763"/>
          </a:xfrm>
        </p:spPr>
        <p:txBody>
          <a:bodyPr/>
          <a:lstStyle/>
          <a:p>
            <a:r>
              <a:rPr lang="en-US" altLang="en-US" sz="3200"/>
              <a:t>Dealer</a:t>
            </a:r>
            <a:endParaRPr lang="en-US" altLang="en-US" sz="1800"/>
          </a:p>
        </p:txBody>
      </p:sp>
      <p:sp>
        <p:nvSpPr>
          <p:cNvPr id="49156" name="Content Placeholder 2">
            <a:extLst>
              <a:ext uri="{FF2B5EF4-FFF2-40B4-BE49-F238E27FC236}">
                <a16:creationId xmlns:a16="http://schemas.microsoft.com/office/drawing/2014/main" id="{5DFBC663-8180-68ED-CC77-6417D54019AB}"/>
              </a:ext>
            </a:extLst>
          </p:cNvPr>
          <p:cNvSpPr>
            <a:spLocks noGrp="1"/>
          </p:cNvSpPr>
          <p:nvPr>
            <p:ph sz="half" idx="2"/>
          </p:nvPr>
        </p:nvSpPr>
        <p:spPr>
          <a:xfrm>
            <a:off x="-228600" y="1611313"/>
            <a:ext cx="5105400" cy="3951287"/>
          </a:xfrm>
        </p:spPr>
        <p:txBody>
          <a:bodyPr/>
          <a:lstStyle/>
          <a:p>
            <a:pPr lvl="1" eaLnBrk="1" hangingPunct="1">
              <a:lnSpc>
                <a:spcPct val="90000"/>
              </a:lnSpc>
            </a:pPr>
            <a:r>
              <a:rPr lang="en-US" altLang="en-US" sz="2800"/>
              <a:t>Think “Used car dealer”.</a:t>
            </a:r>
          </a:p>
          <a:p>
            <a:pPr lvl="1" eaLnBrk="1" hangingPunct="1">
              <a:lnSpc>
                <a:spcPct val="90000"/>
              </a:lnSpc>
            </a:pPr>
            <a:r>
              <a:rPr lang="en-US" altLang="en-US" sz="2800"/>
              <a:t>Maintains an inventor of securities.</a:t>
            </a:r>
          </a:p>
          <a:p>
            <a:pPr lvl="1" eaLnBrk="1" hangingPunct="1">
              <a:lnSpc>
                <a:spcPct val="90000"/>
              </a:lnSpc>
            </a:pPr>
            <a:r>
              <a:rPr lang="en-US" altLang="en-US" sz="2800"/>
              <a:t>Ready to buy or sell at anytime.</a:t>
            </a:r>
          </a:p>
          <a:p>
            <a:pPr lvl="1" eaLnBrk="1" hangingPunct="1">
              <a:lnSpc>
                <a:spcPct val="80000"/>
              </a:lnSpc>
            </a:pPr>
            <a:r>
              <a:rPr lang="en-US" altLang="en-US" sz="2800"/>
              <a:t>Most debt is sold this way.</a:t>
            </a:r>
          </a:p>
          <a:p>
            <a:pPr lvl="1" eaLnBrk="1" hangingPunct="1">
              <a:lnSpc>
                <a:spcPct val="80000"/>
              </a:lnSpc>
            </a:pPr>
            <a:r>
              <a:rPr lang="en-US" altLang="en-US" sz="2800"/>
              <a:t>Example: NASDAQ.</a:t>
            </a:r>
          </a:p>
          <a:p>
            <a:pPr lvl="1" eaLnBrk="1" hangingPunct="1">
              <a:lnSpc>
                <a:spcPct val="80000"/>
              </a:lnSpc>
            </a:pPr>
            <a:r>
              <a:rPr lang="en-US" altLang="en-US" sz="2800"/>
              <a:t>Dealers buy and sell securities for themselves:</a:t>
            </a:r>
          </a:p>
          <a:p>
            <a:pPr lvl="2" eaLnBrk="1" hangingPunct="1">
              <a:lnSpc>
                <a:spcPct val="80000"/>
              </a:lnSpc>
            </a:pPr>
            <a:r>
              <a:rPr lang="en-US" altLang="en-US" sz="2000"/>
              <a:t>Bid = Price dealer willing to pay</a:t>
            </a:r>
          </a:p>
          <a:p>
            <a:pPr lvl="2" eaLnBrk="1" hangingPunct="1">
              <a:lnSpc>
                <a:spcPct val="80000"/>
              </a:lnSpc>
            </a:pPr>
            <a:r>
              <a:rPr lang="en-US" altLang="en-US" sz="2000"/>
              <a:t>Ask = Price dealer willing to sell</a:t>
            </a:r>
          </a:p>
          <a:p>
            <a:pPr lvl="2" eaLnBrk="1" hangingPunct="1">
              <a:lnSpc>
                <a:spcPct val="80000"/>
              </a:lnSpc>
            </a:pPr>
            <a:r>
              <a:rPr lang="en-US" altLang="en-US" sz="2000"/>
              <a:t>Spread = dealer profit = Ask - Bid</a:t>
            </a:r>
            <a:endParaRPr lang="en-US" altLang="en-US" sz="2800"/>
          </a:p>
        </p:txBody>
      </p:sp>
      <p:sp>
        <p:nvSpPr>
          <p:cNvPr id="49157" name="Text Placeholder 4">
            <a:extLst>
              <a:ext uri="{FF2B5EF4-FFF2-40B4-BE49-F238E27FC236}">
                <a16:creationId xmlns:a16="http://schemas.microsoft.com/office/drawing/2014/main" id="{C116526F-536D-FF4D-0D85-A594B34D59F4}"/>
              </a:ext>
            </a:extLst>
          </p:cNvPr>
          <p:cNvSpPr>
            <a:spLocks noGrp="1"/>
          </p:cNvSpPr>
          <p:nvPr>
            <p:ph type="body" sz="quarter" idx="3"/>
          </p:nvPr>
        </p:nvSpPr>
        <p:spPr>
          <a:xfrm>
            <a:off x="5105400" y="971550"/>
            <a:ext cx="3886200" cy="639763"/>
          </a:xfrm>
        </p:spPr>
        <p:txBody>
          <a:bodyPr/>
          <a:lstStyle/>
          <a:p>
            <a:r>
              <a:rPr lang="en-US" altLang="en-US" sz="3200"/>
              <a:t>Broker</a:t>
            </a:r>
          </a:p>
        </p:txBody>
      </p:sp>
      <p:sp>
        <p:nvSpPr>
          <p:cNvPr id="49158" name="Content Placeholder 5">
            <a:extLst>
              <a:ext uri="{FF2B5EF4-FFF2-40B4-BE49-F238E27FC236}">
                <a16:creationId xmlns:a16="http://schemas.microsoft.com/office/drawing/2014/main" id="{03E512D0-0E74-06D0-10F7-EB3A0BF1AFF1}"/>
              </a:ext>
            </a:extLst>
          </p:cNvPr>
          <p:cNvSpPr>
            <a:spLocks noGrp="1"/>
          </p:cNvSpPr>
          <p:nvPr>
            <p:ph sz="quarter" idx="4"/>
          </p:nvPr>
        </p:nvSpPr>
        <p:spPr>
          <a:xfrm>
            <a:off x="5105400" y="1581150"/>
            <a:ext cx="3886200" cy="3951288"/>
          </a:xfrm>
        </p:spPr>
        <p:txBody>
          <a:bodyPr/>
          <a:lstStyle/>
          <a:p>
            <a:pPr lvl="1" eaLnBrk="1" hangingPunct="1">
              <a:lnSpc>
                <a:spcPct val="90000"/>
              </a:lnSpc>
            </a:pPr>
            <a:r>
              <a:rPr lang="en-US" altLang="en-US" sz="2800"/>
              <a:t>Think “Real estate broker”</a:t>
            </a:r>
          </a:p>
          <a:p>
            <a:pPr lvl="1" eaLnBrk="1" hangingPunct="1">
              <a:lnSpc>
                <a:spcPct val="90000"/>
              </a:lnSpc>
            </a:pPr>
            <a:r>
              <a:rPr lang="en-US" altLang="en-US" sz="2800"/>
              <a:t>Brings buyers and sellers together</a:t>
            </a:r>
          </a:p>
          <a:p>
            <a:pPr lvl="1" eaLnBrk="1" hangingPunct="1">
              <a:lnSpc>
                <a:spcPct val="80000"/>
              </a:lnSpc>
            </a:pPr>
            <a:r>
              <a:rPr lang="en-US" altLang="en-US" sz="2800"/>
              <a:t>Brokers and agents match buyers and sellers</a:t>
            </a:r>
          </a:p>
          <a:p>
            <a:pPr lvl="1" eaLnBrk="1" hangingPunct="1">
              <a:lnSpc>
                <a:spcPct val="80000"/>
              </a:lnSpc>
            </a:pPr>
            <a:r>
              <a:rPr lang="en-US" altLang="en-US" sz="2800"/>
              <a:t>Most of the large firms’ equity is sold this way</a:t>
            </a:r>
          </a:p>
          <a:p>
            <a:pPr lvl="1" eaLnBrk="1" hangingPunct="1">
              <a:lnSpc>
                <a:spcPct val="80000"/>
              </a:lnSpc>
            </a:pPr>
            <a:r>
              <a:rPr lang="en-US" altLang="en-US" sz="2800"/>
              <a:t>Example: NYSE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9F9F71C2-2038-4422-1B8F-8F55BE034232}"/>
              </a:ext>
            </a:extLst>
          </p:cNvPr>
          <p:cNvSpPr>
            <a:spLocks noGrp="1"/>
          </p:cNvSpPr>
          <p:nvPr>
            <p:ph type="title"/>
          </p:nvPr>
        </p:nvSpPr>
        <p:spPr>
          <a:xfrm>
            <a:off x="457200" y="152400"/>
            <a:ext cx="8229600" cy="715963"/>
          </a:xfrm>
        </p:spPr>
        <p:txBody>
          <a:bodyPr/>
          <a:lstStyle/>
          <a:p>
            <a:r>
              <a:rPr lang="en-US" altLang="en-US"/>
              <a:t>New York Stock Exchange NYSE</a:t>
            </a:r>
          </a:p>
        </p:txBody>
      </p:sp>
      <p:sp>
        <p:nvSpPr>
          <p:cNvPr id="50179" name="Content Placeholder 2">
            <a:extLst>
              <a:ext uri="{FF2B5EF4-FFF2-40B4-BE49-F238E27FC236}">
                <a16:creationId xmlns:a16="http://schemas.microsoft.com/office/drawing/2014/main" id="{0495FA3C-5905-218D-6389-BFB7F22EAF15}"/>
              </a:ext>
            </a:extLst>
          </p:cNvPr>
          <p:cNvSpPr>
            <a:spLocks noGrp="1"/>
          </p:cNvSpPr>
          <p:nvPr>
            <p:ph idx="1"/>
          </p:nvPr>
        </p:nvSpPr>
        <p:spPr>
          <a:xfrm>
            <a:off x="228600" y="1036638"/>
            <a:ext cx="8610600" cy="4754562"/>
          </a:xfrm>
        </p:spPr>
        <p:txBody>
          <a:bodyPr/>
          <a:lstStyle/>
          <a:p>
            <a:r>
              <a:rPr lang="en-US" altLang="en-US"/>
              <a:t>In terms of $, Largest Stock Market in world.</a:t>
            </a:r>
          </a:p>
          <a:p>
            <a:r>
              <a:rPr lang="en-US" altLang="en-US"/>
              <a:t>Prior to 2006:</a:t>
            </a:r>
          </a:p>
          <a:p>
            <a:pPr lvl="1"/>
            <a:r>
              <a:rPr lang="en-US" altLang="en-US"/>
              <a:t>1,366 exchange members that own “seats” on the exchange and collectively were owners.</a:t>
            </a:r>
          </a:p>
          <a:p>
            <a:pPr lvl="1"/>
            <a:r>
              <a:rPr lang="en-US" altLang="en-US"/>
              <a:t>Record price for seat was $4 M in 2004.</a:t>
            </a:r>
          </a:p>
          <a:p>
            <a:r>
              <a:rPr lang="en-US" altLang="en-US"/>
              <a:t>After 2006:</a:t>
            </a:r>
          </a:p>
          <a:p>
            <a:pPr lvl="1"/>
            <a:r>
              <a:rPr lang="en-US" altLang="en-US"/>
              <a:t>NYSE became a public owned corporation: NYSE Group Inc.</a:t>
            </a:r>
          </a:p>
          <a:p>
            <a:pPr lvl="2"/>
            <a:r>
              <a:rPr lang="en-US" altLang="en-US"/>
              <a:t>Exchange members now purchase “trading licensee” (max # = 1,500) </a:t>
            </a:r>
            <a:r>
              <a:rPr lang="en-US" altLang="en-US">
                <a:sym typeface="Wingdings" panose="05000000000000000000" pitchFamily="2" charset="2"/>
              </a:rPr>
              <a:t> about $45,000.</a:t>
            </a:r>
          </a:p>
          <a:p>
            <a:pPr lvl="2"/>
            <a:r>
              <a:rPr lang="en-US" altLang="en-US"/>
              <a:t>“trading licensee” entitles you to buy and sell securities.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9AB49950-AA9B-F83B-EC96-6C865C931082}"/>
              </a:ext>
            </a:extLst>
          </p:cNvPr>
          <p:cNvSpPr>
            <a:spLocks noGrp="1"/>
          </p:cNvSpPr>
          <p:nvPr>
            <p:ph type="title"/>
          </p:nvPr>
        </p:nvSpPr>
        <p:spPr/>
        <p:txBody>
          <a:bodyPr/>
          <a:lstStyle/>
          <a:p>
            <a:r>
              <a:rPr lang="en-US" altLang="en-US"/>
              <a:t>New York Stock Exchange NTSE</a:t>
            </a:r>
          </a:p>
        </p:txBody>
      </p:sp>
      <p:sp>
        <p:nvSpPr>
          <p:cNvPr id="51203" name="Content Placeholder 2">
            <a:extLst>
              <a:ext uri="{FF2B5EF4-FFF2-40B4-BE49-F238E27FC236}">
                <a16:creationId xmlns:a16="http://schemas.microsoft.com/office/drawing/2014/main" id="{69154F5E-6F73-59D1-D286-4E22CF444E07}"/>
              </a:ext>
            </a:extLst>
          </p:cNvPr>
          <p:cNvSpPr>
            <a:spLocks noGrp="1"/>
          </p:cNvSpPr>
          <p:nvPr>
            <p:ph idx="1"/>
          </p:nvPr>
        </p:nvSpPr>
        <p:spPr>
          <a:xfrm>
            <a:off x="457200" y="1371600"/>
            <a:ext cx="8229600" cy="4754563"/>
          </a:xfrm>
        </p:spPr>
        <p:txBody>
          <a:bodyPr/>
          <a:lstStyle/>
          <a:p>
            <a:r>
              <a:rPr lang="en-US" altLang="en-US" sz="4400"/>
              <a:t>2007:</a:t>
            </a:r>
          </a:p>
          <a:p>
            <a:pPr lvl="1"/>
            <a:r>
              <a:rPr lang="en-US" altLang="en-US" sz="4000"/>
              <a:t>NYSE and Euronext merged</a:t>
            </a:r>
          </a:p>
          <a:p>
            <a:pPr lvl="2"/>
            <a:r>
              <a:rPr lang="en-US" altLang="en-US" sz="3600"/>
              <a:t>8 countries around world</a:t>
            </a:r>
          </a:p>
          <a:p>
            <a:pPr lvl="3"/>
            <a:r>
              <a:rPr lang="en-US" altLang="en-US" sz="3200"/>
              <a:t>USA, Belgium, France, Ireland, Netherlands, Luxembourg, Portugal, United Kingdom</a:t>
            </a:r>
          </a:p>
          <a:p>
            <a:pPr lvl="2"/>
            <a:r>
              <a:rPr lang="en-US" altLang="en-US" sz="3600"/>
              <a:t>Open 21 hours a day</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F407FD04-B9F1-7709-0BFE-668054CE0679}"/>
              </a:ext>
            </a:extLst>
          </p:cNvPr>
          <p:cNvSpPr>
            <a:spLocks noGrp="1"/>
          </p:cNvSpPr>
          <p:nvPr>
            <p:ph type="title"/>
          </p:nvPr>
        </p:nvSpPr>
        <p:spPr>
          <a:xfrm>
            <a:off x="457200" y="76200"/>
            <a:ext cx="8229600" cy="838200"/>
          </a:xfrm>
        </p:spPr>
        <p:txBody>
          <a:bodyPr/>
          <a:lstStyle/>
          <a:p>
            <a:r>
              <a:rPr lang="en-US" altLang="en-US"/>
              <a:t>New York Stock Exchange NTSE</a:t>
            </a:r>
          </a:p>
        </p:txBody>
      </p:sp>
      <p:sp>
        <p:nvSpPr>
          <p:cNvPr id="3" name="Content Placeholder 2">
            <a:extLst>
              <a:ext uri="{FF2B5EF4-FFF2-40B4-BE49-F238E27FC236}">
                <a16:creationId xmlns:a16="http://schemas.microsoft.com/office/drawing/2014/main" id="{8D34BD69-D45C-DECA-34EB-49ABC5FD4D52}"/>
              </a:ext>
            </a:extLst>
          </p:cNvPr>
          <p:cNvSpPr>
            <a:spLocks noGrp="1"/>
          </p:cNvSpPr>
          <p:nvPr>
            <p:ph idx="1"/>
          </p:nvPr>
        </p:nvSpPr>
        <p:spPr>
          <a:xfrm>
            <a:off x="152400" y="1066800"/>
            <a:ext cx="8839200" cy="4754563"/>
          </a:xfrm>
        </p:spPr>
        <p:txBody>
          <a:bodyPr/>
          <a:lstStyle/>
          <a:p>
            <a:pPr>
              <a:buFont typeface="Arial" charset="0"/>
              <a:buChar char="•"/>
              <a:defRPr/>
            </a:pPr>
            <a:r>
              <a:rPr lang="en-US" sz="2400" u="sng" dirty="0">
                <a:hlinkClick r:id="rId2"/>
              </a:rPr>
              <a:t>Watch NYSE in action: </a:t>
            </a:r>
            <a:r>
              <a:rPr lang="en-US" sz="1800" u="sng" dirty="0">
                <a:hlinkClick r:id="rId2"/>
              </a:rPr>
              <a:t>http://www.youtube.com/watch?v=ns7kfI_apwk</a:t>
            </a:r>
            <a:endParaRPr lang="en-US" sz="1800" u="sng" dirty="0"/>
          </a:p>
          <a:p>
            <a:pPr>
              <a:buFont typeface="Arial" charset="0"/>
              <a:buChar char="•"/>
              <a:defRPr/>
            </a:pPr>
            <a:r>
              <a:rPr lang="en-US" sz="2800" b="1" dirty="0"/>
              <a:t>Specialist</a:t>
            </a:r>
            <a:endParaRPr lang="en-US" sz="2800" dirty="0"/>
          </a:p>
          <a:p>
            <a:pPr lvl="1">
              <a:defRPr/>
            </a:pPr>
            <a:r>
              <a:rPr lang="en-US" sz="2400" dirty="0"/>
              <a:t>Dealer who stands at “station” and specializes in buying or selling a certain number of stocks.</a:t>
            </a:r>
          </a:p>
          <a:p>
            <a:pPr lvl="1">
              <a:defRPr/>
            </a:pPr>
            <a:r>
              <a:rPr lang="en-US" sz="2400" dirty="0"/>
              <a:t>These “Market Makers” post the bid and ask prices.</a:t>
            </a:r>
          </a:p>
          <a:p>
            <a:pPr lvl="1">
              <a:defRPr/>
            </a:pPr>
            <a:r>
              <a:rPr lang="en-US" sz="2400" dirty="0"/>
              <a:t>Function as “referee”.</a:t>
            </a:r>
          </a:p>
          <a:p>
            <a:pPr>
              <a:buFont typeface="Arial" charset="0"/>
              <a:buChar char="•"/>
              <a:defRPr/>
            </a:pPr>
            <a:r>
              <a:rPr lang="en-US" sz="2800" b="1" dirty="0"/>
              <a:t>Commission Brokers</a:t>
            </a:r>
            <a:endParaRPr lang="en-US" sz="2800" dirty="0"/>
          </a:p>
          <a:p>
            <a:pPr lvl="1">
              <a:defRPr/>
            </a:pPr>
            <a:r>
              <a:rPr lang="en-US" sz="2400" dirty="0"/>
              <a:t>Broker who represent clients and either:</a:t>
            </a:r>
          </a:p>
          <a:p>
            <a:pPr lvl="2">
              <a:buFont typeface="Arial" charset="0"/>
              <a:buChar char="•"/>
              <a:defRPr/>
            </a:pPr>
            <a:r>
              <a:rPr lang="en-US" sz="2000" dirty="0"/>
              <a:t>Buy / Sell from other Commission Brokers</a:t>
            </a:r>
          </a:p>
          <a:p>
            <a:pPr lvl="2">
              <a:buFont typeface="Arial" charset="0"/>
              <a:buChar char="•"/>
              <a:defRPr/>
            </a:pPr>
            <a:r>
              <a:rPr lang="en-US" sz="2000" dirty="0"/>
              <a:t>Buy / Sell at bid / ask price from Specialist</a:t>
            </a:r>
          </a:p>
          <a:p>
            <a:pPr>
              <a:buFont typeface="Arial" charset="0"/>
              <a:buChar char="•"/>
              <a:defRPr/>
            </a:pPr>
            <a:r>
              <a:rPr lang="en-US" sz="2000" b="1" dirty="0"/>
              <a:t>Floor Brokers </a:t>
            </a:r>
            <a:r>
              <a:rPr lang="en-US" sz="2000" dirty="0"/>
              <a:t>(Help Commission Brokers)</a:t>
            </a:r>
          </a:p>
          <a:p>
            <a:pPr>
              <a:buFont typeface="Arial" charset="0"/>
              <a:buChar char="•"/>
              <a:defRPr/>
            </a:pPr>
            <a:r>
              <a:rPr lang="en-US" sz="2000" b="1" dirty="0"/>
              <a:t>Floor Traders </a:t>
            </a:r>
            <a:r>
              <a:rPr lang="en-US" sz="2000" dirty="0"/>
              <a:t>(Trade on their own accounts)</a:t>
            </a:r>
          </a:p>
          <a:p>
            <a:pPr>
              <a:buFont typeface="Arial" charset="0"/>
              <a:buChar char="•"/>
              <a:defRPr/>
            </a:pPr>
            <a:r>
              <a:rPr lang="en-US" sz="2000" b="1" dirty="0" err="1"/>
              <a:t>SuperDOT</a:t>
            </a:r>
            <a:r>
              <a:rPr lang="en-US" sz="2000" dirty="0"/>
              <a:t> (allows orders to be transmitted electronically)</a:t>
            </a:r>
          </a:p>
          <a:p>
            <a:pPr marL="971550" lvl="1" indent="-514350">
              <a:buFont typeface="+mj-lt"/>
              <a:buAutoNum type="arabicPeriod"/>
              <a:defRPr/>
            </a:pPr>
            <a:endParaRPr lang="en-US" sz="2400" dirty="0"/>
          </a:p>
          <a:p>
            <a:pPr>
              <a:buFont typeface="Arial" charset="0"/>
              <a:buChar char="•"/>
              <a:defRPr/>
            </a:pPr>
            <a:endParaRPr lang="en-US"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DDEAA6A8-A24D-A7F6-92DE-E78FD4500D20}"/>
              </a:ext>
            </a:extLst>
          </p:cNvPr>
          <p:cNvSpPr>
            <a:spLocks noGrp="1" noChangeArrowheads="1"/>
          </p:cNvSpPr>
          <p:nvPr>
            <p:ph type="title"/>
          </p:nvPr>
        </p:nvSpPr>
        <p:spPr/>
        <p:txBody>
          <a:bodyPr/>
          <a:lstStyle/>
          <a:p>
            <a:pPr eaLnBrk="1" hangingPunct="1"/>
            <a:r>
              <a:rPr lang="en-US" altLang="en-US"/>
              <a:t>NYSE Operations</a:t>
            </a:r>
          </a:p>
        </p:txBody>
      </p:sp>
      <p:sp>
        <p:nvSpPr>
          <p:cNvPr id="53251" name="Rectangle 3">
            <a:extLst>
              <a:ext uri="{FF2B5EF4-FFF2-40B4-BE49-F238E27FC236}">
                <a16:creationId xmlns:a16="http://schemas.microsoft.com/office/drawing/2014/main" id="{59D76D9B-CA16-7B55-EBB3-9E89BDF4DF06}"/>
              </a:ext>
            </a:extLst>
          </p:cNvPr>
          <p:cNvSpPr>
            <a:spLocks noGrp="1" noChangeArrowheads="1"/>
          </p:cNvSpPr>
          <p:nvPr>
            <p:ph type="body" idx="1"/>
          </p:nvPr>
        </p:nvSpPr>
        <p:spPr>
          <a:xfrm>
            <a:off x="609600" y="1371600"/>
            <a:ext cx="8229600" cy="5181600"/>
          </a:xfrm>
        </p:spPr>
        <p:txBody>
          <a:bodyPr/>
          <a:lstStyle/>
          <a:p>
            <a:pPr eaLnBrk="1" hangingPunct="1">
              <a:lnSpc>
                <a:spcPct val="90000"/>
              </a:lnSpc>
            </a:pPr>
            <a:r>
              <a:rPr lang="en-US" altLang="en-US" sz="3400"/>
              <a:t>Operational goal = attract order flow</a:t>
            </a:r>
          </a:p>
          <a:p>
            <a:pPr eaLnBrk="1" hangingPunct="1">
              <a:lnSpc>
                <a:spcPct val="90000"/>
              </a:lnSpc>
            </a:pPr>
            <a:r>
              <a:rPr lang="en-US" altLang="en-US" sz="3400"/>
              <a:t>NYSE Specialist:</a:t>
            </a:r>
          </a:p>
          <a:p>
            <a:pPr lvl="1" eaLnBrk="1" hangingPunct="1">
              <a:lnSpc>
                <a:spcPct val="90000"/>
              </a:lnSpc>
            </a:pPr>
            <a:r>
              <a:rPr lang="en-US" altLang="en-US" sz="3000"/>
              <a:t>Assigned broker/dealer </a:t>
            </a:r>
          </a:p>
          <a:p>
            <a:pPr lvl="2" eaLnBrk="1" hangingPunct="1">
              <a:lnSpc>
                <a:spcPct val="90000"/>
              </a:lnSpc>
            </a:pPr>
            <a:r>
              <a:rPr lang="en-US" altLang="en-US" sz="2800"/>
              <a:t>Each stock has one assigned specialist</a:t>
            </a:r>
          </a:p>
          <a:p>
            <a:pPr lvl="2" eaLnBrk="1" hangingPunct="1">
              <a:lnSpc>
                <a:spcPct val="90000"/>
              </a:lnSpc>
            </a:pPr>
            <a:r>
              <a:rPr lang="en-US" altLang="en-US" sz="2800"/>
              <a:t>All trading in that stock occurs at the “specialist’s post”</a:t>
            </a:r>
          </a:p>
          <a:p>
            <a:pPr lvl="1" eaLnBrk="1" hangingPunct="1">
              <a:lnSpc>
                <a:spcPct val="90000"/>
              </a:lnSpc>
            </a:pPr>
            <a:r>
              <a:rPr lang="en-US" altLang="en-US" sz="3000"/>
              <a:t>Trading takes place between customer 	orders placed with the specialists and “the 	crowd”</a:t>
            </a:r>
          </a:p>
          <a:p>
            <a:pPr lvl="1" eaLnBrk="1" hangingPunct="1">
              <a:lnSpc>
                <a:spcPct val="90000"/>
              </a:lnSpc>
            </a:pPr>
            <a:r>
              <a:rPr lang="en-US" altLang="en-US" sz="3000"/>
              <a:t>“Crowd” = commission and floor brokers 	and traders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D0D94584-7F0E-E8CB-0D0E-FAC2AA28F11C}"/>
              </a:ext>
            </a:extLst>
          </p:cNvPr>
          <p:cNvSpPr>
            <a:spLocks noGrp="1" noChangeArrowheads="1"/>
          </p:cNvSpPr>
          <p:nvPr>
            <p:ph type="title"/>
          </p:nvPr>
        </p:nvSpPr>
        <p:spPr>
          <a:xfrm>
            <a:off x="457200" y="228600"/>
            <a:ext cx="8229600" cy="762000"/>
          </a:xfrm>
        </p:spPr>
        <p:txBody>
          <a:bodyPr/>
          <a:lstStyle/>
          <a:p>
            <a:pPr eaLnBrk="1" hangingPunct="1"/>
            <a:r>
              <a:rPr lang="en-US" altLang="en-US"/>
              <a:t>NASDAQ</a:t>
            </a:r>
            <a:br>
              <a:rPr lang="en-US" altLang="en-US"/>
            </a:br>
            <a:r>
              <a:rPr lang="en-US" altLang="en-US" sz="2400"/>
              <a:t>National Association of Securities Dealers Automated Quotation</a:t>
            </a:r>
            <a:endParaRPr lang="en-US" altLang="en-US"/>
          </a:p>
        </p:txBody>
      </p:sp>
      <p:sp>
        <p:nvSpPr>
          <p:cNvPr id="54275" name="Rectangle 3">
            <a:extLst>
              <a:ext uri="{FF2B5EF4-FFF2-40B4-BE49-F238E27FC236}">
                <a16:creationId xmlns:a16="http://schemas.microsoft.com/office/drawing/2014/main" id="{907AAADE-AB0F-6CF3-B5C1-8FBF00355B6C}"/>
              </a:ext>
            </a:extLst>
          </p:cNvPr>
          <p:cNvSpPr>
            <a:spLocks noGrp="1" noChangeArrowheads="1"/>
          </p:cNvSpPr>
          <p:nvPr>
            <p:ph type="body" idx="1"/>
          </p:nvPr>
        </p:nvSpPr>
        <p:spPr>
          <a:xfrm>
            <a:off x="228600" y="1295400"/>
            <a:ext cx="8839200" cy="5105400"/>
          </a:xfrm>
        </p:spPr>
        <p:txBody>
          <a:bodyPr/>
          <a:lstStyle/>
          <a:p>
            <a:pPr eaLnBrk="1" hangingPunct="1"/>
            <a:r>
              <a:rPr lang="en-US" altLang="en-US" sz="2800"/>
              <a:t>NASDAQ &amp; OMX (merged 2007).</a:t>
            </a:r>
          </a:p>
          <a:p>
            <a:pPr eaLnBrk="1" hangingPunct="1"/>
            <a:r>
              <a:rPr lang="en-US" altLang="en-US" sz="2800"/>
              <a:t>Large portion of technology stocks.</a:t>
            </a:r>
          </a:p>
          <a:p>
            <a:pPr eaLnBrk="1" hangingPunct="1"/>
            <a:r>
              <a:rPr lang="en-US" altLang="en-US" sz="2800"/>
              <a:t>Computer-based quotation system where Dealers post price and # securities to trade to subscribers to NASDAQ.</a:t>
            </a:r>
          </a:p>
          <a:p>
            <a:pPr lvl="1" eaLnBrk="1" hangingPunct="1"/>
            <a:r>
              <a:rPr lang="en-US" altLang="en-US" sz="2400"/>
              <a:t>No physical location.</a:t>
            </a:r>
          </a:p>
          <a:p>
            <a:pPr eaLnBrk="1" hangingPunct="1"/>
            <a:r>
              <a:rPr lang="en-US" altLang="en-US" sz="2800"/>
              <a:t>Multiple market makers (Dealers that buy and sell).</a:t>
            </a:r>
          </a:p>
          <a:p>
            <a:pPr eaLnBrk="1" hangingPunct="1"/>
            <a:r>
              <a:rPr lang="en-US" altLang="en-US" sz="2800"/>
              <a:t>Three levels of information.</a:t>
            </a:r>
          </a:p>
          <a:p>
            <a:pPr lvl="1" eaLnBrk="1" hangingPunct="1"/>
            <a:r>
              <a:rPr lang="en-US" altLang="en-US" sz="2000"/>
              <a:t>Level 1 – real-time bid/ask quotes, but not who is bidding/asking or how many.</a:t>
            </a:r>
          </a:p>
          <a:p>
            <a:pPr lvl="1" eaLnBrk="1" hangingPunct="1"/>
            <a:r>
              <a:rPr lang="en-US" altLang="en-US" sz="2000"/>
              <a:t>Level 2 – real-time bid/ask quotes &amp; who is bidding/asking &amp; how many.</a:t>
            </a:r>
          </a:p>
          <a:p>
            <a:pPr lvl="1" eaLnBrk="1" hangingPunct="1"/>
            <a:r>
              <a:rPr lang="en-US" altLang="en-US" sz="2000"/>
              <a:t>Level 3 – Dealers can enter bid ask and other info. These are the market makers.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1C7F8-9881-2A29-1939-9EF28320ECA0}"/>
              </a:ext>
            </a:extLst>
          </p:cNvPr>
          <p:cNvSpPr>
            <a:spLocks noGrp="1"/>
          </p:cNvSpPr>
          <p:nvPr>
            <p:ph type="title"/>
          </p:nvPr>
        </p:nvSpPr>
        <p:spPr/>
        <p:txBody>
          <a:bodyPr rtlCol="0">
            <a:normAutofit fontScale="90000"/>
          </a:bodyPr>
          <a:lstStyle/>
          <a:p>
            <a:pPr eaLnBrk="1" fontAlgn="auto" hangingPunct="1">
              <a:spcAft>
                <a:spcPts val="0"/>
              </a:spcAft>
              <a:defRPr/>
            </a:pPr>
            <a:r>
              <a:rPr lang="en-US" dirty="0"/>
              <a:t>Stock Price Present Value Of Future Cash Flows</a:t>
            </a:r>
          </a:p>
        </p:txBody>
      </p:sp>
      <p:sp>
        <p:nvSpPr>
          <p:cNvPr id="4" name="TextBox 3">
            <a:extLst>
              <a:ext uri="{FF2B5EF4-FFF2-40B4-BE49-F238E27FC236}">
                <a16:creationId xmlns:a16="http://schemas.microsoft.com/office/drawing/2014/main" id="{C4BE5A31-F7C4-6BBB-2FBD-8FE98AFEF794}"/>
              </a:ext>
            </a:extLst>
          </p:cNvPr>
          <p:cNvSpPr txBox="1">
            <a:spLocks noRot="1" noChangeAspect="1" noMove="1" noResize="1" noEditPoints="1" noAdjustHandles="1" noChangeArrowheads="1" noChangeShapeType="1" noTextEdit="1"/>
          </p:cNvSpPr>
          <p:nvPr/>
        </p:nvSpPr>
        <p:spPr>
          <a:xfrm>
            <a:off x="228600" y="1828800"/>
            <a:ext cx="8305800" cy="521361"/>
          </a:xfrm>
          <a:prstGeom prst="rect">
            <a:avLst/>
          </a:prstGeom>
          <a:blipFill rotWithShape="1">
            <a:blip r:embed="rId2"/>
            <a:stretch>
              <a:fillRect b="-6977"/>
            </a:stretch>
          </a:blipFill>
        </p:spPr>
        <p:txBody>
          <a:bodyPr/>
          <a:lstStyle/>
          <a:p>
            <a:pPr>
              <a:defRPr/>
            </a:pPr>
            <a:r>
              <a:rPr lang="en-US" dirty="0">
                <a:noFill/>
                <a:cs typeface="Arial" charset="0"/>
              </a:rPr>
              <a:t> </a:t>
            </a:r>
          </a:p>
        </p:txBody>
      </p:sp>
      <p:sp>
        <p:nvSpPr>
          <p:cNvPr id="5" name="Rectangle 4">
            <a:extLst>
              <a:ext uri="{FF2B5EF4-FFF2-40B4-BE49-F238E27FC236}">
                <a16:creationId xmlns:a16="http://schemas.microsoft.com/office/drawing/2014/main" id="{9D1D8576-C780-B872-DAE0-2D22BEE316ED}"/>
              </a:ext>
            </a:extLst>
          </p:cNvPr>
          <p:cNvSpPr/>
          <p:nvPr/>
        </p:nvSpPr>
        <p:spPr>
          <a:xfrm>
            <a:off x="5562600" y="2971800"/>
            <a:ext cx="2209800" cy="99060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en-US" dirty="0"/>
              <a:t>Essentially Zero (Discounted Over Long time.</a:t>
            </a:r>
          </a:p>
        </p:txBody>
      </p:sp>
      <p:cxnSp>
        <p:nvCxnSpPr>
          <p:cNvPr id="7" name="Straight Arrow Connector 6">
            <a:extLst>
              <a:ext uri="{FF2B5EF4-FFF2-40B4-BE49-F238E27FC236}">
                <a16:creationId xmlns:a16="http://schemas.microsoft.com/office/drawing/2014/main" id="{DD799D24-A1AB-436A-4A2E-5D6C6AB5EFAF}"/>
              </a:ext>
            </a:extLst>
          </p:cNvPr>
          <p:cNvCxnSpPr>
            <a:stCxn id="5" idx="0"/>
          </p:cNvCxnSpPr>
          <p:nvPr/>
        </p:nvCxnSpPr>
        <p:spPr>
          <a:xfrm flipV="1">
            <a:off x="6667500" y="2349500"/>
            <a:ext cx="342900"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89194F3E-E237-C827-7EC9-4335FA0FB68C}"/>
              </a:ext>
            </a:extLst>
          </p:cNvPr>
          <p:cNvSpPr txBox="1">
            <a:spLocks noRot="1" noChangeAspect="1" noMove="1" noResize="1" noEditPoints="1" noAdjustHandles="1" noChangeArrowheads="1" noChangeShapeType="1" noTextEdit="1"/>
          </p:cNvSpPr>
          <p:nvPr/>
        </p:nvSpPr>
        <p:spPr>
          <a:xfrm>
            <a:off x="228600" y="5105400"/>
            <a:ext cx="8382000" cy="1477328"/>
          </a:xfrm>
          <a:prstGeom prst="rect">
            <a:avLst/>
          </a:prstGeom>
          <a:blipFill rotWithShape="1">
            <a:blip r:embed="rId3"/>
            <a:stretch>
              <a:fillRect l="-655" t="-2066" b="-5372"/>
            </a:stretch>
          </a:blipFill>
        </p:spPr>
        <p:txBody>
          <a:bodyPr/>
          <a:lstStyle/>
          <a:p>
            <a:pPr>
              <a:defRPr/>
            </a:pPr>
            <a:r>
              <a:rPr lang="en-US" dirty="0">
                <a:noFill/>
                <a:cs typeface="Arial" charset="0"/>
              </a:rPr>
              <a:t> </a:t>
            </a:r>
          </a:p>
        </p:txBody>
      </p:sp>
      <p:sp>
        <p:nvSpPr>
          <p:cNvPr id="10" name="Rectangle 9">
            <a:extLst>
              <a:ext uri="{FF2B5EF4-FFF2-40B4-BE49-F238E27FC236}">
                <a16:creationId xmlns:a16="http://schemas.microsoft.com/office/drawing/2014/main" id="{C37AD213-E1CD-DED6-BE50-8BF452C86C0C}"/>
              </a:ext>
            </a:extLst>
          </p:cNvPr>
          <p:cNvSpPr>
            <a:spLocks noRot="1" noChangeAspect="1" noMove="1" noResize="1" noEditPoints="1" noAdjustHandles="1" noChangeArrowheads="1" noChangeShapeType="1" noTextEdit="1"/>
          </p:cNvSpPr>
          <p:nvPr/>
        </p:nvSpPr>
        <p:spPr>
          <a:xfrm>
            <a:off x="457200" y="4203039"/>
            <a:ext cx="7696200" cy="521361"/>
          </a:xfrm>
          <a:prstGeom prst="rect">
            <a:avLst/>
          </a:prstGeom>
          <a:blipFill rotWithShape="1">
            <a:blip r:embed="rId4"/>
            <a:stretch>
              <a:fillRect b="-5814"/>
            </a:stretch>
          </a:blipFill>
        </p:spPr>
        <p:txBody>
          <a:bodyPr/>
          <a:lstStyle/>
          <a:p>
            <a:pPr>
              <a:defRPr/>
            </a:pPr>
            <a:r>
              <a:rPr lang="en-US" dirty="0">
                <a:noFill/>
                <a:cs typeface="Arial" charset="0"/>
              </a:rPr>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86B5637C-2B3E-8870-8911-53BDCBE015C9}"/>
              </a:ext>
            </a:extLst>
          </p:cNvPr>
          <p:cNvSpPr>
            <a:spLocks noGrp="1" noChangeArrowheads="1"/>
          </p:cNvSpPr>
          <p:nvPr>
            <p:ph type="title"/>
          </p:nvPr>
        </p:nvSpPr>
        <p:spPr>
          <a:xfrm>
            <a:off x="457200" y="152400"/>
            <a:ext cx="8229600" cy="914400"/>
          </a:xfrm>
        </p:spPr>
        <p:txBody>
          <a:bodyPr/>
          <a:lstStyle/>
          <a:p>
            <a:pPr eaLnBrk="1" hangingPunct="1"/>
            <a:r>
              <a:rPr lang="en-US" altLang="en-US"/>
              <a:t>ECNs </a:t>
            </a:r>
          </a:p>
        </p:txBody>
      </p:sp>
      <p:sp>
        <p:nvSpPr>
          <p:cNvPr id="55299" name="Rectangle 3">
            <a:extLst>
              <a:ext uri="{FF2B5EF4-FFF2-40B4-BE49-F238E27FC236}">
                <a16:creationId xmlns:a16="http://schemas.microsoft.com/office/drawing/2014/main" id="{23D14EFD-6837-65DB-3632-09F710CED10E}"/>
              </a:ext>
            </a:extLst>
          </p:cNvPr>
          <p:cNvSpPr>
            <a:spLocks noGrp="1" noChangeArrowheads="1"/>
          </p:cNvSpPr>
          <p:nvPr>
            <p:ph type="body" idx="1"/>
          </p:nvPr>
        </p:nvSpPr>
        <p:spPr>
          <a:xfrm>
            <a:off x="381000" y="1143000"/>
            <a:ext cx="4267200" cy="4648200"/>
          </a:xfrm>
        </p:spPr>
        <p:txBody>
          <a:bodyPr/>
          <a:lstStyle/>
          <a:p>
            <a:pPr eaLnBrk="1" hangingPunct="1"/>
            <a:r>
              <a:rPr lang="en-US" altLang="en-US" sz="2800"/>
              <a:t>Electronic Communications Networks provide direct trading among investors</a:t>
            </a:r>
          </a:p>
          <a:p>
            <a:pPr eaLnBrk="1" hangingPunct="1"/>
            <a:r>
              <a:rPr lang="en-US" altLang="en-US" sz="2800"/>
              <a:t>Developed in late 1990s</a:t>
            </a:r>
          </a:p>
          <a:p>
            <a:pPr eaLnBrk="1" hangingPunct="1"/>
            <a:r>
              <a:rPr lang="en-US" altLang="en-US" sz="2800"/>
              <a:t>ECN orders transmitted to NASDAQ</a:t>
            </a:r>
          </a:p>
          <a:p>
            <a:pPr eaLnBrk="1" hangingPunct="1"/>
            <a:r>
              <a:rPr lang="en-US" altLang="en-US" sz="2800"/>
              <a:t>Observe live trading online at </a:t>
            </a:r>
            <a:r>
              <a:rPr lang="en-US" altLang="en-US" sz="2800">
                <a:hlinkClick r:id="rId3"/>
              </a:rPr>
              <a:t>Batstrading.com</a:t>
            </a:r>
            <a:endParaRPr lang="en-US" altLang="en-US" sz="2800"/>
          </a:p>
          <a:p>
            <a:pPr eaLnBrk="1" hangingPunct="1">
              <a:buFontTx/>
              <a:buNone/>
            </a:pPr>
            <a:endParaRPr lang="en-US" altLang="en-US" sz="2500" i="1"/>
          </a:p>
          <a:p>
            <a:pPr eaLnBrk="1" hangingPunct="1"/>
            <a:endParaRPr lang="en-US" altLang="en-US" sz="2500" i="1"/>
          </a:p>
        </p:txBody>
      </p:sp>
      <p:pic>
        <p:nvPicPr>
          <p:cNvPr id="55300" name="Picture 6" descr="BATS">
            <a:extLst>
              <a:ext uri="{FF2B5EF4-FFF2-40B4-BE49-F238E27FC236}">
                <a16:creationId xmlns:a16="http://schemas.microsoft.com/office/drawing/2014/main" id="{ACA950EA-2276-33B8-350E-C0E2F5E950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1371600"/>
            <a:ext cx="3581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F71F6DBB-871D-7FFD-ED77-FB4CF777ADD8}"/>
              </a:ext>
            </a:extLst>
          </p:cNvPr>
          <p:cNvSpPr>
            <a:spLocks noGrp="1" noChangeArrowheads="1"/>
          </p:cNvSpPr>
          <p:nvPr>
            <p:ph type="title"/>
          </p:nvPr>
        </p:nvSpPr>
        <p:spPr/>
        <p:txBody>
          <a:bodyPr/>
          <a:lstStyle/>
          <a:p>
            <a:pPr eaLnBrk="1" hangingPunct="1"/>
            <a:r>
              <a:rPr lang="en-US" altLang="en-US"/>
              <a:t>Reading Stock Quotes</a:t>
            </a:r>
          </a:p>
        </p:txBody>
      </p:sp>
      <p:sp>
        <p:nvSpPr>
          <p:cNvPr id="56323" name="Rectangle 3">
            <a:extLst>
              <a:ext uri="{FF2B5EF4-FFF2-40B4-BE49-F238E27FC236}">
                <a16:creationId xmlns:a16="http://schemas.microsoft.com/office/drawing/2014/main" id="{49FC5368-32F6-F9BE-231D-EF7B7F074D28}"/>
              </a:ext>
            </a:extLst>
          </p:cNvPr>
          <p:cNvSpPr>
            <a:spLocks noGrp="1" noChangeArrowheads="1"/>
          </p:cNvSpPr>
          <p:nvPr>
            <p:ph type="body" sz="half" idx="1"/>
          </p:nvPr>
        </p:nvSpPr>
        <p:spPr>
          <a:xfrm>
            <a:off x="762000" y="3962400"/>
            <a:ext cx="7772400" cy="2249488"/>
          </a:xfrm>
        </p:spPr>
        <p:txBody>
          <a:bodyPr/>
          <a:lstStyle/>
          <a:p>
            <a:pPr eaLnBrk="1" hangingPunct="1">
              <a:buClr>
                <a:schemeClr val="tx1"/>
              </a:buClr>
            </a:pPr>
            <a:r>
              <a:rPr lang="en-US" altLang="en-US" sz="2800"/>
              <a:t>What information is provided in the stock quote?</a:t>
            </a:r>
            <a:endParaRPr lang="en-US" altLang="en-US" sz="2900"/>
          </a:p>
        </p:txBody>
      </p:sp>
      <p:pic>
        <p:nvPicPr>
          <p:cNvPr id="56324" name="Picture 7" descr="HOG">
            <a:extLst>
              <a:ext uri="{FF2B5EF4-FFF2-40B4-BE49-F238E27FC236}">
                <a16:creationId xmlns:a16="http://schemas.microsoft.com/office/drawing/2014/main" id="{F13417E3-C46A-E620-E4B8-DB251A4863F4}"/>
              </a:ext>
            </a:extLst>
          </p:cNvPr>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85800" y="1524000"/>
            <a:ext cx="7924800" cy="2286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34CC10CE-F53D-E38B-CEA2-392172F6E61F}"/>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54E0395-3543-417A-9F05-8E2549CAFFFA}" type="slidenum">
              <a:rPr lang="en-US" altLang="en-US">
                <a:solidFill>
                  <a:srgbClr val="898989"/>
                </a:solidFill>
              </a:rPr>
              <a:pPr eaLnBrk="1" hangingPunct="1"/>
              <a:t>52</a:t>
            </a:fld>
            <a:endParaRPr lang="en-US" altLang="en-US">
              <a:solidFill>
                <a:srgbClr val="898989"/>
              </a:solidFill>
            </a:endParaRPr>
          </a:p>
        </p:txBody>
      </p:sp>
      <p:sp>
        <p:nvSpPr>
          <p:cNvPr id="57347" name="Rectangle 2">
            <a:extLst>
              <a:ext uri="{FF2B5EF4-FFF2-40B4-BE49-F238E27FC236}">
                <a16:creationId xmlns:a16="http://schemas.microsoft.com/office/drawing/2014/main" id="{8383F0E4-16AC-ED04-4FF6-0C2A70CE37C5}"/>
              </a:ext>
            </a:extLst>
          </p:cNvPr>
          <p:cNvSpPr>
            <a:spLocks noGrp="1" noChangeArrowheads="1"/>
          </p:cNvSpPr>
          <p:nvPr>
            <p:ph type="title"/>
          </p:nvPr>
        </p:nvSpPr>
        <p:spPr/>
        <p:txBody>
          <a:bodyPr/>
          <a:lstStyle/>
          <a:p>
            <a:r>
              <a:rPr lang="en-US" altLang="en-US" sz="4000"/>
              <a:t>Constant Dividend (Zero Growth; Perpetuity)</a:t>
            </a:r>
          </a:p>
        </p:txBody>
      </p:sp>
      <p:graphicFrame>
        <p:nvGraphicFramePr>
          <p:cNvPr id="3075" name="Object 3">
            <a:extLst>
              <a:ext uri="{FF2B5EF4-FFF2-40B4-BE49-F238E27FC236}">
                <a16:creationId xmlns:a16="http://schemas.microsoft.com/office/drawing/2014/main" id="{363D13B8-B47D-E7A6-CBAD-D7C1E1C55B5C}"/>
              </a:ext>
            </a:extLst>
          </p:cNvPr>
          <p:cNvGraphicFramePr>
            <a:graphicFrameLocks noChangeAspect="1"/>
          </p:cNvGraphicFramePr>
          <p:nvPr>
            <p:ph idx="1"/>
          </p:nvPr>
        </p:nvGraphicFramePr>
        <p:xfrm>
          <a:off x="1489075" y="1816100"/>
          <a:ext cx="5821363" cy="3209925"/>
        </p:xfrm>
        <a:graphic>
          <a:graphicData uri="http://schemas.openxmlformats.org/presentationml/2006/ole">
            <mc:AlternateContent xmlns:mc="http://schemas.openxmlformats.org/markup-compatibility/2006">
              <mc:Choice xmlns:v="urn:schemas-microsoft-com:vml" Requires="v">
                <p:oleObj name="Equation" r:id="rId3" imgW="2324100" imgH="1308100" progId="Equation.DSMT4">
                  <p:embed/>
                </p:oleObj>
              </mc:Choice>
              <mc:Fallback>
                <p:oleObj name="Equation" r:id="rId3" imgW="2324100" imgH="13081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9075" y="1816100"/>
                        <a:ext cx="5821363" cy="320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 calcmode="lin" valueType="num">
                                      <p:cBhvr additive="base">
                                        <p:cTn id="7" dur="500" fill="hold"/>
                                        <p:tgtEl>
                                          <p:spTgt spid="3075"/>
                                        </p:tgtEl>
                                        <p:attrNameLst>
                                          <p:attrName>ppt_x</p:attrName>
                                        </p:attrNameLst>
                                      </p:cBhvr>
                                      <p:tavLst>
                                        <p:tav tm="0">
                                          <p:val>
                                            <p:strVal val="0-#ppt_w/2"/>
                                          </p:val>
                                        </p:tav>
                                        <p:tav tm="100000">
                                          <p:val>
                                            <p:strVal val="#ppt_x"/>
                                          </p:val>
                                        </p:tav>
                                      </p:tavLst>
                                    </p:anim>
                                    <p:anim calcmode="lin" valueType="num">
                                      <p:cBhvr additive="base">
                                        <p:cTn id="8" dur="500" fill="hold"/>
                                        <p:tgtEl>
                                          <p:spTgt spid="3075"/>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075"/>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CD1A834-D167-39C1-58BC-25AE04C3135B}"/>
              </a:ext>
            </a:extLst>
          </p:cNvPr>
          <p:cNvSpPr>
            <a:spLocks noGrp="1" noChangeArrowheads="1"/>
          </p:cNvSpPr>
          <p:nvPr>
            <p:ph type="title"/>
          </p:nvPr>
        </p:nvSpPr>
        <p:spPr/>
        <p:txBody>
          <a:bodyPr/>
          <a:lstStyle/>
          <a:p>
            <a:r>
              <a:rPr lang="en-US" altLang="en-US" sz="4000"/>
              <a:t>Calculate FV Of Current Dividend With Constant Growth Rate</a:t>
            </a:r>
          </a:p>
        </p:txBody>
      </p:sp>
      <p:graphicFrame>
        <p:nvGraphicFramePr>
          <p:cNvPr id="6147" name="Object 3">
            <a:extLst>
              <a:ext uri="{FF2B5EF4-FFF2-40B4-BE49-F238E27FC236}">
                <a16:creationId xmlns:a16="http://schemas.microsoft.com/office/drawing/2014/main" id="{D51ECF52-7568-4E90-7082-C605722DEA4F}"/>
              </a:ext>
            </a:extLst>
          </p:cNvPr>
          <p:cNvGraphicFramePr>
            <a:graphicFrameLocks noChangeAspect="1"/>
          </p:cNvGraphicFramePr>
          <p:nvPr>
            <p:ph idx="1"/>
          </p:nvPr>
        </p:nvGraphicFramePr>
        <p:xfrm>
          <a:off x="2181225" y="1889125"/>
          <a:ext cx="4508500" cy="3736975"/>
        </p:xfrm>
        <a:graphic>
          <a:graphicData uri="http://schemas.openxmlformats.org/presentationml/2006/ole">
            <mc:AlternateContent xmlns:mc="http://schemas.openxmlformats.org/markup-compatibility/2006">
              <mc:Choice xmlns:v="urn:schemas-microsoft-com:vml" Requires="v">
                <p:oleObj name="Equation" r:id="rId2" imgW="1651000" imgH="1397000" progId="Equation.DSMT4">
                  <p:embed/>
                </p:oleObj>
              </mc:Choice>
              <mc:Fallback>
                <p:oleObj name="Equation" r:id="rId2" imgW="1651000" imgH="1397000" progId="Equation.DSMT4">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81225" y="1889125"/>
                        <a:ext cx="4508500" cy="3736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additive="base">
                                        <p:cTn id="7" dur="500" fill="hold"/>
                                        <p:tgtEl>
                                          <p:spTgt spid="6147"/>
                                        </p:tgtEl>
                                        <p:attrNameLst>
                                          <p:attrName>ppt_x</p:attrName>
                                        </p:attrNameLst>
                                      </p:cBhvr>
                                      <p:tavLst>
                                        <p:tav tm="0">
                                          <p:val>
                                            <p:strVal val="0-#ppt_w/2"/>
                                          </p:val>
                                        </p:tav>
                                        <p:tav tm="100000">
                                          <p:val>
                                            <p:strVal val="#ppt_x"/>
                                          </p:val>
                                        </p:tav>
                                      </p:tavLst>
                                    </p:anim>
                                    <p:anim calcmode="lin" valueType="num">
                                      <p:cBhvr additive="base">
                                        <p:cTn id="8" dur="500" fill="hold"/>
                                        <p:tgtEl>
                                          <p:spTgt spid="6147"/>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47"/>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60627DBF-6A86-4189-2F16-D0F82E770475}"/>
              </a:ext>
            </a:extLst>
          </p:cNvPr>
          <p:cNvSpPr>
            <a:spLocks noGrp="1" noChangeArrowheads="1"/>
          </p:cNvSpPr>
          <p:nvPr>
            <p:ph type="title"/>
          </p:nvPr>
        </p:nvSpPr>
        <p:spPr>
          <a:xfrm>
            <a:off x="228600" y="273050"/>
            <a:ext cx="8739188" cy="1157288"/>
          </a:xfrm>
        </p:spPr>
        <p:txBody>
          <a:bodyPr/>
          <a:lstStyle/>
          <a:p>
            <a:r>
              <a:rPr lang="en-US" altLang="en-US" sz="3300"/>
              <a:t>Calculate Current Value Of Stock With Constant Growth Rate (Dividend Growth Model)</a:t>
            </a:r>
          </a:p>
        </p:txBody>
      </p:sp>
      <p:graphicFrame>
        <p:nvGraphicFramePr>
          <p:cNvPr id="7171" name="Object 3">
            <a:extLst>
              <a:ext uri="{FF2B5EF4-FFF2-40B4-BE49-F238E27FC236}">
                <a16:creationId xmlns:a16="http://schemas.microsoft.com/office/drawing/2014/main" id="{83E1E09B-FBC8-8846-79E3-6C2CB5C6DBB1}"/>
              </a:ext>
            </a:extLst>
          </p:cNvPr>
          <p:cNvGraphicFramePr>
            <a:graphicFrameLocks noChangeAspect="1"/>
          </p:cNvGraphicFramePr>
          <p:nvPr>
            <p:ph idx="1"/>
          </p:nvPr>
        </p:nvGraphicFramePr>
        <p:xfrm>
          <a:off x="895350" y="1550988"/>
          <a:ext cx="7486650" cy="4773612"/>
        </p:xfrm>
        <a:graphic>
          <a:graphicData uri="http://schemas.openxmlformats.org/presentationml/2006/ole">
            <mc:AlternateContent xmlns:mc="http://schemas.openxmlformats.org/markup-compatibility/2006">
              <mc:Choice xmlns:v="urn:schemas-microsoft-com:vml" Requires="v">
                <p:oleObj name="Equation" r:id="rId2" imgW="3187700" imgH="2032000" progId="Equation.DSMT4">
                  <p:embed/>
                </p:oleObj>
              </mc:Choice>
              <mc:Fallback>
                <p:oleObj name="Equation" r:id="rId2" imgW="3187700" imgH="2032000" progId="Equation.DSMT4">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5350" y="1550988"/>
                        <a:ext cx="7486650" cy="4773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171"/>
                                        </p:tgtEl>
                                        <p:attrNameLst>
                                          <p:attrName>style.visibility</p:attrName>
                                        </p:attrNameLst>
                                      </p:cBhvr>
                                      <p:to>
                                        <p:strVal val="visible"/>
                                      </p:to>
                                    </p:set>
                                    <p:anim calcmode="lin" valueType="num">
                                      <p:cBhvr additive="base">
                                        <p:cTn id="7" dur="500" fill="hold"/>
                                        <p:tgtEl>
                                          <p:spTgt spid="7171"/>
                                        </p:tgtEl>
                                        <p:attrNameLst>
                                          <p:attrName>ppt_x</p:attrName>
                                        </p:attrNameLst>
                                      </p:cBhvr>
                                      <p:tavLst>
                                        <p:tav tm="0">
                                          <p:val>
                                            <p:strVal val="0-#ppt_w/2"/>
                                          </p:val>
                                        </p:tav>
                                        <p:tav tm="100000">
                                          <p:val>
                                            <p:strVal val="#ppt_x"/>
                                          </p:val>
                                        </p:tav>
                                      </p:tavLst>
                                    </p:anim>
                                    <p:anim calcmode="lin" valueType="num">
                                      <p:cBhvr additive="base">
                                        <p:cTn id="8" dur="500" fill="hold"/>
                                        <p:tgtEl>
                                          <p:spTgt spid="7171"/>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171"/>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6397BBF1-9773-1DB6-8BC6-C8BAAE948D06}"/>
              </a:ext>
            </a:extLst>
          </p:cNvPr>
          <p:cNvSpPr>
            <a:spLocks noGrp="1" noChangeArrowheads="1"/>
          </p:cNvSpPr>
          <p:nvPr>
            <p:ph type="title"/>
          </p:nvPr>
        </p:nvSpPr>
        <p:spPr>
          <a:xfrm>
            <a:off x="228600" y="273050"/>
            <a:ext cx="8739188" cy="1157288"/>
          </a:xfrm>
        </p:spPr>
        <p:txBody>
          <a:bodyPr/>
          <a:lstStyle/>
          <a:p>
            <a:r>
              <a:rPr lang="en-US" altLang="en-US" sz="3700"/>
              <a:t>Growing Perpetuity (An Asset With Cash Flows That Grow At A Constant Rate Forever)</a:t>
            </a:r>
          </a:p>
        </p:txBody>
      </p:sp>
      <p:graphicFrame>
        <p:nvGraphicFramePr>
          <p:cNvPr id="8195" name="Object 3">
            <a:extLst>
              <a:ext uri="{FF2B5EF4-FFF2-40B4-BE49-F238E27FC236}">
                <a16:creationId xmlns:a16="http://schemas.microsoft.com/office/drawing/2014/main" id="{CF063907-9506-A335-61F8-45855FD5C7E4}"/>
              </a:ext>
            </a:extLst>
          </p:cNvPr>
          <p:cNvGraphicFramePr>
            <a:graphicFrameLocks noChangeAspect="1"/>
          </p:cNvGraphicFramePr>
          <p:nvPr>
            <p:ph idx="1"/>
          </p:nvPr>
        </p:nvGraphicFramePr>
        <p:xfrm>
          <a:off x="977900" y="1773238"/>
          <a:ext cx="7404100" cy="4719637"/>
        </p:xfrm>
        <a:graphic>
          <a:graphicData uri="http://schemas.openxmlformats.org/presentationml/2006/ole">
            <mc:AlternateContent xmlns:mc="http://schemas.openxmlformats.org/markup-compatibility/2006">
              <mc:Choice xmlns:v="urn:schemas-microsoft-com:vml" Requires="v">
                <p:oleObj name="Equation" r:id="rId2" imgW="3187700" imgH="2032000" progId="Equation.DSMT4">
                  <p:embed/>
                </p:oleObj>
              </mc:Choice>
              <mc:Fallback>
                <p:oleObj name="Equation" r:id="rId2" imgW="3187700" imgH="2032000" progId="Equation.DSMT4">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7900" y="1773238"/>
                        <a:ext cx="7404100" cy="4719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additive="base">
                                        <p:cTn id="7" dur="500" fill="hold"/>
                                        <p:tgtEl>
                                          <p:spTgt spid="8195"/>
                                        </p:tgtEl>
                                        <p:attrNameLst>
                                          <p:attrName>ppt_x</p:attrName>
                                        </p:attrNameLst>
                                      </p:cBhvr>
                                      <p:tavLst>
                                        <p:tav tm="0">
                                          <p:val>
                                            <p:strVal val="0-#ppt_w/2"/>
                                          </p:val>
                                        </p:tav>
                                        <p:tav tm="100000">
                                          <p:val>
                                            <p:strVal val="#ppt_x"/>
                                          </p:val>
                                        </p:tav>
                                      </p:tavLst>
                                    </p:anim>
                                    <p:anim calcmode="lin" valueType="num">
                                      <p:cBhvr additive="base">
                                        <p:cTn id="8" dur="500" fill="hold"/>
                                        <p:tgtEl>
                                          <p:spTgt spid="8195"/>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8195"/>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DD6ECCEF-19A7-5C1C-893D-05152726507F}"/>
              </a:ext>
            </a:extLst>
          </p:cNvPr>
          <p:cNvSpPr>
            <a:spLocks noGrp="1" noChangeArrowheads="1"/>
          </p:cNvSpPr>
          <p:nvPr>
            <p:ph type="title"/>
          </p:nvPr>
        </p:nvSpPr>
        <p:spPr>
          <a:xfrm>
            <a:off x="304800" y="152400"/>
            <a:ext cx="8662988" cy="717550"/>
          </a:xfrm>
        </p:spPr>
        <p:txBody>
          <a:bodyPr/>
          <a:lstStyle/>
          <a:p>
            <a:r>
              <a:rPr lang="en-US" altLang="en-US" sz="3700"/>
              <a:t>Calculate FV Of P</a:t>
            </a:r>
            <a:r>
              <a:rPr lang="en-US" altLang="en-US" sz="3700" baseline="-25000"/>
              <a:t>0</a:t>
            </a:r>
            <a:r>
              <a:rPr lang="en-US" altLang="en-US" sz="3700"/>
              <a:t> (Price Of Stock At Time t)</a:t>
            </a:r>
          </a:p>
        </p:txBody>
      </p:sp>
      <p:graphicFrame>
        <p:nvGraphicFramePr>
          <p:cNvPr id="9219" name="Object 3">
            <a:extLst>
              <a:ext uri="{FF2B5EF4-FFF2-40B4-BE49-F238E27FC236}">
                <a16:creationId xmlns:a16="http://schemas.microsoft.com/office/drawing/2014/main" id="{DB2996AE-5DD0-229A-0154-8353E637FE9A}"/>
              </a:ext>
            </a:extLst>
          </p:cNvPr>
          <p:cNvGraphicFramePr>
            <a:graphicFrameLocks noChangeAspect="1"/>
          </p:cNvGraphicFramePr>
          <p:nvPr>
            <p:ph idx="1"/>
          </p:nvPr>
        </p:nvGraphicFramePr>
        <p:xfrm>
          <a:off x="1644650" y="838200"/>
          <a:ext cx="5245100" cy="5791200"/>
        </p:xfrm>
        <a:graphic>
          <a:graphicData uri="http://schemas.openxmlformats.org/presentationml/2006/ole">
            <mc:AlternateContent xmlns:mc="http://schemas.openxmlformats.org/markup-compatibility/2006">
              <mc:Choice xmlns:v="urn:schemas-microsoft-com:vml" Requires="v">
                <p:oleObj name="Equation" r:id="rId2" imgW="2324100" imgH="2565400" progId="Equation.DSMT4">
                  <p:embed/>
                </p:oleObj>
              </mc:Choice>
              <mc:Fallback>
                <p:oleObj name="Equation" r:id="rId2" imgW="2324100" imgH="2565400" progId="Equation.DSMT4">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4650" y="838200"/>
                        <a:ext cx="5245100" cy="579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additive="base">
                                        <p:cTn id="7" dur="500" fill="hold"/>
                                        <p:tgtEl>
                                          <p:spTgt spid="9219"/>
                                        </p:tgtEl>
                                        <p:attrNameLst>
                                          <p:attrName>ppt_x</p:attrName>
                                        </p:attrNameLst>
                                      </p:cBhvr>
                                      <p:tavLst>
                                        <p:tav tm="0">
                                          <p:val>
                                            <p:strVal val="0-#ppt_w/2"/>
                                          </p:val>
                                        </p:tav>
                                        <p:tav tm="100000">
                                          <p:val>
                                            <p:strVal val="#ppt_x"/>
                                          </p:val>
                                        </p:tav>
                                      </p:tavLst>
                                    </p:anim>
                                    <p:anim calcmode="lin" valueType="num">
                                      <p:cBhvr additive="base">
                                        <p:cTn id="8" dur="500" fill="hold"/>
                                        <p:tgtEl>
                                          <p:spTgt spid="9219"/>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219"/>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383F8E58-C4CD-1C08-DE85-8C56B061B9DF}"/>
              </a:ext>
            </a:extLst>
          </p:cNvPr>
          <p:cNvSpPr>
            <a:spLocks noGrp="1" noChangeArrowheads="1"/>
          </p:cNvSpPr>
          <p:nvPr>
            <p:ph type="title"/>
          </p:nvPr>
        </p:nvSpPr>
        <p:spPr>
          <a:xfrm>
            <a:off x="304800" y="273050"/>
            <a:ext cx="8662988" cy="641350"/>
          </a:xfrm>
        </p:spPr>
        <p:txBody>
          <a:bodyPr/>
          <a:lstStyle/>
          <a:p>
            <a:r>
              <a:rPr lang="en-US" altLang="en-US" sz="4000"/>
              <a:t>Rates</a:t>
            </a:r>
          </a:p>
        </p:txBody>
      </p:sp>
      <p:sp>
        <p:nvSpPr>
          <p:cNvPr id="62467" name="Rectangle 3">
            <a:extLst>
              <a:ext uri="{FF2B5EF4-FFF2-40B4-BE49-F238E27FC236}">
                <a16:creationId xmlns:a16="http://schemas.microsoft.com/office/drawing/2014/main" id="{7D47573A-0E62-EEFF-8A73-C0F951C26011}"/>
              </a:ext>
            </a:extLst>
          </p:cNvPr>
          <p:cNvSpPr>
            <a:spLocks noGrp="1" noChangeArrowheads="1"/>
          </p:cNvSpPr>
          <p:nvPr>
            <p:ph type="body" idx="1"/>
          </p:nvPr>
        </p:nvSpPr>
        <p:spPr>
          <a:xfrm>
            <a:off x="457200" y="914400"/>
            <a:ext cx="3962400" cy="5462588"/>
          </a:xfrm>
        </p:spPr>
        <p:txBody>
          <a:bodyPr/>
          <a:lstStyle/>
          <a:p>
            <a:r>
              <a:rPr lang="en-US" altLang="en-US"/>
              <a:t>Dividend Yield</a:t>
            </a:r>
            <a:br>
              <a:rPr lang="en-US" altLang="en-US"/>
            </a:br>
            <a:endParaRPr lang="en-US" altLang="en-US"/>
          </a:p>
          <a:p>
            <a:r>
              <a:rPr lang="en-US" altLang="en-US" sz="2800"/>
              <a:t>Capital Gains Yield (Constant Growth Rate)</a:t>
            </a:r>
            <a:br>
              <a:rPr lang="en-US" altLang="en-US" sz="2800"/>
            </a:br>
            <a:br>
              <a:rPr lang="en-US" altLang="en-US" sz="2800"/>
            </a:br>
            <a:br>
              <a:rPr lang="en-US" altLang="en-US" sz="2800"/>
            </a:br>
            <a:endParaRPr lang="en-US" altLang="en-US" sz="2800"/>
          </a:p>
          <a:p>
            <a:r>
              <a:rPr lang="en-US" altLang="en-US"/>
              <a:t>Required Rate Of Return</a:t>
            </a:r>
          </a:p>
        </p:txBody>
      </p:sp>
      <p:graphicFrame>
        <p:nvGraphicFramePr>
          <p:cNvPr id="10244" name="Object 4">
            <a:extLst>
              <a:ext uri="{FF2B5EF4-FFF2-40B4-BE49-F238E27FC236}">
                <a16:creationId xmlns:a16="http://schemas.microsoft.com/office/drawing/2014/main" id="{33607424-31DF-A224-38B3-36251427DBCD}"/>
              </a:ext>
            </a:extLst>
          </p:cNvPr>
          <p:cNvGraphicFramePr>
            <a:graphicFrameLocks noChangeAspect="1"/>
          </p:cNvGraphicFramePr>
          <p:nvPr/>
        </p:nvGraphicFramePr>
        <p:xfrm>
          <a:off x="4267200" y="639763"/>
          <a:ext cx="3870325" cy="1265237"/>
        </p:xfrm>
        <a:graphic>
          <a:graphicData uri="http://schemas.openxmlformats.org/presentationml/2006/ole">
            <mc:AlternateContent xmlns:mc="http://schemas.openxmlformats.org/markup-compatibility/2006">
              <mc:Choice xmlns:v="urn:schemas-microsoft-com:vml" Requires="v">
                <p:oleObj name="Equation" r:id="rId2" imgW="1320227" imgH="431613" progId="Equation.DSMT4">
                  <p:embed/>
                </p:oleObj>
              </mc:Choice>
              <mc:Fallback>
                <p:oleObj name="Equation" r:id="rId2" imgW="1320227" imgH="431613" progId="Equation.DSMT4">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639763"/>
                        <a:ext cx="3870325" cy="1265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5" name="Object 5">
            <a:extLst>
              <a:ext uri="{FF2B5EF4-FFF2-40B4-BE49-F238E27FC236}">
                <a16:creationId xmlns:a16="http://schemas.microsoft.com/office/drawing/2014/main" id="{2446EA57-50A7-0F11-48EE-6F62B117A780}"/>
              </a:ext>
            </a:extLst>
          </p:cNvPr>
          <p:cNvGraphicFramePr>
            <a:graphicFrameLocks noChangeAspect="1"/>
          </p:cNvGraphicFramePr>
          <p:nvPr/>
        </p:nvGraphicFramePr>
        <p:xfrm>
          <a:off x="2590800" y="3201988"/>
          <a:ext cx="6172200" cy="836612"/>
        </p:xfrm>
        <a:graphic>
          <a:graphicData uri="http://schemas.openxmlformats.org/presentationml/2006/ole">
            <mc:AlternateContent xmlns:mc="http://schemas.openxmlformats.org/markup-compatibility/2006">
              <mc:Choice xmlns:v="urn:schemas-microsoft-com:vml" Requires="v">
                <p:oleObj name="Equation" r:id="rId4" imgW="1497950" imgH="203112" progId="Equation.DSMT4">
                  <p:embed/>
                </p:oleObj>
              </mc:Choice>
              <mc:Fallback>
                <p:oleObj name="Equation" r:id="rId4" imgW="1497950" imgH="203112"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3201988"/>
                        <a:ext cx="6172200" cy="836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6" name="Object 6">
            <a:extLst>
              <a:ext uri="{FF2B5EF4-FFF2-40B4-BE49-F238E27FC236}">
                <a16:creationId xmlns:a16="http://schemas.microsoft.com/office/drawing/2014/main" id="{A89C0C6C-AC7D-1151-A9AE-86CC7F843CFE}"/>
              </a:ext>
            </a:extLst>
          </p:cNvPr>
          <p:cNvGraphicFramePr>
            <a:graphicFrameLocks noChangeAspect="1"/>
          </p:cNvGraphicFramePr>
          <p:nvPr/>
        </p:nvGraphicFramePr>
        <p:xfrm>
          <a:off x="5257800" y="4419600"/>
          <a:ext cx="3162300" cy="1885950"/>
        </p:xfrm>
        <a:graphic>
          <a:graphicData uri="http://schemas.openxmlformats.org/presentationml/2006/ole">
            <mc:AlternateContent xmlns:mc="http://schemas.openxmlformats.org/markup-compatibility/2006">
              <mc:Choice xmlns:v="urn:schemas-microsoft-com:vml" Requires="v">
                <p:oleObj name="Equation" r:id="rId6" imgW="723586" imgH="431613" progId="Equation.DSMT4">
                  <p:embed/>
                </p:oleObj>
              </mc:Choice>
              <mc:Fallback>
                <p:oleObj name="Equation" r:id="rId6" imgW="723586" imgH="431613" progId="Equation.DSMT4">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57800" y="4419600"/>
                        <a:ext cx="3162300" cy="1885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244"/>
                                        </p:tgtEl>
                                        <p:attrNameLst>
                                          <p:attrName>style.visibility</p:attrName>
                                        </p:attrNameLst>
                                      </p:cBhvr>
                                      <p:to>
                                        <p:strVal val="visible"/>
                                      </p:to>
                                    </p:set>
                                    <p:anim calcmode="lin" valueType="num">
                                      <p:cBhvr additive="base">
                                        <p:cTn id="7" dur="500" fill="hold"/>
                                        <p:tgtEl>
                                          <p:spTgt spid="10244"/>
                                        </p:tgtEl>
                                        <p:attrNameLst>
                                          <p:attrName>ppt_x</p:attrName>
                                        </p:attrNameLst>
                                      </p:cBhvr>
                                      <p:tavLst>
                                        <p:tav tm="0">
                                          <p:val>
                                            <p:strVal val="0-#ppt_w/2"/>
                                          </p:val>
                                        </p:tav>
                                        <p:tav tm="100000">
                                          <p:val>
                                            <p:strVal val="#ppt_x"/>
                                          </p:val>
                                        </p:tav>
                                      </p:tavLst>
                                    </p:anim>
                                    <p:anim calcmode="lin" valueType="num">
                                      <p:cBhvr additive="base">
                                        <p:cTn id="8" dur="500" fill="hold"/>
                                        <p:tgtEl>
                                          <p:spTgt spid="10244"/>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244"/>
                                        </p:tgtEl>
                                        <p:attrNameLst>
                                          <p:attrName>ppt_c</p:attrName>
                                        </p:attrNameLst>
                                      </p:cBhvr>
                                      <p:to>
                                        <a:schemeClr val="tx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0245"/>
                                        </p:tgtEl>
                                        <p:attrNameLst>
                                          <p:attrName>style.visibility</p:attrName>
                                        </p:attrNameLst>
                                      </p:cBhvr>
                                      <p:to>
                                        <p:strVal val="visible"/>
                                      </p:to>
                                    </p:set>
                                    <p:anim calcmode="lin" valueType="num">
                                      <p:cBhvr additive="base">
                                        <p:cTn id="13" dur="500" fill="hold"/>
                                        <p:tgtEl>
                                          <p:spTgt spid="10245"/>
                                        </p:tgtEl>
                                        <p:attrNameLst>
                                          <p:attrName>ppt_x</p:attrName>
                                        </p:attrNameLst>
                                      </p:cBhvr>
                                      <p:tavLst>
                                        <p:tav tm="0">
                                          <p:val>
                                            <p:strVal val="0-#ppt_w/2"/>
                                          </p:val>
                                        </p:tav>
                                        <p:tav tm="100000">
                                          <p:val>
                                            <p:strVal val="#ppt_x"/>
                                          </p:val>
                                        </p:tav>
                                      </p:tavLst>
                                    </p:anim>
                                    <p:anim calcmode="lin" valueType="num">
                                      <p:cBhvr additive="base">
                                        <p:cTn id="14" dur="500" fill="hold"/>
                                        <p:tgtEl>
                                          <p:spTgt spid="10245"/>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245"/>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0246"/>
                                        </p:tgtEl>
                                        <p:attrNameLst>
                                          <p:attrName>style.visibility</p:attrName>
                                        </p:attrNameLst>
                                      </p:cBhvr>
                                      <p:to>
                                        <p:strVal val="visible"/>
                                      </p:to>
                                    </p:set>
                                    <p:anim calcmode="lin" valueType="num">
                                      <p:cBhvr additive="base">
                                        <p:cTn id="19" dur="500" fill="hold"/>
                                        <p:tgtEl>
                                          <p:spTgt spid="10246"/>
                                        </p:tgtEl>
                                        <p:attrNameLst>
                                          <p:attrName>ppt_x</p:attrName>
                                        </p:attrNameLst>
                                      </p:cBhvr>
                                      <p:tavLst>
                                        <p:tav tm="0">
                                          <p:val>
                                            <p:strVal val="0-#ppt_w/2"/>
                                          </p:val>
                                        </p:tav>
                                        <p:tav tm="100000">
                                          <p:val>
                                            <p:strVal val="#ppt_x"/>
                                          </p:val>
                                        </p:tav>
                                      </p:tavLst>
                                    </p:anim>
                                    <p:anim calcmode="lin" valueType="num">
                                      <p:cBhvr additive="base">
                                        <p:cTn id="20" dur="500" fill="hold"/>
                                        <p:tgtEl>
                                          <p:spTgt spid="10246"/>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246"/>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8F21546E-A592-3B5F-403F-27D62BE5D853}"/>
              </a:ext>
            </a:extLst>
          </p:cNvPr>
          <p:cNvSpPr>
            <a:spLocks noGrp="1"/>
          </p:cNvSpPr>
          <p:nvPr>
            <p:ph type="title"/>
          </p:nvPr>
        </p:nvSpPr>
        <p:spPr/>
        <p:txBody>
          <a:bodyPr/>
          <a:lstStyle/>
          <a:p>
            <a:r>
              <a:rPr lang="en-US" altLang="en-US"/>
              <a:t>Math Notation For Present Value Of All Future Dividends:</a:t>
            </a:r>
          </a:p>
        </p:txBody>
      </p:sp>
      <p:graphicFrame>
        <p:nvGraphicFramePr>
          <p:cNvPr id="10243" name="Object 4">
            <a:extLst>
              <a:ext uri="{FF2B5EF4-FFF2-40B4-BE49-F238E27FC236}">
                <a16:creationId xmlns:a16="http://schemas.microsoft.com/office/drawing/2014/main" id="{8D20797C-288C-A1C4-D6B4-3CEE129AF343}"/>
              </a:ext>
            </a:extLst>
          </p:cNvPr>
          <p:cNvGraphicFramePr>
            <a:graphicFrameLocks noChangeAspect="1"/>
          </p:cNvGraphicFramePr>
          <p:nvPr/>
        </p:nvGraphicFramePr>
        <p:xfrm>
          <a:off x="1905000" y="2362200"/>
          <a:ext cx="4648200" cy="2001838"/>
        </p:xfrm>
        <a:graphic>
          <a:graphicData uri="http://schemas.openxmlformats.org/presentationml/2006/ole">
            <mc:AlternateContent xmlns:mc="http://schemas.openxmlformats.org/markup-compatibility/2006">
              <mc:Choice xmlns:v="urn:schemas-microsoft-com:vml" Requires="v">
                <p:oleObj name="Equation" r:id="rId2" imgW="1002865" imgH="431613" progId="Equation.3">
                  <p:embed/>
                </p:oleObj>
              </mc:Choice>
              <mc:Fallback>
                <p:oleObj name="Equation" r:id="rId2" imgW="1002865" imgH="431613"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362200"/>
                        <a:ext cx="4648200" cy="20018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Slide Number Placeholder 3">
            <a:extLst>
              <a:ext uri="{FF2B5EF4-FFF2-40B4-BE49-F238E27FC236}">
                <a16:creationId xmlns:a16="http://schemas.microsoft.com/office/drawing/2014/main" id="{BC80EC24-8B3A-DAEC-CCB4-C3B4443ACBDF}"/>
              </a:ext>
            </a:extLst>
          </p:cNvPr>
          <p:cNvSpPr>
            <a:spLocks noGrp="1"/>
          </p:cNvSpPr>
          <p:nvPr>
            <p:ph type="sldNum" sz="quarter" idx="12"/>
          </p:nvPr>
        </p:nvSpPr>
        <p:spPr bwMode="auto">
          <a:xfrm>
            <a:off x="457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eaLnBrk="1" hangingPunct="1"/>
            <a:fld id="{F2409AE2-488D-4712-A7F7-A73601F76305}" type="slidenum">
              <a:rPr lang="en-US" altLang="en-US">
                <a:latin typeface="Verdana" panose="020B0604030504040204" pitchFamily="34" charset="0"/>
              </a:rPr>
              <a:pPr algn="l" eaLnBrk="1" hangingPunct="1"/>
              <a:t>7</a:t>
            </a:fld>
            <a:endParaRPr lang="en-US" altLang="en-US">
              <a:latin typeface="Verdana" panose="020B0604030504040204" pitchFamily="34" charset="0"/>
            </a:endParaRPr>
          </a:p>
        </p:txBody>
      </p:sp>
      <p:sp>
        <p:nvSpPr>
          <p:cNvPr id="11267" name="Rectangle 2">
            <a:extLst>
              <a:ext uri="{FF2B5EF4-FFF2-40B4-BE49-F238E27FC236}">
                <a16:creationId xmlns:a16="http://schemas.microsoft.com/office/drawing/2014/main" id="{2C7278FD-4872-A32B-7081-D93A2D4FECA8}"/>
              </a:ext>
            </a:extLst>
          </p:cNvPr>
          <p:cNvSpPr>
            <a:spLocks noGrp="1" noChangeArrowheads="1"/>
          </p:cNvSpPr>
          <p:nvPr>
            <p:ph type="title"/>
          </p:nvPr>
        </p:nvSpPr>
        <p:spPr>
          <a:xfrm>
            <a:off x="609600" y="273050"/>
            <a:ext cx="8358188" cy="717550"/>
          </a:xfrm>
        </p:spPr>
        <p:txBody>
          <a:bodyPr/>
          <a:lstStyle/>
          <a:p>
            <a:pPr eaLnBrk="1" hangingPunct="1"/>
            <a:r>
              <a:rPr lang="en-US" altLang="en-US" sz="3900"/>
              <a:t>Estimating Dividends: Special Cases</a:t>
            </a:r>
          </a:p>
        </p:txBody>
      </p:sp>
      <p:sp>
        <p:nvSpPr>
          <p:cNvPr id="481283" name="Rectangle 3">
            <a:extLst>
              <a:ext uri="{FF2B5EF4-FFF2-40B4-BE49-F238E27FC236}">
                <a16:creationId xmlns:a16="http://schemas.microsoft.com/office/drawing/2014/main" id="{2F33CAAB-C72B-DD62-CEF4-12C89F3E368E}"/>
              </a:ext>
            </a:extLst>
          </p:cNvPr>
          <p:cNvSpPr>
            <a:spLocks noGrp="1" noChangeArrowheads="1"/>
          </p:cNvSpPr>
          <p:nvPr>
            <p:ph type="body" idx="1"/>
          </p:nvPr>
        </p:nvSpPr>
        <p:spPr>
          <a:xfrm>
            <a:off x="457200" y="1066800"/>
            <a:ext cx="8510588" cy="4776788"/>
          </a:xfrm>
        </p:spPr>
        <p:txBody>
          <a:bodyPr/>
          <a:lstStyle/>
          <a:p>
            <a:pPr eaLnBrk="1" hangingPunct="1"/>
            <a:r>
              <a:rPr lang="en-US" altLang="en-US" sz="2800"/>
              <a:t>Constant dividend (Preferred Stock)</a:t>
            </a:r>
          </a:p>
          <a:p>
            <a:pPr lvl="1" eaLnBrk="1" hangingPunct="1"/>
            <a:r>
              <a:rPr lang="en-US" altLang="en-US" sz="2600"/>
              <a:t>The firm will pay a constant dividend forever</a:t>
            </a:r>
          </a:p>
          <a:p>
            <a:pPr lvl="1" eaLnBrk="1" hangingPunct="1"/>
            <a:r>
              <a:rPr lang="en-US" altLang="en-US" sz="2600"/>
              <a:t>This is like preferred stock</a:t>
            </a:r>
          </a:p>
          <a:p>
            <a:pPr lvl="1" eaLnBrk="1" hangingPunct="1"/>
            <a:r>
              <a:rPr lang="en-US" altLang="en-US" sz="2600"/>
              <a:t>The price is computed using the perpetuity formula</a:t>
            </a:r>
          </a:p>
          <a:p>
            <a:pPr eaLnBrk="1" hangingPunct="1"/>
            <a:r>
              <a:rPr lang="en-US" altLang="en-US" sz="2800"/>
              <a:t>Constant dividend growth</a:t>
            </a:r>
          </a:p>
          <a:p>
            <a:pPr lvl="1" eaLnBrk="1" hangingPunct="1"/>
            <a:r>
              <a:rPr lang="en-US" altLang="en-US" sz="2600"/>
              <a:t>The firm will increase the dividend by a constant percent every period</a:t>
            </a:r>
          </a:p>
          <a:p>
            <a:pPr lvl="1" eaLnBrk="1" hangingPunct="1"/>
            <a:r>
              <a:rPr lang="en-US" altLang="en-US" sz="2400"/>
              <a:t>For most corporation this is an explicit goal.</a:t>
            </a:r>
            <a:endParaRPr lang="en-US" altLang="en-US" sz="2600"/>
          </a:p>
          <a:p>
            <a:pPr eaLnBrk="1" hangingPunct="1"/>
            <a:r>
              <a:rPr lang="en-US" altLang="en-US" sz="2800"/>
              <a:t>Supernormal growth</a:t>
            </a:r>
          </a:p>
          <a:p>
            <a:pPr lvl="1" eaLnBrk="1" hangingPunct="1"/>
            <a:r>
              <a:rPr lang="en-US" altLang="en-US" sz="2600"/>
              <a:t>Dividend growth is not consistent initially, but settles down to constant growth eventually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1283">
                                            <p:txEl>
                                              <p:pRg st="0" end="0"/>
                                            </p:txEl>
                                          </p:spTgt>
                                        </p:tgtEl>
                                        <p:attrNameLst>
                                          <p:attrName>style.visibility</p:attrName>
                                        </p:attrNameLst>
                                      </p:cBhvr>
                                      <p:to>
                                        <p:strVal val="visible"/>
                                      </p:to>
                                    </p:set>
                                    <p:anim calcmode="lin" valueType="num">
                                      <p:cBhvr additive="base">
                                        <p:cTn id="7" dur="500" fill="hold"/>
                                        <p:tgtEl>
                                          <p:spTgt spid="4812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1283">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1283">
                                            <p:txEl>
                                              <p:pRg st="0" end="0"/>
                                            </p:txEl>
                                          </p:spTgt>
                                        </p:tgtEl>
                                        <p:attrNameLst>
                                          <p:attrName>ppt_c</p:attrName>
                                        </p:attrNameLst>
                                      </p:cBhvr>
                                      <p:to>
                                        <a:schemeClr val="tx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1283">
                                            <p:txEl>
                                              <p:pRg st="1" end="1"/>
                                            </p:txEl>
                                          </p:spTgt>
                                        </p:tgtEl>
                                        <p:attrNameLst>
                                          <p:attrName>style.visibility</p:attrName>
                                        </p:attrNameLst>
                                      </p:cBhvr>
                                      <p:to>
                                        <p:strVal val="visible"/>
                                      </p:to>
                                    </p:set>
                                    <p:anim calcmode="lin" valueType="num">
                                      <p:cBhvr additive="base">
                                        <p:cTn id="13" dur="500" fill="hold"/>
                                        <p:tgtEl>
                                          <p:spTgt spid="4812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81283">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1283">
                                            <p:txEl>
                                              <p:pRg st="1" end="1"/>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81283">
                                            <p:txEl>
                                              <p:pRg st="2" end="2"/>
                                            </p:txEl>
                                          </p:spTgt>
                                        </p:tgtEl>
                                        <p:attrNameLst>
                                          <p:attrName>style.visibility</p:attrName>
                                        </p:attrNameLst>
                                      </p:cBhvr>
                                      <p:to>
                                        <p:strVal val="visible"/>
                                      </p:to>
                                    </p:set>
                                    <p:anim calcmode="lin" valueType="num">
                                      <p:cBhvr additive="base">
                                        <p:cTn id="19" dur="500" fill="hold"/>
                                        <p:tgtEl>
                                          <p:spTgt spid="4812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81283">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1283">
                                            <p:txEl>
                                              <p:pRg st="2" end="2"/>
                                            </p:txEl>
                                          </p:spTgt>
                                        </p:tgtEl>
                                        <p:attrNameLst>
                                          <p:attrName>ppt_c</p:attrName>
                                        </p:attrNameLst>
                                      </p:cBhvr>
                                      <p:to>
                                        <a:schemeClr val="tx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81283">
                                            <p:txEl>
                                              <p:pRg st="3" end="3"/>
                                            </p:txEl>
                                          </p:spTgt>
                                        </p:tgtEl>
                                        <p:attrNameLst>
                                          <p:attrName>style.visibility</p:attrName>
                                        </p:attrNameLst>
                                      </p:cBhvr>
                                      <p:to>
                                        <p:strVal val="visible"/>
                                      </p:to>
                                    </p:set>
                                    <p:anim calcmode="lin" valueType="num">
                                      <p:cBhvr additive="base">
                                        <p:cTn id="25" dur="500" fill="hold"/>
                                        <p:tgtEl>
                                          <p:spTgt spid="48128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81283">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1283">
                                            <p:txEl>
                                              <p:pRg st="3" end="3"/>
                                            </p:txEl>
                                          </p:spTgt>
                                        </p:tgtEl>
                                        <p:attrNameLst>
                                          <p:attrName>ppt_c</p:attrName>
                                        </p:attrNameLst>
                                      </p:cBhvr>
                                      <p:to>
                                        <a:schemeClr val="tx2"/>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81283">
                                            <p:txEl>
                                              <p:pRg st="4" end="4"/>
                                            </p:txEl>
                                          </p:spTgt>
                                        </p:tgtEl>
                                        <p:attrNameLst>
                                          <p:attrName>style.visibility</p:attrName>
                                        </p:attrNameLst>
                                      </p:cBhvr>
                                      <p:to>
                                        <p:strVal val="visible"/>
                                      </p:to>
                                    </p:set>
                                    <p:anim calcmode="lin" valueType="num">
                                      <p:cBhvr additive="base">
                                        <p:cTn id="31" dur="500" fill="hold"/>
                                        <p:tgtEl>
                                          <p:spTgt spid="48128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81283">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1283">
                                            <p:txEl>
                                              <p:pRg st="4" end="4"/>
                                            </p:txEl>
                                          </p:spTgt>
                                        </p:tgtEl>
                                        <p:attrNameLst>
                                          <p:attrName>ppt_c</p:attrName>
                                        </p:attrNameLst>
                                      </p:cBhvr>
                                      <p:to>
                                        <a:schemeClr val="tx2"/>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81283">
                                            <p:txEl>
                                              <p:pRg st="5" end="5"/>
                                            </p:txEl>
                                          </p:spTgt>
                                        </p:tgtEl>
                                        <p:attrNameLst>
                                          <p:attrName>style.visibility</p:attrName>
                                        </p:attrNameLst>
                                      </p:cBhvr>
                                      <p:to>
                                        <p:strVal val="visible"/>
                                      </p:to>
                                    </p:set>
                                    <p:anim calcmode="lin" valueType="num">
                                      <p:cBhvr additive="base">
                                        <p:cTn id="37" dur="500" fill="hold"/>
                                        <p:tgtEl>
                                          <p:spTgt spid="48128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81283">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1283">
                                            <p:txEl>
                                              <p:pRg st="5" end="5"/>
                                            </p:txEl>
                                          </p:spTgt>
                                        </p:tgtEl>
                                        <p:attrNameLst>
                                          <p:attrName>ppt_c</p:attrName>
                                        </p:attrNameLst>
                                      </p:cBhvr>
                                      <p:to>
                                        <a:schemeClr val="tx2"/>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81283">
                                            <p:txEl>
                                              <p:pRg st="6" end="6"/>
                                            </p:txEl>
                                          </p:spTgt>
                                        </p:tgtEl>
                                        <p:attrNameLst>
                                          <p:attrName>style.visibility</p:attrName>
                                        </p:attrNameLst>
                                      </p:cBhvr>
                                      <p:to>
                                        <p:strVal val="visible"/>
                                      </p:to>
                                    </p:set>
                                    <p:anim calcmode="lin" valueType="num">
                                      <p:cBhvr additive="base">
                                        <p:cTn id="43" dur="500" fill="hold"/>
                                        <p:tgtEl>
                                          <p:spTgt spid="48128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81283">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1283">
                                            <p:txEl>
                                              <p:pRg st="6" end="6"/>
                                            </p:txEl>
                                          </p:spTgt>
                                        </p:tgtEl>
                                        <p:attrNameLst>
                                          <p:attrName>ppt_c</p:attrName>
                                        </p:attrNameLst>
                                      </p:cBhvr>
                                      <p:to>
                                        <a:schemeClr val="tx2"/>
                                      </p:to>
                                    </p:animClr>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81283">
                                            <p:txEl>
                                              <p:pRg st="7" end="7"/>
                                            </p:txEl>
                                          </p:spTgt>
                                        </p:tgtEl>
                                        <p:attrNameLst>
                                          <p:attrName>style.visibility</p:attrName>
                                        </p:attrNameLst>
                                      </p:cBhvr>
                                      <p:to>
                                        <p:strVal val="visible"/>
                                      </p:to>
                                    </p:set>
                                    <p:anim calcmode="lin" valueType="num">
                                      <p:cBhvr additive="base">
                                        <p:cTn id="49" dur="500" fill="hold"/>
                                        <p:tgtEl>
                                          <p:spTgt spid="48128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81283">
                                            <p:txEl>
                                              <p:pRg st="7" end="7"/>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1283">
                                            <p:txEl>
                                              <p:pRg st="7" end="7"/>
                                            </p:txEl>
                                          </p:spTgt>
                                        </p:tgtEl>
                                        <p:attrNameLst>
                                          <p:attrName>ppt_c</p:attrName>
                                        </p:attrNameLst>
                                      </p:cBhvr>
                                      <p:to>
                                        <a:schemeClr val="tx2"/>
                                      </p:to>
                                    </p:animClr>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81283">
                                            <p:txEl>
                                              <p:pRg st="8" end="8"/>
                                            </p:txEl>
                                          </p:spTgt>
                                        </p:tgtEl>
                                        <p:attrNameLst>
                                          <p:attrName>style.visibility</p:attrName>
                                        </p:attrNameLst>
                                      </p:cBhvr>
                                      <p:to>
                                        <p:strVal val="visible"/>
                                      </p:to>
                                    </p:set>
                                    <p:anim calcmode="lin" valueType="num">
                                      <p:cBhvr additive="base">
                                        <p:cTn id="55" dur="500" fill="hold"/>
                                        <p:tgtEl>
                                          <p:spTgt spid="48128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481283">
                                            <p:txEl>
                                              <p:pRg st="8" end="8"/>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81283">
                                            <p:txEl>
                                              <p:pRg st="8" end="8"/>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283"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a:extLst>
              <a:ext uri="{FF2B5EF4-FFF2-40B4-BE49-F238E27FC236}">
                <a16:creationId xmlns:a16="http://schemas.microsoft.com/office/drawing/2014/main" id="{F6D2C856-D294-7624-46BB-C709BE52F462}"/>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en-US" dirty="0"/>
              <a:t>Preferred Stock = Dividend With Zero Growth</a:t>
            </a:r>
          </a:p>
        </p:txBody>
      </p:sp>
      <p:sp>
        <p:nvSpPr>
          <p:cNvPr id="12291" name="Rectangle 3">
            <a:extLst>
              <a:ext uri="{FF2B5EF4-FFF2-40B4-BE49-F238E27FC236}">
                <a16:creationId xmlns:a16="http://schemas.microsoft.com/office/drawing/2014/main" id="{5E4743EB-2FF8-C628-176E-EC6A51A93E27}"/>
              </a:ext>
            </a:extLst>
          </p:cNvPr>
          <p:cNvSpPr>
            <a:spLocks noGrp="1" noChangeArrowheads="1"/>
          </p:cNvSpPr>
          <p:nvPr>
            <p:ph type="body" sz="half" idx="1"/>
          </p:nvPr>
        </p:nvSpPr>
        <p:spPr>
          <a:xfrm>
            <a:off x="533400" y="1600200"/>
            <a:ext cx="8077200" cy="1447800"/>
          </a:xfrm>
        </p:spPr>
        <p:txBody>
          <a:bodyPr/>
          <a:lstStyle/>
          <a:p>
            <a:pPr eaLnBrk="1" hangingPunct="1">
              <a:lnSpc>
                <a:spcPct val="90000"/>
              </a:lnSpc>
            </a:pPr>
            <a:r>
              <a:rPr lang="en-US" altLang="en-US" sz="2400"/>
              <a:t>An annuity in which the cash flow continues forever</a:t>
            </a:r>
          </a:p>
          <a:p>
            <a:pPr lvl="1" eaLnBrk="1" hangingPunct="1">
              <a:lnSpc>
                <a:spcPct val="90000"/>
              </a:lnSpc>
            </a:pPr>
            <a:r>
              <a:rPr lang="en-US" altLang="en-US" sz="2000"/>
              <a:t>Equal cash flow goes on forever (like most preferred stock pays dividend)</a:t>
            </a:r>
          </a:p>
          <a:p>
            <a:pPr eaLnBrk="1" hangingPunct="1">
              <a:lnSpc>
                <a:spcPct val="90000"/>
              </a:lnSpc>
            </a:pPr>
            <a:r>
              <a:rPr lang="en-US" altLang="en-US" sz="2400"/>
              <a:t>“Capitalization of Income”</a:t>
            </a:r>
          </a:p>
        </p:txBody>
      </p:sp>
      <p:graphicFrame>
        <p:nvGraphicFramePr>
          <p:cNvPr id="12292" name="Object 5">
            <a:extLst>
              <a:ext uri="{FF2B5EF4-FFF2-40B4-BE49-F238E27FC236}">
                <a16:creationId xmlns:a16="http://schemas.microsoft.com/office/drawing/2014/main" id="{D906FE3B-9D0F-245C-AF7D-9847B3A4AF36}"/>
              </a:ext>
            </a:extLst>
          </p:cNvPr>
          <p:cNvGraphicFramePr>
            <a:graphicFrameLocks noChangeAspect="1"/>
          </p:cNvGraphicFramePr>
          <p:nvPr>
            <p:ph sz="half" idx="2"/>
          </p:nvPr>
        </p:nvGraphicFramePr>
        <p:xfrm>
          <a:off x="6345238" y="3048000"/>
          <a:ext cx="2189162" cy="1849438"/>
        </p:xfrm>
        <a:graphic>
          <a:graphicData uri="http://schemas.openxmlformats.org/presentationml/2006/ole">
            <mc:AlternateContent xmlns:mc="http://schemas.openxmlformats.org/markup-compatibility/2006">
              <mc:Choice xmlns:v="urn:schemas-microsoft-com:vml" Requires="v">
                <p:oleObj name="Equation" r:id="rId3" imgW="736600" imgH="622300" progId="Equation.DSMT4">
                  <p:embed/>
                </p:oleObj>
              </mc:Choice>
              <mc:Fallback>
                <p:oleObj name="Equation" r:id="rId3" imgW="736600" imgH="622300"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45238" y="3048000"/>
                        <a:ext cx="2189162" cy="184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47142" name="Object 6">
            <a:extLst>
              <a:ext uri="{FF2B5EF4-FFF2-40B4-BE49-F238E27FC236}">
                <a16:creationId xmlns:a16="http://schemas.microsoft.com/office/drawing/2014/main" id="{49589CA7-6FDD-F150-EB84-F0A2E52E6861}"/>
              </a:ext>
            </a:extLst>
          </p:cNvPr>
          <p:cNvGraphicFramePr>
            <a:graphicFrameLocks noChangeAspect="1"/>
          </p:cNvGraphicFramePr>
          <p:nvPr/>
        </p:nvGraphicFramePr>
        <p:xfrm>
          <a:off x="304800" y="3581400"/>
          <a:ext cx="4051300" cy="1885950"/>
        </p:xfrm>
        <a:graphic>
          <a:graphicData uri="http://schemas.openxmlformats.org/presentationml/2006/ole">
            <mc:AlternateContent xmlns:mc="http://schemas.openxmlformats.org/markup-compatibility/2006">
              <mc:Choice xmlns:v="urn:schemas-microsoft-com:vml" Requires="v">
                <p:oleObj name="Equation" r:id="rId5" imgW="1854200" imgH="863600" progId="Equation.DSMT4">
                  <p:embed/>
                </p:oleObj>
              </mc:Choice>
              <mc:Fallback>
                <p:oleObj name="Equation" r:id="rId5" imgW="1854200" imgH="863600"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3581400"/>
                        <a:ext cx="4051300"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 name="Group 12">
            <a:extLst>
              <a:ext uri="{FF2B5EF4-FFF2-40B4-BE49-F238E27FC236}">
                <a16:creationId xmlns:a16="http://schemas.microsoft.com/office/drawing/2014/main" id="{9A366A58-923A-50FE-0A25-0D00A0FDD6DD}"/>
              </a:ext>
            </a:extLst>
          </p:cNvPr>
          <p:cNvGrpSpPr>
            <a:grpSpLocks/>
          </p:cNvGrpSpPr>
          <p:nvPr/>
        </p:nvGrpSpPr>
        <p:grpSpPr bwMode="auto">
          <a:xfrm>
            <a:off x="3810000" y="3810000"/>
            <a:ext cx="2590800" cy="2286000"/>
            <a:chOff x="2400" y="2832"/>
            <a:chExt cx="1632" cy="1440"/>
          </a:xfrm>
        </p:grpSpPr>
        <p:sp>
          <p:nvSpPr>
            <p:cNvPr id="12296" name="Oval 9">
              <a:extLst>
                <a:ext uri="{FF2B5EF4-FFF2-40B4-BE49-F238E27FC236}">
                  <a16:creationId xmlns:a16="http://schemas.microsoft.com/office/drawing/2014/main" id="{A3893E30-7E22-498D-053C-8BEDA1EB33F2}"/>
                </a:ext>
              </a:extLst>
            </p:cNvPr>
            <p:cNvSpPr>
              <a:spLocks noChangeArrowheads="1"/>
            </p:cNvSpPr>
            <p:nvPr/>
          </p:nvSpPr>
          <p:spPr bwMode="auto">
            <a:xfrm>
              <a:off x="2400" y="3408"/>
              <a:ext cx="1632" cy="864"/>
            </a:xfrm>
            <a:prstGeom prst="ellipse">
              <a:avLst/>
            </a:prstGeom>
            <a:solidFill>
              <a:srgbClr val="FF0000">
                <a:alpha val="3137"/>
              </a:srgbClr>
            </a:solidFill>
            <a:ln w="19050">
              <a:solidFill>
                <a:srgbClr val="FF0000"/>
              </a:solidFill>
              <a:round/>
              <a:headEnd/>
              <a:tailEnd/>
            </a:ln>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a:t>As x gets large,</a:t>
              </a:r>
            </a:p>
            <a:p>
              <a:pPr algn="ctr" eaLnBrk="1" hangingPunct="1"/>
              <a:r>
                <a:rPr lang="en-US" altLang="en-US"/>
                <a:t>(1+i/n)</a:t>
              </a:r>
            </a:p>
            <a:p>
              <a:pPr algn="ctr" eaLnBrk="1" hangingPunct="1"/>
              <a:r>
                <a:rPr lang="en-US" altLang="en-US"/>
                <a:t>Approaches</a:t>
              </a:r>
            </a:p>
            <a:p>
              <a:pPr algn="ctr" eaLnBrk="1" hangingPunct="1"/>
              <a:r>
                <a:rPr lang="en-US" altLang="en-US"/>
                <a:t>zero</a:t>
              </a:r>
            </a:p>
          </p:txBody>
        </p:sp>
        <p:sp>
          <p:nvSpPr>
            <p:cNvPr id="12297" name="Line 10">
              <a:extLst>
                <a:ext uri="{FF2B5EF4-FFF2-40B4-BE49-F238E27FC236}">
                  <a16:creationId xmlns:a16="http://schemas.microsoft.com/office/drawing/2014/main" id="{F56EC15F-C77B-DEAA-E48E-6DCDE3D41A52}"/>
                </a:ext>
              </a:extLst>
            </p:cNvPr>
            <p:cNvSpPr>
              <a:spLocks noChangeShapeType="1"/>
            </p:cNvSpPr>
            <p:nvPr/>
          </p:nvSpPr>
          <p:spPr bwMode="auto">
            <a:xfrm flipH="1" flipV="1">
              <a:off x="2640" y="2832"/>
              <a:ext cx="720" cy="576"/>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347147" name="Line 11">
            <a:extLst>
              <a:ext uri="{FF2B5EF4-FFF2-40B4-BE49-F238E27FC236}">
                <a16:creationId xmlns:a16="http://schemas.microsoft.com/office/drawing/2014/main" id="{2901798B-BD63-3E99-125D-318F115E94CA}"/>
              </a:ext>
            </a:extLst>
          </p:cNvPr>
          <p:cNvSpPr>
            <a:spLocks noChangeShapeType="1"/>
          </p:cNvSpPr>
          <p:nvPr/>
        </p:nvSpPr>
        <p:spPr bwMode="auto">
          <a:xfrm>
            <a:off x="5410200" y="3581400"/>
            <a:ext cx="838200" cy="0"/>
          </a:xfrm>
          <a:prstGeom prst="line">
            <a:avLst/>
          </a:prstGeom>
          <a:noFill/>
          <a:ln w="184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spd="med">
    <p:wheel spokes="8"/>
    <p:sndAc>
      <p:stSnd>
        <p:snd r:embed="rId2" name="cashreg.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47142"/>
                                        </p:tgtEl>
                                        <p:attrNameLst>
                                          <p:attrName>style.visibility</p:attrName>
                                        </p:attrNameLst>
                                      </p:cBhvr>
                                      <p:to>
                                        <p:strVal val="visible"/>
                                      </p:to>
                                    </p:set>
                                    <p:anim calcmode="lin" valueType="num">
                                      <p:cBhvr additive="base">
                                        <p:cTn id="7" dur="500" fill="hold"/>
                                        <p:tgtEl>
                                          <p:spTgt spid="347142"/>
                                        </p:tgtEl>
                                        <p:attrNameLst>
                                          <p:attrName>ppt_x</p:attrName>
                                        </p:attrNameLst>
                                      </p:cBhvr>
                                      <p:tavLst>
                                        <p:tav tm="0">
                                          <p:val>
                                            <p:strVal val="0-#ppt_w/2"/>
                                          </p:val>
                                        </p:tav>
                                        <p:tav tm="100000">
                                          <p:val>
                                            <p:strVal val="#ppt_x"/>
                                          </p:val>
                                        </p:tav>
                                      </p:tavLst>
                                    </p:anim>
                                    <p:anim calcmode="lin" valueType="num">
                                      <p:cBhvr additive="base">
                                        <p:cTn id="8" dur="500" fill="hold"/>
                                        <p:tgtEl>
                                          <p:spTgt spid="34714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47147"/>
                                        </p:tgtEl>
                                        <p:attrNameLst>
                                          <p:attrName>style.visibility</p:attrName>
                                        </p:attrNameLst>
                                      </p:cBhvr>
                                      <p:to>
                                        <p:strVal val="visible"/>
                                      </p:to>
                                    </p:set>
                                    <p:anim calcmode="lin" valueType="num">
                                      <p:cBhvr additive="base">
                                        <p:cTn id="19" dur="500" fill="hold"/>
                                        <p:tgtEl>
                                          <p:spTgt spid="347147"/>
                                        </p:tgtEl>
                                        <p:attrNameLst>
                                          <p:attrName>ppt_x</p:attrName>
                                        </p:attrNameLst>
                                      </p:cBhvr>
                                      <p:tavLst>
                                        <p:tav tm="0">
                                          <p:val>
                                            <p:strVal val="0-#ppt_w/2"/>
                                          </p:val>
                                        </p:tav>
                                        <p:tav tm="100000">
                                          <p:val>
                                            <p:strVal val="#ppt_x"/>
                                          </p:val>
                                        </p:tav>
                                      </p:tavLst>
                                    </p:anim>
                                    <p:anim calcmode="lin" valueType="num">
                                      <p:cBhvr additive="base">
                                        <p:cTn id="20" dur="500" fill="hold"/>
                                        <p:tgtEl>
                                          <p:spTgt spid="347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7FFB76C-B2AE-D81C-C066-132149C4D128}"/>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en-US" sz="4000" dirty="0"/>
              <a:t>Constant Dividend (Zero Growth; Perpetuity)</a:t>
            </a:r>
          </a:p>
        </p:txBody>
      </p:sp>
      <p:graphicFrame>
        <p:nvGraphicFramePr>
          <p:cNvPr id="3075" name="Object 3">
            <a:extLst>
              <a:ext uri="{FF2B5EF4-FFF2-40B4-BE49-F238E27FC236}">
                <a16:creationId xmlns:a16="http://schemas.microsoft.com/office/drawing/2014/main" id="{00645126-F082-4304-9238-2473BA32C940}"/>
              </a:ext>
            </a:extLst>
          </p:cNvPr>
          <p:cNvGraphicFramePr>
            <a:graphicFrameLocks noChangeAspect="1"/>
          </p:cNvGraphicFramePr>
          <p:nvPr>
            <p:ph idx="1"/>
          </p:nvPr>
        </p:nvGraphicFramePr>
        <p:xfrm>
          <a:off x="1524000" y="1905000"/>
          <a:ext cx="5821363" cy="3209925"/>
        </p:xfrm>
        <a:graphic>
          <a:graphicData uri="http://schemas.openxmlformats.org/presentationml/2006/ole">
            <mc:AlternateContent xmlns:mc="http://schemas.openxmlformats.org/markup-compatibility/2006">
              <mc:Choice xmlns:v="urn:schemas-microsoft-com:vml" Requires="v">
                <p:oleObj name="Equation" r:id="rId3" imgW="2324100" imgH="1308100" progId="Equation.DSMT4">
                  <p:embed/>
                </p:oleObj>
              </mc:Choice>
              <mc:Fallback>
                <p:oleObj name="Equation" r:id="rId3" imgW="2324100" imgH="13081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905000"/>
                        <a:ext cx="5821363" cy="320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 calcmode="lin" valueType="num">
                                      <p:cBhvr additive="base">
                                        <p:cTn id="7" dur="500" fill="hold"/>
                                        <p:tgtEl>
                                          <p:spTgt spid="3075"/>
                                        </p:tgtEl>
                                        <p:attrNameLst>
                                          <p:attrName>ppt_x</p:attrName>
                                        </p:attrNameLst>
                                      </p:cBhvr>
                                      <p:tavLst>
                                        <p:tav tm="0">
                                          <p:val>
                                            <p:strVal val="0-#ppt_w/2"/>
                                          </p:val>
                                        </p:tav>
                                        <p:tav tm="100000">
                                          <p:val>
                                            <p:strVal val="#ppt_x"/>
                                          </p:val>
                                        </p:tav>
                                      </p:tavLst>
                                    </p:anim>
                                    <p:anim calcmode="lin" valueType="num">
                                      <p:cBhvr additive="base">
                                        <p:cTn id="8" dur="500" fill="hold"/>
                                        <p:tgtEl>
                                          <p:spTgt spid="3075"/>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075"/>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1190</TotalTime>
  <Words>3496</Words>
  <Application>Microsoft Office PowerPoint</Application>
  <PresentationFormat>On-screen Show (4:3)</PresentationFormat>
  <Paragraphs>399</Paragraphs>
  <Slides>57</Slides>
  <Notes>26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57</vt:i4>
      </vt:variant>
    </vt:vector>
  </HeadingPairs>
  <TitlesOfParts>
    <vt:vector size="68" baseType="lpstr">
      <vt:lpstr>Calibri</vt:lpstr>
      <vt:lpstr>Arial</vt:lpstr>
      <vt:lpstr>Wingdings</vt:lpstr>
      <vt:lpstr>Courier New</vt:lpstr>
      <vt:lpstr>Verdana</vt:lpstr>
      <vt:lpstr>Tahoma</vt:lpstr>
      <vt:lpstr>Euclid Symbol</vt:lpstr>
      <vt:lpstr>Times New Roman</vt:lpstr>
      <vt:lpstr>Office Theme</vt:lpstr>
      <vt:lpstr>Microsoft Equation 3.0</vt:lpstr>
      <vt:lpstr>MathType 5.0 Equation</vt:lpstr>
      <vt:lpstr>Connection Between Dividends and Stock Values, Equity Markets</vt:lpstr>
      <vt:lpstr>Topics</vt:lpstr>
      <vt:lpstr>Valuation of Stocks and Bonds</vt:lpstr>
      <vt:lpstr>Common Stock Valuation  Cash Flows to Stockholders</vt:lpstr>
      <vt:lpstr>Stock Price Present Value Of Future Cash Flows</vt:lpstr>
      <vt:lpstr>Math Notation For Present Value Of All Future Dividends:</vt:lpstr>
      <vt:lpstr>Estimating Dividends: Special Cases</vt:lpstr>
      <vt:lpstr>Preferred Stock = Dividend With Zero Growth</vt:lpstr>
      <vt:lpstr>Constant Dividend (Zero Growth; Perpetuity)</vt:lpstr>
      <vt:lpstr>Preferred Stock Valuation (Example 1)</vt:lpstr>
      <vt:lpstr>Example 1.1</vt:lpstr>
      <vt:lpstr>Dividend Growth Model</vt:lpstr>
      <vt:lpstr>Dividend Growth Model Math:</vt:lpstr>
      <vt:lpstr>Dividend Growth Model (Example 2)</vt:lpstr>
      <vt:lpstr>Dividend Growth Model (Example 3)</vt:lpstr>
      <vt:lpstr>Stock Price Sensitivity to Dividend Growth, g (Example 3)</vt:lpstr>
      <vt:lpstr>Stock Price Sensitivity to Required Return, R (Example 3)</vt:lpstr>
      <vt:lpstr>XYZ Company (Example 4)</vt:lpstr>
      <vt:lpstr>XYZ Company (Example 5)</vt:lpstr>
      <vt:lpstr>Notice in Example 5:</vt:lpstr>
      <vt:lpstr>XYZ Company (Example 5)</vt:lpstr>
      <vt:lpstr>Solve for Implied Return</vt:lpstr>
      <vt:lpstr>XYZ Company (Example 6)</vt:lpstr>
      <vt:lpstr>Bond Vocabulary:</vt:lpstr>
      <vt:lpstr>Yield</vt:lpstr>
      <vt:lpstr>Constant Growth Model Assumptions</vt:lpstr>
      <vt:lpstr>Non-constant Growth Problem (Example 7)</vt:lpstr>
      <vt:lpstr>Non-constant Growth – (Example 7) Solution</vt:lpstr>
      <vt:lpstr>Non-constant growth followed by constant growth:</vt:lpstr>
      <vt:lpstr>PowerPoint Presentation</vt:lpstr>
      <vt:lpstr>Other Methods Of Stock Valuations You Might See In An Advanced Accounting/Finance Class</vt:lpstr>
      <vt:lpstr>PowerPoint Presentation</vt:lpstr>
      <vt:lpstr>Stocks and Bonds:</vt:lpstr>
      <vt:lpstr>Differences Between Debt and Equity</vt:lpstr>
      <vt:lpstr>Common Stock</vt:lpstr>
      <vt:lpstr>Features of Common Stock</vt:lpstr>
      <vt:lpstr>Cumulative Voting Vs. Straight Voting</vt:lpstr>
      <vt:lpstr>Voting</vt:lpstr>
      <vt:lpstr>Features of Common Stock</vt:lpstr>
      <vt:lpstr>Features of Common Stock</vt:lpstr>
      <vt:lpstr>Dividend Characteristics</vt:lpstr>
      <vt:lpstr>Features of Preferred Stock</vt:lpstr>
      <vt:lpstr>Financial Markets</vt:lpstr>
      <vt:lpstr>Dealers vs. Brokers</vt:lpstr>
      <vt:lpstr>New York Stock Exchange NYSE</vt:lpstr>
      <vt:lpstr>New York Stock Exchange NTSE</vt:lpstr>
      <vt:lpstr>New York Stock Exchange NTSE</vt:lpstr>
      <vt:lpstr>NYSE Operations</vt:lpstr>
      <vt:lpstr>NASDAQ National Association of Securities Dealers Automated Quotation</vt:lpstr>
      <vt:lpstr>ECNs </vt:lpstr>
      <vt:lpstr>Reading Stock Quotes</vt:lpstr>
      <vt:lpstr>Constant Dividend (Zero Growth; Perpetuity)</vt:lpstr>
      <vt:lpstr>Calculate FV Of Current Dividend With Constant Growth Rate</vt:lpstr>
      <vt:lpstr>Calculate Current Value Of Stock With Constant Growth Rate (Dividend Growth Model)</vt:lpstr>
      <vt:lpstr>Growing Perpetuity (An Asset With Cash Flows That Grow At A Constant Rate Forever)</vt:lpstr>
      <vt:lpstr>Calculate FV Of P0 (Price Of Stock At Time t)</vt:lpstr>
      <vt:lpstr>Rates</vt:lpstr>
    </vt:vector>
  </TitlesOfParts>
  <Company>Highline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Connection Between Dividends and Stock Values Equity Markets</dc:title>
  <dc:creator>Michael Girvin</dc:creator>
  <cp:lastModifiedBy>Girvin, Michael</cp:lastModifiedBy>
  <cp:revision>70</cp:revision>
  <cp:lastPrinted>2010-10-30T18:16:51Z</cp:lastPrinted>
  <dcterms:created xsi:type="dcterms:W3CDTF">2010-10-26T19:11:09Z</dcterms:created>
  <dcterms:modified xsi:type="dcterms:W3CDTF">2025-02-02T22:03:10Z</dcterms:modified>
</cp:coreProperties>
</file>