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7" r:id="rId2"/>
    <p:sldId id="264" r:id="rId3"/>
    <p:sldId id="277" r:id="rId4"/>
    <p:sldId id="258" r:id="rId5"/>
    <p:sldId id="259" r:id="rId6"/>
    <p:sldId id="262" r:id="rId7"/>
    <p:sldId id="263" r:id="rId8"/>
    <p:sldId id="265" r:id="rId9"/>
    <p:sldId id="260" r:id="rId10"/>
    <p:sldId id="286" r:id="rId11"/>
    <p:sldId id="279" r:id="rId12"/>
    <p:sldId id="276" r:id="rId13"/>
    <p:sldId id="282" r:id="rId14"/>
    <p:sldId id="287" r:id="rId15"/>
    <p:sldId id="278" r:id="rId16"/>
    <p:sldId id="280" r:id="rId17"/>
    <p:sldId id="281" r:id="rId18"/>
    <p:sldId id="288" r:id="rId19"/>
    <p:sldId id="275" r:id="rId20"/>
    <p:sldId id="283" r:id="rId21"/>
    <p:sldId id="289" r:id="rId22"/>
    <p:sldId id="273" r:id="rId23"/>
    <p:sldId id="285" r:id="rId24"/>
    <p:sldId id="290" r:id="rId25"/>
    <p:sldId id="272" r:id="rId26"/>
    <p:sldId id="291" r:id="rId27"/>
    <p:sldId id="292" r:id="rId28"/>
    <p:sldId id="271" r:id="rId29"/>
    <p:sldId id="270" r:id="rId30"/>
    <p:sldId id="269" r:id="rId31"/>
    <p:sldId id="267" r:id="rId32"/>
    <p:sldId id="294" r:id="rId33"/>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8343B38-3A32-4473-8559-503DD8BD0158}">
          <p14:sldIdLst>
            <p14:sldId id="257"/>
            <p14:sldId id="264"/>
            <p14:sldId id="277"/>
            <p14:sldId id="258"/>
            <p14:sldId id="259"/>
            <p14:sldId id="262"/>
            <p14:sldId id="263"/>
            <p14:sldId id="265"/>
            <p14:sldId id="260"/>
            <p14:sldId id="286"/>
            <p14:sldId id="279"/>
            <p14:sldId id="276"/>
            <p14:sldId id="282"/>
            <p14:sldId id="287"/>
            <p14:sldId id="278"/>
            <p14:sldId id="280"/>
            <p14:sldId id="281"/>
            <p14:sldId id="288"/>
            <p14:sldId id="275"/>
            <p14:sldId id="283"/>
            <p14:sldId id="289"/>
            <p14:sldId id="273"/>
            <p14:sldId id="285"/>
            <p14:sldId id="290"/>
            <p14:sldId id="272"/>
            <p14:sldId id="291"/>
            <p14:sldId id="292"/>
            <p14:sldId id="271"/>
            <p14:sldId id="270"/>
            <p14:sldId id="269"/>
            <p14:sldId id="267"/>
            <p14:sldId id="29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72" autoAdjust="0"/>
    <p:restoredTop sz="96110" autoAdjust="0"/>
  </p:normalViewPr>
  <p:slideViewPr>
    <p:cSldViewPr snapToGrid="0">
      <p:cViewPr varScale="1">
        <p:scale>
          <a:sx n="98" d="100"/>
          <a:sy n="98" d="100"/>
        </p:scale>
        <p:origin x="84" y="96"/>
      </p:cViewPr>
      <p:guideLst>
        <p:guide orient="horz" pos="2160"/>
        <p:guide pos="3840"/>
      </p:guideLst>
    </p:cSldViewPr>
  </p:slideViewPr>
  <p:outlineViewPr>
    <p:cViewPr>
      <p:scale>
        <a:sx n="33" d="100"/>
        <a:sy n="33" d="100"/>
      </p:scale>
      <p:origin x="0" y="-133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1"/>
            <a:ext cx="2971800" cy="466434"/>
          </a:xfrm>
          <a:prstGeom prst="rect">
            <a:avLst/>
          </a:prstGeom>
        </p:spPr>
        <p:txBody>
          <a:bodyPr vert="horz" lIns="91440" tIns="45720" rIns="91440" bIns="45720" rtlCol="0"/>
          <a:lstStyle>
            <a:lvl1pPr algn="r">
              <a:defRPr sz="1200"/>
            </a:lvl1pPr>
          </a:lstStyle>
          <a:p>
            <a:fld id="{E647C360-0D3A-4DA5-90E7-7276169BC98E}" type="datetimeFigureOut">
              <a:rPr lang="en-US" smtClean="0"/>
              <a:t>10/21/2015</a:t>
            </a:fld>
            <a:endParaRPr lang="en-US" dirty="0"/>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48499377-41BE-464F-B520-9385A5F2107E}" type="slidenum">
              <a:rPr lang="en-US" smtClean="0"/>
              <a:t>‹#›</a:t>
            </a:fld>
            <a:endParaRPr lang="en-US" dirty="0"/>
          </a:p>
        </p:txBody>
      </p:sp>
    </p:spTree>
    <p:extLst>
      <p:ext uri="{BB962C8B-B14F-4D97-AF65-F5344CB8AC3E}">
        <p14:creationId xmlns:p14="http://schemas.microsoft.com/office/powerpoint/2010/main" val="661754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1"/>
            <a:ext cx="2971800" cy="466434"/>
          </a:xfrm>
          <a:prstGeom prst="rect">
            <a:avLst/>
          </a:prstGeom>
        </p:spPr>
        <p:txBody>
          <a:bodyPr vert="horz" lIns="91440" tIns="45720" rIns="91440" bIns="45720" rtlCol="0"/>
          <a:lstStyle>
            <a:lvl1pPr algn="r">
              <a:defRPr sz="1200"/>
            </a:lvl1pPr>
          </a:lstStyle>
          <a:p>
            <a:fld id="{9E6ADDC8-9D95-42AA-A0B2-33F4F7321CEF}" type="datetimeFigureOut">
              <a:rPr lang="en-US" smtClean="0"/>
              <a:t>10/21/2015</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65ACFCAE-BB30-4BA0-B374-9EAA7B8FED1C}" type="slidenum">
              <a:rPr lang="en-US" smtClean="0"/>
              <a:t>‹#›</a:t>
            </a:fld>
            <a:endParaRPr lang="en-US" dirty="0"/>
          </a:p>
        </p:txBody>
      </p:sp>
    </p:spTree>
    <p:extLst>
      <p:ext uri="{BB962C8B-B14F-4D97-AF65-F5344CB8AC3E}">
        <p14:creationId xmlns:p14="http://schemas.microsoft.com/office/powerpoint/2010/main" val="312302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344394-1A30-49B8-8F86-0970772643B6}" type="slidenum">
              <a:rPr lang="en-US" smtClean="0">
                <a:solidFill>
                  <a:prstClr val="black"/>
                </a:solidFill>
              </a:rPr>
              <a:pPr/>
              <a:t>1</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dirty="0" smtClean="0">
                <a:solidFill>
                  <a:prstClr val="black"/>
                </a:solidFill>
              </a:rPr>
              <a:t>BI 348, Chapter 01</a:t>
            </a:r>
            <a:endParaRPr lang="en-US" dirty="0">
              <a:solidFill>
                <a:prstClr val="black"/>
              </a:solidFill>
            </a:endParaRPr>
          </a:p>
        </p:txBody>
      </p:sp>
    </p:spTree>
    <p:extLst>
      <p:ext uri="{BB962C8B-B14F-4D97-AF65-F5344CB8AC3E}">
        <p14:creationId xmlns:p14="http://schemas.microsoft.com/office/powerpoint/2010/main" val="33689106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2F0058A-625E-4F7B-93F6-3C7291ED5B81}" type="datetime1">
              <a:rPr lang="en-US" smtClean="0">
                <a:solidFill>
                  <a:srgbClr val="DFDCB7"/>
                </a:solidFill>
              </a:rPr>
              <a:pPr/>
              <a:t>10/21/2015</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283469859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cashreg.wav"/>
          </p:stSnd>
        </p:sndAc>
      </p:transition>
    </mc:Choice>
    <mc:Fallback xmlns="">
      <p:transition spd="slow">
        <p:fade/>
        <p:sndAc>
          <p:stSnd>
            <p:snd r:embed="rId3" name="cashreg.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A1257F-A1CD-42E9-8B52-4257484E686A}" type="datetime1">
              <a:rPr lang="en-US" smtClean="0">
                <a:solidFill>
                  <a:srgbClr val="DFDCB7"/>
                </a:solidFill>
              </a:rPr>
              <a:pPr/>
              <a:t>10/21/2015</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204150089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cashreg.wav"/>
          </p:stSnd>
        </p:sndAc>
      </p:transition>
    </mc:Choice>
    <mc:Fallback xmlns="">
      <p:transition spd="slow">
        <p:fade/>
        <p:sndAc>
          <p:stSnd>
            <p:snd r:embed="rId3" name="cashreg.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AE698C-C9D2-4BB8-90EB-CADD575F3F9E}" type="datetime1">
              <a:rPr lang="en-US" smtClean="0">
                <a:solidFill>
                  <a:srgbClr val="DFDCB7"/>
                </a:solidFill>
              </a:rPr>
              <a:pPr/>
              <a:t>10/21/2015</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257820334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cashreg.wav"/>
          </p:stSnd>
        </p:sndAc>
      </p:transition>
    </mc:Choice>
    <mc:Fallback xmlns="">
      <p:transition spd="slow">
        <p:fade/>
        <p:sndAc>
          <p:stSnd>
            <p:snd r:embed="rId3" name="cashreg.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21D416-B675-4900-B334-C891DF1CA8A8}" type="datetime1">
              <a:rPr lang="en-US" smtClean="0">
                <a:solidFill>
                  <a:srgbClr val="DFDCB7"/>
                </a:solidFill>
              </a:rPr>
              <a:pPr/>
              <a:t>10/21/2015</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99281523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cashreg.wav"/>
          </p:stSnd>
        </p:sndAc>
      </p:transition>
    </mc:Choice>
    <mc:Fallback xmlns="">
      <p:transition spd="slow">
        <p:fade/>
        <p:sndAc>
          <p:stSnd>
            <p:snd r:embed="rId3" name="cashreg.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121555-D7D7-4040-8F53-BE85AC4D67E5}" type="datetime1">
              <a:rPr lang="en-US" smtClean="0">
                <a:solidFill>
                  <a:srgbClr val="DFDCB7"/>
                </a:solidFill>
              </a:rPr>
              <a:pPr/>
              <a:t>10/21/2015</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182049135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cashreg.wav"/>
          </p:stSnd>
        </p:sndAc>
      </p:transition>
    </mc:Choice>
    <mc:Fallback xmlns="">
      <p:transition spd="slow">
        <p:fade/>
        <p:sndAc>
          <p:stSnd>
            <p:snd r:embed="rId3" name="cashreg.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D674C9-5CC4-48AC-BD52-9A18512CE721}" type="datetime1">
              <a:rPr lang="en-US" smtClean="0">
                <a:solidFill>
                  <a:srgbClr val="DFDCB7"/>
                </a:solidFill>
              </a:rPr>
              <a:pPr/>
              <a:t>10/21/2015</a:t>
            </a:fld>
            <a:endParaRPr lang="en-US" dirty="0">
              <a:solidFill>
                <a:srgbClr val="DFDCB7"/>
              </a:solidFill>
            </a:endParaRPr>
          </a:p>
        </p:txBody>
      </p:sp>
      <p:sp>
        <p:nvSpPr>
          <p:cNvPr id="6" name="Footer Placeholder 5"/>
          <p:cNvSpPr>
            <a:spLocks noGrp="1"/>
          </p:cNvSpPr>
          <p:nvPr>
            <p:ph type="ftr" sz="quarter" idx="11"/>
          </p:nvPr>
        </p:nvSpPr>
        <p:spPr/>
        <p:txBody>
          <a:bodyPr/>
          <a:lstStyle/>
          <a:p>
            <a:endParaRPr lang="en-US" dirty="0">
              <a:solidFill>
                <a:srgbClr val="DFDCB7"/>
              </a:solidFill>
            </a:endParaRPr>
          </a:p>
        </p:txBody>
      </p:sp>
      <p:sp>
        <p:nvSpPr>
          <p:cNvPr id="7" name="Slide Number Placeholder 6"/>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189205014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cashreg.wav"/>
          </p:stSnd>
        </p:sndAc>
      </p:transition>
    </mc:Choice>
    <mc:Fallback xmlns="">
      <p:transition spd="slow">
        <p:fade/>
        <p:sndAc>
          <p:stSnd>
            <p:snd r:embed="rId3" name="cashreg.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8A1AC4-4885-4984-9544-6FB03F373B4B}" type="datetime1">
              <a:rPr lang="en-US" smtClean="0">
                <a:solidFill>
                  <a:srgbClr val="DFDCB7"/>
                </a:solidFill>
              </a:rPr>
              <a:pPr/>
              <a:t>10/21/2015</a:t>
            </a:fld>
            <a:endParaRPr lang="en-US" dirty="0">
              <a:solidFill>
                <a:srgbClr val="DFDCB7"/>
              </a:solidFill>
            </a:endParaRPr>
          </a:p>
        </p:txBody>
      </p:sp>
      <p:sp>
        <p:nvSpPr>
          <p:cNvPr id="8" name="Footer Placeholder 7"/>
          <p:cNvSpPr>
            <a:spLocks noGrp="1"/>
          </p:cNvSpPr>
          <p:nvPr>
            <p:ph type="ftr" sz="quarter" idx="11"/>
          </p:nvPr>
        </p:nvSpPr>
        <p:spPr/>
        <p:txBody>
          <a:bodyPr/>
          <a:lstStyle/>
          <a:p>
            <a:endParaRPr lang="en-US" dirty="0">
              <a:solidFill>
                <a:srgbClr val="DFDCB7"/>
              </a:solidFill>
            </a:endParaRPr>
          </a:p>
        </p:txBody>
      </p:sp>
      <p:sp>
        <p:nvSpPr>
          <p:cNvPr id="9" name="Slide Number Placeholder 8"/>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4088259626"/>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cashreg.wav"/>
          </p:stSnd>
        </p:sndAc>
      </p:transition>
    </mc:Choice>
    <mc:Fallback xmlns="">
      <p:transition spd="slow">
        <p:fade/>
        <p:sndAc>
          <p:stSnd>
            <p:snd r:embed="rId3" name="cashreg.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21DE57-6C58-492C-8ACA-7C192264995E}" type="datetime1">
              <a:rPr lang="en-US" smtClean="0">
                <a:solidFill>
                  <a:srgbClr val="DFDCB7"/>
                </a:solidFill>
              </a:rPr>
              <a:pPr/>
              <a:t>10/21/2015</a:t>
            </a:fld>
            <a:endParaRPr lang="en-US" dirty="0">
              <a:solidFill>
                <a:srgbClr val="DFDCB7"/>
              </a:solidFill>
            </a:endParaRPr>
          </a:p>
        </p:txBody>
      </p:sp>
      <p:sp>
        <p:nvSpPr>
          <p:cNvPr id="4" name="Footer Placeholder 3"/>
          <p:cNvSpPr>
            <a:spLocks noGrp="1"/>
          </p:cNvSpPr>
          <p:nvPr>
            <p:ph type="ftr" sz="quarter" idx="11"/>
          </p:nvPr>
        </p:nvSpPr>
        <p:spPr/>
        <p:txBody>
          <a:bodyPr/>
          <a:lstStyle/>
          <a:p>
            <a:endParaRPr lang="en-US" dirty="0">
              <a:solidFill>
                <a:srgbClr val="DFDCB7"/>
              </a:solidFill>
            </a:endParaRPr>
          </a:p>
        </p:txBody>
      </p:sp>
      <p:sp>
        <p:nvSpPr>
          <p:cNvPr id="5" name="Slide Number Placeholder 4"/>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184738887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cashreg.wav"/>
          </p:stSnd>
        </p:sndAc>
      </p:transition>
    </mc:Choice>
    <mc:Fallback xmlns="">
      <p:transition spd="slow">
        <p:fade/>
        <p:sndAc>
          <p:stSnd>
            <p:snd r:embed="rId3" name="cashreg.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2ECDE-FA92-4E48-AC94-93D797166D8A}" type="datetime1">
              <a:rPr lang="en-US" smtClean="0">
                <a:solidFill>
                  <a:srgbClr val="DFDCB7"/>
                </a:solidFill>
              </a:rPr>
              <a:pPr/>
              <a:t>10/21/2015</a:t>
            </a:fld>
            <a:endParaRPr lang="en-US" dirty="0">
              <a:solidFill>
                <a:srgbClr val="DFDCB7"/>
              </a:solidFill>
            </a:endParaRPr>
          </a:p>
        </p:txBody>
      </p:sp>
      <p:sp>
        <p:nvSpPr>
          <p:cNvPr id="3" name="Footer Placeholder 2"/>
          <p:cNvSpPr>
            <a:spLocks noGrp="1"/>
          </p:cNvSpPr>
          <p:nvPr>
            <p:ph type="ftr" sz="quarter" idx="11"/>
          </p:nvPr>
        </p:nvSpPr>
        <p:spPr/>
        <p:txBody>
          <a:bodyPr/>
          <a:lstStyle/>
          <a:p>
            <a:endParaRPr lang="en-US" dirty="0">
              <a:solidFill>
                <a:srgbClr val="DFDCB7"/>
              </a:solidFill>
            </a:endParaRPr>
          </a:p>
        </p:txBody>
      </p:sp>
      <p:sp>
        <p:nvSpPr>
          <p:cNvPr id="4" name="Slide Number Placeholder 3"/>
          <p:cNvSpPr>
            <a:spLocks noGrp="1"/>
          </p:cNvSpPr>
          <p:nvPr>
            <p:ph type="sldNum" sz="quarter" idx="12"/>
          </p:nvPr>
        </p:nvSpPr>
        <p:spPr/>
        <p:txBody>
          <a:bodyPr/>
          <a:lstStyle/>
          <a:p>
            <a:fld id="{F2EC359B-1AB6-43CE-8AE3-778957AE5EF7}" type="slidenum">
              <a:rPr lang="en-US" smtClean="0"/>
              <a:pPr/>
              <a:t>‹#›</a:t>
            </a:fld>
            <a:endParaRPr lang="en-US" dirty="0"/>
          </a:p>
        </p:txBody>
      </p:sp>
    </p:spTree>
    <p:extLst>
      <p:ext uri="{BB962C8B-B14F-4D97-AF65-F5344CB8AC3E}">
        <p14:creationId xmlns:p14="http://schemas.microsoft.com/office/powerpoint/2010/main" val="105447236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cashreg.wav"/>
          </p:stSnd>
        </p:sndAc>
      </p:transition>
    </mc:Choice>
    <mc:Fallback xmlns="">
      <p:transition spd="slow">
        <p:fade/>
        <p:sndAc>
          <p:stSnd>
            <p:snd r:embed="rId3" name="cashreg.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A5D5AD-07A6-4636-BD79-E9168F78632A}" type="datetime1">
              <a:rPr lang="en-US" smtClean="0">
                <a:solidFill>
                  <a:srgbClr val="DFDCB7"/>
                </a:solidFill>
              </a:rPr>
              <a:pPr/>
              <a:t>10/21/2015</a:t>
            </a:fld>
            <a:endParaRPr lang="en-US" dirty="0">
              <a:solidFill>
                <a:srgbClr val="DFDCB7"/>
              </a:solidFill>
            </a:endParaRPr>
          </a:p>
        </p:txBody>
      </p:sp>
      <p:sp>
        <p:nvSpPr>
          <p:cNvPr id="6" name="Footer Placeholder 5"/>
          <p:cNvSpPr>
            <a:spLocks noGrp="1"/>
          </p:cNvSpPr>
          <p:nvPr>
            <p:ph type="ftr" sz="quarter" idx="11"/>
          </p:nvPr>
        </p:nvSpPr>
        <p:spPr/>
        <p:txBody>
          <a:bodyPr/>
          <a:lstStyle/>
          <a:p>
            <a:endParaRPr lang="en-US" dirty="0">
              <a:solidFill>
                <a:srgbClr val="DFDCB7"/>
              </a:solidFill>
            </a:endParaRPr>
          </a:p>
        </p:txBody>
      </p:sp>
      <p:sp>
        <p:nvSpPr>
          <p:cNvPr id="7" name="Slide Number Placeholder 6"/>
          <p:cNvSpPr>
            <a:spLocks noGrp="1"/>
          </p:cNvSpPr>
          <p:nvPr>
            <p:ph type="sldNum" sz="quarter" idx="12"/>
          </p:nvPr>
        </p:nvSpPr>
        <p:spPr/>
        <p:txBody>
          <a:bodyPr/>
          <a:lstStyle/>
          <a:p>
            <a:fld id="{F2EC359B-1AB6-43CE-8AE3-778957AE5EF7}" type="slidenum">
              <a:rPr lang="en-US" smtClean="0"/>
              <a:pPr/>
              <a:t>‹#›</a:t>
            </a:fld>
            <a:endParaRPr lang="en-US" dirty="0"/>
          </a:p>
        </p:txBody>
      </p:sp>
      <p:sp>
        <p:nvSpPr>
          <p:cNvPr id="9" name="Content Placeholder 8"/>
          <p:cNvSpPr>
            <a:spLocks noGrp="1"/>
          </p:cNvSpPr>
          <p:nvPr>
            <p:ph sz="quarter" idx="13"/>
          </p:nvPr>
        </p:nvSpPr>
        <p:spPr>
          <a:xfrm>
            <a:off x="406400" y="381000"/>
            <a:ext cx="103632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762366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cashreg.wav"/>
          </p:stSnd>
        </p:sndAc>
      </p:transition>
    </mc:Choice>
    <mc:Fallback xmlns="">
      <p:transition spd="slow">
        <p:fade/>
        <p:sndAc>
          <p:stSnd>
            <p:snd r:embed="rId3" name="cashreg.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D5F50DD-7F46-4C00-94C4-82BFAA052EEE}" type="datetime1">
              <a:rPr lang="en-US" smtClean="0">
                <a:solidFill>
                  <a:srgbClr val="DFDCB7"/>
                </a:solidFill>
              </a:rPr>
              <a:pPr/>
              <a:t>10/21/2015</a:t>
            </a:fld>
            <a:endParaRPr lang="en-US" dirty="0">
              <a:solidFill>
                <a:srgbClr val="DFDCB7"/>
              </a:solidFill>
            </a:endParaRPr>
          </a:p>
        </p:txBody>
      </p:sp>
      <p:sp>
        <p:nvSpPr>
          <p:cNvPr id="9" name="Slide Number Placeholder 8"/>
          <p:cNvSpPr>
            <a:spLocks noGrp="1"/>
          </p:cNvSpPr>
          <p:nvPr>
            <p:ph type="sldNum" sz="quarter" idx="11"/>
          </p:nvPr>
        </p:nvSpPr>
        <p:spPr/>
        <p:txBody>
          <a:bodyPr/>
          <a:lstStyle/>
          <a:p>
            <a:fld id="{F2EC359B-1AB6-43CE-8AE3-778957AE5EF7}"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solidFill>
                <a:srgbClr val="DFDCB7"/>
              </a:solidFill>
            </a:endParaRPr>
          </a:p>
        </p:txBody>
      </p:sp>
    </p:spTree>
    <p:extLst>
      <p:ext uri="{BB962C8B-B14F-4D97-AF65-F5344CB8AC3E}">
        <p14:creationId xmlns:p14="http://schemas.microsoft.com/office/powerpoint/2010/main" val="257027770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1" name="cashreg.wav"/>
          </p:stSnd>
        </p:sndAc>
      </p:transition>
    </mc:Choice>
    <mc:Fallback xmlns="">
      <p:transition spd="slow">
        <p:fade/>
        <p:sndAc>
          <p:stSnd>
            <p:snd r:embed="rId3" name="cashreg.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2EC359B-1AB6-43CE-8AE3-778957AE5EF7}" type="slidenum">
              <a:rPr lang="en-US" smtClean="0"/>
              <a:pPr/>
              <a:t>‹#›</a:t>
            </a:fld>
            <a:endParaRPr lang="en-US" dirty="0"/>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dirty="0">
              <a:solidFill>
                <a:srgbClr val="DFDCB7"/>
              </a:solidFill>
            </a:endParaRPr>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41B520E3-870C-4290-A0B9-714A8D1E2D2F}" type="datetime1">
              <a:rPr lang="en-US" smtClean="0">
                <a:solidFill>
                  <a:srgbClr val="DFDCB7"/>
                </a:solidFill>
              </a:rPr>
              <a:pPr/>
              <a:t>10/21/2015</a:t>
            </a:fld>
            <a:endParaRPr lang="en-US" dirty="0">
              <a:solidFill>
                <a:srgbClr val="DFDCB7"/>
              </a:solidFill>
            </a:endParaRPr>
          </a:p>
        </p:txBody>
      </p:sp>
    </p:spTree>
    <p:extLst>
      <p:ext uri="{BB962C8B-B14F-4D97-AF65-F5344CB8AC3E}">
        <p14:creationId xmlns:p14="http://schemas.microsoft.com/office/powerpoint/2010/main" val="33560419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spd="slow">
        <p15:prstTrans prst="fallOver"/>
        <p:sndAc>
          <p:stSnd>
            <p:snd r:embed="rId13" name="cashreg.wav"/>
          </p:stSnd>
        </p:sndAc>
      </p:transition>
    </mc:Choice>
    <mc:Fallback xmlns="">
      <p:transition spd="slow">
        <p:fade/>
        <p:sndAc>
          <p:stSnd>
            <p:snd r:embed="rId14" name="cashreg.wav"/>
          </p:stSnd>
        </p:sndAc>
      </p:transition>
    </mc:Fallback>
  </mc:AlternateConten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audio" Target="../media/audio1.wav"/><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audio" Target="../media/audio1.wav"/><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audio" Target="../media/audio1.wav"/><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audio" Target="../media/audio1.wav"/><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audio" Target="../media/audio1.wav"/><Relationship Id="rId1" Type="http://schemas.openxmlformats.org/officeDocument/2006/relationships/slideLayout" Target="../slideLayouts/slideLayout5.xml"/><Relationship Id="rId6" Type="http://schemas.openxmlformats.org/officeDocument/2006/relationships/audio" Target="../media/audio1.wav"/><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audio" Target="../media/audio1.wav"/><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3.jpg"/></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26.jpg"/><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600" b="1" dirty="0">
                <a:solidFill>
                  <a:schemeClr val="tx2"/>
                </a:solidFill>
                <a:latin typeface="+mj-lt"/>
              </a:rPr>
              <a:t>Highline Class, BI 348</a:t>
            </a:r>
            <a:endParaRPr lang="en-US" sz="4600" b="1" i="0" u="none" strike="noStrike" baseline="0" dirty="0" smtClean="0">
              <a:solidFill>
                <a:schemeClr val="tx2"/>
              </a:solidFill>
              <a:latin typeface="+mj-lt"/>
            </a:endParaRPr>
          </a:p>
        </p:txBody>
      </p:sp>
      <p:sp>
        <p:nvSpPr>
          <p:cNvPr id="3" name="Text Placeholder 2"/>
          <p:cNvSpPr>
            <a:spLocks noGrp="1"/>
          </p:cNvSpPr>
          <p:nvPr>
            <p:ph type="subTitle" idx="1"/>
          </p:nvPr>
        </p:nvSpPr>
        <p:spPr/>
        <p:txBody>
          <a:bodyPr>
            <a:noAutofit/>
          </a:bodyPr>
          <a:lstStyle/>
          <a:p>
            <a:r>
              <a:rPr lang="en-US" sz="3200" b="1" dirty="0">
                <a:solidFill>
                  <a:schemeClr val="tx1"/>
                </a:solidFill>
                <a:latin typeface="Calibri Light"/>
              </a:rPr>
              <a:t>Basic Business Analytics using </a:t>
            </a:r>
            <a:r>
              <a:rPr lang="en-US" sz="3200" b="1" dirty="0" smtClean="0">
                <a:solidFill>
                  <a:schemeClr val="tx1"/>
                </a:solidFill>
                <a:latin typeface="Calibri Light"/>
              </a:rPr>
              <a:t>Excel</a:t>
            </a:r>
          </a:p>
          <a:p>
            <a:r>
              <a:rPr lang="en-US" sz="4400" b="1" dirty="0" smtClean="0">
                <a:solidFill>
                  <a:schemeClr val="tx1"/>
                </a:solidFill>
                <a:latin typeface="Calibri Light"/>
              </a:rPr>
              <a:t>Import, Clean, Transform, Data</a:t>
            </a:r>
          </a:p>
        </p:txBody>
      </p:sp>
      <p:sp>
        <p:nvSpPr>
          <p:cNvPr id="4" name="Slide Number Placeholder 3"/>
          <p:cNvSpPr>
            <a:spLocks noGrp="1"/>
          </p:cNvSpPr>
          <p:nvPr>
            <p:ph type="sldNum" sz="quarter" idx="12"/>
          </p:nvPr>
        </p:nvSpPr>
        <p:spPr/>
        <p:txBody>
          <a:bodyPr/>
          <a:lstStyle/>
          <a:p>
            <a:fld id="{F2EC359B-1AB6-43CE-8AE3-778957AE5EF7}" type="slidenum">
              <a:rPr lang="en-US" smtClean="0"/>
              <a:pPr/>
              <a:t>1</a:t>
            </a:fld>
            <a:endParaRPr lang="en-US" dirty="0"/>
          </a:p>
        </p:txBody>
      </p:sp>
    </p:spTree>
    <p:extLst>
      <p:ext uri="{BB962C8B-B14F-4D97-AF65-F5344CB8AC3E}">
        <p14:creationId xmlns:p14="http://schemas.microsoft.com/office/powerpoint/2010/main" val="309970642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3" name="cashreg.wav"/>
          </p:stSnd>
        </p:sndAc>
      </p:transition>
    </mc:Choice>
    <mc:Fallback xmlns="">
      <p:transition spd="slow">
        <p:fade/>
        <p:sndAc>
          <p:stSnd>
            <p:snd r:embed="rId4" name="cashreg.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Example 1a: Import Multiple Text Files &amp; Build “Quantitative Business Class Grade Analysis Dashboard</a:t>
            </a:r>
            <a:endParaRPr lang="en-US" sz="3200" dirty="0"/>
          </a:p>
        </p:txBody>
      </p:sp>
      <p:sp>
        <p:nvSpPr>
          <p:cNvPr id="5" name="Text Placeholder 4"/>
          <p:cNvSpPr>
            <a:spLocks noGrp="1"/>
          </p:cNvSpPr>
          <p:nvPr>
            <p:ph type="body" idx="1"/>
          </p:nvPr>
        </p:nvSpPr>
        <p:spPr>
          <a:xfrm>
            <a:off x="-24384" y="1535113"/>
            <a:ext cx="4876800" cy="639762"/>
          </a:xfrm>
        </p:spPr>
        <p:txBody>
          <a:bodyPr/>
          <a:lstStyle/>
          <a:p>
            <a:r>
              <a:rPr lang="en-US" dirty="0" smtClean="0"/>
              <a:t>Data at Start: Four “Text” Files Exported from Database:</a:t>
            </a:r>
            <a:endParaRPr lang="en-US"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0453" y="2359819"/>
            <a:ext cx="3667125" cy="3581400"/>
          </a:xfrm>
        </p:spPr>
      </p:pic>
      <p:sp>
        <p:nvSpPr>
          <p:cNvPr id="7" name="Text Placeholder 6"/>
          <p:cNvSpPr>
            <a:spLocks noGrp="1"/>
          </p:cNvSpPr>
          <p:nvPr>
            <p:ph type="body" sz="quarter" idx="3"/>
          </p:nvPr>
        </p:nvSpPr>
        <p:spPr>
          <a:xfrm>
            <a:off x="5258816" y="1417639"/>
            <a:ext cx="4876800" cy="447737"/>
          </a:xfrm>
        </p:spPr>
        <p:txBody>
          <a:bodyPr/>
          <a:lstStyle/>
          <a:p>
            <a:r>
              <a:rPr lang="en-US" dirty="0" smtClean="0"/>
              <a:t>End Dashboard:</a:t>
            </a:r>
            <a:endParaRPr lang="en-US" dirty="0"/>
          </a:p>
        </p:txBody>
      </p:sp>
      <p:pic>
        <p:nvPicPr>
          <p:cNvPr id="10" name="Content Placeholder 9"/>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852417" y="2413718"/>
            <a:ext cx="6091318" cy="3718857"/>
          </a:xfrm>
        </p:spPr>
      </p:pic>
      <p:sp>
        <p:nvSpPr>
          <p:cNvPr id="4" name="Slide Number Placeholder 3"/>
          <p:cNvSpPr>
            <a:spLocks noGrp="1"/>
          </p:cNvSpPr>
          <p:nvPr>
            <p:ph type="sldNum" sz="quarter" idx="12"/>
          </p:nvPr>
        </p:nvSpPr>
        <p:spPr/>
        <p:txBody>
          <a:bodyPr/>
          <a:lstStyle/>
          <a:p>
            <a:fld id="{F2EC359B-1AB6-43CE-8AE3-778957AE5EF7}" type="slidenum">
              <a:rPr lang="en-US" smtClean="0"/>
              <a:pPr/>
              <a:t>10</a:t>
            </a:fld>
            <a:endParaRPr lang="en-US" dirty="0"/>
          </a:p>
        </p:txBody>
      </p:sp>
    </p:spTree>
    <p:extLst>
      <p:ext uri="{BB962C8B-B14F-4D97-AF65-F5344CB8AC3E}">
        <p14:creationId xmlns:p14="http://schemas.microsoft.com/office/powerpoint/2010/main" val="99983928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5" name="cashreg.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Dashboard</a:t>
            </a:r>
            <a:endParaRPr lang="en-US" dirty="0"/>
          </a:p>
        </p:txBody>
      </p:sp>
      <p:sp>
        <p:nvSpPr>
          <p:cNvPr id="3" name="Content Placeholder 2"/>
          <p:cNvSpPr>
            <a:spLocks noGrp="1"/>
          </p:cNvSpPr>
          <p:nvPr>
            <p:ph idx="1"/>
          </p:nvPr>
        </p:nvSpPr>
        <p:spPr/>
        <p:txBody>
          <a:bodyPr>
            <a:noAutofit/>
          </a:bodyPr>
          <a:lstStyle/>
          <a:p>
            <a:r>
              <a:rPr lang="en-US" sz="2800" dirty="0"/>
              <a:t>Data </a:t>
            </a:r>
            <a:r>
              <a:rPr lang="en-US" sz="2800" dirty="0" smtClean="0"/>
              <a:t>Dashboard</a:t>
            </a:r>
          </a:p>
          <a:p>
            <a:pPr lvl="1"/>
            <a:r>
              <a:rPr lang="en-US" sz="2800" dirty="0" smtClean="0"/>
              <a:t>Data Visualization Tool that illustrates multiple metrics or KPIs (Key Performance Indicators) and automatically updates as new data becomes available</a:t>
            </a:r>
          </a:p>
          <a:p>
            <a:r>
              <a:rPr lang="en-US" sz="2800" dirty="0" smtClean="0"/>
              <a:t>Effective Dashboards:</a:t>
            </a:r>
          </a:p>
          <a:p>
            <a:pPr lvl="1"/>
            <a:r>
              <a:rPr lang="en-US" sz="2800" dirty="0" smtClean="0"/>
              <a:t>Presents timely summary data or metrics/KPIs</a:t>
            </a:r>
          </a:p>
          <a:p>
            <a:pPr lvl="1"/>
            <a:r>
              <a:rPr lang="en-US" sz="2800" dirty="0" smtClean="0"/>
              <a:t>Metrics/KPIs should be useful for the user/decision maker</a:t>
            </a:r>
          </a:p>
          <a:p>
            <a:pPr lvl="1"/>
            <a:r>
              <a:rPr lang="en-US" sz="2800" dirty="0" smtClean="0"/>
              <a:t>Dashboard should inform rather than overwhelm</a:t>
            </a:r>
          </a:p>
          <a:p>
            <a:pPr lvl="1"/>
            <a:r>
              <a:rPr lang="en-US" sz="2800" dirty="0" smtClean="0"/>
              <a:t>Should call attention to unusual metrics/KPIs that require attention or are of interest</a:t>
            </a:r>
            <a:endParaRPr lang="en-US" sz="2800"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11</a:t>
            </a:fld>
            <a:endParaRPr lang="en-US" dirty="0"/>
          </a:p>
        </p:txBody>
      </p:sp>
    </p:spTree>
    <p:extLst>
      <p:ext uri="{BB962C8B-B14F-4D97-AF65-F5344CB8AC3E}">
        <p14:creationId xmlns:p14="http://schemas.microsoft.com/office/powerpoint/2010/main" val="213741085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828948"/>
          </a:xfrm>
        </p:spPr>
        <p:txBody>
          <a:bodyPr/>
          <a:lstStyle/>
          <a:p>
            <a:pPr marL="342900" lvl="0" indent="-228600"/>
            <a:r>
              <a:rPr lang="en-US" sz="2800" kern="1200" dirty="0" smtClean="0">
                <a:solidFill>
                  <a:schemeClr val="tx1"/>
                </a:solidFill>
                <a:effectLst/>
                <a:latin typeface="+mn-lt"/>
                <a:ea typeface="+mn-ea"/>
                <a:cs typeface="+mn-cs"/>
              </a:rPr>
              <a:t>1: Import Multiple Text Files </a:t>
            </a:r>
            <a:r>
              <a:rPr lang="en-US" sz="2800" dirty="0" smtClean="0">
                <a:solidFill>
                  <a:schemeClr val="tx1"/>
                </a:solidFill>
                <a:latin typeface="+mn-lt"/>
                <a:ea typeface="+mn-ea"/>
                <a:cs typeface="+mn-cs"/>
              </a:rPr>
              <a:t>(.txt, .csv), Which Each Contain </a:t>
            </a:r>
            <a:r>
              <a:rPr lang="en-US" sz="2800" kern="1200" dirty="0" smtClean="0">
                <a:solidFill>
                  <a:schemeClr val="tx1"/>
                </a:solidFill>
                <a:effectLst/>
                <a:latin typeface="+mn-lt"/>
                <a:ea typeface="+mn-ea"/>
                <a:cs typeface="+mn-cs"/>
              </a:rPr>
              <a:t>A Single Proper Data Set, From A Single Folder And Merge Into A Proper Data Set</a:t>
            </a:r>
            <a:endParaRPr lang="en-US" sz="2800" dirty="0"/>
          </a:p>
        </p:txBody>
      </p:sp>
      <p:sp>
        <p:nvSpPr>
          <p:cNvPr id="3" name="Content Placeholder 2"/>
          <p:cNvSpPr>
            <a:spLocks noGrp="1"/>
          </p:cNvSpPr>
          <p:nvPr>
            <p:ph idx="1"/>
          </p:nvPr>
        </p:nvSpPr>
        <p:spPr>
          <a:xfrm>
            <a:off x="231648" y="1229709"/>
            <a:ext cx="10826496" cy="5470635"/>
          </a:xfrm>
        </p:spPr>
        <p:txBody>
          <a:bodyPr>
            <a:noAutofit/>
          </a:bodyPr>
          <a:lstStyle/>
          <a:p>
            <a:r>
              <a:rPr lang="en-US" sz="2400" dirty="0" smtClean="0"/>
              <a:t>Steps:</a:t>
            </a:r>
          </a:p>
          <a:p>
            <a:pPr marL="571500" indent="-457200">
              <a:buFont typeface="+mj-lt"/>
              <a:buAutoNum type="arabicPeriod"/>
            </a:pPr>
            <a:r>
              <a:rPr lang="en-US" sz="2400" dirty="0" smtClean="0"/>
              <a:t>.txt or .csv files must all be in a single folder</a:t>
            </a:r>
          </a:p>
          <a:p>
            <a:pPr marL="571500" indent="-457200">
              <a:buFont typeface="+mj-lt"/>
              <a:buAutoNum type="arabicPeriod"/>
            </a:pPr>
            <a:r>
              <a:rPr lang="en-US" sz="2400" dirty="0" smtClean="0"/>
              <a:t>Power Query Ribbon Tab, Get External Data group, From File dropdown, From Folder</a:t>
            </a:r>
          </a:p>
          <a:p>
            <a:pPr marL="571500" indent="-457200">
              <a:buFont typeface="+mj-lt"/>
              <a:buAutoNum type="arabicPeriod"/>
            </a:pPr>
            <a:r>
              <a:rPr lang="en-US" sz="2400" dirty="0" smtClean="0"/>
              <a:t>Browse to folder</a:t>
            </a:r>
          </a:p>
          <a:p>
            <a:pPr marL="868680" lvl="1" indent="-457200">
              <a:buFont typeface="+mj-lt"/>
              <a:buAutoNum type="arabicPeriod"/>
            </a:pPr>
            <a:r>
              <a:rPr lang="en-US" sz="2400" dirty="0" smtClean="0"/>
              <a:t>In Excel 2016: Data Ribbon Tab, Get and Transform group, </a:t>
            </a:r>
          </a:p>
          <a:p>
            <a:pPr marL="571500" indent="-457200">
              <a:buFont typeface="+mj-lt"/>
              <a:buAutoNum type="arabicPeriod"/>
            </a:pPr>
            <a:r>
              <a:rPr lang="en-US" sz="2400" dirty="0" smtClean="0"/>
              <a:t>In Query Settings Task Pane, Name Query</a:t>
            </a:r>
          </a:p>
          <a:p>
            <a:pPr marL="571500" indent="-457200">
              <a:buFont typeface="+mj-lt"/>
              <a:buAutoNum type="arabicPeriod"/>
            </a:pPr>
            <a:r>
              <a:rPr lang="en-US" sz="2400" dirty="0" smtClean="0"/>
              <a:t>In Extension </a:t>
            </a:r>
            <a:r>
              <a:rPr lang="en-US" sz="2400" dirty="0"/>
              <a:t>c</a:t>
            </a:r>
            <a:r>
              <a:rPr lang="en-US" sz="2400" dirty="0" smtClean="0"/>
              <a:t>olumn, Filter if necessary</a:t>
            </a:r>
          </a:p>
          <a:p>
            <a:pPr marL="571500" indent="-457200">
              <a:buFont typeface="+mj-lt"/>
              <a:buAutoNum type="arabicPeriod"/>
            </a:pPr>
            <a:r>
              <a:rPr lang="en-US" sz="2400" dirty="0" smtClean="0"/>
              <a:t>Right-click Content column and click “Remove Other Columns”</a:t>
            </a:r>
          </a:p>
          <a:p>
            <a:pPr marL="571500" indent="-457200">
              <a:buFont typeface="+mj-lt"/>
              <a:buAutoNum type="arabicPeriod"/>
            </a:pPr>
            <a:r>
              <a:rPr lang="en-US" sz="2400" dirty="0" smtClean="0"/>
              <a:t>From the Content column, click the Double Arrow to expand data. Button looks like:</a:t>
            </a:r>
          </a:p>
          <a:p>
            <a:pPr lvl="1"/>
            <a:r>
              <a:rPr lang="en-US" sz="2400" dirty="0" smtClean="0"/>
              <a:t>This step should import, promote headers, and change data to proper data type.</a:t>
            </a:r>
          </a:p>
        </p:txBody>
      </p:sp>
      <p:sp>
        <p:nvSpPr>
          <p:cNvPr id="4" name="Slide Number Placeholder 3"/>
          <p:cNvSpPr>
            <a:spLocks noGrp="1"/>
          </p:cNvSpPr>
          <p:nvPr>
            <p:ph type="sldNum" sz="quarter" idx="12"/>
          </p:nvPr>
        </p:nvSpPr>
        <p:spPr/>
        <p:txBody>
          <a:bodyPr/>
          <a:lstStyle/>
          <a:p>
            <a:fld id="{F2EC359B-1AB6-43CE-8AE3-778957AE5EF7}" type="slidenum">
              <a:rPr lang="en-US" smtClean="0"/>
              <a:pPr/>
              <a:t>12</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8896" y="5467225"/>
            <a:ext cx="630518" cy="577975"/>
          </a:xfrm>
          <a:prstGeom prst="rect">
            <a:avLst/>
          </a:prstGeom>
        </p:spPr>
      </p:pic>
    </p:spTree>
    <p:extLst>
      <p:ext uri="{BB962C8B-B14F-4D97-AF65-F5344CB8AC3E}">
        <p14:creationId xmlns:p14="http://schemas.microsoft.com/office/powerpoint/2010/main" val="196318539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4" name="cashreg.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0" indent="-228600"/>
            <a:r>
              <a:rPr lang="en-US" sz="3200" kern="1200" dirty="0" smtClean="0">
                <a:solidFill>
                  <a:schemeClr val="tx1"/>
                </a:solidFill>
                <a:effectLst/>
                <a:latin typeface="+mn-lt"/>
                <a:ea typeface="+mn-ea"/>
                <a:cs typeface="+mn-cs"/>
              </a:rPr>
              <a:t>1: Import Multiple Text Files </a:t>
            </a:r>
            <a:r>
              <a:rPr lang="en-US" sz="3200" dirty="0" smtClean="0">
                <a:solidFill>
                  <a:schemeClr val="tx1"/>
                </a:solidFill>
                <a:latin typeface="+mn-lt"/>
                <a:ea typeface="+mn-ea"/>
                <a:cs typeface="+mn-cs"/>
              </a:rPr>
              <a:t>(.txt, .csv), Which Each Contain </a:t>
            </a:r>
            <a:r>
              <a:rPr lang="en-US" sz="3200" kern="1200" dirty="0" smtClean="0">
                <a:solidFill>
                  <a:schemeClr val="tx1"/>
                </a:solidFill>
                <a:effectLst/>
                <a:latin typeface="+mn-lt"/>
                <a:ea typeface="+mn-ea"/>
                <a:cs typeface="+mn-cs"/>
              </a:rPr>
              <a:t>A Single Proper Data Set, From A Single Folder And Merge Into A Proper Data Set</a:t>
            </a:r>
            <a:endParaRPr lang="en-US" sz="3200" dirty="0"/>
          </a:p>
        </p:txBody>
      </p:sp>
      <p:sp>
        <p:nvSpPr>
          <p:cNvPr id="3" name="Content Placeholder 2"/>
          <p:cNvSpPr>
            <a:spLocks noGrp="1"/>
          </p:cNvSpPr>
          <p:nvPr>
            <p:ph idx="1"/>
          </p:nvPr>
        </p:nvSpPr>
        <p:spPr>
          <a:xfrm>
            <a:off x="231648" y="1600200"/>
            <a:ext cx="10826496" cy="4995672"/>
          </a:xfrm>
        </p:spPr>
        <p:txBody>
          <a:bodyPr>
            <a:normAutofit/>
          </a:bodyPr>
          <a:lstStyle/>
          <a:p>
            <a:r>
              <a:rPr lang="en-US" sz="2400" dirty="0" smtClean="0"/>
              <a:t>Steps:</a:t>
            </a:r>
          </a:p>
          <a:p>
            <a:pPr marL="571500" indent="-457200">
              <a:buFont typeface="+mj-lt"/>
              <a:buAutoNum type="arabicPeriod" startAt="8"/>
            </a:pPr>
            <a:r>
              <a:rPr lang="en-US" sz="2400" dirty="0" smtClean="0"/>
              <a:t>In first column click Filter Dropdown, click Load More button if it appears, and filter out excess column Name</a:t>
            </a:r>
          </a:p>
          <a:p>
            <a:pPr marL="571500" indent="-457200">
              <a:buFont typeface="+mj-lt"/>
              <a:buAutoNum type="arabicPeriod" startAt="8"/>
            </a:pPr>
            <a:r>
              <a:rPr lang="en-US" sz="2400" dirty="0" smtClean="0"/>
              <a:t>Check the Data Type for each column (Data Type button in “Transform” group, Home Ribbon Tab)</a:t>
            </a:r>
          </a:p>
          <a:p>
            <a:pPr marL="571500" indent="-457200">
              <a:buFont typeface="+mj-lt"/>
              <a:buAutoNum type="arabicPeriod" startAt="8"/>
            </a:pPr>
            <a:r>
              <a:rPr lang="en-US" sz="2400" dirty="0" smtClean="0"/>
              <a:t>Home Ribbon Tab in Query Editor, Close group, Close and </a:t>
            </a:r>
            <a:r>
              <a:rPr lang="en-US" sz="2400" dirty="0"/>
              <a:t>Load Dropdown, Close and </a:t>
            </a:r>
            <a:r>
              <a:rPr lang="en-US" sz="2400" dirty="0" smtClean="0"/>
              <a:t>Load button</a:t>
            </a:r>
          </a:p>
          <a:p>
            <a:pPr marL="571500" indent="-457200">
              <a:buFont typeface="+mj-lt"/>
              <a:buAutoNum type="arabicPeriod" startAt="8"/>
            </a:pPr>
            <a:r>
              <a:rPr lang="en-US" sz="2400" dirty="0" smtClean="0"/>
              <a:t>Choose Load to: 1) Excel Table in Excel workbook or 2) Data Model (Smaller File Size)</a:t>
            </a:r>
          </a:p>
          <a:p>
            <a:pPr marL="571500" indent="-457200">
              <a:buFont typeface="+mj-lt"/>
              <a:buAutoNum type="arabicPeriod" startAt="8"/>
            </a:pPr>
            <a:r>
              <a:rPr lang="en-US" sz="2400" dirty="0" smtClean="0"/>
              <a:t>Once </a:t>
            </a:r>
            <a:r>
              <a:rPr lang="en-US" sz="2400" dirty="0"/>
              <a:t>we import the data into the Data Model, we can access the Data Model through the PivotTable dialog box using the “Connect to External Sources” button</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13</a:t>
            </a:fld>
            <a:endParaRPr lang="en-US" dirty="0"/>
          </a:p>
        </p:txBody>
      </p:sp>
    </p:spTree>
    <p:extLst>
      <p:ext uri="{BB962C8B-B14F-4D97-AF65-F5344CB8AC3E}">
        <p14:creationId xmlns:p14="http://schemas.microsoft.com/office/powerpoint/2010/main" val="163849182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Example 1b: Import Multiple CSV Files With 800,000 Rows Of Data Into Data Model And Create Report</a:t>
            </a:r>
            <a:endParaRPr lang="en-US" sz="3200" dirty="0"/>
          </a:p>
        </p:txBody>
      </p:sp>
      <p:sp>
        <p:nvSpPr>
          <p:cNvPr id="5" name="Text Placeholder 4"/>
          <p:cNvSpPr>
            <a:spLocks noGrp="1"/>
          </p:cNvSpPr>
          <p:nvPr>
            <p:ph type="body" idx="1"/>
          </p:nvPr>
        </p:nvSpPr>
        <p:spPr>
          <a:xfrm>
            <a:off x="-24384" y="1535113"/>
            <a:ext cx="4876800" cy="639762"/>
          </a:xfrm>
        </p:spPr>
        <p:txBody>
          <a:bodyPr/>
          <a:lstStyle/>
          <a:p>
            <a:r>
              <a:rPr lang="en-US" dirty="0" smtClean="0"/>
              <a:t>Data at Start: Four “CSV” Files with 800,000 rows of data:</a:t>
            </a:r>
            <a:endParaRPr lang="en-US" dirty="0"/>
          </a:p>
        </p:txBody>
      </p:sp>
      <p:sp>
        <p:nvSpPr>
          <p:cNvPr id="7" name="Text Placeholder 6"/>
          <p:cNvSpPr>
            <a:spLocks noGrp="1"/>
          </p:cNvSpPr>
          <p:nvPr>
            <p:ph type="body" sz="quarter" idx="3"/>
          </p:nvPr>
        </p:nvSpPr>
        <p:spPr>
          <a:xfrm>
            <a:off x="5258816" y="1535113"/>
            <a:ext cx="4876800" cy="639762"/>
          </a:xfrm>
        </p:spPr>
        <p:txBody>
          <a:bodyPr/>
          <a:lstStyle/>
          <a:p>
            <a:r>
              <a:rPr lang="en-US" dirty="0" smtClean="0"/>
              <a:t>End Report:</a:t>
            </a: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14</a:t>
            </a:fld>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929629" y="2174875"/>
            <a:ext cx="2236742" cy="3951288"/>
          </a:xfrm>
        </p:spPr>
      </p:pic>
      <p:pic>
        <p:nvPicPr>
          <p:cNvPr id="11" name="Content Placeholder 10"/>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892800" y="2615603"/>
            <a:ext cx="4876800" cy="3069831"/>
          </a:xfrm>
        </p:spPr>
      </p:pic>
    </p:spTree>
    <p:extLst>
      <p:ext uri="{BB962C8B-B14F-4D97-AF65-F5344CB8AC3E}">
        <p14:creationId xmlns:p14="http://schemas.microsoft.com/office/powerpoint/2010/main" val="408377988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5" name="cashreg.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454936"/>
          </a:xfrm>
        </p:spPr>
        <p:txBody>
          <a:bodyPr/>
          <a:lstStyle/>
          <a:p>
            <a:r>
              <a:rPr lang="en-US" dirty="0" smtClean="0"/>
              <a:t>What is Data Model in Excel 2013?</a:t>
            </a:r>
            <a:endParaRPr lang="en-US" dirty="0"/>
          </a:p>
        </p:txBody>
      </p:sp>
      <p:sp>
        <p:nvSpPr>
          <p:cNvPr id="3" name="Content Placeholder 2"/>
          <p:cNvSpPr>
            <a:spLocks noGrp="1"/>
          </p:cNvSpPr>
          <p:nvPr>
            <p:ph idx="1"/>
          </p:nvPr>
        </p:nvSpPr>
        <p:spPr>
          <a:xfrm>
            <a:off x="194553" y="891182"/>
            <a:ext cx="10802631" cy="5684715"/>
          </a:xfrm>
        </p:spPr>
        <p:txBody>
          <a:bodyPr>
            <a:normAutofit lnSpcReduction="10000"/>
          </a:bodyPr>
          <a:lstStyle/>
          <a:p>
            <a:r>
              <a:rPr lang="en-US" dirty="0" smtClean="0"/>
              <a:t>Data Model</a:t>
            </a:r>
          </a:p>
          <a:p>
            <a:pPr lvl="1"/>
            <a:r>
              <a:rPr lang="en-US" dirty="0" smtClean="0"/>
              <a:t>Behind the scenes (in-memory) </a:t>
            </a:r>
            <a:r>
              <a:rPr lang="en-US" dirty="0"/>
              <a:t>Columnar Database that allows </a:t>
            </a:r>
            <a:r>
              <a:rPr lang="en-US" dirty="0" smtClean="0"/>
              <a:t>you to import large </a:t>
            </a:r>
            <a:r>
              <a:rPr lang="en-US" dirty="0"/>
              <a:t>data sets </a:t>
            </a:r>
            <a:r>
              <a:rPr lang="en-US" dirty="0" smtClean="0"/>
              <a:t>(millions of rows) that would not fit in an Excel sheet</a:t>
            </a:r>
          </a:p>
          <a:p>
            <a:pPr lvl="1"/>
            <a:r>
              <a:rPr lang="en-US" dirty="0" smtClean="0"/>
              <a:t>The Data Model stores the imported data, not in an Excel Sheet or Table, but in the “In-memory Columnar Database</a:t>
            </a:r>
          </a:p>
          <a:p>
            <a:pPr lvl="1"/>
            <a:r>
              <a:rPr lang="en-US" dirty="0" smtClean="0"/>
              <a:t>The Columnar Database is efficient at storing large amounts of data: file size can be dramatically reduced</a:t>
            </a:r>
          </a:p>
          <a:p>
            <a:pPr lvl="2"/>
            <a:r>
              <a:rPr lang="en-US" dirty="0" smtClean="0"/>
              <a:t>For Example: if you store 500,000 rows of data in the Data Model rather than an Excel sheet, the file size will be multiple times smaller.</a:t>
            </a:r>
          </a:p>
          <a:p>
            <a:pPr lvl="1"/>
            <a:r>
              <a:rPr lang="en-US" dirty="0" smtClean="0"/>
              <a:t>Once we import the data into the Data Model, we can access the Data Model through the PivotTable dialog box using the “Connect to External Sources” button.</a:t>
            </a:r>
          </a:p>
          <a:p>
            <a:pPr lvl="1"/>
            <a:r>
              <a:rPr lang="en-US" dirty="0" smtClean="0"/>
              <a:t>Most people use the Data Model is conjunction with the Report building tool, PowerPivot, which allows you to build relationships between tables and use the new formula DAX formula language for Model Building.</a:t>
            </a:r>
          </a:p>
          <a:p>
            <a:pPr lvl="2"/>
            <a:r>
              <a:rPr lang="en-US" dirty="0" smtClean="0"/>
              <a:t>We will get an introduction to Power Pivot next week</a:t>
            </a:r>
          </a:p>
          <a:p>
            <a:pPr lvl="1"/>
            <a:r>
              <a:rPr lang="en-US" dirty="0"/>
              <a:t>Note: When you use Data Model, Dates cannot be grouped in the PivotTable (how to get around this in an upcoming video</a:t>
            </a:r>
            <a:r>
              <a:rPr lang="en-US" dirty="0" smtClean="0"/>
              <a:t>).</a:t>
            </a:r>
            <a:endParaRPr lang="en-US" dirty="0"/>
          </a:p>
          <a:p>
            <a:pPr lvl="1"/>
            <a:endParaRPr lang="en-US" dirty="0" smtClean="0"/>
          </a:p>
        </p:txBody>
      </p:sp>
      <p:sp>
        <p:nvSpPr>
          <p:cNvPr id="4" name="Slide Number Placeholder 3"/>
          <p:cNvSpPr>
            <a:spLocks noGrp="1"/>
          </p:cNvSpPr>
          <p:nvPr>
            <p:ph type="sldNum" sz="quarter" idx="12"/>
          </p:nvPr>
        </p:nvSpPr>
        <p:spPr/>
        <p:txBody>
          <a:bodyPr/>
          <a:lstStyle/>
          <a:p>
            <a:fld id="{F2EC359B-1AB6-43CE-8AE3-778957AE5EF7}" type="slidenum">
              <a:rPr lang="en-US" smtClean="0"/>
              <a:pPr/>
              <a:t>15</a:t>
            </a:fld>
            <a:endParaRPr lang="en-US" dirty="0"/>
          </a:p>
        </p:txBody>
      </p:sp>
    </p:spTree>
    <p:extLst>
      <p:ext uri="{BB962C8B-B14F-4D97-AF65-F5344CB8AC3E}">
        <p14:creationId xmlns:p14="http://schemas.microsoft.com/office/powerpoint/2010/main" val="102186863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822642"/>
          </a:xfrm>
        </p:spPr>
        <p:txBody>
          <a:bodyPr/>
          <a:lstStyle/>
          <a:p>
            <a:r>
              <a:rPr lang="en-US" sz="4000" dirty="0"/>
              <a:t>Synonyms For </a:t>
            </a:r>
            <a:r>
              <a:rPr lang="en-US" sz="4000" dirty="0" smtClean="0"/>
              <a:t>data Model / Columnar </a:t>
            </a:r>
            <a:r>
              <a:rPr lang="en-US" sz="4000" dirty="0"/>
              <a:t>Database</a:t>
            </a:r>
          </a:p>
        </p:txBody>
      </p:sp>
      <p:sp>
        <p:nvSpPr>
          <p:cNvPr id="3" name="Content Placeholder 2"/>
          <p:cNvSpPr>
            <a:spLocks noGrp="1"/>
          </p:cNvSpPr>
          <p:nvPr>
            <p:ph idx="1"/>
          </p:nvPr>
        </p:nvSpPr>
        <p:spPr>
          <a:xfrm>
            <a:off x="292608" y="1328928"/>
            <a:ext cx="10704576" cy="5254752"/>
          </a:xfrm>
        </p:spPr>
        <p:txBody>
          <a:bodyPr>
            <a:normAutofit/>
          </a:bodyPr>
          <a:lstStyle/>
          <a:p>
            <a:pPr lvl="1"/>
            <a:r>
              <a:rPr lang="en-US" sz="2400" dirty="0" smtClean="0"/>
              <a:t>PowerPivot </a:t>
            </a:r>
            <a:r>
              <a:rPr lang="en-US" sz="2400" dirty="0"/>
              <a:t>Database</a:t>
            </a:r>
          </a:p>
          <a:p>
            <a:pPr lvl="1"/>
            <a:r>
              <a:rPr lang="en-US" sz="2400" dirty="0"/>
              <a:t>Columnar database</a:t>
            </a:r>
          </a:p>
          <a:p>
            <a:pPr lvl="1"/>
            <a:r>
              <a:rPr lang="en-US" sz="2400" dirty="0"/>
              <a:t>Data Model</a:t>
            </a:r>
          </a:p>
          <a:p>
            <a:pPr lvl="1"/>
            <a:r>
              <a:rPr lang="en-US" sz="2400" dirty="0"/>
              <a:t>Excel Data Model</a:t>
            </a:r>
          </a:p>
          <a:p>
            <a:pPr lvl="1"/>
            <a:r>
              <a:rPr lang="en-US" sz="2400" dirty="0"/>
              <a:t>PowerPivot Database stored in an Excel workbook</a:t>
            </a:r>
          </a:p>
          <a:p>
            <a:pPr lvl="1"/>
            <a:r>
              <a:rPr lang="en-US" sz="2400" dirty="0"/>
              <a:t>PowerPivot </a:t>
            </a:r>
            <a:r>
              <a:rPr lang="en-US" sz="2400" dirty="0" err="1"/>
              <a:t>xVelocity</a:t>
            </a:r>
            <a:r>
              <a:rPr lang="en-US" sz="2400" dirty="0"/>
              <a:t> engine</a:t>
            </a:r>
          </a:p>
          <a:p>
            <a:pPr lvl="1"/>
            <a:r>
              <a:rPr lang="en-US" sz="2400" dirty="0"/>
              <a:t>PowerPivot engine</a:t>
            </a:r>
          </a:p>
          <a:p>
            <a:pPr lvl="1"/>
            <a:r>
              <a:rPr lang="en-US" sz="2400" dirty="0" err="1"/>
              <a:t>XVelocity</a:t>
            </a:r>
            <a:r>
              <a:rPr lang="en-US" sz="2400" dirty="0"/>
              <a:t> analytics engine</a:t>
            </a:r>
          </a:p>
          <a:p>
            <a:pPr lvl="1"/>
            <a:r>
              <a:rPr lang="en-US" sz="2400" dirty="0"/>
              <a:t>Excel 2013 PowerPivot engine = Tabular engine of SQL Server Analysis Services 2012 running in process inside Excel</a:t>
            </a:r>
          </a:p>
          <a:p>
            <a:pPr lvl="1"/>
            <a:r>
              <a:rPr lang="en-US" sz="2400" dirty="0" err="1"/>
              <a:t>VertiPaq</a:t>
            </a:r>
            <a:r>
              <a:rPr lang="en-US" sz="2400" dirty="0"/>
              <a:t> =</a:t>
            </a:r>
            <a:r>
              <a:rPr lang="en-US" sz="2400" dirty="0" err="1"/>
              <a:t>XVelocity</a:t>
            </a:r>
            <a:r>
              <a:rPr lang="en-US" sz="2400" dirty="0"/>
              <a:t> = Database in memory = Columnar database.</a:t>
            </a:r>
          </a:p>
          <a:p>
            <a:pPr lvl="1"/>
            <a:r>
              <a:rPr lang="en-US" sz="2400" dirty="0"/>
              <a:t>Storage engine</a:t>
            </a:r>
          </a:p>
        </p:txBody>
      </p:sp>
      <p:sp>
        <p:nvSpPr>
          <p:cNvPr id="4" name="Slide Number Placeholder 3"/>
          <p:cNvSpPr>
            <a:spLocks noGrp="1"/>
          </p:cNvSpPr>
          <p:nvPr>
            <p:ph type="sldNum" sz="quarter" idx="12"/>
          </p:nvPr>
        </p:nvSpPr>
        <p:spPr/>
        <p:txBody>
          <a:bodyPr/>
          <a:lstStyle/>
          <a:p>
            <a:fld id="{F2EC359B-1AB6-43CE-8AE3-778957AE5EF7}" type="slidenum">
              <a:rPr lang="en-US" smtClean="0"/>
              <a:pPr/>
              <a:t>16</a:t>
            </a:fld>
            <a:endParaRPr lang="en-US" dirty="0"/>
          </a:p>
        </p:txBody>
      </p:sp>
    </p:spTree>
    <p:extLst>
      <p:ext uri="{BB962C8B-B14F-4D97-AF65-F5344CB8AC3E}">
        <p14:creationId xmlns:p14="http://schemas.microsoft.com/office/powerpoint/2010/main" val="9852476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2081" y="499872"/>
            <a:ext cx="10670719" cy="6083492"/>
          </a:xfrm>
        </p:spPr>
      </p:pic>
      <p:sp>
        <p:nvSpPr>
          <p:cNvPr id="4" name="Slide Number Placeholder 3"/>
          <p:cNvSpPr>
            <a:spLocks noGrp="1"/>
          </p:cNvSpPr>
          <p:nvPr>
            <p:ph type="sldNum" sz="quarter" idx="12"/>
          </p:nvPr>
        </p:nvSpPr>
        <p:spPr/>
        <p:txBody>
          <a:bodyPr/>
          <a:lstStyle/>
          <a:p>
            <a:fld id="{F2EC359B-1AB6-43CE-8AE3-778957AE5EF7}" type="slidenum">
              <a:rPr lang="en-US" smtClean="0"/>
              <a:pPr/>
              <a:t>17</a:t>
            </a:fld>
            <a:endParaRPr lang="en-US" dirty="0"/>
          </a:p>
        </p:txBody>
      </p:sp>
    </p:spTree>
    <p:extLst>
      <p:ext uri="{BB962C8B-B14F-4D97-AF65-F5344CB8AC3E}">
        <p14:creationId xmlns:p14="http://schemas.microsoft.com/office/powerpoint/2010/main" val="404413559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4" name="cashreg.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Example 2: Import Multiple Excel Files (With One Sheet Tab Each)into Data Model And Create Histogram</a:t>
            </a:r>
            <a:endParaRPr lang="en-US" sz="3200" dirty="0"/>
          </a:p>
        </p:txBody>
      </p:sp>
      <p:sp>
        <p:nvSpPr>
          <p:cNvPr id="5" name="Text Placeholder 4"/>
          <p:cNvSpPr>
            <a:spLocks noGrp="1"/>
          </p:cNvSpPr>
          <p:nvPr>
            <p:ph type="body" idx="1"/>
          </p:nvPr>
        </p:nvSpPr>
        <p:spPr>
          <a:xfrm>
            <a:off x="-24384" y="1535113"/>
            <a:ext cx="4876800" cy="639762"/>
          </a:xfrm>
        </p:spPr>
        <p:txBody>
          <a:bodyPr/>
          <a:lstStyle/>
          <a:p>
            <a:r>
              <a:rPr lang="en-US" dirty="0" smtClean="0"/>
              <a:t>Data at Start: Three Excel Files with 500,000 rows of data:</a:t>
            </a:r>
            <a:endParaRPr lang="en-US" dirty="0"/>
          </a:p>
        </p:txBody>
      </p:sp>
      <p:sp>
        <p:nvSpPr>
          <p:cNvPr id="7" name="Text Placeholder 6"/>
          <p:cNvSpPr>
            <a:spLocks noGrp="1"/>
          </p:cNvSpPr>
          <p:nvPr>
            <p:ph type="body" sz="quarter" idx="3"/>
          </p:nvPr>
        </p:nvSpPr>
        <p:spPr>
          <a:xfrm>
            <a:off x="5258816" y="1535113"/>
            <a:ext cx="4876800" cy="639762"/>
          </a:xfrm>
        </p:spPr>
        <p:txBody>
          <a:bodyPr/>
          <a:lstStyle/>
          <a:p>
            <a:r>
              <a:rPr lang="en-US" dirty="0" smtClean="0"/>
              <a:t>End Report:</a:t>
            </a: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18</a:t>
            </a:fld>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 y="2938272"/>
            <a:ext cx="4005940" cy="1402079"/>
          </a:xfrm>
        </p:spPr>
      </p:pic>
      <p:pic>
        <p:nvPicPr>
          <p:cNvPr id="10" name="Content Placeholder 9"/>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069297" y="2755392"/>
            <a:ext cx="5700303" cy="2438039"/>
          </a:xfrm>
        </p:spPr>
      </p:pic>
    </p:spTree>
    <p:extLst>
      <p:ext uri="{BB962C8B-B14F-4D97-AF65-F5344CB8AC3E}">
        <p14:creationId xmlns:p14="http://schemas.microsoft.com/office/powerpoint/2010/main" val="292116358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5" name="cashreg.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7340"/>
            <a:ext cx="10160000" cy="944562"/>
          </a:xfrm>
        </p:spPr>
        <p:txBody>
          <a:bodyPr/>
          <a:lstStyle/>
          <a:p>
            <a:pPr marL="342900" lvl="0" indent="-228600" rtl="0" eaLnBrk="1" latinLnBrk="0" hangingPunct="1"/>
            <a:r>
              <a:rPr lang="en-US" sz="3200" kern="1200" dirty="0" smtClean="0">
                <a:solidFill>
                  <a:schemeClr val="tx1"/>
                </a:solidFill>
                <a:effectLst/>
                <a:latin typeface="+mn-lt"/>
                <a:ea typeface="+mn-ea"/>
                <a:cs typeface="+mn-cs"/>
              </a:rPr>
              <a:t>2: Import Multiple Excel Files With A Single Sheet Using Add Column And </a:t>
            </a:r>
            <a:r>
              <a:rPr lang="en-US" sz="3200" kern="1200" dirty="0" err="1" smtClean="0">
                <a:solidFill>
                  <a:schemeClr val="tx1"/>
                </a:solidFill>
                <a:effectLst/>
                <a:latin typeface="+mn-lt"/>
                <a:ea typeface="+mn-ea"/>
                <a:cs typeface="+mn-cs"/>
              </a:rPr>
              <a:t>Excel.Workbook</a:t>
            </a:r>
            <a:r>
              <a:rPr lang="en-US" sz="3200" kern="1200" dirty="0" smtClean="0">
                <a:solidFill>
                  <a:schemeClr val="tx1"/>
                </a:solidFill>
                <a:effectLst/>
                <a:latin typeface="+mn-lt"/>
                <a:ea typeface="+mn-ea"/>
                <a:cs typeface="+mn-cs"/>
              </a:rPr>
              <a:t> Power Query Function</a:t>
            </a:r>
            <a:endParaRPr lang="en-US" sz="3200" dirty="0"/>
          </a:p>
        </p:txBody>
      </p:sp>
      <p:sp>
        <p:nvSpPr>
          <p:cNvPr id="3" name="Content Placeholder 2"/>
          <p:cNvSpPr>
            <a:spLocks noGrp="1"/>
          </p:cNvSpPr>
          <p:nvPr>
            <p:ph idx="1"/>
          </p:nvPr>
        </p:nvSpPr>
        <p:spPr>
          <a:xfrm>
            <a:off x="219456" y="1245890"/>
            <a:ext cx="10814304" cy="4949952"/>
          </a:xfrm>
        </p:spPr>
        <p:txBody>
          <a:bodyPr>
            <a:noAutofit/>
          </a:bodyPr>
          <a:lstStyle/>
          <a:p>
            <a:r>
              <a:rPr lang="en-US" sz="2300" dirty="0" smtClean="0"/>
              <a:t>Steps:</a:t>
            </a:r>
          </a:p>
          <a:p>
            <a:pPr marL="571500" indent="-457200">
              <a:buFont typeface="+mj-lt"/>
              <a:buAutoNum type="arabicPeriod"/>
            </a:pPr>
            <a:r>
              <a:rPr lang="en-US" sz="2300" dirty="0" smtClean="0"/>
              <a:t>.</a:t>
            </a:r>
            <a:r>
              <a:rPr lang="en-US" sz="2300" dirty="0" err="1" smtClean="0"/>
              <a:t>xlsx</a:t>
            </a:r>
            <a:r>
              <a:rPr lang="en-US" sz="2300" dirty="0" smtClean="0"/>
              <a:t> or .</a:t>
            </a:r>
            <a:r>
              <a:rPr lang="en-US" sz="2300" dirty="0" err="1" smtClean="0"/>
              <a:t>xlsm</a:t>
            </a:r>
            <a:r>
              <a:rPr lang="en-US" sz="2300" dirty="0" smtClean="0"/>
              <a:t> (or other Excel extensions) </a:t>
            </a:r>
            <a:r>
              <a:rPr lang="en-US" sz="2300" dirty="0"/>
              <a:t>files must all be in a single folder</a:t>
            </a:r>
          </a:p>
          <a:p>
            <a:pPr marL="571500" indent="-457200">
              <a:buFont typeface="+mj-lt"/>
              <a:buAutoNum type="arabicPeriod"/>
            </a:pPr>
            <a:r>
              <a:rPr lang="en-US" sz="2300" dirty="0"/>
              <a:t>Power Query Ribbon Tab, Get External Data group, From File dropdown, From Folder</a:t>
            </a:r>
          </a:p>
          <a:p>
            <a:pPr marL="571500" indent="-457200">
              <a:buFont typeface="+mj-lt"/>
              <a:buAutoNum type="arabicPeriod"/>
            </a:pPr>
            <a:r>
              <a:rPr lang="en-US" sz="2300" dirty="0"/>
              <a:t>Browse to folder</a:t>
            </a:r>
          </a:p>
          <a:p>
            <a:pPr marL="868680" lvl="1" indent="-457200">
              <a:buFont typeface="+mj-lt"/>
              <a:buAutoNum type="arabicPeriod"/>
            </a:pPr>
            <a:r>
              <a:rPr lang="en-US" sz="2300" dirty="0"/>
              <a:t>In Excel 2016: Data Ribbon Tab, Get and Transform group, </a:t>
            </a:r>
          </a:p>
          <a:p>
            <a:pPr marL="571500" indent="-457200">
              <a:buFont typeface="+mj-lt"/>
              <a:buAutoNum type="arabicPeriod"/>
            </a:pPr>
            <a:r>
              <a:rPr lang="en-US" sz="2300" dirty="0"/>
              <a:t>In Query Settings Task Pane, Name Query</a:t>
            </a:r>
          </a:p>
          <a:p>
            <a:pPr marL="571500" indent="-457200">
              <a:buFont typeface="+mj-lt"/>
              <a:buAutoNum type="arabicPeriod"/>
            </a:pPr>
            <a:r>
              <a:rPr lang="en-US" sz="2300" dirty="0"/>
              <a:t>In Extension </a:t>
            </a:r>
            <a:r>
              <a:rPr lang="en-US" sz="2300" dirty="0" smtClean="0"/>
              <a:t>column, </a:t>
            </a:r>
            <a:r>
              <a:rPr lang="en-US" sz="2300" dirty="0"/>
              <a:t>Filter if necessary</a:t>
            </a:r>
          </a:p>
          <a:p>
            <a:pPr marL="571500" indent="-457200">
              <a:buFont typeface="+mj-lt"/>
              <a:buAutoNum type="arabicPeriod"/>
            </a:pPr>
            <a:r>
              <a:rPr lang="en-US" sz="2300" dirty="0"/>
              <a:t>Right-click Content </a:t>
            </a:r>
            <a:r>
              <a:rPr lang="en-US" sz="2300" dirty="0" smtClean="0"/>
              <a:t>column and </a:t>
            </a:r>
            <a:r>
              <a:rPr lang="en-US" sz="2300" dirty="0"/>
              <a:t>click “Remove Other Columns”</a:t>
            </a:r>
          </a:p>
          <a:p>
            <a:pPr marL="571500" indent="-457200">
              <a:buFont typeface="+mj-lt"/>
              <a:buAutoNum type="arabicPeriod"/>
            </a:pPr>
            <a:r>
              <a:rPr lang="en-US" sz="2300" dirty="0" smtClean="0"/>
              <a:t>Add Column Ribbon Tab, Click “Add </a:t>
            </a:r>
            <a:r>
              <a:rPr lang="en-US" sz="2300" dirty="0"/>
              <a:t>Custom </a:t>
            </a:r>
            <a:r>
              <a:rPr lang="en-US" sz="2300" dirty="0" smtClean="0"/>
              <a:t>Column”</a:t>
            </a:r>
            <a:endParaRPr lang="en-US" sz="2300" dirty="0"/>
          </a:p>
          <a:p>
            <a:pPr marL="868680" lvl="1" indent="-457200">
              <a:buFont typeface="+mj-lt"/>
              <a:buAutoNum type="arabicPeriod"/>
            </a:pPr>
            <a:r>
              <a:rPr lang="en-US" sz="2300" dirty="0"/>
              <a:t>Name column: </a:t>
            </a:r>
            <a:r>
              <a:rPr lang="en-US" sz="2300" dirty="0" err="1"/>
              <a:t>GetExcelData</a:t>
            </a:r>
            <a:endParaRPr lang="en-US" sz="2300" dirty="0"/>
          </a:p>
          <a:p>
            <a:pPr marL="868680" lvl="1" indent="-457200">
              <a:buFont typeface="+mj-lt"/>
              <a:buAutoNum type="arabicPeriod"/>
            </a:pPr>
            <a:r>
              <a:rPr lang="en-US" sz="2300" dirty="0" smtClean="0"/>
              <a:t>Create Power Query Formula: =</a:t>
            </a:r>
            <a:r>
              <a:rPr lang="en-US" sz="2300" dirty="0" err="1" smtClean="0"/>
              <a:t>Excel.Workbook</a:t>
            </a:r>
            <a:r>
              <a:rPr lang="en-US" sz="2300" dirty="0" smtClean="0"/>
              <a:t>([Content])</a:t>
            </a:r>
          </a:p>
          <a:p>
            <a:pPr marL="571500" indent="-457200">
              <a:buFont typeface="+mj-lt"/>
              <a:buAutoNum type="arabicPeriod"/>
            </a:pPr>
            <a:r>
              <a:rPr lang="en-US" sz="2300" dirty="0" smtClean="0"/>
              <a:t>From </a:t>
            </a:r>
            <a:r>
              <a:rPr lang="en-US" sz="2300" dirty="0"/>
              <a:t>the </a:t>
            </a:r>
            <a:r>
              <a:rPr lang="en-US" sz="2300" dirty="0" err="1"/>
              <a:t>GetExcelData</a:t>
            </a:r>
            <a:r>
              <a:rPr lang="en-US" sz="2300" dirty="0"/>
              <a:t> column, click this button (Expand button</a:t>
            </a:r>
            <a:r>
              <a:rPr lang="en-US" sz="2300" dirty="0" smtClean="0"/>
              <a:t>):	Click OK.</a:t>
            </a:r>
          </a:p>
          <a:p>
            <a:pPr lvl="1"/>
            <a:r>
              <a:rPr lang="en-US" sz="2400" dirty="0"/>
              <a:t>Expand Button (Double outward pointing arrow)</a:t>
            </a:r>
            <a:endParaRPr lang="en-US" sz="2100"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19</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9482" y="5729504"/>
            <a:ext cx="631391" cy="631391"/>
          </a:xfrm>
          <a:prstGeom prst="rect">
            <a:avLst/>
          </a:prstGeom>
        </p:spPr>
      </p:pic>
    </p:spTree>
    <p:extLst>
      <p:ext uri="{BB962C8B-B14F-4D97-AF65-F5344CB8AC3E}">
        <p14:creationId xmlns:p14="http://schemas.microsoft.com/office/powerpoint/2010/main" val="216697781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4" name="cashreg.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normAutofit/>
          </a:bodyPr>
          <a:lstStyle/>
          <a:p>
            <a:r>
              <a:rPr lang="en-US" dirty="0" smtClean="0"/>
              <a:t>Excel Built-in features to </a:t>
            </a:r>
            <a:r>
              <a:rPr lang="en-US" b="1" dirty="0" smtClean="0">
                <a:latin typeface="Calibri Light"/>
              </a:rPr>
              <a:t>Clean and Transform data </a:t>
            </a:r>
            <a:r>
              <a:rPr lang="en-US" dirty="0" smtClean="0"/>
              <a:t>such as:</a:t>
            </a:r>
          </a:p>
          <a:p>
            <a:pPr lvl="1"/>
            <a:r>
              <a:rPr lang="en-US" dirty="0" smtClean="0"/>
              <a:t>Formulas</a:t>
            </a:r>
          </a:p>
          <a:p>
            <a:pPr lvl="1"/>
            <a:r>
              <a:rPr lang="en-US" dirty="0" smtClean="0"/>
              <a:t>Flash Fill</a:t>
            </a:r>
          </a:p>
          <a:p>
            <a:pPr lvl="1"/>
            <a:r>
              <a:rPr lang="en-US" dirty="0" smtClean="0"/>
              <a:t>Text To Columns</a:t>
            </a:r>
          </a:p>
          <a:p>
            <a:pPr lvl="1"/>
            <a:r>
              <a:rPr lang="en-US" dirty="0" smtClean="0"/>
              <a:t>Power Query (Proper Data Set must be an Excel table or Filtered List)</a:t>
            </a:r>
          </a:p>
          <a:p>
            <a:r>
              <a:rPr lang="en-US" b="1" dirty="0" smtClean="0"/>
              <a:t>Import data </a:t>
            </a:r>
            <a:r>
              <a:rPr lang="en-US" dirty="0" smtClean="0"/>
              <a:t>into Excel:</a:t>
            </a:r>
          </a:p>
          <a:p>
            <a:pPr lvl="1"/>
            <a:r>
              <a:rPr lang="en-US" dirty="0" smtClean="0"/>
              <a:t>Import data from: text files, databases, web sites and more</a:t>
            </a:r>
          </a:p>
          <a:p>
            <a:pPr lvl="1"/>
            <a:r>
              <a:rPr lang="en-US" dirty="0"/>
              <a:t>Get External Data (not needed so much anymore because of Power Query</a:t>
            </a:r>
            <a:r>
              <a:rPr lang="en-US" dirty="0" smtClean="0"/>
              <a:t>)</a:t>
            </a:r>
          </a:p>
          <a:p>
            <a:r>
              <a:rPr lang="en-US" dirty="0" smtClean="0"/>
              <a:t>Power Query To </a:t>
            </a:r>
            <a:r>
              <a:rPr lang="en-US" b="1" dirty="0" smtClean="0"/>
              <a:t>Import, Clean, Transform data </a:t>
            </a:r>
            <a:r>
              <a:rPr lang="en-US" dirty="0" smtClean="0"/>
              <a:t>(examples on next Topic slide)</a:t>
            </a:r>
          </a:p>
          <a:p>
            <a:r>
              <a:rPr lang="en-US" dirty="0" smtClean="0"/>
              <a:t>Data Dashboard</a:t>
            </a:r>
          </a:p>
          <a:p>
            <a:r>
              <a:rPr lang="en-US" dirty="0" smtClean="0"/>
              <a:t>Data Model in Excel 2013</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a:t>
            </a:fld>
            <a:endParaRPr lang="en-US" dirty="0"/>
          </a:p>
        </p:txBody>
      </p:sp>
    </p:spTree>
    <p:extLst>
      <p:ext uri="{BB962C8B-B14F-4D97-AF65-F5344CB8AC3E}">
        <p14:creationId xmlns:p14="http://schemas.microsoft.com/office/powerpoint/2010/main" val="61776714"/>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944562"/>
          </a:xfrm>
        </p:spPr>
        <p:txBody>
          <a:bodyPr/>
          <a:lstStyle/>
          <a:p>
            <a:pPr marL="342900" lvl="0" indent="-228600" rtl="0" eaLnBrk="1" latinLnBrk="0" hangingPunct="1"/>
            <a:r>
              <a:rPr lang="en-US" sz="3200" kern="1200" dirty="0" smtClean="0">
                <a:solidFill>
                  <a:schemeClr val="tx1"/>
                </a:solidFill>
                <a:effectLst/>
                <a:latin typeface="+mn-lt"/>
                <a:ea typeface="+mn-ea"/>
                <a:cs typeface="+mn-cs"/>
              </a:rPr>
              <a:t>2: Import Multiple Excel Files With A Single Sheet Using Add Column And </a:t>
            </a:r>
            <a:r>
              <a:rPr lang="en-US" sz="3200" kern="1200" dirty="0" err="1" smtClean="0">
                <a:solidFill>
                  <a:schemeClr val="tx1"/>
                </a:solidFill>
                <a:effectLst/>
                <a:latin typeface="+mn-lt"/>
                <a:ea typeface="+mn-ea"/>
                <a:cs typeface="+mn-cs"/>
              </a:rPr>
              <a:t>Excel.Workbook</a:t>
            </a:r>
            <a:r>
              <a:rPr lang="en-US" sz="3200" kern="1200" dirty="0" smtClean="0">
                <a:solidFill>
                  <a:schemeClr val="tx1"/>
                </a:solidFill>
                <a:effectLst/>
                <a:latin typeface="+mn-lt"/>
                <a:ea typeface="+mn-ea"/>
                <a:cs typeface="+mn-cs"/>
              </a:rPr>
              <a:t> Power Query Function</a:t>
            </a:r>
            <a:endParaRPr lang="en-US" sz="3200" dirty="0"/>
          </a:p>
        </p:txBody>
      </p:sp>
      <p:sp>
        <p:nvSpPr>
          <p:cNvPr id="3" name="Content Placeholder 2"/>
          <p:cNvSpPr>
            <a:spLocks noGrp="1"/>
          </p:cNvSpPr>
          <p:nvPr>
            <p:ph idx="1"/>
          </p:nvPr>
        </p:nvSpPr>
        <p:spPr>
          <a:xfrm>
            <a:off x="219456" y="1450848"/>
            <a:ext cx="10814304" cy="5202200"/>
          </a:xfrm>
        </p:spPr>
        <p:txBody>
          <a:bodyPr>
            <a:normAutofit lnSpcReduction="10000"/>
          </a:bodyPr>
          <a:lstStyle/>
          <a:p>
            <a:r>
              <a:rPr lang="en-US" dirty="0" smtClean="0"/>
              <a:t>Steps:</a:t>
            </a:r>
          </a:p>
          <a:p>
            <a:pPr marL="571500" indent="-457200">
              <a:buFont typeface="+mj-lt"/>
              <a:buAutoNum type="arabicPeriod" startAt="9"/>
            </a:pPr>
            <a:r>
              <a:rPr lang="en-US" dirty="0" smtClean="0"/>
              <a:t>Right-click “</a:t>
            </a:r>
            <a:r>
              <a:rPr lang="en-US" dirty="0" err="1" smtClean="0"/>
              <a:t>GetExcelData.Data</a:t>
            </a:r>
            <a:r>
              <a:rPr lang="en-US" dirty="0" smtClean="0"/>
              <a:t>” column and </a:t>
            </a:r>
            <a:r>
              <a:rPr lang="en-US" dirty="0"/>
              <a:t>click “Remove Other </a:t>
            </a:r>
            <a:r>
              <a:rPr lang="en-US" dirty="0" smtClean="0"/>
              <a:t>Columns”</a:t>
            </a:r>
          </a:p>
          <a:p>
            <a:pPr marL="571500" indent="-457200">
              <a:buFont typeface="+mj-lt"/>
              <a:buAutoNum type="arabicPeriod" startAt="9"/>
            </a:pPr>
            <a:r>
              <a:rPr lang="en-US" dirty="0"/>
              <a:t>From the </a:t>
            </a:r>
            <a:r>
              <a:rPr lang="en-US" dirty="0" err="1"/>
              <a:t>GetExcelData</a:t>
            </a:r>
            <a:r>
              <a:rPr lang="en-US" dirty="0"/>
              <a:t> column, click </a:t>
            </a:r>
            <a:r>
              <a:rPr lang="en-US" dirty="0" smtClean="0"/>
              <a:t>the </a:t>
            </a:r>
            <a:r>
              <a:rPr lang="en-US" dirty="0"/>
              <a:t>Expand Button (Double outward pointing arrow</a:t>
            </a:r>
            <a:r>
              <a:rPr lang="en-US" dirty="0" smtClean="0"/>
              <a:t>). Click </a:t>
            </a:r>
            <a:r>
              <a:rPr lang="en-US" dirty="0"/>
              <a:t>OK</a:t>
            </a:r>
            <a:r>
              <a:rPr lang="en-US" dirty="0" smtClean="0"/>
              <a:t>.</a:t>
            </a:r>
          </a:p>
          <a:p>
            <a:pPr marL="571500" indent="-457200">
              <a:buFont typeface="+mj-lt"/>
              <a:buAutoNum type="arabicPeriod" startAt="9"/>
            </a:pPr>
            <a:r>
              <a:rPr lang="en-US" dirty="0" smtClean="0"/>
              <a:t>In Upper Left Corner, click dropdown and select “Promote Headers”</a:t>
            </a:r>
          </a:p>
          <a:p>
            <a:pPr marL="571500" indent="-457200">
              <a:buFont typeface="+mj-lt"/>
              <a:buAutoNum type="arabicPeriod" startAt="9"/>
            </a:pPr>
            <a:r>
              <a:rPr lang="en-US" dirty="0"/>
              <a:t>In first column click Filter Dropdown, click Load More button if it appears, and filter out excess column </a:t>
            </a:r>
            <a:r>
              <a:rPr lang="en-US" dirty="0" smtClean="0"/>
              <a:t>name</a:t>
            </a:r>
          </a:p>
          <a:p>
            <a:pPr marL="571500" indent="-457200">
              <a:buFont typeface="+mj-lt"/>
              <a:buAutoNum type="arabicPeriod" startAt="9"/>
            </a:pPr>
            <a:r>
              <a:rPr lang="en-US" dirty="0"/>
              <a:t>Check the Data Type for each column (Data Type button in “Transform” group, Home Ribbon Tab)</a:t>
            </a:r>
          </a:p>
          <a:p>
            <a:pPr marL="571500" indent="-457200">
              <a:buFont typeface="+mj-lt"/>
              <a:buAutoNum type="arabicPeriod" startAt="9"/>
            </a:pPr>
            <a:r>
              <a:rPr lang="en-US" dirty="0"/>
              <a:t>Home Ribbon Tab in Query Editor, Close group, Close and Load Dropdown, Close and Load button</a:t>
            </a:r>
          </a:p>
          <a:p>
            <a:pPr marL="571500" indent="-457200">
              <a:buFont typeface="+mj-lt"/>
              <a:buAutoNum type="arabicPeriod" startAt="9"/>
            </a:pPr>
            <a:r>
              <a:rPr lang="en-US" dirty="0"/>
              <a:t>Choose Load to: 1) Excel Table in Excel workbook or 2) Data Model (Smaller File </a:t>
            </a:r>
            <a:r>
              <a:rPr lang="en-US" dirty="0" smtClean="0"/>
              <a:t>Size)</a:t>
            </a:r>
          </a:p>
          <a:p>
            <a:pPr marL="571500" indent="-457200">
              <a:buFont typeface="+mj-lt"/>
              <a:buAutoNum type="arabicPeriod" startAt="9"/>
            </a:pPr>
            <a:r>
              <a:rPr lang="en-US" dirty="0" smtClean="0"/>
              <a:t>Once </a:t>
            </a:r>
            <a:r>
              <a:rPr lang="en-US" dirty="0"/>
              <a:t>we import the data into the Data Model, we can access the Data Model through the PivotTable dialog box using the “Connect to External Sources” button.</a:t>
            </a:r>
          </a:p>
          <a:p>
            <a:pPr marL="571500" indent="-457200">
              <a:buFont typeface="+mj-lt"/>
              <a:buAutoNum type="arabicPeriod" startAt="9"/>
            </a:pPr>
            <a:endParaRPr lang="en-US" dirty="0"/>
          </a:p>
          <a:p>
            <a:pPr marL="571500" indent="-457200">
              <a:buFont typeface="+mj-lt"/>
              <a:buAutoNum type="arabicPeriod" startAt="9"/>
            </a:pPr>
            <a:endParaRPr lang="en-US" dirty="0"/>
          </a:p>
          <a:p>
            <a:pPr marL="571500" indent="-457200">
              <a:buFont typeface="+mj-lt"/>
              <a:buAutoNum type="arabicPeriod" startAt="9"/>
            </a:pPr>
            <a:endParaRPr lang="en-US" dirty="0"/>
          </a:p>
          <a:p>
            <a:pPr marL="571500" indent="-457200">
              <a:buFont typeface="+mj-lt"/>
              <a:buAutoNum type="arabicPeriod" startAt="9"/>
            </a:pPr>
            <a:endParaRPr lang="en-US" sz="2200" dirty="0"/>
          </a:p>
          <a:p>
            <a:pPr marL="868680" lvl="1" indent="-45720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20</a:t>
            </a:fld>
            <a:endParaRPr lang="en-US" dirty="0"/>
          </a:p>
        </p:txBody>
      </p:sp>
    </p:spTree>
    <p:extLst>
      <p:ext uri="{BB962C8B-B14F-4D97-AF65-F5344CB8AC3E}">
        <p14:creationId xmlns:p14="http://schemas.microsoft.com/office/powerpoint/2010/main" val="131400266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10464800" cy="1143000"/>
          </a:xfrm>
        </p:spPr>
        <p:txBody>
          <a:bodyPr/>
          <a:lstStyle/>
          <a:p>
            <a:r>
              <a:rPr lang="en-US" sz="3200" dirty="0" smtClean="0"/>
              <a:t>Example 3: Import Multiple Excel Files with Multiple Sheet Tabs into an Excel Table (Proper Data Set)</a:t>
            </a:r>
            <a:endParaRPr lang="en-US" sz="3200" dirty="0"/>
          </a:p>
        </p:txBody>
      </p:sp>
      <p:sp>
        <p:nvSpPr>
          <p:cNvPr id="5" name="Text Placeholder 4"/>
          <p:cNvSpPr>
            <a:spLocks noGrp="1"/>
          </p:cNvSpPr>
          <p:nvPr>
            <p:ph type="body" idx="1"/>
          </p:nvPr>
        </p:nvSpPr>
        <p:spPr>
          <a:xfrm>
            <a:off x="-24384" y="1535113"/>
            <a:ext cx="4876800" cy="639762"/>
          </a:xfrm>
        </p:spPr>
        <p:txBody>
          <a:bodyPr/>
          <a:lstStyle/>
          <a:p>
            <a:r>
              <a:rPr lang="en-US" dirty="0" smtClean="0"/>
              <a:t>Data at Start: Three Excel Files with a new sheet tab for each employee:</a:t>
            </a:r>
            <a:endParaRPr lang="en-US" dirty="0"/>
          </a:p>
        </p:txBody>
      </p:sp>
      <p:sp>
        <p:nvSpPr>
          <p:cNvPr id="7" name="Text Placeholder 6"/>
          <p:cNvSpPr>
            <a:spLocks noGrp="1"/>
          </p:cNvSpPr>
          <p:nvPr>
            <p:ph type="body" sz="quarter" idx="3"/>
          </p:nvPr>
        </p:nvSpPr>
        <p:spPr>
          <a:xfrm>
            <a:off x="4759403" y="1506634"/>
            <a:ext cx="3251200" cy="522287"/>
          </a:xfrm>
        </p:spPr>
        <p:txBody>
          <a:bodyPr/>
          <a:lstStyle/>
          <a:p>
            <a:r>
              <a:rPr lang="en-US" dirty="0" smtClean="0"/>
              <a:t>Resultant Proper Data Set:</a:t>
            </a: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21</a:t>
            </a:fld>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1963" y="2852929"/>
            <a:ext cx="3462350" cy="1807178"/>
          </a:xfrm>
        </p:spPr>
      </p:pic>
      <p:pic>
        <p:nvPicPr>
          <p:cNvPr id="11" name="Content Placeholder 10"/>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686711" y="2174875"/>
            <a:ext cx="3396585" cy="4458018"/>
          </a:xfrm>
        </p:spPr>
      </p:pic>
      <p:sp>
        <p:nvSpPr>
          <p:cNvPr id="13" name="Left Arrow 12"/>
          <p:cNvSpPr/>
          <p:nvPr/>
        </p:nvSpPr>
        <p:spPr>
          <a:xfrm>
            <a:off x="8083296" y="2174875"/>
            <a:ext cx="2852928" cy="4201541"/>
          </a:xfrm>
          <a:prstGeom prst="leftArrow">
            <a:avLst>
              <a:gd name="adj1" fmla="val 56775"/>
              <a:gd name="adj2" fmla="val 50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rgbClr val="FF0000"/>
                </a:solidFill>
              </a:rPr>
              <a:t>Sheet Tab Name (Employee Name) gets populated into column</a:t>
            </a:r>
          </a:p>
        </p:txBody>
      </p:sp>
    </p:spTree>
    <p:extLst>
      <p:ext uri="{BB962C8B-B14F-4D97-AF65-F5344CB8AC3E}">
        <p14:creationId xmlns:p14="http://schemas.microsoft.com/office/powerpoint/2010/main" val="264250003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5" name="cashreg.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0" indent="-228600" rtl="0" eaLnBrk="1" latinLnBrk="0" hangingPunct="1"/>
            <a:r>
              <a:rPr lang="en-US" sz="3200" kern="1200" dirty="0" smtClean="0">
                <a:solidFill>
                  <a:schemeClr val="tx1"/>
                </a:solidFill>
                <a:effectLst/>
                <a:latin typeface="+mn-lt"/>
                <a:ea typeface="+mn-ea"/>
                <a:cs typeface="+mn-cs"/>
              </a:rPr>
              <a:t>3: Import Multiple Excel Workbooks With Multiple Sheets Into A Single Data Set</a:t>
            </a:r>
            <a:endParaRPr lang="en-US" sz="3200" dirty="0"/>
          </a:p>
        </p:txBody>
      </p:sp>
      <p:sp>
        <p:nvSpPr>
          <p:cNvPr id="3" name="Content Placeholder 2"/>
          <p:cNvSpPr>
            <a:spLocks noGrp="1"/>
          </p:cNvSpPr>
          <p:nvPr>
            <p:ph idx="1"/>
          </p:nvPr>
        </p:nvSpPr>
        <p:spPr/>
        <p:txBody>
          <a:bodyPr>
            <a:normAutofit fontScale="92500"/>
          </a:bodyPr>
          <a:lstStyle/>
          <a:p>
            <a:r>
              <a:rPr lang="en-US" sz="2300" dirty="0"/>
              <a:t>Steps:</a:t>
            </a:r>
          </a:p>
          <a:p>
            <a:pPr marL="571500" indent="-457200">
              <a:buFont typeface="+mj-lt"/>
              <a:buAutoNum type="arabicPeriod"/>
            </a:pPr>
            <a:r>
              <a:rPr lang="en-US" sz="2300" dirty="0"/>
              <a:t>.</a:t>
            </a:r>
            <a:r>
              <a:rPr lang="en-US" sz="2300" dirty="0" err="1"/>
              <a:t>xlsx</a:t>
            </a:r>
            <a:r>
              <a:rPr lang="en-US" sz="2300" dirty="0"/>
              <a:t> or .</a:t>
            </a:r>
            <a:r>
              <a:rPr lang="en-US" sz="2300" dirty="0" err="1"/>
              <a:t>xlsm</a:t>
            </a:r>
            <a:r>
              <a:rPr lang="en-US" sz="2300" dirty="0"/>
              <a:t> (or other Excel extensions) files must all be in a single folder</a:t>
            </a:r>
          </a:p>
          <a:p>
            <a:pPr marL="571500" indent="-457200">
              <a:buFont typeface="+mj-lt"/>
              <a:buAutoNum type="arabicPeriod"/>
            </a:pPr>
            <a:r>
              <a:rPr lang="en-US" sz="2300" dirty="0"/>
              <a:t>Power Query Ribbon Tab, Get External Data group, From File dropdown, From Folder</a:t>
            </a:r>
          </a:p>
          <a:p>
            <a:pPr marL="571500" indent="-457200">
              <a:buFont typeface="+mj-lt"/>
              <a:buAutoNum type="arabicPeriod"/>
            </a:pPr>
            <a:r>
              <a:rPr lang="en-US" sz="2300" dirty="0"/>
              <a:t>Browse to folder</a:t>
            </a:r>
          </a:p>
          <a:p>
            <a:pPr marL="868680" lvl="1" indent="-457200">
              <a:buFont typeface="+mj-lt"/>
              <a:buAutoNum type="arabicPeriod"/>
            </a:pPr>
            <a:r>
              <a:rPr lang="en-US" sz="2300" dirty="0"/>
              <a:t>In Excel 2016: Data Ribbon Tab, Get and Transform group, </a:t>
            </a:r>
          </a:p>
          <a:p>
            <a:pPr marL="571500" indent="-457200">
              <a:buFont typeface="+mj-lt"/>
              <a:buAutoNum type="arabicPeriod"/>
            </a:pPr>
            <a:r>
              <a:rPr lang="en-US" sz="2300" dirty="0"/>
              <a:t>In Query Settings Task Pane, Name Query</a:t>
            </a:r>
          </a:p>
          <a:p>
            <a:pPr marL="571500" indent="-457200">
              <a:buFont typeface="+mj-lt"/>
              <a:buAutoNum type="arabicPeriod"/>
            </a:pPr>
            <a:r>
              <a:rPr lang="en-US" sz="2300" dirty="0"/>
              <a:t>In Extension column, Filter if necessary</a:t>
            </a:r>
          </a:p>
          <a:p>
            <a:pPr marL="571500" indent="-457200">
              <a:buFont typeface="+mj-lt"/>
              <a:buAutoNum type="arabicPeriod"/>
            </a:pPr>
            <a:r>
              <a:rPr lang="en-US" sz="2300" dirty="0"/>
              <a:t>Right-click Content column and click “Remove Other Columns”</a:t>
            </a:r>
          </a:p>
          <a:p>
            <a:pPr marL="571500" indent="-457200">
              <a:buFont typeface="+mj-lt"/>
              <a:buAutoNum type="arabicPeriod"/>
            </a:pPr>
            <a:r>
              <a:rPr lang="en-US" sz="2300" dirty="0"/>
              <a:t>Add Column Ribbon Tab, Click “Add Custom Column”</a:t>
            </a:r>
          </a:p>
          <a:p>
            <a:pPr marL="868680" lvl="1" indent="-457200">
              <a:buFont typeface="+mj-lt"/>
              <a:buAutoNum type="arabicPeriod"/>
            </a:pPr>
            <a:r>
              <a:rPr lang="en-US" sz="2300" dirty="0"/>
              <a:t>Name column: </a:t>
            </a:r>
            <a:r>
              <a:rPr lang="en-US" sz="2300" dirty="0" err="1"/>
              <a:t>GetExcelData</a:t>
            </a:r>
            <a:endParaRPr lang="en-US" sz="2300" dirty="0"/>
          </a:p>
          <a:p>
            <a:pPr marL="868680" lvl="1" indent="-457200">
              <a:buFont typeface="+mj-lt"/>
              <a:buAutoNum type="arabicPeriod"/>
            </a:pPr>
            <a:r>
              <a:rPr lang="en-US" sz="2300" dirty="0"/>
              <a:t>Create Power Query Formula: =</a:t>
            </a:r>
            <a:r>
              <a:rPr lang="en-US" sz="2300" dirty="0" err="1"/>
              <a:t>Excel.Workbook</a:t>
            </a:r>
            <a:r>
              <a:rPr lang="en-US" sz="2300" dirty="0"/>
              <a:t>([Content])</a:t>
            </a:r>
          </a:p>
          <a:p>
            <a:pPr marL="571500" indent="-457200">
              <a:buFont typeface="+mj-lt"/>
              <a:buAutoNum type="arabicPeriod"/>
            </a:pPr>
            <a:r>
              <a:rPr lang="en-US" sz="2300" dirty="0"/>
              <a:t>From the </a:t>
            </a:r>
            <a:r>
              <a:rPr lang="en-US" sz="2300" dirty="0" err="1"/>
              <a:t>GetExcelData</a:t>
            </a:r>
            <a:r>
              <a:rPr lang="en-US" sz="2300" dirty="0"/>
              <a:t> column, </a:t>
            </a:r>
            <a:r>
              <a:rPr lang="en-US" sz="2300" dirty="0" smtClean="0"/>
              <a:t>Expand button. Click </a:t>
            </a:r>
            <a:r>
              <a:rPr lang="en-US" sz="2300" dirty="0"/>
              <a:t>OK.</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22</a:t>
            </a:fld>
            <a:endParaRPr lang="en-US" dirty="0"/>
          </a:p>
        </p:txBody>
      </p:sp>
    </p:spTree>
    <p:extLst>
      <p:ext uri="{BB962C8B-B14F-4D97-AF65-F5344CB8AC3E}">
        <p14:creationId xmlns:p14="http://schemas.microsoft.com/office/powerpoint/2010/main" val="378020709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483" y="274638"/>
            <a:ext cx="10736317" cy="907776"/>
          </a:xfrm>
        </p:spPr>
        <p:txBody>
          <a:bodyPr/>
          <a:lstStyle/>
          <a:p>
            <a:pPr marL="342900" lvl="0" indent="-228600" rtl="0" eaLnBrk="1" latinLnBrk="0" hangingPunct="1"/>
            <a:r>
              <a:rPr lang="en-US" sz="3600" kern="1200" dirty="0" smtClean="0">
                <a:solidFill>
                  <a:schemeClr val="tx1"/>
                </a:solidFill>
                <a:effectLst/>
                <a:latin typeface="+mn-lt"/>
                <a:ea typeface="+mn-ea"/>
                <a:cs typeface="+mn-cs"/>
              </a:rPr>
              <a:t>3: Import Multiple Excel Workbooks With Multiple Sheets Into A Single Data Set</a:t>
            </a:r>
            <a:endParaRPr lang="en-US" sz="3600" dirty="0"/>
          </a:p>
        </p:txBody>
      </p:sp>
      <p:sp>
        <p:nvSpPr>
          <p:cNvPr id="3" name="Content Placeholder 2"/>
          <p:cNvSpPr>
            <a:spLocks noGrp="1"/>
          </p:cNvSpPr>
          <p:nvPr>
            <p:ph idx="1"/>
          </p:nvPr>
        </p:nvSpPr>
        <p:spPr>
          <a:xfrm>
            <a:off x="236483" y="1418897"/>
            <a:ext cx="10736317" cy="4981903"/>
          </a:xfrm>
        </p:spPr>
        <p:txBody>
          <a:bodyPr>
            <a:normAutofit fontScale="92500" lnSpcReduction="10000"/>
          </a:bodyPr>
          <a:lstStyle/>
          <a:p>
            <a:pPr marL="571500" indent="-457200">
              <a:buFont typeface="+mj-lt"/>
              <a:buAutoNum type="arabicPeriod" startAt="9"/>
            </a:pPr>
            <a:r>
              <a:rPr lang="en-US" dirty="0" err="1" smtClean="0"/>
              <a:t>GetExcelData.Kind</a:t>
            </a:r>
            <a:r>
              <a:rPr lang="en-US" dirty="0" smtClean="0"/>
              <a:t> column tells if the object is a sheet, table, defined name or other</a:t>
            </a:r>
          </a:p>
          <a:p>
            <a:pPr marL="571500" indent="-457200">
              <a:buFont typeface="+mj-lt"/>
              <a:buAutoNum type="arabicPeriod" startAt="9"/>
            </a:pPr>
            <a:r>
              <a:rPr lang="en-US" dirty="0"/>
              <a:t>From </a:t>
            </a:r>
            <a:r>
              <a:rPr lang="en-US" dirty="0" err="1" smtClean="0"/>
              <a:t>GetExcelData.Kind</a:t>
            </a:r>
            <a:r>
              <a:rPr lang="en-US" dirty="0" smtClean="0"/>
              <a:t> column, filter out everything that is not a sheet.</a:t>
            </a:r>
          </a:p>
          <a:p>
            <a:pPr marL="571500" indent="-457200">
              <a:buFont typeface="+mj-lt"/>
              <a:buAutoNum type="arabicPeriod" startAt="9"/>
            </a:pPr>
            <a:r>
              <a:rPr lang="en-US" dirty="0" smtClean="0"/>
              <a:t>If you have Proper Sheet Names (and we always do in this class), from </a:t>
            </a:r>
            <a:r>
              <a:rPr lang="en-US" dirty="0" err="1" smtClean="0"/>
              <a:t>GetExcelData.Item</a:t>
            </a:r>
            <a:r>
              <a:rPr lang="en-US" dirty="0" smtClean="0"/>
              <a:t> column, Filter out anything that contains the word “Sheet”</a:t>
            </a:r>
          </a:p>
          <a:p>
            <a:pPr marL="571500" indent="-457200">
              <a:buFont typeface="+mj-lt"/>
              <a:buAutoNum type="arabicPeriod" startAt="9"/>
            </a:pPr>
            <a:r>
              <a:rPr lang="en-US" dirty="0" smtClean="0"/>
              <a:t>Remove columns that are </a:t>
            </a:r>
            <a:r>
              <a:rPr lang="en-US" dirty="0"/>
              <a:t>not “</a:t>
            </a:r>
            <a:r>
              <a:rPr lang="en-US" dirty="0" err="1"/>
              <a:t>GetExcelData.Data</a:t>
            </a:r>
            <a:r>
              <a:rPr lang="en-US" dirty="0" smtClean="0"/>
              <a:t>” </a:t>
            </a:r>
            <a:r>
              <a:rPr lang="en-US" dirty="0"/>
              <a:t>and “</a:t>
            </a:r>
            <a:r>
              <a:rPr lang="en-US" dirty="0" err="1"/>
              <a:t>GetExcelData.Item</a:t>
            </a:r>
            <a:r>
              <a:rPr lang="en-US" dirty="0" smtClean="0"/>
              <a:t>”</a:t>
            </a:r>
          </a:p>
          <a:p>
            <a:pPr marL="571500" indent="-457200">
              <a:buFont typeface="+mj-lt"/>
              <a:buAutoNum type="arabicPeriod" startAt="9"/>
            </a:pPr>
            <a:r>
              <a:rPr lang="en-US" dirty="0"/>
              <a:t>From </a:t>
            </a:r>
            <a:r>
              <a:rPr lang="en-US" dirty="0" smtClean="0"/>
              <a:t>“</a:t>
            </a:r>
            <a:r>
              <a:rPr lang="en-US" dirty="0" err="1" smtClean="0"/>
              <a:t>GetExcelData.Data</a:t>
            </a:r>
            <a:r>
              <a:rPr lang="en-US" dirty="0"/>
              <a:t>” </a:t>
            </a:r>
            <a:r>
              <a:rPr lang="en-US" dirty="0" smtClean="0"/>
              <a:t>column, click Expand Button (Double outward pointing arrow)</a:t>
            </a:r>
          </a:p>
          <a:p>
            <a:pPr marL="571500" indent="-457200">
              <a:buFont typeface="+mj-lt"/>
              <a:buAutoNum type="arabicPeriod" startAt="9"/>
            </a:pPr>
            <a:r>
              <a:rPr lang="en-US" dirty="0"/>
              <a:t>In Upper Left Corner, click dropdown and select “Promote Headers”</a:t>
            </a:r>
          </a:p>
          <a:p>
            <a:pPr marL="571500" indent="-457200">
              <a:buFont typeface="+mj-lt"/>
              <a:buAutoNum type="arabicPeriod" startAt="9"/>
            </a:pPr>
            <a:r>
              <a:rPr lang="en-US" dirty="0"/>
              <a:t>In </a:t>
            </a:r>
            <a:r>
              <a:rPr lang="en-US" dirty="0" smtClean="0"/>
              <a:t>a column that contains only a few unique records, click </a:t>
            </a:r>
            <a:r>
              <a:rPr lang="en-US" dirty="0"/>
              <a:t>Filter Dropdown, click Load More button if it appears, and filter out excess column </a:t>
            </a:r>
            <a:r>
              <a:rPr lang="en-US" dirty="0" smtClean="0"/>
              <a:t>name (Field Name).</a:t>
            </a:r>
          </a:p>
          <a:p>
            <a:pPr marL="571500" indent="-457200">
              <a:buFont typeface="+mj-lt"/>
              <a:buAutoNum type="arabicPeriod" startAt="9"/>
            </a:pPr>
            <a:r>
              <a:rPr lang="en-US" dirty="0" smtClean="0"/>
              <a:t>Rename columns if necessary</a:t>
            </a:r>
          </a:p>
          <a:p>
            <a:pPr marL="571500" indent="-457200">
              <a:buFont typeface="+mj-lt"/>
              <a:buAutoNum type="arabicPeriod" startAt="9"/>
            </a:pPr>
            <a:r>
              <a:rPr lang="en-US" dirty="0"/>
              <a:t>Check the Data Type for each column (Data Type button in “Transform” group, Home Ribbon Tab)</a:t>
            </a:r>
          </a:p>
          <a:p>
            <a:pPr marL="571500" indent="-457200">
              <a:buFont typeface="+mj-lt"/>
              <a:buAutoNum type="arabicPeriod" startAt="9"/>
            </a:pPr>
            <a:r>
              <a:rPr lang="en-US" dirty="0"/>
              <a:t>Home Ribbon Tab in Query Editor, Close group, Close and Load Dropdown, Close and Load button</a:t>
            </a:r>
          </a:p>
          <a:p>
            <a:pPr marL="571500" indent="-457200">
              <a:buFont typeface="+mj-lt"/>
              <a:buAutoNum type="arabicPeriod" startAt="9"/>
            </a:pPr>
            <a:r>
              <a:rPr lang="en-US" dirty="0"/>
              <a:t>Choose Load to: 1) Excel Table in Excel workbook or 2) Data Model (Smaller File Size</a:t>
            </a:r>
            <a:r>
              <a:rPr lang="en-US" dirty="0" smtClean="0"/>
              <a:t>)</a:t>
            </a:r>
          </a:p>
          <a:p>
            <a:pPr marL="571500" indent="-457200">
              <a:buFont typeface="+mj-lt"/>
              <a:buAutoNum type="arabicPeriod" startAt="9"/>
            </a:pPr>
            <a:endParaRPr lang="en-US" dirty="0"/>
          </a:p>
          <a:p>
            <a:pPr marL="571500" indent="-457200">
              <a:buFont typeface="+mj-lt"/>
              <a:buAutoNum type="arabicPeriod" startAt="9"/>
            </a:pPr>
            <a:endParaRPr lang="en-US" dirty="0" smtClean="0"/>
          </a:p>
          <a:p>
            <a:pPr marL="571500" indent="-457200">
              <a:buFont typeface="+mj-lt"/>
              <a:buAutoNum type="arabicPeriod" startAt="9"/>
            </a:pP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23</a:t>
            </a:fld>
            <a:endParaRPr lang="en-US" dirty="0"/>
          </a:p>
        </p:txBody>
      </p:sp>
    </p:spTree>
    <p:extLst>
      <p:ext uri="{BB962C8B-B14F-4D97-AF65-F5344CB8AC3E}">
        <p14:creationId xmlns:p14="http://schemas.microsoft.com/office/powerpoint/2010/main" val="205601159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10464800" cy="1143000"/>
          </a:xfrm>
        </p:spPr>
        <p:txBody>
          <a:bodyPr/>
          <a:lstStyle/>
          <a:p>
            <a:r>
              <a:rPr lang="en-US" sz="2800" dirty="0" smtClean="0"/>
              <a:t>Example 4: Import Multiple Excel Files Data That Is Not In A Proper Data Set (“Bad Data”) To Determine Employee Response To Company Survey</a:t>
            </a:r>
            <a:endParaRPr lang="en-US" sz="2800" dirty="0"/>
          </a:p>
        </p:txBody>
      </p:sp>
      <p:sp>
        <p:nvSpPr>
          <p:cNvPr id="5" name="Text Placeholder 4"/>
          <p:cNvSpPr>
            <a:spLocks noGrp="1"/>
          </p:cNvSpPr>
          <p:nvPr>
            <p:ph type="body" idx="1"/>
          </p:nvPr>
        </p:nvSpPr>
        <p:spPr>
          <a:xfrm>
            <a:off x="304800" y="1535113"/>
            <a:ext cx="3425952" cy="639762"/>
          </a:xfrm>
        </p:spPr>
        <p:txBody>
          <a:bodyPr/>
          <a:lstStyle/>
          <a:p>
            <a:r>
              <a:rPr lang="en-US" dirty="0" smtClean="0"/>
              <a:t>Data at Start: Multiple “Bad Data” Excel files:</a:t>
            </a:r>
            <a:endParaRPr lang="en-US" dirty="0"/>
          </a:p>
        </p:txBody>
      </p:sp>
      <p:sp>
        <p:nvSpPr>
          <p:cNvPr id="7" name="Text Placeholder 6"/>
          <p:cNvSpPr>
            <a:spLocks noGrp="1"/>
          </p:cNvSpPr>
          <p:nvPr>
            <p:ph type="body" sz="quarter" idx="3"/>
          </p:nvPr>
        </p:nvSpPr>
        <p:spPr>
          <a:xfrm>
            <a:off x="3942080" y="1535113"/>
            <a:ext cx="2275840" cy="639762"/>
          </a:xfrm>
        </p:spPr>
        <p:txBody>
          <a:bodyPr/>
          <a:lstStyle/>
          <a:p>
            <a:r>
              <a:rPr lang="en-US" dirty="0" smtClean="0"/>
              <a:t>Transform Into Proper Data Set:</a:t>
            </a: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24</a:t>
            </a:fld>
            <a:endParaRPr lang="en-US"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04800" y="2260790"/>
            <a:ext cx="3425825" cy="3779458"/>
          </a:xfrm>
        </p:spPr>
      </p:pic>
      <p:pic>
        <p:nvPicPr>
          <p:cNvPr id="13" name="Content Placeholder 12"/>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3941953" y="2260790"/>
            <a:ext cx="2635290" cy="2179882"/>
          </a:xfrm>
        </p:spPr>
      </p:pic>
      <p:sp>
        <p:nvSpPr>
          <p:cNvPr id="11" name="Text Placeholder 6"/>
          <p:cNvSpPr txBox="1">
            <a:spLocks/>
          </p:cNvSpPr>
          <p:nvPr/>
        </p:nvSpPr>
        <p:spPr>
          <a:xfrm>
            <a:off x="6429248" y="1535113"/>
            <a:ext cx="4104640" cy="639762"/>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Clr>
                <a:schemeClr val="accent1"/>
              </a:buClr>
              <a:buFont typeface="Arial" pitchFamily="34" charset="0"/>
              <a:buNone/>
              <a:defRPr sz="2000" b="1" kern="1200">
                <a:solidFill>
                  <a:schemeClr val="tx2"/>
                </a:solidFill>
                <a:latin typeface="+mn-lt"/>
                <a:ea typeface="+mn-ea"/>
                <a:cs typeface="+mn-cs"/>
              </a:defRPr>
            </a:lvl1pPr>
            <a:lvl2pPr marL="457200" indent="0" algn="l" defTabSz="914400" rtl="0" eaLnBrk="1" latinLnBrk="0" hangingPunct="1">
              <a:spcBef>
                <a:spcPct val="20000"/>
              </a:spcBef>
              <a:buClr>
                <a:schemeClr val="accent2"/>
              </a:buClr>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3"/>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4"/>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5"/>
              </a:buClr>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baseline="0">
                <a:solidFill>
                  <a:schemeClr val="tx1"/>
                </a:solidFill>
                <a:latin typeface="+mn-lt"/>
                <a:ea typeface="+mn-ea"/>
                <a:cs typeface="+mn-cs"/>
              </a:defRPr>
            </a:lvl6pPr>
            <a:lvl7pPr marL="2743200" indent="0" algn="l" defTabSz="914400" rtl="0" eaLnBrk="1" latinLnBrk="0" hangingPunct="1">
              <a:spcBef>
                <a:spcPct val="20000"/>
              </a:spcBef>
              <a:buClr>
                <a:schemeClr val="accent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3"/>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4"/>
              </a:buClr>
              <a:buFont typeface="Arial" pitchFamily="34" charset="0"/>
              <a:buNone/>
              <a:defRPr sz="1600" b="1" kern="1200">
                <a:solidFill>
                  <a:schemeClr val="tx1"/>
                </a:solidFill>
                <a:latin typeface="+mn-lt"/>
                <a:ea typeface="+mn-ea"/>
                <a:cs typeface="+mn-cs"/>
              </a:defRPr>
            </a:lvl9pPr>
          </a:lstStyle>
          <a:p>
            <a:r>
              <a:rPr lang="en-US" dirty="0" smtClean="0"/>
              <a:t>Report that shows % Responses by Department:</a:t>
            </a:r>
            <a:endParaRPr lang="en-US" dirty="0"/>
          </a:p>
        </p:txBody>
      </p:sp>
      <p:sp>
        <p:nvSpPr>
          <p:cNvPr id="12" name="Content Placeholder 7"/>
          <p:cNvSpPr txBox="1">
            <a:spLocks/>
          </p:cNvSpPr>
          <p:nvPr/>
        </p:nvSpPr>
        <p:spPr>
          <a:xfrm>
            <a:off x="6429248" y="2174875"/>
            <a:ext cx="4340352" cy="3951288"/>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6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9pPr>
          </a:lstStyle>
          <a:p>
            <a:endParaRPr lang="en-US"/>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7468" y="2260790"/>
            <a:ext cx="3506420" cy="4383025"/>
          </a:xfrm>
          <a:prstGeom prst="rect">
            <a:avLst/>
          </a:prstGeom>
        </p:spPr>
      </p:pic>
    </p:spTree>
    <p:extLst>
      <p:ext uri="{BB962C8B-B14F-4D97-AF65-F5344CB8AC3E}">
        <p14:creationId xmlns:p14="http://schemas.microsoft.com/office/powerpoint/2010/main" val="326440685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6" name="cashreg.wav"/>
          </p:stSnd>
        </p:sndAc>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700722"/>
          </a:xfrm>
        </p:spPr>
        <p:txBody>
          <a:bodyPr/>
          <a:lstStyle/>
          <a:p>
            <a:pPr marL="342900" lvl="0" indent="-228600" rtl="0" eaLnBrk="1" latinLnBrk="0" hangingPunct="1"/>
            <a:r>
              <a:rPr lang="en-US" sz="2800" dirty="0">
                <a:solidFill>
                  <a:schemeClr val="tx1"/>
                </a:solidFill>
                <a:latin typeface="+mn-lt"/>
                <a:ea typeface="+mn-ea"/>
                <a:cs typeface="+mn-cs"/>
              </a:rPr>
              <a:t>4</a:t>
            </a:r>
            <a:r>
              <a:rPr lang="en-US" sz="2800" kern="1200" dirty="0" smtClean="0">
                <a:solidFill>
                  <a:schemeClr val="tx1"/>
                </a:solidFill>
                <a:effectLst/>
                <a:latin typeface="+mn-lt"/>
                <a:ea typeface="+mn-ea"/>
                <a:cs typeface="+mn-cs"/>
              </a:rPr>
              <a:t>: Import, Clean And Transform Multiple Excel Files That Do Not Have A Proper Data Set From Single Folder Into A Single Data Set</a:t>
            </a:r>
            <a:endParaRPr lang="en-US" sz="2800" dirty="0"/>
          </a:p>
        </p:txBody>
      </p:sp>
      <p:sp>
        <p:nvSpPr>
          <p:cNvPr id="3" name="Content Placeholder 2"/>
          <p:cNvSpPr>
            <a:spLocks noGrp="1"/>
          </p:cNvSpPr>
          <p:nvPr>
            <p:ph idx="1"/>
          </p:nvPr>
        </p:nvSpPr>
        <p:spPr>
          <a:xfrm>
            <a:off x="268224" y="1219200"/>
            <a:ext cx="10668000" cy="5327904"/>
          </a:xfrm>
        </p:spPr>
        <p:txBody>
          <a:bodyPr>
            <a:normAutofit fontScale="77500" lnSpcReduction="20000"/>
          </a:bodyPr>
          <a:lstStyle/>
          <a:p>
            <a:r>
              <a:rPr lang="en-US" sz="2300" dirty="0"/>
              <a:t>Steps:</a:t>
            </a:r>
          </a:p>
          <a:p>
            <a:pPr marL="571500" indent="-457200">
              <a:buFont typeface="+mj-lt"/>
              <a:buAutoNum type="arabicPeriod"/>
            </a:pPr>
            <a:r>
              <a:rPr lang="en-US" sz="2300" dirty="0"/>
              <a:t>.</a:t>
            </a:r>
            <a:r>
              <a:rPr lang="en-US" sz="2300" dirty="0" err="1"/>
              <a:t>xlsx</a:t>
            </a:r>
            <a:r>
              <a:rPr lang="en-US" sz="2300" dirty="0"/>
              <a:t> or .</a:t>
            </a:r>
            <a:r>
              <a:rPr lang="en-US" sz="2300" dirty="0" err="1"/>
              <a:t>xlsm</a:t>
            </a:r>
            <a:r>
              <a:rPr lang="en-US" sz="2300" dirty="0"/>
              <a:t> (or other Excel extensions) files must all be in a single folder</a:t>
            </a:r>
          </a:p>
          <a:p>
            <a:pPr marL="571500" indent="-457200">
              <a:buFont typeface="+mj-lt"/>
              <a:buAutoNum type="arabicPeriod"/>
            </a:pPr>
            <a:r>
              <a:rPr lang="en-US" sz="2300" dirty="0"/>
              <a:t>Power Query Ribbon Tab, Get External Data group, From File dropdown, From Folder</a:t>
            </a:r>
          </a:p>
          <a:p>
            <a:pPr marL="571500" indent="-457200">
              <a:buFont typeface="+mj-lt"/>
              <a:buAutoNum type="arabicPeriod"/>
            </a:pPr>
            <a:r>
              <a:rPr lang="en-US" sz="2300" dirty="0"/>
              <a:t>Browse to folder</a:t>
            </a:r>
          </a:p>
          <a:p>
            <a:pPr marL="868680" lvl="1" indent="-457200">
              <a:buFont typeface="+mj-lt"/>
              <a:buAutoNum type="arabicPeriod"/>
            </a:pPr>
            <a:r>
              <a:rPr lang="en-US" sz="2300" dirty="0"/>
              <a:t>In Excel 2016: Data Ribbon Tab, Get and Transform group, </a:t>
            </a:r>
          </a:p>
          <a:p>
            <a:pPr marL="571500" indent="-457200">
              <a:buFont typeface="+mj-lt"/>
              <a:buAutoNum type="arabicPeriod"/>
            </a:pPr>
            <a:r>
              <a:rPr lang="en-US" sz="2300" dirty="0"/>
              <a:t>In Query Settings Task Pane, Name Query</a:t>
            </a:r>
          </a:p>
          <a:p>
            <a:pPr marL="571500" indent="-457200">
              <a:buFont typeface="+mj-lt"/>
              <a:buAutoNum type="arabicPeriod"/>
            </a:pPr>
            <a:r>
              <a:rPr lang="en-US" sz="2300" dirty="0"/>
              <a:t>In Extension column, Filter if necessary</a:t>
            </a:r>
          </a:p>
          <a:p>
            <a:pPr marL="571500" indent="-457200">
              <a:buFont typeface="+mj-lt"/>
              <a:buAutoNum type="arabicPeriod"/>
            </a:pPr>
            <a:r>
              <a:rPr lang="en-US" sz="2300" dirty="0"/>
              <a:t>Right-click Content column and click “Remove Other Columns”</a:t>
            </a:r>
          </a:p>
          <a:p>
            <a:pPr marL="571500" indent="-457200">
              <a:buFont typeface="+mj-lt"/>
              <a:buAutoNum type="arabicPeriod"/>
            </a:pPr>
            <a:r>
              <a:rPr lang="en-US" sz="2300" dirty="0"/>
              <a:t>Add Column Ribbon Tab, Click “Add Custom Column”</a:t>
            </a:r>
          </a:p>
          <a:p>
            <a:pPr marL="868680" lvl="1" indent="-457200">
              <a:buFont typeface="+mj-lt"/>
              <a:buAutoNum type="arabicPeriod"/>
            </a:pPr>
            <a:r>
              <a:rPr lang="en-US" sz="2300" dirty="0"/>
              <a:t>Name column: </a:t>
            </a:r>
            <a:r>
              <a:rPr lang="en-US" sz="2300" dirty="0" err="1"/>
              <a:t>GetExcelData</a:t>
            </a:r>
            <a:endParaRPr lang="en-US" sz="2300" dirty="0"/>
          </a:p>
          <a:p>
            <a:pPr marL="868680" lvl="1" indent="-457200">
              <a:buFont typeface="+mj-lt"/>
              <a:buAutoNum type="arabicPeriod"/>
            </a:pPr>
            <a:r>
              <a:rPr lang="en-US" sz="2300" dirty="0"/>
              <a:t>Create Power Query Formula: =</a:t>
            </a:r>
            <a:r>
              <a:rPr lang="en-US" sz="2300" dirty="0" err="1"/>
              <a:t>Excel.Workbook</a:t>
            </a:r>
            <a:r>
              <a:rPr lang="en-US" sz="2300" dirty="0"/>
              <a:t>([Content])</a:t>
            </a:r>
          </a:p>
          <a:p>
            <a:pPr marL="571500" indent="-457200">
              <a:buFont typeface="+mj-lt"/>
              <a:buAutoNum type="arabicPeriod"/>
            </a:pPr>
            <a:r>
              <a:rPr lang="en-US" sz="2300" dirty="0"/>
              <a:t>From the </a:t>
            </a:r>
            <a:r>
              <a:rPr lang="en-US" sz="2300" dirty="0" err="1"/>
              <a:t>GetExcelData</a:t>
            </a:r>
            <a:r>
              <a:rPr lang="en-US" sz="2300" dirty="0"/>
              <a:t> column, Expand button. Click OK</a:t>
            </a:r>
            <a:r>
              <a:rPr lang="en-US" sz="2300" dirty="0" smtClean="0"/>
              <a:t>.</a:t>
            </a:r>
          </a:p>
          <a:p>
            <a:pPr marL="571500" indent="-457200">
              <a:buFont typeface="+mj-lt"/>
              <a:buAutoNum type="arabicPeriod" startAt="9"/>
            </a:pPr>
            <a:r>
              <a:rPr lang="en-US" sz="2400" dirty="0" err="1"/>
              <a:t>GetExcelData.Kind</a:t>
            </a:r>
            <a:r>
              <a:rPr lang="en-US" sz="2400" dirty="0"/>
              <a:t> column tells if the object is a sheet, table, defined name or other</a:t>
            </a:r>
          </a:p>
          <a:p>
            <a:pPr marL="571500" indent="-457200">
              <a:buFont typeface="+mj-lt"/>
              <a:buAutoNum type="arabicPeriod" startAt="9"/>
            </a:pPr>
            <a:r>
              <a:rPr lang="en-US" sz="2400" dirty="0"/>
              <a:t>From </a:t>
            </a:r>
            <a:r>
              <a:rPr lang="en-US" sz="2400" dirty="0" err="1"/>
              <a:t>GetExcelData.Kind</a:t>
            </a:r>
            <a:r>
              <a:rPr lang="en-US" sz="2400" dirty="0"/>
              <a:t> column, filter out everything that is not a sheet.</a:t>
            </a:r>
          </a:p>
          <a:p>
            <a:pPr marL="571500" indent="-457200">
              <a:buFont typeface="+mj-lt"/>
              <a:buAutoNum type="arabicPeriod" startAt="9"/>
            </a:pPr>
            <a:r>
              <a:rPr lang="en-US" sz="2400" dirty="0"/>
              <a:t>If you have Proper Sheet Names (and we always do in this class), from </a:t>
            </a:r>
            <a:r>
              <a:rPr lang="en-US" sz="2400" dirty="0" err="1"/>
              <a:t>GetExcelData.Item</a:t>
            </a:r>
            <a:r>
              <a:rPr lang="en-US" sz="2400" dirty="0"/>
              <a:t> column, Filter out anything that contains the word “Sheet”</a:t>
            </a:r>
          </a:p>
          <a:p>
            <a:pPr marL="571500" indent="-457200">
              <a:buFont typeface="+mj-lt"/>
              <a:buAutoNum type="arabicPeriod" startAt="9"/>
            </a:pPr>
            <a:r>
              <a:rPr lang="en-US" sz="2400" dirty="0"/>
              <a:t>Remove columns that are not “</a:t>
            </a:r>
            <a:r>
              <a:rPr lang="en-US" sz="2400" dirty="0" err="1"/>
              <a:t>GetExcelData.Data</a:t>
            </a:r>
            <a:r>
              <a:rPr lang="en-US" sz="2400" dirty="0"/>
              <a:t>” and “</a:t>
            </a:r>
            <a:r>
              <a:rPr lang="en-US" sz="2400" dirty="0" err="1"/>
              <a:t>GetExcelData.Item</a:t>
            </a:r>
            <a:r>
              <a:rPr lang="en-US" sz="2400" dirty="0"/>
              <a:t>”</a:t>
            </a:r>
          </a:p>
          <a:p>
            <a:pPr marL="571500" indent="-457200">
              <a:buFont typeface="+mj-lt"/>
              <a:buAutoNum type="arabicPeriod" startAt="9"/>
            </a:pPr>
            <a:r>
              <a:rPr lang="en-US" sz="2400" dirty="0"/>
              <a:t>From “</a:t>
            </a:r>
            <a:r>
              <a:rPr lang="en-US" sz="2400" dirty="0" err="1"/>
              <a:t>GetExcelData.Data</a:t>
            </a:r>
            <a:r>
              <a:rPr lang="en-US" sz="2400" dirty="0"/>
              <a:t>” column, click Expand Button (Double outward pointing arrow)</a:t>
            </a:r>
            <a:endParaRPr lang="en-US" sz="2300" dirty="0"/>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25</a:t>
            </a:fld>
            <a:endParaRPr lang="en-US" dirty="0"/>
          </a:p>
        </p:txBody>
      </p:sp>
    </p:spTree>
    <p:extLst>
      <p:ext uri="{BB962C8B-B14F-4D97-AF65-F5344CB8AC3E}">
        <p14:creationId xmlns:p14="http://schemas.microsoft.com/office/powerpoint/2010/main" val="3892907847"/>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871410"/>
          </a:xfrm>
        </p:spPr>
        <p:txBody>
          <a:bodyPr/>
          <a:lstStyle/>
          <a:p>
            <a:pPr marL="342900" lvl="0" indent="-228600" rtl="0" eaLnBrk="1" latinLnBrk="0" hangingPunct="1"/>
            <a:r>
              <a:rPr lang="en-US" sz="2800" dirty="0">
                <a:solidFill>
                  <a:schemeClr val="tx1"/>
                </a:solidFill>
                <a:latin typeface="+mn-lt"/>
                <a:ea typeface="+mn-ea"/>
                <a:cs typeface="+mn-cs"/>
              </a:rPr>
              <a:t>4</a:t>
            </a:r>
            <a:r>
              <a:rPr lang="en-US" sz="2800" kern="1200" dirty="0" smtClean="0">
                <a:solidFill>
                  <a:schemeClr val="tx1"/>
                </a:solidFill>
                <a:effectLst/>
                <a:latin typeface="+mn-lt"/>
                <a:ea typeface="+mn-ea"/>
                <a:cs typeface="+mn-cs"/>
              </a:rPr>
              <a:t>: Import, Clean And Transform Multiple Excel Files That Do Not Have A Proper Data Set From Single Folder Into A Single Data Set</a:t>
            </a:r>
            <a:endParaRPr lang="en-US" sz="2800" dirty="0"/>
          </a:p>
        </p:txBody>
      </p:sp>
      <p:sp>
        <p:nvSpPr>
          <p:cNvPr id="3" name="Content Placeholder 2"/>
          <p:cNvSpPr>
            <a:spLocks noGrp="1"/>
          </p:cNvSpPr>
          <p:nvPr>
            <p:ph idx="1"/>
          </p:nvPr>
        </p:nvSpPr>
        <p:spPr>
          <a:xfrm>
            <a:off x="329184" y="1328928"/>
            <a:ext cx="10692384" cy="5145024"/>
          </a:xfrm>
        </p:spPr>
        <p:txBody>
          <a:bodyPr>
            <a:normAutofit lnSpcReduction="10000"/>
          </a:bodyPr>
          <a:lstStyle/>
          <a:p>
            <a:r>
              <a:rPr lang="en-US" sz="2300" dirty="0"/>
              <a:t>Steps:</a:t>
            </a:r>
          </a:p>
          <a:p>
            <a:pPr marL="571500" indent="-457200">
              <a:buFont typeface="+mj-lt"/>
              <a:buAutoNum type="arabicPeriod" startAt="14"/>
            </a:pPr>
            <a:r>
              <a:rPr lang="en-US" sz="2400" dirty="0" smtClean="0"/>
              <a:t>From </a:t>
            </a:r>
            <a:r>
              <a:rPr lang="en-US" sz="2400" dirty="0"/>
              <a:t>“</a:t>
            </a:r>
            <a:r>
              <a:rPr lang="en-US" sz="2400" dirty="0" err="1"/>
              <a:t>GetExcelData.Data</a:t>
            </a:r>
            <a:r>
              <a:rPr lang="en-US" sz="2400" dirty="0"/>
              <a:t>” column, click Expand Button (Double outward pointing arrow</a:t>
            </a:r>
            <a:r>
              <a:rPr lang="en-US" sz="2400" dirty="0" smtClean="0"/>
              <a:t>)</a:t>
            </a:r>
          </a:p>
          <a:p>
            <a:pPr marL="571500" indent="-457200">
              <a:buFont typeface="+mj-lt"/>
              <a:buAutoNum type="arabicPeriod" startAt="14"/>
            </a:pPr>
            <a:r>
              <a:rPr lang="en-US" sz="2400" dirty="0" smtClean="0"/>
              <a:t>From first column Filter out “Null”, “Employee/Answer”, “Count”</a:t>
            </a:r>
          </a:p>
          <a:p>
            <a:pPr marL="571500" indent="-457200">
              <a:buFont typeface="+mj-lt"/>
              <a:buAutoNum type="arabicPeriod" startAt="14"/>
            </a:pPr>
            <a:r>
              <a:rPr lang="en-US" sz="2300" dirty="0"/>
              <a:t>From first column </a:t>
            </a:r>
            <a:r>
              <a:rPr lang="en-US" sz="2300" dirty="0" smtClean="0"/>
              <a:t>use the Text Filter option “Does Not Begin With” to filter out rows that contain “Question:”</a:t>
            </a:r>
          </a:p>
          <a:p>
            <a:pPr marL="571500" indent="-457200">
              <a:buFont typeface="+mj-lt"/>
              <a:buAutoNum type="arabicPeriod" startAt="14"/>
            </a:pPr>
            <a:r>
              <a:rPr lang="en-US" sz="2300" dirty="0" smtClean="0"/>
              <a:t>Highlight columns with the Yes and No answers and in the Transform Ribbon Tab, Select “</a:t>
            </a:r>
            <a:r>
              <a:rPr lang="en-US" sz="2300" dirty="0" err="1" smtClean="0"/>
              <a:t>Unpivot</a:t>
            </a:r>
            <a:r>
              <a:rPr lang="en-US" sz="2300" dirty="0" smtClean="0"/>
              <a:t> Columns”.</a:t>
            </a:r>
          </a:p>
          <a:p>
            <a:pPr marL="571500" indent="-457200">
              <a:buFont typeface="+mj-lt"/>
              <a:buAutoNum type="arabicPeriod" startAt="14"/>
            </a:pPr>
            <a:r>
              <a:rPr lang="en-US" sz="2300" dirty="0" smtClean="0"/>
              <a:t>Remove Attribute column</a:t>
            </a:r>
          </a:p>
          <a:p>
            <a:pPr marL="571500" indent="-457200">
              <a:buFont typeface="+mj-lt"/>
              <a:buAutoNum type="arabicPeriod" startAt="14"/>
            </a:pPr>
            <a:r>
              <a:rPr lang="en-US" sz="2300" dirty="0" smtClean="0"/>
              <a:t>Rename Columns</a:t>
            </a:r>
          </a:p>
          <a:p>
            <a:pPr marL="571500" indent="-457200">
              <a:buFont typeface="+mj-lt"/>
              <a:buAutoNum type="arabicPeriod" startAt="14"/>
            </a:pPr>
            <a:r>
              <a:rPr lang="en-US" sz="2300" dirty="0" smtClean="0"/>
              <a:t>Close and Load to Sheet</a:t>
            </a:r>
          </a:p>
          <a:p>
            <a:pPr marL="571500" indent="-457200">
              <a:buFont typeface="+mj-lt"/>
              <a:buAutoNum type="arabicPeriod" startAt="14"/>
            </a:pPr>
            <a:r>
              <a:rPr lang="en-US" sz="2300" dirty="0" smtClean="0"/>
              <a:t>Build PivotTables using Show Vales As: “% of Column Total” and “% of Parent Total”</a:t>
            </a:r>
          </a:p>
          <a:p>
            <a:pPr marL="571500" indent="-457200">
              <a:buFont typeface="+mj-lt"/>
              <a:buAutoNum type="arabicPeriod" startAt="14"/>
            </a:pPr>
            <a:r>
              <a:rPr lang="en-US" sz="2300" dirty="0" smtClean="0"/>
              <a:t>Paste new files in Folder and Update Query Output and PivotTable.</a:t>
            </a:r>
          </a:p>
          <a:p>
            <a:pPr marL="571500" indent="-457200">
              <a:buFont typeface="+mj-lt"/>
              <a:buAutoNum type="arabicPeriod" startAt="14"/>
            </a:pPr>
            <a:endParaRPr lang="en-US" sz="2300" dirty="0"/>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26</a:t>
            </a:fld>
            <a:endParaRPr lang="en-US" dirty="0"/>
          </a:p>
        </p:txBody>
      </p:sp>
    </p:spTree>
    <p:extLst>
      <p:ext uri="{BB962C8B-B14F-4D97-AF65-F5344CB8AC3E}">
        <p14:creationId xmlns:p14="http://schemas.microsoft.com/office/powerpoint/2010/main" val="36514250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10464800" cy="920178"/>
          </a:xfrm>
        </p:spPr>
        <p:txBody>
          <a:bodyPr/>
          <a:lstStyle/>
          <a:p>
            <a:r>
              <a:rPr lang="en-US" sz="2800" dirty="0" smtClean="0"/>
              <a:t>Example 5: Import Multiple Files from Multiple Sources into an Excel Table (Proper Data Set)</a:t>
            </a:r>
            <a:endParaRPr lang="en-US" sz="2800" dirty="0"/>
          </a:p>
        </p:txBody>
      </p:sp>
      <p:sp>
        <p:nvSpPr>
          <p:cNvPr id="5" name="Text Placeholder 4"/>
          <p:cNvSpPr>
            <a:spLocks noGrp="1"/>
          </p:cNvSpPr>
          <p:nvPr>
            <p:ph type="body" idx="1"/>
          </p:nvPr>
        </p:nvSpPr>
        <p:spPr>
          <a:xfrm>
            <a:off x="609600" y="1535113"/>
            <a:ext cx="4876800" cy="493808"/>
          </a:xfrm>
        </p:spPr>
        <p:txBody>
          <a:bodyPr/>
          <a:lstStyle/>
          <a:p>
            <a:r>
              <a:rPr lang="en-US" dirty="0" smtClean="0"/>
              <a:t>Data at Start: Three Different Data Sources: Access database, Excel File, .txt file:</a:t>
            </a:r>
            <a:endParaRPr lang="en-US" dirty="0"/>
          </a:p>
        </p:txBody>
      </p:sp>
      <p:sp>
        <p:nvSpPr>
          <p:cNvPr id="7" name="Text Placeholder 6"/>
          <p:cNvSpPr>
            <a:spLocks noGrp="1"/>
          </p:cNvSpPr>
          <p:nvPr>
            <p:ph type="body" sz="quarter" idx="3"/>
          </p:nvPr>
        </p:nvSpPr>
        <p:spPr>
          <a:xfrm>
            <a:off x="5892799" y="1506634"/>
            <a:ext cx="4876801" cy="522287"/>
          </a:xfrm>
        </p:spPr>
        <p:txBody>
          <a:bodyPr/>
          <a:lstStyle/>
          <a:p>
            <a:r>
              <a:rPr lang="en-US" dirty="0" smtClean="0"/>
              <a:t>Resultant Proper Data Set:</a:t>
            </a: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27</a:t>
            </a:fld>
            <a:endParaRPr lang="en-US" dirty="0"/>
          </a:p>
        </p:txBody>
      </p:sp>
      <p:pic>
        <p:nvPicPr>
          <p:cNvPr id="14" name="Content Placeholder 13"/>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193375" y="2174875"/>
            <a:ext cx="2275649" cy="3951288"/>
          </a:xfrm>
        </p:spPr>
      </p:pic>
      <p:pic>
        <p:nvPicPr>
          <p:cNvPr id="12" name="Content Placeholder 11"/>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80304" y="2709617"/>
            <a:ext cx="4323344" cy="1630735"/>
          </a:xfrm>
        </p:spPr>
      </p:pic>
    </p:spTree>
    <p:extLst>
      <p:ext uri="{BB962C8B-B14F-4D97-AF65-F5344CB8AC3E}">
        <p14:creationId xmlns:p14="http://schemas.microsoft.com/office/powerpoint/2010/main" val="313259112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5" name="cashreg.wav"/>
          </p:stSnd>
        </p:sndAc>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250254"/>
            <a:ext cx="10704576" cy="639762"/>
          </a:xfrm>
        </p:spPr>
        <p:txBody>
          <a:bodyPr/>
          <a:lstStyle/>
          <a:p>
            <a:pPr marL="342900" lvl="0" indent="-228600" rtl="0" eaLnBrk="1" latinLnBrk="0" hangingPunct="1"/>
            <a:r>
              <a:rPr lang="en-US" sz="2800" dirty="0">
                <a:solidFill>
                  <a:schemeClr val="tx1"/>
                </a:solidFill>
                <a:latin typeface="+mn-lt"/>
                <a:ea typeface="+mn-ea"/>
                <a:cs typeface="+mn-cs"/>
              </a:rPr>
              <a:t>5</a:t>
            </a:r>
            <a:r>
              <a:rPr lang="en-US" sz="2800" kern="1200" dirty="0" smtClean="0">
                <a:solidFill>
                  <a:schemeClr val="tx1"/>
                </a:solidFill>
                <a:effectLst/>
                <a:latin typeface="+mn-lt"/>
                <a:ea typeface="+mn-ea"/>
                <a:cs typeface="+mn-cs"/>
              </a:rPr>
              <a:t>: Import And Merge Data Sets From Multiple Sources Into A Single Data Set</a:t>
            </a:r>
            <a:endParaRPr lang="en-US" sz="2800" dirty="0"/>
          </a:p>
        </p:txBody>
      </p:sp>
      <p:sp>
        <p:nvSpPr>
          <p:cNvPr id="3" name="Content Placeholder 2"/>
          <p:cNvSpPr>
            <a:spLocks noGrp="1"/>
          </p:cNvSpPr>
          <p:nvPr>
            <p:ph idx="1"/>
          </p:nvPr>
        </p:nvSpPr>
        <p:spPr>
          <a:xfrm>
            <a:off x="243840" y="938784"/>
            <a:ext cx="10850880" cy="5754624"/>
          </a:xfrm>
        </p:spPr>
        <p:txBody>
          <a:bodyPr>
            <a:noAutofit/>
          </a:bodyPr>
          <a:lstStyle/>
          <a:p>
            <a:r>
              <a:rPr lang="en-US" sz="1700" dirty="0" smtClean="0"/>
              <a:t>Steps:</a:t>
            </a:r>
          </a:p>
          <a:p>
            <a:pPr marL="571500" indent="-457200">
              <a:buFont typeface="+mj-lt"/>
              <a:buAutoNum type="arabicPeriod"/>
            </a:pPr>
            <a:r>
              <a:rPr lang="en-US" sz="1700" dirty="0" smtClean="0"/>
              <a:t>Access Database File:</a:t>
            </a:r>
          </a:p>
          <a:p>
            <a:pPr marL="868680" lvl="1" indent="-457200">
              <a:buFont typeface="+mj-lt"/>
              <a:buAutoNum type="arabicPeriod"/>
            </a:pPr>
            <a:r>
              <a:rPr lang="en-US" sz="1700" dirty="0" smtClean="0"/>
              <a:t>Power </a:t>
            </a:r>
            <a:r>
              <a:rPr lang="en-US" sz="1700" dirty="0"/>
              <a:t>Query Ribbon Tab, Get External Data group, From </a:t>
            </a:r>
            <a:r>
              <a:rPr lang="en-US" sz="1700" dirty="0" smtClean="0"/>
              <a:t>Database dropdown, From Access</a:t>
            </a:r>
          </a:p>
          <a:p>
            <a:pPr marL="868680" lvl="1" indent="-457200">
              <a:buFont typeface="+mj-lt"/>
              <a:buAutoNum type="arabicPeriod"/>
            </a:pPr>
            <a:r>
              <a:rPr lang="en-US" sz="1700" dirty="0" smtClean="0"/>
              <a:t>Select Table, Click Edit, Edit if necessary</a:t>
            </a:r>
          </a:p>
          <a:p>
            <a:pPr marL="868680" lvl="1" indent="-457200">
              <a:buFont typeface="+mj-lt"/>
              <a:buAutoNum type="arabicPeriod"/>
            </a:pPr>
            <a:r>
              <a:rPr lang="en-US" sz="1700" dirty="0" smtClean="0"/>
              <a:t>Close and Load To: “Only Create Connection”, Click Load</a:t>
            </a:r>
          </a:p>
          <a:p>
            <a:pPr marL="571500" indent="-457200">
              <a:buFont typeface="+mj-lt"/>
              <a:buAutoNum type="arabicPeriod"/>
            </a:pPr>
            <a:r>
              <a:rPr lang="en-US" sz="1700" dirty="0" smtClean="0"/>
              <a:t>Excel File:</a:t>
            </a:r>
          </a:p>
          <a:p>
            <a:pPr marL="868680" lvl="1" indent="-457200">
              <a:buFont typeface="+mj-lt"/>
              <a:buAutoNum type="arabicPeriod"/>
            </a:pPr>
            <a:r>
              <a:rPr lang="en-US" sz="1700" dirty="0"/>
              <a:t>Power Query Ribbon Tab, Get External Data group, From </a:t>
            </a:r>
            <a:r>
              <a:rPr lang="en-US" sz="1700" dirty="0" smtClean="0"/>
              <a:t>File </a:t>
            </a:r>
            <a:r>
              <a:rPr lang="en-US" sz="1700" dirty="0"/>
              <a:t>dropdown, From </a:t>
            </a:r>
            <a:r>
              <a:rPr lang="en-US" sz="1700" dirty="0" smtClean="0"/>
              <a:t>Excel</a:t>
            </a:r>
            <a:endParaRPr lang="en-US" sz="1700" dirty="0"/>
          </a:p>
          <a:p>
            <a:pPr marL="868680" lvl="1" indent="-457200">
              <a:buFont typeface="+mj-lt"/>
              <a:buAutoNum type="arabicPeriod"/>
            </a:pPr>
            <a:r>
              <a:rPr lang="en-US" sz="1700" dirty="0"/>
              <a:t>Select Table, Click </a:t>
            </a:r>
            <a:r>
              <a:rPr lang="en-US" sz="1700" dirty="0" smtClean="0"/>
              <a:t>Edit, Edit </a:t>
            </a:r>
            <a:r>
              <a:rPr lang="en-US" sz="1700" dirty="0"/>
              <a:t>if necessary</a:t>
            </a:r>
          </a:p>
          <a:p>
            <a:pPr marL="868680" lvl="1" indent="-457200">
              <a:buFont typeface="+mj-lt"/>
              <a:buAutoNum type="arabicPeriod"/>
            </a:pPr>
            <a:r>
              <a:rPr lang="en-US" sz="1700" dirty="0"/>
              <a:t>Close and Load To: “Only Create Connection</a:t>
            </a:r>
            <a:r>
              <a:rPr lang="en-US" sz="1700" dirty="0" smtClean="0"/>
              <a:t>”, Click Load</a:t>
            </a:r>
          </a:p>
          <a:p>
            <a:pPr marL="571500" indent="-457200">
              <a:buFont typeface="+mj-lt"/>
              <a:buAutoNum type="arabicPeriod"/>
            </a:pPr>
            <a:r>
              <a:rPr lang="en-US" sz="1700" dirty="0" smtClean="0"/>
              <a:t>“.txt” File</a:t>
            </a:r>
          </a:p>
          <a:p>
            <a:pPr marL="868680" lvl="1" indent="-457200">
              <a:buFont typeface="+mj-lt"/>
              <a:buAutoNum type="arabicPeriod"/>
            </a:pPr>
            <a:r>
              <a:rPr lang="en-US" sz="1700" dirty="0"/>
              <a:t>Power Query Ribbon Tab, Get External Data group, From File dropdown, From </a:t>
            </a:r>
            <a:r>
              <a:rPr lang="en-US" sz="1700" dirty="0" smtClean="0"/>
              <a:t>Text</a:t>
            </a:r>
            <a:endParaRPr lang="en-US" sz="1700" dirty="0"/>
          </a:p>
          <a:p>
            <a:pPr marL="868680" lvl="1" indent="-457200">
              <a:buFont typeface="+mj-lt"/>
              <a:buAutoNum type="arabicPeriod"/>
            </a:pPr>
            <a:r>
              <a:rPr lang="en-US" sz="1700" dirty="0" smtClean="0"/>
              <a:t>Edit </a:t>
            </a:r>
            <a:r>
              <a:rPr lang="en-US" sz="1700" dirty="0"/>
              <a:t>if necessary</a:t>
            </a:r>
          </a:p>
          <a:p>
            <a:pPr marL="868680" lvl="1" indent="-457200">
              <a:buFont typeface="+mj-lt"/>
              <a:buAutoNum type="arabicPeriod"/>
            </a:pPr>
            <a:r>
              <a:rPr lang="en-US" sz="1700" dirty="0"/>
              <a:t>Close and Load To: “Only Create Connection”, Click Load</a:t>
            </a:r>
          </a:p>
          <a:p>
            <a:pPr marL="571500" indent="-457200">
              <a:buFont typeface="+mj-lt"/>
              <a:buAutoNum type="arabicPeriod"/>
            </a:pPr>
            <a:r>
              <a:rPr lang="en-US" sz="1700" dirty="0"/>
              <a:t>Power Query Ribbon Tab, </a:t>
            </a:r>
            <a:r>
              <a:rPr lang="en-US" sz="1700" dirty="0" smtClean="0"/>
              <a:t>Combine group</a:t>
            </a:r>
            <a:r>
              <a:rPr lang="en-US" sz="1700" dirty="0"/>
              <a:t>, </a:t>
            </a:r>
            <a:r>
              <a:rPr lang="en-US" sz="1700" dirty="0" smtClean="0"/>
              <a:t>Click Append button</a:t>
            </a:r>
          </a:p>
          <a:p>
            <a:pPr marL="571500" indent="-457200">
              <a:buFont typeface="+mj-lt"/>
              <a:buAutoNum type="arabicPeriod"/>
            </a:pPr>
            <a:r>
              <a:rPr lang="en-US" sz="1700" dirty="0" smtClean="0"/>
              <a:t>Select Primary Table and Table to Append, Click OK</a:t>
            </a:r>
          </a:p>
          <a:p>
            <a:pPr marL="571500" indent="-457200">
              <a:buFont typeface="+mj-lt"/>
              <a:buAutoNum type="arabicPeriod"/>
            </a:pPr>
            <a:r>
              <a:rPr lang="en-US" sz="1700" dirty="0" smtClean="0"/>
              <a:t>In Power Query Editor Home Ribbon Tab, Combine group, Click Append, and add Table</a:t>
            </a:r>
          </a:p>
          <a:p>
            <a:pPr marL="571500" indent="-457200">
              <a:buFont typeface="+mj-lt"/>
              <a:buAutoNum type="arabicPeriod"/>
            </a:pPr>
            <a:r>
              <a:rPr lang="en-US" sz="1700" dirty="0" smtClean="0"/>
              <a:t>Change Data Types if Necessary</a:t>
            </a:r>
          </a:p>
          <a:p>
            <a:pPr marL="571500" indent="-457200">
              <a:buFont typeface="+mj-lt"/>
              <a:buAutoNum type="arabicPeriod"/>
            </a:pPr>
            <a:r>
              <a:rPr lang="en-US" sz="1700" dirty="0" smtClean="0"/>
              <a:t>Click Close and Load to: Either: Table or Data Model</a:t>
            </a:r>
          </a:p>
          <a:p>
            <a:pPr marL="571500" indent="-457200">
              <a:buFont typeface="+mj-lt"/>
              <a:buAutoNum type="arabicPeriod"/>
            </a:pPr>
            <a:endParaRPr lang="en-US" sz="1700" dirty="0" smtClean="0"/>
          </a:p>
          <a:p>
            <a:pPr marL="571500" indent="-457200">
              <a:buFont typeface="+mj-lt"/>
              <a:buAutoNum type="arabicPeriod"/>
            </a:pPr>
            <a:endParaRPr lang="en-US" sz="1700" dirty="0" smtClean="0"/>
          </a:p>
          <a:p>
            <a:pPr marL="571500" indent="-457200">
              <a:buFont typeface="+mj-lt"/>
              <a:buAutoNum type="arabicPeriod"/>
            </a:pPr>
            <a:endParaRPr lang="en-US" sz="1700"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28</a:t>
            </a:fld>
            <a:endParaRPr lang="en-US" dirty="0"/>
          </a:p>
        </p:txBody>
      </p:sp>
    </p:spTree>
    <p:extLst>
      <p:ext uri="{BB962C8B-B14F-4D97-AF65-F5344CB8AC3E}">
        <p14:creationId xmlns:p14="http://schemas.microsoft.com/office/powerpoint/2010/main" val="123081659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395318"/>
          </a:xfrm>
        </p:spPr>
        <p:txBody>
          <a:bodyPr/>
          <a:lstStyle/>
          <a:p>
            <a:pPr marL="342900" lvl="0" indent="-228600" rtl="0" eaLnBrk="1" latinLnBrk="0" hangingPunct="1"/>
            <a:r>
              <a:rPr lang="en-US" sz="3200" dirty="0">
                <a:solidFill>
                  <a:schemeClr val="tx1"/>
                </a:solidFill>
                <a:latin typeface="+mn-lt"/>
                <a:ea typeface="+mn-ea"/>
                <a:cs typeface="+mn-cs"/>
              </a:rPr>
              <a:t>6</a:t>
            </a:r>
            <a:r>
              <a:rPr lang="en-US" sz="3200" kern="1200" dirty="0" smtClean="0">
                <a:solidFill>
                  <a:schemeClr val="tx1"/>
                </a:solidFill>
                <a:effectLst/>
                <a:latin typeface="+mn-lt"/>
                <a:ea typeface="+mn-ea"/>
                <a:cs typeface="+mn-cs"/>
              </a:rPr>
              <a:t>: Get Data From The Web</a:t>
            </a:r>
            <a:endParaRPr lang="en-US" sz="3200" dirty="0"/>
          </a:p>
        </p:txBody>
      </p:sp>
      <p:sp>
        <p:nvSpPr>
          <p:cNvPr id="3" name="Content Placeholder 2"/>
          <p:cNvSpPr>
            <a:spLocks noGrp="1"/>
          </p:cNvSpPr>
          <p:nvPr>
            <p:ph idx="1"/>
          </p:nvPr>
        </p:nvSpPr>
        <p:spPr>
          <a:xfrm>
            <a:off x="609600" y="803496"/>
            <a:ext cx="10160000" cy="1867277"/>
          </a:xfrm>
        </p:spPr>
        <p:txBody>
          <a:bodyPr>
            <a:normAutofit fontScale="77500" lnSpcReduction="20000"/>
          </a:bodyPr>
          <a:lstStyle/>
          <a:p>
            <a:r>
              <a:rPr lang="en-US" dirty="0" smtClean="0"/>
              <a:t>Find web site that has data that you would like to have in Excel and have the ability to refresh when the web data changes, like stock market data</a:t>
            </a:r>
          </a:p>
          <a:p>
            <a:r>
              <a:rPr lang="en-US" dirty="0" smtClean="0"/>
              <a:t>Power Query Ribbon Tab, Get External Data group, From Web</a:t>
            </a:r>
          </a:p>
          <a:p>
            <a:r>
              <a:rPr lang="en-US" dirty="0" smtClean="0"/>
              <a:t>Paste Web address, click OK to get the Navigator window where you can select tables</a:t>
            </a:r>
          </a:p>
          <a:p>
            <a:r>
              <a:rPr lang="en-US" dirty="0" smtClean="0"/>
              <a:t>Select tables with check boxes, Click Edit</a:t>
            </a:r>
          </a:p>
          <a:p>
            <a:r>
              <a:rPr lang="en-US" dirty="0" smtClean="0"/>
              <a:t>In the Query Editor window, edit each table and then “Load To” “Table” (if you have multiple tables it will load each table on a new sheet).</a:t>
            </a: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29</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546" y="2670772"/>
            <a:ext cx="4432607" cy="352179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3282" y="2670771"/>
            <a:ext cx="3738245" cy="185596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4043" y="2670771"/>
            <a:ext cx="2120716" cy="2040385"/>
          </a:xfrm>
          <a:prstGeom prst="rect">
            <a:avLst/>
          </a:prstGeom>
        </p:spPr>
      </p:pic>
    </p:spTree>
    <p:extLst>
      <p:ext uri="{BB962C8B-B14F-4D97-AF65-F5344CB8AC3E}">
        <p14:creationId xmlns:p14="http://schemas.microsoft.com/office/powerpoint/2010/main" val="102778346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6" name="cashreg.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615378"/>
          </a:xfrm>
        </p:spPr>
        <p:txBody>
          <a:bodyPr/>
          <a:lstStyle/>
          <a:p>
            <a:r>
              <a:rPr lang="en-US" dirty="0" smtClean="0"/>
              <a:t>Topics</a:t>
            </a:r>
            <a:endParaRPr lang="en-US" dirty="0"/>
          </a:p>
        </p:txBody>
      </p:sp>
      <p:sp>
        <p:nvSpPr>
          <p:cNvPr id="3" name="Content Placeholder 2"/>
          <p:cNvSpPr>
            <a:spLocks noGrp="1"/>
          </p:cNvSpPr>
          <p:nvPr>
            <p:ph idx="1"/>
          </p:nvPr>
        </p:nvSpPr>
        <p:spPr>
          <a:xfrm>
            <a:off x="268224" y="1146048"/>
            <a:ext cx="10680192" cy="5413248"/>
          </a:xfrm>
        </p:spPr>
        <p:txBody>
          <a:bodyPr>
            <a:normAutofit/>
          </a:bodyPr>
          <a:lstStyle/>
          <a:p>
            <a:r>
              <a:rPr lang="en-US" dirty="0" smtClean="0"/>
              <a:t>Power Query To </a:t>
            </a:r>
            <a:r>
              <a:rPr lang="en-US" b="1" dirty="0" smtClean="0"/>
              <a:t>Import, Clean, Transform data </a:t>
            </a:r>
            <a:r>
              <a:rPr lang="en-US" dirty="0" smtClean="0"/>
              <a:t>Examples:</a:t>
            </a:r>
          </a:p>
          <a:p>
            <a:pPr marL="868680" lvl="1" indent="-457200">
              <a:buFont typeface="+mj-lt"/>
              <a:buAutoNum type="arabicPeriod"/>
            </a:pPr>
            <a:r>
              <a:rPr lang="en-US" dirty="0" smtClean="0"/>
              <a:t>Import </a:t>
            </a:r>
            <a:r>
              <a:rPr lang="en-US" dirty="0"/>
              <a:t>Multiple </a:t>
            </a:r>
            <a:r>
              <a:rPr lang="en-US" dirty="0" smtClean="0"/>
              <a:t>Text </a:t>
            </a:r>
            <a:r>
              <a:rPr lang="en-US" dirty="0"/>
              <a:t>Files (.txt, .csv), Which Each Contain A Single Proper Data Set, From A Single Folder And Merge Into A Proper Data Set</a:t>
            </a:r>
            <a:endParaRPr lang="en-US" dirty="0" smtClean="0"/>
          </a:p>
          <a:p>
            <a:pPr marL="868680" lvl="1" indent="-457200">
              <a:buFont typeface="+mj-lt"/>
              <a:buAutoNum type="arabicPeriod"/>
            </a:pPr>
            <a:r>
              <a:rPr lang="en-US" dirty="0" smtClean="0"/>
              <a:t>Import multiple Excel files with a single sheet using Add Column and </a:t>
            </a:r>
            <a:r>
              <a:rPr lang="en-US" dirty="0" err="1" smtClean="0"/>
              <a:t>Excel.Workbook</a:t>
            </a:r>
            <a:r>
              <a:rPr lang="en-US" dirty="0" smtClean="0"/>
              <a:t> Power Query Function</a:t>
            </a:r>
          </a:p>
          <a:p>
            <a:pPr marL="868680" lvl="1" indent="-457200">
              <a:buFont typeface="+mj-lt"/>
              <a:buAutoNum type="arabicPeriod"/>
            </a:pPr>
            <a:r>
              <a:rPr lang="en-US" dirty="0" smtClean="0"/>
              <a:t>Import </a:t>
            </a:r>
            <a:r>
              <a:rPr lang="en-US" dirty="0"/>
              <a:t>multiple Excel workbooks with multiple sheets into a single data </a:t>
            </a:r>
            <a:r>
              <a:rPr lang="en-US" dirty="0" smtClean="0"/>
              <a:t>set (</a:t>
            </a:r>
            <a:r>
              <a:rPr lang="en-US" dirty="0" err="1" smtClean="0"/>
              <a:t>Excel.Workbook</a:t>
            </a:r>
            <a:r>
              <a:rPr lang="en-US" dirty="0" smtClean="0"/>
              <a:t>)</a:t>
            </a:r>
            <a:endParaRPr lang="en-US" dirty="0"/>
          </a:p>
          <a:p>
            <a:pPr marL="868680" lvl="1" indent="-457200">
              <a:buFont typeface="+mj-lt"/>
              <a:buAutoNum type="arabicPeriod"/>
            </a:pPr>
            <a:r>
              <a:rPr lang="en-US" dirty="0" smtClean="0"/>
              <a:t>Import, clean and transform multiple Excel Files that do not have a proper data set from single folder into </a:t>
            </a:r>
            <a:r>
              <a:rPr lang="en-US" dirty="0"/>
              <a:t>a single data set (</a:t>
            </a:r>
            <a:r>
              <a:rPr lang="en-US" dirty="0" err="1"/>
              <a:t>Excel.Workbook</a:t>
            </a:r>
            <a:r>
              <a:rPr lang="en-US" dirty="0" smtClean="0"/>
              <a:t>)</a:t>
            </a:r>
          </a:p>
          <a:p>
            <a:pPr marL="868680" lvl="1" indent="-457200">
              <a:buFont typeface="+mj-lt"/>
              <a:buAutoNum type="arabicPeriod"/>
            </a:pPr>
            <a:r>
              <a:rPr lang="en-US" dirty="0" smtClean="0"/>
              <a:t>Import and merge data sets from multiple sources into </a:t>
            </a:r>
            <a:r>
              <a:rPr lang="en-US" dirty="0"/>
              <a:t>a single data </a:t>
            </a:r>
            <a:r>
              <a:rPr lang="en-US" dirty="0" smtClean="0"/>
              <a:t>set</a:t>
            </a:r>
          </a:p>
          <a:p>
            <a:pPr marL="868680" lvl="1" indent="-457200">
              <a:buFont typeface="+mj-lt"/>
              <a:buAutoNum type="arabicPeriod"/>
            </a:pPr>
            <a:r>
              <a:rPr lang="en-US" dirty="0" smtClean="0"/>
              <a:t>Get data from the web</a:t>
            </a:r>
          </a:p>
          <a:p>
            <a:pPr marL="868680" lvl="1" indent="-457200">
              <a:buFont typeface="+mj-lt"/>
              <a:buAutoNum type="arabicPeriod"/>
            </a:pPr>
            <a:r>
              <a:rPr lang="en-US" dirty="0" err="1" smtClean="0"/>
              <a:t>Unpivot</a:t>
            </a:r>
            <a:r>
              <a:rPr lang="en-US" dirty="0" smtClean="0"/>
              <a:t> a data Set</a:t>
            </a:r>
          </a:p>
          <a:p>
            <a:pPr marL="868680" lvl="1" indent="-457200">
              <a:buFont typeface="+mj-lt"/>
              <a:buAutoNum type="arabicPeriod"/>
            </a:pPr>
            <a:r>
              <a:rPr lang="en-US" dirty="0" smtClean="0"/>
              <a:t>Import big data into Data Model and access data using PivotTable “Use an External Sources”</a:t>
            </a:r>
          </a:p>
          <a:p>
            <a:pPr marL="868680" lvl="1" indent="-457200">
              <a:buFont typeface="+mj-lt"/>
              <a:buAutoNum type="arabicPeriod"/>
            </a:pPr>
            <a:r>
              <a:rPr lang="en-US" dirty="0" smtClean="0"/>
              <a:t>Import </a:t>
            </a:r>
            <a:r>
              <a:rPr lang="en-US" dirty="0"/>
              <a:t>multiple </a:t>
            </a:r>
            <a:r>
              <a:rPr lang="en-US" dirty="0" smtClean="0"/>
              <a:t>data sets </a:t>
            </a:r>
            <a:r>
              <a:rPr lang="en-US" dirty="0"/>
              <a:t>and build relationships </a:t>
            </a:r>
            <a:r>
              <a:rPr lang="en-US" dirty="0" smtClean="0"/>
              <a:t>(using Data Model) between the data sets in Excel (to simulate VLOOKUP)</a:t>
            </a:r>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3</a:t>
            </a:fld>
            <a:endParaRPr lang="en-US" dirty="0"/>
          </a:p>
        </p:txBody>
      </p:sp>
    </p:spTree>
    <p:extLst>
      <p:ext uri="{BB962C8B-B14F-4D97-AF65-F5344CB8AC3E}">
        <p14:creationId xmlns:p14="http://schemas.microsoft.com/office/powerpoint/2010/main" val="258274338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485853"/>
          </a:xfrm>
        </p:spPr>
        <p:txBody>
          <a:bodyPr/>
          <a:lstStyle/>
          <a:p>
            <a:pPr marL="342900" lvl="0" indent="-228600" rtl="0" eaLnBrk="1" latinLnBrk="0" hangingPunct="1"/>
            <a:r>
              <a:rPr lang="en-US" sz="3200" kern="1200" dirty="0" smtClean="0">
                <a:solidFill>
                  <a:schemeClr val="tx1"/>
                </a:solidFill>
                <a:effectLst/>
                <a:latin typeface="+mn-lt"/>
                <a:ea typeface="+mn-ea"/>
                <a:cs typeface="+mn-cs"/>
              </a:rPr>
              <a:t>7: </a:t>
            </a:r>
            <a:r>
              <a:rPr lang="en-US" sz="3200" kern="1200" dirty="0" err="1" smtClean="0">
                <a:solidFill>
                  <a:schemeClr val="tx1"/>
                </a:solidFill>
                <a:effectLst/>
                <a:latin typeface="+mn-lt"/>
                <a:ea typeface="+mn-ea"/>
                <a:cs typeface="+mn-cs"/>
              </a:rPr>
              <a:t>Unpivot</a:t>
            </a:r>
            <a:r>
              <a:rPr lang="en-US" sz="3200" kern="1200" dirty="0" smtClean="0">
                <a:solidFill>
                  <a:schemeClr val="tx1"/>
                </a:solidFill>
                <a:effectLst/>
                <a:latin typeface="+mn-lt"/>
                <a:ea typeface="+mn-ea"/>
                <a:cs typeface="+mn-cs"/>
              </a:rPr>
              <a:t> A Data Set</a:t>
            </a:r>
            <a:endParaRPr lang="en-US" sz="3200" dirty="0"/>
          </a:p>
        </p:txBody>
      </p:sp>
      <p:sp>
        <p:nvSpPr>
          <p:cNvPr id="3" name="Content Placeholder 2"/>
          <p:cNvSpPr>
            <a:spLocks noGrp="1"/>
          </p:cNvSpPr>
          <p:nvPr>
            <p:ph idx="1"/>
          </p:nvPr>
        </p:nvSpPr>
        <p:spPr>
          <a:xfrm>
            <a:off x="609600" y="1002675"/>
            <a:ext cx="10160000" cy="2084560"/>
          </a:xfrm>
        </p:spPr>
        <p:txBody>
          <a:bodyPr/>
          <a:lstStyle/>
          <a:p>
            <a:r>
              <a:rPr lang="en-US" dirty="0" smtClean="0"/>
              <a:t>With data set in Excel, either convert the data set to an Excel Table (Ctrl + T) or Turn on and off Filters (Ctrl + Shift + L, L).</a:t>
            </a:r>
          </a:p>
          <a:p>
            <a:r>
              <a:rPr lang="en-US" dirty="0" smtClean="0"/>
              <a:t>Import Data into Power Query with “From Table”</a:t>
            </a:r>
          </a:p>
          <a:p>
            <a:r>
              <a:rPr lang="en-US" dirty="0" smtClean="0"/>
              <a:t>Highlight columns, on the Transform Ribbon Tab, Any Column group, click </a:t>
            </a:r>
            <a:r>
              <a:rPr lang="en-US" dirty="0" err="1" smtClean="0"/>
              <a:t>Unpivot</a:t>
            </a:r>
            <a:r>
              <a:rPr lang="en-US" dirty="0" smtClean="0"/>
              <a:t> Columns</a:t>
            </a:r>
          </a:p>
        </p:txBody>
      </p:sp>
      <p:sp>
        <p:nvSpPr>
          <p:cNvPr id="4" name="Slide Number Placeholder 3"/>
          <p:cNvSpPr>
            <a:spLocks noGrp="1"/>
          </p:cNvSpPr>
          <p:nvPr>
            <p:ph type="sldNum" sz="quarter" idx="12"/>
          </p:nvPr>
        </p:nvSpPr>
        <p:spPr/>
        <p:txBody>
          <a:bodyPr/>
          <a:lstStyle/>
          <a:p>
            <a:fld id="{F2EC359B-1AB6-43CE-8AE3-778957AE5EF7}" type="slidenum">
              <a:rPr lang="en-US" smtClean="0"/>
              <a:pPr/>
              <a:t>30</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216338"/>
            <a:ext cx="3133725" cy="31051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1659" y="3216338"/>
            <a:ext cx="5324475" cy="3105150"/>
          </a:xfrm>
          <a:prstGeom prst="rect">
            <a:avLst/>
          </a:prstGeom>
        </p:spPr>
      </p:pic>
    </p:spTree>
    <p:extLst>
      <p:ext uri="{BB962C8B-B14F-4D97-AF65-F5344CB8AC3E}">
        <p14:creationId xmlns:p14="http://schemas.microsoft.com/office/powerpoint/2010/main" val="121675333"/>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5" name="cashreg.wav"/>
          </p:stSnd>
        </p:sndAc>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784617"/>
          </a:xfrm>
        </p:spPr>
        <p:txBody>
          <a:bodyPr/>
          <a:lstStyle/>
          <a:p>
            <a:pPr marL="342900" lvl="0" indent="-228600" rtl="0" eaLnBrk="1" latinLnBrk="0" hangingPunct="1"/>
            <a:r>
              <a:rPr lang="en-US" sz="3200" kern="1200" dirty="0" smtClean="0">
                <a:solidFill>
                  <a:schemeClr val="tx1"/>
                </a:solidFill>
                <a:effectLst/>
                <a:latin typeface="+mn-lt"/>
                <a:ea typeface="+mn-ea"/>
                <a:cs typeface="+mn-cs"/>
              </a:rPr>
              <a:t>8: Import Big Data Into Data Model And Access Data Using PivotTable “Use an external data source”</a:t>
            </a:r>
            <a:endParaRPr lang="en-US" sz="3200" dirty="0"/>
          </a:p>
        </p:txBody>
      </p:sp>
      <p:sp>
        <p:nvSpPr>
          <p:cNvPr id="3" name="Content Placeholder 2"/>
          <p:cNvSpPr>
            <a:spLocks noGrp="1"/>
          </p:cNvSpPr>
          <p:nvPr>
            <p:ph idx="1"/>
          </p:nvPr>
        </p:nvSpPr>
        <p:spPr>
          <a:xfrm>
            <a:off x="609600" y="1346710"/>
            <a:ext cx="10160000" cy="1289304"/>
          </a:xfrm>
        </p:spPr>
        <p:txBody>
          <a:bodyPr>
            <a:normAutofit fontScale="70000" lnSpcReduction="20000"/>
          </a:bodyPr>
          <a:lstStyle/>
          <a:p>
            <a:r>
              <a:rPr lang="en-US" dirty="0" smtClean="0"/>
              <a:t>Whether you are importing Big Data from text files, Access, Excel with many sheet tabs or other, after you are done with the Power Query Editor, Close and Load to “Only Create Connection” and check “Add this data to data Model”</a:t>
            </a:r>
          </a:p>
          <a:p>
            <a:r>
              <a:rPr lang="en-US" dirty="0" smtClean="0"/>
              <a:t>To access the data model without Power Pivot, open the Create PivotTable dialog box, select “Use an external data source”, click “Choose Connection”, On Tables tab, select Power Query Data Source.</a:t>
            </a:r>
          </a:p>
          <a:p>
            <a:r>
              <a:rPr lang="en-US" dirty="0" smtClean="0"/>
              <a:t>When web data changes, in Excel refresh query and data updates.</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31</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7518" y="3197352"/>
            <a:ext cx="2942082" cy="2942082"/>
          </a:xfrm>
          <a:prstGeom prst="rect">
            <a:avLst/>
          </a:prstGeom>
          <a:ln>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416" y="3033865"/>
            <a:ext cx="3397758" cy="3269055"/>
          </a:xfrm>
          <a:prstGeom prst="rect">
            <a:avLst/>
          </a:prstGeom>
          <a:ln>
            <a:solidFill>
              <a:schemeClr val="tx1"/>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6511" y="3090369"/>
            <a:ext cx="3124889" cy="2594983"/>
          </a:xfrm>
          <a:prstGeom prst="rect">
            <a:avLst/>
          </a:prstGeom>
          <a:ln>
            <a:solidFill>
              <a:schemeClr val="tx1"/>
            </a:solidFill>
          </a:ln>
        </p:spPr>
      </p:pic>
    </p:spTree>
    <p:extLst>
      <p:ext uri="{BB962C8B-B14F-4D97-AF65-F5344CB8AC3E}">
        <p14:creationId xmlns:p14="http://schemas.microsoft.com/office/powerpoint/2010/main" val="3472231401"/>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6" name="cashreg.wav"/>
          </p:stSnd>
        </p:sndAc>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53" y="274638"/>
            <a:ext cx="10836613" cy="620307"/>
          </a:xfrm>
        </p:spPr>
        <p:txBody>
          <a:bodyPr/>
          <a:lstStyle/>
          <a:p>
            <a:r>
              <a:rPr lang="en-US" sz="2000" dirty="0"/>
              <a:t>Get Two Tables into an Excel 2013 PivotTable Field List without using </a:t>
            </a:r>
            <a:r>
              <a:rPr lang="en-US" sz="2000" dirty="0" smtClean="0"/>
              <a:t>PowerPivot AND Replace VLOOKUP:</a:t>
            </a:r>
            <a:br>
              <a:rPr lang="en-US" sz="2000" dirty="0" smtClean="0"/>
            </a:br>
            <a:r>
              <a:rPr lang="en-US" sz="2000" dirty="0" smtClean="0"/>
              <a:t>Power </a:t>
            </a:r>
            <a:r>
              <a:rPr lang="en-US" sz="2000" dirty="0"/>
              <a:t>Query Merge? Data Model Relationships</a:t>
            </a:r>
            <a:r>
              <a:rPr lang="en-US" sz="2000" dirty="0" smtClean="0"/>
              <a:t>?</a:t>
            </a:r>
            <a:r>
              <a:rPr lang="en-US" sz="1800" dirty="0" smtClean="0"/>
              <a:t/>
            </a:r>
            <a:br>
              <a:rPr lang="en-US" sz="1800" dirty="0" smtClean="0"/>
            </a:br>
            <a:r>
              <a:rPr lang="en-US" sz="1800" dirty="0" smtClean="0"/>
              <a:t>.</a:t>
            </a:r>
            <a:endParaRPr lang="en-US" sz="1800" dirty="0"/>
          </a:p>
        </p:txBody>
      </p:sp>
      <p:sp>
        <p:nvSpPr>
          <p:cNvPr id="7" name="Text Placeholder 6"/>
          <p:cNvSpPr>
            <a:spLocks noGrp="1"/>
          </p:cNvSpPr>
          <p:nvPr>
            <p:ph type="body" idx="1"/>
          </p:nvPr>
        </p:nvSpPr>
        <p:spPr>
          <a:xfrm>
            <a:off x="609600" y="951446"/>
            <a:ext cx="4876800" cy="639762"/>
          </a:xfrm>
        </p:spPr>
        <p:txBody>
          <a:bodyPr/>
          <a:lstStyle/>
          <a:p>
            <a:r>
              <a:rPr lang="en-US" dirty="0" smtClean="0"/>
              <a:t>Replace </a:t>
            </a:r>
            <a:r>
              <a:rPr lang="en-US" dirty="0"/>
              <a:t>VLOOKUP with Excel 2013 Data Model and Relationships</a:t>
            </a:r>
            <a:r>
              <a:rPr lang="en-US" dirty="0" smtClean="0"/>
              <a:t>:</a:t>
            </a:r>
            <a:endParaRPr lang="en-US" dirty="0"/>
          </a:p>
        </p:txBody>
      </p:sp>
      <p:sp>
        <p:nvSpPr>
          <p:cNvPr id="8" name="Content Placeholder 7"/>
          <p:cNvSpPr>
            <a:spLocks noGrp="1"/>
          </p:cNvSpPr>
          <p:nvPr>
            <p:ph sz="half" idx="2"/>
          </p:nvPr>
        </p:nvSpPr>
        <p:spPr>
          <a:xfrm>
            <a:off x="0" y="1591208"/>
            <a:ext cx="5486401" cy="5159788"/>
          </a:xfrm>
        </p:spPr>
        <p:txBody>
          <a:bodyPr>
            <a:normAutofit fontScale="62500" lnSpcReduction="20000"/>
          </a:bodyPr>
          <a:lstStyle/>
          <a:p>
            <a:r>
              <a:rPr lang="en-US" sz="3200" dirty="0" smtClean="0"/>
              <a:t>Steps</a:t>
            </a:r>
            <a:r>
              <a:rPr lang="en-US" sz="3200" dirty="0"/>
              <a:t>:</a:t>
            </a:r>
          </a:p>
          <a:p>
            <a:pPr lvl="1"/>
            <a:r>
              <a:rPr lang="en-US" sz="3000" dirty="0"/>
              <a:t>Convert </a:t>
            </a:r>
            <a:r>
              <a:rPr lang="en-US" sz="3000" dirty="0" smtClean="0"/>
              <a:t>both </a:t>
            </a:r>
            <a:r>
              <a:rPr lang="en-US" sz="3000" dirty="0"/>
              <a:t>proper data sets to </a:t>
            </a:r>
            <a:r>
              <a:rPr lang="en-US" sz="2800" dirty="0"/>
              <a:t>Excel Tables (Ctrl + T); be sure to name Excel Table (Alt, J, T, A).</a:t>
            </a:r>
          </a:p>
          <a:p>
            <a:pPr lvl="1"/>
            <a:r>
              <a:rPr lang="en-US" sz="3000" dirty="0"/>
              <a:t>In Create PivotTable dialog box check “Add this data to Data Model.</a:t>
            </a:r>
          </a:p>
          <a:p>
            <a:pPr lvl="2"/>
            <a:r>
              <a:rPr lang="en-US" sz="2800" dirty="0"/>
              <a:t>Even though we do not have PowerPivot, the Columnar Database is still in Excel 2013 by default.</a:t>
            </a:r>
          </a:p>
          <a:p>
            <a:pPr lvl="1"/>
            <a:r>
              <a:rPr lang="en-US" sz="3000" dirty="0"/>
              <a:t>In PivotTable Field List, click ALL tab to see all Excel tables in workbook.</a:t>
            </a:r>
          </a:p>
          <a:p>
            <a:pPr lvl="1"/>
            <a:r>
              <a:rPr lang="en-US" sz="3000" dirty="0"/>
              <a:t>Pulling Fields from both tables into the PivotTable will invokes the “Yellow Relationship” button.</a:t>
            </a:r>
          </a:p>
          <a:p>
            <a:pPr lvl="1"/>
            <a:r>
              <a:rPr lang="en-US" sz="3000" dirty="0"/>
              <a:t>Click “Yellow Relationship” button and add: 1) lookup table as the “Related Table” (second level drop down in dialog box) and 2) transaction table (also known as Fact Table) as the “Table” (first level drop down in dialog box).</a:t>
            </a:r>
          </a:p>
          <a:p>
            <a:endParaRPr lang="en-US" dirty="0" smtClean="0"/>
          </a:p>
          <a:p>
            <a:endParaRPr lang="en-US" dirty="0"/>
          </a:p>
        </p:txBody>
      </p:sp>
      <p:sp>
        <p:nvSpPr>
          <p:cNvPr id="9" name="Text Placeholder 8"/>
          <p:cNvSpPr>
            <a:spLocks noGrp="1"/>
          </p:cNvSpPr>
          <p:nvPr>
            <p:ph type="body" sz="quarter" idx="3"/>
          </p:nvPr>
        </p:nvSpPr>
        <p:spPr>
          <a:xfrm>
            <a:off x="5892800" y="951446"/>
            <a:ext cx="4876800" cy="639762"/>
          </a:xfrm>
        </p:spPr>
        <p:txBody>
          <a:bodyPr/>
          <a:lstStyle/>
          <a:p>
            <a:r>
              <a:rPr lang="en-US" dirty="0"/>
              <a:t>Power Query </a:t>
            </a:r>
            <a:r>
              <a:rPr lang="en-US" dirty="0" smtClean="0"/>
              <a:t>Merge feature</a:t>
            </a:r>
            <a:endParaRPr lang="en-US" dirty="0"/>
          </a:p>
        </p:txBody>
      </p:sp>
      <p:sp>
        <p:nvSpPr>
          <p:cNvPr id="10" name="Content Placeholder 9"/>
          <p:cNvSpPr>
            <a:spLocks noGrp="1"/>
          </p:cNvSpPr>
          <p:nvPr>
            <p:ph sz="quarter" idx="4"/>
          </p:nvPr>
        </p:nvSpPr>
        <p:spPr>
          <a:xfrm>
            <a:off x="5892800" y="1591208"/>
            <a:ext cx="4876800" cy="5159788"/>
          </a:xfrm>
        </p:spPr>
        <p:txBody>
          <a:bodyPr>
            <a:normAutofit fontScale="62500" lnSpcReduction="20000"/>
          </a:bodyPr>
          <a:lstStyle/>
          <a:p>
            <a:pPr lvl="1"/>
            <a:r>
              <a:rPr lang="en-US" sz="3000" dirty="0"/>
              <a:t>Convert both proper data sets to </a:t>
            </a:r>
            <a:r>
              <a:rPr lang="en-US" sz="2800" dirty="0"/>
              <a:t>Excel Tables (Ctrl + T); be sure to name Excel Table (Alt, J, T, A</a:t>
            </a:r>
            <a:r>
              <a:rPr lang="en-US" sz="2800" dirty="0" smtClean="0"/>
              <a:t>).</a:t>
            </a:r>
          </a:p>
          <a:p>
            <a:pPr lvl="1"/>
            <a:r>
              <a:rPr lang="en-US" sz="2800" dirty="0" smtClean="0"/>
              <a:t>Import both tables into Power Query editor: Power Query Ribbon Tab, Excel Data group, From Table AND Load To “Create Connection Only”</a:t>
            </a:r>
          </a:p>
          <a:p>
            <a:pPr lvl="1"/>
            <a:r>
              <a:rPr lang="en-US" sz="2800" dirty="0"/>
              <a:t>Power Query Ribbon Tab, </a:t>
            </a:r>
            <a:r>
              <a:rPr lang="en-US" sz="2800" dirty="0" smtClean="0"/>
              <a:t>Combine group</a:t>
            </a:r>
            <a:r>
              <a:rPr lang="en-US" sz="2800" dirty="0"/>
              <a:t>, Merge </a:t>
            </a:r>
            <a:r>
              <a:rPr lang="en-US" sz="2800" dirty="0" smtClean="0"/>
              <a:t>button</a:t>
            </a:r>
          </a:p>
          <a:p>
            <a:pPr lvl="1"/>
            <a:r>
              <a:rPr lang="en-US" sz="2800" dirty="0"/>
              <a:t>T</a:t>
            </a:r>
            <a:r>
              <a:rPr lang="en-US" sz="2800" dirty="0" smtClean="0"/>
              <a:t>hen add: 1) </a:t>
            </a:r>
            <a:r>
              <a:rPr lang="en-US" sz="2800" dirty="0"/>
              <a:t>transaction table (also known as Fact Table) </a:t>
            </a:r>
            <a:r>
              <a:rPr lang="en-US" sz="2800" dirty="0" smtClean="0"/>
              <a:t>to first dropdown list, and: 2) </a:t>
            </a:r>
            <a:r>
              <a:rPr lang="en-US" sz="2800" dirty="0"/>
              <a:t>lookup table to </a:t>
            </a:r>
            <a:r>
              <a:rPr lang="en-US" sz="2800" dirty="0" smtClean="0"/>
              <a:t>second dropdown list</a:t>
            </a:r>
          </a:p>
          <a:p>
            <a:pPr lvl="1"/>
            <a:r>
              <a:rPr lang="en-US" sz="2800" dirty="0" smtClean="0"/>
              <a:t>Then click related column in each table (in our case Sales Rep columns)</a:t>
            </a:r>
          </a:p>
          <a:p>
            <a:pPr lvl="1"/>
            <a:r>
              <a:rPr lang="en-US" sz="2800" dirty="0" smtClean="0"/>
              <a:t>Click expand button at top of new column and check only the Region column.</a:t>
            </a:r>
          </a:p>
          <a:p>
            <a:pPr lvl="1"/>
            <a:r>
              <a:rPr lang="en-US" sz="2800" dirty="0" smtClean="0"/>
              <a:t>Rename columns and load query to either Table or Data Model</a:t>
            </a:r>
            <a:endParaRPr lang="en-US" sz="2800"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32</a:t>
            </a:fld>
            <a:endParaRPr lang="en-US" dirty="0"/>
          </a:p>
        </p:txBody>
      </p:sp>
    </p:spTree>
    <p:extLst>
      <p:ext uri="{BB962C8B-B14F-4D97-AF65-F5344CB8AC3E}">
        <p14:creationId xmlns:p14="http://schemas.microsoft.com/office/powerpoint/2010/main" val="3539579324"/>
      </p:ext>
    </p:extLst>
  </p:cSld>
  <p:clrMapOvr>
    <a:masterClrMapping/>
  </p:clrMapOvr>
  <mc:AlternateContent xmlns:mc="http://schemas.openxmlformats.org/markup-compatibility/2006">
    <mc:Choice xmlns:p15="http://schemas.microsoft.com/office/powerpoint/2012/main" Requires="p15">
      <p:transition spd="slow">
        <p15:prstTrans prst="fallOver"/>
        <p:sndAc>
          <p:stSnd>
            <p:snd r:embed="rId2" name="cashreg.wav"/>
          </p:stSnd>
        </p:sndAc>
      </p:transition>
    </mc:Choice>
    <mc:Fallback>
      <p:transition spd="slow">
        <p:fade/>
        <p:sndAc>
          <p:stSnd>
            <p:snd r:embed="rId2" name="cashreg.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Excel Data Cleaning and Transformational features</a:t>
            </a:r>
            <a:endParaRPr lang="en-US" sz="3600" dirty="0">
              <a:solidFill>
                <a:schemeClr val="tx2"/>
              </a:solidFill>
            </a:endParaRPr>
          </a:p>
        </p:txBody>
      </p:sp>
      <p:sp>
        <p:nvSpPr>
          <p:cNvPr id="3" name="Content Placeholder 2"/>
          <p:cNvSpPr>
            <a:spLocks noGrp="1"/>
          </p:cNvSpPr>
          <p:nvPr>
            <p:ph idx="1"/>
          </p:nvPr>
        </p:nvSpPr>
        <p:spPr/>
        <p:txBody>
          <a:bodyPr>
            <a:normAutofit/>
          </a:bodyPr>
          <a:lstStyle/>
          <a:p>
            <a:r>
              <a:rPr lang="en-US" sz="2800" dirty="0" smtClean="0"/>
              <a:t>Formulas, in particular Text Functions</a:t>
            </a:r>
          </a:p>
          <a:p>
            <a:r>
              <a:rPr lang="en-US" sz="2800" dirty="0" smtClean="0"/>
              <a:t>Flash Fill</a:t>
            </a:r>
          </a:p>
          <a:p>
            <a:r>
              <a:rPr lang="en-US" sz="2800" dirty="0" smtClean="0"/>
              <a:t>Text To Columns</a:t>
            </a:r>
          </a:p>
          <a:p>
            <a:r>
              <a:rPr lang="en-US" sz="2800" dirty="0" smtClean="0"/>
              <a:t>Good when you:</a:t>
            </a:r>
          </a:p>
          <a:p>
            <a:pPr lvl="1"/>
            <a:r>
              <a:rPr lang="en-US" sz="2600" dirty="0" smtClean="0"/>
              <a:t>Already have data in Excel</a:t>
            </a:r>
          </a:p>
          <a:p>
            <a:pPr lvl="1"/>
            <a:r>
              <a:rPr lang="en-US" sz="2600" dirty="0"/>
              <a:t>N</a:t>
            </a:r>
            <a:r>
              <a:rPr lang="en-US" sz="2600" dirty="0" smtClean="0"/>
              <a:t>ot importing the data from a single or multiple sources</a:t>
            </a:r>
          </a:p>
          <a:p>
            <a:pPr lvl="1"/>
            <a:r>
              <a:rPr lang="en-US" sz="2600" dirty="0" smtClean="0"/>
              <a:t>Source data from external sources will not change</a:t>
            </a:r>
          </a:p>
          <a:p>
            <a:pPr lvl="1"/>
            <a:r>
              <a:rPr lang="en-US" sz="2600" dirty="0" smtClean="0"/>
              <a:t>The task is quick and easy with Excel features</a:t>
            </a:r>
          </a:p>
        </p:txBody>
      </p:sp>
      <p:sp>
        <p:nvSpPr>
          <p:cNvPr id="4" name="Slide Number Placeholder 3"/>
          <p:cNvSpPr>
            <a:spLocks noGrp="1"/>
          </p:cNvSpPr>
          <p:nvPr>
            <p:ph type="sldNum" sz="quarter" idx="12"/>
          </p:nvPr>
        </p:nvSpPr>
        <p:spPr/>
        <p:txBody>
          <a:bodyPr/>
          <a:lstStyle/>
          <a:p>
            <a:fld id="{F2EC359B-1AB6-43CE-8AE3-778957AE5EF7}" type="slidenum">
              <a:rPr lang="en-US" smtClean="0"/>
              <a:pPr/>
              <a:t>4</a:t>
            </a:fld>
            <a:endParaRPr lang="en-US" dirty="0"/>
          </a:p>
        </p:txBody>
      </p:sp>
    </p:spTree>
    <p:extLst>
      <p:ext uri="{BB962C8B-B14F-4D97-AF65-F5344CB8AC3E}">
        <p14:creationId xmlns:p14="http://schemas.microsoft.com/office/powerpoint/2010/main" val="957687385"/>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Functions to Transform Data</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TEXT function: </a:t>
            </a:r>
            <a:r>
              <a:rPr lang="en-US" dirty="0" smtClean="0"/>
              <a:t>converts </a:t>
            </a:r>
            <a:r>
              <a:rPr lang="en-US" dirty="0"/>
              <a:t>a number to text with a Custom Number Format that you </a:t>
            </a:r>
            <a:r>
              <a:rPr lang="en-US" dirty="0" smtClean="0"/>
              <a:t>specify. TEXT(number</a:t>
            </a:r>
            <a:r>
              <a:rPr lang="en-US" dirty="0"/>
              <a:t>, "Custom Number Format in quotes")</a:t>
            </a:r>
          </a:p>
          <a:p>
            <a:r>
              <a:rPr lang="en-US" b="1" dirty="0" smtClean="0"/>
              <a:t>RIGHT function: </a:t>
            </a:r>
            <a:r>
              <a:rPr lang="en-US" dirty="0" smtClean="0"/>
              <a:t>extracts </a:t>
            </a:r>
            <a:r>
              <a:rPr lang="en-US" dirty="0"/>
              <a:t>a given number of characters from the right</a:t>
            </a:r>
          </a:p>
          <a:p>
            <a:r>
              <a:rPr lang="en-US" b="1" dirty="0" smtClean="0"/>
              <a:t>LEFT </a:t>
            </a:r>
            <a:r>
              <a:rPr lang="en-US" b="1" dirty="0"/>
              <a:t>function: </a:t>
            </a:r>
            <a:r>
              <a:rPr lang="en-US" dirty="0" smtClean="0"/>
              <a:t>extracts </a:t>
            </a:r>
            <a:r>
              <a:rPr lang="en-US" dirty="0"/>
              <a:t>a given number of characters from the left</a:t>
            </a:r>
          </a:p>
          <a:p>
            <a:r>
              <a:rPr lang="en-US" b="1" dirty="0" smtClean="0"/>
              <a:t>MID</a:t>
            </a:r>
            <a:r>
              <a:rPr lang="en-US" b="1" dirty="0"/>
              <a:t> function: </a:t>
            </a:r>
            <a:r>
              <a:rPr lang="en-US" dirty="0" smtClean="0"/>
              <a:t>extracts </a:t>
            </a:r>
            <a:r>
              <a:rPr lang="en-US" dirty="0"/>
              <a:t>from the </a:t>
            </a:r>
            <a:r>
              <a:rPr lang="en-US" dirty="0" smtClean="0"/>
              <a:t>middle given </a:t>
            </a:r>
            <a:r>
              <a:rPr lang="en-US" dirty="0"/>
              <a:t>a starting point and the number of </a:t>
            </a:r>
            <a:r>
              <a:rPr lang="en-US" dirty="0" smtClean="0"/>
              <a:t>characters </a:t>
            </a:r>
            <a:r>
              <a:rPr lang="en-US" dirty="0"/>
              <a:t>that you want</a:t>
            </a:r>
          </a:p>
          <a:p>
            <a:r>
              <a:rPr lang="en-US" b="1" dirty="0" smtClean="0"/>
              <a:t>SEARCH</a:t>
            </a:r>
            <a:r>
              <a:rPr lang="en-US" b="1" dirty="0"/>
              <a:t> function: </a:t>
            </a:r>
            <a:r>
              <a:rPr lang="en-US" dirty="0" smtClean="0"/>
              <a:t>tells </a:t>
            </a:r>
            <a:r>
              <a:rPr lang="en-US" dirty="0"/>
              <a:t>you the starting position in a text string of text you specify. FIND is similar to SEARCH, but it is case sensitive.</a:t>
            </a:r>
          </a:p>
          <a:p>
            <a:r>
              <a:rPr lang="en-US" b="1" dirty="0" smtClean="0"/>
              <a:t>TRIM</a:t>
            </a:r>
            <a:r>
              <a:rPr lang="en-US" b="1" dirty="0"/>
              <a:t> function: </a:t>
            </a:r>
            <a:r>
              <a:rPr lang="en-US" dirty="0" smtClean="0"/>
              <a:t>removes </a:t>
            </a:r>
            <a:r>
              <a:rPr lang="en-US" dirty="0"/>
              <a:t>spaces from a text string except for single spaces between words</a:t>
            </a:r>
          </a:p>
          <a:p>
            <a:r>
              <a:rPr lang="en-US" b="1" dirty="0" smtClean="0"/>
              <a:t>REPLACE</a:t>
            </a:r>
            <a:r>
              <a:rPr lang="en-US" b="1" dirty="0"/>
              <a:t> function: </a:t>
            </a:r>
            <a:r>
              <a:rPr lang="en-US" dirty="0" smtClean="0"/>
              <a:t>function </a:t>
            </a:r>
            <a:r>
              <a:rPr lang="en-US" dirty="0"/>
              <a:t>replaces part of a text string with text you specify, given a starting number and the number of characters</a:t>
            </a:r>
          </a:p>
          <a:p>
            <a:r>
              <a:rPr lang="en-US" b="1" dirty="0"/>
              <a:t>SUBSTITUTE function: </a:t>
            </a:r>
            <a:r>
              <a:rPr lang="en-US" dirty="0"/>
              <a:t>finds some text and replaces it with some different </a:t>
            </a:r>
            <a:r>
              <a:rPr lang="en-US" dirty="0" smtClean="0"/>
              <a:t>text</a:t>
            </a:r>
          </a:p>
          <a:p>
            <a:r>
              <a:rPr lang="en-US" b="1" dirty="0" smtClean="0"/>
              <a:t>PROPER </a:t>
            </a:r>
            <a:r>
              <a:rPr lang="en-US" b="1" dirty="0"/>
              <a:t>function: </a:t>
            </a:r>
            <a:r>
              <a:rPr lang="en-US" dirty="0" smtClean="0"/>
              <a:t>changes </a:t>
            </a:r>
            <a:r>
              <a:rPr lang="en-US" dirty="0"/>
              <a:t>all capital letters or all lower case letters to all lower case except for first letter in each word</a:t>
            </a:r>
          </a:p>
          <a:p>
            <a:r>
              <a:rPr lang="en-US" b="1" dirty="0" smtClean="0"/>
              <a:t>LEN</a:t>
            </a:r>
            <a:r>
              <a:rPr lang="en-US" b="1" dirty="0"/>
              <a:t> function: </a:t>
            </a:r>
            <a:r>
              <a:rPr lang="en-US" dirty="0" smtClean="0"/>
              <a:t>counts </a:t>
            </a:r>
            <a:r>
              <a:rPr lang="en-US" dirty="0"/>
              <a:t>characters</a:t>
            </a:r>
          </a:p>
          <a:p>
            <a:r>
              <a:rPr lang="en-US" b="1" dirty="0" smtClean="0"/>
              <a:t>LOWER</a:t>
            </a:r>
            <a:r>
              <a:rPr lang="en-US" b="1" dirty="0"/>
              <a:t> function: </a:t>
            </a:r>
            <a:r>
              <a:rPr lang="en-US" dirty="0" smtClean="0"/>
              <a:t>converts </a:t>
            </a:r>
            <a:r>
              <a:rPr lang="en-US" dirty="0"/>
              <a:t>all letters to lower case</a:t>
            </a:r>
          </a:p>
          <a:p>
            <a:r>
              <a:rPr lang="en-US" b="1" dirty="0"/>
              <a:t>UPPER function: </a:t>
            </a:r>
            <a:r>
              <a:rPr lang="en-US" dirty="0" smtClean="0"/>
              <a:t>converts </a:t>
            </a:r>
            <a:r>
              <a:rPr lang="en-US" dirty="0"/>
              <a:t>all letters to upper </a:t>
            </a:r>
            <a:r>
              <a:rPr lang="en-US" dirty="0" smtClean="0"/>
              <a:t>case</a:t>
            </a:r>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5</a:t>
            </a:fld>
            <a:endParaRPr lang="en-US" dirty="0"/>
          </a:p>
        </p:txBody>
      </p:sp>
    </p:spTree>
    <p:extLst>
      <p:ext uri="{BB962C8B-B14F-4D97-AF65-F5344CB8AC3E}">
        <p14:creationId xmlns:p14="http://schemas.microsoft.com/office/powerpoint/2010/main" val="325435273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 Fill</a:t>
            </a:r>
            <a:endParaRPr lang="en-US" dirty="0"/>
          </a:p>
        </p:txBody>
      </p:sp>
      <p:sp>
        <p:nvSpPr>
          <p:cNvPr id="3" name="Content Placeholder 2"/>
          <p:cNvSpPr>
            <a:spLocks noGrp="1"/>
          </p:cNvSpPr>
          <p:nvPr>
            <p:ph idx="1"/>
          </p:nvPr>
        </p:nvSpPr>
        <p:spPr/>
        <p:txBody>
          <a:bodyPr/>
          <a:lstStyle/>
          <a:p>
            <a:r>
              <a:rPr lang="en-US" dirty="0" smtClean="0"/>
              <a:t>Microsoft calls this feature: “Program by Example”</a:t>
            </a:r>
          </a:p>
          <a:p>
            <a:r>
              <a:rPr lang="en-US" dirty="0" smtClean="0"/>
              <a:t>The way Flash Fill works:</a:t>
            </a:r>
          </a:p>
          <a:p>
            <a:pPr lvl="1"/>
            <a:r>
              <a:rPr lang="en-US" dirty="0" smtClean="0"/>
              <a:t>You have to recognize a pattern in the data and then give Flash Fill one or more examples of how you want to transform the data</a:t>
            </a:r>
          </a:p>
          <a:p>
            <a:pPr lvl="1"/>
            <a:r>
              <a:rPr lang="en-US" dirty="0" smtClean="0"/>
              <a:t>In a column next to the data set: type as many example as needed to “show” Flash Fill how you want it to change the data.</a:t>
            </a:r>
          </a:p>
          <a:p>
            <a:pPr lvl="2"/>
            <a:r>
              <a:rPr lang="en-US" dirty="0" smtClean="0"/>
              <a:t>Example, if you have First Last name in a column and you want First name, type First name in column next to data set, hit Enter, type a second First name and when you see the “Ghost List” appear, hit Enter.</a:t>
            </a:r>
          </a:p>
          <a:p>
            <a:pPr lvl="2"/>
            <a:r>
              <a:rPr lang="en-US" dirty="0"/>
              <a:t>Example, if you have First Last name in a column and you want First name, type First name in column next to data set, hit Enter, </a:t>
            </a:r>
            <a:r>
              <a:rPr lang="en-US" dirty="0" smtClean="0"/>
              <a:t>and Use Ctrl + E.</a:t>
            </a:r>
          </a:p>
          <a:p>
            <a:pPr lvl="2"/>
            <a:r>
              <a:rPr lang="en-US" dirty="0" smtClean="0"/>
              <a:t>If you have a complicated </a:t>
            </a:r>
            <a:r>
              <a:rPr lang="en-US" dirty="0" err="1" smtClean="0"/>
              <a:t>patrtern</a:t>
            </a:r>
            <a:r>
              <a:rPr lang="en-US" dirty="0" smtClean="0"/>
              <a:t>, you may need to give Flash Fill a few examples, before using Ctrl + E.</a:t>
            </a:r>
          </a:p>
          <a:p>
            <a:pPr lvl="1"/>
            <a:r>
              <a:rPr lang="en-US" dirty="0" smtClean="0"/>
              <a:t>Flash Fill is on the Data Ribbon Tab. Or use Ctrl + E.</a:t>
            </a:r>
            <a:endParaRPr lang="en-US" dirty="0"/>
          </a:p>
          <a:p>
            <a:pPr lvl="2"/>
            <a:endParaRPr lang="en-US" dirty="0" smtClean="0"/>
          </a:p>
          <a:p>
            <a:pPr lvl="2"/>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6</a:t>
            </a:fld>
            <a:endParaRPr lang="en-US" dirty="0"/>
          </a:p>
        </p:txBody>
      </p:sp>
    </p:spTree>
    <p:extLst>
      <p:ext uri="{BB962C8B-B14F-4D97-AF65-F5344CB8AC3E}">
        <p14:creationId xmlns:p14="http://schemas.microsoft.com/office/powerpoint/2010/main" val="24002120"/>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dirty="0"/>
              <a:t>Text To Columns</a:t>
            </a:r>
          </a:p>
        </p:txBody>
      </p:sp>
      <p:sp>
        <p:nvSpPr>
          <p:cNvPr id="3" name="Content Placeholder 2"/>
          <p:cNvSpPr>
            <a:spLocks noGrp="1"/>
          </p:cNvSpPr>
          <p:nvPr>
            <p:ph idx="1"/>
          </p:nvPr>
        </p:nvSpPr>
        <p:spPr/>
        <p:txBody>
          <a:bodyPr/>
          <a:lstStyle/>
          <a:p>
            <a:r>
              <a:rPr lang="en-US" dirty="0" smtClean="0"/>
              <a:t>Text To Columns is on the Data Ribbon Tab</a:t>
            </a:r>
          </a:p>
          <a:p>
            <a:r>
              <a:rPr lang="en-US" dirty="0"/>
              <a:t>Text To </a:t>
            </a:r>
            <a:r>
              <a:rPr lang="en-US" dirty="0" smtClean="0"/>
              <a:t>Columns allows you to take a column of data and split it apart based on a Delimiter or a Fixed Width.</a:t>
            </a:r>
          </a:p>
          <a:p>
            <a:r>
              <a:rPr lang="en-US" dirty="0" smtClean="0"/>
              <a:t>The dialog box for </a:t>
            </a:r>
            <a:r>
              <a:rPr lang="en-US" dirty="0"/>
              <a:t>Text To Columns </a:t>
            </a:r>
            <a:r>
              <a:rPr lang="en-US" dirty="0" smtClean="0"/>
              <a:t>is the same as the dialog box for importing text data.</a:t>
            </a:r>
          </a:p>
          <a:p>
            <a:r>
              <a:rPr lang="en-US" dirty="0" smtClean="0"/>
              <a:t>Text to Columns is particularly good for converting ISO Dates like: 20150824 (Year, Month, Day) into Serial Number Dates</a:t>
            </a:r>
          </a:p>
          <a:p>
            <a:pPr lvl="1"/>
            <a:r>
              <a:rPr lang="en-US" dirty="0" smtClean="0"/>
              <a:t>Step 3 of dialog box: choose data format YMD and hit Finish.</a:t>
            </a:r>
          </a:p>
          <a:p>
            <a:r>
              <a:rPr lang="en-US" dirty="0" smtClean="0"/>
              <a:t>This feature may be becoming obsolete because of Power Query, but it still has some good uses.</a:t>
            </a:r>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7</a:t>
            </a:fld>
            <a:endParaRPr lang="en-US" dirty="0"/>
          </a:p>
        </p:txBody>
      </p:sp>
    </p:spTree>
    <p:extLst>
      <p:ext uri="{BB962C8B-B14F-4D97-AF65-F5344CB8AC3E}">
        <p14:creationId xmlns:p14="http://schemas.microsoft.com/office/powerpoint/2010/main" val="152044699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 Data into Excel</a:t>
            </a:r>
          </a:p>
        </p:txBody>
      </p:sp>
      <p:sp>
        <p:nvSpPr>
          <p:cNvPr id="3" name="Content Placeholder 2"/>
          <p:cNvSpPr>
            <a:spLocks noGrp="1"/>
          </p:cNvSpPr>
          <p:nvPr>
            <p:ph idx="1"/>
          </p:nvPr>
        </p:nvSpPr>
        <p:spPr/>
        <p:txBody>
          <a:bodyPr/>
          <a:lstStyle/>
          <a:p>
            <a:r>
              <a:rPr lang="en-US" dirty="0" smtClean="0"/>
              <a:t>Import </a:t>
            </a:r>
            <a:r>
              <a:rPr lang="en-US" dirty="0"/>
              <a:t>data </a:t>
            </a:r>
            <a:r>
              <a:rPr lang="en-US" dirty="0" smtClean="0"/>
              <a:t>from external sources such as:</a:t>
            </a:r>
          </a:p>
          <a:p>
            <a:pPr lvl="1"/>
            <a:r>
              <a:rPr lang="en-US" dirty="0" smtClean="0"/>
              <a:t>Text </a:t>
            </a:r>
            <a:r>
              <a:rPr lang="en-US" dirty="0"/>
              <a:t>files such as .txt </a:t>
            </a:r>
            <a:r>
              <a:rPr lang="en-US" dirty="0" smtClean="0"/>
              <a:t>(Tab delimited) and </a:t>
            </a:r>
            <a:r>
              <a:rPr lang="en-US" dirty="0"/>
              <a:t>.</a:t>
            </a:r>
            <a:r>
              <a:rPr lang="en-US" dirty="0" err="1" smtClean="0"/>
              <a:t>cvs</a:t>
            </a:r>
            <a:r>
              <a:rPr lang="en-US" dirty="0" smtClean="0"/>
              <a:t> (Comma separated values)</a:t>
            </a:r>
          </a:p>
          <a:p>
            <a:pPr lvl="1"/>
            <a:r>
              <a:rPr lang="en-US" dirty="0" smtClean="0"/>
              <a:t>Excel Workbooks</a:t>
            </a:r>
          </a:p>
          <a:p>
            <a:pPr lvl="1"/>
            <a:r>
              <a:rPr lang="en-US" dirty="0" smtClean="0"/>
              <a:t>Databases  such as Access and SQL Database</a:t>
            </a:r>
          </a:p>
          <a:p>
            <a:pPr lvl="1"/>
            <a:r>
              <a:rPr lang="en-US" dirty="0" smtClean="0"/>
              <a:t>Web sites</a:t>
            </a:r>
          </a:p>
          <a:p>
            <a:pPr lvl="1"/>
            <a:r>
              <a:rPr lang="en-US" dirty="0" smtClean="0"/>
              <a:t>Other external sources</a:t>
            </a:r>
          </a:p>
          <a:p>
            <a:r>
              <a:rPr lang="en-US" dirty="0"/>
              <a:t>Get External Data group in Data Ribbon Tab is </a:t>
            </a:r>
            <a:r>
              <a:rPr lang="en-US" dirty="0" smtClean="0"/>
              <a:t>less important because </a:t>
            </a:r>
            <a:r>
              <a:rPr lang="en-US" dirty="0"/>
              <a:t>Power Query does all the things that it does and much more</a:t>
            </a:r>
            <a:r>
              <a:rPr lang="en-US" dirty="0" smtClean="0"/>
              <a:t>.</a:t>
            </a:r>
          </a:p>
          <a:p>
            <a:r>
              <a:rPr lang="en-US" dirty="0" smtClean="0"/>
              <a:t>Power Query allows you to import, clean, transform the data and make reports and then refresh the data so who proceeds updates and creates new reports</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F2EC359B-1AB6-43CE-8AE3-778957AE5EF7}" type="slidenum">
              <a:rPr lang="en-US" smtClean="0"/>
              <a:pPr/>
              <a:t>8</a:t>
            </a:fld>
            <a:endParaRPr lang="en-US" dirty="0"/>
          </a:p>
        </p:txBody>
      </p:sp>
    </p:spTree>
    <p:extLst>
      <p:ext uri="{BB962C8B-B14F-4D97-AF65-F5344CB8AC3E}">
        <p14:creationId xmlns:p14="http://schemas.microsoft.com/office/powerpoint/2010/main" val="2885439122"/>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3" name="cashreg.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383730"/>
          </a:xfrm>
        </p:spPr>
        <p:txBody>
          <a:bodyPr/>
          <a:lstStyle/>
          <a:p>
            <a:r>
              <a:rPr lang="en-US" dirty="0" smtClean="0"/>
              <a:t>Power Query</a:t>
            </a:r>
            <a:endParaRPr lang="en-US" dirty="0"/>
          </a:p>
        </p:txBody>
      </p:sp>
      <p:sp>
        <p:nvSpPr>
          <p:cNvPr id="3" name="Content Placeholder 2"/>
          <p:cNvSpPr>
            <a:spLocks noGrp="1"/>
          </p:cNvSpPr>
          <p:nvPr>
            <p:ph sz="half" idx="1"/>
          </p:nvPr>
        </p:nvSpPr>
        <p:spPr>
          <a:xfrm>
            <a:off x="231648" y="1011936"/>
            <a:ext cx="10789920" cy="3730752"/>
          </a:xfrm>
        </p:spPr>
        <p:txBody>
          <a:bodyPr>
            <a:normAutofit fontScale="85000" lnSpcReduction="20000"/>
          </a:bodyPr>
          <a:lstStyle/>
          <a:p>
            <a:r>
              <a:rPr lang="en-US" dirty="0" smtClean="0"/>
              <a:t>In Excel 2010 &amp; 2013 Search Google for “Download Power Query”</a:t>
            </a:r>
          </a:p>
          <a:p>
            <a:pPr lvl="1"/>
            <a:r>
              <a:rPr lang="en-US" dirty="0" smtClean="0"/>
              <a:t>Very simple download and then it automatically appears as a new Ribbon Tab.</a:t>
            </a:r>
          </a:p>
          <a:p>
            <a:r>
              <a:rPr lang="en-US" dirty="0" smtClean="0"/>
              <a:t>In Excel 2016 it is the “Get and Transform” group on the Data Ribbon Tab</a:t>
            </a:r>
          </a:p>
          <a:p>
            <a:r>
              <a:rPr lang="en-US" dirty="0" smtClean="0"/>
              <a:t>Get </a:t>
            </a:r>
            <a:r>
              <a:rPr lang="en-US" dirty="0"/>
              <a:t>External Data group in Data Ribbon </a:t>
            </a:r>
            <a:r>
              <a:rPr lang="en-US" dirty="0" smtClean="0"/>
              <a:t>Tab is much less important because Power Query does all the things that it does and much more.</a:t>
            </a:r>
          </a:p>
          <a:p>
            <a:r>
              <a:rPr lang="en-US" dirty="0" smtClean="0"/>
              <a:t>The essence of Power Query is:</a:t>
            </a:r>
          </a:p>
          <a:p>
            <a:pPr lvl="1"/>
            <a:r>
              <a:rPr lang="en-US" dirty="0"/>
              <a:t>Import, </a:t>
            </a:r>
            <a:r>
              <a:rPr lang="en-US" dirty="0" smtClean="0"/>
              <a:t>clean</a:t>
            </a:r>
            <a:r>
              <a:rPr lang="en-US" dirty="0"/>
              <a:t>, </a:t>
            </a:r>
            <a:r>
              <a:rPr lang="en-US" dirty="0" smtClean="0"/>
              <a:t>transform data from multiple sources and place it into an Excel Table or the Data Model and build reports from the Excel Table or Data Model that can be refreshed with a single click.</a:t>
            </a:r>
          </a:p>
          <a:p>
            <a:pPr lvl="1"/>
            <a:r>
              <a:rPr lang="en-US" dirty="0" smtClean="0"/>
              <a:t>The entire process from import to clean to report is memorized and when you refresh that whole path toward the final report is repeated and the final report updates.</a:t>
            </a:r>
          </a:p>
          <a:p>
            <a:pPr lvl="1"/>
            <a:r>
              <a:rPr lang="en-US" dirty="0" smtClean="0"/>
              <a:t>At any time you can open the memorized query and edit it and then reload the data.</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 y="5005717"/>
            <a:ext cx="10160000" cy="1461936"/>
          </a:xfrm>
        </p:spPr>
      </p:pic>
      <p:sp>
        <p:nvSpPr>
          <p:cNvPr id="4" name="Slide Number Placeholder 3"/>
          <p:cNvSpPr>
            <a:spLocks noGrp="1"/>
          </p:cNvSpPr>
          <p:nvPr>
            <p:ph type="sldNum" sz="quarter" idx="12"/>
          </p:nvPr>
        </p:nvSpPr>
        <p:spPr/>
        <p:txBody>
          <a:bodyPr/>
          <a:lstStyle/>
          <a:p>
            <a:fld id="{F2EC359B-1AB6-43CE-8AE3-778957AE5EF7}" type="slidenum">
              <a:rPr lang="en-US" smtClean="0"/>
              <a:pPr/>
              <a:t>9</a:t>
            </a:fld>
            <a:endParaRPr lang="en-US" dirty="0"/>
          </a:p>
        </p:txBody>
      </p:sp>
    </p:spTree>
    <p:extLst>
      <p:ext uri="{BB962C8B-B14F-4D97-AF65-F5344CB8AC3E}">
        <p14:creationId xmlns:p14="http://schemas.microsoft.com/office/powerpoint/2010/main" val="1102570558"/>
      </p:ext>
    </p:extLst>
  </p:cSld>
  <p:clrMapOvr>
    <a:masterClrMapping/>
  </p:clrMapOvr>
  <mc:AlternateContent xmlns:mc="http://schemas.openxmlformats.org/markup-compatibility/2006" xmlns:p15="http://schemas.microsoft.com/office/powerpoint/2012/main">
    <mc:Choice Requires="p15">
      <p:transition spd="slow">
        <p15:prstTrans prst="fallOver"/>
        <p:sndAc>
          <p:stSnd>
            <p:snd r:embed="rId2" name="cashreg.wav"/>
          </p:stSnd>
        </p:sndAc>
      </p:transition>
    </mc:Choice>
    <mc:Fallback xmlns="">
      <p:transition spd="slow">
        <p:fade/>
        <p:sndAc>
          <p:stSnd>
            <p:snd r:embed="rId4" name="cashreg.wav"/>
          </p:stSnd>
        </p:sndAc>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spDef>
      <a:spPr>
        <a:solidFill>
          <a:schemeClr val="bg1"/>
        </a:solidFill>
        <a:ln>
          <a:solidFill>
            <a:srgbClr val="FF0000"/>
          </a:solidFill>
        </a:ln>
      </a:spPr>
      <a:bodyPr rtlCol="0" anchor="ctr"/>
      <a:lstStyle>
        <a:defPPr algn="ctr">
          <a:defRPr sz="2800" dirty="0" smtClean="0">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7792</TotalTime>
  <Words>3812</Words>
  <Application>Microsoft Office PowerPoint</Application>
  <PresentationFormat>Widescreen</PresentationFormat>
  <Paragraphs>318</Paragraphs>
  <Slides>32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Cambria</vt:lpstr>
      <vt:lpstr>Adjacency</vt:lpstr>
      <vt:lpstr>Highline Class, BI 348</vt:lpstr>
      <vt:lpstr>Topics</vt:lpstr>
      <vt:lpstr>Topics</vt:lpstr>
      <vt:lpstr>Excel Data Cleaning and Transformational features</vt:lpstr>
      <vt:lpstr>Text Functions to Transform Data</vt:lpstr>
      <vt:lpstr>Flash Fill</vt:lpstr>
      <vt:lpstr>Text To Columns</vt:lpstr>
      <vt:lpstr>Import Data into Excel</vt:lpstr>
      <vt:lpstr>Power Query</vt:lpstr>
      <vt:lpstr>Example 1a: Import Multiple Text Files &amp; Build “Quantitative Business Class Grade Analysis Dashboard</vt:lpstr>
      <vt:lpstr>Data Dashboard</vt:lpstr>
      <vt:lpstr>1: Import Multiple Text Files (.txt, .csv), Which Each Contain A Single Proper Data Set, From A Single Folder And Merge Into A Proper Data Set</vt:lpstr>
      <vt:lpstr>1: Import Multiple Text Files (.txt, .csv), Which Each Contain A Single Proper Data Set, From A Single Folder And Merge Into A Proper Data Set</vt:lpstr>
      <vt:lpstr>Example 1b: Import Multiple CSV Files With 800,000 Rows Of Data Into Data Model And Create Report</vt:lpstr>
      <vt:lpstr>What is Data Model in Excel 2013?</vt:lpstr>
      <vt:lpstr>Synonyms For data Model / Columnar Database</vt:lpstr>
      <vt:lpstr>PowerPoint Presentation</vt:lpstr>
      <vt:lpstr>Example 2: Import Multiple Excel Files (With One Sheet Tab Each)into Data Model And Create Histogram</vt:lpstr>
      <vt:lpstr>2: Import Multiple Excel Files With A Single Sheet Using Add Column And Excel.Workbook Power Query Function</vt:lpstr>
      <vt:lpstr>2: Import Multiple Excel Files With A Single Sheet Using Add Column And Excel.Workbook Power Query Function</vt:lpstr>
      <vt:lpstr>Example 3: Import Multiple Excel Files with Multiple Sheet Tabs into an Excel Table (Proper Data Set)</vt:lpstr>
      <vt:lpstr>3: Import Multiple Excel Workbooks With Multiple Sheets Into A Single Data Set</vt:lpstr>
      <vt:lpstr>3: Import Multiple Excel Workbooks With Multiple Sheets Into A Single Data Set</vt:lpstr>
      <vt:lpstr>Example 4: Import Multiple Excel Files Data That Is Not In A Proper Data Set (“Bad Data”) To Determine Employee Response To Company Survey</vt:lpstr>
      <vt:lpstr>4: Import, Clean And Transform Multiple Excel Files That Do Not Have A Proper Data Set From Single Folder Into A Single Data Set</vt:lpstr>
      <vt:lpstr>4: Import, Clean And Transform Multiple Excel Files That Do Not Have A Proper Data Set From Single Folder Into A Single Data Set</vt:lpstr>
      <vt:lpstr>Example 5: Import Multiple Files from Multiple Sources into an Excel Table (Proper Data Set)</vt:lpstr>
      <vt:lpstr>5: Import And Merge Data Sets From Multiple Sources Into A Single Data Set</vt:lpstr>
      <vt:lpstr>6: Get Data From The Web</vt:lpstr>
      <vt:lpstr>7: Unpivot A Data Set</vt:lpstr>
      <vt:lpstr>8: Import Big Data Into Data Model And Access Data Using PivotTable “Use an external data source”</vt:lpstr>
      <vt:lpstr>Get Two Tables into an Excel 2013 PivotTable Field List without using PowerPivot AND Replace VLOOKUP: Power Query Merge? Data Model Relationships? .</vt:lpstr>
    </vt:vector>
  </TitlesOfParts>
  <Company>Highline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Highline Class, BI 348</dc:title>
  <dc:creator>Girvin, Michael</dc:creator>
  <cp:lastModifiedBy>Girvin, Michael</cp:lastModifiedBy>
  <cp:revision>257</cp:revision>
  <cp:lastPrinted>2015-09-24T23:22:08Z</cp:lastPrinted>
  <dcterms:created xsi:type="dcterms:W3CDTF">2015-09-22T16:53:10Z</dcterms:created>
  <dcterms:modified xsi:type="dcterms:W3CDTF">2015-10-22T16:48:43Z</dcterms:modified>
</cp:coreProperties>
</file>