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87" r:id="rId2"/>
    <p:sldId id="288" r:id="rId3"/>
    <p:sldId id="289" r:id="rId4"/>
    <p:sldId id="256" r:id="rId5"/>
    <p:sldId id="257" r:id="rId6"/>
    <p:sldId id="264" r:id="rId7"/>
    <p:sldId id="266" r:id="rId8"/>
    <p:sldId id="267" r:id="rId9"/>
    <p:sldId id="260" r:id="rId10"/>
    <p:sldId id="285" r:id="rId11"/>
    <p:sldId id="284" r:id="rId12"/>
    <p:sldId id="283" r:id="rId13"/>
    <p:sldId id="286" r:id="rId14"/>
    <p:sldId id="258" r:id="rId15"/>
    <p:sldId id="275" r:id="rId16"/>
    <p:sldId id="277" r:id="rId17"/>
    <p:sldId id="290" r:id="rId18"/>
    <p:sldId id="278" r:id="rId19"/>
    <p:sldId id="270" r:id="rId20"/>
    <p:sldId id="269" r:id="rId21"/>
    <p:sldId id="261" r:id="rId22"/>
    <p:sldId id="276" r:id="rId23"/>
    <p:sldId id="273" r:id="rId24"/>
    <p:sldId id="271" r:id="rId25"/>
    <p:sldId id="279" r:id="rId26"/>
    <p:sldId id="280" r:id="rId27"/>
    <p:sldId id="281" r:id="rId28"/>
    <p:sldId id="282" r:id="rId29"/>
    <p:sldId id="259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5BBE884-3550-431E-B4D9-C9095C8251E3}">
          <p14:sldIdLst>
            <p14:sldId id="287"/>
            <p14:sldId id="288"/>
            <p14:sldId id="289"/>
            <p14:sldId id="256"/>
          </p14:sldIdLst>
        </p14:section>
        <p14:section name="Summary Section" id="{E540D5AF-88F9-41A4-A1C7-1CEB57BC431D}">
          <p14:sldIdLst/>
        </p14:section>
        <p14:section name="What is the goal of dashboard?" id="{BA3C66B6-213D-4B8C-BC66-8CF5AF2EC362}">
          <p14:sldIdLst>
            <p14:sldId id="257"/>
            <p14:sldId id="264"/>
            <p14:sldId id="266"/>
            <p14:sldId id="267"/>
          </p14:sldIdLst>
        </p14:section>
        <p14:section name="Most Common Visuals?" id="{9F6BF3E5-49BA-452A-AF61-006C719B47EB}">
          <p14:sldIdLst>
            <p14:sldId id="260"/>
            <p14:sldId id="285"/>
            <p14:sldId id="284"/>
            <p14:sldId id="283"/>
            <p14:sldId id="286"/>
          </p14:sldIdLst>
        </p14:section>
        <p14:section name="Include only dashboard elements that help deliver your message." id="{4A1B3B8D-71F9-48C8-B82B-680A120C3787}">
          <p14:sldIdLst>
            <p14:sldId id="258"/>
          </p14:sldIdLst>
        </p14:section>
        <p14:section name="Data Ink Ratio = 1" id="{226A1B37-1365-48CA-84DB-02074B7BBD23}">
          <p14:sldIdLst>
            <p14:sldId id="275"/>
          </p14:sldIdLst>
        </p14:section>
        <p14:section name="Remove all Chart Junk" id="{F79302BD-28DF-42A4-BCFB-110A8F28CDA3}">
          <p14:sldIdLst>
            <p14:sldId id="277"/>
            <p14:sldId id="290"/>
            <p14:sldId id="278"/>
            <p14:sldId id="270"/>
            <p14:sldId id="269"/>
          </p14:sldIdLst>
        </p14:section>
        <p14:section name="Refine your dashboard." id="{D88B93AC-9C44-43C5-991C-2A54E785963E}">
          <p14:sldIdLst>
            <p14:sldId id="261"/>
            <p14:sldId id="276"/>
            <p14:sldId id="273"/>
            <p14:sldId id="271"/>
            <p14:sldId id="279"/>
            <p14:sldId id="280"/>
            <p14:sldId id="281"/>
            <p14:sldId id="282"/>
          </p14:sldIdLst>
        </p14:section>
        <p14:section name="Keep it simple." id="{D7A329CE-0422-48F1-81D7-993DB2C1007A}">
          <p14:sldIdLst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E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96" autoAdjust="0"/>
    <p:restoredTop sz="86431" autoAdjust="0"/>
  </p:normalViewPr>
  <p:slideViewPr>
    <p:cSldViewPr snapToGrid="0">
      <p:cViewPr varScale="1">
        <p:scale>
          <a:sx n="56" d="100"/>
          <a:sy n="56" d="100"/>
        </p:scale>
        <p:origin x="102" y="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1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77C32-ECF0-4DC4-8A17-6C227D3C4BD7}" type="datetimeFigureOut">
              <a:rPr lang="en-US" smtClean="0"/>
              <a:t>6/1/2024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1DD39-A725-4E6A-A61C-12EC27A991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029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A1DD39-A725-4E6A-A61C-12EC27A991C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351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A1DD39-A725-4E6A-A61C-12EC27A991C0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822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A1DD39-A725-4E6A-A61C-12EC27A991C0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041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17D52-CE14-9A8E-806B-81E0581879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CDCB3A-B822-8EAD-D095-9805EBE402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1208EC-EF2D-52CD-98B3-9494F6AB9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826D3-9D07-4ECF-9C79-ECB9A97620AA}" type="datetimeFigureOut">
              <a:rPr lang="en-US" smtClean="0"/>
              <a:t>6/1/2024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A7E9B0-5ABB-32C1-EB2E-7FCAC6484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29DC04-777C-05F6-729C-AD56F5109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0C0B-C4E2-460F-BA53-FA6245A6EB8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867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4C52C-18E4-0BC7-09DC-74EFCF7A0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6E0B23-EF3F-A6C9-83A9-D7E05B0096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27A3BE-661B-BD44-8DCC-D837C5C44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826D3-9D07-4ECF-9C79-ECB9A97620AA}" type="datetimeFigureOut">
              <a:rPr lang="en-US" smtClean="0"/>
              <a:t>6/1/2024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B3949-9784-434F-4163-3DA8203AB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2A2A74-4E25-391B-FC1F-2EFC13B62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0C0B-C4E2-460F-BA53-FA6245A6EB8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141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C2CCD2-DE3D-6EB5-E3DA-D39F1D518C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BB9E81-7E59-15FD-AD3F-B90BCFF66A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0AE36-BB95-79D8-DCBB-A9025DB31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826D3-9D07-4ECF-9C79-ECB9A97620AA}" type="datetimeFigureOut">
              <a:rPr lang="en-US" smtClean="0"/>
              <a:t>6/1/2024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04E0A-8CFD-8C89-6F5A-215502830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4B324-DDC7-2960-6907-EA3A9C5EC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0C0B-C4E2-460F-BA53-FA6245A6EB8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239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FADFC-69B1-B98C-28E7-59069273A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AC18F0-3D2A-055A-B2B0-648BE0388E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434CA-2803-5EA5-4D1B-96CF9FBB3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826D3-9D07-4ECF-9C79-ECB9A97620AA}" type="datetimeFigureOut">
              <a:rPr lang="en-US" smtClean="0"/>
              <a:t>6/1/2024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D289B-7198-5FB7-97F1-39C15DA46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22C88-BE97-9826-85F2-6B9040F21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0C0B-C4E2-460F-BA53-FA6245A6EB8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858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3BC4C-01CF-6944-75E4-BC1D1F8AD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338C5-6D02-4653-E286-72F33E83D7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5EBE5A-EE7B-6727-F3A0-F553CA262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826D3-9D07-4ECF-9C79-ECB9A97620AA}" type="datetimeFigureOut">
              <a:rPr lang="en-US" smtClean="0"/>
              <a:t>6/1/2024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B16DA-6288-052D-6171-3D43CF95B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038CB6-1CFF-28FA-8695-F0E65EEE2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0C0B-C4E2-460F-BA53-FA6245A6EB8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92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80791-EB9A-74E2-E113-D42678A7A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52E2F-455A-4E4D-3544-82037472CD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FD0CEE-9BD9-E043-87E7-E6F3E12F6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826D3-9D07-4ECF-9C79-ECB9A97620AA}" type="datetimeFigureOut">
              <a:rPr lang="en-US" smtClean="0"/>
              <a:t>6/1/2024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81BDA6-C476-AEA1-70DD-DBE7071B9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01754-6717-AF28-DD54-A9BF86DFB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0C0B-C4E2-460F-BA53-FA6245A6EB8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957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81CB3-E277-F74B-8740-8CA32B275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361CF-72E1-E625-A7A8-0C82643D20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871B95-DED3-E1F1-7AA9-A00512583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DCDCAF-A281-C637-B263-57B6D3813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826D3-9D07-4ECF-9C79-ECB9A97620AA}" type="datetimeFigureOut">
              <a:rPr lang="en-US" smtClean="0"/>
              <a:t>6/1/2024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672BA2-4FFA-7F18-F395-AF5474F2B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C4F7A4-9F95-AEB3-1987-E38B1E0EB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0C0B-C4E2-460F-BA53-FA6245A6EB8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691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571B3-D69A-FF2A-15DE-CE0E72385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B8ABF2-93F8-4D98-E6AC-0470E35E52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C28621-E6ED-A0C5-BCFB-DB5BF9F4B1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0C4F5A-72E3-FBAD-DD49-FAE27E9FA4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00979A-D165-B98E-158F-B1C6345BE4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7DE785-428C-1F71-7582-EFCD769EA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826D3-9D07-4ECF-9C79-ECB9A97620AA}" type="datetimeFigureOut">
              <a:rPr lang="en-US" smtClean="0"/>
              <a:t>6/1/2024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E1A94D-3E3F-680A-E8CF-BC98B4C46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E09DFB-B748-8609-A66F-5183A6E78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0C0B-C4E2-460F-BA53-FA6245A6EB8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285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A7194-FF49-6F11-40A1-8C8804D6D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B4A494-EB49-DD68-9A0C-B55E980EE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826D3-9D07-4ECF-9C79-ECB9A97620AA}" type="datetimeFigureOut">
              <a:rPr lang="en-US" smtClean="0"/>
              <a:t>6/1/2024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71B65F-FB01-CE33-1B38-5688F7F3F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A99CE0-79A9-2EB7-D288-1E7B221E5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0C0B-C4E2-460F-BA53-FA6245A6EB8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826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FB7846-550F-73CC-302E-FE983B2DD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826D3-9D07-4ECF-9C79-ECB9A97620AA}" type="datetimeFigureOut">
              <a:rPr lang="en-US" smtClean="0"/>
              <a:t>6/1/2024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F48D4E-07CB-CA79-6E85-0AAC27C43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87A0A1-9C62-CA49-D8ED-E07B379A4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0C0B-C4E2-460F-BA53-FA6245A6EB8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318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99187-B2AF-E87C-3E45-B30687E3E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2D962-C90A-1769-5215-665CA0BC5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C5A01E-0122-E01E-6D57-896E500CAC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CCC759-A05F-C3EC-14D5-F85A1C8F2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826D3-9D07-4ECF-9C79-ECB9A97620AA}" type="datetimeFigureOut">
              <a:rPr lang="en-US" smtClean="0"/>
              <a:t>6/1/2024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1D636F-2051-DBF3-D110-F7A100312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982E25-FAFB-3ECF-2D21-7DC16FC5E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0C0B-C4E2-460F-BA53-FA6245A6EB8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294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057F6-AF36-2E15-0659-06520DAD9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33073C-2FBD-223E-5773-129C5C53C7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D9E18F-5E3E-F3EB-E72B-A7224B4BEC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3A21D4-2482-B094-0D0C-869336479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826D3-9D07-4ECF-9C79-ECB9A97620AA}" type="datetimeFigureOut">
              <a:rPr lang="en-US" smtClean="0"/>
              <a:t>6/1/2024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C43BAE-2FEE-F735-1673-9AF937ECB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D4D2F2-FFA3-EE87-C4A4-F9438CA09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60C0B-C4E2-460F-BA53-FA6245A6EB8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362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3D17B6-2321-C845-4972-0F2040420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549AD9-0BB9-045E-B11A-E91E5BC327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F7C86-4A1D-82EE-CE21-369723AB4E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5826D3-9D07-4ECF-9C79-ECB9A97620AA}" type="datetimeFigureOut">
              <a:rPr lang="en-US" smtClean="0"/>
              <a:t>6/1/2024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CB548-28B4-BA69-82B7-6AFB8FB1F6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91D8A-4077-893E-0E69-27F70BA305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C60C0B-C4E2-460F-BA53-FA6245A6EB8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5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BB81A-C4B0-5D1F-4F02-BBB19707BB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12117"/>
            <a:ext cx="9144000" cy="1144543"/>
          </a:xfrm>
        </p:spPr>
        <p:txBody>
          <a:bodyPr>
            <a:normAutofit fontScale="90000"/>
          </a:bodyPr>
          <a:lstStyle/>
          <a:p>
            <a:r>
              <a:rPr lang="en-US" sz="8000" b="1" dirty="0"/>
              <a:t>DAME with MPT #7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04FF7C-5320-1374-5747-3B7E0F5113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568426"/>
            <a:ext cx="9144000" cy="803041"/>
          </a:xfrm>
        </p:spPr>
        <p:txBody>
          <a:bodyPr>
            <a:normAutofit fontScale="92500" lnSpcReduction="10000"/>
          </a:bodyPr>
          <a:lstStyle/>
          <a:p>
            <a:r>
              <a:rPr lang="en-US" sz="6000" dirty="0"/>
              <a:t>Dashboards</a:t>
            </a:r>
          </a:p>
        </p:txBody>
      </p:sp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CD8D3263-A338-8238-6C57-9676B06528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229" y="2371467"/>
            <a:ext cx="7664213" cy="427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5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C7411-4C87-FBE6-934D-D8B914210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00075"/>
            <a:ext cx="10515600" cy="1325563"/>
          </a:xfrm>
        </p:spPr>
        <p:txBody>
          <a:bodyPr>
            <a:normAutofit/>
          </a:bodyPr>
          <a:lstStyle/>
          <a:p>
            <a:pPr lvl="0" rtl="0" eaLnBrk="1" latinLnBrk="0" hangingPunct="1"/>
            <a:r>
              <a:rPr lang="en-US" b="1" kern="100" dirty="0">
                <a:latin typeface="Aptos Display" panose="020B0004020202020204" pitchFamily="34" charset="0"/>
              </a:rPr>
              <a:t>Column / Bar charts:</a:t>
            </a:r>
            <a:br>
              <a:rPr lang="en-US" b="1" kern="100" dirty="0">
                <a:latin typeface="Aptos Display" panose="020B0004020202020204" pitchFamily="34" charset="0"/>
              </a:rPr>
            </a:br>
            <a:r>
              <a:rPr lang="en-US" b="1" kern="100" dirty="0">
                <a:latin typeface="Aptos Display" panose="020B0004020202020204" pitchFamily="34" charset="0"/>
              </a:rPr>
              <a:t>Show differences across categories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01DEDF-5537-D517-68FC-A5425E7C3E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16113"/>
            <a:ext cx="5157787" cy="823912"/>
          </a:xfrm>
        </p:spPr>
        <p:txBody>
          <a:bodyPr/>
          <a:lstStyle/>
          <a:p>
            <a:r>
              <a:rPr lang="en-US" dirty="0"/>
              <a:t>Easier to see differences.</a:t>
            </a:r>
          </a:p>
        </p:txBody>
      </p:sp>
      <p:pic>
        <p:nvPicPr>
          <p:cNvPr id="9" name="Content Placeholder 8" descr="A blue bar graph with text&#10;&#10;Description automatically generated">
            <a:extLst>
              <a:ext uri="{FF2B5EF4-FFF2-40B4-BE49-F238E27FC236}">
                <a16:creationId xmlns:a16="http://schemas.microsoft.com/office/drawing/2014/main" id="{E550092B-B128-DCAE-A24A-CBC7EAA123F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07" y="2887531"/>
            <a:ext cx="5212800" cy="3355366"/>
          </a:xfrm>
          <a:ln>
            <a:solidFill>
              <a:schemeClr val="tx1"/>
            </a:solidFill>
          </a:ln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9743AAB-35CC-55D2-4154-953AA4A5E8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16113"/>
            <a:ext cx="5183188" cy="823912"/>
          </a:xfrm>
        </p:spPr>
        <p:txBody>
          <a:bodyPr/>
          <a:lstStyle/>
          <a:p>
            <a:r>
              <a:rPr lang="en-US" dirty="0"/>
              <a:t>Harder to see differences.</a:t>
            </a:r>
          </a:p>
        </p:txBody>
      </p:sp>
      <p:pic>
        <p:nvPicPr>
          <p:cNvPr id="11" name="Content Placeholder 10" descr="A pie chart with numbers and a number of people&#10;&#10;Description automatically generated with medium confidence">
            <a:extLst>
              <a:ext uri="{FF2B5EF4-FFF2-40B4-BE49-F238E27FC236}">
                <a16:creationId xmlns:a16="http://schemas.microsoft.com/office/drawing/2014/main" id="{6EF2FB0E-5BCC-EAB1-EBA3-D21684DADDC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787" y="2858966"/>
            <a:ext cx="4379622" cy="3004624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38904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C74FA-A581-1CD7-CED7-CB7D41442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8625"/>
            <a:ext cx="10515600" cy="1325563"/>
          </a:xfrm>
        </p:spPr>
        <p:txBody>
          <a:bodyPr/>
          <a:lstStyle/>
          <a:p>
            <a:pPr lvl="0" rtl="0" eaLnBrk="1" latinLnBrk="0" hangingPunct="1"/>
            <a:r>
              <a:rPr lang="en-US" b="1" kern="100" dirty="0">
                <a:latin typeface="Aptos Display" panose="020B0004020202020204" pitchFamily="34" charset="0"/>
              </a:rPr>
              <a:t>Line charts:</a:t>
            </a:r>
            <a:br>
              <a:rPr lang="en-US" b="1" kern="100" dirty="0">
                <a:latin typeface="Aptos Display" panose="020B0004020202020204" pitchFamily="34" charset="0"/>
              </a:rPr>
            </a:br>
            <a:r>
              <a:rPr lang="en-US" b="1" kern="100" dirty="0">
                <a:latin typeface="Aptos Display" panose="020B0004020202020204" pitchFamily="34" charset="0"/>
              </a:rPr>
              <a:t>Show change or trends over time</a:t>
            </a:r>
            <a:endParaRPr lang="en-US" dirty="0"/>
          </a:p>
        </p:txBody>
      </p:sp>
      <p:pic>
        <p:nvPicPr>
          <p:cNvPr id="6" name="Content Placeholder 5" descr="A blue line graph with numbers&#10;&#10;Description automatically generated">
            <a:extLst>
              <a:ext uri="{FF2B5EF4-FFF2-40B4-BE49-F238E27FC236}">
                <a16:creationId xmlns:a16="http://schemas.microsoft.com/office/drawing/2014/main" id="{4134166D-CD80-4C00-413D-30085A683C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665" y="2048095"/>
            <a:ext cx="9807407" cy="4440973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94480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9CCAE-77F2-B554-702E-BFE872859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100" y="428625"/>
            <a:ext cx="10680700" cy="1325563"/>
          </a:xfrm>
        </p:spPr>
        <p:txBody>
          <a:bodyPr>
            <a:normAutofit/>
          </a:bodyPr>
          <a:lstStyle/>
          <a:p>
            <a:pPr lvl="0" rtl="0" eaLnBrk="1" latinLnBrk="0" hangingPunct="1"/>
            <a:r>
              <a:rPr lang="en-US" sz="3600" b="1" kern="100" dirty="0">
                <a:latin typeface="Aptos Display" panose="020B0004020202020204" pitchFamily="34" charset="0"/>
              </a:rPr>
              <a:t>Tables:</a:t>
            </a:r>
            <a:br>
              <a:rPr lang="en-US" sz="3600" b="1" kern="100" dirty="0">
                <a:latin typeface="Aptos Display" panose="020B0004020202020204" pitchFamily="34" charset="0"/>
              </a:rPr>
            </a:br>
            <a:r>
              <a:rPr lang="en-US" sz="3600" b="1" kern="100" dirty="0">
                <a:latin typeface="Aptos Display" panose="020B0004020202020204" pitchFamily="34" charset="0"/>
              </a:rPr>
              <a:t>Labels and numbers to show more detail than visuals</a:t>
            </a:r>
            <a:endParaRPr lang="en-US" sz="3600" dirty="0"/>
          </a:p>
        </p:txBody>
      </p:sp>
      <p:pic>
        <p:nvPicPr>
          <p:cNvPr id="6" name="Content Placeholder 5" descr="A screenshot of a data table&#10;&#10;Description automatically generated">
            <a:extLst>
              <a:ext uri="{FF2B5EF4-FFF2-40B4-BE49-F238E27FC236}">
                <a16:creationId xmlns:a16="http://schemas.microsoft.com/office/drawing/2014/main" id="{DFAFCC1E-C01E-6222-C0AD-A8253D5E26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49" y="1927031"/>
            <a:ext cx="5522737" cy="4244186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33832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E0409527-3F05-1BA3-4D54-2F40204940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914" y="1805593"/>
            <a:ext cx="8371114" cy="4774201"/>
          </a:xfrm>
          <a:ln>
            <a:solidFill>
              <a:schemeClr val="tx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A05B92-C3C8-12AD-3545-51A9ABD8F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rtl="0" eaLnBrk="1" latinLnBrk="0" hangingPunct="1"/>
            <a:r>
              <a:rPr lang="en-US" b="1" kern="100" dirty="0">
                <a:latin typeface="Aptos Display" panose="020B0004020202020204" pitchFamily="34" charset="0"/>
              </a:rPr>
              <a:t>Numbers:</a:t>
            </a:r>
            <a:br>
              <a:rPr lang="en-US" b="1" kern="100" dirty="0">
                <a:latin typeface="Aptos Display" panose="020B0004020202020204" pitchFamily="34" charset="0"/>
              </a:rPr>
            </a:br>
            <a:r>
              <a:rPr lang="en-US" b="1" kern="100" dirty="0">
                <a:latin typeface="Aptos Display" panose="020B0004020202020204" pitchFamily="34" charset="0"/>
              </a:rPr>
              <a:t>Important numbers shown in cards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330ECDB-521B-0E33-46CC-B30DEF38C7F6}"/>
              </a:ext>
            </a:extLst>
          </p:cNvPr>
          <p:cNvSpPr/>
          <p:nvPr/>
        </p:nvSpPr>
        <p:spPr>
          <a:xfrm>
            <a:off x="1158240" y="1557867"/>
            <a:ext cx="2634827" cy="2634827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787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3366F-0773-2EA2-C68C-2B6F2E474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5917"/>
            <a:ext cx="10515600" cy="1325563"/>
          </a:xfrm>
        </p:spPr>
        <p:txBody>
          <a:bodyPr/>
          <a:lstStyle/>
          <a:p>
            <a:r>
              <a:rPr lang="en-US" b="1" kern="100" dirty="0">
                <a:latin typeface="Aptos Display" panose="020B0004020202020204" pitchFamily="34" charset="0"/>
              </a:rPr>
              <a:t>Include only dashboard elements that help deliver your message.</a:t>
            </a:r>
            <a:endParaRPr lang="en-US" b="1" i="0" u="none" strike="noStrike" kern="100" baseline="0" dirty="0">
              <a:solidFill>
                <a:schemeClr val="tx1"/>
              </a:solidFill>
              <a:latin typeface="Aptos Display" panose="020B00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AF4DAB-A06D-3728-7AA8-0C5600FD0D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975987"/>
            <a:ext cx="11074052" cy="3570053"/>
          </a:xfrm>
        </p:spPr>
        <p:txBody>
          <a:bodyPr>
            <a:normAutofit/>
          </a:bodyPr>
          <a:lstStyle/>
          <a:p>
            <a:pPr marR="0" lvl="0" rtl="0"/>
            <a:r>
              <a:rPr lang="en-US" sz="3200" b="0" i="0" u="none" strike="noStrike" kern="100" baseline="0" dirty="0">
                <a:latin typeface="Aptos Display" panose="020B0004020202020204" pitchFamily="34" charset="0"/>
              </a:rPr>
              <a:t>Edward Tufte said it this way:</a:t>
            </a:r>
            <a:br>
              <a:rPr lang="en-US" sz="3200" b="0" i="0" u="none" strike="noStrike" kern="100" baseline="0" dirty="0">
                <a:latin typeface="Aptos Display" panose="020B0004020202020204" pitchFamily="34" charset="0"/>
              </a:rPr>
            </a:br>
            <a:endParaRPr lang="en-US" sz="3200" b="0" i="0" u="none" strike="noStrike" kern="100" baseline="0" dirty="0">
              <a:latin typeface="Aptos Display" panose="020B0004020202020204" pitchFamily="34" charset="0"/>
            </a:endParaRPr>
          </a:p>
          <a:p>
            <a:pPr marR="0" lvl="1" rtl="0"/>
            <a:r>
              <a:rPr lang="en-US" sz="2800" b="1" i="0" u="none" strike="noStrike" kern="100" baseline="0" dirty="0">
                <a:latin typeface="Aptos" panose="020B0004020202020204" pitchFamily="34" charset="0"/>
              </a:rPr>
              <a:t>Data Ink Ratio</a:t>
            </a:r>
            <a:r>
              <a:rPr lang="en-US" sz="2800" b="0" i="0" u="none" strike="noStrike" kern="100" baseline="0" dirty="0">
                <a:latin typeface="Aptos" panose="020B0004020202020204" pitchFamily="34" charset="0"/>
              </a:rPr>
              <a:t> = </a:t>
            </a:r>
            <a:r>
              <a:rPr lang="en-US" sz="2800" b="0" i="1" u="none" strike="noStrike" kern="100" baseline="0" dirty="0">
                <a:latin typeface="Aptos" panose="020B0004020202020204" pitchFamily="34" charset="0"/>
              </a:rPr>
              <a:t>Data Ink / Total Ink</a:t>
            </a:r>
            <a:r>
              <a:rPr lang="en-US" sz="2800" b="0" i="0" u="none" strike="noStrike" kern="100" baseline="0" dirty="0">
                <a:latin typeface="Aptos" panose="020B0004020202020204" pitchFamily="34" charset="0"/>
              </a:rPr>
              <a:t> should be as close to 1 as possible.</a:t>
            </a:r>
          </a:p>
          <a:p>
            <a:pPr marR="0" lvl="1" rtl="0"/>
            <a:r>
              <a:rPr lang="en-US" sz="2800" b="0" i="1" u="none" strike="noStrike" kern="100" baseline="0" dirty="0">
                <a:latin typeface="Aptos" panose="020B0004020202020204" pitchFamily="34" charset="0"/>
              </a:rPr>
              <a:t>Ink That Delivers Useful Information / All Ink (Useful info. &amp; Junk)</a:t>
            </a:r>
            <a:br>
              <a:rPr lang="en-US" sz="2800" b="0" i="0" u="none" strike="noStrike" kern="100" baseline="0" dirty="0">
                <a:latin typeface="Aptos" panose="020B0004020202020204" pitchFamily="34" charset="0"/>
              </a:rPr>
            </a:br>
            <a:endParaRPr lang="en-US" sz="2800" b="0" i="0" u="none" strike="noStrike" kern="100" baseline="0" dirty="0">
              <a:latin typeface="Aptos" panose="020B0004020202020204" pitchFamily="34" charset="0"/>
            </a:endParaRPr>
          </a:p>
          <a:p>
            <a:pPr lvl="1"/>
            <a:r>
              <a:rPr lang="en-US" sz="2800" b="1" i="0" u="none" strike="noStrike" kern="100" baseline="0" dirty="0">
                <a:latin typeface="Aptos" panose="020B0004020202020204" pitchFamily="34" charset="0"/>
              </a:rPr>
              <a:t>No Chart Junk</a:t>
            </a:r>
            <a:r>
              <a:rPr lang="en-US" sz="2800" b="0" i="0" u="none" strike="noStrike" kern="100" baseline="0" dirty="0">
                <a:latin typeface="Aptos" panose="020B0004020202020204" pitchFamily="34" charset="0"/>
              </a:rPr>
              <a:t> = Remove all extraneous elements.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3107CE-5839-ABBC-333E-B95D3F88AA87}"/>
              </a:ext>
            </a:extLst>
          </p:cNvPr>
          <p:cNvSpPr txBox="1"/>
          <p:nvPr/>
        </p:nvSpPr>
        <p:spPr>
          <a:xfrm>
            <a:off x="737190" y="2094614"/>
            <a:ext cx="11074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Remove all elements that don’t help deliver the message.</a:t>
            </a:r>
          </a:p>
        </p:txBody>
      </p:sp>
    </p:spTree>
    <p:extLst>
      <p:ext uri="{BB962C8B-B14F-4D97-AF65-F5344CB8AC3E}">
        <p14:creationId xmlns:p14="http://schemas.microsoft.com/office/powerpoint/2010/main" val="3823678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88E4A-1B28-2C55-D901-6C98ADA08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2779"/>
            <a:ext cx="10515600" cy="1325563"/>
          </a:xfrm>
        </p:spPr>
        <p:txBody>
          <a:bodyPr/>
          <a:lstStyle/>
          <a:p>
            <a:r>
              <a:rPr lang="en-US" sz="4400" b="1" i="0" u="none" strike="noStrike" kern="100" baseline="0" dirty="0">
                <a:latin typeface="Aptos" panose="020B0004020202020204" pitchFamily="34" charset="0"/>
              </a:rPr>
              <a:t>Data Ink Ratio = 1</a:t>
            </a:r>
            <a:endParaRPr lang="en-US" dirty="0"/>
          </a:p>
        </p:txBody>
      </p:sp>
      <p:pic>
        <p:nvPicPr>
          <p:cNvPr id="7" name="Content Placeholder 6" descr="A graph of different sizes and colors&#10;&#10;Description automatically generated with medium confidence">
            <a:extLst>
              <a:ext uri="{FF2B5EF4-FFF2-40B4-BE49-F238E27FC236}">
                <a16:creationId xmlns:a16="http://schemas.microsoft.com/office/drawing/2014/main" id="{7B6FCFC9-39B5-8532-6950-D97C8FB51AF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91" y="1953487"/>
            <a:ext cx="5730201" cy="2514600"/>
          </a:xfrm>
          <a:ln>
            <a:solidFill>
              <a:schemeClr val="tx1"/>
            </a:solidFill>
          </a:ln>
        </p:spPr>
      </p:pic>
      <p:pic>
        <p:nvPicPr>
          <p:cNvPr id="9" name="Content Placeholder 8" descr="A graph of a bar chart&#10;&#10;Description automatically generated with medium confidence">
            <a:extLst>
              <a:ext uri="{FF2B5EF4-FFF2-40B4-BE49-F238E27FC236}">
                <a16:creationId xmlns:a16="http://schemas.microsoft.com/office/drawing/2014/main" id="{AF5797AF-33A9-A2FF-CBBF-05AF70CAF68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073" y="1953487"/>
            <a:ext cx="5685183" cy="2514600"/>
          </a:xfr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7F7AE63-B0DD-FB24-5040-8AFB033E0E2F}"/>
              </a:ext>
            </a:extLst>
          </p:cNvPr>
          <p:cNvSpPr txBox="1"/>
          <p:nvPr/>
        </p:nvSpPr>
        <p:spPr>
          <a:xfrm>
            <a:off x="230591" y="4873336"/>
            <a:ext cx="5730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Info / (Info + Junk) = 6/8 = 0.75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3E82CE-0B9E-C1D3-2DE7-08BE4AA3165F}"/>
              </a:ext>
            </a:extLst>
          </p:cNvPr>
          <p:cNvSpPr txBox="1"/>
          <p:nvPr/>
        </p:nvSpPr>
        <p:spPr>
          <a:xfrm>
            <a:off x="6088563" y="4873336"/>
            <a:ext cx="5730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Info / (Info + </a:t>
            </a:r>
            <a:r>
              <a:rPr lang="en-US" sz="3200" strike="sngStrike" dirty="0"/>
              <a:t>Junk</a:t>
            </a:r>
            <a:r>
              <a:rPr lang="en-US" sz="3200" dirty="0"/>
              <a:t>) = 6/6 = 1</a:t>
            </a:r>
          </a:p>
        </p:txBody>
      </p:sp>
    </p:spTree>
    <p:extLst>
      <p:ext uri="{BB962C8B-B14F-4D97-AF65-F5344CB8AC3E}">
        <p14:creationId xmlns:p14="http://schemas.microsoft.com/office/powerpoint/2010/main" val="691081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graph of blue bars&#10;&#10;Description automatically generated">
            <a:extLst>
              <a:ext uri="{FF2B5EF4-FFF2-40B4-BE49-F238E27FC236}">
                <a16:creationId xmlns:a16="http://schemas.microsoft.com/office/drawing/2014/main" id="{DEC95027-555A-6B2D-9A50-C843F84FEF8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240" y="2993331"/>
            <a:ext cx="4002902" cy="335401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888E4A-1B28-2C55-D901-6C98ADA08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5142" y="556778"/>
            <a:ext cx="6508711" cy="961817"/>
          </a:xfrm>
        </p:spPr>
        <p:txBody>
          <a:bodyPr/>
          <a:lstStyle/>
          <a:p>
            <a:r>
              <a:rPr lang="en-US" sz="4400" b="1" i="0" u="none" strike="noStrike" kern="100" baseline="0" dirty="0">
                <a:latin typeface="Aptos" panose="020B0004020202020204" pitchFamily="34" charset="0"/>
              </a:rPr>
              <a:t>Remove all Chart Junk</a:t>
            </a:r>
            <a:endParaRPr lang="en-US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574EB0F-AE39-F9D7-18F6-553D7E7725FB}"/>
              </a:ext>
            </a:extLst>
          </p:cNvPr>
          <p:cNvCxnSpPr>
            <a:cxnSpLocks/>
          </p:cNvCxnSpPr>
          <p:nvPr/>
        </p:nvCxnSpPr>
        <p:spPr>
          <a:xfrm flipH="1">
            <a:off x="1452482" y="2703076"/>
            <a:ext cx="146246" cy="725924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CCF92790-90E2-22CF-C7D7-D0012A544F69}"/>
              </a:ext>
            </a:extLst>
          </p:cNvPr>
          <p:cNvSpPr/>
          <p:nvPr/>
        </p:nvSpPr>
        <p:spPr>
          <a:xfrm>
            <a:off x="1598728" y="2204313"/>
            <a:ext cx="3002769" cy="49876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Axis numbers repetitive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AA6985-9663-F27A-9B68-9656E455CD11}"/>
              </a:ext>
            </a:extLst>
          </p:cNvPr>
          <p:cNvSpPr txBox="1"/>
          <p:nvPr/>
        </p:nvSpPr>
        <p:spPr>
          <a:xfrm>
            <a:off x="370424" y="736497"/>
            <a:ext cx="5091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Unnecessary repetition?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53F2790-D71E-3A3B-BCD0-16DE8EB8D34E}"/>
              </a:ext>
            </a:extLst>
          </p:cNvPr>
          <p:cNvSpPr/>
          <p:nvPr/>
        </p:nvSpPr>
        <p:spPr>
          <a:xfrm>
            <a:off x="1306237" y="3510749"/>
            <a:ext cx="292491" cy="273056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04FEB76-F466-7EEC-03D1-15560106E619}"/>
              </a:ext>
            </a:extLst>
          </p:cNvPr>
          <p:cNvSpPr/>
          <p:nvPr/>
        </p:nvSpPr>
        <p:spPr>
          <a:xfrm>
            <a:off x="6375082" y="2116654"/>
            <a:ext cx="3002769" cy="49876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Remove axis</a:t>
            </a:r>
          </a:p>
        </p:txBody>
      </p:sp>
      <p:pic>
        <p:nvPicPr>
          <p:cNvPr id="12" name="Content Placeholder 11" descr="A graph of blue bars&#10;&#10;Description automatically generated">
            <a:extLst>
              <a:ext uri="{FF2B5EF4-FFF2-40B4-BE49-F238E27FC236}">
                <a16:creationId xmlns:a16="http://schemas.microsoft.com/office/drawing/2014/main" id="{F1E320DA-B8D8-C4D3-04DE-74653BC3F62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757" y="2993331"/>
            <a:ext cx="3950365" cy="3338802"/>
          </a:xfr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D7AB871-D6CD-D625-6BDB-06128946C56E}"/>
              </a:ext>
            </a:extLst>
          </p:cNvPr>
          <p:cNvCxnSpPr>
            <a:cxnSpLocks/>
            <a:stCxn id="23" idx="2"/>
          </p:cNvCxnSpPr>
          <p:nvPr/>
        </p:nvCxnSpPr>
        <p:spPr>
          <a:xfrm flipH="1">
            <a:off x="6209414" y="2615417"/>
            <a:ext cx="1667053" cy="1850257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9375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/>
      <p:bldP spid="21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95FEDAE-A3B8-08DC-1935-7B7DE8F2B8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More Detail</a:t>
            </a:r>
          </a:p>
        </p:txBody>
      </p:sp>
      <p:pic>
        <p:nvPicPr>
          <p:cNvPr id="22" name="Content Placeholder 21" descr="A graph of blue bars&#10;&#10;Description automatically generated">
            <a:extLst>
              <a:ext uri="{FF2B5EF4-FFF2-40B4-BE49-F238E27FC236}">
                <a16:creationId xmlns:a16="http://schemas.microsoft.com/office/drawing/2014/main" id="{9C78F474-188C-C1CC-4A7D-60C70E1ACD6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86" y="2505075"/>
            <a:ext cx="4651249" cy="3931181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ED6C879-288C-0D7B-9977-B0EC647E8D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27375" y="1681163"/>
            <a:ext cx="5183188" cy="823912"/>
          </a:xfrm>
        </p:spPr>
        <p:txBody>
          <a:bodyPr/>
          <a:lstStyle/>
          <a:p>
            <a:r>
              <a:rPr lang="en-US" dirty="0"/>
              <a:t>Less Detail</a:t>
            </a:r>
          </a:p>
        </p:txBody>
      </p:sp>
      <p:pic>
        <p:nvPicPr>
          <p:cNvPr id="26" name="Content Placeholder 25" descr="A graph of blue bars&#10;&#10;Description automatically generated">
            <a:extLst>
              <a:ext uri="{FF2B5EF4-FFF2-40B4-BE49-F238E27FC236}">
                <a16:creationId xmlns:a16="http://schemas.microsoft.com/office/drawing/2014/main" id="{5C389AA0-AF9D-C6C1-C531-6BEE87EA54C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437" y="2508757"/>
            <a:ext cx="4838367" cy="3927500"/>
          </a:xfr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0843DE9E-7E8D-44BB-EB5D-F57DBD5B1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5142" y="404374"/>
            <a:ext cx="6508711" cy="961817"/>
          </a:xfrm>
        </p:spPr>
        <p:txBody>
          <a:bodyPr/>
          <a:lstStyle/>
          <a:p>
            <a:r>
              <a:rPr lang="en-US" sz="4400" b="1" i="0" u="none" strike="noStrike" kern="100" baseline="0" dirty="0">
                <a:latin typeface="Aptos" panose="020B0004020202020204" pitchFamily="34" charset="0"/>
              </a:rPr>
              <a:t>Remove all Chart Junk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94D400-58D7-9862-32AF-678058C225FF}"/>
              </a:ext>
            </a:extLst>
          </p:cNvPr>
          <p:cNvSpPr txBox="1"/>
          <p:nvPr/>
        </p:nvSpPr>
        <p:spPr>
          <a:xfrm>
            <a:off x="370424" y="584093"/>
            <a:ext cx="5091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Unnecessary repetition?</a:t>
            </a:r>
          </a:p>
        </p:txBody>
      </p:sp>
    </p:spTree>
    <p:extLst>
      <p:ext uri="{BB962C8B-B14F-4D97-AF65-F5344CB8AC3E}">
        <p14:creationId xmlns:p14="http://schemas.microsoft.com/office/powerpoint/2010/main" val="1440855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FDEA5-6DAA-2499-5E5E-9425958DC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540" y="399474"/>
            <a:ext cx="5005260" cy="758536"/>
          </a:xfrm>
        </p:spPr>
        <p:txBody>
          <a:bodyPr/>
          <a:lstStyle/>
          <a:p>
            <a:pPr marR="0" lvl="0" rtl="0"/>
            <a:r>
              <a:rPr lang="en-US" sz="3200" b="1" i="0" u="none" strike="noStrike" kern="100" baseline="0" dirty="0">
                <a:latin typeface="Aptos" panose="020B0004020202020204" pitchFamily="34" charset="0"/>
              </a:rPr>
              <a:t>Remove Chart Junk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7C5192-399B-AB0C-0A30-32C90F27585F}"/>
              </a:ext>
            </a:extLst>
          </p:cNvPr>
          <p:cNvSpPr txBox="1"/>
          <p:nvPr/>
        </p:nvSpPr>
        <p:spPr>
          <a:xfrm>
            <a:off x="712074" y="543383"/>
            <a:ext cx="4499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rtl="0">
              <a:buNone/>
            </a:pPr>
            <a:r>
              <a:rPr lang="en-US" sz="2800" b="0" i="0" u="none" strike="noStrike" kern="100" baseline="0" dirty="0">
                <a:latin typeface="Aptos" panose="020B0004020202020204" pitchFamily="34" charset="0"/>
              </a:rPr>
              <a:t>Are there clear labels?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FAA5BA0-3A30-FD70-FA4F-F90A1AA51D41}"/>
              </a:ext>
            </a:extLst>
          </p:cNvPr>
          <p:cNvSpPr/>
          <p:nvPr/>
        </p:nvSpPr>
        <p:spPr>
          <a:xfrm>
            <a:off x="347757" y="5835893"/>
            <a:ext cx="2391381" cy="49876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Implied. Don’t need.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BF4D893-D5F9-47CB-72B4-3813888D04D0}"/>
              </a:ext>
            </a:extLst>
          </p:cNvPr>
          <p:cNvSpPr/>
          <p:nvPr/>
        </p:nvSpPr>
        <p:spPr>
          <a:xfrm>
            <a:off x="3349317" y="5832451"/>
            <a:ext cx="1862021" cy="49876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What is this</a:t>
            </a:r>
          </a:p>
        </p:txBody>
      </p:sp>
      <p:pic>
        <p:nvPicPr>
          <p:cNvPr id="7" name="Content Placeholder 6" descr="A graph of blue bars&#10;&#10;Description automatically generated with medium confidence">
            <a:extLst>
              <a:ext uri="{FF2B5EF4-FFF2-40B4-BE49-F238E27FC236}">
                <a16:creationId xmlns:a16="http://schemas.microsoft.com/office/drawing/2014/main" id="{EEDEB7E6-AA15-D798-FE37-BDC9330B248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66" y="1421239"/>
            <a:ext cx="4715217" cy="4065698"/>
          </a:xfrm>
        </p:spPr>
      </p:pic>
      <p:pic>
        <p:nvPicPr>
          <p:cNvPr id="15" name="Content Placeholder 14" descr="A graph with blue bars&#10;&#10;Description automatically generated">
            <a:extLst>
              <a:ext uri="{FF2B5EF4-FFF2-40B4-BE49-F238E27FC236}">
                <a16:creationId xmlns:a16="http://schemas.microsoft.com/office/drawing/2014/main" id="{BD17463C-3318-144F-EF76-778F93FFE66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539" y="1421239"/>
            <a:ext cx="4787737" cy="4015522"/>
          </a:xfr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632D3BA-2FFE-B394-84D6-37B4116FAE80}"/>
              </a:ext>
            </a:extLst>
          </p:cNvPr>
          <p:cNvCxnSpPr>
            <a:cxnSpLocks/>
          </p:cNvCxnSpPr>
          <p:nvPr/>
        </p:nvCxnSpPr>
        <p:spPr>
          <a:xfrm flipH="1" flipV="1">
            <a:off x="3183313" y="4885509"/>
            <a:ext cx="166004" cy="950384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FE0517E-411B-CC2E-FDC6-DB5B978591AA}"/>
              </a:ext>
            </a:extLst>
          </p:cNvPr>
          <p:cNvCxnSpPr>
            <a:cxnSpLocks/>
          </p:cNvCxnSpPr>
          <p:nvPr/>
        </p:nvCxnSpPr>
        <p:spPr>
          <a:xfrm flipV="1">
            <a:off x="347757" y="3469495"/>
            <a:ext cx="221784" cy="2366398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A4247F3D-5865-D6C3-9D41-00C9DEEA86A8}"/>
              </a:ext>
            </a:extLst>
          </p:cNvPr>
          <p:cNvSpPr/>
          <p:nvPr/>
        </p:nvSpPr>
        <p:spPr>
          <a:xfrm>
            <a:off x="9781942" y="2667496"/>
            <a:ext cx="1281693" cy="6266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Much better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2BFD92-3CD4-5B22-718A-175DC9E157A9}"/>
              </a:ext>
            </a:extLst>
          </p:cNvPr>
          <p:cNvSpPr/>
          <p:nvPr/>
        </p:nvSpPr>
        <p:spPr>
          <a:xfrm>
            <a:off x="5596159" y="5624804"/>
            <a:ext cx="1764478" cy="88958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Take out month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B3F815B-A796-6CDA-7DB3-212D9C4DE8BB}"/>
              </a:ext>
            </a:extLst>
          </p:cNvPr>
          <p:cNvCxnSpPr>
            <a:cxnSpLocks/>
          </p:cNvCxnSpPr>
          <p:nvPr/>
        </p:nvCxnSpPr>
        <p:spPr>
          <a:xfrm flipV="1">
            <a:off x="5596158" y="3294112"/>
            <a:ext cx="838719" cy="2330692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C706FDFB-CCD0-E4A2-12BC-7CDFD634D564}"/>
              </a:ext>
            </a:extLst>
          </p:cNvPr>
          <p:cNvSpPr/>
          <p:nvPr/>
        </p:nvSpPr>
        <p:spPr>
          <a:xfrm>
            <a:off x="9491779" y="6209144"/>
            <a:ext cx="1862021" cy="49876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Add label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8115968-1A82-453B-1D07-6F83F64D7270}"/>
              </a:ext>
            </a:extLst>
          </p:cNvPr>
          <p:cNvCxnSpPr>
            <a:cxnSpLocks/>
          </p:cNvCxnSpPr>
          <p:nvPr/>
        </p:nvCxnSpPr>
        <p:spPr>
          <a:xfrm flipH="1" flipV="1">
            <a:off x="9325775" y="5262202"/>
            <a:ext cx="166004" cy="950384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3761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 animBg="1"/>
      <p:bldP spid="22" grpId="0" animBg="1"/>
      <p:bldP spid="24" grpId="0" animBg="1"/>
      <p:bldP spid="3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FDEA5-6DAA-2499-5E5E-9425958DC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2642" y="281997"/>
            <a:ext cx="4951158" cy="1325563"/>
          </a:xfrm>
        </p:spPr>
        <p:txBody>
          <a:bodyPr/>
          <a:lstStyle/>
          <a:p>
            <a:pPr marR="0" lvl="0" rtl="0"/>
            <a:r>
              <a:rPr lang="en-US" sz="3200" b="1" i="0" u="none" strike="noStrike" kern="100" baseline="0" dirty="0">
                <a:latin typeface="Aptos" panose="020B0004020202020204" pitchFamily="34" charset="0"/>
              </a:rPr>
              <a:t>Remove Chart Junk</a:t>
            </a:r>
            <a:endParaRPr lang="en-US" dirty="0"/>
          </a:p>
        </p:txBody>
      </p:sp>
      <p:pic>
        <p:nvPicPr>
          <p:cNvPr id="7" name="Content Placeholder 6" descr="A graph showing sales and sales&#10;&#10;Description automatically generated with medium confidence">
            <a:extLst>
              <a:ext uri="{FF2B5EF4-FFF2-40B4-BE49-F238E27FC236}">
                <a16:creationId xmlns:a16="http://schemas.microsoft.com/office/drawing/2014/main" id="{D2AD600A-E153-2A58-EA2D-E5096445C33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11" y="2463439"/>
            <a:ext cx="5393320" cy="3075709"/>
          </a:xfrm>
          <a:ln>
            <a:solidFill>
              <a:schemeClr val="accent1">
                <a:shade val="15000"/>
              </a:schemeClr>
            </a:solidFill>
          </a:ln>
        </p:spPr>
      </p:pic>
      <p:pic>
        <p:nvPicPr>
          <p:cNvPr id="9" name="Content Placeholder 8" descr="A graph showing sales and sales&#10;&#10;Description automatically generated with medium confidence">
            <a:extLst>
              <a:ext uri="{FF2B5EF4-FFF2-40B4-BE49-F238E27FC236}">
                <a16:creationId xmlns:a16="http://schemas.microsoft.com/office/drawing/2014/main" id="{93F3CB40-3F91-E36F-3307-9E695424254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642" y="2468166"/>
            <a:ext cx="5459523" cy="3070982"/>
          </a:xfrm>
          <a:ln>
            <a:solidFill>
              <a:schemeClr val="accent1">
                <a:shade val="15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FEE441-3EB7-C14C-A162-69B4BC04C173}"/>
              </a:ext>
            </a:extLst>
          </p:cNvPr>
          <p:cNvSpPr txBox="1"/>
          <p:nvPr/>
        </p:nvSpPr>
        <p:spPr>
          <a:xfrm>
            <a:off x="481711" y="683168"/>
            <a:ext cx="3953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u="none" strike="noStrike" kern="100" baseline="0" dirty="0">
                <a:latin typeface="Aptos" panose="020B0004020202020204" pitchFamily="34" charset="0"/>
              </a:rPr>
              <a:t>Do gridlines help?</a:t>
            </a:r>
            <a:endParaRPr lang="en-US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E119C1-4639-763C-91E1-18D41102F215}"/>
              </a:ext>
            </a:extLst>
          </p:cNvPr>
          <p:cNvSpPr txBox="1"/>
          <p:nvPr/>
        </p:nvSpPr>
        <p:spPr>
          <a:xfrm>
            <a:off x="7742848" y="1805384"/>
            <a:ext cx="3127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u="none" strike="noStrike" kern="100" baseline="0" dirty="0">
                <a:latin typeface="Aptos" panose="020B0004020202020204" pitchFamily="34" charset="0"/>
              </a:rPr>
              <a:t>Probably not.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2278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12007-B882-C93A-29EB-474F04B1A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kern="100" dirty="0">
                <a:latin typeface="Aptos Display" panose="020B0004020202020204" pitchFamily="34" charset="0"/>
              </a:rPr>
              <a:t>What is a Dashboard?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DD774-009F-C334-3ABB-ED8A7E5A9B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7833" y="1825625"/>
            <a:ext cx="5241851" cy="4351338"/>
          </a:xfrm>
        </p:spPr>
        <p:txBody>
          <a:bodyPr>
            <a:normAutofit/>
          </a:bodyPr>
          <a:lstStyle/>
          <a:p>
            <a:r>
              <a:rPr lang="en-US" kern="100" dirty="0">
                <a:latin typeface="Aptos Display" panose="020B0004020202020204" pitchFamily="34" charset="0"/>
              </a:rPr>
              <a:t>One location where we can present useful information &amp; metrics for making decisions.</a:t>
            </a:r>
          </a:p>
          <a:p>
            <a:r>
              <a:rPr lang="en-US" kern="100" dirty="0">
                <a:latin typeface="Aptos Display" panose="020B0004020202020204" pitchFamily="34" charset="0"/>
              </a:rPr>
              <a:t>When new data arrives, the dashboard can be refreshed.</a:t>
            </a:r>
          </a:p>
          <a:p>
            <a:r>
              <a:rPr lang="en-US" kern="100" dirty="0">
                <a:latin typeface="Aptos Display" panose="020B0004020202020204" pitchFamily="34" charset="0"/>
              </a:rPr>
              <a:t>Just like a dashboard in a car, a dashboard should present information that is required for making good decisions.</a:t>
            </a:r>
          </a:p>
        </p:txBody>
      </p:sp>
      <p:pic>
        <p:nvPicPr>
          <p:cNvPr id="6" name="Content Placeholder 5" descr="A screenshot of a graph&#10;&#10;Description automatically generated">
            <a:extLst>
              <a:ext uri="{FF2B5EF4-FFF2-40B4-BE49-F238E27FC236}">
                <a16:creationId xmlns:a16="http://schemas.microsoft.com/office/drawing/2014/main" id="{D177F186-D4CD-AAEA-CC17-A6FF5D29326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684" y="1995414"/>
            <a:ext cx="6067305" cy="3338623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28965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FDEA5-6DAA-2499-5E5E-9425958DC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4492" y="365126"/>
            <a:ext cx="5089308" cy="1082938"/>
          </a:xfrm>
        </p:spPr>
        <p:txBody>
          <a:bodyPr/>
          <a:lstStyle/>
          <a:p>
            <a:pPr marR="0" lvl="0" rtl="0"/>
            <a:r>
              <a:rPr lang="en-US" sz="3200" b="1" i="0" u="none" strike="noStrike" kern="100" baseline="0" dirty="0">
                <a:latin typeface="Aptos" panose="020B0004020202020204" pitchFamily="34" charset="0"/>
              </a:rPr>
              <a:t>Remove Chart Junk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87CEAB-D517-ED50-669C-4106BB1055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65119" y="688567"/>
            <a:ext cx="3271588" cy="566302"/>
          </a:xfrm>
        </p:spPr>
        <p:txBody>
          <a:bodyPr/>
          <a:lstStyle/>
          <a:p>
            <a:pPr marL="0" marR="0" lvl="0" indent="0" rtl="0">
              <a:buNone/>
            </a:pPr>
            <a:r>
              <a:rPr lang="en-US" sz="3000" b="0" i="0" u="none" strike="noStrike" kern="100" baseline="0" dirty="0">
                <a:latin typeface="Aptos" panose="020B0004020202020204" pitchFamily="34" charset="0"/>
              </a:rPr>
              <a:t>No 3-D charts!</a:t>
            </a:r>
          </a:p>
        </p:txBody>
      </p:sp>
      <p:pic>
        <p:nvPicPr>
          <p:cNvPr id="6" name="Content Placeholder 5" descr="A diagram with a red circle around it&#10;&#10;Description automatically generated">
            <a:extLst>
              <a:ext uri="{FF2B5EF4-FFF2-40B4-BE49-F238E27FC236}">
                <a16:creationId xmlns:a16="http://schemas.microsoft.com/office/drawing/2014/main" id="{967B70E3-ABBF-1ACA-ABFC-6D4E6FF89FA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118" y="1516159"/>
            <a:ext cx="8593282" cy="5044812"/>
          </a:xfrm>
        </p:spPr>
      </p:pic>
    </p:spTree>
    <p:extLst>
      <p:ext uri="{BB962C8B-B14F-4D97-AF65-F5344CB8AC3E}">
        <p14:creationId xmlns:p14="http://schemas.microsoft.com/office/powerpoint/2010/main" val="3562826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35134-BFBB-3135-ED73-3D735AD33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0288"/>
          </a:xfrm>
        </p:spPr>
        <p:txBody>
          <a:bodyPr>
            <a:normAutofit/>
          </a:bodyPr>
          <a:lstStyle/>
          <a:p>
            <a:pPr marR="0" rtl="0"/>
            <a:r>
              <a:rPr lang="en-US" b="1" i="0" u="none" strike="noStrike" kern="100" baseline="0" dirty="0">
                <a:solidFill>
                  <a:schemeClr val="tx1"/>
                </a:solidFill>
                <a:latin typeface="Aptos Display" panose="020B0004020202020204" pitchFamily="34" charset="0"/>
              </a:rPr>
              <a:t>Refine your dashboard.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A3CF5D-26A8-DC78-86B8-E077C1644D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49421"/>
            <a:ext cx="10515600" cy="4727542"/>
          </a:xfrm>
        </p:spPr>
        <p:txBody>
          <a:bodyPr>
            <a:normAutofit lnSpcReduction="10000"/>
          </a:bodyPr>
          <a:lstStyle/>
          <a:p>
            <a:r>
              <a:rPr lang="en-US" kern="100" dirty="0">
                <a:latin typeface="Aptos" panose="020B0004020202020204" pitchFamily="34" charset="0"/>
              </a:rPr>
              <a:t>Is there content that does not deliver the message?</a:t>
            </a:r>
          </a:p>
          <a:p>
            <a:r>
              <a:rPr lang="en-US" sz="2800" b="0" i="0" u="none" strike="noStrike" kern="100" baseline="0" dirty="0">
                <a:latin typeface="Aptos" panose="020B0004020202020204" pitchFamily="34" charset="0"/>
              </a:rPr>
              <a:t>Are there too many elements in the dashboard?</a:t>
            </a:r>
          </a:p>
          <a:p>
            <a:r>
              <a:rPr lang="en-US" sz="2800" b="0" i="0" u="none" strike="noStrike" kern="100" baseline="0" dirty="0">
                <a:latin typeface="Aptos" panose="020B0004020202020204" pitchFamily="34" charset="0"/>
              </a:rPr>
              <a:t>Is there inconsistent colors?</a:t>
            </a:r>
          </a:p>
          <a:p>
            <a:r>
              <a:rPr lang="en-US" b="0" i="0" u="none" strike="noStrike" kern="100" baseline="0" dirty="0">
                <a:latin typeface="Aptos Display" panose="020B0004020202020204" pitchFamily="34" charset="0"/>
              </a:rPr>
              <a:t>The top left corner is where eyes tend to look first. Important elements in top left.</a:t>
            </a:r>
          </a:p>
          <a:p>
            <a:pPr marR="0" lvl="0" rtl="0"/>
            <a:r>
              <a:rPr lang="en-US" b="0" i="0" u="none" strike="noStrike" kern="100" baseline="0" dirty="0">
                <a:latin typeface="Aptos Display" panose="020B0004020202020204" pitchFamily="34" charset="0"/>
              </a:rPr>
              <a:t>Group related information (like sales, or units) so dashboard easy to navigate.</a:t>
            </a:r>
          </a:p>
          <a:p>
            <a:pPr marR="0" lvl="0" rtl="0"/>
            <a:r>
              <a:rPr lang="en-US" b="0" i="0" u="none" strike="noStrike" kern="100" baseline="0" dirty="0">
                <a:latin typeface="Aptos Display" panose="020B0004020202020204" pitchFamily="34" charset="0"/>
              </a:rPr>
              <a:t> Difference between numbers should be material: round so you can see differences</a:t>
            </a:r>
            <a:r>
              <a:rPr lang="en-US" b="0" i="0" u="none" strike="noStrike" kern="100" baseline="0" dirty="0">
                <a:latin typeface="Times New Roman" panose="02020603050405020304" pitchFamily="18" charset="0"/>
              </a:rPr>
              <a:t>.</a:t>
            </a:r>
          </a:p>
          <a:p>
            <a:pPr marR="0" lvl="0" rtl="0"/>
            <a:r>
              <a:rPr lang="en-US" b="0" i="0" u="none" strike="noStrike" kern="100" baseline="0" dirty="0">
                <a:latin typeface="Aptos Display" panose="020B0004020202020204" pitchFamily="34" charset="0"/>
              </a:rPr>
              <a:t>Give context to numbers: Did we meet our goal? Compared to last period?</a:t>
            </a:r>
          </a:p>
        </p:txBody>
      </p:sp>
    </p:spTree>
    <p:extLst>
      <p:ext uri="{BB962C8B-B14F-4D97-AF65-F5344CB8AC3E}">
        <p14:creationId xmlns:p14="http://schemas.microsoft.com/office/powerpoint/2010/main" val="2146420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FDEA5-6DAA-2499-5E5E-9425958DC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289" y="1149926"/>
            <a:ext cx="11380525" cy="774741"/>
          </a:xfrm>
        </p:spPr>
        <p:txBody>
          <a:bodyPr>
            <a:normAutofit/>
          </a:bodyPr>
          <a:lstStyle/>
          <a:p>
            <a:r>
              <a:rPr lang="en-US" sz="2800" kern="100" dirty="0">
                <a:latin typeface="Aptos" panose="020B0004020202020204" pitchFamily="34" charset="0"/>
              </a:rPr>
              <a:t>Is there content that does not deliver the message?</a:t>
            </a:r>
          </a:p>
        </p:txBody>
      </p:sp>
      <p:pic>
        <p:nvPicPr>
          <p:cNvPr id="11" name="Content Placeholder 10" descr="A screenshot of a graph&#10;&#10;Description automatically generated">
            <a:extLst>
              <a:ext uri="{FF2B5EF4-FFF2-40B4-BE49-F238E27FC236}">
                <a16:creationId xmlns:a16="http://schemas.microsoft.com/office/drawing/2014/main" id="{75CF5742-4D7E-73E6-5690-C4C07C4C244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90" y="2175495"/>
            <a:ext cx="5470223" cy="3015574"/>
          </a:xfrm>
          <a:ln>
            <a:solidFill>
              <a:schemeClr val="tx1"/>
            </a:solidFill>
          </a:ln>
        </p:spPr>
      </p:pic>
      <p:pic>
        <p:nvPicPr>
          <p:cNvPr id="13" name="Content Placeholder 12" descr="A screenshot of a computer&#10;&#10;Description automatically generated">
            <a:extLst>
              <a:ext uri="{FF2B5EF4-FFF2-40B4-BE49-F238E27FC236}">
                <a16:creationId xmlns:a16="http://schemas.microsoft.com/office/drawing/2014/main" id="{C0D73E3A-B13E-F34E-CE38-9B798F967B11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489" y="2175495"/>
            <a:ext cx="5633326" cy="2481995"/>
          </a:xfrm>
          <a:ln>
            <a:solidFill>
              <a:schemeClr val="tx1"/>
            </a:solidFill>
          </a:ln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373F7E37-C316-7323-6640-4C14ABCB36E8}"/>
              </a:ext>
            </a:extLst>
          </p:cNvPr>
          <p:cNvSpPr/>
          <p:nvPr/>
        </p:nvSpPr>
        <p:spPr>
          <a:xfrm>
            <a:off x="324185" y="4432099"/>
            <a:ext cx="5771815" cy="8868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F654F09-C98C-7A20-7603-5B65F8185A06}"/>
              </a:ext>
            </a:extLst>
          </p:cNvPr>
          <p:cNvSpPr txBox="1"/>
          <p:nvPr/>
        </p:nvSpPr>
        <p:spPr>
          <a:xfrm>
            <a:off x="324185" y="5513850"/>
            <a:ext cx="2733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Yes!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A05F822-32FB-AB73-E40E-F4B9736675BD}"/>
              </a:ext>
            </a:extLst>
          </p:cNvPr>
          <p:cNvSpPr txBox="1"/>
          <p:nvPr/>
        </p:nvSpPr>
        <p:spPr>
          <a:xfrm>
            <a:off x="6259105" y="4942095"/>
            <a:ext cx="56087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Message easier to understand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15BD00-2689-2145-C081-9A6707A9F526}"/>
              </a:ext>
            </a:extLst>
          </p:cNvPr>
          <p:cNvSpPr txBox="1"/>
          <p:nvPr/>
        </p:nvSpPr>
        <p:spPr>
          <a:xfrm>
            <a:off x="3057834" y="5513850"/>
            <a:ext cx="3323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So remove it: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9B4240-6089-C2D2-894D-2A1D4FC1FAC3}"/>
              </a:ext>
            </a:extLst>
          </p:cNvPr>
          <p:cNvSpPr txBox="1">
            <a:spLocks/>
          </p:cNvSpPr>
          <p:nvPr/>
        </p:nvSpPr>
        <p:spPr>
          <a:xfrm>
            <a:off x="487289" y="353578"/>
            <a:ext cx="10866511" cy="961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kern="100" dirty="0">
                <a:latin typeface="Aptos" panose="020B0004020202020204" pitchFamily="34" charset="0"/>
              </a:rPr>
              <a:t>Refine Dashboard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85408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 animBg="1"/>
      <p:bldP spid="22" grpId="0"/>
      <p:bldP spid="23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FDEA5-6DAA-2499-5E5E-9425958DC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543" y="384800"/>
            <a:ext cx="10864257" cy="814797"/>
          </a:xfrm>
        </p:spPr>
        <p:txBody>
          <a:bodyPr/>
          <a:lstStyle/>
          <a:p>
            <a:pPr marR="0" lvl="0" rtl="0"/>
            <a:r>
              <a:rPr lang="en-US" sz="3200" b="1" i="0" u="none" strike="noStrike" kern="100" baseline="0" dirty="0">
                <a:latin typeface="Aptos" panose="020B0004020202020204" pitchFamily="34" charset="0"/>
              </a:rPr>
              <a:t>Refine Dashboard </a:t>
            </a:r>
          </a:p>
        </p:txBody>
      </p:sp>
      <p:pic>
        <p:nvPicPr>
          <p:cNvPr id="7" name="Content Placeholder 6" descr="A screenshot of a graph&#10;&#10;Description automatically generated">
            <a:extLst>
              <a:ext uri="{FF2B5EF4-FFF2-40B4-BE49-F238E27FC236}">
                <a16:creationId xmlns:a16="http://schemas.microsoft.com/office/drawing/2014/main" id="{52FC1D9A-906F-3876-930F-2F631FEE5DD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43" y="2255288"/>
            <a:ext cx="5184210" cy="2890640"/>
          </a:xfr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11" name="Content Placeholder 10" descr="A screenshot of a graph&#10;&#10;Description automatically generated">
            <a:extLst>
              <a:ext uri="{FF2B5EF4-FFF2-40B4-BE49-F238E27FC236}">
                <a16:creationId xmlns:a16="http://schemas.microsoft.com/office/drawing/2014/main" id="{9E92E182-2934-5378-2577-9A7276FC4AD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6" b="1724"/>
          <a:stretch/>
        </p:blipFill>
        <p:spPr>
          <a:xfrm>
            <a:off x="6193303" y="2255288"/>
            <a:ext cx="5065247" cy="2840587"/>
          </a:xfr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1BD59CF-D7D5-1E0A-6D00-BB046BDC655B}"/>
              </a:ext>
            </a:extLst>
          </p:cNvPr>
          <p:cNvSpPr txBox="1"/>
          <p:nvPr/>
        </p:nvSpPr>
        <p:spPr>
          <a:xfrm>
            <a:off x="493899" y="1272999"/>
            <a:ext cx="948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u="none" strike="noStrike" kern="100" baseline="0" dirty="0">
                <a:latin typeface="Aptos" panose="020B0004020202020204" pitchFamily="34" charset="0"/>
              </a:rPr>
              <a:t>Are there too many elements in the dashboard?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16483C-550E-D05B-3B89-543AB48DE8CF}"/>
              </a:ext>
            </a:extLst>
          </p:cNvPr>
          <p:cNvSpPr txBox="1"/>
          <p:nvPr/>
        </p:nvSpPr>
        <p:spPr>
          <a:xfrm>
            <a:off x="324185" y="5466319"/>
            <a:ext cx="2733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Yes!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B7EF47-A539-987A-B6AF-EDB564928119}"/>
              </a:ext>
            </a:extLst>
          </p:cNvPr>
          <p:cNvSpPr txBox="1"/>
          <p:nvPr/>
        </p:nvSpPr>
        <p:spPr>
          <a:xfrm>
            <a:off x="3057834" y="5466319"/>
            <a:ext cx="3323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So, remove it: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3F1EC47-FD18-A6F4-34BB-C32D42552026}"/>
              </a:ext>
            </a:extLst>
          </p:cNvPr>
          <p:cNvSpPr/>
          <p:nvPr/>
        </p:nvSpPr>
        <p:spPr>
          <a:xfrm>
            <a:off x="1945168" y="3470170"/>
            <a:ext cx="3728586" cy="423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64E8DF-C1CA-1EEB-6181-1E4CF0A95D54}"/>
              </a:ext>
            </a:extLst>
          </p:cNvPr>
          <p:cNvSpPr txBox="1"/>
          <p:nvPr/>
        </p:nvSpPr>
        <p:spPr>
          <a:xfrm>
            <a:off x="7594357" y="5466319"/>
            <a:ext cx="2733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Keep it simple</a:t>
            </a:r>
          </a:p>
        </p:txBody>
      </p:sp>
    </p:spTree>
    <p:extLst>
      <p:ext uri="{BB962C8B-B14F-4D97-AF65-F5344CB8AC3E}">
        <p14:creationId xmlns:p14="http://schemas.microsoft.com/office/powerpoint/2010/main" val="257249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5" grpId="0" animBg="1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FDEA5-6DAA-2499-5E5E-9425958DC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8020" y="284882"/>
            <a:ext cx="4265779" cy="912713"/>
          </a:xfrm>
        </p:spPr>
        <p:txBody>
          <a:bodyPr>
            <a:normAutofit/>
          </a:bodyPr>
          <a:lstStyle/>
          <a:p>
            <a:pPr marR="0" lvl="0" rtl="0"/>
            <a:r>
              <a:rPr lang="en-US" sz="3200" b="1" i="0" u="none" strike="noStrike" kern="100" baseline="0" dirty="0">
                <a:latin typeface="Aptos" panose="020B0004020202020204" pitchFamily="34" charset="0"/>
              </a:rPr>
              <a:t>Refine Dashboard 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A1D441-C5CB-9DA0-5581-4FC9E2F5D133}"/>
              </a:ext>
            </a:extLst>
          </p:cNvPr>
          <p:cNvSpPr txBox="1"/>
          <p:nvPr/>
        </p:nvSpPr>
        <p:spPr>
          <a:xfrm>
            <a:off x="766733" y="423082"/>
            <a:ext cx="5253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u="none" strike="noStrike" kern="100" baseline="0" dirty="0">
                <a:latin typeface="Aptos" panose="020B0004020202020204" pitchFamily="34" charset="0"/>
              </a:rPr>
              <a:t>Is there inconsistent color?</a:t>
            </a:r>
            <a:endParaRPr lang="en-US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820E4F-D822-9C3C-48FA-827C85D5D1FF}"/>
              </a:ext>
            </a:extLst>
          </p:cNvPr>
          <p:cNvSpPr txBox="1"/>
          <p:nvPr/>
        </p:nvSpPr>
        <p:spPr>
          <a:xfrm>
            <a:off x="-212091" y="5856883"/>
            <a:ext cx="80456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No. Colors help group similar content.</a:t>
            </a:r>
          </a:p>
        </p:txBody>
      </p:sp>
      <p:pic>
        <p:nvPicPr>
          <p:cNvPr id="7" name="Content Placeholder 6" descr="A screenshot of a graph&#10;&#10;Description automatically generated">
            <a:extLst>
              <a:ext uri="{FF2B5EF4-FFF2-40B4-BE49-F238E27FC236}">
                <a16:creationId xmlns:a16="http://schemas.microsoft.com/office/drawing/2014/main" id="{C4ECFF54-C72D-8890-AD9B-D99C0E9DFE8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33" y="1097909"/>
            <a:ext cx="6983819" cy="4507681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4311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FDEA5-6DAA-2499-5E5E-9425958DC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1507" y="365125"/>
            <a:ext cx="4369507" cy="1325563"/>
          </a:xfrm>
        </p:spPr>
        <p:txBody>
          <a:bodyPr/>
          <a:lstStyle/>
          <a:p>
            <a:pPr marR="0" lvl="0" rtl="0"/>
            <a:r>
              <a:rPr lang="en-US" sz="3200" b="1" i="0" u="none" strike="noStrike" kern="100" baseline="0" dirty="0">
                <a:latin typeface="Aptos" panose="020B0004020202020204" pitchFamily="34" charset="0"/>
              </a:rPr>
              <a:t>Refine Dashboard 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A1D441-C5CB-9DA0-5581-4FC9E2F5D133}"/>
              </a:ext>
            </a:extLst>
          </p:cNvPr>
          <p:cNvSpPr txBox="1"/>
          <p:nvPr/>
        </p:nvSpPr>
        <p:spPr>
          <a:xfrm>
            <a:off x="727038" y="309745"/>
            <a:ext cx="63723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u="none" strike="noStrike" kern="100" baseline="0" dirty="0">
                <a:latin typeface="Aptos Display" panose="020B0004020202020204" pitchFamily="34" charset="0"/>
              </a:rPr>
              <a:t>The top left corner is where</a:t>
            </a:r>
          </a:p>
          <a:p>
            <a:r>
              <a:rPr lang="en-US" sz="2800" b="0" i="0" u="none" strike="noStrike" kern="100" baseline="0" dirty="0">
                <a:latin typeface="Aptos Display" panose="020B0004020202020204" pitchFamily="34" charset="0"/>
              </a:rPr>
              <a:t>eyes tend to look first.</a:t>
            </a:r>
          </a:p>
          <a:p>
            <a:r>
              <a:rPr lang="en-US" sz="2800" b="0" i="0" u="none" strike="noStrike" kern="100" baseline="0" dirty="0">
                <a:latin typeface="Aptos Display" panose="020B0004020202020204" pitchFamily="34" charset="0"/>
              </a:rPr>
              <a:t>Put important elements in top left.</a:t>
            </a:r>
          </a:p>
        </p:txBody>
      </p:sp>
      <p:pic>
        <p:nvPicPr>
          <p:cNvPr id="12" name="Content Placeholder 11" descr="A screenshot of a graph&#10;&#10;Description automatically generated">
            <a:extLst>
              <a:ext uri="{FF2B5EF4-FFF2-40B4-BE49-F238E27FC236}">
                <a16:creationId xmlns:a16="http://schemas.microsoft.com/office/drawing/2014/main" id="{FB500E5A-D536-FA4E-D9ED-33225D94C52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22" y="2150918"/>
            <a:ext cx="5848522" cy="3286995"/>
          </a:xfrm>
          <a:ln>
            <a:solidFill>
              <a:schemeClr val="accent1">
                <a:shade val="15000"/>
              </a:schemeClr>
            </a:solidFill>
          </a:ln>
        </p:spPr>
      </p:pic>
      <p:pic>
        <p:nvPicPr>
          <p:cNvPr id="15" name="Content Placeholder 14" descr="A screenshot of a graph&#10;&#10;Description automatically generated">
            <a:extLst>
              <a:ext uri="{FF2B5EF4-FFF2-40B4-BE49-F238E27FC236}">
                <a16:creationId xmlns:a16="http://schemas.microsoft.com/office/drawing/2014/main" id="{4A850881-4560-678C-BB5A-FC7E33E1F07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838" y="2150918"/>
            <a:ext cx="5704961" cy="3286994"/>
          </a:xfrm>
          <a:ln>
            <a:solidFill>
              <a:schemeClr val="accent1">
                <a:shade val="15000"/>
              </a:schemeClr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47A8EA6-AAB2-9424-133F-9F675D28EE29}"/>
              </a:ext>
            </a:extLst>
          </p:cNvPr>
          <p:cNvSpPr txBox="1"/>
          <p:nvPr/>
        </p:nvSpPr>
        <p:spPr>
          <a:xfrm>
            <a:off x="7818163" y="5568484"/>
            <a:ext cx="2733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Better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DCADDAE-5EFB-7255-C993-7769B66F078A}"/>
              </a:ext>
            </a:extLst>
          </p:cNvPr>
          <p:cNvSpPr/>
          <p:nvPr/>
        </p:nvSpPr>
        <p:spPr>
          <a:xfrm>
            <a:off x="6096000" y="1931031"/>
            <a:ext cx="1843945" cy="1885595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88B64D3-A944-C900-A6FB-48EEF6E05158}"/>
              </a:ext>
            </a:extLst>
          </p:cNvPr>
          <p:cNvSpPr/>
          <p:nvPr/>
        </p:nvSpPr>
        <p:spPr>
          <a:xfrm>
            <a:off x="4141218" y="3719337"/>
            <a:ext cx="1843945" cy="1885595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162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3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FDEA5-6DAA-2499-5E5E-9425958DC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3027" y="656258"/>
            <a:ext cx="3561522" cy="799138"/>
          </a:xfrm>
        </p:spPr>
        <p:txBody>
          <a:bodyPr/>
          <a:lstStyle/>
          <a:p>
            <a:pPr marR="0" lvl="0" rtl="0"/>
            <a:r>
              <a:rPr lang="en-US" sz="3200" b="1" i="0" u="none" strike="noStrike" kern="100" baseline="0" dirty="0">
                <a:latin typeface="Aptos" panose="020B0004020202020204" pitchFamily="34" charset="0"/>
              </a:rPr>
              <a:t>Refine Dashboard </a:t>
            </a:r>
            <a:endParaRPr lang="en-US" dirty="0"/>
          </a:p>
        </p:txBody>
      </p:sp>
      <p:pic>
        <p:nvPicPr>
          <p:cNvPr id="10" name="Content Placeholder 9" descr="A screenshot of a graph&#10;&#10;Description automatically generated">
            <a:extLst>
              <a:ext uri="{FF2B5EF4-FFF2-40B4-BE49-F238E27FC236}">
                <a16:creationId xmlns:a16="http://schemas.microsoft.com/office/drawing/2014/main" id="{BAF36277-A3C3-7E07-74C3-C50A21402A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4" r="1992"/>
          <a:stretch/>
        </p:blipFill>
        <p:spPr>
          <a:xfrm>
            <a:off x="877872" y="1875858"/>
            <a:ext cx="8249253" cy="4617017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A1D441-C5CB-9DA0-5581-4FC9E2F5D133}"/>
              </a:ext>
            </a:extLst>
          </p:cNvPr>
          <p:cNvSpPr txBox="1"/>
          <p:nvPr/>
        </p:nvSpPr>
        <p:spPr>
          <a:xfrm>
            <a:off x="877872" y="501289"/>
            <a:ext cx="51228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u="none" strike="noStrike" kern="100" baseline="0" dirty="0">
                <a:latin typeface="Aptos Display" panose="020B0004020202020204" pitchFamily="34" charset="0"/>
              </a:rPr>
              <a:t>Group related information so dashboard is easy to navigate.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9BA7A32-9123-AEE4-AF64-DD404B686CEF}"/>
              </a:ext>
            </a:extLst>
          </p:cNvPr>
          <p:cNvSpPr/>
          <p:nvPr/>
        </p:nvSpPr>
        <p:spPr>
          <a:xfrm>
            <a:off x="893382" y="1876415"/>
            <a:ext cx="8307607" cy="18435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8E9782-B103-DB2A-59CD-6D040DB44012}"/>
              </a:ext>
            </a:extLst>
          </p:cNvPr>
          <p:cNvSpPr/>
          <p:nvPr/>
        </p:nvSpPr>
        <p:spPr>
          <a:xfrm>
            <a:off x="3392471" y="3990109"/>
            <a:ext cx="5734654" cy="2468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28BD22-165B-EDD3-198A-9CF93A243E38}"/>
              </a:ext>
            </a:extLst>
          </p:cNvPr>
          <p:cNvSpPr/>
          <p:nvPr/>
        </p:nvSpPr>
        <p:spPr>
          <a:xfrm>
            <a:off x="136295" y="1876413"/>
            <a:ext cx="757087" cy="184353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GPA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BB36280-49E6-3859-939E-BA8C586DAACD}"/>
              </a:ext>
            </a:extLst>
          </p:cNvPr>
          <p:cNvSpPr/>
          <p:nvPr/>
        </p:nvSpPr>
        <p:spPr>
          <a:xfrm>
            <a:off x="9134359" y="3990109"/>
            <a:ext cx="1285407" cy="246812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Grade Frequency</a:t>
            </a:r>
          </a:p>
        </p:txBody>
      </p:sp>
    </p:spTree>
    <p:extLst>
      <p:ext uri="{BB962C8B-B14F-4D97-AF65-F5344CB8AC3E}">
        <p14:creationId xmlns:p14="http://schemas.microsoft.com/office/powerpoint/2010/main" val="3929687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13" grpId="0" animBg="1"/>
      <p:bldP spid="14" grpId="0" animBg="1"/>
      <p:bldP spid="1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FDEA5-6DAA-2499-5E5E-9425958DC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92278" y="365125"/>
            <a:ext cx="3890460" cy="1325563"/>
          </a:xfrm>
        </p:spPr>
        <p:txBody>
          <a:bodyPr/>
          <a:lstStyle/>
          <a:p>
            <a:pPr marR="0" lvl="0" rtl="0"/>
            <a:r>
              <a:rPr lang="en-US" sz="3200" b="1" i="0" u="none" strike="noStrike" kern="100" baseline="0" dirty="0">
                <a:latin typeface="Aptos" panose="020B0004020202020204" pitchFamily="34" charset="0"/>
              </a:rPr>
              <a:t>Refine Dashboard 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A1D441-C5CB-9DA0-5581-4FC9E2F5D133}"/>
              </a:ext>
            </a:extLst>
          </p:cNvPr>
          <p:cNvSpPr txBox="1"/>
          <p:nvPr/>
        </p:nvSpPr>
        <p:spPr>
          <a:xfrm>
            <a:off x="699048" y="653059"/>
            <a:ext cx="6751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u="none" strike="noStrike" kern="100" baseline="0" dirty="0">
                <a:latin typeface="Aptos Display" panose="020B0004020202020204" pitchFamily="34" charset="0"/>
              </a:rPr>
              <a:t>Difference between numbers should be material: round so you can see differences.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7A8EA6-AAB2-9424-133F-9F675D28EE29}"/>
              </a:ext>
            </a:extLst>
          </p:cNvPr>
          <p:cNvSpPr txBox="1"/>
          <p:nvPr/>
        </p:nvSpPr>
        <p:spPr>
          <a:xfrm>
            <a:off x="7619381" y="5812703"/>
            <a:ext cx="2733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</a:rPr>
              <a:t>Better</a:t>
            </a:r>
          </a:p>
        </p:txBody>
      </p:sp>
      <p:pic>
        <p:nvPicPr>
          <p:cNvPr id="7" name="Content Placeholder 6" descr="A table with numbers and text&#10;&#10;Description automatically generated">
            <a:extLst>
              <a:ext uri="{FF2B5EF4-FFF2-40B4-BE49-F238E27FC236}">
                <a16:creationId xmlns:a16="http://schemas.microsoft.com/office/drawing/2014/main" id="{D5217240-76EE-7DF7-27B3-8B24E2E882C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11869"/>
            <a:ext cx="4413466" cy="3249540"/>
          </a:xfrm>
          <a:ln>
            <a:solidFill>
              <a:schemeClr val="tx1"/>
            </a:solidFill>
          </a:ln>
        </p:spPr>
      </p:pic>
      <p:pic>
        <p:nvPicPr>
          <p:cNvPr id="9" name="Content Placeholder 8" descr="A table with text and numbers&#10;&#10;Description automatically generated">
            <a:extLst>
              <a:ext uri="{FF2B5EF4-FFF2-40B4-BE49-F238E27FC236}">
                <a16:creationId xmlns:a16="http://schemas.microsoft.com/office/drawing/2014/main" id="{4DF8B43C-D15D-8BAA-6237-0CC13332CCA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472" y="2304795"/>
            <a:ext cx="4413466" cy="3263689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30638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FDEA5-6DAA-2499-5E5E-9425958DC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3496" y="455998"/>
            <a:ext cx="4333934" cy="816212"/>
          </a:xfrm>
        </p:spPr>
        <p:txBody>
          <a:bodyPr/>
          <a:lstStyle/>
          <a:p>
            <a:pPr marR="0" lvl="0" rtl="0"/>
            <a:r>
              <a:rPr lang="en-US" sz="3200" b="1" i="0" u="none" strike="noStrike" kern="100" baseline="0" dirty="0">
                <a:latin typeface="Aptos" panose="020B0004020202020204" pitchFamily="34" charset="0"/>
              </a:rPr>
              <a:t>Refine Dashboard 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A1D441-C5CB-9DA0-5581-4FC9E2F5D133}"/>
              </a:ext>
            </a:extLst>
          </p:cNvPr>
          <p:cNvSpPr txBox="1"/>
          <p:nvPr/>
        </p:nvSpPr>
        <p:spPr>
          <a:xfrm>
            <a:off x="516836" y="1152986"/>
            <a:ext cx="72527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i="0" u="none" strike="noStrike" kern="100" baseline="0" dirty="0">
                <a:latin typeface="Aptos Display" panose="020B0004020202020204" pitchFamily="34" charset="0"/>
              </a:rPr>
              <a:t>Give context to numbers:</a:t>
            </a:r>
          </a:p>
          <a:p>
            <a:r>
              <a:rPr lang="en-US" sz="2800" b="0" i="0" u="none" strike="noStrike" kern="100" baseline="0" dirty="0">
                <a:latin typeface="Aptos Display" panose="020B0004020202020204" pitchFamily="34" charset="0"/>
              </a:rPr>
              <a:t>Did we meet our goal? Compared to last period?</a:t>
            </a:r>
          </a:p>
        </p:txBody>
      </p:sp>
      <p:pic>
        <p:nvPicPr>
          <p:cNvPr id="7" name="Content Placeholder 6" descr="A table with text and numbers&#10;&#10;Description automatically generated with medium confidence">
            <a:extLst>
              <a:ext uri="{FF2B5EF4-FFF2-40B4-BE49-F238E27FC236}">
                <a16:creationId xmlns:a16="http://schemas.microsoft.com/office/drawing/2014/main" id="{39900A8B-D0E0-7F6A-3C5D-BADBB27DA8F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508" y="2941977"/>
            <a:ext cx="3280337" cy="2953963"/>
          </a:xfrm>
          <a:ln>
            <a:solidFill>
              <a:schemeClr val="tx1"/>
            </a:solidFill>
          </a:ln>
        </p:spPr>
      </p:pic>
      <p:pic>
        <p:nvPicPr>
          <p:cNvPr id="13" name="Content Placeholder 12" descr="A screenshot of a graph&#10;&#10;Description automatically generated">
            <a:extLst>
              <a:ext uri="{FF2B5EF4-FFF2-40B4-BE49-F238E27FC236}">
                <a16:creationId xmlns:a16="http://schemas.microsoft.com/office/drawing/2014/main" id="{37975EB3-C135-BC9F-5E3E-DD8AB11B216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878" y="2941978"/>
            <a:ext cx="3982382" cy="2953964"/>
          </a:xfrm>
          <a:ln>
            <a:solidFill>
              <a:schemeClr val="accent1">
                <a:shade val="1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6234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AA14A-3CF5-A3F5-693C-216011A17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kern="100" baseline="0" dirty="0">
                <a:solidFill>
                  <a:schemeClr val="tx1"/>
                </a:solidFill>
                <a:latin typeface="Aptos Display" panose="020B0004020202020204" pitchFamily="34" charset="0"/>
              </a:rPr>
              <a:t>Keep it simple.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5413AB-1337-C4F6-813C-66B199E167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kern="100" baseline="0" dirty="0">
                <a:latin typeface="Aptos Display" panose="020B0004020202020204" pitchFamily="34" charset="0"/>
              </a:rPr>
              <a:t>Include only dashboard elements that help deliver your message.</a:t>
            </a:r>
          </a:p>
          <a:p>
            <a:pPr marR="0" lvl="0" rtl="0"/>
            <a:r>
              <a:rPr lang="en-US" kern="100" dirty="0">
                <a:latin typeface="Aptos Display" panose="020B0004020202020204" pitchFamily="34" charset="0"/>
              </a:rPr>
              <a:t>Use Column/Bar, Line, Tables and Numbers.</a:t>
            </a:r>
            <a:endParaRPr lang="en-US" b="0" i="0" u="none" strike="noStrike" kern="100" baseline="0" dirty="0">
              <a:latin typeface="Aptos Display" panose="020B0004020202020204" pitchFamily="34" charset="0"/>
            </a:endParaRPr>
          </a:p>
          <a:p>
            <a:pPr marR="0" lvl="0" rtl="0"/>
            <a:r>
              <a:rPr lang="en-US" kern="100" dirty="0">
                <a:latin typeface="Aptos Display" panose="020B0004020202020204" pitchFamily="34" charset="0"/>
              </a:rPr>
              <a:t>Remove unnecessary repetition.</a:t>
            </a:r>
            <a:endParaRPr lang="en-US" b="0" i="0" u="none" strike="noStrike" kern="100" baseline="0" dirty="0">
              <a:latin typeface="Aptos Display" panose="020B0004020202020204" pitchFamily="34" charset="0"/>
            </a:endParaRPr>
          </a:p>
          <a:p>
            <a:r>
              <a:rPr lang="en-US" kern="100" dirty="0">
                <a:latin typeface="Aptos Display" panose="020B0004020202020204" pitchFamily="34" charset="0"/>
              </a:rPr>
              <a:t>Label elements clearly and avoid repetition</a:t>
            </a:r>
            <a:r>
              <a:rPr lang="en-US" kern="100" dirty="0">
                <a:latin typeface="Times New Roman" panose="02020603050405020304" pitchFamily="18" charset="0"/>
              </a:rPr>
              <a:t>.</a:t>
            </a:r>
          </a:p>
          <a:p>
            <a:pPr marR="0" lvl="0" rtl="0"/>
            <a:r>
              <a:rPr lang="en-US" b="0" i="0" u="none" strike="noStrike" kern="100" baseline="0" dirty="0">
                <a:latin typeface="Aptos Display" panose="020B0004020202020204" pitchFamily="34" charset="0"/>
              </a:rPr>
              <a:t>Use Consistent styles and color</a:t>
            </a:r>
            <a:r>
              <a:rPr lang="en-US" b="0" i="0" u="none" strike="noStrike" kern="100" baseline="0" dirty="0">
                <a:latin typeface="Times New Roman" panose="02020603050405020304" pitchFamily="18" charset="0"/>
              </a:rPr>
              <a:t>.</a:t>
            </a:r>
          </a:p>
          <a:p>
            <a:pPr marR="0" lvl="0" rtl="0"/>
            <a:r>
              <a:rPr lang="en-US" kern="100" dirty="0">
                <a:latin typeface="Aptos Display" panose="020B0004020202020204" pitchFamily="34" charset="0"/>
              </a:rPr>
              <a:t>Group related content.</a:t>
            </a:r>
          </a:p>
          <a:p>
            <a:pPr marR="0" lvl="0" rtl="0"/>
            <a:r>
              <a:rPr lang="en-US" kern="100" dirty="0">
                <a:latin typeface="Aptos Display" panose="020B0004020202020204" pitchFamily="34" charset="0"/>
              </a:rPr>
              <a:t>Top left corner is where the eye goes first.</a:t>
            </a:r>
          </a:p>
          <a:p>
            <a:pPr marR="0" lvl="0" rtl="0"/>
            <a:r>
              <a:rPr lang="en-US" kern="100" dirty="0">
                <a:latin typeface="Aptos Display" panose="020B0004020202020204" pitchFamily="34" charset="0"/>
              </a:rPr>
              <a:t>Use numbers with material differences and give numbers context.</a:t>
            </a:r>
          </a:p>
          <a:p>
            <a:pPr marR="0" lvl="0" rtl="0"/>
            <a:endParaRPr lang="en-US" kern="100" dirty="0">
              <a:latin typeface="Aptos Display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90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12007-B882-C93A-29EB-474F04B1A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26352"/>
          </a:xfrm>
        </p:spPr>
        <p:txBody>
          <a:bodyPr/>
          <a:lstStyle/>
          <a:p>
            <a:r>
              <a:rPr lang="en-US" b="1" kern="100" dirty="0">
                <a:latin typeface="Aptos Display" panose="020B0004020202020204" pitchFamily="34" charset="0"/>
              </a:rPr>
              <a:t>What is a Dashboard?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DD774-009F-C334-3ABB-ED8A7E5A9B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206" y="1732247"/>
            <a:ext cx="11290852" cy="4444715"/>
          </a:xfrm>
        </p:spPr>
        <p:txBody>
          <a:bodyPr>
            <a:normAutofit/>
          </a:bodyPr>
          <a:lstStyle/>
          <a:p>
            <a:r>
              <a:rPr lang="en-US" kern="100" dirty="0">
                <a:latin typeface="Aptos Display" panose="020B0004020202020204" pitchFamily="34" charset="0"/>
              </a:rPr>
              <a:t>One location where we can present useful information &amp; metrics for making decisions.</a:t>
            </a:r>
          </a:p>
          <a:p>
            <a:r>
              <a:rPr lang="en-US" kern="100" dirty="0">
                <a:latin typeface="Aptos Display" panose="020B0004020202020204" pitchFamily="34" charset="0"/>
              </a:rPr>
              <a:t>When new data arrives, the dashboard can be refreshed.</a:t>
            </a:r>
          </a:p>
          <a:p>
            <a:r>
              <a:rPr lang="en-US" kern="100" dirty="0">
                <a:latin typeface="Aptos Display" panose="020B0004020202020204" pitchFamily="34" charset="0"/>
              </a:rPr>
              <a:t>Just like a dashboard in a car, a dashboard should present information that is required for making good decisions.</a:t>
            </a:r>
          </a:p>
          <a:p>
            <a:r>
              <a:rPr lang="en-US" kern="100" dirty="0">
                <a:latin typeface="Aptos Display" panose="020B0004020202020204" pitchFamily="34" charset="0"/>
              </a:rPr>
              <a:t>Dashboards may contain: tables, charts, visualizations, data validation, pictures, other visualizations of data.</a:t>
            </a:r>
          </a:p>
          <a:p>
            <a:r>
              <a:rPr lang="en-US" kern="100" dirty="0">
                <a:latin typeface="Aptos Display" panose="020B0004020202020204" pitchFamily="34" charset="0"/>
              </a:rPr>
              <a:t>Dashboards can be created on an Excel Worksheet, a Power BI Page or in a sharable location in a workspace at Power BI Online.</a:t>
            </a:r>
          </a:p>
        </p:txBody>
      </p:sp>
    </p:spTree>
    <p:extLst>
      <p:ext uri="{BB962C8B-B14F-4D97-AF65-F5344CB8AC3E}">
        <p14:creationId xmlns:p14="http://schemas.microsoft.com/office/powerpoint/2010/main" val="409578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8B115-3D49-B6FC-FF4B-DDA8D77C7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kern="100" baseline="0" dirty="0">
                <a:solidFill>
                  <a:schemeClr val="tx1"/>
                </a:solidFill>
                <a:latin typeface="Aptos Display" panose="020B0004020202020204" pitchFamily="34" charset="0"/>
              </a:rPr>
              <a:t>Dashboard Guidelines</a:t>
            </a:r>
            <a:endParaRPr lang="en-US" b="1" i="0" u="none" strike="noStrike" kern="100" baseline="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E30CAB-406F-D1EF-91F2-FD041DF090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712025"/>
            <a:ext cx="10515600" cy="4351338"/>
          </a:xfrm>
        </p:spPr>
        <p:txBody>
          <a:bodyPr/>
          <a:lstStyle/>
          <a:p>
            <a:r>
              <a:rPr lang="en-US" kern="100" dirty="0">
                <a:latin typeface="Aptos Display" panose="020B0004020202020204" pitchFamily="34" charset="0"/>
              </a:rPr>
              <a:t>What is the purpose of dashboard?</a:t>
            </a:r>
          </a:p>
          <a:p>
            <a:r>
              <a:rPr lang="en-US" kern="100" dirty="0">
                <a:latin typeface="Aptos Display" panose="020B0004020202020204" pitchFamily="34" charset="0"/>
              </a:rPr>
              <a:t>Most Common Visuals?</a:t>
            </a:r>
          </a:p>
          <a:p>
            <a:pPr marR="0" lvl="0" rtl="0"/>
            <a:r>
              <a:rPr lang="en-US" b="0" i="0" u="none" strike="noStrike" kern="100" baseline="0" dirty="0">
                <a:latin typeface="Aptos Display" panose="020B0004020202020204" pitchFamily="34" charset="0"/>
              </a:rPr>
              <a:t>Include only dashboard elements that help deliver your message.</a:t>
            </a:r>
          </a:p>
          <a:p>
            <a:pPr marR="0" lvl="0" rtl="0"/>
            <a:r>
              <a:rPr lang="en-US" kern="100" dirty="0">
                <a:latin typeface="Aptos Display" panose="020B0004020202020204" pitchFamily="34" charset="0"/>
              </a:rPr>
              <a:t>Data Ink Ratio</a:t>
            </a:r>
          </a:p>
          <a:p>
            <a:pPr marR="0" lvl="0" rtl="0"/>
            <a:r>
              <a:rPr lang="en-US" b="0" i="0" u="none" strike="noStrike" kern="100" baseline="0" dirty="0">
                <a:latin typeface="Aptos Display" panose="020B0004020202020204" pitchFamily="34" charset="0"/>
              </a:rPr>
              <a:t>No Chart Junk</a:t>
            </a:r>
          </a:p>
          <a:p>
            <a:r>
              <a:rPr lang="en-US" kern="100" dirty="0">
                <a:latin typeface="Aptos Display" panose="020B0004020202020204" pitchFamily="34" charset="0"/>
              </a:rPr>
              <a:t>Refine your dashboard.</a:t>
            </a:r>
          </a:p>
          <a:p>
            <a:pPr marR="0" lvl="0" rtl="0"/>
            <a:r>
              <a:rPr lang="en-US" b="0" i="0" u="none" strike="noStrike" kern="100" baseline="0" dirty="0">
                <a:latin typeface="Aptos Display" panose="020B0004020202020204" pitchFamily="34" charset="0"/>
              </a:rPr>
              <a:t>Keep it simple.</a:t>
            </a:r>
          </a:p>
        </p:txBody>
      </p:sp>
    </p:spTree>
    <p:extLst>
      <p:ext uri="{BB962C8B-B14F-4D97-AF65-F5344CB8AC3E}">
        <p14:creationId xmlns:p14="http://schemas.microsoft.com/office/powerpoint/2010/main" val="10144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140F6-F8AF-F933-1959-907C8E0ED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4350"/>
            <a:ext cx="10515600" cy="1176338"/>
          </a:xfrm>
        </p:spPr>
        <p:txBody>
          <a:bodyPr/>
          <a:lstStyle/>
          <a:p>
            <a:pPr marR="0" rtl="0"/>
            <a:r>
              <a:rPr lang="en-US" b="1" i="0" u="none" strike="noStrike" kern="100" baseline="0" dirty="0">
                <a:solidFill>
                  <a:schemeClr val="tx1"/>
                </a:solidFill>
                <a:latin typeface="Aptos Display" panose="020B0004020202020204" pitchFamily="34" charset="0"/>
              </a:rPr>
              <a:t>What is the purpose of dashboard?</a:t>
            </a:r>
            <a:endParaRPr lang="en-US" b="1" i="0" u="none" strike="noStrike" kern="100" baseline="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DE87FD-334F-0ACA-5CAE-640FDCE02F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kern="100" baseline="0" dirty="0">
                <a:latin typeface="Aptos Display" panose="020B0004020202020204" pitchFamily="34" charset="0"/>
              </a:rPr>
              <a:t>To provide actionable information to decision makers.</a:t>
            </a:r>
          </a:p>
          <a:p>
            <a:pPr marR="0" lvl="0" rtl="0"/>
            <a:r>
              <a:rPr lang="en-US" kern="100" dirty="0">
                <a:latin typeface="Aptos Display" panose="020B0004020202020204" pitchFamily="34" charset="0"/>
              </a:rPr>
              <a:t>To determine the purpose, we ask cons</a:t>
            </a:r>
            <a:r>
              <a:rPr lang="en-US" b="0" i="0" u="none" strike="noStrike" kern="100" baseline="0" dirty="0">
                <a:latin typeface="Aptos Display" panose="020B0004020202020204" pitchFamily="34" charset="0"/>
              </a:rPr>
              <a:t>umers of the potential dashboard:</a:t>
            </a:r>
          </a:p>
          <a:p>
            <a:pPr marR="0" lvl="0" rtl="0"/>
            <a:endParaRPr lang="en-US" b="0" i="0" u="none" strike="noStrike" kern="100" baseline="0" dirty="0">
              <a:latin typeface="Aptos Display" panose="020B0004020202020204" pitchFamily="34" charset="0"/>
            </a:endParaRPr>
          </a:p>
          <a:p>
            <a:pPr lvl="1"/>
            <a:r>
              <a:rPr lang="en-US" sz="2800" kern="100" dirty="0">
                <a:latin typeface="Aptos" panose="020B0004020202020204" pitchFamily="34" charset="0"/>
              </a:rPr>
              <a:t>What questions do you need answered?</a:t>
            </a:r>
          </a:p>
          <a:p>
            <a:pPr marR="0" lvl="1" rtl="0"/>
            <a:r>
              <a:rPr lang="en-US" sz="2800" b="0" i="0" u="none" strike="noStrike" kern="100" baseline="0" dirty="0">
                <a:latin typeface="Aptos" panose="020B0004020202020204" pitchFamily="34" charset="0"/>
              </a:rPr>
              <a:t>What information do you need?</a:t>
            </a:r>
          </a:p>
          <a:p>
            <a:pPr marR="0" lvl="1" rtl="0"/>
            <a:r>
              <a:rPr lang="en-US" sz="2800" b="0" i="0" u="none" strike="noStrike" kern="100" baseline="0" dirty="0">
                <a:latin typeface="Aptos" panose="020B0004020202020204" pitchFamily="34" charset="0"/>
              </a:rPr>
              <a:t>Where might you need insight?</a:t>
            </a:r>
          </a:p>
        </p:txBody>
      </p:sp>
    </p:spTree>
    <p:extLst>
      <p:ext uri="{BB962C8B-B14F-4D97-AF65-F5344CB8AC3E}">
        <p14:creationId xmlns:p14="http://schemas.microsoft.com/office/powerpoint/2010/main" val="1470227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11CDF-D5D4-BBD4-5D45-7D7F042D7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0526"/>
            <a:ext cx="10515600" cy="900004"/>
          </a:xfrm>
        </p:spPr>
        <p:txBody>
          <a:bodyPr>
            <a:normAutofit/>
          </a:bodyPr>
          <a:lstStyle/>
          <a:p>
            <a:pPr marR="0" lvl="0" rtl="0"/>
            <a:r>
              <a:rPr lang="en-US" b="1" i="0" u="none" strike="noStrike" kern="100" baseline="0" dirty="0">
                <a:solidFill>
                  <a:schemeClr val="tx1"/>
                </a:solidFill>
                <a:latin typeface="Aptos" panose="020B0004020202020204" pitchFamily="34" charset="0"/>
              </a:rPr>
              <a:t>What questions do you need answered?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9A5E6E-162F-3C65-D378-CB0375F36A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388085"/>
            <a:ext cx="10081437" cy="63049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How did sales this year compare to last year?</a:t>
            </a:r>
          </a:p>
        </p:txBody>
      </p:sp>
      <p:pic>
        <p:nvPicPr>
          <p:cNvPr id="7" name="Content Placeholder 6" descr="A screenshot of a graph&#10;&#10;Description automatically generated">
            <a:extLst>
              <a:ext uri="{FF2B5EF4-FFF2-40B4-BE49-F238E27FC236}">
                <a16:creationId xmlns:a16="http://schemas.microsoft.com/office/drawing/2014/main" id="{28E829D9-AC4E-DE92-816F-6D0E8F8595C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056" y="2018581"/>
            <a:ext cx="7931888" cy="4364636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85056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11CDF-D5D4-BBD4-5D45-7D7F042D7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0527"/>
            <a:ext cx="10515600" cy="684945"/>
          </a:xfrm>
        </p:spPr>
        <p:txBody>
          <a:bodyPr>
            <a:normAutofit fontScale="90000"/>
          </a:bodyPr>
          <a:lstStyle/>
          <a:p>
            <a:pPr marR="0" lvl="0" rtl="0"/>
            <a:r>
              <a:rPr lang="en-US" b="1" i="0" u="none" strike="noStrike" kern="100" baseline="0" dirty="0">
                <a:solidFill>
                  <a:schemeClr val="tx1"/>
                </a:solidFill>
                <a:latin typeface="Aptos" panose="020B0004020202020204" pitchFamily="34" charset="0"/>
              </a:rPr>
              <a:t>What information do you need?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9A5E6E-162F-3C65-D378-CB0375F36A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163269"/>
            <a:ext cx="11353801" cy="96639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Need Information about</a:t>
            </a:r>
          </a:p>
          <a:p>
            <a:pPr marL="0" indent="0">
              <a:buNone/>
            </a:pPr>
            <a:r>
              <a:rPr lang="en-US" dirty="0"/>
              <a:t>average daily &amp; monthly sales across various attributes.</a:t>
            </a:r>
          </a:p>
        </p:txBody>
      </p:sp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5A8282BD-E7EC-A683-8076-E5108EBA9A0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651" y="2140494"/>
            <a:ext cx="6792433" cy="4336979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82759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11CDF-D5D4-BBD4-5D45-7D7F042D7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3725"/>
            <a:ext cx="10515600" cy="630497"/>
          </a:xfrm>
        </p:spPr>
        <p:txBody>
          <a:bodyPr>
            <a:normAutofit fontScale="90000"/>
          </a:bodyPr>
          <a:lstStyle/>
          <a:p>
            <a:pPr lvl="0"/>
            <a:r>
              <a:rPr lang="en-US" b="1" i="0" u="none" strike="noStrike" kern="100" baseline="0" dirty="0">
                <a:solidFill>
                  <a:schemeClr val="tx1"/>
                </a:solidFill>
                <a:latin typeface="Aptos" panose="020B0004020202020204" pitchFamily="34" charset="0"/>
              </a:rPr>
              <a:t>Where might they need insight?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9A5E6E-162F-3C65-D378-CB0375F36A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316488"/>
            <a:ext cx="10081437" cy="1005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What is the GPA and grade distribution for quantitative business classes at Highline College over last 20 years?</a:t>
            </a:r>
          </a:p>
        </p:txBody>
      </p:sp>
      <p:pic>
        <p:nvPicPr>
          <p:cNvPr id="8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4E9C9AC7-B75C-A8EF-15B1-3DBF326FA87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88" y="3429000"/>
            <a:ext cx="5531986" cy="3154995"/>
          </a:xfrm>
          <a:ln>
            <a:solidFill>
              <a:schemeClr val="tx1"/>
            </a:solidFill>
          </a:ln>
        </p:spPr>
      </p:pic>
      <p:pic>
        <p:nvPicPr>
          <p:cNvPr id="3" name="Picture 2" descr="A screenshot of a graph&#10;&#10;Description automatically generated">
            <a:extLst>
              <a:ext uri="{FF2B5EF4-FFF2-40B4-BE49-F238E27FC236}">
                <a16:creationId xmlns:a16="http://schemas.microsoft.com/office/drawing/2014/main" id="{D142B574-73D2-E7BE-2CEB-523BC05F1D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344776"/>
            <a:ext cx="5802312" cy="3239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195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65A54-F3A7-EB7A-3CB8-B50352245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0376"/>
            <a:ext cx="10515600" cy="738000"/>
          </a:xfrm>
        </p:spPr>
        <p:txBody>
          <a:bodyPr/>
          <a:lstStyle/>
          <a:p>
            <a:pPr marR="0" rtl="0"/>
            <a:r>
              <a:rPr lang="en-US" b="1" i="0" u="none" strike="noStrike" kern="100" baseline="0" dirty="0">
                <a:solidFill>
                  <a:schemeClr val="tx1"/>
                </a:solidFill>
                <a:latin typeface="Aptos Display" panose="020B0004020202020204" pitchFamily="34" charset="0"/>
              </a:rPr>
              <a:t>Most Common Visuals?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76D67E-7890-90B8-19F3-33B9CD2930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8667" y="1618657"/>
            <a:ext cx="11595946" cy="4907091"/>
          </a:xfrm>
        </p:spPr>
        <p:txBody>
          <a:bodyPr>
            <a:normAutofit/>
          </a:bodyPr>
          <a:lstStyle/>
          <a:p>
            <a:pPr marR="0" lvl="0" rtl="0"/>
            <a:r>
              <a:rPr lang="en-US" sz="3200" b="0" i="0" u="none" strike="noStrike" kern="100" baseline="0" dirty="0">
                <a:latin typeface="Aptos Display" panose="020B0004020202020204" pitchFamily="34" charset="0"/>
              </a:rPr>
              <a:t>In general, goals can be achieved with just 4 visuals:</a:t>
            </a:r>
          </a:p>
          <a:p>
            <a:pPr lvl="1"/>
            <a:r>
              <a:rPr lang="en-US" sz="3200" kern="100" dirty="0">
                <a:latin typeface="Aptos" panose="020B0004020202020204" pitchFamily="34" charset="0"/>
              </a:rPr>
              <a:t>Column / Bar charts</a:t>
            </a:r>
          </a:p>
          <a:p>
            <a:pPr lvl="1"/>
            <a:r>
              <a:rPr lang="en-US" sz="3200" kern="100" dirty="0">
                <a:latin typeface="Aptos" panose="020B0004020202020204" pitchFamily="34" charset="0"/>
              </a:rPr>
              <a:t>Line charts</a:t>
            </a:r>
          </a:p>
          <a:p>
            <a:pPr lvl="1"/>
            <a:r>
              <a:rPr lang="en-US" sz="3200" kern="100" dirty="0">
                <a:latin typeface="Aptos" panose="020B0004020202020204" pitchFamily="34" charset="0"/>
              </a:rPr>
              <a:t>Tables</a:t>
            </a:r>
          </a:p>
          <a:p>
            <a:pPr lvl="1"/>
            <a:r>
              <a:rPr lang="en-US" sz="3200" b="0" i="0" u="none" strike="noStrike" kern="100" baseline="0" dirty="0">
                <a:latin typeface="Aptos" panose="020B0004020202020204" pitchFamily="34" charset="0"/>
              </a:rPr>
              <a:t>Numbers</a:t>
            </a:r>
          </a:p>
          <a:p>
            <a:r>
              <a:rPr lang="en-US" sz="3200" kern="100" dirty="0">
                <a:latin typeface="Aptos" panose="020B0004020202020204" pitchFamily="34" charset="0"/>
              </a:rPr>
              <a:t>Others are helpful, but are specific to a topic:</a:t>
            </a:r>
          </a:p>
          <a:p>
            <a:pPr lvl="1"/>
            <a:r>
              <a:rPr lang="en-US" sz="3200" b="0" i="0" u="none" strike="noStrike" kern="100" baseline="0" dirty="0">
                <a:latin typeface="Aptos" panose="020B0004020202020204" pitchFamily="34" charset="0"/>
              </a:rPr>
              <a:t>X-Y Scatter</a:t>
            </a:r>
          </a:p>
          <a:p>
            <a:pPr lvl="1"/>
            <a:r>
              <a:rPr lang="en-US" sz="3200" kern="100" dirty="0">
                <a:latin typeface="Aptos" panose="020B0004020202020204" pitchFamily="34" charset="0"/>
              </a:rPr>
              <a:t>Bullet</a:t>
            </a:r>
          </a:p>
          <a:p>
            <a:pPr lvl="1"/>
            <a:r>
              <a:rPr lang="en-US" sz="3200" b="0" i="0" u="none" strike="noStrike" kern="100" baseline="0" dirty="0">
                <a:latin typeface="Aptos" panose="020B0004020202020204" pitchFamily="34" charset="0"/>
              </a:rPr>
              <a:t>Waterfall</a:t>
            </a:r>
            <a:endParaRPr lang="en-US" sz="3200" b="0" i="0" u="none" strike="noStrike" kern="100" baseline="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707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855</TotalTime>
  <Words>840</Words>
  <Application>Microsoft Office PowerPoint</Application>
  <PresentationFormat>Widescreen</PresentationFormat>
  <Paragraphs>127</Paragraphs>
  <Slides>29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Aptos</vt:lpstr>
      <vt:lpstr>Aptos Display</vt:lpstr>
      <vt:lpstr>Arial</vt:lpstr>
      <vt:lpstr>Times New Roman</vt:lpstr>
      <vt:lpstr>Office Theme</vt:lpstr>
      <vt:lpstr>DAME with MPT #7</vt:lpstr>
      <vt:lpstr>What is a Dashboard?</vt:lpstr>
      <vt:lpstr>What is a Dashboard?</vt:lpstr>
      <vt:lpstr>Dashboard Guidelines</vt:lpstr>
      <vt:lpstr>What is the purpose of dashboard?</vt:lpstr>
      <vt:lpstr>What questions do you need answered?</vt:lpstr>
      <vt:lpstr>What information do you need?</vt:lpstr>
      <vt:lpstr>Where might they need insight?</vt:lpstr>
      <vt:lpstr>Most Common Visuals?</vt:lpstr>
      <vt:lpstr>Column / Bar charts: Show differences across categories</vt:lpstr>
      <vt:lpstr>Line charts: Show change or trends over time</vt:lpstr>
      <vt:lpstr>Tables: Labels and numbers to show more detail than visuals</vt:lpstr>
      <vt:lpstr>Numbers: Important numbers shown in cards</vt:lpstr>
      <vt:lpstr>Include only dashboard elements that help deliver your message.</vt:lpstr>
      <vt:lpstr>Data Ink Ratio = 1</vt:lpstr>
      <vt:lpstr>Remove all Chart Junk</vt:lpstr>
      <vt:lpstr>Remove all Chart Junk</vt:lpstr>
      <vt:lpstr>Remove Chart Junk</vt:lpstr>
      <vt:lpstr>Remove Chart Junk</vt:lpstr>
      <vt:lpstr>Remove Chart Junk</vt:lpstr>
      <vt:lpstr>Refine your dashboard.</vt:lpstr>
      <vt:lpstr>Is there content that does not deliver the message?</vt:lpstr>
      <vt:lpstr>Refine Dashboard </vt:lpstr>
      <vt:lpstr>Refine Dashboard </vt:lpstr>
      <vt:lpstr>Refine Dashboard </vt:lpstr>
      <vt:lpstr>Refine Dashboard </vt:lpstr>
      <vt:lpstr>Refine Dashboard </vt:lpstr>
      <vt:lpstr>Refine Dashboard </vt:lpstr>
      <vt:lpstr>Keep it simple.</vt:lpstr>
    </vt:vector>
  </TitlesOfParts>
  <Company>Highline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Girvin, Michael</dc:creator>
  <cp:lastModifiedBy>Girvin, Michael</cp:lastModifiedBy>
  <cp:revision>40</cp:revision>
  <dcterms:created xsi:type="dcterms:W3CDTF">2024-05-30T18:28:16Z</dcterms:created>
  <dcterms:modified xsi:type="dcterms:W3CDTF">2024-06-02T06:44:18Z</dcterms:modified>
</cp:coreProperties>
</file>