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6433" autoAdjust="0"/>
  </p:normalViewPr>
  <p:slideViewPr>
    <p:cSldViewPr snapToGrid="0">
      <p:cViewPr varScale="1">
        <p:scale>
          <a:sx n="69" d="100"/>
          <a:sy n="69" d="100"/>
        </p:scale>
        <p:origin x="546" y="72"/>
      </p:cViewPr>
      <p:guideLst/>
    </p:cSldViewPr>
  </p:slideViewPr>
  <p:outlineViewPr>
    <p:cViewPr>
      <p:scale>
        <a:sx n="33" d="100"/>
        <a:sy n="33" d="100"/>
      </p:scale>
      <p:origin x="0" y="-5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6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02799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302799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2DE8A85-1727-434D-9D9A-4EC5A7DAA14F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5360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395360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A363E75-CAA9-40DC-AC48-00C3F5F2E8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7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214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5214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20F52F3-49FB-4F33-BD70-F9734B0958C0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6"/>
            <a:ext cx="7388860" cy="276034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02299" cy="35214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58258"/>
            <a:ext cx="4002299" cy="35214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1F2E7A4-C41E-4C43-80D9-F3604CA6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2E7A4-C41E-4C43-80D9-F3604CA6F1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0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32D6-4D18-4BD3-B415-C7560F42E466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EC51-F6DD-4D29-A7B1-4D814E4265BA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AC1E-04BA-405A-A71F-51C69D17A47F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4C8-D7F9-4116-A598-390F84011DEB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541-9479-4B94-9D20-FFF1745947CF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1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0F3A-BC09-43C2-B3D3-DE94D15A3430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6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705D-97E4-4476-9ADF-4A7698B828CE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8CD8-7F1C-4D31-A559-C50B5E9B9AC4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3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9AB-AA63-45AF-9CFC-3F764EA20244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C16B-BBCC-4C8D-9231-1D6D8B74B6C1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1BDA-551C-444C-A63A-9FF88283217A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4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C1F8-FCBA-465E-A423-EB4DBA09FC8C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= Database</a:t>
            </a:r>
          </a:p>
          <a:p>
            <a:r>
              <a:rPr lang="en-US" dirty="0" smtClean="0"/>
              <a:t>Define Database: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Stores raw data</a:t>
            </a:r>
          </a:p>
          <a:p>
            <a:pPr lvl="2"/>
            <a:r>
              <a:rPr lang="en-US" dirty="0"/>
              <a:t>Store data in small parts:</a:t>
            </a:r>
          </a:p>
          <a:p>
            <a:pPr lvl="2"/>
            <a:r>
              <a:rPr lang="en-US" dirty="0"/>
              <a:t>Instead of storing “3443 4th St., Bastrop, NM 75123” as one piece of data, store it as 4 pieces of data</a:t>
            </a:r>
            <a:r>
              <a:rPr lang="en-US" dirty="0" smtClean="0"/>
              <a:t>: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Creates useful information from raw data to help make decisions</a:t>
            </a:r>
          </a:p>
          <a:p>
            <a:pPr lvl="2"/>
            <a:r>
              <a:rPr lang="en-US" sz="3200" dirty="0" smtClean="0"/>
              <a:t>Raw Data </a:t>
            </a:r>
            <a:r>
              <a:rPr lang="en-US" sz="3200" dirty="0" smtClean="0">
                <a:sym typeface="Wingdings" panose="05000000000000000000" pitchFamily="2" charset="2"/>
              </a:rPr>
              <a:t> Useful Information</a:t>
            </a:r>
            <a:endParaRPr lang="en-US" sz="3200" dirty="0" smtClean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697" y="4001294"/>
            <a:ext cx="4102606" cy="5175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Databases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Highline: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Highline </a:t>
            </a:r>
            <a:r>
              <a:rPr lang="en-US" dirty="0"/>
              <a:t>stores raw data about:</a:t>
            </a:r>
          </a:p>
          <a:p>
            <a:pPr lvl="1"/>
            <a:r>
              <a:rPr lang="en-US" dirty="0"/>
              <a:t>Students</a:t>
            </a:r>
          </a:p>
          <a:p>
            <a:pPr lvl="2"/>
            <a:r>
              <a:rPr lang="en-US" dirty="0"/>
              <a:t>ID, Name, e-mail, grades</a:t>
            </a:r>
          </a:p>
          <a:p>
            <a:pPr lvl="1"/>
            <a:r>
              <a:rPr lang="en-US" dirty="0"/>
              <a:t>Instructors</a:t>
            </a:r>
          </a:p>
          <a:p>
            <a:pPr lvl="2"/>
            <a:r>
              <a:rPr lang="en-US" dirty="0"/>
              <a:t>ID, Name, e-mail, salary</a:t>
            </a:r>
          </a:p>
          <a:p>
            <a:pPr lvl="1"/>
            <a:r>
              <a:rPr lang="en-US" dirty="0"/>
              <a:t>Useful information Highline might create:</a:t>
            </a:r>
          </a:p>
          <a:p>
            <a:pPr lvl="2"/>
            <a:r>
              <a:rPr lang="en-US" dirty="0"/>
              <a:t>GPA for business students</a:t>
            </a:r>
          </a:p>
          <a:p>
            <a:pPr lvl="2"/>
            <a:r>
              <a:rPr lang="en-US" dirty="0"/>
              <a:t>List of student names and e-mails for a class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Google: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Google stores raw data about every click you ever make:</a:t>
            </a:r>
          </a:p>
          <a:p>
            <a:pPr lvl="1"/>
            <a:r>
              <a:rPr lang="en-US" dirty="0"/>
              <a:t>What you typed </a:t>
            </a:r>
            <a:r>
              <a:rPr lang="en-US" dirty="0" smtClean="0"/>
              <a:t>into </a:t>
            </a:r>
            <a:r>
              <a:rPr lang="en-US" dirty="0"/>
              <a:t>search engine</a:t>
            </a:r>
          </a:p>
          <a:p>
            <a:pPr lvl="1"/>
            <a:r>
              <a:rPr lang="en-US" dirty="0"/>
              <a:t>What you clicked on</a:t>
            </a:r>
          </a:p>
          <a:p>
            <a:pPr lvl="1"/>
            <a:r>
              <a:rPr lang="en-US" dirty="0"/>
              <a:t>How you misspelled words</a:t>
            </a:r>
          </a:p>
          <a:p>
            <a:r>
              <a:rPr lang="en-US" dirty="0"/>
              <a:t>Useful information Google might create:</a:t>
            </a:r>
          </a:p>
          <a:p>
            <a:pPr lvl="1"/>
            <a:r>
              <a:rPr lang="en-US" dirty="0" smtClean="0"/>
              <a:t>What ad to display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frequent links clicked on after the word “Seattle” </a:t>
            </a:r>
            <a:r>
              <a:rPr lang="en-US" dirty="0" smtClean="0"/>
              <a:t>is </a:t>
            </a:r>
            <a:r>
              <a:rPr lang="en-US" dirty="0"/>
              <a:t>typed</a:t>
            </a:r>
          </a:p>
          <a:p>
            <a:pPr lvl="1"/>
            <a:r>
              <a:rPr lang="en-US" dirty="0"/>
              <a:t>Correct spelling or phrase for a mistyped search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4" grpId="0" uiExpand="1" build="p"/>
      <p:bldP spid="7" grpId="0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79"/>
            <a:ext cx="10058400" cy="101569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Store Raw Data </a:t>
            </a:r>
            <a:r>
              <a:rPr lang="en-US" sz="4800" dirty="0" smtClean="0">
                <a:sym typeface="Wingdings" panose="05000000000000000000" pitchFamily="2" charset="2"/>
              </a:rPr>
              <a:t> </a:t>
            </a:r>
            <a:r>
              <a:rPr lang="en-US" sz="4800" dirty="0" smtClean="0"/>
              <a:t>Useful Information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178242"/>
            <a:ext cx="4754880" cy="640080"/>
          </a:xfrm>
        </p:spPr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1970843"/>
            <a:ext cx="4754880" cy="43234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Proper Data Set in </a:t>
            </a:r>
            <a:r>
              <a:rPr lang="en-US" b="1" dirty="0" smtClean="0"/>
              <a:t>Excel</a:t>
            </a:r>
          </a:p>
          <a:p>
            <a:pPr lvl="1"/>
            <a:r>
              <a:rPr lang="en-US" dirty="0"/>
              <a:t>Field names in first </a:t>
            </a:r>
            <a:r>
              <a:rPr lang="en-US" dirty="0" smtClean="0"/>
              <a:t>row</a:t>
            </a:r>
          </a:p>
          <a:p>
            <a:pPr lvl="2"/>
            <a:r>
              <a:rPr lang="en-US" dirty="0"/>
              <a:t>Field names say what sort of data can go in the </a:t>
            </a:r>
            <a:r>
              <a:rPr lang="en-US" dirty="0" smtClean="0"/>
              <a:t>column</a:t>
            </a:r>
          </a:p>
          <a:p>
            <a:pPr lvl="1"/>
            <a:r>
              <a:rPr lang="en-US" dirty="0" smtClean="0"/>
              <a:t>Records </a:t>
            </a:r>
            <a:r>
              <a:rPr lang="en-US" dirty="0"/>
              <a:t>in subsequent rows</a:t>
            </a:r>
          </a:p>
          <a:p>
            <a:pPr lvl="2"/>
            <a:r>
              <a:rPr lang="en-US" dirty="0"/>
              <a:t>Record = row = collection of bits of raw data = set of related </a:t>
            </a:r>
            <a:r>
              <a:rPr lang="en-US" dirty="0" smtClean="0"/>
              <a:t>data</a:t>
            </a:r>
          </a:p>
          <a:p>
            <a:r>
              <a:rPr lang="en-US" b="1" dirty="0"/>
              <a:t>Data Analysis in Excel:</a:t>
            </a:r>
            <a:endParaRPr lang="en-US" dirty="0"/>
          </a:p>
          <a:p>
            <a:pPr lvl="1"/>
            <a:r>
              <a:rPr lang="en-US" dirty="0"/>
              <a:t>Create useful information from raw data to help make </a:t>
            </a:r>
            <a:r>
              <a:rPr lang="en-US" dirty="0" smtClean="0"/>
              <a:t>decisions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used:</a:t>
            </a:r>
          </a:p>
          <a:p>
            <a:pPr lvl="2"/>
            <a:r>
              <a:rPr lang="en-US" dirty="0"/>
              <a:t>Formulas like SUMIFS</a:t>
            </a:r>
          </a:p>
          <a:p>
            <a:pPr lvl="2"/>
            <a:r>
              <a:rPr lang="en-US" dirty="0"/>
              <a:t>Sort, Filter, PivotTables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1178242"/>
            <a:ext cx="4754880" cy="640080"/>
          </a:xfrm>
        </p:spPr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1970843"/>
            <a:ext cx="4754880" cy="452761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Proper </a:t>
            </a:r>
            <a:r>
              <a:rPr lang="en-US" b="1" dirty="0"/>
              <a:t>Table (Data Set) in </a:t>
            </a:r>
            <a:r>
              <a:rPr lang="en-US" b="1" dirty="0" smtClean="0"/>
              <a:t>Access</a:t>
            </a:r>
          </a:p>
          <a:p>
            <a:pPr lvl="1"/>
            <a:r>
              <a:rPr lang="en-US" dirty="0"/>
              <a:t>Field names in first row</a:t>
            </a:r>
          </a:p>
          <a:p>
            <a:pPr lvl="2"/>
            <a:r>
              <a:rPr lang="en-US" dirty="0" smtClean="0"/>
              <a:t>Add </a:t>
            </a:r>
            <a:r>
              <a:rPr lang="en-US" dirty="0"/>
              <a:t>Data Type and Field Properties </a:t>
            </a:r>
            <a:r>
              <a:rPr lang="en-US" dirty="0" smtClean="0"/>
              <a:t>so </a:t>
            </a:r>
            <a:r>
              <a:rPr lang="en-US" dirty="0"/>
              <a:t>that bad raw data does not enter </a:t>
            </a:r>
            <a:r>
              <a:rPr lang="en-US" dirty="0" smtClean="0"/>
              <a:t>the </a:t>
            </a:r>
            <a:r>
              <a:rPr lang="en-US" dirty="0"/>
              <a:t>table</a:t>
            </a:r>
          </a:p>
          <a:p>
            <a:pPr lvl="1"/>
            <a:r>
              <a:rPr lang="en-US" dirty="0"/>
              <a:t>Each record must have unique </a:t>
            </a:r>
            <a:r>
              <a:rPr lang="en-US" dirty="0" smtClean="0"/>
              <a:t>identifier (Primary Key)</a:t>
            </a:r>
            <a:endParaRPr lang="en-US" dirty="0"/>
          </a:p>
          <a:p>
            <a:pPr lvl="2"/>
            <a:r>
              <a:rPr lang="en-US" dirty="0"/>
              <a:t>In order to prevent duplicate </a:t>
            </a:r>
            <a:r>
              <a:rPr lang="en-US" dirty="0" smtClean="0"/>
              <a:t>records</a:t>
            </a:r>
          </a:p>
          <a:p>
            <a:pPr lvl="2"/>
            <a:r>
              <a:rPr lang="en-US" dirty="0" smtClean="0"/>
              <a:t>Examples</a:t>
            </a:r>
            <a:r>
              <a:rPr lang="en-US" dirty="0"/>
              <a:t>: Student ID, Invoice Number, Product ID</a:t>
            </a:r>
          </a:p>
          <a:p>
            <a:pPr lvl="1"/>
            <a:r>
              <a:rPr lang="en-US" dirty="0"/>
              <a:t>Records in subsequent rows</a:t>
            </a:r>
          </a:p>
          <a:p>
            <a:pPr lvl="2"/>
            <a:r>
              <a:rPr lang="en-US" dirty="0"/>
              <a:t>Record = row = collection of bits of raw data = set of related data</a:t>
            </a:r>
          </a:p>
          <a:p>
            <a:r>
              <a:rPr lang="en-US" b="1" dirty="0" smtClean="0"/>
              <a:t>Data Analysis in Access:</a:t>
            </a:r>
          </a:p>
          <a:p>
            <a:pPr lvl="1"/>
            <a:r>
              <a:rPr lang="en-US" dirty="0" smtClean="0"/>
              <a:t>We will use: Queries and Reports</a:t>
            </a:r>
          </a:p>
          <a:p>
            <a:pPr lvl="1"/>
            <a:r>
              <a:rPr lang="en-US" dirty="0" smtClean="0"/>
              <a:t>We will create relationships between tables so that we can create useful information from more than one table at a time.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Access or Excel </a:t>
            </a:r>
            <a:r>
              <a:rPr lang="en-US" sz="3600" dirty="0"/>
              <a:t>for </a:t>
            </a:r>
            <a:r>
              <a:rPr lang="en-US" sz="3600" dirty="0" smtClean="0"/>
              <a:t>Raw Data </a:t>
            </a:r>
            <a:r>
              <a:rPr lang="en-US" sz="3600" dirty="0" smtClean="0">
                <a:sym typeface="Wingdings" panose="05000000000000000000" pitchFamily="2" charset="2"/>
              </a:rPr>
              <a:t> </a:t>
            </a:r>
            <a:r>
              <a:rPr lang="en-US" sz="3600" dirty="0" smtClean="0"/>
              <a:t>Useful Information?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1461021"/>
            <a:ext cx="5157787" cy="823912"/>
          </a:xfrm>
        </p:spPr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284933"/>
            <a:ext cx="5157787" cy="36845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can store more raw data in </a:t>
            </a:r>
            <a:r>
              <a:rPr lang="en-US" dirty="0" smtClean="0"/>
              <a:t>Access </a:t>
            </a:r>
            <a:r>
              <a:rPr lang="en-US" dirty="0"/>
              <a:t>than you can in </a:t>
            </a:r>
            <a:r>
              <a:rPr lang="en-US" dirty="0" smtClean="0"/>
              <a:t>Excel.</a:t>
            </a:r>
          </a:p>
          <a:p>
            <a:r>
              <a:rPr lang="en-US" dirty="0"/>
              <a:t>Create more robust data validation </a:t>
            </a:r>
            <a:r>
              <a:rPr lang="en-US" dirty="0" smtClean="0"/>
              <a:t>(data </a:t>
            </a:r>
            <a:r>
              <a:rPr lang="en-US" dirty="0"/>
              <a:t>types </a:t>
            </a:r>
            <a:r>
              <a:rPr lang="en-US" dirty="0" smtClean="0"/>
              <a:t>and field properties) to </a:t>
            </a:r>
            <a:r>
              <a:rPr lang="en-US" dirty="0"/>
              <a:t>prevent bad data from getting into the </a:t>
            </a:r>
            <a:r>
              <a:rPr lang="en-US" dirty="0" smtClean="0"/>
              <a:t>tables.</a:t>
            </a:r>
            <a:endParaRPr lang="en-US" dirty="0"/>
          </a:p>
          <a:p>
            <a:r>
              <a:rPr lang="en-US" dirty="0" smtClean="0"/>
              <a:t>Easier </a:t>
            </a:r>
            <a:r>
              <a:rPr lang="en-US" dirty="0"/>
              <a:t>to build relationships between </a:t>
            </a:r>
            <a:r>
              <a:rPr lang="en-US" dirty="0" smtClean="0"/>
              <a:t>tables.</a:t>
            </a:r>
          </a:p>
          <a:p>
            <a:r>
              <a:rPr lang="en-US" dirty="0" smtClean="0"/>
              <a:t>Complex queries can be much easier to create in Access than in Excel.</a:t>
            </a:r>
          </a:p>
          <a:p>
            <a:r>
              <a:rPr lang="en-US" dirty="0" smtClean="0"/>
              <a:t>Queries automatically update when raw data changes.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1461021"/>
            <a:ext cx="5183188" cy="823912"/>
          </a:xfrm>
        </p:spPr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2284933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Simple queries such as sorting, filtering and PivotTables are easier to do in Excel.</a:t>
            </a:r>
          </a:p>
          <a:p>
            <a:r>
              <a:rPr lang="en-US" dirty="0" smtClean="0"/>
              <a:t>“On The Fly” Data Analysis can be easier in Excel.</a:t>
            </a:r>
          </a:p>
          <a:p>
            <a:r>
              <a:rPr lang="en-US" dirty="0" smtClean="0"/>
              <a:t>Most people know how to use Excel, at least a little bit.</a:t>
            </a:r>
          </a:p>
          <a:p>
            <a:r>
              <a:rPr lang="en-US" dirty="0" smtClean="0"/>
              <a:t>The combination of the two is good:</a:t>
            </a:r>
          </a:p>
          <a:p>
            <a:pPr lvl="1"/>
            <a:r>
              <a:rPr lang="en-US" dirty="0" smtClean="0"/>
              <a:t>Store data in Access</a:t>
            </a:r>
          </a:p>
          <a:p>
            <a:pPr lvl="1"/>
            <a:r>
              <a:rPr lang="en-US" dirty="0" smtClean="0"/>
              <a:t>Send raw data to Excel as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7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Four Important Objects In An Access Database: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(Heart of any database)</a:t>
            </a:r>
          </a:p>
          <a:p>
            <a:r>
              <a:rPr lang="en-US" dirty="0" smtClean="0"/>
              <a:t>Forms (User interface)</a:t>
            </a:r>
          </a:p>
          <a:p>
            <a:r>
              <a:rPr lang="en-US" dirty="0" smtClean="0"/>
              <a:t>Queries (Ask a question of the database)</a:t>
            </a:r>
          </a:p>
          <a:p>
            <a:r>
              <a:rPr lang="en-US" dirty="0" smtClean="0"/>
              <a:t>Reports (Useful information created from database)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Of The Differences Between Access &amp; The Other MS Programs: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While in Access, you can only have one database open at a time</a:t>
            </a:r>
          </a:p>
          <a:p>
            <a:pPr lvl="1"/>
            <a:r>
              <a:rPr lang="en-US" dirty="0"/>
              <a:t>To view multiple databases, use Windows Explorer</a:t>
            </a:r>
          </a:p>
          <a:p>
            <a:r>
              <a:rPr lang="en-US" dirty="0"/>
              <a:t>Save:</a:t>
            </a:r>
          </a:p>
          <a:p>
            <a:pPr lvl="1"/>
            <a:r>
              <a:rPr lang="en-US" dirty="0"/>
              <a:t>When you enter raw data into database, Access saves the data automatically</a:t>
            </a:r>
          </a:p>
          <a:p>
            <a:pPr lvl="1"/>
            <a:r>
              <a:rPr lang="en-US" dirty="0"/>
              <a:t>Use the Save button only when you are creating or changing the structure of:</a:t>
            </a:r>
          </a:p>
          <a:p>
            <a:pPr lvl="2"/>
            <a:r>
              <a:rPr lang="en-US" dirty="0"/>
              <a:t>Tables</a:t>
            </a:r>
          </a:p>
          <a:p>
            <a:pPr lvl="2"/>
            <a:r>
              <a:rPr lang="en-US" dirty="0"/>
              <a:t>Forms</a:t>
            </a:r>
          </a:p>
          <a:p>
            <a:pPr lvl="2"/>
            <a:r>
              <a:rPr lang="en-US" dirty="0"/>
              <a:t>Queries</a:t>
            </a:r>
          </a:p>
          <a:p>
            <a:pPr lvl="2"/>
            <a:r>
              <a:rPr lang="en-US" dirty="0"/>
              <a:t>Reports</a:t>
            </a:r>
          </a:p>
          <a:p>
            <a:r>
              <a:rPr lang="en-US" dirty="0"/>
              <a:t>Undo/Redo</a:t>
            </a:r>
          </a:p>
          <a:p>
            <a:pPr lvl="1"/>
            <a:r>
              <a:rPr lang="en-US" dirty="0"/>
              <a:t>Only works when you are working on:</a:t>
            </a:r>
          </a:p>
          <a:p>
            <a:pPr lvl="2"/>
            <a:r>
              <a:rPr lang="en-US" dirty="0"/>
              <a:t>A record before it is saved (moved on to next record)</a:t>
            </a:r>
          </a:p>
          <a:p>
            <a:pPr lvl="2"/>
            <a:r>
              <a:rPr lang="en-US" dirty="0"/>
              <a:t>Creating </a:t>
            </a:r>
            <a:r>
              <a:rPr lang="en-US" dirty="0" smtClean="0"/>
              <a:t>or changing an </a:t>
            </a:r>
            <a:r>
              <a:rPr lang="en-US" dirty="0"/>
              <a:t>object (Table, Form, Query, Report)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Views For Each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View</a:t>
            </a:r>
          </a:p>
          <a:p>
            <a:pPr lvl="1"/>
            <a:r>
              <a:rPr lang="en-US" dirty="0"/>
              <a:t>Table: Datasheet view</a:t>
            </a:r>
          </a:p>
          <a:p>
            <a:pPr lvl="1"/>
            <a:r>
              <a:rPr lang="en-US" dirty="0"/>
              <a:t>Form: Form view</a:t>
            </a:r>
          </a:p>
          <a:p>
            <a:pPr lvl="1"/>
            <a:r>
              <a:rPr lang="en-US" dirty="0"/>
              <a:t>Query: Datasheet view</a:t>
            </a:r>
          </a:p>
          <a:p>
            <a:pPr lvl="1"/>
            <a:r>
              <a:rPr lang="en-US" dirty="0"/>
              <a:t>Report: Print Preview</a:t>
            </a:r>
          </a:p>
          <a:p>
            <a:r>
              <a:rPr lang="en-US" dirty="0"/>
              <a:t>Design View (“Underneath view”)</a:t>
            </a:r>
          </a:p>
          <a:p>
            <a:pPr lvl="1"/>
            <a:r>
              <a:rPr lang="en-US" dirty="0"/>
              <a:t>Design view allows us to change all structural elements in the object</a:t>
            </a:r>
          </a:p>
          <a:p>
            <a:pPr lvl="1"/>
            <a:r>
              <a:rPr lang="en-US" dirty="0"/>
              <a:t>Although some structural elements can be added or changed in, Regular view, Design allows you to change all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700</Words>
  <Application>Microsoft Office PowerPoint</Application>
  <PresentationFormat>Widescreen</PresentationFormat>
  <Paragraphs>107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Access</vt:lpstr>
      <vt:lpstr>Access</vt:lpstr>
      <vt:lpstr>Examples of Databases</vt:lpstr>
      <vt:lpstr>Store Raw Data  Useful Information</vt:lpstr>
      <vt:lpstr>Access or Excel for Raw Data  Useful Information?</vt:lpstr>
      <vt:lpstr>Four Important Objects In An Access Database:</vt:lpstr>
      <vt:lpstr>Some Of The Differences Between Access &amp; The Other MS Programs:</vt:lpstr>
      <vt:lpstr>Two Views For Each Object</vt:lpstr>
    </vt:vector>
  </TitlesOfParts>
  <Company>Highline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</dc:title>
  <dc:creator>Girvin, Michael</dc:creator>
  <cp:lastModifiedBy>Girvin, Michael</cp:lastModifiedBy>
  <cp:revision>29</cp:revision>
  <cp:lastPrinted>2015-03-09T16:19:24Z</cp:lastPrinted>
  <dcterms:created xsi:type="dcterms:W3CDTF">2013-12-16T17:42:10Z</dcterms:created>
  <dcterms:modified xsi:type="dcterms:W3CDTF">2015-03-09T16:20:20Z</dcterms:modified>
</cp:coreProperties>
</file>