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3" r:id="rId1"/>
  </p:sldMasterIdLst>
  <p:notesMasterIdLst>
    <p:notesMasterId r:id="rId67"/>
  </p:notesMasterIdLst>
  <p:handoutMasterIdLst>
    <p:handoutMasterId r:id="rId68"/>
  </p:handoutMasterIdLst>
  <p:sldIdLst>
    <p:sldId id="304" r:id="rId2"/>
    <p:sldId id="257" r:id="rId3"/>
    <p:sldId id="258" r:id="rId4"/>
    <p:sldId id="418" r:id="rId5"/>
    <p:sldId id="259" r:id="rId6"/>
    <p:sldId id="419" r:id="rId7"/>
    <p:sldId id="420" r:id="rId8"/>
    <p:sldId id="422" r:id="rId9"/>
    <p:sldId id="306" r:id="rId10"/>
    <p:sldId id="423" r:id="rId11"/>
    <p:sldId id="339" r:id="rId12"/>
    <p:sldId id="262" r:id="rId13"/>
    <p:sldId id="353" r:id="rId14"/>
    <p:sldId id="264" r:id="rId15"/>
    <p:sldId id="354" r:id="rId16"/>
    <p:sldId id="337" r:id="rId17"/>
    <p:sldId id="379" r:id="rId18"/>
    <p:sldId id="433" r:id="rId19"/>
    <p:sldId id="389" r:id="rId20"/>
    <p:sldId id="385" r:id="rId21"/>
    <p:sldId id="386" r:id="rId22"/>
    <p:sldId id="387" r:id="rId23"/>
    <p:sldId id="388" r:id="rId24"/>
    <p:sldId id="376" r:id="rId25"/>
    <p:sldId id="378" r:id="rId26"/>
    <p:sldId id="345" r:id="rId27"/>
    <p:sldId id="341" r:id="rId28"/>
    <p:sldId id="390" r:id="rId29"/>
    <p:sldId id="391" r:id="rId30"/>
    <p:sldId id="434" r:id="rId31"/>
    <p:sldId id="436" r:id="rId32"/>
    <p:sldId id="343" r:id="rId33"/>
    <p:sldId id="392" r:id="rId34"/>
    <p:sldId id="394" r:id="rId35"/>
    <p:sldId id="273" r:id="rId36"/>
    <p:sldId id="349" r:id="rId37"/>
    <p:sldId id="395" r:id="rId38"/>
    <p:sldId id="396" r:id="rId39"/>
    <p:sldId id="397" r:id="rId40"/>
    <p:sldId id="437" r:id="rId41"/>
    <p:sldId id="438" r:id="rId42"/>
    <p:sldId id="350" r:id="rId43"/>
    <p:sldId id="275" r:id="rId44"/>
    <p:sldId id="278" r:id="rId45"/>
    <p:sldId id="279" r:id="rId46"/>
    <p:sldId id="280" r:id="rId47"/>
    <p:sldId id="321" r:id="rId48"/>
    <p:sldId id="281" r:id="rId49"/>
    <p:sldId id="293" r:id="rId50"/>
    <p:sldId id="340" r:id="rId51"/>
    <p:sldId id="398" r:id="rId52"/>
    <p:sldId id="439" r:id="rId53"/>
    <p:sldId id="440" r:id="rId54"/>
    <p:sldId id="359" r:id="rId55"/>
    <p:sldId id="399" r:id="rId56"/>
    <p:sldId id="424" r:id="rId57"/>
    <p:sldId id="425" r:id="rId58"/>
    <p:sldId id="426" r:id="rId59"/>
    <p:sldId id="427" r:id="rId60"/>
    <p:sldId id="428" r:id="rId61"/>
    <p:sldId id="432" r:id="rId62"/>
    <p:sldId id="441" r:id="rId63"/>
    <p:sldId id="442" r:id="rId64"/>
    <p:sldId id="429" r:id="rId65"/>
    <p:sldId id="284" r:id="rId66"/>
  </p:sldIdLst>
  <p:sldSz cx="9144000" cy="6858000" type="screen4x3"/>
  <p:notesSz cx="6858000" cy="9144000"/>
  <p:embeddedFontLst>
    <p:embeddedFont>
      <p:font typeface="MS Reference Serif" charset="0"/>
      <p:regular r:id="rId69"/>
      <p:bold r:id="rId70"/>
      <p:italic r:id="rId71"/>
      <p:boldItalic r:id="rId72"/>
    </p:embeddedFont>
    <p:embeddedFont>
      <p:font typeface="Monotype Sorts" charset="2"/>
      <p:regular r:id="rId73"/>
    </p:embeddedFont>
    <p:embeddedFont>
      <p:font typeface="Book Antiqua" pitchFamily="18" charset="0"/>
      <p:regular r:id="rId74"/>
      <p:bold r:id="rId75"/>
      <p:italic r:id="rId76"/>
      <p:boldItalic r:id="rId77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990033"/>
    <a:srgbClr val="6F0505"/>
    <a:srgbClr val="3B7679"/>
    <a:srgbClr val="5A882C"/>
    <a:srgbClr val="006666"/>
    <a:srgbClr val="CC3300"/>
    <a:srgbClr val="009999"/>
    <a:srgbClr val="9BDA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83" autoAdjust="0"/>
    <p:restoredTop sz="90929"/>
  </p:normalViewPr>
  <p:slideViewPr>
    <p:cSldViewPr snapToGrid="0">
      <p:cViewPr>
        <p:scale>
          <a:sx n="66" d="100"/>
          <a:sy n="66" d="100"/>
        </p:scale>
        <p:origin x="-168" y="-216"/>
      </p:cViewPr>
      <p:guideLst>
        <p:guide orient="horz" pos="4198"/>
        <p:guide pos="4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6" Type="http://schemas.openxmlformats.org/officeDocument/2006/relationships/font" Target="fonts/font8.fntdata"/><Relationship Id="rId7" Type="http://schemas.openxmlformats.org/officeDocument/2006/relationships/slide" Target="slides/slide6.xml"/><Relationship Id="rId71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font" Target="fonts/font6.fntdata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5.fntdata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font" Target="fonts/font1.fntdata"/><Relationship Id="rId77" Type="http://schemas.openxmlformats.org/officeDocument/2006/relationships/font" Target="fonts/font9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4.fntdata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2.fntdata"/><Relationship Id="rId75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43.xml"/><Relationship Id="rId18" Type="http://schemas.openxmlformats.org/officeDocument/2006/relationships/slide" Target="slides/slide49.xml"/><Relationship Id="rId3" Type="http://schemas.openxmlformats.org/officeDocument/2006/relationships/slide" Target="slides/slide11.xml"/><Relationship Id="rId7" Type="http://schemas.openxmlformats.org/officeDocument/2006/relationships/slide" Target="slides/slide17.xml"/><Relationship Id="rId12" Type="http://schemas.openxmlformats.org/officeDocument/2006/relationships/slide" Target="slides/slide42.xml"/><Relationship Id="rId17" Type="http://schemas.openxmlformats.org/officeDocument/2006/relationships/slide" Target="slides/slide48.xml"/><Relationship Id="rId2" Type="http://schemas.openxmlformats.org/officeDocument/2006/relationships/slide" Target="slides/slide3.xml"/><Relationship Id="rId16" Type="http://schemas.openxmlformats.org/officeDocument/2006/relationships/slide" Target="slides/slide47.xml"/><Relationship Id="rId1" Type="http://schemas.openxmlformats.org/officeDocument/2006/relationships/slide" Target="slides/slide2.xml"/><Relationship Id="rId6" Type="http://schemas.openxmlformats.org/officeDocument/2006/relationships/slide" Target="slides/slide15.xml"/><Relationship Id="rId11" Type="http://schemas.openxmlformats.org/officeDocument/2006/relationships/slide" Target="slides/slide36.xml"/><Relationship Id="rId5" Type="http://schemas.openxmlformats.org/officeDocument/2006/relationships/slide" Target="slides/slide14.xml"/><Relationship Id="rId15" Type="http://schemas.openxmlformats.org/officeDocument/2006/relationships/slide" Target="slides/slide45.xml"/><Relationship Id="rId10" Type="http://schemas.openxmlformats.org/officeDocument/2006/relationships/slide" Target="slides/slide35.xml"/><Relationship Id="rId4" Type="http://schemas.openxmlformats.org/officeDocument/2006/relationships/slide" Target="slides/slide13.xml"/><Relationship Id="rId9" Type="http://schemas.openxmlformats.org/officeDocument/2006/relationships/slide" Target="slides/slide29.xml"/><Relationship Id="rId14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0FB3E30B-8692-414D-B1B2-93F9830008D9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07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E3B011A0-6335-4352-8D60-EA0C7BE32164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90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52388"/>
            <a:ext cx="1943100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678488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A8">
                <a:gamma/>
                <a:shade val="46275"/>
                <a:invGamma/>
              </a:srgbClr>
            </a:gs>
            <a:gs pos="50000">
              <a:srgbClr val="0070A8"/>
            </a:gs>
            <a:gs pos="100000">
              <a:srgbClr val="0070A8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06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251907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51908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909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910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1911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51912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913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914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915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191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191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8191500" y="6245225"/>
            <a:ext cx="5445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</a:t>
            </a:r>
            <a:fld id="{ACCBB94D-2D05-4074-A2A1-6ADB95F3FE9F}" type="slidenum">
              <a:rPr lang="en-US" sz="1600">
                <a:effectLst/>
                <a:latin typeface="Book Antiqua" pitchFamily="18" charset="0"/>
              </a:rPr>
              <a:pPr algn="l">
                <a:defRPr/>
              </a:pPr>
              <a:t>‹#›</a:t>
            </a:fld>
            <a:endParaRPr lang="en-US" sz="1600" dirty="0">
              <a:effectLst/>
              <a:latin typeface="Book Antiqua" pitchFamily="18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 userDrawn="1"/>
        </p:nvSpPr>
        <p:spPr bwMode="auto">
          <a:xfrm>
            <a:off x="7737475" y="5995988"/>
            <a:ext cx="831850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          Slide</a:t>
            </a:r>
          </a:p>
        </p:txBody>
      </p:sp>
      <p:sp>
        <p:nvSpPr>
          <p:cNvPr id="19" name="Rectangle 16"/>
          <p:cNvSpPr>
            <a:spLocks noChangeArrowheads="1"/>
          </p:cNvSpPr>
          <p:nvPr userDrawn="1"/>
        </p:nvSpPr>
        <p:spPr bwMode="auto">
          <a:xfrm>
            <a:off x="563563" y="6164263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2012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Rights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8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9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e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5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Slides\MBS4ppt\ASW_MBS_4e_Cv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36" y="537032"/>
            <a:ext cx="4246533" cy="524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5334261" y="2868143"/>
            <a:ext cx="2459026" cy="1932464"/>
            <a:chOff x="5334261" y="2868143"/>
            <a:chExt cx="2459026" cy="1932464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367578" y="2869730"/>
              <a:ext cx="2262189" cy="1930400"/>
            </a:xfrm>
            <a:prstGeom prst="rect">
              <a:avLst/>
            </a:prstGeom>
            <a:solidFill>
              <a:srgbClr val="495E8D"/>
            </a:solidFill>
            <a:ln w="76200">
              <a:noFill/>
              <a:miter lim="800000"/>
              <a:headEnd/>
              <a:tailEnd/>
            </a:ln>
            <a:effectLst>
              <a:outerShdw dist="12700" dir="10800000" algn="ctr" rotWithShape="0">
                <a:srgbClr val="F9DFB5">
                  <a:alpha val="50000"/>
                </a:srgbClr>
              </a:outerShdw>
            </a:effec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3" name="AutoShape 39"/>
            <p:cNvSpPr>
              <a:spLocks noChangeArrowheads="1"/>
            </p:cNvSpPr>
            <p:nvPr/>
          </p:nvSpPr>
          <p:spPr bwMode="auto">
            <a:xfrm>
              <a:off x="6021637" y="2981761"/>
              <a:ext cx="1771650" cy="1788974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Slides by</a:t>
              </a:r>
            </a:p>
            <a:p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John</a:t>
              </a: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Loucks</a:t>
              </a:r>
            </a:p>
            <a:p>
              <a:endParaRPr lang="en-US" sz="4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endParaRPr lang="en-US" sz="400" b="1" dirty="0" smtClean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r>
                <a:rPr lang="en-US" sz="1500" b="1" dirty="0" smtClean="0">
                  <a:solidFill>
                    <a:srgbClr val="FFFFFF"/>
                  </a:solidFill>
                  <a:effectLst/>
                  <a:latin typeface="Futura Md BT" pitchFamily="34" charset="0"/>
                </a:rPr>
                <a:t>St</a:t>
              </a:r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. Edward’s</a:t>
              </a:r>
            </a:p>
            <a:p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University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34261" y="2868143"/>
              <a:ext cx="944816" cy="1932464"/>
              <a:chOff x="5443535" y="3309938"/>
              <a:chExt cx="944816" cy="1932464"/>
            </a:xfrm>
          </p:grpSpPr>
          <p:sp>
            <p:nvSpPr>
              <p:cNvPr id="25" name="Arc 41"/>
              <p:cNvSpPr>
                <a:spLocks/>
              </p:cNvSpPr>
              <p:nvPr/>
            </p:nvSpPr>
            <p:spPr bwMode="auto">
              <a:xfrm rot="10284592" flipH="1">
                <a:off x="5600951" y="3360330"/>
                <a:ext cx="787400" cy="1865897"/>
              </a:xfrm>
              <a:custGeom>
                <a:avLst/>
                <a:gdLst>
                  <a:gd name="G0" fmla="+- 0 0 0"/>
                  <a:gd name="G1" fmla="+- 20364 0 0"/>
                  <a:gd name="G2" fmla="+- 21600 0 0"/>
                  <a:gd name="T0" fmla="*/ 7201 w 21600"/>
                  <a:gd name="T1" fmla="*/ 0 h 20364"/>
                  <a:gd name="T2" fmla="*/ 21600 w 21600"/>
                  <a:gd name="T3" fmla="*/ 20364 h 20364"/>
                  <a:gd name="T4" fmla="*/ 0 w 21600"/>
                  <a:gd name="T5" fmla="*/ 20364 h 20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64" fill="none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</a:path>
                  <a:path w="21600" h="20364" stroke="0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  <a:lnTo>
                      <a:pt x="0" y="20364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6" name="AutoShape 42"/>
              <p:cNvSpPr>
                <a:spLocks noChangeArrowheads="1"/>
              </p:cNvSpPr>
              <p:nvPr/>
            </p:nvSpPr>
            <p:spPr bwMode="auto">
              <a:xfrm flipV="1">
                <a:off x="5448295" y="3310273"/>
                <a:ext cx="807657" cy="237363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7" name="AutoShape 43"/>
              <p:cNvSpPr>
                <a:spLocks noChangeArrowheads="1"/>
              </p:cNvSpPr>
              <p:nvPr/>
            </p:nvSpPr>
            <p:spPr bwMode="auto">
              <a:xfrm>
                <a:off x="5486397" y="3319463"/>
                <a:ext cx="523058" cy="1922939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443535" y="3309938"/>
                <a:ext cx="214313" cy="1931987"/>
              </a:xfrm>
              <a:prstGeom prst="rect">
                <a:avLst/>
              </a:prstGeom>
              <a:solidFill>
                <a:srgbClr val="00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188913"/>
            <a:ext cx="7772400" cy="642937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Developing Null and Alternative Hypotheses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09650" y="1549400"/>
            <a:ext cx="73533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label on a soft drink bottle states that it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contains 67.6 fluid ounces.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09650" y="2774950"/>
            <a:ext cx="7315200" cy="1085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Null Hypothesis: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label is correct.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67.6 ounces.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5400000">
            <a:off x="771525" y="1714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rot="5400000">
            <a:off x="771525" y="299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09650" y="3676650"/>
            <a:ext cx="7315200" cy="109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Alternative Hypothesis: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label is incorrect.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&lt; 67.6 ounces.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5400000">
            <a:off x="771525" y="3911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06438" y="1079500"/>
            <a:ext cx="7772400" cy="584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Null Hypothesis as an Assumption to be Challenged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nimBg="1"/>
      <p:bldP spid="7" grpId="0" animBg="1"/>
      <p:bldP spid="8" grpId="0" autoUpdateAnimBg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3686175" y="3790950"/>
            <a:ext cx="1822450" cy="1192213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5629275" y="3790950"/>
            <a:ext cx="1822450" cy="1192213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743075" y="3790950"/>
            <a:ext cx="1822450" cy="1189038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1765300" y="5062538"/>
            <a:ext cx="16954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(lower-tail)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708400" y="5062538"/>
            <a:ext cx="173513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(upper-tail)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5710238" y="5062538"/>
            <a:ext cx="1655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</a:t>
            </a:r>
          </a:p>
        </p:txBody>
      </p:sp>
      <p:grpSp>
        <p:nvGrpSpPr>
          <p:cNvPr id="176156" name="Group 28"/>
          <p:cNvGrpSpPr>
            <a:grpSpLocks/>
          </p:cNvGrpSpPr>
          <p:nvPr/>
        </p:nvGrpSpPr>
        <p:grpSpPr bwMode="auto">
          <a:xfrm>
            <a:off x="1909763" y="3933825"/>
            <a:ext cx="1498600" cy="893763"/>
            <a:chOff x="1203" y="2478"/>
            <a:chExt cx="944" cy="563"/>
          </a:xfrm>
        </p:grpSpPr>
        <p:graphicFrame>
          <p:nvGraphicFramePr>
            <p:cNvPr id="176136" name="Object 8"/>
            <p:cNvGraphicFramePr>
              <a:graphicFrameLocks noChangeAspect="1"/>
            </p:cNvGraphicFramePr>
            <p:nvPr/>
          </p:nvGraphicFramePr>
          <p:xfrm>
            <a:off x="1203" y="2478"/>
            <a:ext cx="944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25" name="Equation" r:id="rId4" imgW="1574640" imgH="419040" progId="Equation.DSMT4">
                    <p:embed/>
                  </p:oleObj>
                </mc:Choice>
                <mc:Fallback>
                  <p:oleObj name="Equation" r:id="rId4" imgW="1574640" imgH="4190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3" y="2478"/>
                          <a:ext cx="944" cy="251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142" name="Object 14"/>
            <p:cNvGraphicFramePr>
              <a:graphicFrameLocks noChangeAspect="1"/>
            </p:cNvGraphicFramePr>
            <p:nvPr/>
          </p:nvGraphicFramePr>
          <p:xfrm>
            <a:off x="1207" y="2790"/>
            <a:ext cx="936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26" name="Equation" r:id="rId6" imgW="1562040" imgH="419040" progId="Equation.DSMT4">
                    <p:embed/>
                  </p:oleObj>
                </mc:Choice>
                <mc:Fallback>
                  <p:oleObj name="Equation" r:id="rId6" imgW="1562040" imgH="41904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7" y="2790"/>
                          <a:ext cx="936" cy="251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6157" name="Group 29"/>
          <p:cNvGrpSpPr>
            <a:grpSpLocks/>
          </p:cNvGrpSpPr>
          <p:nvPr/>
        </p:nvGrpSpPr>
        <p:grpSpPr bwMode="auto">
          <a:xfrm>
            <a:off x="3871913" y="3933825"/>
            <a:ext cx="1498600" cy="893763"/>
            <a:chOff x="2439" y="2478"/>
            <a:chExt cx="944" cy="563"/>
          </a:xfrm>
        </p:grpSpPr>
        <p:graphicFrame>
          <p:nvGraphicFramePr>
            <p:cNvPr id="176143" name="Object 15"/>
            <p:cNvGraphicFramePr>
              <a:graphicFrameLocks noChangeAspect="1"/>
            </p:cNvGraphicFramePr>
            <p:nvPr/>
          </p:nvGraphicFramePr>
          <p:xfrm>
            <a:off x="2439" y="2478"/>
            <a:ext cx="944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27" name="Equation" r:id="rId8" imgW="1574640" imgH="419040" progId="Equation.DSMT4">
                    <p:embed/>
                  </p:oleObj>
                </mc:Choice>
                <mc:Fallback>
                  <p:oleObj name="Equation" r:id="rId8" imgW="1574640" imgH="41904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9" y="2478"/>
                          <a:ext cx="944" cy="251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144" name="Object 16"/>
            <p:cNvGraphicFramePr>
              <a:graphicFrameLocks noChangeAspect="1"/>
            </p:cNvGraphicFramePr>
            <p:nvPr/>
          </p:nvGraphicFramePr>
          <p:xfrm>
            <a:off x="2443" y="2790"/>
            <a:ext cx="936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28" name="Equation" r:id="rId10" imgW="1562040" imgH="419040" progId="Equation.DSMT4">
                    <p:embed/>
                  </p:oleObj>
                </mc:Choice>
                <mc:Fallback>
                  <p:oleObj name="Equation" r:id="rId10" imgW="1562040" imgH="41904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3" y="2790"/>
                          <a:ext cx="936" cy="251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6158" name="Group 30"/>
          <p:cNvGrpSpPr>
            <a:grpSpLocks/>
          </p:cNvGrpSpPr>
          <p:nvPr/>
        </p:nvGrpSpPr>
        <p:grpSpPr bwMode="auto">
          <a:xfrm>
            <a:off x="5786438" y="3933825"/>
            <a:ext cx="1498600" cy="893763"/>
            <a:chOff x="3645" y="2478"/>
            <a:chExt cx="944" cy="563"/>
          </a:xfrm>
        </p:grpSpPr>
        <p:graphicFrame>
          <p:nvGraphicFramePr>
            <p:cNvPr id="176145" name="Object 17"/>
            <p:cNvGraphicFramePr>
              <a:graphicFrameLocks noChangeAspect="1"/>
            </p:cNvGraphicFramePr>
            <p:nvPr/>
          </p:nvGraphicFramePr>
          <p:xfrm>
            <a:off x="3645" y="2478"/>
            <a:ext cx="944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29" name="Equation" r:id="rId12" imgW="1574640" imgH="419040" progId="Equation.DSMT4">
                    <p:embed/>
                  </p:oleObj>
                </mc:Choice>
                <mc:Fallback>
                  <p:oleObj name="Equation" r:id="rId12" imgW="1574640" imgH="419040" progId="Equation.DSMT4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5" y="2478"/>
                          <a:ext cx="944" cy="251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146" name="Object 18"/>
            <p:cNvGraphicFramePr>
              <a:graphicFrameLocks noChangeAspect="1"/>
            </p:cNvGraphicFramePr>
            <p:nvPr/>
          </p:nvGraphicFramePr>
          <p:xfrm>
            <a:off x="3645" y="2790"/>
            <a:ext cx="944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30" name="Equation" r:id="rId14" imgW="1574640" imgH="419040" progId="Equation.DSMT4">
                    <p:embed/>
                  </p:oleObj>
                </mc:Choice>
                <mc:Fallback>
                  <p:oleObj name="Equation" r:id="rId14" imgW="1574640" imgH="419040" progId="Equation.DSMT4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5" y="2790"/>
                          <a:ext cx="944" cy="251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6147" name="Rectangle 19"/>
          <p:cNvSpPr>
            <a:spLocks noChangeArrowheads="1"/>
          </p:cNvSpPr>
          <p:nvPr/>
        </p:nvSpPr>
        <p:spPr bwMode="auto">
          <a:xfrm>
            <a:off x="68421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Summary of Forms for Null and Alternative Hypotheses about a Population Mean</a:t>
            </a:r>
          </a:p>
        </p:txBody>
      </p:sp>
      <p:sp>
        <p:nvSpPr>
          <p:cNvPr id="176149" name="AutoShape 21"/>
          <p:cNvSpPr>
            <a:spLocks noChangeArrowheads="1"/>
          </p:cNvSpPr>
          <p:nvPr/>
        </p:nvSpPr>
        <p:spPr bwMode="auto">
          <a:xfrm rot="5400000">
            <a:off x="523875" y="1270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0" name="AutoShape 22"/>
          <p:cNvSpPr>
            <a:spLocks noChangeArrowheads="1"/>
          </p:cNvSpPr>
          <p:nvPr/>
        </p:nvSpPr>
        <p:spPr bwMode="auto">
          <a:xfrm rot="5400000">
            <a:off x="523875" y="2146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1" name="AutoShape 23"/>
          <p:cNvSpPr>
            <a:spLocks noChangeArrowheads="1"/>
          </p:cNvSpPr>
          <p:nvPr/>
        </p:nvSpPr>
        <p:spPr bwMode="auto">
          <a:xfrm rot="10800000">
            <a:off x="2581275" y="3556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2" name="AutoShape 24"/>
          <p:cNvSpPr>
            <a:spLocks noChangeArrowheads="1"/>
          </p:cNvSpPr>
          <p:nvPr/>
        </p:nvSpPr>
        <p:spPr bwMode="auto">
          <a:xfrm rot="10800000">
            <a:off x="4505325" y="3556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3" name="AutoShape 25"/>
          <p:cNvSpPr>
            <a:spLocks noChangeArrowheads="1"/>
          </p:cNvSpPr>
          <p:nvPr/>
        </p:nvSpPr>
        <p:spPr bwMode="auto">
          <a:xfrm rot="10800000">
            <a:off x="6448425" y="3556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704850" y="1092200"/>
            <a:ext cx="7524750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equality part of the hypotheses always appears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in the null hypothesis.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85800" y="2019300"/>
            <a:ext cx="7524750" cy="154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In general, a hypothesis test about the value of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population mean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must take one of the following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three forms (where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the hypothesized value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population mean).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7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7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7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  <p:bldP spid="176131" grpId="0" animBg="1"/>
      <p:bldP spid="176132" grpId="0" animBg="1"/>
      <p:bldP spid="176133" grpId="0" autoUpdateAnimBg="0"/>
      <p:bldP spid="176134" grpId="0" autoUpdateAnimBg="0"/>
      <p:bldP spid="176135" grpId="0" autoUpdateAnimBg="0"/>
      <p:bldP spid="176149" grpId="0" animBg="1"/>
      <p:bldP spid="176150" grpId="0" animBg="1"/>
      <p:bldP spid="176151" grpId="0" animBg="1"/>
      <p:bldP spid="176152" grpId="0" animBg="1"/>
      <p:bldP spid="176153" grpId="0" animBg="1"/>
      <p:bldP spid="176154" grpId="0" autoUpdateAnimBg="0"/>
      <p:bldP spid="17615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090613"/>
            <a:ext cx="5124450" cy="471487"/>
          </a:xfrm>
          <a:noFill/>
          <a:ln/>
        </p:spPr>
        <p:txBody>
          <a:bodyPr/>
          <a:lstStyle/>
          <a:p>
            <a:pPr marL="400050" indent="-400050"/>
            <a:r>
              <a:rPr lang="en-US">
                <a:solidFill>
                  <a:srgbClr val="66FFFF"/>
                </a:solidFill>
              </a:rPr>
              <a:t>Example:  Metro EMS</a:t>
            </a:r>
            <a:r>
              <a:rPr lang="en-US"/>
              <a:t>	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3264"/>
            <a:ext cx="7772400" cy="585788"/>
          </a:xfrm>
          <a:noFill/>
          <a:ln/>
        </p:spPr>
        <p:txBody>
          <a:bodyPr/>
          <a:lstStyle/>
          <a:p>
            <a:r>
              <a:rPr lang="en-US" dirty="0"/>
              <a:t>Null and Alternative Hypotheses</a:t>
            </a:r>
          </a:p>
        </p:txBody>
      </p:sp>
      <p:sp>
        <p:nvSpPr>
          <p:cNvPr id="10416" name="Text Box 176"/>
          <p:cNvSpPr txBox="1">
            <a:spLocks noChangeArrowheads="1"/>
          </p:cNvSpPr>
          <p:nvPr/>
        </p:nvSpPr>
        <p:spPr bwMode="auto">
          <a:xfrm>
            <a:off x="1089025" y="1633538"/>
            <a:ext cx="716915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A major west coast city provides one of the most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comprehensive emergency medical services in the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world.  Operating in a multiple hospital system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with approximately 20 mobile medical units, the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service goal is to respond to medical emergencies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with a mean time of 12 minutes or less.</a:t>
            </a:r>
          </a:p>
        </p:txBody>
      </p:sp>
      <p:sp>
        <p:nvSpPr>
          <p:cNvPr id="10417" name="AutoShape 177"/>
          <p:cNvSpPr>
            <a:spLocks noChangeArrowheads="1"/>
          </p:cNvSpPr>
          <p:nvPr/>
        </p:nvSpPr>
        <p:spPr bwMode="auto">
          <a:xfrm rot="5400000">
            <a:off x="752475" y="1708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9" name="Text Box 179"/>
          <p:cNvSpPr txBox="1">
            <a:spLocks noChangeArrowheads="1"/>
          </p:cNvSpPr>
          <p:nvPr/>
        </p:nvSpPr>
        <p:spPr bwMode="auto">
          <a:xfrm>
            <a:off x="1120775" y="3897313"/>
            <a:ext cx="7143750" cy="2027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director of medical services wants to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formulate a hypothesis test that could use a sample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emergency response times to determine whether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 not the service goal of 12 minutes or less is being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achieved.</a:t>
            </a:r>
          </a:p>
        </p:txBody>
      </p:sp>
      <p:sp>
        <p:nvSpPr>
          <p:cNvPr id="10420" name="AutoShape 180"/>
          <p:cNvSpPr>
            <a:spLocks noChangeArrowheads="1"/>
          </p:cNvSpPr>
          <p:nvPr/>
        </p:nvSpPr>
        <p:spPr bwMode="auto">
          <a:xfrm rot="5400000">
            <a:off x="752475" y="4006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6" grpId="0" autoUpdateAnimBg="0"/>
      <p:bldP spid="10417" grpId="0" animBg="1"/>
      <p:bldP spid="10419" grpId="0" autoUpdateAnimBg="0"/>
      <p:bldP spid="104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33" name="Rectangle 109"/>
          <p:cNvSpPr>
            <a:spLocks noChangeArrowheads="1"/>
          </p:cNvSpPr>
          <p:nvPr/>
        </p:nvSpPr>
        <p:spPr bwMode="auto">
          <a:xfrm>
            <a:off x="838200" y="2876550"/>
            <a:ext cx="1885950" cy="685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60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Null and Alternative Hypotheses</a:t>
            </a:r>
          </a:p>
        </p:txBody>
      </p:sp>
      <p:sp>
        <p:nvSpPr>
          <p:cNvPr id="205929" name="Text Box 105"/>
          <p:cNvSpPr txBox="1">
            <a:spLocks noChangeArrowheads="1"/>
          </p:cNvSpPr>
          <p:nvPr/>
        </p:nvSpPr>
        <p:spPr bwMode="auto">
          <a:xfrm>
            <a:off x="2960688" y="1243013"/>
            <a:ext cx="4733925" cy="1223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emergency service is meeting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response goal; no follow-up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action is necessary.</a:t>
            </a:r>
          </a:p>
        </p:txBody>
      </p:sp>
      <p:sp>
        <p:nvSpPr>
          <p:cNvPr id="205930" name="Text Box 106"/>
          <p:cNvSpPr txBox="1">
            <a:spLocks noChangeArrowheads="1"/>
          </p:cNvSpPr>
          <p:nvPr/>
        </p:nvSpPr>
        <p:spPr bwMode="auto">
          <a:xfrm>
            <a:off x="2952750" y="2843213"/>
            <a:ext cx="43815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emergency service is not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meeting the response goal;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appropriate follow-up action is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necessary.</a:t>
            </a:r>
          </a:p>
        </p:txBody>
      </p:sp>
      <p:sp>
        <p:nvSpPr>
          <p:cNvPr id="205931" name="Rectangle 107"/>
          <p:cNvSpPr>
            <a:spLocks noChangeArrowheads="1"/>
          </p:cNvSpPr>
          <p:nvPr/>
        </p:nvSpPr>
        <p:spPr bwMode="auto">
          <a:xfrm>
            <a:off x="838200" y="1276350"/>
            <a:ext cx="1885950" cy="685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5932" name="Text Box 108"/>
          <p:cNvSpPr txBox="1">
            <a:spLocks noChangeArrowheads="1"/>
          </p:cNvSpPr>
          <p:nvPr/>
        </p:nvSpPr>
        <p:spPr bwMode="auto">
          <a:xfrm>
            <a:off x="1016000" y="1363663"/>
            <a:ext cx="15509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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</a:t>
            </a:r>
          </a:p>
        </p:txBody>
      </p:sp>
      <p:sp>
        <p:nvSpPr>
          <p:cNvPr id="205934" name="Text Box 110"/>
          <p:cNvSpPr txBox="1">
            <a:spLocks noChangeArrowheads="1"/>
          </p:cNvSpPr>
          <p:nvPr/>
        </p:nvSpPr>
        <p:spPr bwMode="auto">
          <a:xfrm>
            <a:off x="987425" y="2963863"/>
            <a:ext cx="15700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</a:t>
            </a:r>
          </a:p>
        </p:txBody>
      </p:sp>
      <p:sp>
        <p:nvSpPr>
          <p:cNvPr id="205935" name="Text Box 111"/>
          <p:cNvSpPr txBox="1">
            <a:spLocks noChangeArrowheads="1"/>
          </p:cNvSpPr>
          <p:nvPr/>
        </p:nvSpPr>
        <p:spPr bwMode="auto">
          <a:xfrm>
            <a:off x="1062038" y="4859338"/>
            <a:ext cx="700246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mean response time for the population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  of medical emergency requests</a:t>
            </a:r>
          </a:p>
        </p:txBody>
      </p:sp>
      <p:sp>
        <p:nvSpPr>
          <p:cNvPr id="205936" name="AutoShape 112"/>
          <p:cNvSpPr>
            <a:spLocks noChangeArrowheads="1"/>
          </p:cNvSpPr>
          <p:nvPr/>
        </p:nvSpPr>
        <p:spPr bwMode="auto">
          <a:xfrm rot="5400000">
            <a:off x="561975" y="1536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37" name="AutoShape 113"/>
          <p:cNvSpPr>
            <a:spLocks noChangeArrowheads="1"/>
          </p:cNvSpPr>
          <p:nvPr/>
        </p:nvSpPr>
        <p:spPr bwMode="auto">
          <a:xfrm rot="5400000">
            <a:off x="561975" y="3117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9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0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059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0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0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33" grpId="0" animBg="1"/>
      <p:bldP spid="205929" grpId="0" autoUpdateAnimBg="0"/>
      <p:bldP spid="205930" grpId="0" autoUpdateAnimBg="0"/>
      <p:bldP spid="205931" grpId="0" animBg="1"/>
      <p:bldP spid="205932" grpId="0" autoUpdateAnimBg="0"/>
      <p:bldP spid="205934" grpId="0" autoUpdateAnimBg="0"/>
      <p:bldP spid="205935" grpId="0" autoUpdateAnimBg="0"/>
      <p:bldP spid="205936" grpId="0" animBg="1"/>
      <p:bldP spid="2059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3025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Type I Error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1082675"/>
            <a:ext cx="7505700" cy="87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Because hypothesis tests are based on sample data,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we must allow for the possibility of errors.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04850" y="1917700"/>
            <a:ext cx="75057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Type I error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rejecting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when it is true.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04850" y="2432050"/>
            <a:ext cx="75057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The probability of making a Type I error when the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null hypothesis is true as an equality is called the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level of significance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5400000">
            <a:off x="504825" y="1244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 rot="5400000">
            <a:off x="504825" y="2101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rot="5400000">
            <a:off x="504825" y="2673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04850" y="3860800"/>
            <a:ext cx="75057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Applications of hypothesis testing that only control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Type I error are often called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significance tests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5400000">
            <a:off x="504825" y="4121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6" grpId="0" animBg="1"/>
      <p:bldP spid="12297" grpId="0" animBg="1"/>
      <p:bldP spid="12298" grpId="0" animBg="1"/>
      <p:bldP spid="12299" grpId="0" autoUpdateAnimBg="0"/>
      <p:bldP spid="123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685800" y="73025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Type II Error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711200" y="873125"/>
            <a:ext cx="7505700" cy="87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Type II error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accepting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when it is false.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692150" y="1822450"/>
            <a:ext cx="75057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It is difficult to control for the probability of making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 Type II error.</a:t>
            </a: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692150" y="2546350"/>
            <a:ext cx="75057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Statisticians avoid the risk of making a Type II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error by using “do not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” and not “accept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”.</a:t>
            </a:r>
          </a:p>
        </p:txBody>
      </p:sp>
      <p:sp>
        <p:nvSpPr>
          <p:cNvPr id="206854" name="AutoShape 6"/>
          <p:cNvSpPr>
            <a:spLocks noChangeArrowheads="1"/>
          </p:cNvSpPr>
          <p:nvPr/>
        </p:nvSpPr>
        <p:spPr bwMode="auto">
          <a:xfrm rot="5400000">
            <a:off x="511175" y="1244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5" name="AutoShape 7"/>
          <p:cNvSpPr>
            <a:spLocks noChangeArrowheads="1"/>
          </p:cNvSpPr>
          <p:nvPr/>
        </p:nvSpPr>
        <p:spPr bwMode="auto">
          <a:xfrm rot="5400000">
            <a:off x="511175" y="1797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6" name="AutoShape 8"/>
          <p:cNvSpPr>
            <a:spLocks noChangeArrowheads="1"/>
          </p:cNvSpPr>
          <p:nvPr/>
        </p:nvSpPr>
        <p:spPr bwMode="auto">
          <a:xfrm rot="5400000">
            <a:off x="511175" y="2787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autoUpdateAnimBg="0"/>
      <p:bldP spid="206852" grpId="0" autoUpdateAnimBg="0"/>
      <p:bldP spid="206853" grpId="0" autoUpdateAnimBg="0"/>
      <p:bldP spid="206854" grpId="0" animBg="1"/>
      <p:bldP spid="206855" grpId="0" animBg="1"/>
      <p:bldP spid="2068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685800" y="79375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Type I and Type II Errors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232150" y="2884488"/>
            <a:ext cx="2667000" cy="1244600"/>
          </a:xfrm>
          <a:prstGeom prst="rect">
            <a:avLst/>
          </a:prstGeom>
          <a:gradFill flip="none" rotWithShape="1">
            <a:gsLst>
              <a:gs pos="0">
                <a:srgbClr val="5A882C">
                  <a:shade val="30000"/>
                  <a:satMod val="115000"/>
                </a:srgbClr>
              </a:gs>
              <a:gs pos="50000">
                <a:srgbClr val="5A882C">
                  <a:shade val="67500"/>
                  <a:satMod val="115000"/>
                </a:srgbClr>
              </a:gs>
              <a:gs pos="100000">
                <a:srgbClr val="5A882C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Correct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Decision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924550" y="2884488"/>
            <a:ext cx="2660650" cy="1244600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Type II Error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5924550" y="4149725"/>
            <a:ext cx="2660650" cy="1266825"/>
          </a:xfrm>
          <a:prstGeom prst="rect">
            <a:avLst/>
          </a:prstGeom>
          <a:gradFill flip="none" rotWithShape="1">
            <a:gsLst>
              <a:gs pos="0">
                <a:srgbClr val="5A882C">
                  <a:shade val="30000"/>
                  <a:satMod val="115000"/>
                </a:srgbClr>
              </a:gs>
              <a:gs pos="50000">
                <a:srgbClr val="5A882C">
                  <a:shade val="67500"/>
                  <a:satMod val="115000"/>
                </a:srgbClr>
              </a:gs>
              <a:gs pos="100000">
                <a:srgbClr val="5A882C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Correct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Decision</a:t>
            </a: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3240088" y="4149725"/>
            <a:ext cx="2660650" cy="1266825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Type I Error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666750" y="4154488"/>
            <a:ext cx="2587625" cy="12636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(Conclude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&gt; 12)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74688" y="2884488"/>
            <a:ext cx="2552700" cy="12446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Accept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(Conclude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12)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3238500" y="1787525"/>
            <a:ext cx="2660650" cy="1092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True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12)</a:t>
            </a:r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5924550" y="1787525"/>
            <a:ext cx="2660650" cy="1092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8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False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&gt; 12)</a:t>
            </a:r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647700" y="2393950"/>
            <a:ext cx="256540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Conclusion</a:t>
            </a: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3219450" y="1231900"/>
            <a:ext cx="5391150" cy="495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Condition </a:t>
            </a:r>
          </a:p>
        </p:txBody>
      </p:sp>
      <p:grpSp>
        <p:nvGrpSpPr>
          <p:cNvPr id="172046" name="Group 14"/>
          <p:cNvGrpSpPr>
            <a:grpSpLocks/>
          </p:cNvGrpSpPr>
          <p:nvPr/>
        </p:nvGrpSpPr>
        <p:grpSpPr bwMode="auto">
          <a:xfrm>
            <a:off x="666750" y="1765300"/>
            <a:ext cx="7924800" cy="3657600"/>
            <a:chOff x="420" y="1464"/>
            <a:chExt cx="4992" cy="2304"/>
          </a:xfrm>
        </p:grpSpPr>
        <p:sp>
          <p:nvSpPr>
            <p:cNvPr id="172047" name="Line 15"/>
            <p:cNvSpPr>
              <a:spLocks noChangeShapeType="1"/>
            </p:cNvSpPr>
            <p:nvPr/>
          </p:nvSpPr>
          <p:spPr bwMode="auto">
            <a:xfrm>
              <a:off x="3720" y="1482"/>
              <a:ext cx="0" cy="2280"/>
            </a:xfrm>
            <a:prstGeom prst="line">
              <a:avLst/>
            </a:prstGeom>
            <a:noFill/>
            <a:ln w="571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048" name="Rectangle 16"/>
            <p:cNvSpPr>
              <a:spLocks noChangeArrowheads="1"/>
            </p:cNvSpPr>
            <p:nvPr/>
          </p:nvSpPr>
          <p:spPr bwMode="auto">
            <a:xfrm>
              <a:off x="2040" y="1464"/>
              <a:ext cx="3372" cy="2304"/>
            </a:xfrm>
            <a:prstGeom prst="rect">
              <a:avLst/>
            </a:prstGeom>
            <a:noFill/>
            <a:ln w="57150">
              <a:solidFill>
                <a:srgbClr val="B2B2B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9" name="Line 17"/>
            <p:cNvSpPr>
              <a:spLocks noChangeShapeType="1"/>
            </p:cNvSpPr>
            <p:nvPr/>
          </p:nvSpPr>
          <p:spPr bwMode="auto">
            <a:xfrm rot="-5400000">
              <a:off x="3720" y="480"/>
              <a:ext cx="0" cy="3372"/>
            </a:xfrm>
            <a:prstGeom prst="line">
              <a:avLst/>
            </a:prstGeom>
            <a:noFill/>
            <a:ln w="571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050" name="Rectangle 18"/>
            <p:cNvSpPr>
              <a:spLocks noChangeArrowheads="1"/>
            </p:cNvSpPr>
            <p:nvPr/>
          </p:nvSpPr>
          <p:spPr bwMode="auto">
            <a:xfrm>
              <a:off x="420" y="2172"/>
              <a:ext cx="1620" cy="1596"/>
            </a:xfrm>
            <a:prstGeom prst="rect">
              <a:avLst/>
            </a:prstGeom>
            <a:noFill/>
            <a:ln w="57150">
              <a:solidFill>
                <a:srgbClr val="B2B2B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1" name="Line 19"/>
            <p:cNvSpPr>
              <a:spLocks noChangeShapeType="1"/>
            </p:cNvSpPr>
            <p:nvPr/>
          </p:nvSpPr>
          <p:spPr bwMode="auto">
            <a:xfrm rot="-5400000">
              <a:off x="1233" y="2154"/>
              <a:ext cx="0" cy="1608"/>
            </a:xfrm>
            <a:prstGeom prst="line">
              <a:avLst/>
            </a:prstGeom>
            <a:noFill/>
            <a:ln w="571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052" name="Line 20"/>
            <p:cNvSpPr>
              <a:spLocks noChangeShapeType="1"/>
            </p:cNvSpPr>
            <p:nvPr/>
          </p:nvSpPr>
          <p:spPr bwMode="auto">
            <a:xfrm rot="-5400000">
              <a:off x="3720" y="1272"/>
              <a:ext cx="0" cy="3372"/>
            </a:xfrm>
            <a:prstGeom prst="line">
              <a:avLst/>
            </a:prstGeom>
            <a:noFill/>
            <a:ln w="571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2054" name="AutoShape 22"/>
          <p:cNvSpPr>
            <a:spLocks noChangeArrowheads="1"/>
          </p:cNvSpPr>
          <p:nvPr/>
        </p:nvSpPr>
        <p:spPr bwMode="auto">
          <a:xfrm rot="10800000">
            <a:off x="1876425" y="21732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5" name="AutoShape 23"/>
          <p:cNvSpPr>
            <a:spLocks noChangeArrowheads="1"/>
          </p:cNvSpPr>
          <p:nvPr/>
        </p:nvSpPr>
        <p:spPr bwMode="auto">
          <a:xfrm rot="10800000">
            <a:off x="5781675" y="10112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6" name="AutoShape 24"/>
          <p:cNvSpPr>
            <a:spLocks noChangeArrowheads="1"/>
          </p:cNvSpPr>
          <p:nvPr/>
        </p:nvSpPr>
        <p:spPr bwMode="auto">
          <a:xfrm rot="10800000" flipV="1">
            <a:off x="5781675" y="55070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7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animBg="1" autoUpdateAnimBg="0"/>
      <p:bldP spid="172036" grpId="0" animBg="1" autoUpdateAnimBg="0"/>
      <p:bldP spid="172037" grpId="0" animBg="1" autoUpdateAnimBg="0"/>
      <p:bldP spid="172038" grpId="0" animBg="1" autoUpdateAnimBg="0"/>
      <p:bldP spid="172039" grpId="0" animBg="1" autoUpdateAnimBg="0"/>
      <p:bldP spid="172040" grpId="0" animBg="1" autoUpdateAnimBg="0"/>
      <p:bldP spid="172041" grpId="0" animBg="1" autoUpdateAnimBg="0"/>
      <p:bldP spid="172042" grpId="0" animBg="1" autoUpdateAnimBg="0"/>
      <p:bldP spid="172043" grpId="0" animBg="1" autoUpdateAnimBg="0"/>
      <p:bldP spid="172044" grpId="0" animBg="1" autoUpdateAnimBg="0"/>
      <p:bldP spid="172054" grpId="0" animBg="1"/>
      <p:bldP spid="172055" grpId="0" animBg="1"/>
      <p:bldP spid="1720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685800" y="69850"/>
            <a:ext cx="7772400" cy="966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Approach to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Hypothesis Testing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685800" y="4089400"/>
            <a:ext cx="4343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685800" y="1120775"/>
            <a:ext cx="7467600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the probability, computed using the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test statistic, that measures the support (or lack of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support) provided by the sample for the null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hypothesis.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685800" y="2870200"/>
            <a:ext cx="78105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If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is less than or equal to the level of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significance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the value of the test statistic is in the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rejection region.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57033" name="AutoShape 9"/>
          <p:cNvSpPr>
            <a:spLocks noChangeArrowheads="1"/>
          </p:cNvSpPr>
          <p:nvPr/>
        </p:nvSpPr>
        <p:spPr bwMode="auto">
          <a:xfrm rot="5400000">
            <a:off x="523875" y="1238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4" name="AutoShape 10"/>
          <p:cNvSpPr>
            <a:spLocks noChangeArrowheads="1"/>
          </p:cNvSpPr>
          <p:nvPr/>
        </p:nvSpPr>
        <p:spPr bwMode="auto">
          <a:xfrm rot="5400000">
            <a:off x="523875" y="2978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5" name="AutoShape 11"/>
          <p:cNvSpPr>
            <a:spLocks noChangeArrowheads="1"/>
          </p:cNvSpPr>
          <p:nvPr/>
        </p:nvSpPr>
        <p:spPr bwMode="auto">
          <a:xfrm rot="5400000">
            <a:off x="523875" y="4311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7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5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0" grpId="0" autoUpdateAnimBg="0"/>
      <p:bldP spid="257031" grpId="0" autoUpdateAnimBg="0"/>
      <p:bldP spid="257032" grpId="0" autoUpdateAnimBg="0"/>
      <p:bldP spid="257033" grpId="0" animBg="1"/>
      <p:bldP spid="257034" grpId="0" animBg="1"/>
      <p:bldP spid="2570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79375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Suggested Guidelines for Interpreting </a:t>
            </a:r>
            <a:r>
              <a:rPr lang="en-US" sz="280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-Values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1017361"/>
            <a:ext cx="7505700" cy="97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Less than .01</a:t>
            </a:r>
          </a:p>
          <a:p>
            <a:pPr algn="l">
              <a:buClr>
                <a:srgbClr val="66FFFF"/>
              </a:buClr>
              <a:buSzPct val="90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Overwhelming evidence to conclude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true.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04850" y="1992086"/>
            <a:ext cx="75057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Between  .01 and .05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Strong evidence to conclude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true.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04850" y="2901722"/>
            <a:ext cx="7505700" cy="1204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Between .05 and .10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Weak evidence to conclude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true.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5400000">
            <a:off x="504825" y="123008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rot="5400000">
            <a:off x="504825" y="21508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 rot="5400000">
            <a:off x="504825" y="32176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04850" y="3973286"/>
            <a:ext cx="75057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Greater than .10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Insufficient evidence to conclude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true.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5400000">
            <a:off x="504825" y="42336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5057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nimBg="1"/>
      <p:bldP spid="7" grpId="0" animBg="1"/>
      <p:bldP spid="8" grpId="0" animBg="1"/>
      <p:bldP spid="9" grpId="0" autoUpdateAnimBg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1139825" y="1574800"/>
            <a:ext cx="6877050" cy="4597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706438" y="1090613"/>
            <a:ext cx="4332287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Approach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7268" name="Freeform 4"/>
          <p:cNvSpPr>
            <a:spLocks/>
          </p:cNvSpPr>
          <p:nvPr/>
        </p:nvSpPr>
        <p:spPr bwMode="auto">
          <a:xfrm>
            <a:off x="2533650" y="1892300"/>
            <a:ext cx="4508500" cy="3059113"/>
          </a:xfrm>
          <a:custGeom>
            <a:avLst/>
            <a:gdLst/>
            <a:ahLst/>
            <a:cxnLst>
              <a:cxn ang="0">
                <a:pos x="1356" y="8"/>
              </a:cxn>
              <a:cxn ang="0">
                <a:pos x="1262" y="96"/>
              </a:cxn>
              <a:cxn ang="0">
                <a:pos x="1203" y="196"/>
              </a:cxn>
              <a:cxn ang="0">
                <a:pos x="1144" y="304"/>
              </a:cxn>
              <a:cxn ang="0">
                <a:pos x="1098" y="406"/>
              </a:cxn>
              <a:cxn ang="0">
                <a:pos x="1059" y="508"/>
              </a:cxn>
              <a:cxn ang="0">
                <a:pos x="1014" y="625"/>
              </a:cxn>
              <a:cxn ang="0">
                <a:pos x="975" y="748"/>
              </a:cxn>
              <a:cxn ang="0">
                <a:pos x="948" y="853"/>
              </a:cxn>
              <a:cxn ang="0">
                <a:pos x="922" y="965"/>
              </a:cxn>
              <a:cxn ang="0">
                <a:pos x="885" y="1072"/>
              </a:cxn>
              <a:cxn ang="0">
                <a:pos x="844" y="1177"/>
              </a:cxn>
              <a:cxn ang="0">
                <a:pos x="812" y="1282"/>
              </a:cxn>
              <a:cxn ang="0">
                <a:pos x="748" y="1402"/>
              </a:cxn>
              <a:cxn ang="0">
                <a:pos x="677" y="1516"/>
              </a:cxn>
              <a:cxn ang="0">
                <a:pos x="605" y="1613"/>
              </a:cxn>
              <a:cxn ang="0">
                <a:pos x="504" y="1686"/>
              </a:cxn>
              <a:cxn ang="0">
                <a:pos x="396" y="1740"/>
              </a:cxn>
              <a:cxn ang="0">
                <a:pos x="293" y="1783"/>
              </a:cxn>
              <a:cxn ang="0">
                <a:pos x="204" y="1813"/>
              </a:cxn>
              <a:cxn ang="0">
                <a:pos x="81" y="1849"/>
              </a:cxn>
              <a:cxn ang="0">
                <a:pos x="2" y="1876"/>
              </a:cxn>
              <a:cxn ang="0">
                <a:pos x="2840" y="1924"/>
              </a:cxn>
              <a:cxn ang="0">
                <a:pos x="2796" y="1863"/>
              </a:cxn>
              <a:cxn ang="0">
                <a:pos x="2694" y="1834"/>
              </a:cxn>
              <a:cxn ang="0">
                <a:pos x="2574" y="1792"/>
              </a:cxn>
              <a:cxn ang="0">
                <a:pos x="2460" y="1744"/>
              </a:cxn>
              <a:cxn ang="0">
                <a:pos x="2342" y="1688"/>
              </a:cxn>
              <a:cxn ang="0">
                <a:pos x="2293" y="1658"/>
              </a:cxn>
              <a:cxn ang="0">
                <a:pos x="2212" y="1584"/>
              </a:cxn>
              <a:cxn ang="0">
                <a:pos x="2140" y="1500"/>
              </a:cxn>
              <a:cxn ang="0">
                <a:pos x="2078" y="1402"/>
              </a:cxn>
              <a:cxn ang="0">
                <a:pos x="2024" y="1300"/>
              </a:cxn>
              <a:cxn ang="0">
                <a:pos x="1978" y="1200"/>
              </a:cxn>
              <a:cxn ang="0">
                <a:pos x="1942" y="1106"/>
              </a:cxn>
              <a:cxn ang="0">
                <a:pos x="1910" y="1012"/>
              </a:cxn>
              <a:cxn ang="0">
                <a:pos x="1870" y="890"/>
              </a:cxn>
              <a:cxn ang="0">
                <a:pos x="1840" y="776"/>
              </a:cxn>
              <a:cxn ang="0">
                <a:pos x="1798" y="640"/>
              </a:cxn>
              <a:cxn ang="0">
                <a:pos x="1748" y="507"/>
              </a:cxn>
              <a:cxn ang="0">
                <a:pos x="1704" y="396"/>
              </a:cxn>
              <a:cxn ang="0">
                <a:pos x="1672" y="318"/>
              </a:cxn>
              <a:cxn ang="0">
                <a:pos x="1630" y="232"/>
              </a:cxn>
              <a:cxn ang="0">
                <a:pos x="1598" y="180"/>
              </a:cxn>
              <a:cxn ang="0">
                <a:pos x="1560" y="124"/>
              </a:cxn>
              <a:cxn ang="0">
                <a:pos x="1546" y="106"/>
              </a:cxn>
              <a:cxn ang="0">
                <a:pos x="1490" y="42"/>
              </a:cxn>
              <a:cxn ang="0">
                <a:pos x="1448" y="8"/>
              </a:cxn>
            </a:cxnLst>
            <a:rect l="0" t="0" r="r" b="b"/>
            <a:pathLst>
              <a:path w="2840" h="1927">
                <a:moveTo>
                  <a:pt x="1416" y="0"/>
                </a:moveTo>
                <a:lnTo>
                  <a:pt x="1384" y="0"/>
                </a:lnTo>
                <a:lnTo>
                  <a:pt x="1356" y="8"/>
                </a:lnTo>
                <a:lnTo>
                  <a:pt x="1324" y="30"/>
                </a:lnTo>
                <a:lnTo>
                  <a:pt x="1299" y="55"/>
                </a:lnTo>
                <a:lnTo>
                  <a:pt x="1262" y="96"/>
                </a:lnTo>
                <a:lnTo>
                  <a:pt x="1242" y="128"/>
                </a:lnTo>
                <a:lnTo>
                  <a:pt x="1218" y="162"/>
                </a:lnTo>
                <a:lnTo>
                  <a:pt x="1203" y="196"/>
                </a:lnTo>
                <a:lnTo>
                  <a:pt x="1185" y="232"/>
                </a:lnTo>
                <a:lnTo>
                  <a:pt x="1164" y="268"/>
                </a:lnTo>
                <a:lnTo>
                  <a:pt x="1144" y="304"/>
                </a:lnTo>
                <a:lnTo>
                  <a:pt x="1128" y="343"/>
                </a:lnTo>
                <a:lnTo>
                  <a:pt x="1112" y="372"/>
                </a:lnTo>
                <a:lnTo>
                  <a:pt x="1098" y="406"/>
                </a:lnTo>
                <a:lnTo>
                  <a:pt x="1086" y="439"/>
                </a:lnTo>
                <a:lnTo>
                  <a:pt x="1071" y="475"/>
                </a:lnTo>
                <a:lnTo>
                  <a:pt x="1059" y="508"/>
                </a:lnTo>
                <a:lnTo>
                  <a:pt x="1041" y="547"/>
                </a:lnTo>
                <a:lnTo>
                  <a:pt x="1026" y="589"/>
                </a:lnTo>
                <a:lnTo>
                  <a:pt x="1014" y="625"/>
                </a:lnTo>
                <a:lnTo>
                  <a:pt x="1002" y="664"/>
                </a:lnTo>
                <a:lnTo>
                  <a:pt x="990" y="709"/>
                </a:lnTo>
                <a:lnTo>
                  <a:pt x="975" y="748"/>
                </a:lnTo>
                <a:lnTo>
                  <a:pt x="966" y="784"/>
                </a:lnTo>
                <a:lnTo>
                  <a:pt x="954" y="823"/>
                </a:lnTo>
                <a:lnTo>
                  <a:pt x="948" y="853"/>
                </a:lnTo>
                <a:lnTo>
                  <a:pt x="936" y="892"/>
                </a:lnTo>
                <a:lnTo>
                  <a:pt x="927" y="931"/>
                </a:lnTo>
                <a:lnTo>
                  <a:pt x="922" y="965"/>
                </a:lnTo>
                <a:lnTo>
                  <a:pt x="909" y="1003"/>
                </a:lnTo>
                <a:lnTo>
                  <a:pt x="897" y="1036"/>
                </a:lnTo>
                <a:lnTo>
                  <a:pt x="885" y="1072"/>
                </a:lnTo>
                <a:lnTo>
                  <a:pt x="873" y="1108"/>
                </a:lnTo>
                <a:lnTo>
                  <a:pt x="860" y="1144"/>
                </a:lnTo>
                <a:lnTo>
                  <a:pt x="844" y="1177"/>
                </a:lnTo>
                <a:lnTo>
                  <a:pt x="832" y="1218"/>
                </a:lnTo>
                <a:lnTo>
                  <a:pt x="822" y="1246"/>
                </a:lnTo>
                <a:lnTo>
                  <a:pt x="812" y="1282"/>
                </a:lnTo>
                <a:lnTo>
                  <a:pt x="789" y="1324"/>
                </a:lnTo>
                <a:lnTo>
                  <a:pt x="768" y="1363"/>
                </a:lnTo>
                <a:lnTo>
                  <a:pt x="748" y="1402"/>
                </a:lnTo>
                <a:lnTo>
                  <a:pt x="730" y="1437"/>
                </a:lnTo>
                <a:lnTo>
                  <a:pt x="708" y="1478"/>
                </a:lnTo>
                <a:lnTo>
                  <a:pt x="677" y="1516"/>
                </a:lnTo>
                <a:lnTo>
                  <a:pt x="653" y="1547"/>
                </a:lnTo>
                <a:lnTo>
                  <a:pt x="632" y="1578"/>
                </a:lnTo>
                <a:lnTo>
                  <a:pt x="605" y="1613"/>
                </a:lnTo>
                <a:lnTo>
                  <a:pt x="580" y="1632"/>
                </a:lnTo>
                <a:lnTo>
                  <a:pt x="551" y="1656"/>
                </a:lnTo>
                <a:lnTo>
                  <a:pt x="504" y="1686"/>
                </a:lnTo>
                <a:lnTo>
                  <a:pt x="458" y="1710"/>
                </a:lnTo>
                <a:lnTo>
                  <a:pt x="424" y="1726"/>
                </a:lnTo>
                <a:lnTo>
                  <a:pt x="396" y="1740"/>
                </a:lnTo>
                <a:lnTo>
                  <a:pt x="364" y="1752"/>
                </a:lnTo>
                <a:lnTo>
                  <a:pt x="328" y="1768"/>
                </a:lnTo>
                <a:lnTo>
                  <a:pt x="293" y="1783"/>
                </a:lnTo>
                <a:lnTo>
                  <a:pt x="264" y="1789"/>
                </a:lnTo>
                <a:lnTo>
                  <a:pt x="237" y="1801"/>
                </a:lnTo>
                <a:lnTo>
                  <a:pt x="204" y="1813"/>
                </a:lnTo>
                <a:lnTo>
                  <a:pt x="160" y="1826"/>
                </a:lnTo>
                <a:lnTo>
                  <a:pt x="114" y="1843"/>
                </a:lnTo>
                <a:lnTo>
                  <a:pt x="81" y="1849"/>
                </a:lnTo>
                <a:lnTo>
                  <a:pt x="48" y="1861"/>
                </a:lnTo>
                <a:lnTo>
                  <a:pt x="21" y="1867"/>
                </a:lnTo>
                <a:lnTo>
                  <a:pt x="2" y="1876"/>
                </a:lnTo>
                <a:lnTo>
                  <a:pt x="0" y="1927"/>
                </a:lnTo>
                <a:lnTo>
                  <a:pt x="0" y="1924"/>
                </a:lnTo>
                <a:lnTo>
                  <a:pt x="2840" y="1924"/>
                </a:lnTo>
                <a:lnTo>
                  <a:pt x="2838" y="1886"/>
                </a:lnTo>
                <a:lnTo>
                  <a:pt x="2832" y="1867"/>
                </a:lnTo>
                <a:lnTo>
                  <a:pt x="2796" y="1863"/>
                </a:lnTo>
                <a:lnTo>
                  <a:pt x="2754" y="1863"/>
                </a:lnTo>
                <a:lnTo>
                  <a:pt x="2718" y="1837"/>
                </a:lnTo>
                <a:lnTo>
                  <a:pt x="2694" y="1834"/>
                </a:lnTo>
                <a:lnTo>
                  <a:pt x="2670" y="1828"/>
                </a:lnTo>
                <a:lnTo>
                  <a:pt x="2622" y="1810"/>
                </a:lnTo>
                <a:lnTo>
                  <a:pt x="2574" y="1792"/>
                </a:lnTo>
                <a:lnTo>
                  <a:pt x="2535" y="1774"/>
                </a:lnTo>
                <a:lnTo>
                  <a:pt x="2499" y="1759"/>
                </a:lnTo>
                <a:lnTo>
                  <a:pt x="2460" y="1744"/>
                </a:lnTo>
                <a:lnTo>
                  <a:pt x="2424" y="1730"/>
                </a:lnTo>
                <a:lnTo>
                  <a:pt x="2379" y="1708"/>
                </a:lnTo>
                <a:lnTo>
                  <a:pt x="2342" y="1688"/>
                </a:lnTo>
                <a:lnTo>
                  <a:pt x="2322" y="1676"/>
                </a:lnTo>
                <a:lnTo>
                  <a:pt x="2308" y="1666"/>
                </a:lnTo>
                <a:lnTo>
                  <a:pt x="2293" y="1658"/>
                </a:lnTo>
                <a:lnTo>
                  <a:pt x="2266" y="1636"/>
                </a:lnTo>
                <a:lnTo>
                  <a:pt x="2245" y="1613"/>
                </a:lnTo>
                <a:lnTo>
                  <a:pt x="2212" y="1584"/>
                </a:lnTo>
                <a:lnTo>
                  <a:pt x="2191" y="1565"/>
                </a:lnTo>
                <a:lnTo>
                  <a:pt x="2161" y="1528"/>
                </a:lnTo>
                <a:lnTo>
                  <a:pt x="2140" y="1500"/>
                </a:lnTo>
                <a:lnTo>
                  <a:pt x="2120" y="1466"/>
                </a:lnTo>
                <a:lnTo>
                  <a:pt x="2098" y="1434"/>
                </a:lnTo>
                <a:lnTo>
                  <a:pt x="2078" y="1402"/>
                </a:lnTo>
                <a:lnTo>
                  <a:pt x="2058" y="1362"/>
                </a:lnTo>
                <a:lnTo>
                  <a:pt x="2042" y="1332"/>
                </a:lnTo>
                <a:lnTo>
                  <a:pt x="2024" y="1300"/>
                </a:lnTo>
                <a:lnTo>
                  <a:pt x="2006" y="1270"/>
                </a:lnTo>
                <a:lnTo>
                  <a:pt x="1996" y="1238"/>
                </a:lnTo>
                <a:lnTo>
                  <a:pt x="1978" y="1200"/>
                </a:lnTo>
                <a:lnTo>
                  <a:pt x="1964" y="1164"/>
                </a:lnTo>
                <a:lnTo>
                  <a:pt x="1952" y="1134"/>
                </a:lnTo>
                <a:lnTo>
                  <a:pt x="1942" y="1106"/>
                </a:lnTo>
                <a:lnTo>
                  <a:pt x="1934" y="1080"/>
                </a:lnTo>
                <a:lnTo>
                  <a:pt x="1924" y="1058"/>
                </a:lnTo>
                <a:lnTo>
                  <a:pt x="1910" y="1012"/>
                </a:lnTo>
                <a:lnTo>
                  <a:pt x="1896" y="970"/>
                </a:lnTo>
                <a:lnTo>
                  <a:pt x="1884" y="930"/>
                </a:lnTo>
                <a:lnTo>
                  <a:pt x="1870" y="890"/>
                </a:lnTo>
                <a:lnTo>
                  <a:pt x="1862" y="850"/>
                </a:lnTo>
                <a:lnTo>
                  <a:pt x="1852" y="814"/>
                </a:lnTo>
                <a:lnTo>
                  <a:pt x="1840" y="776"/>
                </a:lnTo>
                <a:lnTo>
                  <a:pt x="1828" y="734"/>
                </a:lnTo>
                <a:lnTo>
                  <a:pt x="1816" y="694"/>
                </a:lnTo>
                <a:lnTo>
                  <a:pt x="1798" y="640"/>
                </a:lnTo>
                <a:lnTo>
                  <a:pt x="1784" y="598"/>
                </a:lnTo>
                <a:lnTo>
                  <a:pt x="1766" y="550"/>
                </a:lnTo>
                <a:lnTo>
                  <a:pt x="1748" y="507"/>
                </a:lnTo>
                <a:lnTo>
                  <a:pt x="1734" y="474"/>
                </a:lnTo>
                <a:lnTo>
                  <a:pt x="1722" y="432"/>
                </a:lnTo>
                <a:lnTo>
                  <a:pt x="1704" y="396"/>
                </a:lnTo>
                <a:lnTo>
                  <a:pt x="1686" y="348"/>
                </a:lnTo>
                <a:lnTo>
                  <a:pt x="1698" y="372"/>
                </a:lnTo>
                <a:lnTo>
                  <a:pt x="1672" y="318"/>
                </a:lnTo>
                <a:lnTo>
                  <a:pt x="1654" y="284"/>
                </a:lnTo>
                <a:lnTo>
                  <a:pt x="1642" y="256"/>
                </a:lnTo>
                <a:lnTo>
                  <a:pt x="1630" y="232"/>
                </a:lnTo>
                <a:lnTo>
                  <a:pt x="1612" y="206"/>
                </a:lnTo>
                <a:lnTo>
                  <a:pt x="1606" y="196"/>
                </a:lnTo>
                <a:lnTo>
                  <a:pt x="1598" y="180"/>
                </a:lnTo>
                <a:lnTo>
                  <a:pt x="1586" y="160"/>
                </a:lnTo>
                <a:lnTo>
                  <a:pt x="1574" y="142"/>
                </a:lnTo>
                <a:lnTo>
                  <a:pt x="1560" y="124"/>
                </a:lnTo>
                <a:lnTo>
                  <a:pt x="1552" y="114"/>
                </a:lnTo>
                <a:lnTo>
                  <a:pt x="1568" y="136"/>
                </a:lnTo>
                <a:lnTo>
                  <a:pt x="1546" y="106"/>
                </a:lnTo>
                <a:lnTo>
                  <a:pt x="1530" y="86"/>
                </a:lnTo>
                <a:lnTo>
                  <a:pt x="1512" y="62"/>
                </a:lnTo>
                <a:lnTo>
                  <a:pt x="1490" y="42"/>
                </a:lnTo>
                <a:lnTo>
                  <a:pt x="1476" y="28"/>
                </a:lnTo>
                <a:lnTo>
                  <a:pt x="1464" y="16"/>
                </a:lnTo>
                <a:lnTo>
                  <a:pt x="1448" y="8"/>
                </a:lnTo>
                <a:lnTo>
                  <a:pt x="1432" y="2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1395413" y="3494088"/>
            <a:ext cx="11779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-value</a:t>
            </a:r>
          </a:p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Symbol" pitchFamily="18" charset="2"/>
              </a:rPr>
              <a:t> </a:t>
            </a:r>
            <a:r>
              <a:rPr lang="en-US" sz="2400">
                <a:solidFill>
                  <a:srgbClr val="66FFFF"/>
                </a:solidFill>
                <a:effectLst/>
                <a:latin typeface="Symbol" pitchFamily="18" charset="2"/>
              </a:rPr>
              <a:t>72</a:t>
            </a:r>
          </a:p>
        </p:txBody>
      </p:sp>
      <p:sp>
        <p:nvSpPr>
          <p:cNvPr id="267271" name="Line 7"/>
          <p:cNvSpPr>
            <a:spLocks noChangeShapeType="1"/>
          </p:cNvSpPr>
          <p:nvPr/>
        </p:nvSpPr>
        <p:spPr bwMode="auto">
          <a:xfrm flipH="1">
            <a:off x="2901950" y="242252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4629150" y="5289550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3376613" y="5284788"/>
            <a:ext cx="89217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 -</a:t>
            </a:r>
            <a:r>
              <a:rPr lang="en-US" sz="2400" i="1">
                <a:effectLst/>
                <a:latin typeface="Book Antiqua" pitchFamily="18" charset="0"/>
              </a:rPr>
              <a:t>z</a:t>
            </a:r>
            <a:r>
              <a:rPr lang="en-US" sz="2400" i="1" baseline="-25000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 -1.28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1776413" y="2198688"/>
            <a:ext cx="10906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 .10</a:t>
            </a:r>
            <a:endParaRPr lang="en-US" sz="2400" baseline="-25000">
              <a:effectLst/>
              <a:latin typeface="Book Antiqua" pitchFamily="18" charset="0"/>
            </a:endParaRPr>
          </a:p>
        </p:txBody>
      </p:sp>
      <p:sp>
        <p:nvSpPr>
          <p:cNvPr id="267275" name="Line 11"/>
          <p:cNvSpPr>
            <a:spLocks noChangeShapeType="1"/>
          </p:cNvSpPr>
          <p:nvPr/>
        </p:nvSpPr>
        <p:spPr bwMode="auto">
          <a:xfrm>
            <a:off x="2297113" y="4954588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7396163" y="4732338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z</a:t>
            </a:r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2595563" y="5284788"/>
            <a:ext cx="81597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 z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 =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-1.46</a:t>
            </a:r>
          </a:p>
        </p:txBody>
      </p:sp>
      <p:sp>
        <p:nvSpPr>
          <p:cNvPr id="267278" name="Freeform 14"/>
          <p:cNvSpPr>
            <a:spLocks noChangeArrowheads="1"/>
          </p:cNvSpPr>
          <p:nvPr/>
        </p:nvSpPr>
        <p:spPr bwMode="auto">
          <a:xfrm>
            <a:off x="4792663" y="4829175"/>
            <a:ext cx="1587" cy="428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270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1" y="27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9" name="Freeform 35"/>
          <p:cNvSpPr>
            <a:spLocks/>
          </p:cNvSpPr>
          <p:nvPr/>
        </p:nvSpPr>
        <p:spPr bwMode="auto">
          <a:xfrm>
            <a:off x="2530475" y="4616450"/>
            <a:ext cx="703263" cy="330200"/>
          </a:xfrm>
          <a:custGeom>
            <a:avLst/>
            <a:gdLst/>
            <a:ahLst/>
            <a:cxnLst>
              <a:cxn ang="0">
                <a:pos x="438" y="10"/>
              </a:cxn>
              <a:cxn ang="0">
                <a:pos x="438" y="25"/>
              </a:cxn>
              <a:cxn ang="0">
                <a:pos x="439" y="52"/>
              </a:cxn>
              <a:cxn ang="0">
                <a:pos x="439" y="71"/>
              </a:cxn>
              <a:cxn ang="0">
                <a:pos x="438" y="91"/>
              </a:cxn>
              <a:cxn ang="0">
                <a:pos x="438" y="108"/>
              </a:cxn>
              <a:cxn ang="0">
                <a:pos x="438" y="124"/>
              </a:cxn>
              <a:cxn ang="0">
                <a:pos x="438" y="141"/>
              </a:cxn>
              <a:cxn ang="0">
                <a:pos x="438" y="200"/>
              </a:cxn>
              <a:cxn ang="0">
                <a:pos x="0" y="198"/>
              </a:cxn>
              <a:cxn ang="0">
                <a:pos x="0" y="184"/>
              </a:cxn>
              <a:cxn ang="0">
                <a:pos x="0" y="166"/>
              </a:cxn>
              <a:cxn ang="0">
                <a:pos x="2" y="154"/>
              </a:cxn>
              <a:cxn ang="0">
                <a:pos x="30" y="144"/>
              </a:cxn>
              <a:cxn ang="0">
                <a:pos x="56" y="138"/>
              </a:cxn>
              <a:cxn ang="0">
                <a:pos x="90" y="127"/>
              </a:cxn>
              <a:cxn ang="0">
                <a:pos x="122" y="118"/>
              </a:cxn>
              <a:cxn ang="0">
                <a:pos x="152" y="106"/>
              </a:cxn>
              <a:cxn ang="0">
                <a:pos x="174" y="102"/>
              </a:cxn>
              <a:cxn ang="0">
                <a:pos x="206" y="92"/>
              </a:cxn>
              <a:cxn ang="0">
                <a:pos x="246" y="78"/>
              </a:cxn>
              <a:cxn ang="0">
                <a:pos x="272" y="72"/>
              </a:cxn>
              <a:cxn ang="0">
                <a:pos x="290" y="61"/>
              </a:cxn>
              <a:cxn ang="0">
                <a:pos x="310" y="56"/>
              </a:cxn>
              <a:cxn ang="0">
                <a:pos x="326" y="50"/>
              </a:cxn>
              <a:cxn ang="0">
                <a:pos x="342" y="42"/>
              </a:cxn>
              <a:cxn ang="0">
                <a:pos x="362" y="32"/>
              </a:cxn>
              <a:cxn ang="0">
                <a:pos x="377" y="28"/>
              </a:cxn>
              <a:cxn ang="0">
                <a:pos x="400" y="13"/>
              </a:cxn>
              <a:cxn ang="0">
                <a:pos x="420" y="6"/>
              </a:cxn>
              <a:cxn ang="0">
                <a:pos x="436" y="0"/>
              </a:cxn>
              <a:cxn ang="0">
                <a:pos x="436" y="2"/>
              </a:cxn>
            </a:cxnLst>
            <a:rect l="0" t="0" r="r" b="b"/>
            <a:pathLst>
              <a:path w="439" h="200">
                <a:moveTo>
                  <a:pt x="438" y="10"/>
                </a:moveTo>
                <a:lnTo>
                  <a:pt x="438" y="25"/>
                </a:lnTo>
                <a:lnTo>
                  <a:pt x="439" y="52"/>
                </a:lnTo>
                <a:lnTo>
                  <a:pt x="439" y="71"/>
                </a:lnTo>
                <a:lnTo>
                  <a:pt x="438" y="91"/>
                </a:lnTo>
                <a:lnTo>
                  <a:pt x="438" y="108"/>
                </a:lnTo>
                <a:lnTo>
                  <a:pt x="438" y="124"/>
                </a:lnTo>
                <a:lnTo>
                  <a:pt x="438" y="141"/>
                </a:lnTo>
                <a:lnTo>
                  <a:pt x="438" y="200"/>
                </a:lnTo>
                <a:lnTo>
                  <a:pt x="0" y="198"/>
                </a:lnTo>
                <a:lnTo>
                  <a:pt x="0" y="184"/>
                </a:lnTo>
                <a:lnTo>
                  <a:pt x="0" y="166"/>
                </a:lnTo>
                <a:lnTo>
                  <a:pt x="2" y="154"/>
                </a:lnTo>
                <a:lnTo>
                  <a:pt x="30" y="144"/>
                </a:lnTo>
                <a:lnTo>
                  <a:pt x="56" y="138"/>
                </a:lnTo>
                <a:lnTo>
                  <a:pt x="90" y="127"/>
                </a:lnTo>
                <a:lnTo>
                  <a:pt x="122" y="118"/>
                </a:lnTo>
                <a:lnTo>
                  <a:pt x="152" y="106"/>
                </a:lnTo>
                <a:lnTo>
                  <a:pt x="174" y="102"/>
                </a:lnTo>
                <a:lnTo>
                  <a:pt x="206" y="92"/>
                </a:lnTo>
                <a:lnTo>
                  <a:pt x="246" y="78"/>
                </a:lnTo>
                <a:lnTo>
                  <a:pt x="272" y="72"/>
                </a:lnTo>
                <a:lnTo>
                  <a:pt x="290" y="61"/>
                </a:lnTo>
                <a:lnTo>
                  <a:pt x="310" y="56"/>
                </a:lnTo>
                <a:lnTo>
                  <a:pt x="326" y="50"/>
                </a:lnTo>
                <a:lnTo>
                  <a:pt x="342" y="42"/>
                </a:lnTo>
                <a:lnTo>
                  <a:pt x="362" y="32"/>
                </a:lnTo>
                <a:lnTo>
                  <a:pt x="377" y="28"/>
                </a:lnTo>
                <a:lnTo>
                  <a:pt x="400" y="13"/>
                </a:lnTo>
                <a:lnTo>
                  <a:pt x="420" y="6"/>
                </a:lnTo>
                <a:lnTo>
                  <a:pt x="436" y="0"/>
                </a:lnTo>
                <a:lnTo>
                  <a:pt x="436" y="2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7279" name="Group 15"/>
          <p:cNvGrpSpPr>
            <a:grpSpLocks/>
          </p:cNvGrpSpPr>
          <p:nvPr/>
        </p:nvGrpSpPr>
        <p:grpSpPr bwMode="auto">
          <a:xfrm>
            <a:off x="2433638" y="1825625"/>
            <a:ext cx="4773612" cy="2936875"/>
            <a:chOff x="981" y="1178"/>
            <a:chExt cx="3007" cy="1850"/>
          </a:xfrm>
        </p:grpSpPr>
        <p:sp>
          <p:nvSpPr>
            <p:cNvPr id="267280" name="Arc 16"/>
            <p:cNvSpPr>
              <a:spLocks/>
            </p:cNvSpPr>
            <p:nvPr/>
          </p:nvSpPr>
          <p:spPr bwMode="auto">
            <a:xfrm rot="4500000">
              <a:off x="2754" y="2296"/>
              <a:ext cx="790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1" name="Arc 17"/>
            <p:cNvSpPr>
              <a:spLocks/>
            </p:cNvSpPr>
            <p:nvPr/>
          </p:nvSpPr>
          <p:spPr bwMode="auto">
            <a:xfrm rot="6300000">
              <a:off x="1738" y="1544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2" name="Arc 18"/>
            <p:cNvSpPr>
              <a:spLocks/>
            </p:cNvSpPr>
            <p:nvPr/>
          </p:nvSpPr>
          <p:spPr bwMode="auto">
            <a:xfrm rot="16980000">
              <a:off x="1362" y="2302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3" name="Arc 19"/>
            <p:cNvSpPr>
              <a:spLocks/>
            </p:cNvSpPr>
            <p:nvPr/>
          </p:nvSpPr>
          <p:spPr bwMode="auto">
            <a:xfrm rot="20760000">
              <a:off x="981" y="2854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4" name="Arc 20"/>
            <p:cNvSpPr>
              <a:spLocks/>
            </p:cNvSpPr>
            <p:nvPr/>
          </p:nvSpPr>
          <p:spPr bwMode="auto">
            <a:xfrm rot="15300000">
              <a:off x="2199" y="1546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5" name="Arc 21"/>
            <p:cNvSpPr>
              <a:spLocks/>
            </p:cNvSpPr>
            <p:nvPr/>
          </p:nvSpPr>
          <p:spPr bwMode="auto">
            <a:xfrm rot="720000">
              <a:off x="3252" y="2824"/>
              <a:ext cx="736" cy="204"/>
            </a:xfrm>
            <a:custGeom>
              <a:avLst/>
              <a:gdLst>
                <a:gd name="G0" fmla="+- 20480 0 0"/>
                <a:gd name="G1" fmla="+- 0 0 0"/>
                <a:gd name="G2" fmla="+- 21600 0 0"/>
                <a:gd name="T0" fmla="*/ 18341 w 20480"/>
                <a:gd name="T1" fmla="*/ 21494 h 21494"/>
                <a:gd name="T2" fmla="*/ 0 w 20480"/>
                <a:gd name="T3" fmla="*/ 6865 h 21494"/>
                <a:gd name="T4" fmla="*/ 20480 w 20480"/>
                <a:gd name="T5" fmla="*/ 0 h 2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80" h="21494" fill="none" extrusionOk="0">
                  <a:moveTo>
                    <a:pt x="18341" y="21493"/>
                  </a:moveTo>
                  <a:cubicBezTo>
                    <a:pt x="9881" y="20651"/>
                    <a:pt x="2701" y="14925"/>
                    <a:pt x="-1" y="6865"/>
                  </a:cubicBezTo>
                </a:path>
                <a:path w="20480" h="21494" stroke="0" extrusionOk="0">
                  <a:moveTo>
                    <a:pt x="18341" y="21493"/>
                  </a:moveTo>
                  <a:cubicBezTo>
                    <a:pt x="9881" y="20651"/>
                    <a:pt x="2701" y="14925"/>
                    <a:pt x="-1" y="6865"/>
                  </a:cubicBezTo>
                  <a:lnTo>
                    <a:pt x="2048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286" name="Group 22"/>
          <p:cNvGrpSpPr>
            <a:grpSpLocks/>
          </p:cNvGrpSpPr>
          <p:nvPr/>
        </p:nvGrpSpPr>
        <p:grpSpPr bwMode="auto">
          <a:xfrm flipH="1">
            <a:off x="3138488" y="3536950"/>
            <a:ext cx="176212" cy="1765300"/>
            <a:chOff x="3645" y="2256"/>
            <a:chExt cx="111" cy="1112"/>
          </a:xfrm>
        </p:grpSpPr>
        <p:sp>
          <p:nvSpPr>
            <p:cNvPr id="267287" name="Freeform 23"/>
            <p:cNvSpPr>
              <a:spLocks noChangeArrowheads="1"/>
            </p:cNvSpPr>
            <p:nvPr/>
          </p:nvSpPr>
          <p:spPr bwMode="auto">
            <a:xfrm flipH="1">
              <a:off x="3645" y="2256"/>
              <a:ext cx="47" cy="9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3"/>
                </a:cxn>
              </a:cxnLst>
              <a:rect l="0" t="0" r="r" b="b"/>
              <a:pathLst>
                <a:path w="1" h="263">
                  <a:moveTo>
                    <a:pt x="0" y="0"/>
                  </a:moveTo>
                  <a:lnTo>
                    <a:pt x="0" y="263"/>
                  </a:lnTo>
                </a:path>
              </a:pathLst>
            </a:cu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8" name="Line 24"/>
            <p:cNvSpPr>
              <a:spLocks noChangeShapeType="1"/>
            </p:cNvSpPr>
            <p:nvPr/>
          </p:nvSpPr>
          <p:spPr bwMode="auto">
            <a:xfrm>
              <a:off x="3692" y="3216"/>
              <a:ext cx="64" cy="152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7289" name="Group 25"/>
          <p:cNvGrpSpPr>
            <a:grpSpLocks/>
          </p:cNvGrpSpPr>
          <p:nvPr/>
        </p:nvGrpSpPr>
        <p:grpSpPr bwMode="auto">
          <a:xfrm flipH="1">
            <a:off x="3536950" y="2238375"/>
            <a:ext cx="101600" cy="3076575"/>
            <a:chOff x="3380" y="1438"/>
            <a:chExt cx="64" cy="1938"/>
          </a:xfrm>
        </p:grpSpPr>
        <p:sp>
          <p:nvSpPr>
            <p:cNvPr id="267290" name="Line 26"/>
            <p:cNvSpPr>
              <a:spLocks noChangeShapeType="1"/>
            </p:cNvSpPr>
            <p:nvPr/>
          </p:nvSpPr>
          <p:spPr bwMode="auto">
            <a:xfrm>
              <a:off x="3444" y="1438"/>
              <a:ext cx="0" cy="17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1" name="Line 27"/>
            <p:cNvSpPr>
              <a:spLocks noChangeShapeType="1"/>
            </p:cNvSpPr>
            <p:nvPr/>
          </p:nvSpPr>
          <p:spPr bwMode="auto">
            <a:xfrm flipH="1">
              <a:off x="3380" y="3224"/>
              <a:ext cx="64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7292" name="Line 28"/>
          <p:cNvSpPr>
            <a:spLocks noChangeShapeType="1"/>
          </p:cNvSpPr>
          <p:nvPr/>
        </p:nvSpPr>
        <p:spPr bwMode="auto">
          <a:xfrm flipH="1">
            <a:off x="2597150" y="3736975"/>
            <a:ext cx="64770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3" name="AutoShape 29"/>
          <p:cNvSpPr>
            <a:spLocks noChangeArrowheads="1"/>
          </p:cNvSpPr>
          <p:nvPr/>
        </p:nvSpPr>
        <p:spPr bwMode="auto">
          <a:xfrm rot="5400000">
            <a:off x="733425" y="2216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4" name="AutoShape 30"/>
          <p:cNvSpPr>
            <a:spLocks noChangeArrowheads="1"/>
          </p:cNvSpPr>
          <p:nvPr/>
        </p:nvSpPr>
        <p:spPr bwMode="auto">
          <a:xfrm rot="5400000">
            <a:off x="733425" y="3740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5" name="Rectangle 31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Lower-Tailed Test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267296" name="Group 32"/>
          <p:cNvGrpSpPr>
            <a:grpSpLocks/>
          </p:cNvGrpSpPr>
          <p:nvPr/>
        </p:nvGrpSpPr>
        <p:grpSpPr bwMode="auto">
          <a:xfrm>
            <a:off x="5973763" y="2214563"/>
            <a:ext cx="1779587" cy="1379537"/>
            <a:chOff x="3571" y="1663"/>
            <a:chExt cx="1121" cy="869"/>
          </a:xfrm>
        </p:grpSpPr>
        <p:sp>
          <p:nvSpPr>
            <p:cNvPr id="267297" name="Rectangle 33"/>
            <p:cNvSpPr>
              <a:spLocks noChangeArrowheads="1"/>
            </p:cNvSpPr>
            <p:nvPr/>
          </p:nvSpPr>
          <p:spPr bwMode="auto">
            <a:xfrm>
              <a:off x="3571" y="1663"/>
              <a:ext cx="1121" cy="8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 Sampling</a:t>
              </a: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distribution</a:t>
              </a:r>
            </a:p>
            <a:p>
              <a:pPr algn="l"/>
              <a:endParaRPr lang="en-US" sz="600">
                <a:effectLst/>
                <a:latin typeface="Book Antiqua" pitchFamily="18" charset="0"/>
              </a:endParaRP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of </a:t>
              </a:r>
            </a:p>
          </p:txBody>
        </p:sp>
        <p:graphicFrame>
          <p:nvGraphicFramePr>
            <p:cNvPr id="267298" name="Object 3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884" y="2155"/>
            <a:ext cx="753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12" name="Equation" r:id="rId4" imgW="1204560" imgH="607680" progId="Equation">
                    <p:embed/>
                  </p:oleObj>
                </mc:Choice>
                <mc:Fallback>
                  <p:oleObj name="Equation" r:id="rId4" imgW="1204560" imgH="607680" progId="Equation">
                    <p:embed/>
                    <p:pic>
                      <p:nvPicPr>
                        <p:cNvPr id="0" name="Picture 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4" y="2155"/>
                          <a:ext cx="753" cy="3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7300" name="AutoShape 36"/>
          <p:cNvSpPr>
            <a:spLocks noChangeArrowheads="1"/>
          </p:cNvSpPr>
          <p:nvPr/>
        </p:nvSpPr>
        <p:spPr bwMode="auto">
          <a:xfrm>
            <a:off x="5524500" y="1066800"/>
            <a:ext cx="2133600" cy="800100"/>
          </a:xfrm>
          <a:prstGeom prst="wedgeRoundRectCallout">
            <a:avLst>
              <a:gd name="adj1" fmla="val -202083"/>
              <a:gd name="adj2" fmla="val 270042"/>
              <a:gd name="adj3" fmla="val 16667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</a:t>
            </a: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 reject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7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6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6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26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3" dur="5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26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animBg="1" autoUpdateAnimBg="0"/>
      <p:bldP spid="267268" grpId="0" animBg="1"/>
      <p:bldP spid="267269" grpId="0" autoUpdateAnimBg="0"/>
      <p:bldP spid="267271" grpId="0" animBg="1"/>
      <p:bldP spid="267272" grpId="0" autoUpdateAnimBg="0"/>
      <p:bldP spid="267273" grpId="0" autoUpdateAnimBg="0"/>
      <p:bldP spid="267274" grpId="0" autoUpdateAnimBg="0"/>
      <p:bldP spid="267275" grpId="0" animBg="1"/>
      <p:bldP spid="267276" grpId="0" autoUpdateAnimBg="0"/>
      <p:bldP spid="267277" grpId="0" autoUpdateAnimBg="0"/>
      <p:bldP spid="267278" grpId="0" animBg="1"/>
      <p:bldP spid="267299" grpId="0" animBg="1"/>
      <p:bldP spid="267292" grpId="0" animBg="1"/>
      <p:bldP spid="267293" grpId="0" animBg="1"/>
      <p:bldP spid="267294" grpId="0" animBg="1"/>
      <p:bldP spid="26730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58750"/>
            <a:ext cx="7772400" cy="814388"/>
          </a:xfrm>
          <a:noFill/>
          <a:ln/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Hypothesis Testing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79450" y="1106488"/>
            <a:ext cx="67611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Developing Null and Alternative Hypotheses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2625" y="1563688"/>
            <a:ext cx="4041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Type I and Type II Errors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2625" y="1998663"/>
            <a:ext cx="45164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Population Mean: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87388" y="2474913"/>
            <a:ext cx="4879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Population Mean: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Unknown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 rot="5400000">
            <a:off x="498475" y="1257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 rot="5400000">
            <a:off x="498475" y="1695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 rot="5400000">
            <a:off x="498475" y="2133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 rot="5400000">
            <a:off x="498475" y="2609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82625" y="2968625"/>
            <a:ext cx="3663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Proportion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 rot="5400000">
            <a:off x="498475" y="31003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28" grpId="0" autoUpdateAnimBg="0"/>
      <p:bldP spid="5129" grpId="0" autoUpdateAnimBg="0"/>
      <p:bldP spid="5133" grpId="0" animBg="1"/>
      <p:bldP spid="5134" grpId="0" animBg="1"/>
      <p:bldP spid="5137" grpId="0" animBg="1"/>
      <p:bldP spid="5138" grpId="0" animBg="1"/>
      <p:bldP spid="5143" grpId="0" autoUpdateAnimBg="0"/>
      <p:bldP spid="51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1143000" y="1612900"/>
            <a:ext cx="6877050" cy="44116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706438" y="1090613"/>
            <a:ext cx="4738687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Approach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3172" name="Freeform 4"/>
          <p:cNvSpPr>
            <a:spLocks/>
          </p:cNvSpPr>
          <p:nvPr/>
        </p:nvSpPr>
        <p:spPr bwMode="auto">
          <a:xfrm>
            <a:off x="1657350" y="1924050"/>
            <a:ext cx="4508500" cy="3059113"/>
          </a:xfrm>
          <a:custGeom>
            <a:avLst/>
            <a:gdLst/>
            <a:ahLst/>
            <a:cxnLst>
              <a:cxn ang="0">
                <a:pos x="1356" y="8"/>
              </a:cxn>
              <a:cxn ang="0">
                <a:pos x="1262" y="96"/>
              </a:cxn>
              <a:cxn ang="0">
                <a:pos x="1203" y="196"/>
              </a:cxn>
              <a:cxn ang="0">
                <a:pos x="1144" y="304"/>
              </a:cxn>
              <a:cxn ang="0">
                <a:pos x="1098" y="406"/>
              </a:cxn>
              <a:cxn ang="0">
                <a:pos x="1059" y="508"/>
              </a:cxn>
              <a:cxn ang="0">
                <a:pos x="1014" y="625"/>
              </a:cxn>
              <a:cxn ang="0">
                <a:pos x="975" y="748"/>
              </a:cxn>
              <a:cxn ang="0">
                <a:pos x="948" y="853"/>
              </a:cxn>
              <a:cxn ang="0">
                <a:pos x="922" y="965"/>
              </a:cxn>
              <a:cxn ang="0">
                <a:pos x="885" y="1072"/>
              </a:cxn>
              <a:cxn ang="0">
                <a:pos x="844" y="1177"/>
              </a:cxn>
              <a:cxn ang="0">
                <a:pos x="812" y="1282"/>
              </a:cxn>
              <a:cxn ang="0">
                <a:pos x="748" y="1402"/>
              </a:cxn>
              <a:cxn ang="0">
                <a:pos x="677" y="1516"/>
              </a:cxn>
              <a:cxn ang="0">
                <a:pos x="605" y="1613"/>
              </a:cxn>
              <a:cxn ang="0">
                <a:pos x="504" y="1686"/>
              </a:cxn>
              <a:cxn ang="0">
                <a:pos x="396" y="1740"/>
              </a:cxn>
              <a:cxn ang="0">
                <a:pos x="293" y="1783"/>
              </a:cxn>
              <a:cxn ang="0">
                <a:pos x="204" y="1813"/>
              </a:cxn>
              <a:cxn ang="0">
                <a:pos x="81" y="1849"/>
              </a:cxn>
              <a:cxn ang="0">
                <a:pos x="2" y="1876"/>
              </a:cxn>
              <a:cxn ang="0">
                <a:pos x="2840" y="1924"/>
              </a:cxn>
              <a:cxn ang="0">
                <a:pos x="2796" y="1863"/>
              </a:cxn>
              <a:cxn ang="0">
                <a:pos x="2694" y="1834"/>
              </a:cxn>
              <a:cxn ang="0">
                <a:pos x="2574" y="1792"/>
              </a:cxn>
              <a:cxn ang="0">
                <a:pos x="2460" y="1744"/>
              </a:cxn>
              <a:cxn ang="0">
                <a:pos x="2342" y="1688"/>
              </a:cxn>
              <a:cxn ang="0">
                <a:pos x="2293" y="1658"/>
              </a:cxn>
              <a:cxn ang="0">
                <a:pos x="2212" y="1584"/>
              </a:cxn>
              <a:cxn ang="0">
                <a:pos x="2140" y="1500"/>
              </a:cxn>
              <a:cxn ang="0">
                <a:pos x="2078" y="1402"/>
              </a:cxn>
              <a:cxn ang="0">
                <a:pos x="2024" y="1300"/>
              </a:cxn>
              <a:cxn ang="0">
                <a:pos x="1978" y="1200"/>
              </a:cxn>
              <a:cxn ang="0">
                <a:pos x="1942" y="1106"/>
              </a:cxn>
              <a:cxn ang="0">
                <a:pos x="1910" y="1012"/>
              </a:cxn>
              <a:cxn ang="0">
                <a:pos x="1870" y="890"/>
              </a:cxn>
              <a:cxn ang="0">
                <a:pos x="1840" y="776"/>
              </a:cxn>
              <a:cxn ang="0">
                <a:pos x="1798" y="640"/>
              </a:cxn>
              <a:cxn ang="0">
                <a:pos x="1748" y="507"/>
              </a:cxn>
              <a:cxn ang="0">
                <a:pos x="1704" y="396"/>
              </a:cxn>
              <a:cxn ang="0">
                <a:pos x="1672" y="318"/>
              </a:cxn>
              <a:cxn ang="0">
                <a:pos x="1630" y="232"/>
              </a:cxn>
              <a:cxn ang="0">
                <a:pos x="1598" y="180"/>
              </a:cxn>
              <a:cxn ang="0">
                <a:pos x="1560" y="124"/>
              </a:cxn>
              <a:cxn ang="0">
                <a:pos x="1546" y="106"/>
              </a:cxn>
              <a:cxn ang="0">
                <a:pos x="1490" y="42"/>
              </a:cxn>
              <a:cxn ang="0">
                <a:pos x="1448" y="8"/>
              </a:cxn>
            </a:cxnLst>
            <a:rect l="0" t="0" r="r" b="b"/>
            <a:pathLst>
              <a:path w="2840" h="1927">
                <a:moveTo>
                  <a:pt x="1416" y="0"/>
                </a:moveTo>
                <a:lnTo>
                  <a:pt x="1384" y="0"/>
                </a:lnTo>
                <a:lnTo>
                  <a:pt x="1356" y="8"/>
                </a:lnTo>
                <a:lnTo>
                  <a:pt x="1324" y="30"/>
                </a:lnTo>
                <a:lnTo>
                  <a:pt x="1299" y="55"/>
                </a:lnTo>
                <a:lnTo>
                  <a:pt x="1262" y="96"/>
                </a:lnTo>
                <a:lnTo>
                  <a:pt x="1242" y="128"/>
                </a:lnTo>
                <a:lnTo>
                  <a:pt x="1218" y="162"/>
                </a:lnTo>
                <a:lnTo>
                  <a:pt x="1203" y="196"/>
                </a:lnTo>
                <a:lnTo>
                  <a:pt x="1185" y="232"/>
                </a:lnTo>
                <a:lnTo>
                  <a:pt x="1164" y="268"/>
                </a:lnTo>
                <a:lnTo>
                  <a:pt x="1144" y="304"/>
                </a:lnTo>
                <a:lnTo>
                  <a:pt x="1128" y="343"/>
                </a:lnTo>
                <a:lnTo>
                  <a:pt x="1112" y="372"/>
                </a:lnTo>
                <a:lnTo>
                  <a:pt x="1098" y="406"/>
                </a:lnTo>
                <a:lnTo>
                  <a:pt x="1086" y="439"/>
                </a:lnTo>
                <a:lnTo>
                  <a:pt x="1071" y="475"/>
                </a:lnTo>
                <a:lnTo>
                  <a:pt x="1059" y="508"/>
                </a:lnTo>
                <a:lnTo>
                  <a:pt x="1041" y="547"/>
                </a:lnTo>
                <a:lnTo>
                  <a:pt x="1026" y="589"/>
                </a:lnTo>
                <a:lnTo>
                  <a:pt x="1014" y="625"/>
                </a:lnTo>
                <a:lnTo>
                  <a:pt x="1002" y="664"/>
                </a:lnTo>
                <a:lnTo>
                  <a:pt x="990" y="709"/>
                </a:lnTo>
                <a:lnTo>
                  <a:pt x="975" y="748"/>
                </a:lnTo>
                <a:lnTo>
                  <a:pt x="966" y="784"/>
                </a:lnTo>
                <a:lnTo>
                  <a:pt x="954" y="823"/>
                </a:lnTo>
                <a:lnTo>
                  <a:pt x="948" y="853"/>
                </a:lnTo>
                <a:lnTo>
                  <a:pt x="936" y="892"/>
                </a:lnTo>
                <a:lnTo>
                  <a:pt x="927" y="931"/>
                </a:lnTo>
                <a:lnTo>
                  <a:pt x="922" y="965"/>
                </a:lnTo>
                <a:lnTo>
                  <a:pt x="909" y="1003"/>
                </a:lnTo>
                <a:lnTo>
                  <a:pt x="897" y="1036"/>
                </a:lnTo>
                <a:lnTo>
                  <a:pt x="885" y="1072"/>
                </a:lnTo>
                <a:lnTo>
                  <a:pt x="873" y="1108"/>
                </a:lnTo>
                <a:lnTo>
                  <a:pt x="860" y="1144"/>
                </a:lnTo>
                <a:lnTo>
                  <a:pt x="844" y="1177"/>
                </a:lnTo>
                <a:lnTo>
                  <a:pt x="832" y="1218"/>
                </a:lnTo>
                <a:lnTo>
                  <a:pt x="822" y="1246"/>
                </a:lnTo>
                <a:lnTo>
                  <a:pt x="812" y="1282"/>
                </a:lnTo>
                <a:lnTo>
                  <a:pt x="789" y="1324"/>
                </a:lnTo>
                <a:lnTo>
                  <a:pt x="768" y="1363"/>
                </a:lnTo>
                <a:lnTo>
                  <a:pt x="748" y="1402"/>
                </a:lnTo>
                <a:lnTo>
                  <a:pt x="730" y="1437"/>
                </a:lnTo>
                <a:lnTo>
                  <a:pt x="708" y="1478"/>
                </a:lnTo>
                <a:lnTo>
                  <a:pt x="677" y="1516"/>
                </a:lnTo>
                <a:lnTo>
                  <a:pt x="653" y="1547"/>
                </a:lnTo>
                <a:lnTo>
                  <a:pt x="632" y="1578"/>
                </a:lnTo>
                <a:lnTo>
                  <a:pt x="605" y="1613"/>
                </a:lnTo>
                <a:lnTo>
                  <a:pt x="580" y="1632"/>
                </a:lnTo>
                <a:lnTo>
                  <a:pt x="551" y="1656"/>
                </a:lnTo>
                <a:lnTo>
                  <a:pt x="504" y="1686"/>
                </a:lnTo>
                <a:lnTo>
                  <a:pt x="458" y="1710"/>
                </a:lnTo>
                <a:lnTo>
                  <a:pt x="424" y="1726"/>
                </a:lnTo>
                <a:lnTo>
                  <a:pt x="396" y="1740"/>
                </a:lnTo>
                <a:lnTo>
                  <a:pt x="364" y="1752"/>
                </a:lnTo>
                <a:lnTo>
                  <a:pt x="328" y="1768"/>
                </a:lnTo>
                <a:lnTo>
                  <a:pt x="293" y="1783"/>
                </a:lnTo>
                <a:lnTo>
                  <a:pt x="264" y="1789"/>
                </a:lnTo>
                <a:lnTo>
                  <a:pt x="237" y="1801"/>
                </a:lnTo>
                <a:lnTo>
                  <a:pt x="204" y="1813"/>
                </a:lnTo>
                <a:lnTo>
                  <a:pt x="160" y="1826"/>
                </a:lnTo>
                <a:lnTo>
                  <a:pt x="114" y="1843"/>
                </a:lnTo>
                <a:lnTo>
                  <a:pt x="81" y="1849"/>
                </a:lnTo>
                <a:lnTo>
                  <a:pt x="48" y="1861"/>
                </a:lnTo>
                <a:lnTo>
                  <a:pt x="21" y="1867"/>
                </a:lnTo>
                <a:lnTo>
                  <a:pt x="2" y="1876"/>
                </a:lnTo>
                <a:lnTo>
                  <a:pt x="0" y="1927"/>
                </a:lnTo>
                <a:lnTo>
                  <a:pt x="0" y="1924"/>
                </a:lnTo>
                <a:lnTo>
                  <a:pt x="2840" y="1924"/>
                </a:lnTo>
                <a:lnTo>
                  <a:pt x="2838" y="1886"/>
                </a:lnTo>
                <a:lnTo>
                  <a:pt x="2832" y="1867"/>
                </a:lnTo>
                <a:lnTo>
                  <a:pt x="2796" y="1863"/>
                </a:lnTo>
                <a:lnTo>
                  <a:pt x="2754" y="1863"/>
                </a:lnTo>
                <a:lnTo>
                  <a:pt x="2718" y="1837"/>
                </a:lnTo>
                <a:lnTo>
                  <a:pt x="2694" y="1834"/>
                </a:lnTo>
                <a:lnTo>
                  <a:pt x="2670" y="1828"/>
                </a:lnTo>
                <a:lnTo>
                  <a:pt x="2622" y="1810"/>
                </a:lnTo>
                <a:lnTo>
                  <a:pt x="2574" y="1792"/>
                </a:lnTo>
                <a:lnTo>
                  <a:pt x="2535" y="1774"/>
                </a:lnTo>
                <a:lnTo>
                  <a:pt x="2499" y="1759"/>
                </a:lnTo>
                <a:lnTo>
                  <a:pt x="2460" y="1744"/>
                </a:lnTo>
                <a:lnTo>
                  <a:pt x="2424" y="1730"/>
                </a:lnTo>
                <a:lnTo>
                  <a:pt x="2379" y="1708"/>
                </a:lnTo>
                <a:lnTo>
                  <a:pt x="2342" y="1688"/>
                </a:lnTo>
                <a:lnTo>
                  <a:pt x="2322" y="1676"/>
                </a:lnTo>
                <a:lnTo>
                  <a:pt x="2308" y="1666"/>
                </a:lnTo>
                <a:lnTo>
                  <a:pt x="2293" y="1658"/>
                </a:lnTo>
                <a:lnTo>
                  <a:pt x="2266" y="1636"/>
                </a:lnTo>
                <a:lnTo>
                  <a:pt x="2245" y="1613"/>
                </a:lnTo>
                <a:lnTo>
                  <a:pt x="2212" y="1584"/>
                </a:lnTo>
                <a:lnTo>
                  <a:pt x="2191" y="1565"/>
                </a:lnTo>
                <a:lnTo>
                  <a:pt x="2161" y="1528"/>
                </a:lnTo>
                <a:lnTo>
                  <a:pt x="2140" y="1500"/>
                </a:lnTo>
                <a:lnTo>
                  <a:pt x="2120" y="1466"/>
                </a:lnTo>
                <a:lnTo>
                  <a:pt x="2098" y="1434"/>
                </a:lnTo>
                <a:lnTo>
                  <a:pt x="2078" y="1402"/>
                </a:lnTo>
                <a:lnTo>
                  <a:pt x="2058" y="1362"/>
                </a:lnTo>
                <a:lnTo>
                  <a:pt x="2042" y="1332"/>
                </a:lnTo>
                <a:lnTo>
                  <a:pt x="2024" y="1300"/>
                </a:lnTo>
                <a:lnTo>
                  <a:pt x="2006" y="1270"/>
                </a:lnTo>
                <a:lnTo>
                  <a:pt x="1996" y="1238"/>
                </a:lnTo>
                <a:lnTo>
                  <a:pt x="1978" y="1200"/>
                </a:lnTo>
                <a:lnTo>
                  <a:pt x="1964" y="1164"/>
                </a:lnTo>
                <a:lnTo>
                  <a:pt x="1952" y="1134"/>
                </a:lnTo>
                <a:lnTo>
                  <a:pt x="1942" y="1106"/>
                </a:lnTo>
                <a:lnTo>
                  <a:pt x="1934" y="1080"/>
                </a:lnTo>
                <a:lnTo>
                  <a:pt x="1924" y="1058"/>
                </a:lnTo>
                <a:lnTo>
                  <a:pt x="1910" y="1012"/>
                </a:lnTo>
                <a:lnTo>
                  <a:pt x="1896" y="970"/>
                </a:lnTo>
                <a:lnTo>
                  <a:pt x="1884" y="930"/>
                </a:lnTo>
                <a:lnTo>
                  <a:pt x="1870" y="890"/>
                </a:lnTo>
                <a:lnTo>
                  <a:pt x="1862" y="850"/>
                </a:lnTo>
                <a:lnTo>
                  <a:pt x="1852" y="814"/>
                </a:lnTo>
                <a:lnTo>
                  <a:pt x="1840" y="776"/>
                </a:lnTo>
                <a:lnTo>
                  <a:pt x="1828" y="734"/>
                </a:lnTo>
                <a:lnTo>
                  <a:pt x="1816" y="694"/>
                </a:lnTo>
                <a:lnTo>
                  <a:pt x="1798" y="640"/>
                </a:lnTo>
                <a:lnTo>
                  <a:pt x="1784" y="598"/>
                </a:lnTo>
                <a:lnTo>
                  <a:pt x="1766" y="550"/>
                </a:lnTo>
                <a:lnTo>
                  <a:pt x="1748" y="507"/>
                </a:lnTo>
                <a:lnTo>
                  <a:pt x="1734" y="474"/>
                </a:lnTo>
                <a:lnTo>
                  <a:pt x="1722" y="432"/>
                </a:lnTo>
                <a:lnTo>
                  <a:pt x="1704" y="396"/>
                </a:lnTo>
                <a:lnTo>
                  <a:pt x="1686" y="348"/>
                </a:lnTo>
                <a:lnTo>
                  <a:pt x="1698" y="372"/>
                </a:lnTo>
                <a:lnTo>
                  <a:pt x="1672" y="318"/>
                </a:lnTo>
                <a:lnTo>
                  <a:pt x="1654" y="284"/>
                </a:lnTo>
                <a:lnTo>
                  <a:pt x="1642" y="256"/>
                </a:lnTo>
                <a:lnTo>
                  <a:pt x="1630" y="232"/>
                </a:lnTo>
                <a:lnTo>
                  <a:pt x="1612" y="206"/>
                </a:lnTo>
                <a:lnTo>
                  <a:pt x="1606" y="196"/>
                </a:lnTo>
                <a:lnTo>
                  <a:pt x="1598" y="180"/>
                </a:lnTo>
                <a:lnTo>
                  <a:pt x="1586" y="160"/>
                </a:lnTo>
                <a:lnTo>
                  <a:pt x="1574" y="142"/>
                </a:lnTo>
                <a:lnTo>
                  <a:pt x="1560" y="124"/>
                </a:lnTo>
                <a:lnTo>
                  <a:pt x="1552" y="114"/>
                </a:lnTo>
                <a:lnTo>
                  <a:pt x="1568" y="136"/>
                </a:lnTo>
                <a:lnTo>
                  <a:pt x="1546" y="106"/>
                </a:lnTo>
                <a:lnTo>
                  <a:pt x="1530" y="86"/>
                </a:lnTo>
                <a:lnTo>
                  <a:pt x="1512" y="62"/>
                </a:lnTo>
                <a:lnTo>
                  <a:pt x="1490" y="42"/>
                </a:lnTo>
                <a:lnTo>
                  <a:pt x="1476" y="28"/>
                </a:lnTo>
                <a:lnTo>
                  <a:pt x="1464" y="16"/>
                </a:lnTo>
                <a:lnTo>
                  <a:pt x="1448" y="8"/>
                </a:lnTo>
                <a:lnTo>
                  <a:pt x="1432" y="2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6634163" y="3506788"/>
            <a:ext cx="1227137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-Value</a:t>
            </a:r>
          </a:p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Symbol" pitchFamily="18" charset="2"/>
              </a:rPr>
              <a:t> </a:t>
            </a:r>
            <a:r>
              <a:rPr lang="en-US" sz="2400">
                <a:solidFill>
                  <a:srgbClr val="66FFFF"/>
                </a:solidFill>
                <a:effectLst/>
                <a:latin typeface="Symbol" pitchFamily="18" charset="2"/>
              </a:rPr>
              <a:t>11</a:t>
            </a:r>
          </a:p>
        </p:txBody>
      </p:sp>
      <p:sp>
        <p:nvSpPr>
          <p:cNvPr id="263174" name="Freeform 6"/>
          <p:cNvSpPr>
            <a:spLocks/>
          </p:cNvSpPr>
          <p:nvPr/>
        </p:nvSpPr>
        <p:spPr bwMode="auto">
          <a:xfrm>
            <a:off x="5861050" y="4791075"/>
            <a:ext cx="311150" cy="190500"/>
          </a:xfrm>
          <a:custGeom>
            <a:avLst/>
            <a:gdLst/>
            <a:ahLst/>
            <a:cxnLst>
              <a:cxn ang="0">
                <a:pos x="6" y="6"/>
              </a:cxn>
              <a:cxn ang="0">
                <a:pos x="1" y="0"/>
              </a:cxn>
              <a:cxn ang="0">
                <a:pos x="4" y="15"/>
              </a:cxn>
              <a:cxn ang="0">
                <a:pos x="4" y="26"/>
              </a:cxn>
              <a:cxn ang="0">
                <a:pos x="4" y="42"/>
              </a:cxn>
              <a:cxn ang="0">
                <a:pos x="4" y="54"/>
              </a:cxn>
              <a:cxn ang="0">
                <a:pos x="4" y="68"/>
              </a:cxn>
              <a:cxn ang="0">
                <a:pos x="4" y="90"/>
              </a:cxn>
              <a:cxn ang="0">
                <a:pos x="6" y="118"/>
              </a:cxn>
              <a:cxn ang="0">
                <a:pos x="192" y="120"/>
              </a:cxn>
              <a:cxn ang="0">
                <a:pos x="196" y="72"/>
              </a:cxn>
              <a:cxn ang="0">
                <a:pos x="180" y="60"/>
              </a:cxn>
              <a:cxn ang="0">
                <a:pos x="166" y="58"/>
              </a:cxn>
              <a:cxn ang="0">
                <a:pos x="156" y="52"/>
              </a:cxn>
              <a:cxn ang="0">
                <a:pos x="144" y="52"/>
              </a:cxn>
              <a:cxn ang="0">
                <a:pos x="136" y="52"/>
              </a:cxn>
              <a:cxn ang="0">
                <a:pos x="130" y="46"/>
              </a:cxn>
              <a:cxn ang="0">
                <a:pos x="104" y="38"/>
              </a:cxn>
              <a:cxn ang="0">
                <a:pos x="116" y="44"/>
              </a:cxn>
              <a:cxn ang="0">
                <a:pos x="110" y="42"/>
              </a:cxn>
              <a:cxn ang="0">
                <a:pos x="96" y="40"/>
              </a:cxn>
              <a:cxn ang="0">
                <a:pos x="86" y="37"/>
              </a:cxn>
              <a:cxn ang="0">
                <a:pos x="77" y="33"/>
              </a:cxn>
              <a:cxn ang="0">
                <a:pos x="72" y="32"/>
              </a:cxn>
              <a:cxn ang="0">
                <a:pos x="59" y="26"/>
              </a:cxn>
              <a:cxn ang="0">
                <a:pos x="50" y="22"/>
              </a:cxn>
              <a:cxn ang="0">
                <a:pos x="40" y="19"/>
              </a:cxn>
              <a:cxn ang="0">
                <a:pos x="31" y="15"/>
              </a:cxn>
              <a:cxn ang="0">
                <a:pos x="22" y="7"/>
              </a:cxn>
              <a:cxn ang="0">
                <a:pos x="13" y="4"/>
              </a:cxn>
              <a:cxn ang="0">
                <a:pos x="0" y="4"/>
              </a:cxn>
              <a:cxn ang="0">
                <a:pos x="8" y="8"/>
              </a:cxn>
            </a:cxnLst>
            <a:rect l="0" t="0" r="r" b="b"/>
            <a:pathLst>
              <a:path w="196" h="120">
                <a:moveTo>
                  <a:pt x="6" y="6"/>
                </a:moveTo>
                <a:lnTo>
                  <a:pt x="1" y="0"/>
                </a:lnTo>
                <a:lnTo>
                  <a:pt x="4" y="15"/>
                </a:lnTo>
                <a:lnTo>
                  <a:pt x="4" y="26"/>
                </a:lnTo>
                <a:lnTo>
                  <a:pt x="4" y="42"/>
                </a:lnTo>
                <a:lnTo>
                  <a:pt x="4" y="54"/>
                </a:lnTo>
                <a:lnTo>
                  <a:pt x="4" y="68"/>
                </a:lnTo>
                <a:lnTo>
                  <a:pt x="4" y="90"/>
                </a:lnTo>
                <a:lnTo>
                  <a:pt x="6" y="118"/>
                </a:lnTo>
                <a:lnTo>
                  <a:pt x="192" y="120"/>
                </a:lnTo>
                <a:lnTo>
                  <a:pt x="196" y="72"/>
                </a:lnTo>
                <a:lnTo>
                  <a:pt x="180" y="60"/>
                </a:lnTo>
                <a:lnTo>
                  <a:pt x="166" y="58"/>
                </a:lnTo>
                <a:lnTo>
                  <a:pt x="156" y="52"/>
                </a:lnTo>
                <a:lnTo>
                  <a:pt x="144" y="52"/>
                </a:lnTo>
                <a:lnTo>
                  <a:pt x="136" y="52"/>
                </a:lnTo>
                <a:lnTo>
                  <a:pt x="130" y="46"/>
                </a:lnTo>
                <a:lnTo>
                  <a:pt x="104" y="38"/>
                </a:lnTo>
                <a:lnTo>
                  <a:pt x="116" y="44"/>
                </a:lnTo>
                <a:lnTo>
                  <a:pt x="110" y="42"/>
                </a:lnTo>
                <a:lnTo>
                  <a:pt x="96" y="40"/>
                </a:lnTo>
                <a:lnTo>
                  <a:pt x="86" y="37"/>
                </a:lnTo>
                <a:lnTo>
                  <a:pt x="77" y="33"/>
                </a:lnTo>
                <a:lnTo>
                  <a:pt x="72" y="32"/>
                </a:lnTo>
                <a:lnTo>
                  <a:pt x="59" y="26"/>
                </a:lnTo>
                <a:lnTo>
                  <a:pt x="50" y="22"/>
                </a:lnTo>
                <a:lnTo>
                  <a:pt x="40" y="19"/>
                </a:lnTo>
                <a:lnTo>
                  <a:pt x="31" y="15"/>
                </a:lnTo>
                <a:lnTo>
                  <a:pt x="22" y="7"/>
                </a:lnTo>
                <a:lnTo>
                  <a:pt x="13" y="4"/>
                </a:lnTo>
                <a:lnTo>
                  <a:pt x="0" y="4"/>
                </a:lnTo>
                <a:lnTo>
                  <a:pt x="8" y="8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>
            <a:off x="5416550" y="245427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3749675" y="5321300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4652963" y="5278438"/>
            <a:ext cx="79057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 i="1">
                <a:effectLst/>
                <a:latin typeface="Book Antiqua" pitchFamily="18" charset="0"/>
              </a:rPr>
              <a:t>z</a:t>
            </a:r>
            <a:r>
              <a:rPr lang="en-US" sz="2400" i="1" baseline="-25000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 1.75</a:t>
            </a: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6138863" y="2211388"/>
            <a:ext cx="10906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 .04</a:t>
            </a:r>
            <a:endParaRPr lang="en-US" sz="2400" baseline="-25000">
              <a:effectLst/>
              <a:latin typeface="Book Antiqua" pitchFamily="18" charset="0"/>
            </a:endParaRPr>
          </a:p>
        </p:txBody>
      </p:sp>
      <p:sp>
        <p:nvSpPr>
          <p:cNvPr id="263179" name="Line 11"/>
          <p:cNvSpPr>
            <a:spLocks noChangeShapeType="1"/>
          </p:cNvSpPr>
          <p:nvPr/>
        </p:nvSpPr>
        <p:spPr bwMode="auto">
          <a:xfrm>
            <a:off x="1420813" y="4986338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6519863" y="4764088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z</a:t>
            </a:r>
          </a:p>
        </p:txBody>
      </p:sp>
      <p:sp>
        <p:nvSpPr>
          <p:cNvPr id="263181" name="Rectangle 13"/>
          <p:cNvSpPr>
            <a:spLocks noChangeArrowheads="1"/>
          </p:cNvSpPr>
          <p:nvPr/>
        </p:nvSpPr>
        <p:spPr bwMode="auto">
          <a:xfrm>
            <a:off x="5795963" y="5278438"/>
            <a:ext cx="71437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 z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 =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2.29</a:t>
            </a:r>
          </a:p>
        </p:txBody>
      </p:sp>
      <p:sp>
        <p:nvSpPr>
          <p:cNvPr id="263182" name="Freeform 14"/>
          <p:cNvSpPr>
            <a:spLocks noChangeArrowheads="1"/>
          </p:cNvSpPr>
          <p:nvPr/>
        </p:nvSpPr>
        <p:spPr bwMode="auto">
          <a:xfrm>
            <a:off x="3916363" y="4860925"/>
            <a:ext cx="1587" cy="428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270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1" y="27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3183" name="Group 15"/>
          <p:cNvGrpSpPr>
            <a:grpSpLocks/>
          </p:cNvGrpSpPr>
          <p:nvPr/>
        </p:nvGrpSpPr>
        <p:grpSpPr bwMode="auto">
          <a:xfrm>
            <a:off x="1557338" y="1857375"/>
            <a:ext cx="4773612" cy="2936875"/>
            <a:chOff x="981" y="1178"/>
            <a:chExt cx="3007" cy="1850"/>
          </a:xfrm>
        </p:grpSpPr>
        <p:sp>
          <p:nvSpPr>
            <p:cNvPr id="263184" name="Arc 16"/>
            <p:cNvSpPr>
              <a:spLocks/>
            </p:cNvSpPr>
            <p:nvPr/>
          </p:nvSpPr>
          <p:spPr bwMode="auto">
            <a:xfrm rot="4500000">
              <a:off x="2754" y="2296"/>
              <a:ext cx="790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5" name="Arc 17"/>
            <p:cNvSpPr>
              <a:spLocks/>
            </p:cNvSpPr>
            <p:nvPr/>
          </p:nvSpPr>
          <p:spPr bwMode="auto">
            <a:xfrm rot="6300000">
              <a:off x="1738" y="1544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6" name="Arc 18"/>
            <p:cNvSpPr>
              <a:spLocks/>
            </p:cNvSpPr>
            <p:nvPr/>
          </p:nvSpPr>
          <p:spPr bwMode="auto">
            <a:xfrm rot="16980000">
              <a:off x="1362" y="2302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7" name="Arc 19"/>
            <p:cNvSpPr>
              <a:spLocks/>
            </p:cNvSpPr>
            <p:nvPr/>
          </p:nvSpPr>
          <p:spPr bwMode="auto">
            <a:xfrm rot="20760000">
              <a:off x="981" y="2854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8" name="Arc 20"/>
            <p:cNvSpPr>
              <a:spLocks/>
            </p:cNvSpPr>
            <p:nvPr/>
          </p:nvSpPr>
          <p:spPr bwMode="auto">
            <a:xfrm rot="15300000">
              <a:off x="2199" y="1546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9" name="Arc 21"/>
            <p:cNvSpPr>
              <a:spLocks/>
            </p:cNvSpPr>
            <p:nvPr/>
          </p:nvSpPr>
          <p:spPr bwMode="auto">
            <a:xfrm rot="720000">
              <a:off x="3252" y="2824"/>
              <a:ext cx="736" cy="204"/>
            </a:xfrm>
            <a:custGeom>
              <a:avLst/>
              <a:gdLst>
                <a:gd name="G0" fmla="+- 20480 0 0"/>
                <a:gd name="G1" fmla="+- 0 0 0"/>
                <a:gd name="G2" fmla="+- 21600 0 0"/>
                <a:gd name="T0" fmla="*/ 18341 w 20480"/>
                <a:gd name="T1" fmla="*/ 21494 h 21494"/>
                <a:gd name="T2" fmla="*/ 0 w 20480"/>
                <a:gd name="T3" fmla="*/ 6865 h 21494"/>
                <a:gd name="T4" fmla="*/ 20480 w 20480"/>
                <a:gd name="T5" fmla="*/ 0 h 2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80" h="21494" fill="none" extrusionOk="0">
                  <a:moveTo>
                    <a:pt x="18341" y="21493"/>
                  </a:moveTo>
                  <a:cubicBezTo>
                    <a:pt x="9881" y="20651"/>
                    <a:pt x="2701" y="14925"/>
                    <a:pt x="-1" y="6865"/>
                  </a:cubicBezTo>
                </a:path>
                <a:path w="20480" h="21494" stroke="0" extrusionOk="0">
                  <a:moveTo>
                    <a:pt x="18341" y="21493"/>
                  </a:moveTo>
                  <a:cubicBezTo>
                    <a:pt x="9881" y="20651"/>
                    <a:pt x="2701" y="14925"/>
                    <a:pt x="-1" y="6865"/>
                  </a:cubicBezTo>
                  <a:lnTo>
                    <a:pt x="2048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3292" name="Group 124"/>
          <p:cNvGrpSpPr>
            <a:grpSpLocks/>
          </p:cNvGrpSpPr>
          <p:nvPr/>
        </p:nvGrpSpPr>
        <p:grpSpPr bwMode="auto">
          <a:xfrm>
            <a:off x="5786438" y="3568700"/>
            <a:ext cx="176212" cy="1765300"/>
            <a:chOff x="3645" y="2256"/>
            <a:chExt cx="111" cy="1112"/>
          </a:xfrm>
        </p:grpSpPr>
        <p:sp>
          <p:nvSpPr>
            <p:cNvPr id="263293" name="Freeform 125"/>
            <p:cNvSpPr>
              <a:spLocks noChangeArrowheads="1"/>
            </p:cNvSpPr>
            <p:nvPr/>
          </p:nvSpPr>
          <p:spPr bwMode="auto">
            <a:xfrm flipH="1">
              <a:off x="3645" y="2256"/>
              <a:ext cx="47" cy="9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3"/>
                </a:cxn>
              </a:cxnLst>
              <a:rect l="0" t="0" r="r" b="b"/>
              <a:pathLst>
                <a:path w="1" h="263">
                  <a:moveTo>
                    <a:pt x="0" y="0"/>
                  </a:moveTo>
                  <a:lnTo>
                    <a:pt x="0" y="263"/>
                  </a:lnTo>
                </a:path>
              </a:pathLst>
            </a:cu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94" name="Line 126"/>
            <p:cNvSpPr>
              <a:spLocks noChangeShapeType="1"/>
            </p:cNvSpPr>
            <p:nvPr/>
          </p:nvSpPr>
          <p:spPr bwMode="auto">
            <a:xfrm>
              <a:off x="3692" y="3216"/>
              <a:ext cx="64" cy="152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3295" name="Group 127"/>
          <p:cNvGrpSpPr>
            <a:grpSpLocks/>
          </p:cNvGrpSpPr>
          <p:nvPr/>
        </p:nvGrpSpPr>
        <p:grpSpPr bwMode="auto">
          <a:xfrm>
            <a:off x="5289550" y="2270125"/>
            <a:ext cx="101600" cy="3076575"/>
            <a:chOff x="3380" y="1438"/>
            <a:chExt cx="64" cy="1938"/>
          </a:xfrm>
        </p:grpSpPr>
        <p:sp>
          <p:nvSpPr>
            <p:cNvPr id="263296" name="Line 128"/>
            <p:cNvSpPr>
              <a:spLocks noChangeShapeType="1"/>
            </p:cNvSpPr>
            <p:nvPr/>
          </p:nvSpPr>
          <p:spPr bwMode="auto">
            <a:xfrm>
              <a:off x="3444" y="1438"/>
              <a:ext cx="0" cy="17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97" name="Line 129"/>
            <p:cNvSpPr>
              <a:spLocks noChangeShapeType="1"/>
            </p:cNvSpPr>
            <p:nvPr/>
          </p:nvSpPr>
          <p:spPr bwMode="auto">
            <a:xfrm flipH="1">
              <a:off x="3380" y="3224"/>
              <a:ext cx="64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3298" name="Line 130"/>
          <p:cNvSpPr>
            <a:spLocks noChangeShapeType="1"/>
          </p:cNvSpPr>
          <p:nvPr/>
        </p:nvSpPr>
        <p:spPr bwMode="auto">
          <a:xfrm>
            <a:off x="5873750" y="3768725"/>
            <a:ext cx="64770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99" name="AutoShape 131"/>
          <p:cNvSpPr>
            <a:spLocks noChangeArrowheads="1"/>
          </p:cNvSpPr>
          <p:nvPr/>
        </p:nvSpPr>
        <p:spPr bwMode="auto">
          <a:xfrm rot="5400000">
            <a:off x="752475" y="2171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300" name="AutoShape 132"/>
          <p:cNvSpPr>
            <a:spLocks noChangeArrowheads="1"/>
          </p:cNvSpPr>
          <p:nvPr/>
        </p:nvSpPr>
        <p:spPr bwMode="auto">
          <a:xfrm rot="5400000">
            <a:off x="752475" y="3695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301" name="Rectangle 133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Upper-Tailed Test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263303" name="Group 135"/>
          <p:cNvGrpSpPr>
            <a:grpSpLocks/>
          </p:cNvGrpSpPr>
          <p:nvPr/>
        </p:nvGrpSpPr>
        <p:grpSpPr bwMode="auto">
          <a:xfrm>
            <a:off x="1363663" y="1693863"/>
            <a:ext cx="1779587" cy="1379537"/>
            <a:chOff x="3571" y="1663"/>
            <a:chExt cx="1121" cy="869"/>
          </a:xfrm>
        </p:grpSpPr>
        <p:sp>
          <p:nvSpPr>
            <p:cNvPr id="263304" name="Rectangle 136"/>
            <p:cNvSpPr>
              <a:spLocks noChangeArrowheads="1"/>
            </p:cNvSpPr>
            <p:nvPr/>
          </p:nvSpPr>
          <p:spPr bwMode="auto">
            <a:xfrm>
              <a:off x="3571" y="1663"/>
              <a:ext cx="1121" cy="8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 Sampling</a:t>
              </a: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distribution</a:t>
              </a:r>
            </a:p>
            <a:p>
              <a:pPr algn="l"/>
              <a:endParaRPr lang="en-US" sz="600">
                <a:effectLst/>
                <a:latin typeface="Book Antiqua" pitchFamily="18" charset="0"/>
              </a:endParaRP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of </a:t>
              </a:r>
            </a:p>
          </p:txBody>
        </p:sp>
        <p:graphicFrame>
          <p:nvGraphicFramePr>
            <p:cNvPr id="263305" name="Object 13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884" y="2155"/>
            <a:ext cx="753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319" name="Equation" r:id="rId4" imgW="1204560" imgH="607680" progId="Equation">
                    <p:embed/>
                  </p:oleObj>
                </mc:Choice>
                <mc:Fallback>
                  <p:oleObj name="Equation" r:id="rId4" imgW="1204560" imgH="607680" progId="Equation">
                    <p:embed/>
                    <p:pic>
                      <p:nvPicPr>
                        <p:cNvPr id="0" name="Picture 13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4" y="2155"/>
                          <a:ext cx="753" cy="3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3306" name="AutoShape 138"/>
          <p:cNvSpPr>
            <a:spLocks noChangeArrowheads="1"/>
          </p:cNvSpPr>
          <p:nvPr/>
        </p:nvSpPr>
        <p:spPr bwMode="auto">
          <a:xfrm>
            <a:off x="5734050" y="939800"/>
            <a:ext cx="2647950" cy="800100"/>
          </a:xfrm>
          <a:prstGeom prst="wedgeRoundRectCallout">
            <a:avLst>
              <a:gd name="adj1" fmla="val 15949"/>
              <a:gd name="adj2" fmla="val 274801"/>
              <a:gd name="adj3" fmla="val 16667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</a:t>
            </a: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 reject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3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6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6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6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6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26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6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26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263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26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26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26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animBg="1" autoUpdateAnimBg="0"/>
      <p:bldP spid="263172" grpId="0" animBg="1"/>
      <p:bldP spid="263173" grpId="0" autoUpdateAnimBg="0"/>
      <p:bldP spid="263174" grpId="0" animBg="1"/>
      <p:bldP spid="263175" grpId="0" animBg="1"/>
      <p:bldP spid="263176" grpId="0" autoUpdateAnimBg="0"/>
      <p:bldP spid="263177" grpId="0" autoUpdateAnimBg="0"/>
      <p:bldP spid="263178" grpId="0" autoUpdateAnimBg="0"/>
      <p:bldP spid="263179" grpId="0" animBg="1"/>
      <p:bldP spid="263180" grpId="0" autoUpdateAnimBg="0"/>
      <p:bldP spid="263181" grpId="0" autoUpdateAnimBg="0"/>
      <p:bldP spid="263182" grpId="0" animBg="1"/>
      <p:bldP spid="263298" grpId="0" animBg="1"/>
      <p:bldP spid="263299" grpId="0" animBg="1"/>
      <p:bldP spid="263300" grpId="0" animBg="1"/>
      <p:bldP spid="26330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685800" y="50800"/>
            <a:ext cx="7772400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Critical Value Approach to 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Hypothesis Testing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685800" y="1098324"/>
            <a:ext cx="765968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test statistic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has a standard normal probability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distribution.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685800" y="1917474"/>
            <a:ext cx="76136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We can use the standard normal probability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distribution table to find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with an area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in the lower (or upper) tail of the distribution.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685800" y="3136674"/>
            <a:ext cx="7138988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value of the test statistic that established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boundary of the rejection region is called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critical value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for the test.</a:t>
            </a:r>
          </a:p>
        </p:txBody>
      </p:sp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708025" y="4403499"/>
            <a:ext cx="4935538" cy="1223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The rejection rule is: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Lower tail: 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Upper tail: 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4199" name="AutoShape 7"/>
          <p:cNvSpPr>
            <a:spLocks noChangeArrowheads="1"/>
          </p:cNvSpPr>
          <p:nvPr/>
        </p:nvSpPr>
        <p:spPr bwMode="auto">
          <a:xfrm rot="5400000">
            <a:off x="485775" y="123008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0" name="AutoShape 8"/>
          <p:cNvSpPr>
            <a:spLocks noChangeArrowheads="1"/>
          </p:cNvSpPr>
          <p:nvPr/>
        </p:nvSpPr>
        <p:spPr bwMode="auto">
          <a:xfrm rot="5400000">
            <a:off x="485775" y="20492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1" name="AutoShape 9"/>
          <p:cNvSpPr>
            <a:spLocks noChangeArrowheads="1"/>
          </p:cNvSpPr>
          <p:nvPr/>
        </p:nvSpPr>
        <p:spPr bwMode="auto">
          <a:xfrm rot="5400000">
            <a:off x="485775" y="32684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2" name="AutoShape 10"/>
          <p:cNvSpPr>
            <a:spLocks noChangeArrowheads="1"/>
          </p:cNvSpPr>
          <p:nvPr/>
        </p:nvSpPr>
        <p:spPr bwMode="auto">
          <a:xfrm rot="5400000">
            <a:off x="485775" y="45257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64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autoUpdateAnimBg="0"/>
      <p:bldP spid="264196" grpId="0" autoUpdateAnimBg="0"/>
      <p:bldP spid="264197" grpId="0" autoUpdateAnimBg="0"/>
      <p:bldP spid="264198" grpId="0" autoUpdateAnimBg="0"/>
      <p:bldP spid="264199" grpId="0" animBg="1"/>
      <p:bldP spid="264200" grpId="0" animBg="1"/>
      <p:bldP spid="264201" grpId="0" animBg="1"/>
      <p:bldP spid="2642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1219200" y="1638300"/>
            <a:ext cx="6724650" cy="427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5219" name="Freeform 3"/>
          <p:cNvSpPr>
            <a:spLocks/>
          </p:cNvSpPr>
          <p:nvPr/>
        </p:nvSpPr>
        <p:spPr bwMode="auto">
          <a:xfrm>
            <a:off x="2509838" y="2036763"/>
            <a:ext cx="4537075" cy="3041650"/>
          </a:xfrm>
          <a:custGeom>
            <a:avLst/>
            <a:gdLst/>
            <a:ahLst/>
            <a:cxnLst>
              <a:cxn ang="0">
                <a:pos x="1354" y="12"/>
              </a:cxn>
              <a:cxn ang="0">
                <a:pos x="1270" y="88"/>
              </a:cxn>
              <a:cxn ang="0">
                <a:pos x="1202" y="190"/>
              </a:cxn>
              <a:cxn ang="0">
                <a:pos x="1142" y="310"/>
              </a:cxn>
              <a:cxn ang="0">
                <a:pos x="1098" y="412"/>
              </a:cxn>
              <a:cxn ang="0">
                <a:pos x="1056" y="510"/>
              </a:cxn>
              <a:cxn ang="0">
                <a:pos x="1018" y="626"/>
              </a:cxn>
              <a:cxn ang="0">
                <a:pos x="978" y="738"/>
              </a:cxn>
              <a:cxn ang="0">
                <a:pos x="942" y="854"/>
              </a:cxn>
              <a:cxn ang="0">
                <a:pos x="921" y="958"/>
              </a:cxn>
              <a:cxn ang="0">
                <a:pos x="890" y="1060"/>
              </a:cxn>
              <a:cxn ang="0">
                <a:pos x="850" y="1174"/>
              </a:cxn>
              <a:cxn ang="0">
                <a:pos x="811" y="1272"/>
              </a:cxn>
              <a:cxn ang="0">
                <a:pos x="753" y="1390"/>
              </a:cxn>
              <a:cxn ang="0">
                <a:pos x="688" y="1506"/>
              </a:cxn>
              <a:cxn ang="0">
                <a:pos x="620" y="1596"/>
              </a:cxn>
              <a:cxn ang="0">
                <a:pos x="508" y="1676"/>
              </a:cxn>
              <a:cxn ang="0">
                <a:pos x="399" y="1732"/>
              </a:cxn>
              <a:cxn ang="0">
                <a:pos x="302" y="1770"/>
              </a:cxn>
              <a:cxn ang="0">
                <a:pos x="199" y="1804"/>
              </a:cxn>
              <a:cxn ang="0">
                <a:pos x="75" y="1844"/>
              </a:cxn>
              <a:cxn ang="0">
                <a:pos x="0" y="1868"/>
              </a:cxn>
              <a:cxn ang="0">
                <a:pos x="2858" y="1916"/>
              </a:cxn>
              <a:cxn ang="0">
                <a:pos x="2804" y="1866"/>
              </a:cxn>
              <a:cxn ang="0">
                <a:pos x="2708" y="1838"/>
              </a:cxn>
              <a:cxn ang="0">
                <a:pos x="2582" y="1796"/>
              </a:cxn>
              <a:cxn ang="0">
                <a:pos x="2458" y="1748"/>
              </a:cxn>
              <a:cxn ang="0">
                <a:pos x="2331" y="1674"/>
              </a:cxn>
              <a:cxn ang="0">
                <a:pos x="2280" y="1644"/>
              </a:cxn>
              <a:cxn ang="0">
                <a:pos x="2204" y="1576"/>
              </a:cxn>
              <a:cxn ang="0">
                <a:pos x="2140" y="1496"/>
              </a:cxn>
              <a:cxn ang="0">
                <a:pos x="2072" y="1386"/>
              </a:cxn>
              <a:cxn ang="0">
                <a:pos x="2028" y="1302"/>
              </a:cxn>
              <a:cxn ang="0">
                <a:pos x="1980" y="1190"/>
              </a:cxn>
              <a:cxn ang="0">
                <a:pos x="1944" y="1102"/>
              </a:cxn>
              <a:cxn ang="0">
                <a:pos x="1906" y="996"/>
              </a:cxn>
              <a:cxn ang="0">
                <a:pos x="1868" y="864"/>
              </a:cxn>
              <a:cxn ang="0">
                <a:pos x="1838" y="762"/>
              </a:cxn>
              <a:cxn ang="0">
                <a:pos x="1803" y="636"/>
              </a:cxn>
              <a:cxn ang="0">
                <a:pos x="1749" y="504"/>
              </a:cxn>
              <a:cxn ang="0">
                <a:pos x="1708" y="396"/>
              </a:cxn>
              <a:cxn ang="0">
                <a:pos x="1668" y="312"/>
              </a:cxn>
              <a:cxn ang="0">
                <a:pos x="1640" y="246"/>
              </a:cxn>
              <a:cxn ang="0">
                <a:pos x="1620" y="212"/>
              </a:cxn>
              <a:cxn ang="0">
                <a:pos x="1590" y="166"/>
              </a:cxn>
              <a:cxn ang="0">
                <a:pos x="1558" y="118"/>
              </a:cxn>
              <a:cxn ang="0">
                <a:pos x="1498" y="46"/>
              </a:cxn>
              <a:cxn ang="0">
                <a:pos x="1446" y="6"/>
              </a:cxn>
            </a:cxnLst>
            <a:rect l="0" t="0" r="r" b="b"/>
            <a:pathLst>
              <a:path w="2858" h="1916">
                <a:moveTo>
                  <a:pt x="1416" y="0"/>
                </a:moveTo>
                <a:lnTo>
                  <a:pt x="1386" y="0"/>
                </a:lnTo>
                <a:lnTo>
                  <a:pt x="1354" y="12"/>
                </a:lnTo>
                <a:lnTo>
                  <a:pt x="1324" y="34"/>
                </a:lnTo>
                <a:lnTo>
                  <a:pt x="1299" y="56"/>
                </a:lnTo>
                <a:lnTo>
                  <a:pt x="1270" y="88"/>
                </a:lnTo>
                <a:lnTo>
                  <a:pt x="1239" y="124"/>
                </a:lnTo>
                <a:lnTo>
                  <a:pt x="1221" y="154"/>
                </a:lnTo>
                <a:lnTo>
                  <a:pt x="1202" y="190"/>
                </a:lnTo>
                <a:lnTo>
                  <a:pt x="1179" y="226"/>
                </a:lnTo>
                <a:lnTo>
                  <a:pt x="1162" y="270"/>
                </a:lnTo>
                <a:lnTo>
                  <a:pt x="1142" y="310"/>
                </a:lnTo>
                <a:lnTo>
                  <a:pt x="1122" y="352"/>
                </a:lnTo>
                <a:lnTo>
                  <a:pt x="1110" y="380"/>
                </a:lnTo>
                <a:lnTo>
                  <a:pt x="1098" y="412"/>
                </a:lnTo>
                <a:lnTo>
                  <a:pt x="1080" y="446"/>
                </a:lnTo>
                <a:lnTo>
                  <a:pt x="1070" y="478"/>
                </a:lnTo>
                <a:lnTo>
                  <a:pt x="1056" y="510"/>
                </a:lnTo>
                <a:lnTo>
                  <a:pt x="1044" y="548"/>
                </a:lnTo>
                <a:lnTo>
                  <a:pt x="1028" y="590"/>
                </a:lnTo>
                <a:lnTo>
                  <a:pt x="1018" y="626"/>
                </a:lnTo>
                <a:lnTo>
                  <a:pt x="1004" y="660"/>
                </a:lnTo>
                <a:lnTo>
                  <a:pt x="994" y="702"/>
                </a:lnTo>
                <a:lnTo>
                  <a:pt x="978" y="738"/>
                </a:lnTo>
                <a:lnTo>
                  <a:pt x="968" y="772"/>
                </a:lnTo>
                <a:lnTo>
                  <a:pt x="956" y="814"/>
                </a:lnTo>
                <a:lnTo>
                  <a:pt x="942" y="854"/>
                </a:lnTo>
                <a:lnTo>
                  <a:pt x="932" y="890"/>
                </a:lnTo>
                <a:lnTo>
                  <a:pt x="922" y="928"/>
                </a:lnTo>
                <a:lnTo>
                  <a:pt x="921" y="958"/>
                </a:lnTo>
                <a:lnTo>
                  <a:pt x="910" y="992"/>
                </a:lnTo>
                <a:lnTo>
                  <a:pt x="903" y="1024"/>
                </a:lnTo>
                <a:lnTo>
                  <a:pt x="890" y="1060"/>
                </a:lnTo>
                <a:lnTo>
                  <a:pt x="878" y="1096"/>
                </a:lnTo>
                <a:lnTo>
                  <a:pt x="864" y="1132"/>
                </a:lnTo>
                <a:lnTo>
                  <a:pt x="850" y="1174"/>
                </a:lnTo>
                <a:lnTo>
                  <a:pt x="836" y="1208"/>
                </a:lnTo>
                <a:lnTo>
                  <a:pt x="823" y="1248"/>
                </a:lnTo>
                <a:lnTo>
                  <a:pt x="811" y="1272"/>
                </a:lnTo>
                <a:lnTo>
                  <a:pt x="794" y="1304"/>
                </a:lnTo>
                <a:lnTo>
                  <a:pt x="776" y="1346"/>
                </a:lnTo>
                <a:lnTo>
                  <a:pt x="753" y="1390"/>
                </a:lnTo>
                <a:lnTo>
                  <a:pt x="729" y="1426"/>
                </a:lnTo>
                <a:lnTo>
                  <a:pt x="711" y="1468"/>
                </a:lnTo>
                <a:lnTo>
                  <a:pt x="688" y="1506"/>
                </a:lnTo>
                <a:lnTo>
                  <a:pt x="664" y="1534"/>
                </a:lnTo>
                <a:lnTo>
                  <a:pt x="639" y="1564"/>
                </a:lnTo>
                <a:lnTo>
                  <a:pt x="620" y="1596"/>
                </a:lnTo>
                <a:lnTo>
                  <a:pt x="582" y="1626"/>
                </a:lnTo>
                <a:lnTo>
                  <a:pt x="548" y="1650"/>
                </a:lnTo>
                <a:lnTo>
                  <a:pt x="508" y="1676"/>
                </a:lnTo>
                <a:lnTo>
                  <a:pt x="459" y="1700"/>
                </a:lnTo>
                <a:lnTo>
                  <a:pt x="427" y="1716"/>
                </a:lnTo>
                <a:lnTo>
                  <a:pt x="399" y="1732"/>
                </a:lnTo>
                <a:lnTo>
                  <a:pt x="363" y="1744"/>
                </a:lnTo>
                <a:lnTo>
                  <a:pt x="330" y="1758"/>
                </a:lnTo>
                <a:lnTo>
                  <a:pt x="302" y="1770"/>
                </a:lnTo>
                <a:lnTo>
                  <a:pt x="276" y="1782"/>
                </a:lnTo>
                <a:lnTo>
                  <a:pt x="246" y="1792"/>
                </a:lnTo>
                <a:lnTo>
                  <a:pt x="199" y="1804"/>
                </a:lnTo>
                <a:lnTo>
                  <a:pt x="159" y="1816"/>
                </a:lnTo>
                <a:lnTo>
                  <a:pt x="120" y="1832"/>
                </a:lnTo>
                <a:lnTo>
                  <a:pt x="75" y="1844"/>
                </a:lnTo>
                <a:lnTo>
                  <a:pt x="46" y="1852"/>
                </a:lnTo>
                <a:lnTo>
                  <a:pt x="20" y="1860"/>
                </a:lnTo>
                <a:lnTo>
                  <a:pt x="0" y="1868"/>
                </a:lnTo>
                <a:lnTo>
                  <a:pt x="0" y="1894"/>
                </a:lnTo>
                <a:lnTo>
                  <a:pt x="2" y="1916"/>
                </a:lnTo>
                <a:lnTo>
                  <a:pt x="2858" y="1916"/>
                </a:lnTo>
                <a:lnTo>
                  <a:pt x="2858" y="1878"/>
                </a:lnTo>
                <a:lnTo>
                  <a:pt x="2838" y="1872"/>
                </a:lnTo>
                <a:lnTo>
                  <a:pt x="2804" y="1866"/>
                </a:lnTo>
                <a:lnTo>
                  <a:pt x="2768" y="1854"/>
                </a:lnTo>
                <a:lnTo>
                  <a:pt x="2740" y="1846"/>
                </a:lnTo>
                <a:lnTo>
                  <a:pt x="2708" y="1838"/>
                </a:lnTo>
                <a:lnTo>
                  <a:pt x="2668" y="1826"/>
                </a:lnTo>
                <a:lnTo>
                  <a:pt x="2626" y="1812"/>
                </a:lnTo>
                <a:lnTo>
                  <a:pt x="2582" y="1796"/>
                </a:lnTo>
                <a:lnTo>
                  <a:pt x="2534" y="1778"/>
                </a:lnTo>
                <a:lnTo>
                  <a:pt x="2496" y="1762"/>
                </a:lnTo>
                <a:lnTo>
                  <a:pt x="2458" y="1748"/>
                </a:lnTo>
                <a:lnTo>
                  <a:pt x="2424" y="1730"/>
                </a:lnTo>
                <a:lnTo>
                  <a:pt x="2379" y="1704"/>
                </a:lnTo>
                <a:lnTo>
                  <a:pt x="2331" y="1674"/>
                </a:lnTo>
                <a:lnTo>
                  <a:pt x="2314" y="1668"/>
                </a:lnTo>
                <a:lnTo>
                  <a:pt x="2298" y="1656"/>
                </a:lnTo>
                <a:lnTo>
                  <a:pt x="2280" y="1644"/>
                </a:lnTo>
                <a:lnTo>
                  <a:pt x="2258" y="1628"/>
                </a:lnTo>
                <a:lnTo>
                  <a:pt x="2228" y="1604"/>
                </a:lnTo>
                <a:lnTo>
                  <a:pt x="2204" y="1576"/>
                </a:lnTo>
                <a:lnTo>
                  <a:pt x="2182" y="1548"/>
                </a:lnTo>
                <a:lnTo>
                  <a:pt x="2158" y="1520"/>
                </a:lnTo>
                <a:lnTo>
                  <a:pt x="2140" y="1496"/>
                </a:lnTo>
                <a:lnTo>
                  <a:pt x="2116" y="1462"/>
                </a:lnTo>
                <a:lnTo>
                  <a:pt x="2090" y="1422"/>
                </a:lnTo>
                <a:lnTo>
                  <a:pt x="2072" y="1386"/>
                </a:lnTo>
                <a:lnTo>
                  <a:pt x="2054" y="1360"/>
                </a:lnTo>
                <a:lnTo>
                  <a:pt x="2040" y="1330"/>
                </a:lnTo>
                <a:lnTo>
                  <a:pt x="2028" y="1302"/>
                </a:lnTo>
                <a:lnTo>
                  <a:pt x="2012" y="1270"/>
                </a:lnTo>
                <a:lnTo>
                  <a:pt x="1998" y="1240"/>
                </a:lnTo>
                <a:lnTo>
                  <a:pt x="1980" y="1190"/>
                </a:lnTo>
                <a:lnTo>
                  <a:pt x="1964" y="1158"/>
                </a:lnTo>
                <a:lnTo>
                  <a:pt x="1956" y="1130"/>
                </a:lnTo>
                <a:lnTo>
                  <a:pt x="1944" y="1102"/>
                </a:lnTo>
                <a:lnTo>
                  <a:pt x="1930" y="1068"/>
                </a:lnTo>
                <a:lnTo>
                  <a:pt x="1920" y="1042"/>
                </a:lnTo>
                <a:lnTo>
                  <a:pt x="1906" y="996"/>
                </a:lnTo>
                <a:lnTo>
                  <a:pt x="1890" y="946"/>
                </a:lnTo>
                <a:lnTo>
                  <a:pt x="1876" y="892"/>
                </a:lnTo>
                <a:lnTo>
                  <a:pt x="1868" y="864"/>
                </a:lnTo>
                <a:lnTo>
                  <a:pt x="1860" y="828"/>
                </a:lnTo>
                <a:lnTo>
                  <a:pt x="1852" y="796"/>
                </a:lnTo>
                <a:lnTo>
                  <a:pt x="1838" y="762"/>
                </a:lnTo>
                <a:lnTo>
                  <a:pt x="1826" y="722"/>
                </a:lnTo>
                <a:lnTo>
                  <a:pt x="1816" y="684"/>
                </a:lnTo>
                <a:lnTo>
                  <a:pt x="1803" y="636"/>
                </a:lnTo>
                <a:lnTo>
                  <a:pt x="1785" y="594"/>
                </a:lnTo>
                <a:lnTo>
                  <a:pt x="1764" y="540"/>
                </a:lnTo>
                <a:lnTo>
                  <a:pt x="1749" y="504"/>
                </a:lnTo>
                <a:lnTo>
                  <a:pt x="1738" y="468"/>
                </a:lnTo>
                <a:lnTo>
                  <a:pt x="1724" y="432"/>
                </a:lnTo>
                <a:lnTo>
                  <a:pt x="1708" y="396"/>
                </a:lnTo>
                <a:lnTo>
                  <a:pt x="1684" y="342"/>
                </a:lnTo>
                <a:lnTo>
                  <a:pt x="1691" y="360"/>
                </a:lnTo>
                <a:lnTo>
                  <a:pt x="1668" y="312"/>
                </a:lnTo>
                <a:lnTo>
                  <a:pt x="1648" y="274"/>
                </a:lnTo>
                <a:lnTo>
                  <a:pt x="1644" y="258"/>
                </a:lnTo>
                <a:lnTo>
                  <a:pt x="1640" y="246"/>
                </a:lnTo>
                <a:lnTo>
                  <a:pt x="1632" y="232"/>
                </a:lnTo>
                <a:lnTo>
                  <a:pt x="1626" y="226"/>
                </a:lnTo>
                <a:lnTo>
                  <a:pt x="1620" y="212"/>
                </a:lnTo>
                <a:lnTo>
                  <a:pt x="1610" y="200"/>
                </a:lnTo>
                <a:lnTo>
                  <a:pt x="1602" y="182"/>
                </a:lnTo>
                <a:lnTo>
                  <a:pt x="1590" y="166"/>
                </a:lnTo>
                <a:lnTo>
                  <a:pt x="1580" y="152"/>
                </a:lnTo>
                <a:lnTo>
                  <a:pt x="1572" y="136"/>
                </a:lnTo>
                <a:lnTo>
                  <a:pt x="1558" y="118"/>
                </a:lnTo>
                <a:lnTo>
                  <a:pt x="1536" y="90"/>
                </a:lnTo>
                <a:lnTo>
                  <a:pt x="1518" y="66"/>
                </a:lnTo>
                <a:lnTo>
                  <a:pt x="1498" y="46"/>
                </a:lnTo>
                <a:lnTo>
                  <a:pt x="1480" y="30"/>
                </a:lnTo>
                <a:lnTo>
                  <a:pt x="1466" y="14"/>
                </a:lnTo>
                <a:lnTo>
                  <a:pt x="1446" y="6"/>
                </a:lnTo>
                <a:lnTo>
                  <a:pt x="1430" y="0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20" name="Freeform 4"/>
          <p:cNvSpPr>
            <a:spLocks/>
          </p:cNvSpPr>
          <p:nvPr/>
        </p:nvSpPr>
        <p:spPr bwMode="auto">
          <a:xfrm>
            <a:off x="2501900" y="4559300"/>
            <a:ext cx="1004888" cy="51435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41"/>
              </a:cxn>
              <a:cxn ang="0">
                <a:pos x="633" y="102"/>
              </a:cxn>
              <a:cxn ang="0">
                <a:pos x="633" y="130"/>
              </a:cxn>
              <a:cxn ang="0">
                <a:pos x="632" y="161"/>
              </a:cxn>
              <a:cxn ang="0">
                <a:pos x="632" y="186"/>
              </a:cxn>
              <a:cxn ang="0">
                <a:pos x="632" y="210"/>
              </a:cxn>
              <a:cxn ang="0">
                <a:pos x="632" y="235"/>
              </a:cxn>
              <a:cxn ang="0">
                <a:pos x="632" y="324"/>
              </a:cxn>
              <a:cxn ang="0">
                <a:pos x="4" y="324"/>
              </a:cxn>
              <a:cxn ang="0">
                <a:pos x="0" y="303"/>
              </a:cxn>
              <a:cxn ang="0">
                <a:pos x="4" y="283"/>
              </a:cxn>
              <a:cxn ang="0">
                <a:pos x="40" y="271"/>
              </a:cxn>
              <a:cxn ang="0">
                <a:pos x="80" y="267"/>
              </a:cxn>
              <a:cxn ang="0">
                <a:pos x="124" y="250"/>
              </a:cxn>
              <a:cxn ang="0">
                <a:pos x="164" y="238"/>
              </a:cxn>
              <a:cxn ang="0">
                <a:pos x="196" y="226"/>
              </a:cxn>
              <a:cxn ang="0">
                <a:pos x="236" y="213"/>
              </a:cxn>
              <a:cxn ang="0">
                <a:pos x="276" y="197"/>
              </a:cxn>
              <a:cxn ang="0">
                <a:pos x="352" y="168"/>
              </a:cxn>
              <a:cxn ang="0">
                <a:pos x="388" y="156"/>
              </a:cxn>
              <a:cxn ang="0">
                <a:pos x="412" y="144"/>
              </a:cxn>
              <a:cxn ang="0">
                <a:pos x="440" y="127"/>
              </a:cxn>
              <a:cxn ang="0">
                <a:pos x="464" y="115"/>
              </a:cxn>
              <a:cxn ang="0">
                <a:pos x="480" y="111"/>
              </a:cxn>
              <a:cxn ang="0">
                <a:pos x="500" y="98"/>
              </a:cxn>
              <a:cxn ang="0">
                <a:pos x="528" y="82"/>
              </a:cxn>
              <a:cxn ang="0">
                <a:pos x="548" y="66"/>
              </a:cxn>
              <a:cxn ang="0">
                <a:pos x="580" y="45"/>
              </a:cxn>
              <a:cxn ang="0">
                <a:pos x="600" y="25"/>
              </a:cxn>
              <a:cxn ang="0">
                <a:pos x="624" y="0"/>
              </a:cxn>
              <a:cxn ang="0">
                <a:pos x="616" y="12"/>
              </a:cxn>
            </a:cxnLst>
            <a:rect l="0" t="0" r="r" b="b"/>
            <a:pathLst>
              <a:path w="633" h="324">
                <a:moveTo>
                  <a:pt x="624" y="0"/>
                </a:moveTo>
                <a:lnTo>
                  <a:pt x="624" y="41"/>
                </a:lnTo>
                <a:lnTo>
                  <a:pt x="633" y="102"/>
                </a:lnTo>
                <a:lnTo>
                  <a:pt x="633" y="130"/>
                </a:lnTo>
                <a:lnTo>
                  <a:pt x="632" y="161"/>
                </a:lnTo>
                <a:lnTo>
                  <a:pt x="632" y="186"/>
                </a:lnTo>
                <a:lnTo>
                  <a:pt x="632" y="210"/>
                </a:lnTo>
                <a:lnTo>
                  <a:pt x="632" y="235"/>
                </a:lnTo>
                <a:lnTo>
                  <a:pt x="632" y="324"/>
                </a:lnTo>
                <a:lnTo>
                  <a:pt x="4" y="324"/>
                </a:lnTo>
                <a:lnTo>
                  <a:pt x="0" y="303"/>
                </a:lnTo>
                <a:lnTo>
                  <a:pt x="4" y="283"/>
                </a:lnTo>
                <a:lnTo>
                  <a:pt x="40" y="271"/>
                </a:lnTo>
                <a:lnTo>
                  <a:pt x="80" y="267"/>
                </a:lnTo>
                <a:lnTo>
                  <a:pt x="124" y="250"/>
                </a:lnTo>
                <a:lnTo>
                  <a:pt x="164" y="238"/>
                </a:lnTo>
                <a:lnTo>
                  <a:pt x="196" y="226"/>
                </a:lnTo>
                <a:lnTo>
                  <a:pt x="236" y="213"/>
                </a:lnTo>
                <a:lnTo>
                  <a:pt x="276" y="197"/>
                </a:lnTo>
                <a:lnTo>
                  <a:pt x="352" y="168"/>
                </a:lnTo>
                <a:lnTo>
                  <a:pt x="388" y="156"/>
                </a:lnTo>
                <a:lnTo>
                  <a:pt x="412" y="144"/>
                </a:lnTo>
                <a:lnTo>
                  <a:pt x="440" y="127"/>
                </a:lnTo>
                <a:lnTo>
                  <a:pt x="464" y="115"/>
                </a:lnTo>
                <a:lnTo>
                  <a:pt x="480" y="111"/>
                </a:lnTo>
                <a:lnTo>
                  <a:pt x="500" y="98"/>
                </a:lnTo>
                <a:lnTo>
                  <a:pt x="528" y="82"/>
                </a:lnTo>
                <a:lnTo>
                  <a:pt x="548" y="66"/>
                </a:lnTo>
                <a:lnTo>
                  <a:pt x="580" y="45"/>
                </a:lnTo>
                <a:lnTo>
                  <a:pt x="600" y="25"/>
                </a:lnTo>
                <a:lnTo>
                  <a:pt x="624" y="0"/>
                </a:lnTo>
                <a:lnTo>
                  <a:pt x="616" y="12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2271713" y="3851275"/>
            <a:ext cx="1149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Symbol" pitchFamily="18" charset="2"/>
              </a:rPr>
              <a:t>  1</a:t>
            </a:r>
          </a:p>
        </p:txBody>
      </p:sp>
      <p:sp>
        <p:nvSpPr>
          <p:cNvPr id="265222" name="Line 6"/>
          <p:cNvSpPr>
            <a:spLocks noChangeShapeType="1"/>
          </p:cNvSpPr>
          <p:nvPr/>
        </p:nvSpPr>
        <p:spPr bwMode="auto">
          <a:xfrm>
            <a:off x="3505200" y="3090863"/>
            <a:ext cx="0" cy="2139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3" name="Line 7"/>
          <p:cNvSpPr>
            <a:spLocks noChangeShapeType="1"/>
          </p:cNvSpPr>
          <p:nvPr/>
        </p:nvSpPr>
        <p:spPr bwMode="auto">
          <a:xfrm flipH="1">
            <a:off x="2863850" y="3332163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3168650" y="4348163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4656138" y="5280025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2328863" y="5260975"/>
            <a:ext cx="17240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>
                <a:effectLst/>
                <a:latin typeface="Symbol" pitchFamily="18" charset="2"/>
              </a:rPr>
              <a:t>-</a:t>
            </a:r>
            <a:r>
              <a:rPr lang="en-US" sz="2400" i="1">
                <a:effectLst/>
                <a:latin typeface="Book Antiqua" pitchFamily="18" charset="0"/>
              </a:rPr>
              <a:t>z</a:t>
            </a:r>
            <a:r>
              <a:rPr lang="en-US" sz="2400" i="1" baseline="-25000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 </a:t>
            </a:r>
            <a:r>
              <a:rPr lang="en-US" sz="2400">
                <a:effectLst/>
                <a:latin typeface="Symbol" pitchFamily="18" charset="2"/>
              </a:rPr>
              <a:t>-</a:t>
            </a:r>
            <a:r>
              <a:rPr lang="en-US" sz="2400">
                <a:effectLst/>
                <a:latin typeface="Book Antiqua" pitchFamily="18" charset="0"/>
              </a:rPr>
              <a:t>1.28</a:t>
            </a:r>
          </a:p>
        </p:txBody>
      </p:sp>
      <p:sp>
        <p:nvSpPr>
          <p:cNvPr id="265227" name="Line 11"/>
          <p:cNvSpPr>
            <a:spLocks noChangeShapeType="1"/>
          </p:cNvSpPr>
          <p:nvPr/>
        </p:nvSpPr>
        <p:spPr bwMode="auto">
          <a:xfrm>
            <a:off x="3498850" y="4341813"/>
            <a:ext cx="1136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8" name="Rectangle 12"/>
          <p:cNvSpPr>
            <a:spLocks noChangeArrowheads="1"/>
          </p:cNvSpPr>
          <p:nvPr/>
        </p:nvSpPr>
        <p:spPr bwMode="auto">
          <a:xfrm>
            <a:off x="1414463" y="3127375"/>
            <a:ext cx="1397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65229" name="Rectangle 13"/>
          <p:cNvSpPr>
            <a:spLocks noChangeArrowheads="1"/>
          </p:cNvSpPr>
          <p:nvPr/>
        </p:nvSpPr>
        <p:spPr bwMode="auto">
          <a:xfrm>
            <a:off x="4672013" y="4117975"/>
            <a:ext cx="2473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Do Not 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65230" name="Text Box 14"/>
          <p:cNvSpPr txBox="1">
            <a:spLocks noChangeArrowheads="1"/>
          </p:cNvSpPr>
          <p:nvPr/>
        </p:nvSpPr>
        <p:spPr bwMode="auto">
          <a:xfrm>
            <a:off x="7302500" y="4811713"/>
            <a:ext cx="3302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</a:p>
        </p:txBody>
      </p:sp>
      <p:grpSp>
        <p:nvGrpSpPr>
          <p:cNvPr id="265231" name="Group 15"/>
          <p:cNvGrpSpPr>
            <a:grpSpLocks/>
          </p:cNvGrpSpPr>
          <p:nvPr/>
        </p:nvGrpSpPr>
        <p:grpSpPr bwMode="auto">
          <a:xfrm>
            <a:off x="5802313" y="2030413"/>
            <a:ext cx="1779587" cy="1379537"/>
            <a:chOff x="3571" y="1663"/>
            <a:chExt cx="1121" cy="869"/>
          </a:xfrm>
        </p:grpSpPr>
        <p:sp>
          <p:nvSpPr>
            <p:cNvPr id="265232" name="Rectangle 16"/>
            <p:cNvSpPr>
              <a:spLocks noChangeArrowheads="1"/>
            </p:cNvSpPr>
            <p:nvPr/>
          </p:nvSpPr>
          <p:spPr bwMode="auto">
            <a:xfrm>
              <a:off x="3571" y="1663"/>
              <a:ext cx="1121" cy="8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 Sampling</a:t>
              </a: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distribution</a:t>
              </a:r>
            </a:p>
            <a:p>
              <a:pPr algn="l"/>
              <a:endParaRPr lang="en-US" sz="600">
                <a:effectLst/>
                <a:latin typeface="Book Antiqua" pitchFamily="18" charset="0"/>
              </a:endParaRP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of </a:t>
              </a:r>
            </a:p>
          </p:txBody>
        </p:sp>
        <p:graphicFrame>
          <p:nvGraphicFramePr>
            <p:cNvPr id="265233" name="Object 1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884" y="2155"/>
            <a:ext cx="753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247" name="Equation" r:id="rId4" imgW="1204560" imgH="607680" progId="Equation">
                    <p:embed/>
                  </p:oleObj>
                </mc:Choice>
                <mc:Fallback>
                  <p:oleObj name="Equation" r:id="rId4" imgW="1204560" imgH="607680" progId="Equation">
                    <p:embed/>
                    <p:pic>
                      <p:nvPicPr>
                        <p:cNvPr id="0" name="Picture 1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4" y="2155"/>
                          <a:ext cx="753" cy="3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5235" name="Line 19"/>
          <p:cNvSpPr>
            <a:spLocks noChangeShapeType="1"/>
          </p:cNvSpPr>
          <p:nvPr/>
        </p:nvSpPr>
        <p:spPr bwMode="auto">
          <a:xfrm>
            <a:off x="2278063" y="5083175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5236" name="Group 20"/>
          <p:cNvGrpSpPr>
            <a:grpSpLocks/>
          </p:cNvGrpSpPr>
          <p:nvPr/>
        </p:nvGrpSpPr>
        <p:grpSpPr bwMode="auto">
          <a:xfrm>
            <a:off x="2405063" y="1971675"/>
            <a:ext cx="4722812" cy="2917825"/>
            <a:chOff x="1515" y="1218"/>
            <a:chExt cx="2975" cy="1838"/>
          </a:xfrm>
        </p:grpSpPr>
        <p:sp>
          <p:nvSpPr>
            <p:cNvPr id="265237" name="Arc 21"/>
            <p:cNvSpPr>
              <a:spLocks/>
            </p:cNvSpPr>
            <p:nvPr/>
          </p:nvSpPr>
          <p:spPr bwMode="auto">
            <a:xfrm rot="4500000">
              <a:off x="3304" y="2322"/>
              <a:ext cx="766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744 w 18744"/>
                <a:gd name="T1" fmla="*/ 10735 h 21600"/>
                <a:gd name="T2" fmla="*/ 0 w 18744"/>
                <a:gd name="T3" fmla="*/ 21600 h 21600"/>
                <a:gd name="T4" fmla="*/ 0 w 1874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44" h="21600" fill="none" extrusionOk="0">
                  <a:moveTo>
                    <a:pt x="18743" y="10734"/>
                  </a:moveTo>
                  <a:cubicBezTo>
                    <a:pt x="14895" y="17454"/>
                    <a:pt x="7743" y="21599"/>
                    <a:pt x="0" y="21600"/>
                  </a:cubicBezTo>
                </a:path>
                <a:path w="18744" h="21600" stroke="0" extrusionOk="0">
                  <a:moveTo>
                    <a:pt x="18743" y="10734"/>
                  </a:moveTo>
                  <a:cubicBezTo>
                    <a:pt x="14895" y="17454"/>
                    <a:pt x="7743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8" name="Arc 22"/>
            <p:cNvSpPr>
              <a:spLocks/>
            </p:cNvSpPr>
            <p:nvPr/>
          </p:nvSpPr>
          <p:spPr bwMode="auto">
            <a:xfrm rot="6300000">
              <a:off x="2275" y="158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9" name="Arc 23"/>
            <p:cNvSpPr>
              <a:spLocks/>
            </p:cNvSpPr>
            <p:nvPr/>
          </p:nvSpPr>
          <p:spPr bwMode="auto">
            <a:xfrm rot="16980000">
              <a:off x="1897" y="2343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40" name="Arc 24"/>
            <p:cNvSpPr>
              <a:spLocks/>
            </p:cNvSpPr>
            <p:nvPr/>
          </p:nvSpPr>
          <p:spPr bwMode="auto">
            <a:xfrm rot="15300000">
              <a:off x="2739" y="1584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41" name="Arc 25"/>
            <p:cNvSpPr>
              <a:spLocks/>
            </p:cNvSpPr>
            <p:nvPr/>
          </p:nvSpPr>
          <p:spPr bwMode="auto">
            <a:xfrm rot="844471">
              <a:off x="3764" y="2858"/>
              <a:ext cx="726" cy="195"/>
            </a:xfrm>
            <a:custGeom>
              <a:avLst/>
              <a:gdLst>
                <a:gd name="G0" fmla="+- 20527 0 0"/>
                <a:gd name="G1" fmla="+- 0 0 0"/>
                <a:gd name="G2" fmla="+- 21600 0 0"/>
                <a:gd name="T0" fmla="*/ 22549 w 22549"/>
                <a:gd name="T1" fmla="*/ 21505 h 21600"/>
                <a:gd name="T2" fmla="*/ 0 w 22549"/>
                <a:gd name="T3" fmla="*/ 6724 h 21600"/>
                <a:gd name="T4" fmla="*/ 20527 w 225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549" h="21600" fill="none" extrusionOk="0">
                  <a:moveTo>
                    <a:pt x="22549" y="21505"/>
                  </a:moveTo>
                  <a:cubicBezTo>
                    <a:pt x="21876" y="21568"/>
                    <a:pt x="21202" y="21599"/>
                    <a:pt x="20527" y="21600"/>
                  </a:cubicBezTo>
                  <a:cubicBezTo>
                    <a:pt x="11188" y="21600"/>
                    <a:pt x="2907" y="15598"/>
                    <a:pt x="0" y="6723"/>
                  </a:cubicBezTo>
                </a:path>
                <a:path w="22549" h="21600" stroke="0" extrusionOk="0">
                  <a:moveTo>
                    <a:pt x="22549" y="21505"/>
                  </a:moveTo>
                  <a:cubicBezTo>
                    <a:pt x="21876" y="21568"/>
                    <a:pt x="21202" y="21599"/>
                    <a:pt x="20527" y="21600"/>
                  </a:cubicBezTo>
                  <a:cubicBezTo>
                    <a:pt x="11188" y="21600"/>
                    <a:pt x="2907" y="15598"/>
                    <a:pt x="0" y="6723"/>
                  </a:cubicBezTo>
                  <a:lnTo>
                    <a:pt x="2052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42" name="Arc 26"/>
            <p:cNvSpPr>
              <a:spLocks/>
            </p:cNvSpPr>
            <p:nvPr/>
          </p:nvSpPr>
          <p:spPr bwMode="auto">
            <a:xfrm rot="20760000">
              <a:off x="1515" y="2892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5243" name="AutoShape 27"/>
          <p:cNvSpPr>
            <a:spLocks noChangeArrowheads="1"/>
          </p:cNvSpPr>
          <p:nvPr/>
        </p:nvSpPr>
        <p:spPr bwMode="auto">
          <a:xfrm rot="5400000">
            <a:off x="752475" y="1955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44" name="AutoShape 28"/>
          <p:cNvSpPr>
            <a:spLocks noChangeArrowheads="1"/>
          </p:cNvSpPr>
          <p:nvPr/>
        </p:nvSpPr>
        <p:spPr bwMode="auto">
          <a:xfrm rot="5400000">
            <a:off x="752475" y="4984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45" name="Line 29"/>
          <p:cNvSpPr>
            <a:spLocks noChangeShapeType="1"/>
          </p:cNvSpPr>
          <p:nvPr/>
        </p:nvSpPr>
        <p:spPr bwMode="auto">
          <a:xfrm>
            <a:off x="4821238" y="4843463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65246" name="Rectangle 30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Lower-Tailed Test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5247" name="Rectangle 31"/>
          <p:cNvSpPr>
            <a:spLocks noChangeArrowheads="1"/>
          </p:cNvSpPr>
          <p:nvPr/>
        </p:nvSpPr>
        <p:spPr bwMode="auto">
          <a:xfrm>
            <a:off x="706438" y="1090613"/>
            <a:ext cx="5424487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Critical Value Approach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6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6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6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265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26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5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 animBg="1" autoUpdateAnimBg="0"/>
      <p:bldP spid="265219" grpId="0" animBg="1"/>
      <p:bldP spid="265220" grpId="0" animBg="1"/>
      <p:bldP spid="265221" grpId="0" autoUpdateAnimBg="0"/>
      <p:bldP spid="265222" grpId="0" animBg="1"/>
      <p:bldP spid="265223" grpId="0" animBg="1"/>
      <p:bldP spid="265224" grpId="0" animBg="1"/>
      <p:bldP spid="265225" grpId="0" autoUpdateAnimBg="0"/>
      <p:bldP spid="265226" grpId="0" autoUpdateAnimBg="0"/>
      <p:bldP spid="265227" grpId="0" animBg="1"/>
      <p:bldP spid="265228" grpId="0" autoUpdateAnimBg="0"/>
      <p:bldP spid="265229" grpId="0" autoUpdateAnimBg="0"/>
      <p:bldP spid="265230" grpId="0" autoUpdateAnimBg="0"/>
      <p:bldP spid="265235" grpId="0" animBg="1"/>
      <p:bldP spid="265243" grpId="0" animBg="1"/>
      <p:bldP spid="265244" grpId="0" animBg="1"/>
      <p:bldP spid="2652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1219200" y="1638300"/>
            <a:ext cx="6724650" cy="426561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6243" name="Freeform 3"/>
          <p:cNvSpPr>
            <a:spLocks/>
          </p:cNvSpPr>
          <p:nvPr/>
        </p:nvSpPr>
        <p:spPr bwMode="auto">
          <a:xfrm>
            <a:off x="1862138" y="2055813"/>
            <a:ext cx="4537075" cy="3041650"/>
          </a:xfrm>
          <a:custGeom>
            <a:avLst/>
            <a:gdLst/>
            <a:ahLst/>
            <a:cxnLst>
              <a:cxn ang="0">
                <a:pos x="1354" y="12"/>
              </a:cxn>
              <a:cxn ang="0">
                <a:pos x="1270" y="88"/>
              </a:cxn>
              <a:cxn ang="0">
                <a:pos x="1202" y="190"/>
              </a:cxn>
              <a:cxn ang="0">
                <a:pos x="1142" y="310"/>
              </a:cxn>
              <a:cxn ang="0">
                <a:pos x="1098" y="412"/>
              </a:cxn>
              <a:cxn ang="0">
                <a:pos x="1056" y="510"/>
              </a:cxn>
              <a:cxn ang="0">
                <a:pos x="1018" y="626"/>
              </a:cxn>
              <a:cxn ang="0">
                <a:pos x="978" y="738"/>
              </a:cxn>
              <a:cxn ang="0">
                <a:pos x="942" y="854"/>
              </a:cxn>
              <a:cxn ang="0">
                <a:pos x="921" y="958"/>
              </a:cxn>
              <a:cxn ang="0">
                <a:pos x="890" y="1060"/>
              </a:cxn>
              <a:cxn ang="0">
                <a:pos x="850" y="1174"/>
              </a:cxn>
              <a:cxn ang="0">
                <a:pos x="811" y="1272"/>
              </a:cxn>
              <a:cxn ang="0">
                <a:pos x="753" y="1390"/>
              </a:cxn>
              <a:cxn ang="0">
                <a:pos x="688" y="1506"/>
              </a:cxn>
              <a:cxn ang="0">
                <a:pos x="620" y="1596"/>
              </a:cxn>
              <a:cxn ang="0">
                <a:pos x="508" y="1676"/>
              </a:cxn>
              <a:cxn ang="0">
                <a:pos x="399" y="1732"/>
              </a:cxn>
              <a:cxn ang="0">
                <a:pos x="302" y="1770"/>
              </a:cxn>
              <a:cxn ang="0">
                <a:pos x="199" y="1804"/>
              </a:cxn>
              <a:cxn ang="0">
                <a:pos x="75" y="1844"/>
              </a:cxn>
              <a:cxn ang="0">
                <a:pos x="0" y="1868"/>
              </a:cxn>
              <a:cxn ang="0">
                <a:pos x="2858" y="1916"/>
              </a:cxn>
              <a:cxn ang="0">
                <a:pos x="2804" y="1866"/>
              </a:cxn>
              <a:cxn ang="0">
                <a:pos x="2708" y="1838"/>
              </a:cxn>
              <a:cxn ang="0">
                <a:pos x="2582" y="1796"/>
              </a:cxn>
              <a:cxn ang="0">
                <a:pos x="2458" y="1748"/>
              </a:cxn>
              <a:cxn ang="0">
                <a:pos x="2331" y="1674"/>
              </a:cxn>
              <a:cxn ang="0">
                <a:pos x="2280" y="1644"/>
              </a:cxn>
              <a:cxn ang="0">
                <a:pos x="2204" y="1576"/>
              </a:cxn>
              <a:cxn ang="0">
                <a:pos x="2140" y="1496"/>
              </a:cxn>
              <a:cxn ang="0">
                <a:pos x="2072" y="1386"/>
              </a:cxn>
              <a:cxn ang="0">
                <a:pos x="2028" y="1302"/>
              </a:cxn>
              <a:cxn ang="0">
                <a:pos x="1980" y="1190"/>
              </a:cxn>
              <a:cxn ang="0">
                <a:pos x="1944" y="1102"/>
              </a:cxn>
              <a:cxn ang="0">
                <a:pos x="1906" y="996"/>
              </a:cxn>
              <a:cxn ang="0">
                <a:pos x="1868" y="864"/>
              </a:cxn>
              <a:cxn ang="0">
                <a:pos x="1838" y="762"/>
              </a:cxn>
              <a:cxn ang="0">
                <a:pos x="1803" y="636"/>
              </a:cxn>
              <a:cxn ang="0">
                <a:pos x="1749" y="504"/>
              </a:cxn>
              <a:cxn ang="0">
                <a:pos x="1708" y="396"/>
              </a:cxn>
              <a:cxn ang="0">
                <a:pos x="1668" y="312"/>
              </a:cxn>
              <a:cxn ang="0">
                <a:pos x="1640" y="246"/>
              </a:cxn>
              <a:cxn ang="0">
                <a:pos x="1620" y="212"/>
              </a:cxn>
              <a:cxn ang="0">
                <a:pos x="1590" y="166"/>
              </a:cxn>
              <a:cxn ang="0">
                <a:pos x="1558" y="118"/>
              </a:cxn>
              <a:cxn ang="0">
                <a:pos x="1498" y="46"/>
              </a:cxn>
              <a:cxn ang="0">
                <a:pos x="1446" y="6"/>
              </a:cxn>
            </a:cxnLst>
            <a:rect l="0" t="0" r="r" b="b"/>
            <a:pathLst>
              <a:path w="2858" h="1916">
                <a:moveTo>
                  <a:pt x="1416" y="0"/>
                </a:moveTo>
                <a:lnTo>
                  <a:pt x="1386" y="0"/>
                </a:lnTo>
                <a:lnTo>
                  <a:pt x="1354" y="12"/>
                </a:lnTo>
                <a:lnTo>
                  <a:pt x="1324" y="34"/>
                </a:lnTo>
                <a:lnTo>
                  <a:pt x="1299" y="56"/>
                </a:lnTo>
                <a:lnTo>
                  <a:pt x="1270" y="88"/>
                </a:lnTo>
                <a:lnTo>
                  <a:pt x="1239" y="124"/>
                </a:lnTo>
                <a:lnTo>
                  <a:pt x="1221" y="154"/>
                </a:lnTo>
                <a:lnTo>
                  <a:pt x="1202" y="190"/>
                </a:lnTo>
                <a:lnTo>
                  <a:pt x="1179" y="226"/>
                </a:lnTo>
                <a:lnTo>
                  <a:pt x="1162" y="270"/>
                </a:lnTo>
                <a:lnTo>
                  <a:pt x="1142" y="310"/>
                </a:lnTo>
                <a:lnTo>
                  <a:pt x="1122" y="352"/>
                </a:lnTo>
                <a:lnTo>
                  <a:pt x="1110" y="380"/>
                </a:lnTo>
                <a:lnTo>
                  <a:pt x="1098" y="412"/>
                </a:lnTo>
                <a:lnTo>
                  <a:pt x="1080" y="446"/>
                </a:lnTo>
                <a:lnTo>
                  <a:pt x="1070" y="478"/>
                </a:lnTo>
                <a:lnTo>
                  <a:pt x="1056" y="510"/>
                </a:lnTo>
                <a:lnTo>
                  <a:pt x="1044" y="548"/>
                </a:lnTo>
                <a:lnTo>
                  <a:pt x="1028" y="590"/>
                </a:lnTo>
                <a:lnTo>
                  <a:pt x="1018" y="626"/>
                </a:lnTo>
                <a:lnTo>
                  <a:pt x="1004" y="660"/>
                </a:lnTo>
                <a:lnTo>
                  <a:pt x="994" y="702"/>
                </a:lnTo>
                <a:lnTo>
                  <a:pt x="978" y="738"/>
                </a:lnTo>
                <a:lnTo>
                  <a:pt x="968" y="772"/>
                </a:lnTo>
                <a:lnTo>
                  <a:pt x="956" y="814"/>
                </a:lnTo>
                <a:lnTo>
                  <a:pt x="942" y="854"/>
                </a:lnTo>
                <a:lnTo>
                  <a:pt x="932" y="890"/>
                </a:lnTo>
                <a:lnTo>
                  <a:pt x="922" y="928"/>
                </a:lnTo>
                <a:lnTo>
                  <a:pt x="921" y="958"/>
                </a:lnTo>
                <a:lnTo>
                  <a:pt x="910" y="992"/>
                </a:lnTo>
                <a:lnTo>
                  <a:pt x="903" y="1024"/>
                </a:lnTo>
                <a:lnTo>
                  <a:pt x="890" y="1060"/>
                </a:lnTo>
                <a:lnTo>
                  <a:pt x="878" y="1096"/>
                </a:lnTo>
                <a:lnTo>
                  <a:pt x="864" y="1132"/>
                </a:lnTo>
                <a:lnTo>
                  <a:pt x="850" y="1174"/>
                </a:lnTo>
                <a:lnTo>
                  <a:pt x="836" y="1208"/>
                </a:lnTo>
                <a:lnTo>
                  <a:pt x="823" y="1248"/>
                </a:lnTo>
                <a:lnTo>
                  <a:pt x="811" y="1272"/>
                </a:lnTo>
                <a:lnTo>
                  <a:pt x="794" y="1304"/>
                </a:lnTo>
                <a:lnTo>
                  <a:pt x="776" y="1346"/>
                </a:lnTo>
                <a:lnTo>
                  <a:pt x="753" y="1390"/>
                </a:lnTo>
                <a:lnTo>
                  <a:pt x="729" y="1426"/>
                </a:lnTo>
                <a:lnTo>
                  <a:pt x="711" y="1468"/>
                </a:lnTo>
                <a:lnTo>
                  <a:pt x="688" y="1506"/>
                </a:lnTo>
                <a:lnTo>
                  <a:pt x="664" y="1534"/>
                </a:lnTo>
                <a:lnTo>
                  <a:pt x="639" y="1564"/>
                </a:lnTo>
                <a:lnTo>
                  <a:pt x="620" y="1596"/>
                </a:lnTo>
                <a:lnTo>
                  <a:pt x="582" y="1626"/>
                </a:lnTo>
                <a:lnTo>
                  <a:pt x="548" y="1650"/>
                </a:lnTo>
                <a:lnTo>
                  <a:pt x="508" y="1676"/>
                </a:lnTo>
                <a:lnTo>
                  <a:pt x="459" y="1700"/>
                </a:lnTo>
                <a:lnTo>
                  <a:pt x="427" y="1716"/>
                </a:lnTo>
                <a:lnTo>
                  <a:pt x="399" y="1732"/>
                </a:lnTo>
                <a:lnTo>
                  <a:pt x="363" y="1744"/>
                </a:lnTo>
                <a:lnTo>
                  <a:pt x="330" y="1758"/>
                </a:lnTo>
                <a:lnTo>
                  <a:pt x="302" y="1770"/>
                </a:lnTo>
                <a:lnTo>
                  <a:pt x="276" y="1782"/>
                </a:lnTo>
                <a:lnTo>
                  <a:pt x="246" y="1792"/>
                </a:lnTo>
                <a:lnTo>
                  <a:pt x="199" y="1804"/>
                </a:lnTo>
                <a:lnTo>
                  <a:pt x="159" y="1816"/>
                </a:lnTo>
                <a:lnTo>
                  <a:pt x="120" y="1832"/>
                </a:lnTo>
                <a:lnTo>
                  <a:pt x="75" y="1844"/>
                </a:lnTo>
                <a:lnTo>
                  <a:pt x="46" y="1852"/>
                </a:lnTo>
                <a:lnTo>
                  <a:pt x="20" y="1860"/>
                </a:lnTo>
                <a:lnTo>
                  <a:pt x="0" y="1868"/>
                </a:lnTo>
                <a:lnTo>
                  <a:pt x="0" y="1894"/>
                </a:lnTo>
                <a:lnTo>
                  <a:pt x="2" y="1916"/>
                </a:lnTo>
                <a:lnTo>
                  <a:pt x="2858" y="1916"/>
                </a:lnTo>
                <a:lnTo>
                  <a:pt x="2858" y="1878"/>
                </a:lnTo>
                <a:lnTo>
                  <a:pt x="2838" y="1872"/>
                </a:lnTo>
                <a:lnTo>
                  <a:pt x="2804" y="1866"/>
                </a:lnTo>
                <a:lnTo>
                  <a:pt x="2768" y="1854"/>
                </a:lnTo>
                <a:lnTo>
                  <a:pt x="2740" y="1846"/>
                </a:lnTo>
                <a:lnTo>
                  <a:pt x="2708" y="1838"/>
                </a:lnTo>
                <a:lnTo>
                  <a:pt x="2668" y="1826"/>
                </a:lnTo>
                <a:lnTo>
                  <a:pt x="2626" y="1812"/>
                </a:lnTo>
                <a:lnTo>
                  <a:pt x="2582" y="1796"/>
                </a:lnTo>
                <a:lnTo>
                  <a:pt x="2534" y="1778"/>
                </a:lnTo>
                <a:lnTo>
                  <a:pt x="2496" y="1762"/>
                </a:lnTo>
                <a:lnTo>
                  <a:pt x="2458" y="1748"/>
                </a:lnTo>
                <a:lnTo>
                  <a:pt x="2424" y="1730"/>
                </a:lnTo>
                <a:lnTo>
                  <a:pt x="2379" y="1704"/>
                </a:lnTo>
                <a:lnTo>
                  <a:pt x="2331" y="1674"/>
                </a:lnTo>
                <a:lnTo>
                  <a:pt x="2314" y="1668"/>
                </a:lnTo>
                <a:lnTo>
                  <a:pt x="2298" y="1656"/>
                </a:lnTo>
                <a:lnTo>
                  <a:pt x="2280" y="1644"/>
                </a:lnTo>
                <a:lnTo>
                  <a:pt x="2258" y="1628"/>
                </a:lnTo>
                <a:lnTo>
                  <a:pt x="2228" y="1604"/>
                </a:lnTo>
                <a:lnTo>
                  <a:pt x="2204" y="1576"/>
                </a:lnTo>
                <a:lnTo>
                  <a:pt x="2182" y="1548"/>
                </a:lnTo>
                <a:lnTo>
                  <a:pt x="2158" y="1520"/>
                </a:lnTo>
                <a:lnTo>
                  <a:pt x="2140" y="1496"/>
                </a:lnTo>
                <a:lnTo>
                  <a:pt x="2116" y="1462"/>
                </a:lnTo>
                <a:lnTo>
                  <a:pt x="2090" y="1422"/>
                </a:lnTo>
                <a:lnTo>
                  <a:pt x="2072" y="1386"/>
                </a:lnTo>
                <a:lnTo>
                  <a:pt x="2054" y="1360"/>
                </a:lnTo>
                <a:lnTo>
                  <a:pt x="2040" y="1330"/>
                </a:lnTo>
                <a:lnTo>
                  <a:pt x="2028" y="1302"/>
                </a:lnTo>
                <a:lnTo>
                  <a:pt x="2012" y="1270"/>
                </a:lnTo>
                <a:lnTo>
                  <a:pt x="1998" y="1240"/>
                </a:lnTo>
                <a:lnTo>
                  <a:pt x="1980" y="1190"/>
                </a:lnTo>
                <a:lnTo>
                  <a:pt x="1964" y="1158"/>
                </a:lnTo>
                <a:lnTo>
                  <a:pt x="1956" y="1130"/>
                </a:lnTo>
                <a:lnTo>
                  <a:pt x="1944" y="1102"/>
                </a:lnTo>
                <a:lnTo>
                  <a:pt x="1930" y="1068"/>
                </a:lnTo>
                <a:lnTo>
                  <a:pt x="1920" y="1042"/>
                </a:lnTo>
                <a:lnTo>
                  <a:pt x="1906" y="996"/>
                </a:lnTo>
                <a:lnTo>
                  <a:pt x="1890" y="946"/>
                </a:lnTo>
                <a:lnTo>
                  <a:pt x="1876" y="892"/>
                </a:lnTo>
                <a:lnTo>
                  <a:pt x="1868" y="864"/>
                </a:lnTo>
                <a:lnTo>
                  <a:pt x="1860" y="828"/>
                </a:lnTo>
                <a:lnTo>
                  <a:pt x="1852" y="796"/>
                </a:lnTo>
                <a:lnTo>
                  <a:pt x="1838" y="762"/>
                </a:lnTo>
                <a:lnTo>
                  <a:pt x="1826" y="722"/>
                </a:lnTo>
                <a:lnTo>
                  <a:pt x="1816" y="684"/>
                </a:lnTo>
                <a:lnTo>
                  <a:pt x="1803" y="636"/>
                </a:lnTo>
                <a:lnTo>
                  <a:pt x="1785" y="594"/>
                </a:lnTo>
                <a:lnTo>
                  <a:pt x="1764" y="540"/>
                </a:lnTo>
                <a:lnTo>
                  <a:pt x="1749" y="504"/>
                </a:lnTo>
                <a:lnTo>
                  <a:pt x="1738" y="468"/>
                </a:lnTo>
                <a:lnTo>
                  <a:pt x="1724" y="432"/>
                </a:lnTo>
                <a:lnTo>
                  <a:pt x="1708" y="396"/>
                </a:lnTo>
                <a:lnTo>
                  <a:pt x="1684" y="342"/>
                </a:lnTo>
                <a:lnTo>
                  <a:pt x="1691" y="360"/>
                </a:lnTo>
                <a:lnTo>
                  <a:pt x="1668" y="312"/>
                </a:lnTo>
                <a:lnTo>
                  <a:pt x="1648" y="274"/>
                </a:lnTo>
                <a:lnTo>
                  <a:pt x="1644" y="258"/>
                </a:lnTo>
                <a:lnTo>
                  <a:pt x="1640" y="246"/>
                </a:lnTo>
                <a:lnTo>
                  <a:pt x="1632" y="232"/>
                </a:lnTo>
                <a:lnTo>
                  <a:pt x="1626" y="226"/>
                </a:lnTo>
                <a:lnTo>
                  <a:pt x="1620" y="212"/>
                </a:lnTo>
                <a:lnTo>
                  <a:pt x="1610" y="200"/>
                </a:lnTo>
                <a:lnTo>
                  <a:pt x="1602" y="182"/>
                </a:lnTo>
                <a:lnTo>
                  <a:pt x="1590" y="166"/>
                </a:lnTo>
                <a:lnTo>
                  <a:pt x="1580" y="152"/>
                </a:lnTo>
                <a:lnTo>
                  <a:pt x="1572" y="136"/>
                </a:lnTo>
                <a:lnTo>
                  <a:pt x="1558" y="118"/>
                </a:lnTo>
                <a:lnTo>
                  <a:pt x="1536" y="90"/>
                </a:lnTo>
                <a:lnTo>
                  <a:pt x="1518" y="66"/>
                </a:lnTo>
                <a:lnTo>
                  <a:pt x="1498" y="46"/>
                </a:lnTo>
                <a:lnTo>
                  <a:pt x="1480" y="30"/>
                </a:lnTo>
                <a:lnTo>
                  <a:pt x="1466" y="14"/>
                </a:lnTo>
                <a:lnTo>
                  <a:pt x="1446" y="6"/>
                </a:lnTo>
                <a:lnTo>
                  <a:pt x="1430" y="0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4" name="Line 4"/>
          <p:cNvSpPr>
            <a:spLocks noChangeShapeType="1"/>
          </p:cNvSpPr>
          <p:nvPr/>
        </p:nvSpPr>
        <p:spPr bwMode="auto">
          <a:xfrm flipH="1">
            <a:off x="4144963" y="4849813"/>
            <a:ext cx="1587" cy="414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5" name="Freeform 5"/>
          <p:cNvSpPr>
            <a:spLocks/>
          </p:cNvSpPr>
          <p:nvPr/>
        </p:nvSpPr>
        <p:spPr bwMode="auto">
          <a:xfrm>
            <a:off x="5697538" y="4795838"/>
            <a:ext cx="708025" cy="304800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0" y="16"/>
              </a:cxn>
              <a:cxn ang="0">
                <a:pos x="2" y="42"/>
              </a:cxn>
              <a:cxn ang="0">
                <a:pos x="2" y="70"/>
              </a:cxn>
              <a:cxn ang="0">
                <a:pos x="3" y="100"/>
              </a:cxn>
              <a:cxn ang="0">
                <a:pos x="3" y="124"/>
              </a:cxn>
              <a:cxn ang="0">
                <a:pos x="3" y="148"/>
              </a:cxn>
              <a:cxn ang="0">
                <a:pos x="3" y="172"/>
              </a:cxn>
              <a:cxn ang="0">
                <a:pos x="4" y="188"/>
              </a:cxn>
              <a:cxn ang="0">
                <a:pos x="444" y="192"/>
              </a:cxn>
              <a:cxn ang="0">
                <a:pos x="446" y="154"/>
              </a:cxn>
              <a:cxn ang="0">
                <a:pos x="444" y="152"/>
              </a:cxn>
              <a:cxn ang="0">
                <a:pos x="427" y="148"/>
              </a:cxn>
              <a:cxn ang="0">
                <a:pos x="400" y="144"/>
              </a:cxn>
              <a:cxn ang="0">
                <a:pos x="376" y="136"/>
              </a:cxn>
              <a:cxn ang="0">
                <a:pos x="356" y="130"/>
              </a:cxn>
              <a:cxn ang="0">
                <a:pos x="332" y="122"/>
              </a:cxn>
              <a:cxn ang="0">
                <a:pos x="310" y="116"/>
              </a:cxn>
              <a:cxn ang="0">
                <a:pos x="284" y="108"/>
              </a:cxn>
              <a:cxn ang="0">
                <a:pos x="258" y="102"/>
              </a:cxn>
              <a:cxn ang="0">
                <a:pos x="238" y="94"/>
              </a:cxn>
              <a:cxn ang="0">
                <a:pos x="212" y="88"/>
              </a:cxn>
              <a:cxn ang="0">
                <a:pos x="186" y="78"/>
              </a:cxn>
              <a:cxn ang="0">
                <a:pos x="162" y="70"/>
              </a:cxn>
              <a:cxn ang="0">
                <a:pos x="142" y="62"/>
              </a:cxn>
              <a:cxn ang="0">
                <a:pos x="118" y="52"/>
              </a:cxn>
              <a:cxn ang="0">
                <a:pos x="94" y="42"/>
              </a:cxn>
              <a:cxn ang="0">
                <a:pos x="72" y="34"/>
              </a:cxn>
              <a:cxn ang="0">
                <a:pos x="52" y="24"/>
              </a:cxn>
              <a:cxn ang="0">
                <a:pos x="30" y="14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446" h="192">
                <a:moveTo>
                  <a:pt x="16" y="8"/>
                </a:moveTo>
                <a:lnTo>
                  <a:pt x="0" y="16"/>
                </a:lnTo>
                <a:lnTo>
                  <a:pt x="2" y="42"/>
                </a:lnTo>
                <a:lnTo>
                  <a:pt x="2" y="70"/>
                </a:lnTo>
                <a:lnTo>
                  <a:pt x="3" y="100"/>
                </a:lnTo>
                <a:lnTo>
                  <a:pt x="3" y="124"/>
                </a:lnTo>
                <a:lnTo>
                  <a:pt x="3" y="148"/>
                </a:lnTo>
                <a:lnTo>
                  <a:pt x="3" y="172"/>
                </a:lnTo>
                <a:lnTo>
                  <a:pt x="4" y="188"/>
                </a:lnTo>
                <a:lnTo>
                  <a:pt x="444" y="192"/>
                </a:lnTo>
                <a:lnTo>
                  <a:pt x="446" y="154"/>
                </a:lnTo>
                <a:lnTo>
                  <a:pt x="444" y="152"/>
                </a:lnTo>
                <a:lnTo>
                  <a:pt x="427" y="148"/>
                </a:lnTo>
                <a:lnTo>
                  <a:pt x="400" y="144"/>
                </a:lnTo>
                <a:lnTo>
                  <a:pt x="376" y="136"/>
                </a:lnTo>
                <a:lnTo>
                  <a:pt x="356" y="130"/>
                </a:lnTo>
                <a:lnTo>
                  <a:pt x="332" y="122"/>
                </a:lnTo>
                <a:lnTo>
                  <a:pt x="310" y="116"/>
                </a:lnTo>
                <a:lnTo>
                  <a:pt x="284" y="108"/>
                </a:lnTo>
                <a:lnTo>
                  <a:pt x="258" y="102"/>
                </a:lnTo>
                <a:lnTo>
                  <a:pt x="238" y="94"/>
                </a:lnTo>
                <a:lnTo>
                  <a:pt x="212" y="88"/>
                </a:lnTo>
                <a:lnTo>
                  <a:pt x="186" y="78"/>
                </a:lnTo>
                <a:lnTo>
                  <a:pt x="162" y="70"/>
                </a:lnTo>
                <a:lnTo>
                  <a:pt x="142" y="62"/>
                </a:lnTo>
                <a:lnTo>
                  <a:pt x="118" y="52"/>
                </a:lnTo>
                <a:lnTo>
                  <a:pt x="94" y="42"/>
                </a:lnTo>
                <a:lnTo>
                  <a:pt x="72" y="34"/>
                </a:lnTo>
                <a:lnTo>
                  <a:pt x="52" y="24"/>
                </a:lnTo>
                <a:lnTo>
                  <a:pt x="30" y="14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5891213" y="3870325"/>
            <a:ext cx="10731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</a:t>
            </a:r>
            <a:r>
              <a:rPr lang="en-US" sz="2400">
                <a:effectLst/>
                <a:latin typeface="Symbol" pitchFamily="18" charset="2"/>
              </a:rPr>
              <a:t></a:t>
            </a:r>
          </a:p>
        </p:txBody>
      </p:sp>
      <p:sp>
        <p:nvSpPr>
          <p:cNvPr id="266247" name="Line 7"/>
          <p:cNvSpPr>
            <a:spLocks noChangeShapeType="1"/>
          </p:cNvSpPr>
          <p:nvPr/>
        </p:nvSpPr>
        <p:spPr bwMode="auto">
          <a:xfrm>
            <a:off x="5695950" y="3109913"/>
            <a:ext cx="0" cy="2139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5702300" y="3351213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6102350" y="4367213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3979863" y="5299075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4710113" y="5280025"/>
            <a:ext cx="16954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   </a:t>
            </a:r>
            <a:r>
              <a:rPr lang="en-US" sz="2400" i="1">
                <a:effectLst/>
                <a:latin typeface="Book Antiqua" pitchFamily="18" charset="0"/>
              </a:rPr>
              <a:t>z</a:t>
            </a:r>
            <a:r>
              <a:rPr lang="en-US" sz="2400" i="1" baseline="-25000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 1.645</a:t>
            </a:r>
          </a:p>
        </p:txBody>
      </p:sp>
      <p:sp>
        <p:nvSpPr>
          <p:cNvPr id="266252" name="Line 12"/>
          <p:cNvSpPr>
            <a:spLocks noChangeShapeType="1"/>
          </p:cNvSpPr>
          <p:nvPr/>
        </p:nvSpPr>
        <p:spPr bwMode="auto">
          <a:xfrm flipH="1">
            <a:off x="4546600" y="4360863"/>
            <a:ext cx="1136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6386513" y="3146425"/>
            <a:ext cx="1397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043113" y="4137025"/>
            <a:ext cx="2473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Do Not 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grpSp>
        <p:nvGrpSpPr>
          <p:cNvPr id="266255" name="Group 15"/>
          <p:cNvGrpSpPr>
            <a:grpSpLocks/>
          </p:cNvGrpSpPr>
          <p:nvPr/>
        </p:nvGrpSpPr>
        <p:grpSpPr bwMode="auto">
          <a:xfrm>
            <a:off x="1757363" y="1990725"/>
            <a:ext cx="4722812" cy="2917825"/>
            <a:chOff x="1107" y="1218"/>
            <a:chExt cx="2975" cy="1838"/>
          </a:xfrm>
        </p:grpSpPr>
        <p:sp>
          <p:nvSpPr>
            <p:cNvPr id="266256" name="Arc 16"/>
            <p:cNvSpPr>
              <a:spLocks/>
            </p:cNvSpPr>
            <p:nvPr/>
          </p:nvSpPr>
          <p:spPr bwMode="auto">
            <a:xfrm rot="4500000">
              <a:off x="2893" y="2320"/>
              <a:ext cx="770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744 w 18744"/>
                <a:gd name="T1" fmla="*/ 10735 h 21600"/>
                <a:gd name="T2" fmla="*/ 0 w 18744"/>
                <a:gd name="T3" fmla="*/ 21600 h 21600"/>
                <a:gd name="T4" fmla="*/ 0 w 1874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44" h="21600" fill="none" extrusionOk="0">
                  <a:moveTo>
                    <a:pt x="18743" y="10734"/>
                  </a:moveTo>
                  <a:cubicBezTo>
                    <a:pt x="14895" y="17454"/>
                    <a:pt x="7743" y="21599"/>
                    <a:pt x="0" y="21600"/>
                  </a:cubicBezTo>
                </a:path>
                <a:path w="18744" h="21600" stroke="0" extrusionOk="0">
                  <a:moveTo>
                    <a:pt x="18743" y="10734"/>
                  </a:moveTo>
                  <a:cubicBezTo>
                    <a:pt x="14895" y="17454"/>
                    <a:pt x="7743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7" name="Arc 17"/>
            <p:cNvSpPr>
              <a:spLocks/>
            </p:cNvSpPr>
            <p:nvPr/>
          </p:nvSpPr>
          <p:spPr bwMode="auto">
            <a:xfrm rot="6300000">
              <a:off x="1867" y="158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8" name="Arc 18"/>
            <p:cNvSpPr>
              <a:spLocks/>
            </p:cNvSpPr>
            <p:nvPr/>
          </p:nvSpPr>
          <p:spPr bwMode="auto">
            <a:xfrm rot="16980000">
              <a:off x="1489" y="2343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9" name="Arc 19"/>
            <p:cNvSpPr>
              <a:spLocks/>
            </p:cNvSpPr>
            <p:nvPr/>
          </p:nvSpPr>
          <p:spPr bwMode="auto">
            <a:xfrm rot="20760000">
              <a:off x="1107" y="2892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0" name="Arc 20"/>
            <p:cNvSpPr>
              <a:spLocks/>
            </p:cNvSpPr>
            <p:nvPr/>
          </p:nvSpPr>
          <p:spPr bwMode="auto">
            <a:xfrm rot="15300000">
              <a:off x="2331" y="1584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1" name="Arc 21"/>
            <p:cNvSpPr>
              <a:spLocks/>
            </p:cNvSpPr>
            <p:nvPr/>
          </p:nvSpPr>
          <p:spPr bwMode="auto">
            <a:xfrm rot="844471">
              <a:off x="3356" y="2858"/>
              <a:ext cx="726" cy="195"/>
            </a:xfrm>
            <a:custGeom>
              <a:avLst/>
              <a:gdLst>
                <a:gd name="G0" fmla="+- 20527 0 0"/>
                <a:gd name="G1" fmla="+- 0 0 0"/>
                <a:gd name="G2" fmla="+- 21600 0 0"/>
                <a:gd name="T0" fmla="*/ 22549 w 22549"/>
                <a:gd name="T1" fmla="*/ 21505 h 21600"/>
                <a:gd name="T2" fmla="*/ 0 w 22549"/>
                <a:gd name="T3" fmla="*/ 6724 h 21600"/>
                <a:gd name="T4" fmla="*/ 20527 w 225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549" h="21600" fill="none" extrusionOk="0">
                  <a:moveTo>
                    <a:pt x="22549" y="21505"/>
                  </a:moveTo>
                  <a:cubicBezTo>
                    <a:pt x="21876" y="21568"/>
                    <a:pt x="21202" y="21599"/>
                    <a:pt x="20527" y="21600"/>
                  </a:cubicBezTo>
                  <a:cubicBezTo>
                    <a:pt x="11188" y="21600"/>
                    <a:pt x="2907" y="15598"/>
                    <a:pt x="0" y="6723"/>
                  </a:cubicBezTo>
                </a:path>
                <a:path w="22549" h="21600" stroke="0" extrusionOk="0">
                  <a:moveTo>
                    <a:pt x="22549" y="21505"/>
                  </a:moveTo>
                  <a:cubicBezTo>
                    <a:pt x="21876" y="21568"/>
                    <a:pt x="21202" y="21599"/>
                    <a:pt x="20527" y="21600"/>
                  </a:cubicBezTo>
                  <a:cubicBezTo>
                    <a:pt x="11188" y="21600"/>
                    <a:pt x="2907" y="15598"/>
                    <a:pt x="0" y="6723"/>
                  </a:cubicBezTo>
                  <a:lnTo>
                    <a:pt x="2052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62" name="Line 22"/>
          <p:cNvSpPr>
            <a:spLocks noChangeShapeType="1"/>
          </p:cNvSpPr>
          <p:nvPr/>
        </p:nvSpPr>
        <p:spPr bwMode="auto">
          <a:xfrm>
            <a:off x="1630363" y="5102225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3" name="Text Box 23"/>
          <p:cNvSpPr txBox="1">
            <a:spLocks noChangeArrowheads="1"/>
          </p:cNvSpPr>
          <p:nvPr/>
        </p:nvSpPr>
        <p:spPr bwMode="auto">
          <a:xfrm>
            <a:off x="6654800" y="4830763"/>
            <a:ext cx="3302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</a:p>
        </p:txBody>
      </p:sp>
      <p:grpSp>
        <p:nvGrpSpPr>
          <p:cNvPr id="266264" name="Group 24"/>
          <p:cNvGrpSpPr>
            <a:grpSpLocks/>
          </p:cNvGrpSpPr>
          <p:nvPr/>
        </p:nvGrpSpPr>
        <p:grpSpPr bwMode="auto">
          <a:xfrm>
            <a:off x="1420813" y="2106613"/>
            <a:ext cx="1779587" cy="1379537"/>
            <a:chOff x="895" y="1663"/>
            <a:chExt cx="1121" cy="869"/>
          </a:xfrm>
        </p:grpSpPr>
        <p:sp>
          <p:nvSpPr>
            <p:cNvPr id="266265" name="Rectangle 25"/>
            <p:cNvSpPr>
              <a:spLocks noChangeArrowheads="1"/>
            </p:cNvSpPr>
            <p:nvPr/>
          </p:nvSpPr>
          <p:spPr bwMode="auto">
            <a:xfrm>
              <a:off x="895" y="1663"/>
              <a:ext cx="1121" cy="8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 Sampling</a:t>
              </a: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distribution</a:t>
              </a:r>
            </a:p>
            <a:p>
              <a:pPr algn="l"/>
              <a:endParaRPr lang="en-US" sz="600">
                <a:effectLst/>
                <a:latin typeface="Book Antiqua" pitchFamily="18" charset="0"/>
              </a:endParaRP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of </a:t>
              </a:r>
            </a:p>
          </p:txBody>
        </p:sp>
        <p:graphicFrame>
          <p:nvGraphicFramePr>
            <p:cNvPr id="266266" name="Object 2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208" y="2155"/>
            <a:ext cx="753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80" name="Equation" r:id="rId4" imgW="1204560" imgH="607680" progId="Equation">
                    <p:embed/>
                  </p:oleObj>
                </mc:Choice>
                <mc:Fallback>
                  <p:oleObj name="Equation" r:id="rId4" imgW="1204560" imgH="607680" progId="Equation">
                    <p:embed/>
                    <p:pic>
                      <p:nvPicPr>
                        <p:cNvPr id="0" name="Picture 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8" y="2155"/>
                          <a:ext cx="753" cy="3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268" name="AutoShape 28"/>
          <p:cNvSpPr>
            <a:spLocks noChangeArrowheads="1"/>
          </p:cNvSpPr>
          <p:nvPr/>
        </p:nvSpPr>
        <p:spPr bwMode="auto">
          <a:xfrm rot="5400000">
            <a:off x="752475" y="1955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9" name="AutoShape 29"/>
          <p:cNvSpPr>
            <a:spLocks noChangeArrowheads="1"/>
          </p:cNvSpPr>
          <p:nvPr/>
        </p:nvSpPr>
        <p:spPr bwMode="auto">
          <a:xfrm rot="5400000">
            <a:off x="752475" y="5003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Upper-Tailed Test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06438" y="1090613"/>
            <a:ext cx="5576887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Critical Value Approach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6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6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6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266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9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animBg="1" autoUpdateAnimBg="0"/>
      <p:bldP spid="266243" grpId="0" animBg="1"/>
      <p:bldP spid="266244" grpId="0" animBg="1"/>
      <p:bldP spid="266245" grpId="0" animBg="1"/>
      <p:bldP spid="266246" grpId="0" autoUpdateAnimBg="0"/>
      <p:bldP spid="266247" grpId="0" animBg="1"/>
      <p:bldP spid="266248" grpId="0" animBg="1"/>
      <p:bldP spid="266249" grpId="0" animBg="1"/>
      <p:bldP spid="266250" grpId="0" autoUpdateAnimBg="0"/>
      <p:bldP spid="266251" grpId="0" autoUpdateAnimBg="0"/>
      <p:bldP spid="266252" grpId="0" animBg="1"/>
      <p:bldP spid="266253" grpId="0" autoUpdateAnimBg="0"/>
      <p:bldP spid="266254" grpId="0" autoUpdateAnimBg="0"/>
      <p:bldP spid="266262" grpId="0" animBg="1"/>
      <p:bldP spid="266263" grpId="0" autoUpdateAnimBg="0"/>
      <p:bldP spid="266268" grpId="0" animBg="1"/>
      <p:bldP spid="2662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684213" y="87313"/>
            <a:ext cx="7772400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Steps of Hypothesis Testing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796925" y="1165225"/>
            <a:ext cx="7273925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1.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Develop the null and alternative hypotheses.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811213" y="1611313"/>
            <a:ext cx="57880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2.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Specify the level of significance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811213" y="2109788"/>
            <a:ext cx="746125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28700" indent="-1028700" algn="l"/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3.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Collect the sample data and compute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of the test statistic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53962" name="AutoShape 10"/>
          <p:cNvSpPr>
            <a:spLocks noChangeArrowheads="1"/>
          </p:cNvSpPr>
          <p:nvPr/>
        </p:nvSpPr>
        <p:spPr bwMode="auto">
          <a:xfrm rot="5400000">
            <a:off x="561975" y="1270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3" name="AutoShape 11"/>
          <p:cNvSpPr>
            <a:spLocks noChangeArrowheads="1"/>
          </p:cNvSpPr>
          <p:nvPr/>
        </p:nvSpPr>
        <p:spPr bwMode="auto">
          <a:xfrm rot="5400000">
            <a:off x="561975" y="1746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4" name="AutoShape 12"/>
          <p:cNvSpPr>
            <a:spLocks noChangeArrowheads="1"/>
          </p:cNvSpPr>
          <p:nvPr/>
        </p:nvSpPr>
        <p:spPr bwMode="auto">
          <a:xfrm rot="5400000">
            <a:off x="561975" y="2241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792163" y="3138488"/>
            <a:ext cx="2660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Approach</a:t>
            </a:r>
          </a:p>
        </p:txBody>
      </p:sp>
      <p:sp>
        <p:nvSpPr>
          <p:cNvPr id="253969" name="Text Box 17"/>
          <p:cNvSpPr txBox="1">
            <a:spLocks noChangeArrowheads="1"/>
          </p:cNvSpPr>
          <p:nvPr/>
        </p:nvSpPr>
        <p:spPr bwMode="auto">
          <a:xfrm>
            <a:off x="811213" y="3671888"/>
            <a:ext cx="76581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028700" indent="-1028700"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4.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Use the value of the test statistic to compute the</a:t>
            </a:r>
          </a:p>
          <a:p>
            <a:pPr marL="1028700" indent="-1028700"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	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-value.</a:t>
            </a:r>
          </a:p>
        </p:txBody>
      </p:sp>
      <p:sp>
        <p:nvSpPr>
          <p:cNvPr id="253970" name="Text Box 18"/>
          <p:cNvSpPr txBox="1">
            <a:spLocks noChangeArrowheads="1"/>
          </p:cNvSpPr>
          <p:nvPr/>
        </p:nvSpPr>
        <p:spPr bwMode="auto">
          <a:xfrm>
            <a:off x="811213" y="4567238"/>
            <a:ext cx="721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5.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53971" name="AutoShape 19"/>
          <p:cNvSpPr>
            <a:spLocks noChangeArrowheads="1"/>
          </p:cNvSpPr>
          <p:nvPr/>
        </p:nvSpPr>
        <p:spPr bwMode="auto">
          <a:xfrm rot="5400000">
            <a:off x="561975" y="3803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72" name="AutoShape 20"/>
          <p:cNvSpPr>
            <a:spLocks noChangeArrowheads="1"/>
          </p:cNvSpPr>
          <p:nvPr/>
        </p:nvSpPr>
        <p:spPr bwMode="auto">
          <a:xfrm rot="5400000">
            <a:off x="561975" y="4718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53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5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53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5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53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25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utoUpdateAnimBg="0"/>
      <p:bldP spid="253956" grpId="0" autoUpdateAnimBg="0"/>
      <p:bldP spid="253957" grpId="0" autoUpdateAnimBg="0"/>
      <p:bldP spid="253962" grpId="0" animBg="1"/>
      <p:bldP spid="253963" grpId="0" animBg="1"/>
      <p:bldP spid="253964" grpId="0" animBg="1"/>
      <p:bldP spid="253968" grpId="0" autoUpdateAnimBg="0"/>
      <p:bldP spid="253969" grpId="0" autoUpdateAnimBg="0"/>
      <p:bldP spid="253970" grpId="0" autoUpdateAnimBg="0"/>
      <p:bldP spid="253971" grpId="0" animBg="1"/>
      <p:bldP spid="2539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811213" y="1138238"/>
            <a:ext cx="3473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Critical Value Approach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795338" y="1611313"/>
            <a:ext cx="73437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28700" indent="-1028700"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4.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Use the level of significance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determine the critical value and the rejection rule.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800100" y="2509838"/>
            <a:ext cx="795178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28700" indent="-1028700"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5.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Use the value of the test statistic and the rejection</a:t>
            </a:r>
          </a:p>
          <a:p>
            <a:pPr marL="1028700" indent="-1028700"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	rule to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56005" name="AutoShape 5"/>
          <p:cNvSpPr>
            <a:spLocks noChangeArrowheads="1"/>
          </p:cNvSpPr>
          <p:nvPr/>
        </p:nvSpPr>
        <p:spPr bwMode="auto">
          <a:xfrm rot="5400000">
            <a:off x="561975" y="1765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6" name="AutoShape 6"/>
          <p:cNvSpPr>
            <a:spLocks noChangeArrowheads="1"/>
          </p:cNvSpPr>
          <p:nvPr/>
        </p:nvSpPr>
        <p:spPr bwMode="auto">
          <a:xfrm rot="5400000">
            <a:off x="561975" y="2641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684213" y="87313"/>
            <a:ext cx="7772400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Steps of Hypothesis Testing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autoUpdateAnimBg="0"/>
      <p:bldP spid="256004" grpId="0" autoUpdateAnimBg="0"/>
      <p:bldP spid="256005" grpId="0" animBg="1"/>
      <p:bldP spid="2560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10" name="Rectangle 166"/>
          <p:cNvSpPr>
            <a:spLocks noChangeArrowheads="1"/>
          </p:cNvSpPr>
          <p:nvPr/>
        </p:nvSpPr>
        <p:spPr bwMode="auto">
          <a:xfrm>
            <a:off x="709613" y="1116013"/>
            <a:ext cx="4876800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Metro EMS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5511" name="Text Box 167"/>
          <p:cNvSpPr txBox="1">
            <a:spLocks noChangeArrowheads="1"/>
          </p:cNvSpPr>
          <p:nvPr/>
        </p:nvSpPr>
        <p:spPr bwMode="auto">
          <a:xfrm>
            <a:off x="1127125" y="3157538"/>
            <a:ext cx="7321550" cy="147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EMS director wants to perform a hypothesis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test, with a .05 level of significance, to determine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whether the service goal of 12 minutes or less is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being achieved.</a:t>
            </a:r>
          </a:p>
        </p:txBody>
      </p:sp>
      <p:sp>
        <p:nvSpPr>
          <p:cNvPr id="185512" name="Text Box 168"/>
          <p:cNvSpPr txBox="1">
            <a:spLocks noChangeArrowheads="1"/>
          </p:cNvSpPr>
          <p:nvPr/>
        </p:nvSpPr>
        <p:spPr bwMode="auto">
          <a:xfrm>
            <a:off x="1095375" y="1614488"/>
            <a:ext cx="7275513" cy="147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response times for a random sample of 40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medical emergencies were tabulated.  The sample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is 13.25 minutes.  The population standard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deviation is believed to be 3.2 minutes.</a:t>
            </a:r>
          </a:p>
        </p:txBody>
      </p:sp>
      <p:sp>
        <p:nvSpPr>
          <p:cNvPr id="185513" name="AutoShape 169"/>
          <p:cNvSpPr>
            <a:spLocks noChangeArrowheads="1"/>
          </p:cNvSpPr>
          <p:nvPr/>
        </p:nvSpPr>
        <p:spPr bwMode="auto">
          <a:xfrm rot="5400000">
            <a:off x="752475" y="1689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514" name="AutoShape 170"/>
          <p:cNvSpPr>
            <a:spLocks noChangeArrowheads="1"/>
          </p:cNvSpPr>
          <p:nvPr/>
        </p:nvSpPr>
        <p:spPr bwMode="auto">
          <a:xfrm rot="5400000">
            <a:off x="752475" y="3263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515" name="Rectangle 171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5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85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8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511" grpId="0" autoUpdateAnimBg="0"/>
      <p:bldP spid="185512" grpId="0" autoUpdateAnimBg="0"/>
      <p:bldP spid="185513" grpId="0" animBg="1"/>
      <p:bldP spid="1855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33" name="Rectangle 109"/>
          <p:cNvSpPr>
            <a:spLocks noChangeArrowheads="1"/>
          </p:cNvSpPr>
          <p:nvPr/>
        </p:nvSpPr>
        <p:spPr bwMode="auto">
          <a:xfrm>
            <a:off x="1181100" y="1733550"/>
            <a:ext cx="40005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0334" name="Text Box 110"/>
          <p:cNvSpPr txBox="1">
            <a:spLocks noChangeArrowheads="1"/>
          </p:cNvSpPr>
          <p:nvPr/>
        </p:nvSpPr>
        <p:spPr bwMode="auto">
          <a:xfrm>
            <a:off x="1216025" y="1785938"/>
            <a:ext cx="38798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 Develop the hypotheses.</a:t>
            </a:r>
          </a:p>
        </p:txBody>
      </p:sp>
      <p:sp>
        <p:nvSpPr>
          <p:cNvPr id="180335" name="Rectangle 111"/>
          <p:cNvSpPr>
            <a:spLocks noChangeArrowheads="1"/>
          </p:cNvSpPr>
          <p:nvPr/>
        </p:nvSpPr>
        <p:spPr bwMode="auto">
          <a:xfrm>
            <a:off x="1181100" y="2876550"/>
            <a:ext cx="49530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0336" name="Text Box 112"/>
          <p:cNvSpPr txBox="1">
            <a:spLocks noChangeArrowheads="1"/>
          </p:cNvSpPr>
          <p:nvPr/>
        </p:nvSpPr>
        <p:spPr bwMode="auto">
          <a:xfrm>
            <a:off x="1219200" y="2928938"/>
            <a:ext cx="4854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  Specify the level of significance.</a:t>
            </a:r>
          </a:p>
        </p:txBody>
      </p:sp>
      <p:sp>
        <p:nvSpPr>
          <p:cNvPr id="180339" name="Text Box 115"/>
          <p:cNvSpPr txBox="1">
            <a:spLocks noChangeArrowheads="1"/>
          </p:cNvSpPr>
          <p:nvPr/>
        </p:nvSpPr>
        <p:spPr bwMode="auto">
          <a:xfrm>
            <a:off x="6256338" y="2925763"/>
            <a:ext cx="11699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.05</a:t>
            </a:r>
          </a:p>
        </p:txBody>
      </p:sp>
      <p:sp>
        <p:nvSpPr>
          <p:cNvPr id="180341" name="Text Box 117"/>
          <p:cNvSpPr txBox="1">
            <a:spLocks noChangeArrowheads="1"/>
          </p:cNvSpPr>
          <p:nvPr/>
        </p:nvSpPr>
        <p:spPr bwMode="auto">
          <a:xfrm>
            <a:off x="5357813" y="1820863"/>
            <a:ext cx="157003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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</a:t>
            </a:r>
          </a:p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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0351" name="Text Box 127"/>
          <p:cNvSpPr txBox="1">
            <a:spLocks noChangeArrowheads="1"/>
          </p:cNvSpPr>
          <p:nvPr/>
        </p:nvSpPr>
        <p:spPr bwMode="auto">
          <a:xfrm>
            <a:off x="698500" y="1093788"/>
            <a:ext cx="5899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-Value and Critical Value Approaches</a:t>
            </a:r>
          </a:p>
        </p:txBody>
      </p:sp>
      <p:sp>
        <p:nvSpPr>
          <p:cNvPr id="180352" name="AutoShape 128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353" name="AutoShape 129"/>
          <p:cNvSpPr>
            <a:spLocks noChangeArrowheads="1"/>
          </p:cNvSpPr>
          <p:nvPr/>
        </p:nvSpPr>
        <p:spPr bwMode="auto">
          <a:xfrm rot="5400000">
            <a:off x="771525" y="3079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354" name="AutoShape 130"/>
          <p:cNvSpPr>
            <a:spLocks noChangeArrowheads="1"/>
          </p:cNvSpPr>
          <p:nvPr/>
        </p:nvSpPr>
        <p:spPr bwMode="auto">
          <a:xfrm rot="5400000">
            <a:off x="771525" y="3879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356" name="Rectangle 132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0357" name="Rectangle 133"/>
          <p:cNvSpPr>
            <a:spLocks noChangeArrowheads="1"/>
          </p:cNvSpPr>
          <p:nvPr/>
        </p:nvSpPr>
        <p:spPr bwMode="auto">
          <a:xfrm>
            <a:off x="1181100" y="3676650"/>
            <a:ext cx="58483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0358" name="Text Box 134"/>
          <p:cNvSpPr txBox="1">
            <a:spLocks noChangeArrowheads="1"/>
          </p:cNvSpPr>
          <p:nvPr/>
        </p:nvSpPr>
        <p:spPr bwMode="auto">
          <a:xfrm>
            <a:off x="1255713" y="3729038"/>
            <a:ext cx="5719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3.  Compute the value of the test statistic.</a:t>
            </a:r>
          </a:p>
        </p:txBody>
      </p:sp>
      <p:graphicFrame>
        <p:nvGraphicFramePr>
          <p:cNvPr id="180359" name="Object 13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52713" y="4408488"/>
          <a:ext cx="38512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73" name="Equation" r:id="rId4" imgW="4647960" imgH="888840" progId="Equation.DSMT4">
                  <p:embed/>
                </p:oleObj>
              </mc:Choice>
              <mc:Fallback>
                <p:oleObj name="Equation" r:id="rId4" imgW="4647960" imgH="888840" progId="Equation.DSMT4">
                  <p:embed/>
                  <p:pic>
                    <p:nvPicPr>
                      <p:cNvPr id="0" name="Picture 13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3" y="4408488"/>
                        <a:ext cx="38512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360" name="Oval 136"/>
          <p:cNvSpPr>
            <a:spLocks noChangeArrowheads="1"/>
          </p:cNvSpPr>
          <p:nvPr/>
        </p:nvSpPr>
        <p:spPr bwMode="auto">
          <a:xfrm>
            <a:off x="5791200" y="4476750"/>
            <a:ext cx="83820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0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0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0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0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8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80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0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0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8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80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8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33" grpId="0" animBg="1"/>
      <p:bldP spid="180334" grpId="0" autoUpdateAnimBg="0"/>
      <p:bldP spid="180335" grpId="0" animBg="1"/>
      <p:bldP spid="180336" grpId="0" autoUpdateAnimBg="0"/>
      <p:bldP spid="180339" grpId="0" autoUpdateAnimBg="0"/>
      <p:bldP spid="180341" grpId="0" autoUpdateAnimBg="0"/>
      <p:bldP spid="180352" grpId="0" animBg="1"/>
      <p:bldP spid="180353" grpId="0" animBg="1"/>
      <p:bldP spid="180354" grpId="0" animBg="1"/>
      <p:bldP spid="180357" grpId="0" animBg="1"/>
      <p:bldP spid="180358" grpId="0" autoUpdateAnimBg="0"/>
      <p:bldP spid="18036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32" name="Rectangle 104"/>
          <p:cNvSpPr>
            <a:spLocks noChangeArrowheads="1"/>
          </p:cNvSpPr>
          <p:nvPr/>
        </p:nvSpPr>
        <p:spPr bwMode="auto">
          <a:xfrm>
            <a:off x="1181100" y="3638550"/>
            <a:ext cx="49339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78633" name="Text Box 105"/>
          <p:cNvSpPr txBox="1">
            <a:spLocks noChangeArrowheads="1"/>
          </p:cNvSpPr>
          <p:nvPr/>
        </p:nvSpPr>
        <p:spPr bwMode="auto">
          <a:xfrm>
            <a:off x="1255713" y="3690938"/>
            <a:ext cx="4824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78636" name="Text Box 108"/>
          <p:cNvSpPr txBox="1">
            <a:spLocks noChangeArrowheads="1"/>
          </p:cNvSpPr>
          <p:nvPr/>
        </p:nvSpPr>
        <p:spPr bwMode="auto">
          <a:xfrm>
            <a:off x="698500" y="1093788"/>
            <a:ext cx="3148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 Approach</a:t>
            </a:r>
          </a:p>
        </p:txBody>
      </p:sp>
      <p:sp>
        <p:nvSpPr>
          <p:cNvPr id="278637" name="AutoShape 109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38" name="AutoShape 110"/>
          <p:cNvSpPr>
            <a:spLocks noChangeArrowheads="1"/>
          </p:cNvSpPr>
          <p:nvPr/>
        </p:nvSpPr>
        <p:spPr bwMode="auto">
          <a:xfrm rot="5400000">
            <a:off x="771525" y="3822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39" name="Rectangle 111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78641" name="Rectangle 113"/>
          <p:cNvSpPr>
            <a:spLocks noChangeArrowheads="1"/>
          </p:cNvSpPr>
          <p:nvPr/>
        </p:nvSpPr>
        <p:spPr bwMode="auto">
          <a:xfrm>
            <a:off x="1181100" y="1733550"/>
            <a:ext cx="37719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78642" name="Text Box 114"/>
          <p:cNvSpPr txBox="1">
            <a:spLocks noChangeArrowheads="1"/>
          </p:cNvSpPr>
          <p:nvPr/>
        </p:nvSpPr>
        <p:spPr bwMode="auto">
          <a:xfrm>
            <a:off x="1236663" y="1766888"/>
            <a:ext cx="360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Compute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–value.</a:t>
            </a:r>
          </a:p>
        </p:txBody>
      </p:sp>
      <p:sp>
        <p:nvSpPr>
          <p:cNvPr id="278644" name="Text Box 116"/>
          <p:cNvSpPr txBox="1">
            <a:spLocks noChangeArrowheads="1"/>
          </p:cNvSpPr>
          <p:nvPr/>
        </p:nvSpPr>
        <p:spPr bwMode="auto">
          <a:xfrm>
            <a:off x="1677988" y="2376488"/>
            <a:ext cx="6065837" cy="944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2.47, cumulative probability = .9932.</a:t>
            </a:r>
          </a:p>
          <a:p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= 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.9932 =  .0068</a:t>
            </a:r>
          </a:p>
        </p:txBody>
      </p:sp>
      <p:sp>
        <p:nvSpPr>
          <p:cNvPr id="278645" name="Oval 117"/>
          <p:cNvSpPr>
            <a:spLocks noChangeArrowheads="1"/>
          </p:cNvSpPr>
          <p:nvPr/>
        </p:nvSpPr>
        <p:spPr bwMode="auto">
          <a:xfrm>
            <a:off x="5727700" y="2838450"/>
            <a:ext cx="95250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46" name="Text Box 118"/>
          <p:cNvSpPr txBox="1">
            <a:spLocks noChangeArrowheads="1"/>
          </p:cNvSpPr>
          <p:nvPr/>
        </p:nvSpPr>
        <p:spPr bwMode="auto">
          <a:xfrm>
            <a:off x="1577975" y="4259263"/>
            <a:ext cx="64928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Because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= .0068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.05, we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78647" name="Rectangle 119"/>
          <p:cNvSpPr>
            <a:spLocks noChangeArrowheads="1"/>
          </p:cNvSpPr>
          <p:nvPr/>
        </p:nvSpPr>
        <p:spPr bwMode="auto">
          <a:xfrm>
            <a:off x="1925638" y="4827588"/>
            <a:ext cx="5597525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is sufficient statistical evidence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infer that Metro EMS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meeting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response goal of 12 minutes.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8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7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78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7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7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32" grpId="0" animBg="1"/>
      <p:bldP spid="278633" grpId="0" autoUpdateAnimBg="0"/>
      <p:bldP spid="278637" grpId="0" animBg="1"/>
      <p:bldP spid="278638" grpId="0" animBg="1"/>
      <p:bldP spid="278641" grpId="0" animBg="1"/>
      <p:bldP spid="278642" grpId="0" autoUpdateAnimBg="0"/>
      <p:bldP spid="278644" grpId="0" autoUpdateAnimBg="0"/>
      <p:bldP spid="278645" grpId="0" animBg="1"/>
      <p:bldP spid="278646" grpId="0" autoUpdateAnimBg="0"/>
      <p:bldP spid="27864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1130300" y="1600200"/>
            <a:ext cx="6877050" cy="44450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706438" y="1092427"/>
            <a:ext cx="4649787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 dirty="0">
                <a:solidFill>
                  <a:srgbClr val="66FFFF"/>
                </a:solidFill>
                <a:effectLst/>
                <a:latin typeface="Book Antiqua" pitchFamily="18" charset="0"/>
              </a:rPr>
              <a:t>p </a:t>
            </a:r>
            <a:r>
              <a:rPr lang="en-US" sz="2400" dirty="0">
                <a:solidFill>
                  <a:srgbClr val="66FFFF"/>
                </a:solidFill>
                <a:effectLst/>
                <a:latin typeface="Book Antiqua" pitchFamily="18" charset="0"/>
              </a:rPr>
              <a:t>–Value Approach</a:t>
            </a:r>
            <a:endParaRPr lang="en-US" sz="2400" baseline="-25000" dirty="0">
              <a:effectLst/>
              <a:latin typeface="Book Antiqua" pitchFamily="18" charset="0"/>
            </a:endParaRPr>
          </a:p>
        </p:txBody>
      </p:sp>
      <p:sp>
        <p:nvSpPr>
          <p:cNvPr id="279556" name="Freeform 4"/>
          <p:cNvSpPr>
            <a:spLocks/>
          </p:cNvSpPr>
          <p:nvPr/>
        </p:nvSpPr>
        <p:spPr bwMode="auto">
          <a:xfrm>
            <a:off x="1657350" y="1771650"/>
            <a:ext cx="4508500" cy="3059113"/>
          </a:xfrm>
          <a:custGeom>
            <a:avLst/>
            <a:gdLst/>
            <a:ahLst/>
            <a:cxnLst>
              <a:cxn ang="0">
                <a:pos x="1356" y="8"/>
              </a:cxn>
              <a:cxn ang="0">
                <a:pos x="1262" y="96"/>
              </a:cxn>
              <a:cxn ang="0">
                <a:pos x="1203" y="196"/>
              </a:cxn>
              <a:cxn ang="0">
                <a:pos x="1144" y="304"/>
              </a:cxn>
              <a:cxn ang="0">
                <a:pos x="1098" y="406"/>
              </a:cxn>
              <a:cxn ang="0">
                <a:pos x="1059" y="508"/>
              </a:cxn>
              <a:cxn ang="0">
                <a:pos x="1014" y="625"/>
              </a:cxn>
              <a:cxn ang="0">
                <a:pos x="975" y="748"/>
              </a:cxn>
              <a:cxn ang="0">
                <a:pos x="948" y="853"/>
              </a:cxn>
              <a:cxn ang="0">
                <a:pos x="922" y="965"/>
              </a:cxn>
              <a:cxn ang="0">
                <a:pos x="885" y="1072"/>
              </a:cxn>
              <a:cxn ang="0">
                <a:pos x="844" y="1177"/>
              </a:cxn>
              <a:cxn ang="0">
                <a:pos x="812" y="1282"/>
              </a:cxn>
              <a:cxn ang="0">
                <a:pos x="748" y="1402"/>
              </a:cxn>
              <a:cxn ang="0">
                <a:pos x="677" y="1516"/>
              </a:cxn>
              <a:cxn ang="0">
                <a:pos x="605" y="1613"/>
              </a:cxn>
              <a:cxn ang="0">
                <a:pos x="504" y="1686"/>
              </a:cxn>
              <a:cxn ang="0">
                <a:pos x="396" y="1740"/>
              </a:cxn>
              <a:cxn ang="0">
                <a:pos x="293" y="1783"/>
              </a:cxn>
              <a:cxn ang="0">
                <a:pos x="204" y="1813"/>
              </a:cxn>
              <a:cxn ang="0">
                <a:pos x="81" y="1849"/>
              </a:cxn>
              <a:cxn ang="0">
                <a:pos x="2" y="1876"/>
              </a:cxn>
              <a:cxn ang="0">
                <a:pos x="2840" y="1924"/>
              </a:cxn>
              <a:cxn ang="0">
                <a:pos x="2796" y="1856"/>
              </a:cxn>
              <a:cxn ang="0">
                <a:pos x="2692" y="1826"/>
              </a:cxn>
              <a:cxn ang="0">
                <a:pos x="2574" y="1792"/>
              </a:cxn>
              <a:cxn ang="0">
                <a:pos x="2460" y="1744"/>
              </a:cxn>
              <a:cxn ang="0">
                <a:pos x="2342" y="1688"/>
              </a:cxn>
              <a:cxn ang="0">
                <a:pos x="2293" y="1658"/>
              </a:cxn>
              <a:cxn ang="0">
                <a:pos x="2212" y="1584"/>
              </a:cxn>
              <a:cxn ang="0">
                <a:pos x="2140" y="1500"/>
              </a:cxn>
              <a:cxn ang="0">
                <a:pos x="2078" y="1402"/>
              </a:cxn>
              <a:cxn ang="0">
                <a:pos x="2024" y="1300"/>
              </a:cxn>
              <a:cxn ang="0">
                <a:pos x="1978" y="1200"/>
              </a:cxn>
              <a:cxn ang="0">
                <a:pos x="1942" y="1106"/>
              </a:cxn>
              <a:cxn ang="0">
                <a:pos x="1910" y="1012"/>
              </a:cxn>
              <a:cxn ang="0">
                <a:pos x="1870" y="890"/>
              </a:cxn>
              <a:cxn ang="0">
                <a:pos x="1840" y="776"/>
              </a:cxn>
              <a:cxn ang="0">
                <a:pos x="1798" y="640"/>
              </a:cxn>
              <a:cxn ang="0">
                <a:pos x="1748" y="507"/>
              </a:cxn>
              <a:cxn ang="0">
                <a:pos x="1704" y="396"/>
              </a:cxn>
              <a:cxn ang="0">
                <a:pos x="1672" y="318"/>
              </a:cxn>
              <a:cxn ang="0">
                <a:pos x="1630" y="232"/>
              </a:cxn>
              <a:cxn ang="0">
                <a:pos x="1598" y="180"/>
              </a:cxn>
              <a:cxn ang="0">
                <a:pos x="1560" y="124"/>
              </a:cxn>
              <a:cxn ang="0">
                <a:pos x="1546" y="106"/>
              </a:cxn>
              <a:cxn ang="0">
                <a:pos x="1490" y="42"/>
              </a:cxn>
              <a:cxn ang="0">
                <a:pos x="1448" y="8"/>
              </a:cxn>
            </a:cxnLst>
            <a:rect l="0" t="0" r="r" b="b"/>
            <a:pathLst>
              <a:path w="2840" h="1927">
                <a:moveTo>
                  <a:pt x="1416" y="0"/>
                </a:moveTo>
                <a:lnTo>
                  <a:pt x="1384" y="0"/>
                </a:lnTo>
                <a:lnTo>
                  <a:pt x="1356" y="8"/>
                </a:lnTo>
                <a:lnTo>
                  <a:pt x="1324" y="30"/>
                </a:lnTo>
                <a:lnTo>
                  <a:pt x="1299" y="55"/>
                </a:lnTo>
                <a:lnTo>
                  <a:pt x="1262" y="96"/>
                </a:lnTo>
                <a:lnTo>
                  <a:pt x="1242" y="128"/>
                </a:lnTo>
                <a:lnTo>
                  <a:pt x="1218" y="162"/>
                </a:lnTo>
                <a:lnTo>
                  <a:pt x="1203" y="196"/>
                </a:lnTo>
                <a:lnTo>
                  <a:pt x="1185" y="232"/>
                </a:lnTo>
                <a:lnTo>
                  <a:pt x="1164" y="268"/>
                </a:lnTo>
                <a:lnTo>
                  <a:pt x="1144" y="304"/>
                </a:lnTo>
                <a:lnTo>
                  <a:pt x="1128" y="343"/>
                </a:lnTo>
                <a:lnTo>
                  <a:pt x="1112" y="372"/>
                </a:lnTo>
                <a:lnTo>
                  <a:pt x="1098" y="406"/>
                </a:lnTo>
                <a:lnTo>
                  <a:pt x="1086" y="439"/>
                </a:lnTo>
                <a:lnTo>
                  <a:pt x="1071" y="475"/>
                </a:lnTo>
                <a:lnTo>
                  <a:pt x="1059" y="508"/>
                </a:lnTo>
                <a:lnTo>
                  <a:pt x="1041" y="547"/>
                </a:lnTo>
                <a:lnTo>
                  <a:pt x="1026" y="589"/>
                </a:lnTo>
                <a:lnTo>
                  <a:pt x="1014" y="625"/>
                </a:lnTo>
                <a:lnTo>
                  <a:pt x="1002" y="664"/>
                </a:lnTo>
                <a:lnTo>
                  <a:pt x="990" y="709"/>
                </a:lnTo>
                <a:lnTo>
                  <a:pt x="975" y="748"/>
                </a:lnTo>
                <a:lnTo>
                  <a:pt x="966" y="784"/>
                </a:lnTo>
                <a:lnTo>
                  <a:pt x="954" y="823"/>
                </a:lnTo>
                <a:lnTo>
                  <a:pt x="948" y="853"/>
                </a:lnTo>
                <a:lnTo>
                  <a:pt x="936" y="892"/>
                </a:lnTo>
                <a:lnTo>
                  <a:pt x="927" y="931"/>
                </a:lnTo>
                <a:lnTo>
                  <a:pt x="922" y="965"/>
                </a:lnTo>
                <a:lnTo>
                  <a:pt x="909" y="1003"/>
                </a:lnTo>
                <a:lnTo>
                  <a:pt x="897" y="1036"/>
                </a:lnTo>
                <a:lnTo>
                  <a:pt x="885" y="1072"/>
                </a:lnTo>
                <a:lnTo>
                  <a:pt x="873" y="1108"/>
                </a:lnTo>
                <a:lnTo>
                  <a:pt x="860" y="1144"/>
                </a:lnTo>
                <a:lnTo>
                  <a:pt x="844" y="1177"/>
                </a:lnTo>
                <a:lnTo>
                  <a:pt x="832" y="1218"/>
                </a:lnTo>
                <a:lnTo>
                  <a:pt x="822" y="1246"/>
                </a:lnTo>
                <a:lnTo>
                  <a:pt x="812" y="1282"/>
                </a:lnTo>
                <a:lnTo>
                  <a:pt x="789" y="1324"/>
                </a:lnTo>
                <a:lnTo>
                  <a:pt x="768" y="1363"/>
                </a:lnTo>
                <a:lnTo>
                  <a:pt x="748" y="1402"/>
                </a:lnTo>
                <a:lnTo>
                  <a:pt x="730" y="1437"/>
                </a:lnTo>
                <a:lnTo>
                  <a:pt x="708" y="1478"/>
                </a:lnTo>
                <a:lnTo>
                  <a:pt x="677" y="1516"/>
                </a:lnTo>
                <a:lnTo>
                  <a:pt x="653" y="1547"/>
                </a:lnTo>
                <a:lnTo>
                  <a:pt x="632" y="1578"/>
                </a:lnTo>
                <a:lnTo>
                  <a:pt x="605" y="1613"/>
                </a:lnTo>
                <a:lnTo>
                  <a:pt x="580" y="1632"/>
                </a:lnTo>
                <a:lnTo>
                  <a:pt x="551" y="1656"/>
                </a:lnTo>
                <a:lnTo>
                  <a:pt x="504" y="1686"/>
                </a:lnTo>
                <a:lnTo>
                  <a:pt x="458" y="1710"/>
                </a:lnTo>
                <a:lnTo>
                  <a:pt x="424" y="1726"/>
                </a:lnTo>
                <a:lnTo>
                  <a:pt x="396" y="1740"/>
                </a:lnTo>
                <a:lnTo>
                  <a:pt x="364" y="1752"/>
                </a:lnTo>
                <a:lnTo>
                  <a:pt x="328" y="1768"/>
                </a:lnTo>
                <a:lnTo>
                  <a:pt x="293" y="1783"/>
                </a:lnTo>
                <a:lnTo>
                  <a:pt x="264" y="1789"/>
                </a:lnTo>
                <a:lnTo>
                  <a:pt x="237" y="1801"/>
                </a:lnTo>
                <a:lnTo>
                  <a:pt x="204" y="1813"/>
                </a:lnTo>
                <a:lnTo>
                  <a:pt x="160" y="1826"/>
                </a:lnTo>
                <a:lnTo>
                  <a:pt x="114" y="1843"/>
                </a:lnTo>
                <a:lnTo>
                  <a:pt x="81" y="1849"/>
                </a:lnTo>
                <a:lnTo>
                  <a:pt x="48" y="1861"/>
                </a:lnTo>
                <a:lnTo>
                  <a:pt x="21" y="1867"/>
                </a:lnTo>
                <a:lnTo>
                  <a:pt x="2" y="1876"/>
                </a:lnTo>
                <a:lnTo>
                  <a:pt x="0" y="1927"/>
                </a:lnTo>
                <a:lnTo>
                  <a:pt x="0" y="1924"/>
                </a:lnTo>
                <a:lnTo>
                  <a:pt x="2840" y="1924"/>
                </a:lnTo>
                <a:lnTo>
                  <a:pt x="2838" y="1886"/>
                </a:lnTo>
                <a:lnTo>
                  <a:pt x="2838" y="1868"/>
                </a:lnTo>
                <a:lnTo>
                  <a:pt x="2796" y="1856"/>
                </a:lnTo>
                <a:lnTo>
                  <a:pt x="2754" y="1846"/>
                </a:lnTo>
                <a:lnTo>
                  <a:pt x="2724" y="1834"/>
                </a:lnTo>
                <a:lnTo>
                  <a:pt x="2692" y="1826"/>
                </a:lnTo>
                <a:lnTo>
                  <a:pt x="2670" y="1820"/>
                </a:lnTo>
                <a:lnTo>
                  <a:pt x="2620" y="1804"/>
                </a:lnTo>
                <a:lnTo>
                  <a:pt x="2574" y="1792"/>
                </a:lnTo>
                <a:lnTo>
                  <a:pt x="2535" y="1774"/>
                </a:lnTo>
                <a:lnTo>
                  <a:pt x="2499" y="1759"/>
                </a:lnTo>
                <a:lnTo>
                  <a:pt x="2460" y="1744"/>
                </a:lnTo>
                <a:lnTo>
                  <a:pt x="2424" y="1730"/>
                </a:lnTo>
                <a:lnTo>
                  <a:pt x="2379" y="1708"/>
                </a:lnTo>
                <a:lnTo>
                  <a:pt x="2342" y="1688"/>
                </a:lnTo>
                <a:lnTo>
                  <a:pt x="2322" y="1676"/>
                </a:lnTo>
                <a:lnTo>
                  <a:pt x="2308" y="1666"/>
                </a:lnTo>
                <a:lnTo>
                  <a:pt x="2293" y="1658"/>
                </a:lnTo>
                <a:lnTo>
                  <a:pt x="2266" y="1636"/>
                </a:lnTo>
                <a:lnTo>
                  <a:pt x="2245" y="1613"/>
                </a:lnTo>
                <a:lnTo>
                  <a:pt x="2212" y="1584"/>
                </a:lnTo>
                <a:lnTo>
                  <a:pt x="2191" y="1565"/>
                </a:lnTo>
                <a:lnTo>
                  <a:pt x="2161" y="1528"/>
                </a:lnTo>
                <a:lnTo>
                  <a:pt x="2140" y="1500"/>
                </a:lnTo>
                <a:lnTo>
                  <a:pt x="2120" y="1466"/>
                </a:lnTo>
                <a:lnTo>
                  <a:pt x="2098" y="1434"/>
                </a:lnTo>
                <a:lnTo>
                  <a:pt x="2078" y="1402"/>
                </a:lnTo>
                <a:lnTo>
                  <a:pt x="2058" y="1362"/>
                </a:lnTo>
                <a:lnTo>
                  <a:pt x="2042" y="1332"/>
                </a:lnTo>
                <a:lnTo>
                  <a:pt x="2024" y="1300"/>
                </a:lnTo>
                <a:lnTo>
                  <a:pt x="2006" y="1270"/>
                </a:lnTo>
                <a:lnTo>
                  <a:pt x="1996" y="1238"/>
                </a:lnTo>
                <a:lnTo>
                  <a:pt x="1978" y="1200"/>
                </a:lnTo>
                <a:lnTo>
                  <a:pt x="1964" y="1164"/>
                </a:lnTo>
                <a:lnTo>
                  <a:pt x="1952" y="1134"/>
                </a:lnTo>
                <a:lnTo>
                  <a:pt x="1942" y="1106"/>
                </a:lnTo>
                <a:lnTo>
                  <a:pt x="1934" y="1080"/>
                </a:lnTo>
                <a:lnTo>
                  <a:pt x="1924" y="1058"/>
                </a:lnTo>
                <a:lnTo>
                  <a:pt x="1910" y="1012"/>
                </a:lnTo>
                <a:lnTo>
                  <a:pt x="1896" y="970"/>
                </a:lnTo>
                <a:lnTo>
                  <a:pt x="1884" y="930"/>
                </a:lnTo>
                <a:lnTo>
                  <a:pt x="1870" y="890"/>
                </a:lnTo>
                <a:lnTo>
                  <a:pt x="1862" y="850"/>
                </a:lnTo>
                <a:lnTo>
                  <a:pt x="1852" y="814"/>
                </a:lnTo>
                <a:lnTo>
                  <a:pt x="1840" y="776"/>
                </a:lnTo>
                <a:lnTo>
                  <a:pt x="1828" y="734"/>
                </a:lnTo>
                <a:lnTo>
                  <a:pt x="1816" y="694"/>
                </a:lnTo>
                <a:lnTo>
                  <a:pt x="1798" y="640"/>
                </a:lnTo>
                <a:lnTo>
                  <a:pt x="1784" y="598"/>
                </a:lnTo>
                <a:lnTo>
                  <a:pt x="1766" y="550"/>
                </a:lnTo>
                <a:lnTo>
                  <a:pt x="1748" y="507"/>
                </a:lnTo>
                <a:lnTo>
                  <a:pt x="1734" y="474"/>
                </a:lnTo>
                <a:lnTo>
                  <a:pt x="1722" y="432"/>
                </a:lnTo>
                <a:lnTo>
                  <a:pt x="1704" y="396"/>
                </a:lnTo>
                <a:lnTo>
                  <a:pt x="1686" y="348"/>
                </a:lnTo>
                <a:lnTo>
                  <a:pt x="1698" y="372"/>
                </a:lnTo>
                <a:lnTo>
                  <a:pt x="1672" y="318"/>
                </a:lnTo>
                <a:lnTo>
                  <a:pt x="1654" y="284"/>
                </a:lnTo>
                <a:lnTo>
                  <a:pt x="1642" y="256"/>
                </a:lnTo>
                <a:lnTo>
                  <a:pt x="1630" y="232"/>
                </a:lnTo>
                <a:lnTo>
                  <a:pt x="1612" y="206"/>
                </a:lnTo>
                <a:lnTo>
                  <a:pt x="1606" y="196"/>
                </a:lnTo>
                <a:lnTo>
                  <a:pt x="1598" y="180"/>
                </a:lnTo>
                <a:lnTo>
                  <a:pt x="1586" y="160"/>
                </a:lnTo>
                <a:lnTo>
                  <a:pt x="1574" y="142"/>
                </a:lnTo>
                <a:lnTo>
                  <a:pt x="1560" y="124"/>
                </a:lnTo>
                <a:lnTo>
                  <a:pt x="1552" y="114"/>
                </a:lnTo>
                <a:lnTo>
                  <a:pt x="1568" y="136"/>
                </a:lnTo>
                <a:lnTo>
                  <a:pt x="1546" y="106"/>
                </a:lnTo>
                <a:lnTo>
                  <a:pt x="1530" y="86"/>
                </a:lnTo>
                <a:lnTo>
                  <a:pt x="1512" y="62"/>
                </a:lnTo>
                <a:lnTo>
                  <a:pt x="1490" y="42"/>
                </a:lnTo>
                <a:lnTo>
                  <a:pt x="1476" y="28"/>
                </a:lnTo>
                <a:lnTo>
                  <a:pt x="1464" y="16"/>
                </a:lnTo>
                <a:lnTo>
                  <a:pt x="1448" y="8"/>
                </a:lnTo>
                <a:lnTo>
                  <a:pt x="1432" y="2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6634163" y="3354388"/>
            <a:ext cx="11779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-value</a:t>
            </a:r>
          </a:p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Symbol" pitchFamily="18" charset="2"/>
              </a:rPr>
              <a:t></a:t>
            </a:r>
            <a:r>
              <a:rPr lang="en-US" sz="2400">
                <a:solidFill>
                  <a:srgbClr val="66FFFF"/>
                </a:solidFill>
                <a:effectLst/>
                <a:latin typeface="Symbol" pitchFamily="18" charset="2"/>
              </a:rPr>
              <a:t></a:t>
            </a:r>
          </a:p>
        </p:txBody>
      </p:sp>
      <p:sp>
        <p:nvSpPr>
          <p:cNvPr id="279558" name="Freeform 6"/>
          <p:cNvSpPr>
            <a:spLocks/>
          </p:cNvSpPr>
          <p:nvPr/>
        </p:nvSpPr>
        <p:spPr bwMode="auto">
          <a:xfrm>
            <a:off x="5861050" y="4641850"/>
            <a:ext cx="307975" cy="190500"/>
          </a:xfrm>
          <a:custGeom>
            <a:avLst/>
            <a:gdLst/>
            <a:ahLst/>
            <a:cxnLst>
              <a:cxn ang="0">
                <a:pos x="6" y="6"/>
              </a:cxn>
              <a:cxn ang="0">
                <a:pos x="1" y="0"/>
              </a:cxn>
              <a:cxn ang="0">
                <a:pos x="4" y="15"/>
              </a:cxn>
              <a:cxn ang="0">
                <a:pos x="4" y="26"/>
              </a:cxn>
              <a:cxn ang="0">
                <a:pos x="4" y="42"/>
              </a:cxn>
              <a:cxn ang="0">
                <a:pos x="4" y="54"/>
              </a:cxn>
              <a:cxn ang="0">
                <a:pos x="4" y="68"/>
              </a:cxn>
              <a:cxn ang="0">
                <a:pos x="4" y="90"/>
              </a:cxn>
              <a:cxn ang="0">
                <a:pos x="6" y="118"/>
              </a:cxn>
              <a:cxn ang="0">
                <a:pos x="192" y="120"/>
              </a:cxn>
              <a:cxn ang="0">
                <a:pos x="194" y="64"/>
              </a:cxn>
              <a:cxn ang="0">
                <a:pos x="184" y="58"/>
              </a:cxn>
              <a:cxn ang="0">
                <a:pos x="170" y="54"/>
              </a:cxn>
              <a:cxn ang="0">
                <a:pos x="156" y="52"/>
              </a:cxn>
              <a:cxn ang="0">
                <a:pos x="146" y="50"/>
              </a:cxn>
              <a:cxn ang="0">
                <a:pos x="140" y="48"/>
              </a:cxn>
              <a:cxn ang="0">
                <a:pos x="130" y="46"/>
              </a:cxn>
              <a:cxn ang="0">
                <a:pos x="104" y="38"/>
              </a:cxn>
              <a:cxn ang="0">
                <a:pos x="116" y="44"/>
              </a:cxn>
              <a:cxn ang="0">
                <a:pos x="110" y="42"/>
              </a:cxn>
              <a:cxn ang="0">
                <a:pos x="98" y="38"/>
              </a:cxn>
              <a:cxn ang="0">
                <a:pos x="90" y="34"/>
              </a:cxn>
              <a:cxn ang="0">
                <a:pos x="78" y="30"/>
              </a:cxn>
              <a:cxn ang="0">
                <a:pos x="70" y="28"/>
              </a:cxn>
              <a:cxn ang="0">
                <a:pos x="59" y="26"/>
              </a:cxn>
              <a:cxn ang="0">
                <a:pos x="50" y="22"/>
              </a:cxn>
              <a:cxn ang="0">
                <a:pos x="40" y="19"/>
              </a:cxn>
              <a:cxn ang="0">
                <a:pos x="31" y="15"/>
              </a:cxn>
              <a:cxn ang="0">
                <a:pos x="22" y="7"/>
              </a:cxn>
              <a:cxn ang="0">
                <a:pos x="13" y="4"/>
              </a:cxn>
              <a:cxn ang="0">
                <a:pos x="0" y="4"/>
              </a:cxn>
              <a:cxn ang="0">
                <a:pos x="8" y="8"/>
              </a:cxn>
            </a:cxnLst>
            <a:rect l="0" t="0" r="r" b="b"/>
            <a:pathLst>
              <a:path w="194" h="120">
                <a:moveTo>
                  <a:pt x="6" y="6"/>
                </a:moveTo>
                <a:lnTo>
                  <a:pt x="1" y="0"/>
                </a:lnTo>
                <a:lnTo>
                  <a:pt x="4" y="15"/>
                </a:lnTo>
                <a:lnTo>
                  <a:pt x="4" y="26"/>
                </a:lnTo>
                <a:lnTo>
                  <a:pt x="4" y="42"/>
                </a:lnTo>
                <a:lnTo>
                  <a:pt x="4" y="54"/>
                </a:lnTo>
                <a:lnTo>
                  <a:pt x="4" y="68"/>
                </a:lnTo>
                <a:lnTo>
                  <a:pt x="4" y="90"/>
                </a:lnTo>
                <a:lnTo>
                  <a:pt x="6" y="118"/>
                </a:lnTo>
                <a:lnTo>
                  <a:pt x="192" y="120"/>
                </a:lnTo>
                <a:lnTo>
                  <a:pt x="194" y="64"/>
                </a:lnTo>
                <a:lnTo>
                  <a:pt x="184" y="58"/>
                </a:lnTo>
                <a:lnTo>
                  <a:pt x="170" y="54"/>
                </a:lnTo>
                <a:lnTo>
                  <a:pt x="156" y="52"/>
                </a:lnTo>
                <a:lnTo>
                  <a:pt x="146" y="50"/>
                </a:lnTo>
                <a:lnTo>
                  <a:pt x="140" y="48"/>
                </a:lnTo>
                <a:lnTo>
                  <a:pt x="130" y="46"/>
                </a:lnTo>
                <a:lnTo>
                  <a:pt x="104" y="38"/>
                </a:lnTo>
                <a:lnTo>
                  <a:pt x="116" y="44"/>
                </a:lnTo>
                <a:lnTo>
                  <a:pt x="110" y="42"/>
                </a:lnTo>
                <a:lnTo>
                  <a:pt x="98" y="38"/>
                </a:lnTo>
                <a:lnTo>
                  <a:pt x="90" y="34"/>
                </a:lnTo>
                <a:lnTo>
                  <a:pt x="78" y="30"/>
                </a:lnTo>
                <a:lnTo>
                  <a:pt x="70" y="28"/>
                </a:lnTo>
                <a:lnTo>
                  <a:pt x="59" y="26"/>
                </a:lnTo>
                <a:lnTo>
                  <a:pt x="50" y="22"/>
                </a:lnTo>
                <a:lnTo>
                  <a:pt x="40" y="19"/>
                </a:lnTo>
                <a:lnTo>
                  <a:pt x="31" y="15"/>
                </a:lnTo>
                <a:lnTo>
                  <a:pt x="22" y="7"/>
                </a:lnTo>
                <a:lnTo>
                  <a:pt x="13" y="4"/>
                </a:lnTo>
                <a:lnTo>
                  <a:pt x="0" y="4"/>
                </a:lnTo>
                <a:lnTo>
                  <a:pt x="8" y="8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59" name="Line 7"/>
          <p:cNvSpPr>
            <a:spLocks noChangeShapeType="1"/>
          </p:cNvSpPr>
          <p:nvPr/>
        </p:nvSpPr>
        <p:spPr bwMode="auto">
          <a:xfrm>
            <a:off x="5416550" y="230187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0" name="Rectangle 8"/>
          <p:cNvSpPr>
            <a:spLocks noChangeArrowheads="1"/>
          </p:cNvSpPr>
          <p:nvPr/>
        </p:nvSpPr>
        <p:spPr bwMode="auto">
          <a:xfrm>
            <a:off x="3752850" y="5164138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79561" name="Rectangle 9"/>
          <p:cNvSpPr>
            <a:spLocks noChangeArrowheads="1"/>
          </p:cNvSpPr>
          <p:nvPr/>
        </p:nvSpPr>
        <p:spPr bwMode="auto">
          <a:xfrm>
            <a:off x="4652963" y="5126038"/>
            <a:ext cx="8667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 i="1">
                <a:effectLst/>
                <a:latin typeface="Book Antiqua" pitchFamily="18" charset="0"/>
              </a:rPr>
              <a:t>z</a:t>
            </a:r>
            <a:r>
              <a:rPr lang="en-US" sz="2400" i="1" baseline="-25000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</a:t>
            </a:r>
          </a:p>
          <a:p>
            <a:pPr algn="l"/>
            <a:r>
              <a:rPr lang="en-US" sz="2400">
                <a:effectLst/>
                <a:latin typeface="Book Antiqua" pitchFamily="18" charset="0"/>
              </a:rPr>
              <a:t>1.645</a:t>
            </a:r>
          </a:p>
        </p:txBody>
      </p:sp>
      <p:sp>
        <p:nvSpPr>
          <p:cNvPr id="279562" name="Rectangle 10"/>
          <p:cNvSpPr>
            <a:spLocks noChangeArrowheads="1"/>
          </p:cNvSpPr>
          <p:nvPr/>
        </p:nvSpPr>
        <p:spPr bwMode="auto">
          <a:xfrm>
            <a:off x="6138863" y="2058988"/>
            <a:ext cx="10906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 .05</a:t>
            </a:r>
            <a:endParaRPr lang="en-US" sz="2400" baseline="-25000">
              <a:effectLst/>
              <a:latin typeface="Book Antiqua" pitchFamily="18" charset="0"/>
            </a:endParaRPr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1420813" y="4833938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4" name="Rectangle 12"/>
          <p:cNvSpPr>
            <a:spLocks noChangeArrowheads="1"/>
          </p:cNvSpPr>
          <p:nvPr/>
        </p:nvSpPr>
        <p:spPr bwMode="auto">
          <a:xfrm>
            <a:off x="6519863" y="4611688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z</a:t>
            </a:r>
          </a:p>
        </p:txBody>
      </p:sp>
      <p:sp>
        <p:nvSpPr>
          <p:cNvPr id="279565" name="Rectangle 13"/>
          <p:cNvSpPr>
            <a:spLocks noChangeArrowheads="1"/>
          </p:cNvSpPr>
          <p:nvPr/>
        </p:nvSpPr>
        <p:spPr bwMode="auto">
          <a:xfrm>
            <a:off x="5795963" y="5126038"/>
            <a:ext cx="7143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 z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 =</a:t>
            </a:r>
          </a:p>
          <a:p>
            <a:pPr algn="l"/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2.47</a:t>
            </a:r>
          </a:p>
        </p:txBody>
      </p:sp>
      <p:sp>
        <p:nvSpPr>
          <p:cNvPr id="279566" name="Freeform 14"/>
          <p:cNvSpPr>
            <a:spLocks noChangeArrowheads="1"/>
          </p:cNvSpPr>
          <p:nvPr/>
        </p:nvSpPr>
        <p:spPr bwMode="auto">
          <a:xfrm>
            <a:off x="3916363" y="4708525"/>
            <a:ext cx="1587" cy="428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270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1" y="27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9567" name="Group 15"/>
          <p:cNvGrpSpPr>
            <a:grpSpLocks/>
          </p:cNvGrpSpPr>
          <p:nvPr/>
        </p:nvGrpSpPr>
        <p:grpSpPr bwMode="auto">
          <a:xfrm>
            <a:off x="1557338" y="1704975"/>
            <a:ext cx="4773612" cy="2936875"/>
            <a:chOff x="981" y="1178"/>
            <a:chExt cx="3007" cy="1850"/>
          </a:xfrm>
        </p:grpSpPr>
        <p:sp>
          <p:nvSpPr>
            <p:cNvPr id="279568" name="Arc 16"/>
            <p:cNvSpPr>
              <a:spLocks/>
            </p:cNvSpPr>
            <p:nvPr/>
          </p:nvSpPr>
          <p:spPr bwMode="auto">
            <a:xfrm rot="4500000">
              <a:off x="2754" y="2296"/>
              <a:ext cx="790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69" name="Arc 17"/>
            <p:cNvSpPr>
              <a:spLocks/>
            </p:cNvSpPr>
            <p:nvPr/>
          </p:nvSpPr>
          <p:spPr bwMode="auto">
            <a:xfrm rot="6300000">
              <a:off x="1738" y="1544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0" name="Arc 18"/>
            <p:cNvSpPr>
              <a:spLocks/>
            </p:cNvSpPr>
            <p:nvPr/>
          </p:nvSpPr>
          <p:spPr bwMode="auto">
            <a:xfrm rot="16980000">
              <a:off x="1362" y="2302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1" name="Arc 19"/>
            <p:cNvSpPr>
              <a:spLocks/>
            </p:cNvSpPr>
            <p:nvPr/>
          </p:nvSpPr>
          <p:spPr bwMode="auto">
            <a:xfrm rot="20760000">
              <a:off x="981" y="2854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2" name="Arc 20"/>
            <p:cNvSpPr>
              <a:spLocks/>
            </p:cNvSpPr>
            <p:nvPr/>
          </p:nvSpPr>
          <p:spPr bwMode="auto">
            <a:xfrm rot="15300000">
              <a:off x="2199" y="1546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3" name="Arc 21"/>
            <p:cNvSpPr>
              <a:spLocks/>
            </p:cNvSpPr>
            <p:nvPr/>
          </p:nvSpPr>
          <p:spPr bwMode="auto">
            <a:xfrm rot="720000">
              <a:off x="3252" y="2824"/>
              <a:ext cx="736" cy="204"/>
            </a:xfrm>
            <a:custGeom>
              <a:avLst/>
              <a:gdLst>
                <a:gd name="G0" fmla="+- 20480 0 0"/>
                <a:gd name="G1" fmla="+- 0 0 0"/>
                <a:gd name="G2" fmla="+- 21600 0 0"/>
                <a:gd name="T0" fmla="*/ 18341 w 20480"/>
                <a:gd name="T1" fmla="*/ 21494 h 21494"/>
                <a:gd name="T2" fmla="*/ 0 w 20480"/>
                <a:gd name="T3" fmla="*/ 6865 h 21494"/>
                <a:gd name="T4" fmla="*/ 20480 w 20480"/>
                <a:gd name="T5" fmla="*/ 0 h 2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80" h="21494" fill="none" extrusionOk="0">
                  <a:moveTo>
                    <a:pt x="18341" y="21493"/>
                  </a:moveTo>
                  <a:cubicBezTo>
                    <a:pt x="9881" y="20651"/>
                    <a:pt x="2701" y="14925"/>
                    <a:pt x="-1" y="6865"/>
                  </a:cubicBezTo>
                </a:path>
                <a:path w="20480" h="21494" stroke="0" extrusionOk="0">
                  <a:moveTo>
                    <a:pt x="18341" y="21493"/>
                  </a:moveTo>
                  <a:cubicBezTo>
                    <a:pt x="9881" y="20651"/>
                    <a:pt x="2701" y="14925"/>
                    <a:pt x="-1" y="6865"/>
                  </a:cubicBezTo>
                  <a:lnTo>
                    <a:pt x="2048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676" name="Group 124"/>
          <p:cNvGrpSpPr>
            <a:grpSpLocks/>
          </p:cNvGrpSpPr>
          <p:nvPr/>
        </p:nvGrpSpPr>
        <p:grpSpPr bwMode="auto">
          <a:xfrm>
            <a:off x="5786438" y="3416300"/>
            <a:ext cx="176212" cy="1765300"/>
            <a:chOff x="3645" y="2256"/>
            <a:chExt cx="111" cy="1112"/>
          </a:xfrm>
        </p:grpSpPr>
        <p:sp>
          <p:nvSpPr>
            <p:cNvPr id="279677" name="Freeform 125"/>
            <p:cNvSpPr>
              <a:spLocks noChangeArrowheads="1"/>
            </p:cNvSpPr>
            <p:nvPr/>
          </p:nvSpPr>
          <p:spPr bwMode="auto">
            <a:xfrm flipH="1">
              <a:off x="3645" y="2256"/>
              <a:ext cx="47" cy="9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3"/>
                </a:cxn>
              </a:cxnLst>
              <a:rect l="0" t="0" r="r" b="b"/>
              <a:pathLst>
                <a:path w="1" h="263">
                  <a:moveTo>
                    <a:pt x="0" y="0"/>
                  </a:moveTo>
                  <a:lnTo>
                    <a:pt x="0" y="263"/>
                  </a:lnTo>
                </a:path>
              </a:pathLst>
            </a:cu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78" name="Line 126"/>
            <p:cNvSpPr>
              <a:spLocks noChangeShapeType="1"/>
            </p:cNvSpPr>
            <p:nvPr/>
          </p:nvSpPr>
          <p:spPr bwMode="auto">
            <a:xfrm>
              <a:off x="3692" y="3216"/>
              <a:ext cx="64" cy="152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9679" name="Group 127"/>
          <p:cNvGrpSpPr>
            <a:grpSpLocks/>
          </p:cNvGrpSpPr>
          <p:nvPr/>
        </p:nvGrpSpPr>
        <p:grpSpPr bwMode="auto">
          <a:xfrm>
            <a:off x="5289550" y="2117725"/>
            <a:ext cx="101600" cy="3076575"/>
            <a:chOff x="3380" y="1438"/>
            <a:chExt cx="64" cy="1938"/>
          </a:xfrm>
        </p:grpSpPr>
        <p:sp>
          <p:nvSpPr>
            <p:cNvPr id="279680" name="Line 128"/>
            <p:cNvSpPr>
              <a:spLocks noChangeShapeType="1"/>
            </p:cNvSpPr>
            <p:nvPr/>
          </p:nvSpPr>
          <p:spPr bwMode="auto">
            <a:xfrm>
              <a:off x="3444" y="1438"/>
              <a:ext cx="0" cy="17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81" name="Line 129"/>
            <p:cNvSpPr>
              <a:spLocks noChangeShapeType="1"/>
            </p:cNvSpPr>
            <p:nvPr/>
          </p:nvSpPr>
          <p:spPr bwMode="auto">
            <a:xfrm flipH="1">
              <a:off x="3380" y="3224"/>
              <a:ext cx="64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682" name="Line 130"/>
          <p:cNvSpPr>
            <a:spLocks noChangeShapeType="1"/>
          </p:cNvSpPr>
          <p:nvPr/>
        </p:nvSpPr>
        <p:spPr bwMode="auto">
          <a:xfrm>
            <a:off x="5873750" y="3616325"/>
            <a:ext cx="64770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83" name="AutoShape 131"/>
          <p:cNvSpPr>
            <a:spLocks noChangeArrowheads="1"/>
          </p:cNvSpPr>
          <p:nvPr/>
        </p:nvSpPr>
        <p:spPr bwMode="auto">
          <a:xfrm rot="5400000">
            <a:off x="885825" y="2171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84" name="AutoShape 132"/>
          <p:cNvSpPr>
            <a:spLocks noChangeArrowheads="1"/>
          </p:cNvSpPr>
          <p:nvPr/>
        </p:nvSpPr>
        <p:spPr bwMode="auto">
          <a:xfrm rot="5400000">
            <a:off x="885825" y="3695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85" name="Rectangle 133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279686" name="Group 134"/>
          <p:cNvGrpSpPr>
            <a:grpSpLocks/>
          </p:cNvGrpSpPr>
          <p:nvPr/>
        </p:nvGrpSpPr>
        <p:grpSpPr bwMode="auto">
          <a:xfrm>
            <a:off x="1344613" y="1636713"/>
            <a:ext cx="1779587" cy="1379537"/>
            <a:chOff x="895" y="1663"/>
            <a:chExt cx="1121" cy="869"/>
          </a:xfrm>
        </p:grpSpPr>
        <p:sp>
          <p:nvSpPr>
            <p:cNvPr id="279687" name="Rectangle 135"/>
            <p:cNvSpPr>
              <a:spLocks noChangeArrowheads="1"/>
            </p:cNvSpPr>
            <p:nvPr/>
          </p:nvSpPr>
          <p:spPr bwMode="auto">
            <a:xfrm>
              <a:off x="895" y="1663"/>
              <a:ext cx="1121" cy="8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 Sampling</a:t>
              </a: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distribution</a:t>
              </a:r>
            </a:p>
            <a:p>
              <a:pPr algn="l"/>
              <a:endParaRPr lang="en-US" sz="600">
                <a:effectLst/>
                <a:latin typeface="Book Antiqua" pitchFamily="18" charset="0"/>
              </a:endParaRP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of </a:t>
              </a:r>
            </a:p>
          </p:txBody>
        </p:sp>
        <p:graphicFrame>
          <p:nvGraphicFramePr>
            <p:cNvPr id="279688" name="Object 13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208" y="2155"/>
            <a:ext cx="753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702" name="Equation" r:id="rId4" imgW="1204560" imgH="607680" progId="Equation">
                    <p:embed/>
                  </p:oleObj>
                </mc:Choice>
                <mc:Fallback>
                  <p:oleObj name="Equation" r:id="rId4" imgW="1204560" imgH="607680" progId="Equation">
                    <p:embed/>
                    <p:pic>
                      <p:nvPicPr>
                        <p:cNvPr id="0" name="Picture 13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8" y="2155"/>
                          <a:ext cx="753" cy="3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9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7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7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7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27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2796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27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27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27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nimBg="1" autoUpdateAnimBg="0"/>
      <p:bldP spid="279556" grpId="0" animBg="1"/>
      <p:bldP spid="279557" grpId="0" autoUpdateAnimBg="0"/>
      <p:bldP spid="279558" grpId="0" animBg="1"/>
      <p:bldP spid="279559" grpId="0" animBg="1"/>
      <p:bldP spid="279560" grpId="0" autoUpdateAnimBg="0"/>
      <p:bldP spid="279561" grpId="0" autoUpdateAnimBg="0"/>
      <p:bldP spid="279562" grpId="0" autoUpdateAnimBg="0"/>
      <p:bldP spid="279563" grpId="0" animBg="1"/>
      <p:bldP spid="279564" grpId="0" autoUpdateAnimBg="0"/>
      <p:bldP spid="279565" grpId="0" autoUpdateAnimBg="0"/>
      <p:bldP spid="279566" grpId="0" animBg="1"/>
      <p:bldP spid="279682" grpId="0" animBg="1"/>
      <p:bldP spid="279683" grpId="0" animBg="1"/>
      <p:bldP spid="2796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7249"/>
            <a:ext cx="7772400" cy="642937"/>
          </a:xfrm>
          <a:noFill/>
          <a:ln/>
        </p:spPr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 rot="5400000">
            <a:off x="498475" y="1257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85800" y="1073150"/>
            <a:ext cx="805815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Hypothesis testing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can be used to determine whether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 statement about the value of a population parameter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should or should not be rejected.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2235200"/>
            <a:ext cx="80391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null hypothesis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a tentative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assumption about a population parameter.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04850" y="3073400"/>
            <a:ext cx="80010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alternative hypothesis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is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opposite of what is stated in the null hypothesis.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5400000">
            <a:off x="498475" y="2457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5400000">
            <a:off x="498475" y="3314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04850" y="3937000"/>
            <a:ext cx="8001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hypothesis testing procedure uses data from a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to test the two competing statements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indicated by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 rot="5400000">
            <a:off x="498475" y="4203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utoUpdateAnimBg="0"/>
      <p:bldP spid="6150" grpId="0" autoUpdateAnimBg="0"/>
      <p:bldP spid="6151" grpId="0" autoUpdateAnimBg="0"/>
      <p:bldP spid="6153" grpId="0" animBg="1"/>
      <p:bldP spid="6154" grpId="0" animBg="1"/>
      <p:bldP spid="6155" grpId="0" autoUpdateAnimBg="0"/>
      <p:bldP spid="615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12788" y="1082675"/>
            <a:ext cx="42878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108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AutoShape 111"/>
          <p:cNvSpPr>
            <a:spLocks noChangeArrowheads="1"/>
          </p:cNvSpPr>
          <p:nvPr/>
        </p:nvSpPr>
        <p:spPr bwMode="auto">
          <a:xfrm rot="5400000">
            <a:off x="400984" y="3740804"/>
            <a:ext cx="244475" cy="157442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677450" y="1490662"/>
            <a:ext cx="7933150" cy="4706938"/>
            <a:chOff x="677450" y="1490662"/>
            <a:chExt cx="7933150" cy="470693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7450" y="1497013"/>
              <a:ext cx="7888166" cy="46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677450" y="1497013"/>
              <a:ext cx="7888166" cy="4662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189941" y="1497013"/>
              <a:ext cx="7417447" cy="350837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77450" y="1828800"/>
              <a:ext cx="531769" cy="6826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189941" y="1828800"/>
              <a:ext cx="4239689" cy="6826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410350" y="1828800"/>
              <a:ext cx="3197038" cy="6826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677450" y="2492375"/>
              <a:ext cx="531769" cy="23399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189941" y="2492375"/>
              <a:ext cx="1498913" cy="233997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669574" y="2492375"/>
              <a:ext cx="2760055" cy="23399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5410350" y="2492375"/>
              <a:ext cx="3197038" cy="233997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77450" y="4813300"/>
              <a:ext cx="531769" cy="13462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189941" y="4813300"/>
              <a:ext cx="1498913" cy="1346200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669574" y="4813300"/>
              <a:ext cx="2760055" cy="13462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410350" y="4813300"/>
              <a:ext cx="3197038" cy="13462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1861479" y="1516063"/>
              <a:ext cx="29560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970880" y="1516063"/>
              <a:ext cx="29560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909263" y="1516063"/>
              <a:ext cx="29560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875057" y="2179638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328104" y="1885950"/>
              <a:ext cx="14009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Response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623710" y="2179638"/>
              <a:ext cx="74865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Time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3773275" y="2179638"/>
              <a:ext cx="171579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Size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469793" y="2179638"/>
              <a:ext cx="214956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=COUNT(A2:A41)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875057" y="2511425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702430" y="2511425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19.5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635112" y="2511425"/>
              <a:ext cx="185396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Mean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5469793" y="2511425"/>
              <a:ext cx="2543171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=AVERAGE(A2:A41)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875057" y="2843213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1702430" y="2843213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875057" y="3175000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1702430" y="3175000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2807737" y="3175000"/>
              <a:ext cx="2681334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Population Std. Dev.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469793" y="3175000"/>
              <a:ext cx="47393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875057" y="3506788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702430" y="3506788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886459" y="3506788"/>
              <a:ext cx="26026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Hypothesized Value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469793" y="3506788"/>
              <a:ext cx="395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875057" y="3838575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1702430" y="3838575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875057" y="4170363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702430" y="4170363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3537111" y="4170363"/>
              <a:ext cx="195196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Standard Error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5469793" y="4170363"/>
              <a:ext cx="1834681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=C4/SQRT(C1)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875057" y="4500563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761873" y="4500563"/>
              <a:ext cx="47393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3575669" y="4500563"/>
              <a:ext cx="191340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 Statistic 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469793" y="4500563"/>
              <a:ext cx="153747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=(C2-C5)/C7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875057" y="4832350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1702430" y="4832350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10.9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815614" y="5164138"/>
              <a:ext cx="395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1702430" y="5164138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2945901" y="5164138"/>
              <a:ext cx="27632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141900" y="5164138"/>
              <a:ext cx="234717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5469793" y="5164138"/>
              <a:ext cx="313759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=NORM.S.DIST(C8,TRUE)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815614" y="5495925"/>
              <a:ext cx="395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1702430" y="5495925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13.4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2945901" y="5495925"/>
              <a:ext cx="27632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3141900" y="5495925"/>
              <a:ext cx="234717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5469793" y="5495925"/>
              <a:ext cx="946259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=1-C10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815614" y="5827713"/>
              <a:ext cx="395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1702430" y="5827713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19.7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3201343" y="5827713"/>
              <a:ext cx="27632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3398948" y="5827713"/>
              <a:ext cx="2090124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(two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5469793" y="5827713"/>
              <a:ext cx="22684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=2*(MIN(C10,C11))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677450" y="1497013"/>
              <a:ext cx="19279" cy="1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1189941" y="1497013"/>
              <a:ext cx="19279" cy="1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669574" y="1497013"/>
              <a:ext cx="19279" cy="1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5410350" y="1497013"/>
              <a:ext cx="19279" cy="1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696729" y="3155950"/>
              <a:ext cx="197284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696729" y="3155950"/>
              <a:ext cx="197284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2669574" y="1516063"/>
              <a:ext cx="0" cy="16398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669574" y="1516063"/>
              <a:ext cx="19279" cy="16398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2669574" y="3155950"/>
              <a:ext cx="276005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2669574" y="3155950"/>
              <a:ext cx="276005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5410350" y="1516063"/>
              <a:ext cx="0" cy="16398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5410350" y="1516063"/>
              <a:ext cx="19279" cy="16398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696729" y="5145088"/>
              <a:ext cx="197284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696729" y="5145088"/>
              <a:ext cx="197284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2669574" y="3175000"/>
              <a:ext cx="0" cy="19700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2669574" y="3175000"/>
              <a:ext cx="19279" cy="19700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2669574" y="5145088"/>
              <a:ext cx="276005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2669574" y="5145088"/>
              <a:ext cx="276005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5410350" y="3175000"/>
              <a:ext cx="0" cy="19700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5410350" y="3175000"/>
              <a:ext cx="19279" cy="19700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696729" y="5476875"/>
              <a:ext cx="4713621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696729" y="5476875"/>
              <a:ext cx="4713621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5410350" y="5164138"/>
              <a:ext cx="0" cy="31273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5410350" y="5164138"/>
              <a:ext cx="19279" cy="3127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5410350" y="5476875"/>
              <a:ext cx="3155266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5410350" y="5476875"/>
              <a:ext cx="31552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8572043" y="1490662"/>
              <a:ext cx="38557" cy="4668838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>
              <a:off x="677450" y="1497013"/>
              <a:ext cx="1607" cy="46624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677450" y="1497013"/>
              <a:ext cx="19279" cy="46815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1189941" y="1503363"/>
              <a:ext cx="1607" cy="464343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1189941" y="1503363"/>
              <a:ext cx="19279" cy="4662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2669574" y="5151438"/>
              <a:ext cx="1607" cy="99536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2669574" y="5151438"/>
              <a:ext cx="19279" cy="1014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5410350" y="5495925"/>
              <a:ext cx="1607" cy="6635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5410350" y="5470525"/>
              <a:ext cx="19279" cy="682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696729" y="1497013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696729" y="1497013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696729" y="1828800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696729" y="1828800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696729" y="2492375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696729" y="2492375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696729" y="2824163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696729" y="2824163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5429629" y="3155950"/>
              <a:ext cx="31359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5429629" y="3155950"/>
              <a:ext cx="31552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1"/>
            <p:cNvSpPr>
              <a:spLocks noChangeShapeType="1"/>
            </p:cNvSpPr>
            <p:nvPr/>
          </p:nvSpPr>
          <p:spPr bwMode="auto">
            <a:xfrm>
              <a:off x="696729" y="3486150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696729" y="3486150"/>
              <a:ext cx="7888166" cy="206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696729" y="3817938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696729" y="3817938"/>
              <a:ext cx="7888166" cy="206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696729" y="4149725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696729" y="4149725"/>
              <a:ext cx="7888166" cy="206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696729" y="4481513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696729" y="4481513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>
              <a:off x="696729" y="4813300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696729" y="4813300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5429629" y="5145088"/>
              <a:ext cx="31359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5429629" y="5145088"/>
              <a:ext cx="31552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8565617" y="5476875"/>
              <a:ext cx="1607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8565617" y="5476875"/>
              <a:ext cx="19279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696729" y="5808663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696729" y="6140450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696729" y="6140450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ight Triangle 142"/>
            <p:cNvSpPr/>
            <p:nvPr/>
          </p:nvSpPr>
          <p:spPr bwMode="auto">
            <a:xfrm rot="16200000">
              <a:off x="880607" y="1539087"/>
              <a:ext cx="255587" cy="266687"/>
            </a:xfrm>
            <a:prstGeom prst="rtTriangle">
              <a:avLst/>
            </a:prstGeom>
            <a:solidFill>
              <a:srgbClr val="6F050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6" name="AutoShape 112"/>
            <p:cNvSpPr>
              <a:spLocks noChangeArrowheads="1"/>
            </p:cNvSpPr>
            <p:nvPr/>
          </p:nvSpPr>
          <p:spPr bwMode="auto">
            <a:xfrm>
              <a:off x="6454608" y="2978150"/>
              <a:ext cx="1959992" cy="1008063"/>
            </a:xfrm>
            <a:prstGeom prst="roundRect">
              <a:avLst>
                <a:gd name="adj" fmla="val 16667"/>
              </a:avLst>
            </a:prstGeom>
            <a:solidFill>
              <a:srgbClr val="5A00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Note: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Rows 13-41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are not shown.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031874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12788" y="1082675"/>
            <a:ext cx="42878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3" name="Rectangle 108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AutoShape 111"/>
          <p:cNvSpPr>
            <a:spLocks noChangeArrowheads="1"/>
          </p:cNvSpPr>
          <p:nvPr/>
        </p:nvSpPr>
        <p:spPr bwMode="auto">
          <a:xfrm rot="5400000">
            <a:off x="400984" y="3740804"/>
            <a:ext cx="244475" cy="157442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677450" y="1490662"/>
            <a:ext cx="7933150" cy="4706938"/>
            <a:chOff x="677450" y="1490662"/>
            <a:chExt cx="7933150" cy="470693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7450" y="1497013"/>
              <a:ext cx="7888166" cy="466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7450" y="1497013"/>
              <a:ext cx="7888166" cy="4662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89941" y="1497013"/>
              <a:ext cx="7417447" cy="350837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77450" y="1828800"/>
              <a:ext cx="531769" cy="6826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189941" y="1828800"/>
              <a:ext cx="4239689" cy="6826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410350" y="1828800"/>
              <a:ext cx="3197038" cy="6826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77450" y="2492375"/>
              <a:ext cx="531769" cy="23399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189941" y="2492375"/>
              <a:ext cx="1498913" cy="233997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669574" y="2492375"/>
              <a:ext cx="2760055" cy="23399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410350" y="2492375"/>
              <a:ext cx="3197038" cy="233997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77450" y="4813300"/>
              <a:ext cx="531769" cy="13462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1189941" y="4813300"/>
              <a:ext cx="1498913" cy="1346200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669574" y="4813300"/>
              <a:ext cx="2760055" cy="13462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410350" y="4813300"/>
              <a:ext cx="3197038" cy="13462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1861479" y="1516063"/>
              <a:ext cx="29560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3970880" y="1516063"/>
              <a:ext cx="29560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6909263" y="1516063"/>
              <a:ext cx="29560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875057" y="2179638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1328104" y="1885950"/>
              <a:ext cx="14009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Response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1623710" y="2179638"/>
              <a:ext cx="74865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Time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3773275" y="2179638"/>
              <a:ext cx="171579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Size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5469793" y="2179638"/>
              <a:ext cx="2853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875057" y="2511425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1702430" y="2511425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19.5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3635112" y="2511425"/>
              <a:ext cx="185396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Mean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5469793" y="2511425"/>
              <a:ext cx="64120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13.25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5"/>
            <p:cNvSpPr>
              <a:spLocks noChangeArrowheads="1"/>
            </p:cNvSpPr>
            <p:nvPr/>
          </p:nvSpPr>
          <p:spPr bwMode="auto">
            <a:xfrm>
              <a:off x="875057" y="2843213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1702430" y="2843213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875057" y="3175000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1702430" y="3175000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2807737" y="3175000"/>
              <a:ext cx="2681334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Population Std. Dev.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5469793" y="3175000"/>
              <a:ext cx="47393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875057" y="3506788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1702430" y="3506788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2886459" y="3506788"/>
              <a:ext cx="26026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Hypothesized Value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5469793" y="3506788"/>
              <a:ext cx="395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875057" y="3838575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1702430" y="3838575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875057" y="4170363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1702430" y="4170363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3537111" y="4170363"/>
              <a:ext cx="195196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Standard Error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5469793" y="4170363"/>
              <a:ext cx="64120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0.506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875057" y="4500563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1761873" y="4500563"/>
              <a:ext cx="47393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3575669" y="4500563"/>
              <a:ext cx="191340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 Statistic 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5469793" y="4500563"/>
              <a:ext cx="4985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2.47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875057" y="4832350"/>
              <a:ext cx="25704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1702430" y="4832350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10.9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815614" y="5164138"/>
              <a:ext cx="395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1702430" y="5164138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2945901" y="5164138"/>
              <a:ext cx="27632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3141900" y="5164138"/>
              <a:ext cx="234717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5469793" y="5164138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0.9933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62"/>
            <p:cNvSpPr>
              <a:spLocks noChangeArrowheads="1"/>
            </p:cNvSpPr>
            <p:nvPr/>
          </p:nvSpPr>
          <p:spPr bwMode="auto">
            <a:xfrm>
              <a:off x="815614" y="5495925"/>
              <a:ext cx="395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1702430" y="5495925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13.4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4"/>
            <p:cNvSpPr>
              <a:spLocks noChangeArrowheads="1"/>
            </p:cNvSpPr>
            <p:nvPr/>
          </p:nvSpPr>
          <p:spPr bwMode="auto">
            <a:xfrm>
              <a:off x="2945901" y="5495925"/>
              <a:ext cx="27632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5"/>
            <p:cNvSpPr>
              <a:spLocks noChangeArrowheads="1"/>
            </p:cNvSpPr>
            <p:nvPr/>
          </p:nvSpPr>
          <p:spPr bwMode="auto">
            <a:xfrm>
              <a:off x="3141900" y="5495925"/>
              <a:ext cx="234717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6"/>
            <p:cNvSpPr>
              <a:spLocks noChangeArrowheads="1"/>
            </p:cNvSpPr>
            <p:nvPr/>
          </p:nvSpPr>
          <p:spPr bwMode="auto">
            <a:xfrm>
              <a:off x="5469793" y="5495925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0.0067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7"/>
            <p:cNvSpPr>
              <a:spLocks noChangeArrowheads="1"/>
            </p:cNvSpPr>
            <p:nvPr/>
          </p:nvSpPr>
          <p:spPr bwMode="auto">
            <a:xfrm>
              <a:off x="815614" y="5827713"/>
              <a:ext cx="395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1702430" y="5827713"/>
              <a:ext cx="6120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19.7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3201343" y="5827713"/>
              <a:ext cx="27632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3398948" y="5827713"/>
              <a:ext cx="2090124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(two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71"/>
            <p:cNvSpPr>
              <a:spLocks noChangeArrowheads="1"/>
            </p:cNvSpPr>
            <p:nvPr/>
          </p:nvSpPr>
          <p:spPr bwMode="auto">
            <a:xfrm>
              <a:off x="5469793" y="5827713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0.0134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677450" y="1497013"/>
              <a:ext cx="19279" cy="1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73"/>
            <p:cNvSpPr>
              <a:spLocks noChangeArrowheads="1"/>
            </p:cNvSpPr>
            <p:nvPr/>
          </p:nvSpPr>
          <p:spPr bwMode="auto">
            <a:xfrm>
              <a:off x="1189941" y="1497013"/>
              <a:ext cx="19279" cy="1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2669574" y="1497013"/>
              <a:ext cx="19279" cy="1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5"/>
            <p:cNvSpPr>
              <a:spLocks noChangeArrowheads="1"/>
            </p:cNvSpPr>
            <p:nvPr/>
          </p:nvSpPr>
          <p:spPr bwMode="auto">
            <a:xfrm>
              <a:off x="5410350" y="1497013"/>
              <a:ext cx="19279" cy="1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7"/>
            <p:cNvSpPr>
              <a:spLocks noChangeShapeType="1"/>
            </p:cNvSpPr>
            <p:nvPr/>
          </p:nvSpPr>
          <p:spPr bwMode="auto">
            <a:xfrm>
              <a:off x="696729" y="3155950"/>
              <a:ext cx="197284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8"/>
            <p:cNvSpPr>
              <a:spLocks noChangeArrowheads="1"/>
            </p:cNvSpPr>
            <p:nvPr/>
          </p:nvSpPr>
          <p:spPr bwMode="auto">
            <a:xfrm>
              <a:off x="696729" y="3155950"/>
              <a:ext cx="197284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9"/>
            <p:cNvSpPr>
              <a:spLocks noChangeShapeType="1"/>
            </p:cNvSpPr>
            <p:nvPr/>
          </p:nvSpPr>
          <p:spPr bwMode="auto">
            <a:xfrm>
              <a:off x="2669574" y="1516063"/>
              <a:ext cx="0" cy="16398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80"/>
            <p:cNvSpPr>
              <a:spLocks noChangeArrowheads="1"/>
            </p:cNvSpPr>
            <p:nvPr/>
          </p:nvSpPr>
          <p:spPr bwMode="auto">
            <a:xfrm>
              <a:off x="2669574" y="1516063"/>
              <a:ext cx="19279" cy="16398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81"/>
            <p:cNvSpPr>
              <a:spLocks noChangeShapeType="1"/>
            </p:cNvSpPr>
            <p:nvPr/>
          </p:nvSpPr>
          <p:spPr bwMode="auto">
            <a:xfrm>
              <a:off x="2669574" y="3155950"/>
              <a:ext cx="276005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82"/>
            <p:cNvSpPr>
              <a:spLocks noChangeArrowheads="1"/>
            </p:cNvSpPr>
            <p:nvPr/>
          </p:nvSpPr>
          <p:spPr bwMode="auto">
            <a:xfrm>
              <a:off x="2669574" y="3155950"/>
              <a:ext cx="276005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83"/>
            <p:cNvSpPr>
              <a:spLocks noChangeShapeType="1"/>
            </p:cNvSpPr>
            <p:nvPr/>
          </p:nvSpPr>
          <p:spPr bwMode="auto">
            <a:xfrm>
              <a:off x="5410350" y="1516063"/>
              <a:ext cx="0" cy="16398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84"/>
            <p:cNvSpPr>
              <a:spLocks noChangeArrowheads="1"/>
            </p:cNvSpPr>
            <p:nvPr/>
          </p:nvSpPr>
          <p:spPr bwMode="auto">
            <a:xfrm>
              <a:off x="5410350" y="1516063"/>
              <a:ext cx="19279" cy="16398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5"/>
            <p:cNvSpPr>
              <a:spLocks noChangeShapeType="1"/>
            </p:cNvSpPr>
            <p:nvPr/>
          </p:nvSpPr>
          <p:spPr bwMode="auto">
            <a:xfrm>
              <a:off x="696729" y="5145088"/>
              <a:ext cx="197284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6"/>
            <p:cNvSpPr>
              <a:spLocks noChangeArrowheads="1"/>
            </p:cNvSpPr>
            <p:nvPr/>
          </p:nvSpPr>
          <p:spPr bwMode="auto">
            <a:xfrm>
              <a:off x="696729" y="5145088"/>
              <a:ext cx="197284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7"/>
            <p:cNvSpPr>
              <a:spLocks noChangeShapeType="1"/>
            </p:cNvSpPr>
            <p:nvPr/>
          </p:nvSpPr>
          <p:spPr bwMode="auto">
            <a:xfrm>
              <a:off x="2669574" y="3175000"/>
              <a:ext cx="0" cy="19700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8"/>
            <p:cNvSpPr>
              <a:spLocks noChangeArrowheads="1"/>
            </p:cNvSpPr>
            <p:nvPr/>
          </p:nvSpPr>
          <p:spPr bwMode="auto">
            <a:xfrm>
              <a:off x="2669574" y="3175000"/>
              <a:ext cx="19279" cy="19700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9"/>
            <p:cNvSpPr>
              <a:spLocks noChangeShapeType="1"/>
            </p:cNvSpPr>
            <p:nvPr/>
          </p:nvSpPr>
          <p:spPr bwMode="auto">
            <a:xfrm>
              <a:off x="2669574" y="5145088"/>
              <a:ext cx="276005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90"/>
            <p:cNvSpPr>
              <a:spLocks noChangeArrowheads="1"/>
            </p:cNvSpPr>
            <p:nvPr/>
          </p:nvSpPr>
          <p:spPr bwMode="auto">
            <a:xfrm>
              <a:off x="2669574" y="5145088"/>
              <a:ext cx="276005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91"/>
            <p:cNvSpPr>
              <a:spLocks noChangeShapeType="1"/>
            </p:cNvSpPr>
            <p:nvPr/>
          </p:nvSpPr>
          <p:spPr bwMode="auto">
            <a:xfrm>
              <a:off x="5410350" y="3175000"/>
              <a:ext cx="0" cy="19700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92"/>
            <p:cNvSpPr>
              <a:spLocks noChangeArrowheads="1"/>
            </p:cNvSpPr>
            <p:nvPr/>
          </p:nvSpPr>
          <p:spPr bwMode="auto">
            <a:xfrm>
              <a:off x="5410350" y="3175000"/>
              <a:ext cx="19279" cy="19700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93"/>
            <p:cNvSpPr>
              <a:spLocks noChangeShapeType="1"/>
            </p:cNvSpPr>
            <p:nvPr/>
          </p:nvSpPr>
          <p:spPr bwMode="auto">
            <a:xfrm>
              <a:off x="696729" y="5476875"/>
              <a:ext cx="4713621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94"/>
            <p:cNvSpPr>
              <a:spLocks noChangeArrowheads="1"/>
            </p:cNvSpPr>
            <p:nvPr/>
          </p:nvSpPr>
          <p:spPr bwMode="auto">
            <a:xfrm>
              <a:off x="696729" y="5476875"/>
              <a:ext cx="4713621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95"/>
            <p:cNvSpPr>
              <a:spLocks noChangeShapeType="1"/>
            </p:cNvSpPr>
            <p:nvPr/>
          </p:nvSpPr>
          <p:spPr bwMode="auto">
            <a:xfrm>
              <a:off x="5410350" y="5164138"/>
              <a:ext cx="0" cy="31273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6"/>
            <p:cNvSpPr>
              <a:spLocks noChangeArrowheads="1"/>
            </p:cNvSpPr>
            <p:nvPr/>
          </p:nvSpPr>
          <p:spPr bwMode="auto">
            <a:xfrm>
              <a:off x="5410350" y="5164138"/>
              <a:ext cx="19279" cy="3127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7"/>
            <p:cNvSpPr>
              <a:spLocks noChangeShapeType="1"/>
            </p:cNvSpPr>
            <p:nvPr/>
          </p:nvSpPr>
          <p:spPr bwMode="auto">
            <a:xfrm>
              <a:off x="5410350" y="5476875"/>
              <a:ext cx="3155266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8"/>
            <p:cNvSpPr>
              <a:spLocks noChangeArrowheads="1"/>
            </p:cNvSpPr>
            <p:nvPr/>
          </p:nvSpPr>
          <p:spPr bwMode="auto">
            <a:xfrm>
              <a:off x="5410350" y="5476875"/>
              <a:ext cx="31552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>
              <a:off x="8572043" y="1490662"/>
              <a:ext cx="38557" cy="4668838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01"/>
            <p:cNvSpPr>
              <a:spLocks noChangeShapeType="1"/>
            </p:cNvSpPr>
            <p:nvPr/>
          </p:nvSpPr>
          <p:spPr bwMode="auto">
            <a:xfrm>
              <a:off x="677450" y="1497013"/>
              <a:ext cx="1607" cy="46624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102"/>
            <p:cNvSpPr>
              <a:spLocks noChangeArrowheads="1"/>
            </p:cNvSpPr>
            <p:nvPr/>
          </p:nvSpPr>
          <p:spPr bwMode="auto">
            <a:xfrm>
              <a:off x="677450" y="1497013"/>
              <a:ext cx="19279" cy="46815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>
              <a:off x="1189941" y="1503363"/>
              <a:ext cx="1607" cy="464343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104"/>
            <p:cNvSpPr>
              <a:spLocks noChangeArrowheads="1"/>
            </p:cNvSpPr>
            <p:nvPr/>
          </p:nvSpPr>
          <p:spPr bwMode="auto">
            <a:xfrm>
              <a:off x="1189941" y="1503363"/>
              <a:ext cx="19279" cy="4662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05"/>
            <p:cNvSpPr>
              <a:spLocks noChangeShapeType="1"/>
            </p:cNvSpPr>
            <p:nvPr/>
          </p:nvSpPr>
          <p:spPr bwMode="auto">
            <a:xfrm>
              <a:off x="2669574" y="5151438"/>
              <a:ext cx="1607" cy="99536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106"/>
            <p:cNvSpPr>
              <a:spLocks noChangeArrowheads="1"/>
            </p:cNvSpPr>
            <p:nvPr/>
          </p:nvSpPr>
          <p:spPr bwMode="auto">
            <a:xfrm>
              <a:off x="2669574" y="5151438"/>
              <a:ext cx="19279" cy="1014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>
              <a:off x="5410350" y="5495925"/>
              <a:ext cx="1607" cy="6635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8"/>
            <p:cNvSpPr>
              <a:spLocks noChangeArrowheads="1"/>
            </p:cNvSpPr>
            <p:nvPr/>
          </p:nvSpPr>
          <p:spPr bwMode="auto">
            <a:xfrm>
              <a:off x="5410350" y="5470525"/>
              <a:ext cx="19279" cy="682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11"/>
            <p:cNvSpPr>
              <a:spLocks noChangeShapeType="1"/>
            </p:cNvSpPr>
            <p:nvPr/>
          </p:nvSpPr>
          <p:spPr bwMode="auto">
            <a:xfrm>
              <a:off x="696729" y="1497013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12"/>
            <p:cNvSpPr>
              <a:spLocks noChangeArrowheads="1"/>
            </p:cNvSpPr>
            <p:nvPr/>
          </p:nvSpPr>
          <p:spPr bwMode="auto">
            <a:xfrm>
              <a:off x="696729" y="1497013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13"/>
            <p:cNvSpPr>
              <a:spLocks noChangeShapeType="1"/>
            </p:cNvSpPr>
            <p:nvPr/>
          </p:nvSpPr>
          <p:spPr bwMode="auto">
            <a:xfrm>
              <a:off x="696729" y="1828800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14"/>
            <p:cNvSpPr>
              <a:spLocks noChangeArrowheads="1"/>
            </p:cNvSpPr>
            <p:nvPr/>
          </p:nvSpPr>
          <p:spPr bwMode="auto">
            <a:xfrm>
              <a:off x="696729" y="1828800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15"/>
            <p:cNvSpPr>
              <a:spLocks noChangeShapeType="1"/>
            </p:cNvSpPr>
            <p:nvPr/>
          </p:nvSpPr>
          <p:spPr bwMode="auto">
            <a:xfrm>
              <a:off x="696729" y="2492375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16"/>
            <p:cNvSpPr>
              <a:spLocks noChangeArrowheads="1"/>
            </p:cNvSpPr>
            <p:nvPr/>
          </p:nvSpPr>
          <p:spPr bwMode="auto">
            <a:xfrm>
              <a:off x="696729" y="2492375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17"/>
            <p:cNvSpPr>
              <a:spLocks noChangeShapeType="1"/>
            </p:cNvSpPr>
            <p:nvPr/>
          </p:nvSpPr>
          <p:spPr bwMode="auto">
            <a:xfrm>
              <a:off x="696729" y="2824163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18"/>
            <p:cNvSpPr>
              <a:spLocks noChangeArrowheads="1"/>
            </p:cNvSpPr>
            <p:nvPr/>
          </p:nvSpPr>
          <p:spPr bwMode="auto">
            <a:xfrm>
              <a:off x="696729" y="2824163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19"/>
            <p:cNvSpPr>
              <a:spLocks noChangeShapeType="1"/>
            </p:cNvSpPr>
            <p:nvPr/>
          </p:nvSpPr>
          <p:spPr bwMode="auto">
            <a:xfrm>
              <a:off x="5429629" y="3155950"/>
              <a:ext cx="31359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20"/>
            <p:cNvSpPr>
              <a:spLocks noChangeArrowheads="1"/>
            </p:cNvSpPr>
            <p:nvPr/>
          </p:nvSpPr>
          <p:spPr bwMode="auto">
            <a:xfrm>
              <a:off x="5429629" y="3155950"/>
              <a:ext cx="31552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21"/>
            <p:cNvSpPr>
              <a:spLocks noChangeShapeType="1"/>
            </p:cNvSpPr>
            <p:nvPr/>
          </p:nvSpPr>
          <p:spPr bwMode="auto">
            <a:xfrm>
              <a:off x="696729" y="3486150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22"/>
            <p:cNvSpPr>
              <a:spLocks noChangeArrowheads="1"/>
            </p:cNvSpPr>
            <p:nvPr/>
          </p:nvSpPr>
          <p:spPr bwMode="auto">
            <a:xfrm>
              <a:off x="696729" y="3486150"/>
              <a:ext cx="7888166" cy="206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23"/>
            <p:cNvSpPr>
              <a:spLocks noChangeShapeType="1"/>
            </p:cNvSpPr>
            <p:nvPr/>
          </p:nvSpPr>
          <p:spPr bwMode="auto">
            <a:xfrm>
              <a:off x="696729" y="3817938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24"/>
            <p:cNvSpPr>
              <a:spLocks noChangeArrowheads="1"/>
            </p:cNvSpPr>
            <p:nvPr/>
          </p:nvSpPr>
          <p:spPr bwMode="auto">
            <a:xfrm>
              <a:off x="696729" y="3817938"/>
              <a:ext cx="7888166" cy="206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25"/>
            <p:cNvSpPr>
              <a:spLocks noChangeShapeType="1"/>
            </p:cNvSpPr>
            <p:nvPr/>
          </p:nvSpPr>
          <p:spPr bwMode="auto">
            <a:xfrm>
              <a:off x="696729" y="4149725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26"/>
            <p:cNvSpPr>
              <a:spLocks noChangeArrowheads="1"/>
            </p:cNvSpPr>
            <p:nvPr/>
          </p:nvSpPr>
          <p:spPr bwMode="auto">
            <a:xfrm>
              <a:off x="696729" y="4149725"/>
              <a:ext cx="7888166" cy="206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27"/>
            <p:cNvSpPr>
              <a:spLocks noChangeShapeType="1"/>
            </p:cNvSpPr>
            <p:nvPr/>
          </p:nvSpPr>
          <p:spPr bwMode="auto">
            <a:xfrm>
              <a:off x="696729" y="4481513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28"/>
            <p:cNvSpPr>
              <a:spLocks noChangeArrowheads="1"/>
            </p:cNvSpPr>
            <p:nvPr/>
          </p:nvSpPr>
          <p:spPr bwMode="auto">
            <a:xfrm>
              <a:off x="696729" y="4481513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29"/>
            <p:cNvSpPr>
              <a:spLocks noChangeShapeType="1"/>
            </p:cNvSpPr>
            <p:nvPr/>
          </p:nvSpPr>
          <p:spPr bwMode="auto">
            <a:xfrm>
              <a:off x="696729" y="4813300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30"/>
            <p:cNvSpPr>
              <a:spLocks noChangeArrowheads="1"/>
            </p:cNvSpPr>
            <p:nvPr/>
          </p:nvSpPr>
          <p:spPr bwMode="auto">
            <a:xfrm>
              <a:off x="696729" y="4813300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31"/>
            <p:cNvSpPr>
              <a:spLocks noChangeShapeType="1"/>
            </p:cNvSpPr>
            <p:nvPr/>
          </p:nvSpPr>
          <p:spPr bwMode="auto">
            <a:xfrm>
              <a:off x="5429629" y="5145088"/>
              <a:ext cx="31359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32"/>
            <p:cNvSpPr>
              <a:spLocks noChangeArrowheads="1"/>
            </p:cNvSpPr>
            <p:nvPr/>
          </p:nvSpPr>
          <p:spPr bwMode="auto">
            <a:xfrm>
              <a:off x="5429629" y="5145088"/>
              <a:ext cx="31552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33"/>
            <p:cNvSpPr>
              <a:spLocks noChangeShapeType="1"/>
            </p:cNvSpPr>
            <p:nvPr/>
          </p:nvSpPr>
          <p:spPr bwMode="auto">
            <a:xfrm>
              <a:off x="8565617" y="5476875"/>
              <a:ext cx="1607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34"/>
            <p:cNvSpPr>
              <a:spLocks noChangeArrowheads="1"/>
            </p:cNvSpPr>
            <p:nvPr/>
          </p:nvSpPr>
          <p:spPr bwMode="auto">
            <a:xfrm>
              <a:off x="8565617" y="5476875"/>
              <a:ext cx="19279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36"/>
            <p:cNvSpPr>
              <a:spLocks noChangeArrowheads="1"/>
            </p:cNvSpPr>
            <p:nvPr/>
          </p:nvSpPr>
          <p:spPr bwMode="auto">
            <a:xfrm>
              <a:off x="696729" y="5808663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37"/>
            <p:cNvSpPr>
              <a:spLocks noChangeShapeType="1"/>
            </p:cNvSpPr>
            <p:nvPr/>
          </p:nvSpPr>
          <p:spPr bwMode="auto">
            <a:xfrm>
              <a:off x="696729" y="6140450"/>
              <a:ext cx="7868888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38"/>
            <p:cNvSpPr>
              <a:spLocks noChangeArrowheads="1"/>
            </p:cNvSpPr>
            <p:nvPr/>
          </p:nvSpPr>
          <p:spPr bwMode="auto">
            <a:xfrm>
              <a:off x="696729" y="6140450"/>
              <a:ext cx="7888166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ight Triangle 130"/>
            <p:cNvSpPr/>
            <p:nvPr/>
          </p:nvSpPr>
          <p:spPr bwMode="auto">
            <a:xfrm rot="16200000">
              <a:off x="880607" y="1539087"/>
              <a:ext cx="255587" cy="266687"/>
            </a:xfrm>
            <a:prstGeom prst="rtTriangle">
              <a:avLst/>
            </a:prstGeom>
            <a:solidFill>
              <a:srgbClr val="6F050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132" name="AutoShape 112"/>
            <p:cNvSpPr>
              <a:spLocks noChangeArrowheads="1"/>
            </p:cNvSpPr>
            <p:nvPr/>
          </p:nvSpPr>
          <p:spPr bwMode="auto">
            <a:xfrm>
              <a:off x="6454608" y="2978150"/>
              <a:ext cx="1959992" cy="1008063"/>
            </a:xfrm>
            <a:prstGeom prst="roundRect">
              <a:avLst>
                <a:gd name="adj" fmla="val 16667"/>
              </a:avLst>
            </a:prstGeom>
            <a:solidFill>
              <a:srgbClr val="5A00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Note:</a:t>
              </a:r>
            </a:p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Rows 13-41</a:t>
              </a:r>
            </a:p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are not shown.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443819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83" name="Rectangle 111"/>
          <p:cNvSpPr>
            <a:spLocks noChangeArrowheads="1"/>
          </p:cNvSpPr>
          <p:nvPr/>
        </p:nvSpPr>
        <p:spPr bwMode="auto">
          <a:xfrm>
            <a:off x="1181100" y="3638550"/>
            <a:ext cx="49339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2384" name="Text Box 112"/>
          <p:cNvSpPr txBox="1">
            <a:spLocks noChangeArrowheads="1"/>
          </p:cNvSpPr>
          <p:nvPr/>
        </p:nvSpPr>
        <p:spPr bwMode="auto">
          <a:xfrm>
            <a:off x="1255713" y="3690938"/>
            <a:ext cx="4824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82386" name="Rectangle 114"/>
          <p:cNvSpPr>
            <a:spLocks noChangeArrowheads="1"/>
          </p:cNvSpPr>
          <p:nvPr/>
        </p:nvSpPr>
        <p:spPr bwMode="auto">
          <a:xfrm>
            <a:off x="1925638" y="4827588"/>
            <a:ext cx="5597525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is sufficient statistical evidence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infer that Metro EMS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meeting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response goal of 12 minutes.</a:t>
            </a:r>
          </a:p>
        </p:txBody>
      </p:sp>
      <p:sp>
        <p:nvSpPr>
          <p:cNvPr id="182387" name="Text Box 115"/>
          <p:cNvSpPr txBox="1">
            <a:spLocks noChangeArrowheads="1"/>
          </p:cNvSpPr>
          <p:nvPr/>
        </p:nvSpPr>
        <p:spPr bwMode="auto">
          <a:xfrm>
            <a:off x="2363788" y="4281488"/>
            <a:ext cx="47323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Because 2.47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1.645, we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82388" name="Text Box 116"/>
          <p:cNvSpPr txBox="1">
            <a:spLocks noChangeArrowheads="1"/>
          </p:cNvSpPr>
          <p:nvPr/>
        </p:nvSpPr>
        <p:spPr bwMode="auto">
          <a:xfrm>
            <a:off x="698500" y="1093788"/>
            <a:ext cx="3833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Critical Value Approach</a:t>
            </a:r>
          </a:p>
        </p:txBody>
      </p:sp>
      <p:sp>
        <p:nvSpPr>
          <p:cNvPr id="182389" name="AutoShape 117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90" name="AutoShape 118"/>
          <p:cNvSpPr>
            <a:spLocks noChangeArrowheads="1"/>
          </p:cNvSpPr>
          <p:nvPr/>
        </p:nvSpPr>
        <p:spPr bwMode="auto">
          <a:xfrm rot="5400000">
            <a:off x="771525" y="3822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92" name="Rectangle 120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2393" name="Text Box 121"/>
          <p:cNvSpPr txBox="1">
            <a:spLocks noChangeArrowheads="1"/>
          </p:cNvSpPr>
          <p:nvPr/>
        </p:nvSpPr>
        <p:spPr bwMode="auto">
          <a:xfrm>
            <a:off x="3016250" y="2392363"/>
            <a:ext cx="3267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.05,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.05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1.645</a:t>
            </a:r>
          </a:p>
        </p:txBody>
      </p:sp>
      <p:sp>
        <p:nvSpPr>
          <p:cNvPr id="182394" name="Rectangle 122"/>
          <p:cNvSpPr>
            <a:spLocks noChangeArrowheads="1"/>
          </p:cNvSpPr>
          <p:nvPr/>
        </p:nvSpPr>
        <p:spPr bwMode="auto">
          <a:xfrm>
            <a:off x="1181100" y="1733550"/>
            <a:ext cx="69342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2395" name="Text Box 123"/>
          <p:cNvSpPr txBox="1">
            <a:spLocks noChangeArrowheads="1"/>
          </p:cNvSpPr>
          <p:nvPr/>
        </p:nvSpPr>
        <p:spPr bwMode="auto">
          <a:xfrm>
            <a:off x="1236663" y="1766888"/>
            <a:ext cx="6815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Determine the critical value and rejection rule.</a:t>
            </a:r>
          </a:p>
        </p:txBody>
      </p:sp>
      <p:sp>
        <p:nvSpPr>
          <p:cNvPr id="182397" name="Text Box 125"/>
          <p:cNvSpPr txBox="1">
            <a:spLocks noChangeArrowheads="1"/>
          </p:cNvSpPr>
          <p:nvPr/>
        </p:nvSpPr>
        <p:spPr bwMode="auto">
          <a:xfrm>
            <a:off x="3201988" y="2947988"/>
            <a:ext cx="29003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1.645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2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2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2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8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8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82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2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2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8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8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83" grpId="0" animBg="1"/>
      <p:bldP spid="182384" grpId="0" autoUpdateAnimBg="0"/>
      <p:bldP spid="182386" grpId="0" autoUpdateAnimBg="0"/>
      <p:bldP spid="182387" grpId="0" autoUpdateAnimBg="0"/>
      <p:bldP spid="182389" grpId="0" animBg="1"/>
      <p:bldP spid="182390" grpId="0" animBg="1"/>
      <p:bldP spid="182393" grpId="0" autoUpdateAnimBg="0"/>
      <p:bldP spid="182394" grpId="0" animBg="1"/>
      <p:bldP spid="182395" grpId="0" autoUpdateAnimBg="0"/>
      <p:bldP spid="18239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685800" y="69850"/>
            <a:ext cx="7772400" cy="966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Approach to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Hypothesis Testing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698500" y="4692650"/>
            <a:ext cx="65913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rejection rule:</a:t>
            </a:r>
          </a:p>
          <a:p>
            <a:pPr algn="l">
              <a:buClr>
                <a:srgbClr val="66FFFF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698500" y="1019175"/>
            <a:ext cx="7467600" cy="606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Compute the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using the following three steps:</a:t>
            </a:r>
          </a:p>
        </p:txBody>
      </p:sp>
      <p:sp>
        <p:nvSpPr>
          <p:cNvPr id="282630" name="AutoShape 6"/>
          <p:cNvSpPr>
            <a:spLocks noChangeArrowheads="1"/>
          </p:cNvSpPr>
          <p:nvPr/>
        </p:nvSpPr>
        <p:spPr bwMode="auto">
          <a:xfrm rot="5400000">
            <a:off x="536575" y="1225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2" name="AutoShape 8"/>
          <p:cNvSpPr>
            <a:spLocks noChangeArrowheads="1"/>
          </p:cNvSpPr>
          <p:nvPr/>
        </p:nvSpPr>
        <p:spPr bwMode="auto">
          <a:xfrm rot="5400000">
            <a:off x="536575" y="4838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3" name="AutoShape 9"/>
          <p:cNvSpPr>
            <a:spLocks noChangeArrowheads="1"/>
          </p:cNvSpPr>
          <p:nvPr/>
        </p:nvSpPr>
        <p:spPr bwMode="auto">
          <a:xfrm rot="5400000">
            <a:off x="536575" y="1695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4" name="AutoShape 10"/>
          <p:cNvSpPr>
            <a:spLocks noChangeArrowheads="1"/>
          </p:cNvSpPr>
          <p:nvPr/>
        </p:nvSpPr>
        <p:spPr bwMode="auto">
          <a:xfrm rot="5400000">
            <a:off x="536575" y="2171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5" name="AutoShape 11"/>
          <p:cNvSpPr>
            <a:spLocks noChangeArrowheads="1"/>
          </p:cNvSpPr>
          <p:nvPr/>
        </p:nvSpPr>
        <p:spPr bwMode="auto">
          <a:xfrm rot="5400000">
            <a:off x="536575" y="4000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6" name="Text Box 12"/>
          <p:cNvSpPr txBox="1">
            <a:spLocks noChangeArrowheads="1"/>
          </p:cNvSpPr>
          <p:nvPr/>
        </p:nvSpPr>
        <p:spPr bwMode="auto">
          <a:xfrm>
            <a:off x="1139825" y="3840163"/>
            <a:ext cx="6950075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3.  Double the tail area obtained in step 2 to obtain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–value.</a:t>
            </a:r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auto">
          <a:xfrm>
            <a:off x="1158875" y="2011363"/>
            <a:ext cx="7164388" cy="1833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 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in the upper tail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&gt; 0), find the area under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standard normal curve to the right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in the lower tail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&lt; 0), find the area under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standard normal curve to the left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1158875" y="1535113"/>
            <a:ext cx="5930900" cy="493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 Compute the value of the test statistic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8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282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28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autoUpdateAnimBg="0"/>
      <p:bldP spid="282630" grpId="0" animBg="1"/>
      <p:bldP spid="282632" grpId="0" animBg="1"/>
      <p:bldP spid="282633" grpId="0" animBg="1"/>
      <p:bldP spid="282634" grpId="0" animBg="1"/>
      <p:bldP spid="282635" grpId="0" animBg="1"/>
      <p:bldP spid="282636" grpId="0" autoUpdateAnimBg="0"/>
      <p:bldP spid="282637" grpId="0" autoUpdateAnimBg="0"/>
      <p:bldP spid="28263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685800" y="50800"/>
            <a:ext cx="7772400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Critical Value Approach to 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Hypothesis Testing</a:t>
            </a:r>
          </a:p>
        </p:txBody>
      </p:sp>
      <p:sp>
        <p:nvSpPr>
          <p:cNvPr id="284676" name="AutoShape 4"/>
          <p:cNvSpPr>
            <a:spLocks noChangeArrowheads="1"/>
          </p:cNvSpPr>
          <p:nvPr/>
        </p:nvSpPr>
        <p:spPr bwMode="auto">
          <a:xfrm rot="5400000">
            <a:off x="536575" y="1225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698500" y="1206500"/>
            <a:ext cx="4343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critical values will occur in both the lower and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upper tails of the standard normal curve.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720725" y="3192463"/>
            <a:ext cx="603408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rejection rule is: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or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84679" name="AutoShape 7"/>
          <p:cNvSpPr>
            <a:spLocks noChangeArrowheads="1"/>
          </p:cNvSpPr>
          <p:nvPr/>
        </p:nvSpPr>
        <p:spPr bwMode="auto">
          <a:xfrm rot="5400000">
            <a:off x="536575" y="3314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0" name="Text Box 8"/>
          <p:cNvSpPr txBox="1">
            <a:spLocks noChangeArrowheads="1"/>
          </p:cNvSpPr>
          <p:nvPr/>
        </p:nvSpPr>
        <p:spPr bwMode="auto">
          <a:xfrm>
            <a:off x="698500" y="1963738"/>
            <a:ext cx="76136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Use the standard normal probability distribution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table to find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(the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with an area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/2 in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upper tail of the distribution).</a:t>
            </a:r>
          </a:p>
        </p:txBody>
      </p:sp>
      <p:sp>
        <p:nvSpPr>
          <p:cNvPr id="284681" name="AutoShape 9"/>
          <p:cNvSpPr>
            <a:spLocks noChangeArrowheads="1"/>
          </p:cNvSpPr>
          <p:nvPr/>
        </p:nvSpPr>
        <p:spPr bwMode="auto">
          <a:xfrm rot="5400000">
            <a:off x="536575" y="209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846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nimBg="1"/>
      <p:bldP spid="284677" grpId="0" autoUpdateAnimBg="0"/>
      <p:bldP spid="284678" grpId="0" autoUpdateAnimBg="0"/>
      <p:bldP spid="284679" grpId="0" animBg="1"/>
      <p:bldP spid="284680" grpId="0" autoUpdateAnimBg="0"/>
      <p:bldP spid="28468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084263"/>
            <a:ext cx="5110163" cy="54133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Example:  Glow Toothpaste</a:t>
            </a:r>
            <a:r>
              <a:rPr lang="en-US"/>
              <a:t> </a:t>
            </a:r>
          </a:p>
        </p:txBody>
      </p:sp>
      <p:sp>
        <p:nvSpPr>
          <p:cNvPr id="21572" name="AutoShape 68"/>
          <p:cNvSpPr>
            <a:spLocks noChangeArrowheads="1"/>
          </p:cNvSpPr>
          <p:nvPr/>
        </p:nvSpPr>
        <p:spPr bwMode="auto">
          <a:xfrm rot="5400000">
            <a:off x="752475" y="1733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 rot="5400000">
            <a:off x="752475" y="3295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1082675" y="3195638"/>
            <a:ext cx="7343775" cy="184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Quality assurance procedures call for the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continuation of the filling process if the sample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results are consistent with the assumption that the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filling weight for the population of toothpaste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tubes is 6 oz.; otherwise the process will be adjusted.</a:t>
            </a:r>
          </a:p>
        </p:txBody>
      </p:sp>
      <p:sp>
        <p:nvSpPr>
          <p:cNvPr id="21575" name="Text Box 71"/>
          <p:cNvSpPr txBox="1">
            <a:spLocks noChangeArrowheads="1"/>
          </p:cNvSpPr>
          <p:nvPr/>
        </p:nvSpPr>
        <p:spPr bwMode="auto">
          <a:xfrm>
            <a:off x="1076325" y="1665288"/>
            <a:ext cx="7200900" cy="147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production line for Glow toothpaste is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designed to fill tubes with a mean weight of 6 oz.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Periodically, a sample of 30 tubes will be selected in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order to check the filling process.</a:t>
            </a:r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2" grpId="0" animBg="1"/>
      <p:bldP spid="21573" grpId="0" animBg="1"/>
      <p:bldP spid="21574" grpId="0" autoUpdateAnimBg="0"/>
      <p:bldP spid="2157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01" name="AutoShape 193"/>
          <p:cNvSpPr>
            <a:spLocks noChangeArrowheads="1"/>
          </p:cNvSpPr>
          <p:nvPr/>
        </p:nvSpPr>
        <p:spPr bwMode="auto">
          <a:xfrm rot="5400000">
            <a:off x="752475" y="1739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802" name="AutoShape 194"/>
          <p:cNvSpPr>
            <a:spLocks noChangeArrowheads="1"/>
          </p:cNvSpPr>
          <p:nvPr/>
        </p:nvSpPr>
        <p:spPr bwMode="auto">
          <a:xfrm rot="5400000">
            <a:off x="752475" y="3028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803" name="Text Box 195"/>
          <p:cNvSpPr txBox="1">
            <a:spLocks noChangeArrowheads="1"/>
          </p:cNvSpPr>
          <p:nvPr/>
        </p:nvSpPr>
        <p:spPr bwMode="auto">
          <a:xfrm>
            <a:off x="1038225" y="2919413"/>
            <a:ext cx="73787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Perform a hypothesis test, at the .03 level of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significance, to help determine whether the filling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process should continue operating or be stopped and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corrected.</a:t>
            </a:r>
          </a:p>
        </p:txBody>
      </p:sp>
      <p:sp>
        <p:nvSpPr>
          <p:cNvPr id="196804" name="Text Box 196"/>
          <p:cNvSpPr txBox="1">
            <a:spLocks noChangeArrowheads="1"/>
          </p:cNvSpPr>
          <p:nvPr/>
        </p:nvSpPr>
        <p:spPr bwMode="auto">
          <a:xfrm>
            <a:off x="1019175" y="1636713"/>
            <a:ext cx="7234238" cy="1223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Assume that a sample of 30 toothpaste tubes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provides a sample mean of 6.1 oz.  The population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 is believed to be 0.2 oz.</a:t>
            </a:r>
          </a:p>
        </p:txBody>
      </p:sp>
      <p:sp>
        <p:nvSpPr>
          <p:cNvPr id="196805" name="Rectangle 197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6806" name="Rectangle 198"/>
          <p:cNvSpPr>
            <a:spLocks noChangeArrowheads="1"/>
          </p:cNvSpPr>
          <p:nvPr/>
        </p:nvSpPr>
        <p:spPr bwMode="auto">
          <a:xfrm>
            <a:off x="711200" y="1084263"/>
            <a:ext cx="5110163" cy="541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Glow Toothpaste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6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968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801" grpId="0" animBg="1"/>
      <p:bldP spid="196802" grpId="0" animBg="1"/>
      <p:bldP spid="196803" grpId="0" autoUpdateAnimBg="0"/>
      <p:bldP spid="19680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1181100" y="1733550"/>
            <a:ext cx="42672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1216025" y="1785938"/>
            <a:ext cx="41735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 Determine the hypotheses.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1181100" y="2876550"/>
            <a:ext cx="49530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1219200" y="2928938"/>
            <a:ext cx="4854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  Specify the level of significance.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1181100" y="3714750"/>
            <a:ext cx="58293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1236663" y="3767138"/>
            <a:ext cx="5719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3.  Compute the value of the test statistic.</a:t>
            </a: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6237288" y="2925763"/>
            <a:ext cx="11699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.03</a:t>
            </a: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698500" y="1106488"/>
            <a:ext cx="5949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 and Critical Value Approaches</a:t>
            </a:r>
          </a:p>
        </p:txBody>
      </p:sp>
      <p:grpSp>
        <p:nvGrpSpPr>
          <p:cNvPr id="285743" name="Group 47"/>
          <p:cNvGrpSpPr>
            <a:grpSpLocks/>
          </p:cNvGrpSpPr>
          <p:nvPr/>
        </p:nvGrpSpPr>
        <p:grpSpPr bwMode="auto">
          <a:xfrm>
            <a:off x="5643563" y="1820863"/>
            <a:ext cx="1398587" cy="822325"/>
            <a:chOff x="3543" y="1147"/>
            <a:chExt cx="881" cy="518"/>
          </a:xfrm>
        </p:grpSpPr>
        <p:sp>
          <p:nvSpPr>
            <p:cNvPr id="285744" name="Text Box 48"/>
            <p:cNvSpPr txBox="1">
              <a:spLocks noChangeArrowheads="1"/>
            </p:cNvSpPr>
            <p:nvPr/>
          </p:nvSpPr>
          <p:spPr bwMode="auto">
            <a:xfrm>
              <a:off x="3543" y="1147"/>
              <a:ext cx="881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H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0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: 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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= 6</a:t>
              </a:r>
            </a:p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H</a:t>
              </a:r>
              <a:r>
                <a:rPr lang="en-US" sz="28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:</a:t>
              </a:r>
            </a:p>
          </p:txBody>
        </p:sp>
        <p:graphicFrame>
          <p:nvGraphicFramePr>
            <p:cNvPr id="285745" name="Object 49"/>
            <p:cNvGraphicFramePr>
              <a:graphicFrameLocks noChangeAspect="1"/>
            </p:cNvGraphicFramePr>
            <p:nvPr/>
          </p:nvGraphicFramePr>
          <p:xfrm>
            <a:off x="3946" y="1430"/>
            <a:ext cx="405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5778" name="Equation" r:id="rId4" imgW="825480" imgH="393480" progId="Equation.DSMT4">
                    <p:embed/>
                  </p:oleObj>
                </mc:Choice>
                <mc:Fallback>
                  <p:oleObj name="Equation" r:id="rId4" imgW="825480" imgH="393480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6" y="1430"/>
                          <a:ext cx="405" cy="221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5746" name="AutoShape 50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747" name="AutoShape 51"/>
          <p:cNvSpPr>
            <a:spLocks noChangeArrowheads="1"/>
          </p:cNvSpPr>
          <p:nvPr/>
        </p:nvSpPr>
        <p:spPr bwMode="auto">
          <a:xfrm rot="5400000">
            <a:off x="771525" y="3079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748" name="AutoShape 52"/>
          <p:cNvSpPr>
            <a:spLocks noChangeArrowheads="1"/>
          </p:cNvSpPr>
          <p:nvPr/>
        </p:nvSpPr>
        <p:spPr bwMode="auto">
          <a:xfrm rot="5400000">
            <a:off x="771525" y="3898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750" name="Rectangle 54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285751" name="Object 5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432050" y="4422775"/>
          <a:ext cx="41211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79" name="Equation" r:id="rId6" imgW="4317840" imgH="888840" progId="Equation.DSMT4">
                  <p:embed/>
                </p:oleObj>
              </mc:Choice>
              <mc:Fallback>
                <p:oleObj name="Equation" r:id="rId6" imgW="4317840" imgH="888840" progId="Equation.DSMT4">
                  <p:embed/>
                  <p:pic>
                    <p:nvPicPr>
                      <p:cNvPr id="0" name="Picture 5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4422775"/>
                        <a:ext cx="41211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752" name="Oval 56"/>
          <p:cNvSpPr>
            <a:spLocks noChangeArrowheads="1"/>
          </p:cNvSpPr>
          <p:nvPr/>
        </p:nvSpPr>
        <p:spPr bwMode="auto">
          <a:xfrm>
            <a:off x="5695950" y="4514850"/>
            <a:ext cx="104775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5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85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285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28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8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nimBg="1"/>
      <p:bldP spid="285699" grpId="0" autoUpdateAnimBg="0"/>
      <p:bldP spid="285700" grpId="0" animBg="1"/>
      <p:bldP spid="285701" grpId="0" autoUpdateAnimBg="0"/>
      <p:bldP spid="285702" grpId="0" animBg="1"/>
      <p:bldP spid="285703" grpId="0" autoUpdateAnimBg="0"/>
      <p:bldP spid="285704" grpId="0" autoUpdateAnimBg="0"/>
      <p:bldP spid="285746" grpId="0" animBg="1"/>
      <p:bldP spid="285747" grpId="0" animBg="1"/>
      <p:bldP spid="285748" grpId="0" animBg="1"/>
      <p:bldP spid="28575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5" name="Rectangle 35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86756" name="Rectangle 36"/>
          <p:cNvSpPr>
            <a:spLocks noChangeArrowheads="1"/>
          </p:cNvSpPr>
          <p:nvPr/>
        </p:nvSpPr>
        <p:spPr bwMode="auto">
          <a:xfrm>
            <a:off x="1181100" y="3600450"/>
            <a:ext cx="49339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6757" name="Text Box 37"/>
          <p:cNvSpPr txBox="1">
            <a:spLocks noChangeArrowheads="1"/>
          </p:cNvSpPr>
          <p:nvPr/>
        </p:nvSpPr>
        <p:spPr bwMode="auto">
          <a:xfrm>
            <a:off x="1255713" y="3652838"/>
            <a:ext cx="4824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86759" name="Text Box 39"/>
          <p:cNvSpPr txBox="1">
            <a:spLocks noChangeArrowheads="1"/>
          </p:cNvSpPr>
          <p:nvPr/>
        </p:nvSpPr>
        <p:spPr bwMode="auto">
          <a:xfrm>
            <a:off x="685800" y="1106488"/>
            <a:ext cx="3148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 Approach</a:t>
            </a:r>
          </a:p>
        </p:txBody>
      </p:sp>
      <p:sp>
        <p:nvSpPr>
          <p:cNvPr id="286760" name="AutoShape 40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1" name="AutoShape 41"/>
          <p:cNvSpPr>
            <a:spLocks noChangeArrowheads="1"/>
          </p:cNvSpPr>
          <p:nvPr/>
        </p:nvSpPr>
        <p:spPr bwMode="auto">
          <a:xfrm rot="5400000">
            <a:off x="771525" y="3784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2" name="Rectangle 42"/>
          <p:cNvSpPr>
            <a:spLocks noChangeArrowheads="1"/>
          </p:cNvSpPr>
          <p:nvPr/>
        </p:nvSpPr>
        <p:spPr bwMode="auto">
          <a:xfrm>
            <a:off x="1181100" y="1733550"/>
            <a:ext cx="37719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6763" name="Text Box 43"/>
          <p:cNvSpPr txBox="1">
            <a:spLocks noChangeArrowheads="1"/>
          </p:cNvSpPr>
          <p:nvPr/>
        </p:nvSpPr>
        <p:spPr bwMode="auto">
          <a:xfrm>
            <a:off x="1236663" y="1766888"/>
            <a:ext cx="360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Compute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–value.</a:t>
            </a:r>
          </a:p>
        </p:txBody>
      </p:sp>
      <p:sp>
        <p:nvSpPr>
          <p:cNvPr id="286764" name="Text Box 44"/>
          <p:cNvSpPr txBox="1">
            <a:spLocks noChangeArrowheads="1"/>
          </p:cNvSpPr>
          <p:nvPr/>
        </p:nvSpPr>
        <p:spPr bwMode="auto">
          <a:xfrm>
            <a:off x="1716088" y="2376488"/>
            <a:ext cx="5989637" cy="944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2.74, cumulative probability = .9969</a:t>
            </a:r>
          </a:p>
          <a:p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= 2(1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.9969) =  .0062</a:t>
            </a:r>
          </a:p>
        </p:txBody>
      </p:sp>
      <p:sp>
        <p:nvSpPr>
          <p:cNvPr id="286765" name="Oval 45"/>
          <p:cNvSpPr>
            <a:spLocks noChangeArrowheads="1"/>
          </p:cNvSpPr>
          <p:nvPr/>
        </p:nvSpPr>
        <p:spPr bwMode="auto">
          <a:xfrm>
            <a:off x="5905500" y="2857500"/>
            <a:ext cx="95250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6" name="Text Box 46"/>
          <p:cNvSpPr txBox="1">
            <a:spLocks noChangeArrowheads="1"/>
          </p:cNvSpPr>
          <p:nvPr/>
        </p:nvSpPr>
        <p:spPr bwMode="auto">
          <a:xfrm>
            <a:off x="1577975" y="4221163"/>
            <a:ext cx="64928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Because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= .0062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.03, we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86767" name="Rectangle 47"/>
          <p:cNvSpPr>
            <a:spLocks noChangeArrowheads="1"/>
          </p:cNvSpPr>
          <p:nvPr/>
        </p:nvSpPr>
        <p:spPr bwMode="auto">
          <a:xfrm>
            <a:off x="1371600" y="4751388"/>
            <a:ext cx="6743700" cy="1306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is sufficient statistical evidence to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infer that the alternative hypothesis is true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(i.e. the mean filling weight is not 6 ounces).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867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8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8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6" grpId="0" animBg="1"/>
      <p:bldP spid="286757" grpId="0" autoUpdateAnimBg="0"/>
      <p:bldP spid="286760" grpId="0" animBg="1"/>
      <p:bldP spid="286761" grpId="0" animBg="1"/>
      <p:bldP spid="286762" grpId="0" animBg="1"/>
      <p:bldP spid="286763" grpId="0" autoUpdateAnimBg="0"/>
      <p:bldP spid="286764" grpId="0" autoUpdateAnimBg="0"/>
      <p:bldP spid="286765" grpId="0" animBg="1"/>
      <p:bldP spid="286766" grpId="0" autoUpdateAnimBg="0"/>
      <p:bldP spid="28676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79" name="Rectangle 35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87780" name="Rectangle 36"/>
          <p:cNvSpPr>
            <a:spLocks noChangeArrowheads="1"/>
          </p:cNvSpPr>
          <p:nvPr/>
        </p:nvSpPr>
        <p:spPr bwMode="auto">
          <a:xfrm>
            <a:off x="819150" y="1631950"/>
            <a:ext cx="7562850" cy="4349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7781" name="Freeform 37"/>
          <p:cNvSpPr>
            <a:spLocks/>
          </p:cNvSpPr>
          <p:nvPr/>
        </p:nvSpPr>
        <p:spPr bwMode="auto">
          <a:xfrm>
            <a:off x="2308225" y="1839913"/>
            <a:ext cx="4514850" cy="3057525"/>
          </a:xfrm>
          <a:custGeom>
            <a:avLst/>
            <a:gdLst/>
            <a:ahLst/>
            <a:cxnLst>
              <a:cxn ang="0">
                <a:pos x="1339" y="18"/>
              </a:cxn>
              <a:cxn ang="0">
                <a:pos x="1258" y="99"/>
              </a:cxn>
              <a:cxn ang="0">
                <a:pos x="1192" y="202"/>
              </a:cxn>
              <a:cxn ang="0">
                <a:pos x="1138" y="310"/>
              </a:cxn>
              <a:cxn ang="0">
                <a:pos x="1096" y="418"/>
              </a:cxn>
              <a:cxn ang="0">
                <a:pos x="1051" y="513"/>
              </a:cxn>
              <a:cxn ang="0">
                <a:pos x="1006" y="639"/>
              </a:cxn>
              <a:cxn ang="0">
                <a:pos x="970" y="747"/>
              </a:cxn>
              <a:cxn ang="0">
                <a:pos x="946" y="850"/>
              </a:cxn>
              <a:cxn ang="0">
                <a:pos x="910" y="964"/>
              </a:cxn>
              <a:cxn ang="0">
                <a:pos x="877" y="1068"/>
              </a:cxn>
              <a:cxn ang="0">
                <a:pos x="844" y="1176"/>
              </a:cxn>
              <a:cxn ang="0">
                <a:pos x="800" y="1278"/>
              </a:cxn>
              <a:cxn ang="0">
                <a:pos x="742" y="1396"/>
              </a:cxn>
              <a:cxn ang="0">
                <a:pos x="679" y="1515"/>
              </a:cxn>
              <a:cxn ang="0">
                <a:pos x="595" y="1614"/>
              </a:cxn>
              <a:cxn ang="0">
                <a:pos x="496" y="1689"/>
              </a:cxn>
              <a:cxn ang="0">
                <a:pos x="382" y="1746"/>
              </a:cxn>
              <a:cxn ang="0">
                <a:pos x="298" y="1782"/>
              </a:cxn>
              <a:cxn ang="0">
                <a:pos x="193" y="1820"/>
              </a:cxn>
              <a:cxn ang="0">
                <a:pos x="67" y="1857"/>
              </a:cxn>
              <a:cxn ang="0">
                <a:pos x="1" y="1877"/>
              </a:cxn>
              <a:cxn ang="0">
                <a:pos x="2844" y="1920"/>
              </a:cxn>
              <a:cxn ang="0">
                <a:pos x="2776" y="1859"/>
              </a:cxn>
              <a:cxn ang="0">
                <a:pos x="2683" y="1833"/>
              </a:cxn>
              <a:cxn ang="0">
                <a:pos x="2566" y="1794"/>
              </a:cxn>
              <a:cxn ang="0">
                <a:pos x="2452" y="1746"/>
              </a:cxn>
              <a:cxn ang="0">
                <a:pos x="2320" y="1680"/>
              </a:cxn>
              <a:cxn ang="0">
                <a:pos x="2275" y="1650"/>
              </a:cxn>
              <a:cxn ang="0">
                <a:pos x="2200" y="1582"/>
              </a:cxn>
              <a:cxn ang="0">
                <a:pos x="2125" y="1485"/>
              </a:cxn>
              <a:cxn ang="0">
                <a:pos x="2062" y="1386"/>
              </a:cxn>
              <a:cxn ang="0">
                <a:pos x="2029" y="1326"/>
              </a:cxn>
              <a:cxn ang="0">
                <a:pos x="1963" y="1191"/>
              </a:cxn>
              <a:cxn ang="0">
                <a:pos x="1936" y="1107"/>
              </a:cxn>
              <a:cxn ang="0">
                <a:pos x="1903" y="1011"/>
              </a:cxn>
              <a:cxn ang="0">
                <a:pos x="1867" y="891"/>
              </a:cxn>
              <a:cxn ang="0">
                <a:pos x="1831" y="771"/>
              </a:cxn>
              <a:cxn ang="0">
                <a:pos x="1792" y="642"/>
              </a:cxn>
              <a:cxn ang="0">
                <a:pos x="1741" y="504"/>
              </a:cxn>
              <a:cxn ang="0">
                <a:pos x="1699" y="399"/>
              </a:cxn>
              <a:cxn ang="0">
                <a:pos x="1657" y="312"/>
              </a:cxn>
              <a:cxn ang="0">
                <a:pos x="1621" y="228"/>
              </a:cxn>
              <a:cxn ang="0">
                <a:pos x="1564" y="135"/>
              </a:cxn>
              <a:cxn ang="0">
                <a:pos x="1588" y="174"/>
              </a:cxn>
              <a:cxn ang="0">
                <a:pos x="1552" y="129"/>
              </a:cxn>
              <a:cxn ang="0">
                <a:pos x="1501" y="57"/>
              </a:cxn>
              <a:cxn ang="0">
                <a:pos x="1432" y="6"/>
              </a:cxn>
            </a:cxnLst>
            <a:rect l="0" t="0" r="r" b="b"/>
            <a:pathLst>
              <a:path w="2844" h="1926">
                <a:moveTo>
                  <a:pt x="1399" y="3"/>
                </a:moveTo>
                <a:lnTo>
                  <a:pt x="1372" y="6"/>
                </a:lnTo>
                <a:lnTo>
                  <a:pt x="1339" y="18"/>
                </a:lnTo>
                <a:lnTo>
                  <a:pt x="1308" y="30"/>
                </a:lnTo>
                <a:lnTo>
                  <a:pt x="1288" y="62"/>
                </a:lnTo>
                <a:lnTo>
                  <a:pt x="1258" y="99"/>
                </a:lnTo>
                <a:lnTo>
                  <a:pt x="1228" y="130"/>
                </a:lnTo>
                <a:lnTo>
                  <a:pt x="1210" y="160"/>
                </a:lnTo>
                <a:lnTo>
                  <a:pt x="1192" y="202"/>
                </a:lnTo>
                <a:lnTo>
                  <a:pt x="1168" y="232"/>
                </a:lnTo>
                <a:lnTo>
                  <a:pt x="1156" y="274"/>
                </a:lnTo>
                <a:lnTo>
                  <a:pt x="1138" y="310"/>
                </a:lnTo>
                <a:lnTo>
                  <a:pt x="1120" y="354"/>
                </a:lnTo>
                <a:lnTo>
                  <a:pt x="1108" y="382"/>
                </a:lnTo>
                <a:lnTo>
                  <a:pt x="1096" y="418"/>
                </a:lnTo>
                <a:lnTo>
                  <a:pt x="1078" y="447"/>
                </a:lnTo>
                <a:lnTo>
                  <a:pt x="1063" y="483"/>
                </a:lnTo>
                <a:lnTo>
                  <a:pt x="1051" y="513"/>
                </a:lnTo>
                <a:lnTo>
                  <a:pt x="1036" y="552"/>
                </a:lnTo>
                <a:lnTo>
                  <a:pt x="1021" y="594"/>
                </a:lnTo>
                <a:lnTo>
                  <a:pt x="1006" y="639"/>
                </a:lnTo>
                <a:lnTo>
                  <a:pt x="997" y="678"/>
                </a:lnTo>
                <a:lnTo>
                  <a:pt x="982" y="714"/>
                </a:lnTo>
                <a:lnTo>
                  <a:pt x="970" y="747"/>
                </a:lnTo>
                <a:lnTo>
                  <a:pt x="961" y="783"/>
                </a:lnTo>
                <a:lnTo>
                  <a:pt x="952" y="819"/>
                </a:lnTo>
                <a:lnTo>
                  <a:pt x="946" y="850"/>
                </a:lnTo>
                <a:lnTo>
                  <a:pt x="940" y="886"/>
                </a:lnTo>
                <a:lnTo>
                  <a:pt x="928" y="922"/>
                </a:lnTo>
                <a:lnTo>
                  <a:pt x="910" y="964"/>
                </a:lnTo>
                <a:lnTo>
                  <a:pt x="904" y="994"/>
                </a:lnTo>
                <a:lnTo>
                  <a:pt x="892" y="1030"/>
                </a:lnTo>
                <a:lnTo>
                  <a:pt x="877" y="1068"/>
                </a:lnTo>
                <a:lnTo>
                  <a:pt x="868" y="1098"/>
                </a:lnTo>
                <a:lnTo>
                  <a:pt x="856" y="1134"/>
                </a:lnTo>
                <a:lnTo>
                  <a:pt x="844" y="1176"/>
                </a:lnTo>
                <a:lnTo>
                  <a:pt x="829" y="1215"/>
                </a:lnTo>
                <a:lnTo>
                  <a:pt x="812" y="1254"/>
                </a:lnTo>
                <a:lnTo>
                  <a:pt x="800" y="1278"/>
                </a:lnTo>
                <a:lnTo>
                  <a:pt x="793" y="1311"/>
                </a:lnTo>
                <a:lnTo>
                  <a:pt x="772" y="1359"/>
                </a:lnTo>
                <a:lnTo>
                  <a:pt x="742" y="1396"/>
                </a:lnTo>
                <a:lnTo>
                  <a:pt x="721" y="1446"/>
                </a:lnTo>
                <a:lnTo>
                  <a:pt x="703" y="1479"/>
                </a:lnTo>
                <a:lnTo>
                  <a:pt x="679" y="1515"/>
                </a:lnTo>
                <a:lnTo>
                  <a:pt x="655" y="1545"/>
                </a:lnTo>
                <a:lnTo>
                  <a:pt x="628" y="1584"/>
                </a:lnTo>
                <a:lnTo>
                  <a:pt x="595" y="1614"/>
                </a:lnTo>
                <a:lnTo>
                  <a:pt x="571" y="1635"/>
                </a:lnTo>
                <a:lnTo>
                  <a:pt x="532" y="1665"/>
                </a:lnTo>
                <a:lnTo>
                  <a:pt x="496" y="1689"/>
                </a:lnTo>
                <a:lnTo>
                  <a:pt x="462" y="1710"/>
                </a:lnTo>
                <a:lnTo>
                  <a:pt x="423" y="1728"/>
                </a:lnTo>
                <a:lnTo>
                  <a:pt x="382" y="1746"/>
                </a:lnTo>
                <a:lnTo>
                  <a:pt x="355" y="1758"/>
                </a:lnTo>
                <a:lnTo>
                  <a:pt x="324" y="1770"/>
                </a:lnTo>
                <a:lnTo>
                  <a:pt x="298" y="1782"/>
                </a:lnTo>
                <a:lnTo>
                  <a:pt x="264" y="1794"/>
                </a:lnTo>
                <a:lnTo>
                  <a:pt x="232" y="1808"/>
                </a:lnTo>
                <a:lnTo>
                  <a:pt x="193" y="1820"/>
                </a:lnTo>
                <a:lnTo>
                  <a:pt x="154" y="1832"/>
                </a:lnTo>
                <a:lnTo>
                  <a:pt x="109" y="1847"/>
                </a:lnTo>
                <a:lnTo>
                  <a:pt x="67" y="1857"/>
                </a:lnTo>
                <a:lnTo>
                  <a:pt x="31" y="1869"/>
                </a:lnTo>
                <a:lnTo>
                  <a:pt x="12" y="1874"/>
                </a:lnTo>
                <a:lnTo>
                  <a:pt x="1" y="1877"/>
                </a:lnTo>
                <a:lnTo>
                  <a:pt x="1" y="1926"/>
                </a:lnTo>
                <a:lnTo>
                  <a:pt x="0" y="1920"/>
                </a:lnTo>
                <a:lnTo>
                  <a:pt x="2844" y="1920"/>
                </a:lnTo>
                <a:lnTo>
                  <a:pt x="2842" y="1874"/>
                </a:lnTo>
                <a:lnTo>
                  <a:pt x="2809" y="1868"/>
                </a:lnTo>
                <a:lnTo>
                  <a:pt x="2776" y="1859"/>
                </a:lnTo>
                <a:lnTo>
                  <a:pt x="2748" y="1850"/>
                </a:lnTo>
                <a:lnTo>
                  <a:pt x="2712" y="1839"/>
                </a:lnTo>
                <a:lnTo>
                  <a:pt x="2683" y="1833"/>
                </a:lnTo>
                <a:lnTo>
                  <a:pt x="2650" y="1821"/>
                </a:lnTo>
                <a:lnTo>
                  <a:pt x="2608" y="1806"/>
                </a:lnTo>
                <a:lnTo>
                  <a:pt x="2566" y="1794"/>
                </a:lnTo>
                <a:lnTo>
                  <a:pt x="2524" y="1776"/>
                </a:lnTo>
                <a:lnTo>
                  <a:pt x="2494" y="1764"/>
                </a:lnTo>
                <a:lnTo>
                  <a:pt x="2452" y="1746"/>
                </a:lnTo>
                <a:lnTo>
                  <a:pt x="2416" y="1728"/>
                </a:lnTo>
                <a:lnTo>
                  <a:pt x="2365" y="1704"/>
                </a:lnTo>
                <a:lnTo>
                  <a:pt x="2320" y="1680"/>
                </a:lnTo>
                <a:lnTo>
                  <a:pt x="2307" y="1670"/>
                </a:lnTo>
                <a:lnTo>
                  <a:pt x="2290" y="1662"/>
                </a:lnTo>
                <a:lnTo>
                  <a:pt x="2275" y="1650"/>
                </a:lnTo>
                <a:lnTo>
                  <a:pt x="2256" y="1634"/>
                </a:lnTo>
                <a:lnTo>
                  <a:pt x="2221" y="1611"/>
                </a:lnTo>
                <a:lnTo>
                  <a:pt x="2200" y="1582"/>
                </a:lnTo>
                <a:lnTo>
                  <a:pt x="2182" y="1558"/>
                </a:lnTo>
                <a:lnTo>
                  <a:pt x="2152" y="1522"/>
                </a:lnTo>
                <a:lnTo>
                  <a:pt x="2125" y="1485"/>
                </a:lnTo>
                <a:lnTo>
                  <a:pt x="2101" y="1452"/>
                </a:lnTo>
                <a:lnTo>
                  <a:pt x="2080" y="1419"/>
                </a:lnTo>
                <a:lnTo>
                  <a:pt x="2062" y="1386"/>
                </a:lnTo>
                <a:lnTo>
                  <a:pt x="2047" y="1356"/>
                </a:lnTo>
                <a:lnTo>
                  <a:pt x="2011" y="1293"/>
                </a:lnTo>
                <a:lnTo>
                  <a:pt x="2029" y="1326"/>
                </a:lnTo>
                <a:lnTo>
                  <a:pt x="1996" y="1257"/>
                </a:lnTo>
                <a:lnTo>
                  <a:pt x="1975" y="1218"/>
                </a:lnTo>
                <a:lnTo>
                  <a:pt x="1963" y="1191"/>
                </a:lnTo>
                <a:lnTo>
                  <a:pt x="1954" y="1161"/>
                </a:lnTo>
                <a:lnTo>
                  <a:pt x="1942" y="1140"/>
                </a:lnTo>
                <a:lnTo>
                  <a:pt x="1936" y="1107"/>
                </a:lnTo>
                <a:lnTo>
                  <a:pt x="1924" y="1083"/>
                </a:lnTo>
                <a:lnTo>
                  <a:pt x="1915" y="1053"/>
                </a:lnTo>
                <a:lnTo>
                  <a:pt x="1903" y="1011"/>
                </a:lnTo>
                <a:lnTo>
                  <a:pt x="1888" y="978"/>
                </a:lnTo>
                <a:lnTo>
                  <a:pt x="1873" y="930"/>
                </a:lnTo>
                <a:lnTo>
                  <a:pt x="1867" y="891"/>
                </a:lnTo>
                <a:lnTo>
                  <a:pt x="1855" y="852"/>
                </a:lnTo>
                <a:lnTo>
                  <a:pt x="1846" y="819"/>
                </a:lnTo>
                <a:lnTo>
                  <a:pt x="1831" y="771"/>
                </a:lnTo>
                <a:lnTo>
                  <a:pt x="1819" y="729"/>
                </a:lnTo>
                <a:lnTo>
                  <a:pt x="1801" y="681"/>
                </a:lnTo>
                <a:lnTo>
                  <a:pt x="1792" y="642"/>
                </a:lnTo>
                <a:lnTo>
                  <a:pt x="1774" y="600"/>
                </a:lnTo>
                <a:lnTo>
                  <a:pt x="1762" y="546"/>
                </a:lnTo>
                <a:lnTo>
                  <a:pt x="1741" y="504"/>
                </a:lnTo>
                <a:lnTo>
                  <a:pt x="1726" y="465"/>
                </a:lnTo>
                <a:lnTo>
                  <a:pt x="1714" y="432"/>
                </a:lnTo>
                <a:lnTo>
                  <a:pt x="1699" y="399"/>
                </a:lnTo>
                <a:lnTo>
                  <a:pt x="1675" y="345"/>
                </a:lnTo>
                <a:lnTo>
                  <a:pt x="1687" y="375"/>
                </a:lnTo>
                <a:lnTo>
                  <a:pt x="1657" y="312"/>
                </a:lnTo>
                <a:lnTo>
                  <a:pt x="1645" y="285"/>
                </a:lnTo>
                <a:lnTo>
                  <a:pt x="1630" y="252"/>
                </a:lnTo>
                <a:lnTo>
                  <a:pt x="1621" y="228"/>
                </a:lnTo>
                <a:lnTo>
                  <a:pt x="1609" y="207"/>
                </a:lnTo>
                <a:lnTo>
                  <a:pt x="1579" y="156"/>
                </a:lnTo>
                <a:lnTo>
                  <a:pt x="1564" y="135"/>
                </a:lnTo>
                <a:lnTo>
                  <a:pt x="1564" y="141"/>
                </a:lnTo>
                <a:lnTo>
                  <a:pt x="1573" y="144"/>
                </a:lnTo>
                <a:lnTo>
                  <a:pt x="1588" y="174"/>
                </a:lnTo>
                <a:lnTo>
                  <a:pt x="1594" y="192"/>
                </a:lnTo>
                <a:lnTo>
                  <a:pt x="1579" y="156"/>
                </a:lnTo>
                <a:lnTo>
                  <a:pt x="1552" y="129"/>
                </a:lnTo>
                <a:lnTo>
                  <a:pt x="1540" y="105"/>
                </a:lnTo>
                <a:lnTo>
                  <a:pt x="1519" y="81"/>
                </a:lnTo>
                <a:lnTo>
                  <a:pt x="1501" y="57"/>
                </a:lnTo>
                <a:lnTo>
                  <a:pt x="1480" y="39"/>
                </a:lnTo>
                <a:lnTo>
                  <a:pt x="1456" y="18"/>
                </a:lnTo>
                <a:lnTo>
                  <a:pt x="1432" y="6"/>
                </a:lnTo>
                <a:lnTo>
                  <a:pt x="1417" y="0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82" name="Rectangle 38"/>
          <p:cNvSpPr>
            <a:spLocks noChangeArrowheads="1"/>
          </p:cNvSpPr>
          <p:nvPr/>
        </p:nvSpPr>
        <p:spPr bwMode="auto">
          <a:xfrm>
            <a:off x="7091363" y="3516313"/>
            <a:ext cx="96996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/2 =</a:t>
            </a:r>
          </a:p>
          <a:p>
            <a:pPr algn="l"/>
            <a:r>
              <a:rPr lang="en-US" sz="2400">
                <a:effectLst/>
                <a:latin typeface="Book Antiqua" pitchFamily="18" charset="0"/>
              </a:rPr>
              <a:t>  .015</a:t>
            </a:r>
            <a:endParaRPr lang="en-US" sz="2400">
              <a:effectLst/>
              <a:latin typeface="Symbol" pitchFamily="18" charset="2"/>
            </a:endParaRPr>
          </a:p>
        </p:txBody>
      </p:sp>
      <p:sp>
        <p:nvSpPr>
          <p:cNvPr id="287783" name="Freeform 39"/>
          <p:cNvSpPr>
            <a:spLocks/>
          </p:cNvSpPr>
          <p:nvPr/>
        </p:nvSpPr>
        <p:spPr bwMode="auto">
          <a:xfrm>
            <a:off x="6115050" y="4560888"/>
            <a:ext cx="709613" cy="32702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18"/>
              </a:cxn>
              <a:cxn ang="0">
                <a:pos x="0" y="39"/>
              </a:cxn>
              <a:cxn ang="0">
                <a:pos x="0" y="66"/>
              </a:cxn>
              <a:cxn ang="0">
                <a:pos x="1" y="95"/>
              </a:cxn>
              <a:cxn ang="0">
                <a:pos x="1" y="119"/>
              </a:cxn>
              <a:cxn ang="0">
                <a:pos x="1" y="143"/>
              </a:cxn>
              <a:cxn ang="0">
                <a:pos x="1" y="167"/>
              </a:cxn>
              <a:cxn ang="0">
                <a:pos x="0" y="198"/>
              </a:cxn>
              <a:cxn ang="0">
                <a:pos x="447" y="198"/>
              </a:cxn>
              <a:cxn ang="0">
                <a:pos x="447" y="150"/>
              </a:cxn>
              <a:cxn ang="0">
                <a:pos x="444" y="153"/>
              </a:cxn>
              <a:cxn ang="0">
                <a:pos x="425" y="143"/>
              </a:cxn>
              <a:cxn ang="0">
                <a:pos x="401" y="143"/>
              </a:cxn>
              <a:cxn ang="0">
                <a:pos x="377" y="135"/>
              </a:cxn>
              <a:cxn ang="0">
                <a:pos x="353" y="135"/>
              </a:cxn>
              <a:cxn ang="0">
                <a:pos x="329" y="127"/>
              </a:cxn>
              <a:cxn ang="0">
                <a:pos x="305" y="119"/>
              </a:cxn>
              <a:cxn ang="0">
                <a:pos x="281" y="111"/>
              </a:cxn>
              <a:cxn ang="0">
                <a:pos x="258" y="102"/>
              </a:cxn>
              <a:cxn ang="0">
                <a:pos x="234" y="96"/>
              </a:cxn>
              <a:cxn ang="0">
                <a:pos x="209" y="87"/>
              </a:cxn>
              <a:cxn ang="0">
                <a:pos x="185" y="79"/>
              </a:cxn>
              <a:cxn ang="0">
                <a:pos x="162" y="69"/>
              </a:cxn>
              <a:cxn ang="0">
                <a:pos x="135" y="60"/>
              </a:cxn>
              <a:cxn ang="0">
                <a:pos x="111" y="54"/>
              </a:cxn>
              <a:cxn ang="0">
                <a:pos x="87" y="42"/>
              </a:cxn>
              <a:cxn ang="0">
                <a:pos x="63" y="30"/>
              </a:cxn>
              <a:cxn ang="0">
                <a:pos x="41" y="23"/>
              </a:cxn>
              <a:cxn ang="0">
                <a:pos x="17" y="15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447" h="198">
                <a:moveTo>
                  <a:pt x="0" y="3"/>
                </a:moveTo>
                <a:lnTo>
                  <a:pt x="0" y="18"/>
                </a:lnTo>
                <a:lnTo>
                  <a:pt x="0" y="39"/>
                </a:lnTo>
                <a:lnTo>
                  <a:pt x="0" y="66"/>
                </a:lnTo>
                <a:lnTo>
                  <a:pt x="1" y="95"/>
                </a:lnTo>
                <a:lnTo>
                  <a:pt x="1" y="119"/>
                </a:lnTo>
                <a:lnTo>
                  <a:pt x="1" y="143"/>
                </a:lnTo>
                <a:lnTo>
                  <a:pt x="1" y="167"/>
                </a:lnTo>
                <a:lnTo>
                  <a:pt x="0" y="198"/>
                </a:lnTo>
                <a:lnTo>
                  <a:pt x="447" y="198"/>
                </a:lnTo>
                <a:lnTo>
                  <a:pt x="447" y="150"/>
                </a:lnTo>
                <a:lnTo>
                  <a:pt x="444" y="153"/>
                </a:lnTo>
                <a:lnTo>
                  <a:pt x="425" y="143"/>
                </a:lnTo>
                <a:lnTo>
                  <a:pt x="401" y="143"/>
                </a:lnTo>
                <a:lnTo>
                  <a:pt x="377" y="135"/>
                </a:lnTo>
                <a:lnTo>
                  <a:pt x="353" y="135"/>
                </a:lnTo>
                <a:lnTo>
                  <a:pt x="329" y="127"/>
                </a:lnTo>
                <a:lnTo>
                  <a:pt x="305" y="119"/>
                </a:lnTo>
                <a:lnTo>
                  <a:pt x="281" y="111"/>
                </a:lnTo>
                <a:lnTo>
                  <a:pt x="258" y="102"/>
                </a:lnTo>
                <a:lnTo>
                  <a:pt x="234" y="96"/>
                </a:lnTo>
                <a:lnTo>
                  <a:pt x="209" y="87"/>
                </a:lnTo>
                <a:lnTo>
                  <a:pt x="185" y="79"/>
                </a:lnTo>
                <a:lnTo>
                  <a:pt x="162" y="69"/>
                </a:lnTo>
                <a:lnTo>
                  <a:pt x="135" y="60"/>
                </a:lnTo>
                <a:lnTo>
                  <a:pt x="111" y="54"/>
                </a:lnTo>
                <a:lnTo>
                  <a:pt x="87" y="42"/>
                </a:lnTo>
                <a:lnTo>
                  <a:pt x="63" y="30"/>
                </a:lnTo>
                <a:lnTo>
                  <a:pt x="41" y="23"/>
                </a:lnTo>
                <a:lnTo>
                  <a:pt x="17" y="15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84" name="Line 40"/>
          <p:cNvSpPr>
            <a:spLocks noChangeShapeType="1"/>
          </p:cNvSpPr>
          <p:nvPr/>
        </p:nvSpPr>
        <p:spPr bwMode="auto">
          <a:xfrm>
            <a:off x="6130925" y="3754438"/>
            <a:ext cx="95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5" name="Rectangle 41"/>
          <p:cNvSpPr>
            <a:spLocks noChangeArrowheads="1"/>
          </p:cNvSpPr>
          <p:nvPr/>
        </p:nvSpPr>
        <p:spPr bwMode="auto">
          <a:xfrm>
            <a:off x="4402138" y="5083175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87786" name="Rectangle 42"/>
          <p:cNvSpPr>
            <a:spLocks noChangeArrowheads="1"/>
          </p:cNvSpPr>
          <p:nvPr/>
        </p:nvSpPr>
        <p:spPr bwMode="auto">
          <a:xfrm>
            <a:off x="5329238" y="5397500"/>
            <a:ext cx="1539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z</a:t>
            </a:r>
            <a:r>
              <a:rPr lang="en-US" sz="2400" i="1" baseline="-25000">
                <a:effectLst/>
                <a:latin typeface="Symbol" pitchFamily="18" charset="2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/2</a:t>
            </a:r>
            <a:r>
              <a:rPr lang="en-US" sz="2400">
                <a:effectLst/>
                <a:latin typeface="Book Antiqua" pitchFamily="18" charset="0"/>
              </a:rPr>
              <a:t> = 2.17</a:t>
            </a:r>
          </a:p>
        </p:txBody>
      </p:sp>
      <p:sp>
        <p:nvSpPr>
          <p:cNvPr id="287787" name="Rectangle 43"/>
          <p:cNvSpPr>
            <a:spLocks noChangeArrowheads="1"/>
          </p:cNvSpPr>
          <p:nvPr/>
        </p:nvSpPr>
        <p:spPr bwMode="auto">
          <a:xfrm>
            <a:off x="7100888" y="4625975"/>
            <a:ext cx="32702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i="1">
                <a:effectLst/>
                <a:latin typeface="Book Antiqua" pitchFamily="18" charset="0"/>
              </a:rPr>
              <a:t>z</a:t>
            </a:r>
          </a:p>
        </p:txBody>
      </p:sp>
      <p:sp>
        <p:nvSpPr>
          <p:cNvPr id="287788" name="Freeform 44"/>
          <p:cNvSpPr>
            <a:spLocks/>
          </p:cNvSpPr>
          <p:nvPr/>
        </p:nvSpPr>
        <p:spPr bwMode="auto">
          <a:xfrm>
            <a:off x="2305050" y="4546600"/>
            <a:ext cx="738188" cy="350838"/>
          </a:xfrm>
          <a:custGeom>
            <a:avLst/>
            <a:gdLst/>
            <a:ahLst/>
            <a:cxnLst>
              <a:cxn ang="0">
                <a:pos x="462" y="0"/>
              </a:cxn>
              <a:cxn ang="0">
                <a:pos x="462" y="25"/>
              </a:cxn>
              <a:cxn ang="0">
                <a:pos x="462" y="47"/>
              </a:cxn>
              <a:cxn ang="0">
                <a:pos x="462" y="72"/>
              </a:cxn>
              <a:cxn ang="0">
                <a:pos x="463" y="96"/>
              </a:cxn>
              <a:cxn ang="0">
                <a:pos x="463" y="121"/>
              </a:cxn>
              <a:cxn ang="0">
                <a:pos x="463" y="145"/>
              </a:cxn>
              <a:cxn ang="0">
                <a:pos x="463" y="170"/>
              </a:cxn>
              <a:cxn ang="0">
                <a:pos x="462" y="218"/>
              </a:cxn>
              <a:cxn ang="0">
                <a:pos x="0" y="221"/>
              </a:cxn>
              <a:cxn ang="0">
                <a:pos x="0" y="171"/>
              </a:cxn>
              <a:cxn ang="0">
                <a:pos x="17" y="170"/>
              </a:cxn>
              <a:cxn ang="0">
                <a:pos x="35" y="163"/>
              </a:cxn>
              <a:cxn ang="0">
                <a:pos x="54" y="157"/>
              </a:cxn>
              <a:cxn ang="0">
                <a:pos x="86" y="148"/>
              </a:cxn>
              <a:cxn ang="0">
                <a:pos x="110" y="142"/>
              </a:cxn>
              <a:cxn ang="0">
                <a:pos x="132" y="133"/>
              </a:cxn>
              <a:cxn ang="0">
                <a:pos x="159" y="127"/>
              </a:cxn>
              <a:cxn ang="0">
                <a:pos x="182" y="118"/>
              </a:cxn>
              <a:cxn ang="0">
                <a:pos x="207" y="112"/>
              </a:cxn>
              <a:cxn ang="0">
                <a:pos x="231" y="104"/>
              </a:cxn>
              <a:cxn ang="0">
                <a:pos x="252" y="94"/>
              </a:cxn>
              <a:cxn ang="0">
                <a:pos x="279" y="84"/>
              </a:cxn>
              <a:cxn ang="0">
                <a:pos x="303" y="76"/>
              </a:cxn>
              <a:cxn ang="0">
                <a:pos x="327" y="66"/>
              </a:cxn>
              <a:cxn ang="0">
                <a:pos x="351" y="53"/>
              </a:cxn>
              <a:cxn ang="0">
                <a:pos x="375" y="46"/>
              </a:cxn>
              <a:cxn ang="0">
                <a:pos x="399" y="37"/>
              </a:cxn>
              <a:cxn ang="0">
                <a:pos x="423" y="21"/>
              </a:cxn>
              <a:cxn ang="0">
                <a:pos x="447" y="13"/>
              </a:cxn>
              <a:cxn ang="0">
                <a:pos x="464" y="2"/>
              </a:cxn>
              <a:cxn ang="0">
                <a:pos x="465" y="2"/>
              </a:cxn>
            </a:cxnLst>
            <a:rect l="0" t="0" r="r" b="b"/>
            <a:pathLst>
              <a:path w="465" h="221">
                <a:moveTo>
                  <a:pt x="462" y="0"/>
                </a:moveTo>
                <a:lnTo>
                  <a:pt x="462" y="25"/>
                </a:lnTo>
                <a:lnTo>
                  <a:pt x="462" y="47"/>
                </a:lnTo>
                <a:lnTo>
                  <a:pt x="462" y="72"/>
                </a:lnTo>
                <a:lnTo>
                  <a:pt x="463" y="96"/>
                </a:lnTo>
                <a:lnTo>
                  <a:pt x="463" y="121"/>
                </a:lnTo>
                <a:lnTo>
                  <a:pt x="463" y="145"/>
                </a:lnTo>
                <a:lnTo>
                  <a:pt x="463" y="170"/>
                </a:lnTo>
                <a:lnTo>
                  <a:pt x="462" y="218"/>
                </a:lnTo>
                <a:lnTo>
                  <a:pt x="0" y="221"/>
                </a:lnTo>
                <a:lnTo>
                  <a:pt x="0" y="171"/>
                </a:lnTo>
                <a:lnTo>
                  <a:pt x="17" y="170"/>
                </a:lnTo>
                <a:lnTo>
                  <a:pt x="35" y="163"/>
                </a:lnTo>
                <a:lnTo>
                  <a:pt x="54" y="157"/>
                </a:lnTo>
                <a:lnTo>
                  <a:pt x="86" y="148"/>
                </a:lnTo>
                <a:lnTo>
                  <a:pt x="110" y="142"/>
                </a:lnTo>
                <a:lnTo>
                  <a:pt x="132" y="133"/>
                </a:lnTo>
                <a:lnTo>
                  <a:pt x="159" y="127"/>
                </a:lnTo>
                <a:lnTo>
                  <a:pt x="182" y="118"/>
                </a:lnTo>
                <a:lnTo>
                  <a:pt x="207" y="112"/>
                </a:lnTo>
                <a:lnTo>
                  <a:pt x="231" y="104"/>
                </a:lnTo>
                <a:lnTo>
                  <a:pt x="252" y="94"/>
                </a:lnTo>
                <a:lnTo>
                  <a:pt x="279" y="84"/>
                </a:lnTo>
                <a:lnTo>
                  <a:pt x="303" y="76"/>
                </a:lnTo>
                <a:lnTo>
                  <a:pt x="327" y="66"/>
                </a:lnTo>
                <a:lnTo>
                  <a:pt x="351" y="53"/>
                </a:lnTo>
                <a:lnTo>
                  <a:pt x="375" y="46"/>
                </a:lnTo>
                <a:lnTo>
                  <a:pt x="399" y="37"/>
                </a:lnTo>
                <a:lnTo>
                  <a:pt x="423" y="21"/>
                </a:lnTo>
                <a:lnTo>
                  <a:pt x="447" y="13"/>
                </a:lnTo>
                <a:lnTo>
                  <a:pt x="464" y="2"/>
                </a:lnTo>
                <a:lnTo>
                  <a:pt x="465" y="2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89" name="Line 45"/>
          <p:cNvSpPr>
            <a:spLocks noChangeShapeType="1"/>
          </p:cNvSpPr>
          <p:nvPr/>
        </p:nvSpPr>
        <p:spPr bwMode="auto">
          <a:xfrm flipH="1">
            <a:off x="2079625" y="3754438"/>
            <a:ext cx="95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90" name="Line 46"/>
          <p:cNvSpPr>
            <a:spLocks noChangeShapeType="1"/>
          </p:cNvSpPr>
          <p:nvPr/>
        </p:nvSpPr>
        <p:spPr bwMode="auto">
          <a:xfrm>
            <a:off x="2058988" y="4891088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791" name="Group 47"/>
          <p:cNvGrpSpPr>
            <a:grpSpLocks/>
          </p:cNvGrpSpPr>
          <p:nvPr/>
        </p:nvGrpSpPr>
        <p:grpSpPr bwMode="auto">
          <a:xfrm>
            <a:off x="2190750" y="1776413"/>
            <a:ext cx="4835525" cy="2941637"/>
            <a:chOff x="1380" y="1175"/>
            <a:chExt cx="3046" cy="1853"/>
          </a:xfrm>
        </p:grpSpPr>
        <p:sp>
          <p:nvSpPr>
            <p:cNvPr id="287792" name="Arc 48"/>
            <p:cNvSpPr>
              <a:spLocks/>
            </p:cNvSpPr>
            <p:nvPr/>
          </p:nvSpPr>
          <p:spPr bwMode="auto">
            <a:xfrm rot="4500000">
              <a:off x="3168" y="2280"/>
              <a:ext cx="764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778 w 18778"/>
                <a:gd name="T1" fmla="*/ 10674 h 21600"/>
                <a:gd name="T2" fmla="*/ 0 w 18778"/>
                <a:gd name="T3" fmla="*/ 21600 h 21600"/>
                <a:gd name="T4" fmla="*/ 0 w 187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78" h="21600" fill="none" extrusionOk="0">
                  <a:moveTo>
                    <a:pt x="18778" y="10674"/>
                  </a:moveTo>
                  <a:cubicBezTo>
                    <a:pt x="14939" y="17428"/>
                    <a:pt x="7768" y="21599"/>
                    <a:pt x="0" y="21600"/>
                  </a:cubicBezTo>
                </a:path>
                <a:path w="18778" h="21600" stroke="0" extrusionOk="0">
                  <a:moveTo>
                    <a:pt x="18778" y="10674"/>
                  </a:moveTo>
                  <a:cubicBezTo>
                    <a:pt x="14939" y="17428"/>
                    <a:pt x="7768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3" name="Arc 49"/>
            <p:cNvSpPr>
              <a:spLocks/>
            </p:cNvSpPr>
            <p:nvPr/>
          </p:nvSpPr>
          <p:spPr bwMode="auto">
            <a:xfrm rot="6300000">
              <a:off x="2143" y="1541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4" name="Arc 50"/>
            <p:cNvSpPr>
              <a:spLocks/>
            </p:cNvSpPr>
            <p:nvPr/>
          </p:nvSpPr>
          <p:spPr bwMode="auto">
            <a:xfrm rot="16980000">
              <a:off x="1764" y="2305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5" name="Arc 51"/>
            <p:cNvSpPr>
              <a:spLocks/>
            </p:cNvSpPr>
            <p:nvPr/>
          </p:nvSpPr>
          <p:spPr bwMode="auto">
            <a:xfrm rot="15300000">
              <a:off x="2604" y="1543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6" name="Arc 52"/>
            <p:cNvSpPr>
              <a:spLocks/>
            </p:cNvSpPr>
            <p:nvPr/>
          </p:nvSpPr>
          <p:spPr bwMode="auto">
            <a:xfrm rot="720000">
              <a:off x="3619" y="2807"/>
              <a:ext cx="807" cy="221"/>
            </a:xfrm>
            <a:custGeom>
              <a:avLst/>
              <a:gdLst>
                <a:gd name="G0" fmla="+- 20857 0 0"/>
                <a:gd name="G1" fmla="+- 0 0 0"/>
                <a:gd name="G2" fmla="+- 21600 0 0"/>
                <a:gd name="T0" fmla="*/ 18718 w 20857"/>
                <a:gd name="T1" fmla="*/ 21494 h 21494"/>
                <a:gd name="T2" fmla="*/ 0 w 20857"/>
                <a:gd name="T3" fmla="*/ 5616 h 21494"/>
                <a:gd name="T4" fmla="*/ 20857 w 20857"/>
                <a:gd name="T5" fmla="*/ 0 h 2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57" h="21494" fill="none" extrusionOk="0">
                  <a:moveTo>
                    <a:pt x="18718" y="21493"/>
                  </a:moveTo>
                  <a:cubicBezTo>
                    <a:pt x="9785" y="20604"/>
                    <a:pt x="2333" y="14283"/>
                    <a:pt x="-1" y="5616"/>
                  </a:cubicBezTo>
                </a:path>
                <a:path w="20857" h="21494" stroke="0" extrusionOk="0">
                  <a:moveTo>
                    <a:pt x="18718" y="21493"/>
                  </a:moveTo>
                  <a:cubicBezTo>
                    <a:pt x="9785" y="20604"/>
                    <a:pt x="2333" y="14283"/>
                    <a:pt x="-1" y="5616"/>
                  </a:cubicBezTo>
                  <a:lnTo>
                    <a:pt x="2085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7" name="Arc 53"/>
            <p:cNvSpPr>
              <a:spLocks/>
            </p:cNvSpPr>
            <p:nvPr/>
          </p:nvSpPr>
          <p:spPr bwMode="auto">
            <a:xfrm rot="20760000">
              <a:off x="1380" y="2857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798" name="Rectangle 54"/>
          <p:cNvSpPr>
            <a:spLocks noChangeArrowheads="1"/>
          </p:cNvSpPr>
          <p:nvPr/>
        </p:nvSpPr>
        <p:spPr bwMode="auto">
          <a:xfrm>
            <a:off x="1100138" y="3525838"/>
            <a:ext cx="96996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/2 =</a:t>
            </a:r>
          </a:p>
          <a:p>
            <a:pPr algn="l"/>
            <a:r>
              <a:rPr lang="en-US" sz="2400">
                <a:effectLst/>
                <a:latin typeface="Book Antiqua" pitchFamily="18" charset="0"/>
              </a:rPr>
              <a:t>  .015</a:t>
            </a:r>
          </a:p>
        </p:txBody>
      </p:sp>
      <p:sp>
        <p:nvSpPr>
          <p:cNvPr id="287799" name="Line 55"/>
          <p:cNvSpPr>
            <a:spLocks noChangeShapeType="1"/>
          </p:cNvSpPr>
          <p:nvPr/>
        </p:nvSpPr>
        <p:spPr bwMode="auto">
          <a:xfrm>
            <a:off x="4567238" y="4811713"/>
            <a:ext cx="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800" name="Line 56"/>
          <p:cNvSpPr>
            <a:spLocks noChangeShapeType="1"/>
          </p:cNvSpPr>
          <p:nvPr/>
        </p:nvSpPr>
        <p:spPr bwMode="auto">
          <a:xfrm>
            <a:off x="3038475" y="3243263"/>
            <a:ext cx="0" cy="216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01" name="Text Box 57"/>
          <p:cNvSpPr txBox="1">
            <a:spLocks noChangeArrowheads="1"/>
          </p:cNvSpPr>
          <p:nvPr/>
        </p:nvSpPr>
        <p:spPr bwMode="auto">
          <a:xfrm>
            <a:off x="688975" y="1104900"/>
            <a:ext cx="3021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Approach</a:t>
            </a:r>
          </a:p>
        </p:txBody>
      </p:sp>
      <p:sp>
        <p:nvSpPr>
          <p:cNvPr id="287802" name="Rectangle 58"/>
          <p:cNvSpPr>
            <a:spLocks noChangeArrowheads="1"/>
          </p:cNvSpPr>
          <p:nvPr/>
        </p:nvSpPr>
        <p:spPr bwMode="auto">
          <a:xfrm>
            <a:off x="2147888" y="5397500"/>
            <a:ext cx="17430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-</a:t>
            </a:r>
            <a:r>
              <a:rPr lang="en-US" sz="2400" i="1">
                <a:effectLst/>
                <a:latin typeface="Book Antiqua" pitchFamily="18" charset="0"/>
              </a:rPr>
              <a:t>z</a:t>
            </a:r>
            <a:r>
              <a:rPr lang="en-US" sz="2400" i="1" baseline="-25000">
                <a:effectLst/>
                <a:latin typeface="Symbol" pitchFamily="18" charset="2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/2</a:t>
            </a:r>
            <a:r>
              <a:rPr lang="en-US" sz="2400">
                <a:effectLst/>
                <a:latin typeface="Book Antiqua" pitchFamily="18" charset="0"/>
              </a:rPr>
              <a:t> = -2.17</a:t>
            </a:r>
          </a:p>
        </p:txBody>
      </p:sp>
      <p:grpSp>
        <p:nvGrpSpPr>
          <p:cNvPr id="287803" name="Group 59"/>
          <p:cNvGrpSpPr>
            <a:grpSpLocks/>
          </p:cNvGrpSpPr>
          <p:nvPr/>
        </p:nvGrpSpPr>
        <p:grpSpPr bwMode="auto">
          <a:xfrm>
            <a:off x="2409825" y="1838325"/>
            <a:ext cx="104775" cy="3378200"/>
            <a:chOff x="1458" y="1214"/>
            <a:chExt cx="66" cy="2128"/>
          </a:xfrm>
        </p:grpSpPr>
        <p:sp>
          <p:nvSpPr>
            <p:cNvPr id="287804" name="Line 60"/>
            <p:cNvSpPr>
              <a:spLocks noChangeShapeType="1"/>
            </p:cNvSpPr>
            <p:nvPr/>
          </p:nvSpPr>
          <p:spPr bwMode="auto">
            <a:xfrm>
              <a:off x="1524" y="1214"/>
              <a:ext cx="0" cy="2062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87805" name="Line 61"/>
            <p:cNvSpPr>
              <a:spLocks noChangeShapeType="1"/>
            </p:cNvSpPr>
            <p:nvPr/>
          </p:nvSpPr>
          <p:spPr bwMode="auto">
            <a:xfrm flipH="1">
              <a:off x="1458" y="3276"/>
              <a:ext cx="66" cy="66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806" name="Group 62"/>
          <p:cNvGrpSpPr>
            <a:grpSpLocks/>
          </p:cNvGrpSpPr>
          <p:nvPr/>
        </p:nvGrpSpPr>
        <p:grpSpPr bwMode="auto">
          <a:xfrm>
            <a:off x="6629400" y="1857375"/>
            <a:ext cx="104775" cy="3349625"/>
            <a:chOff x="4236" y="1226"/>
            <a:chExt cx="66" cy="2110"/>
          </a:xfrm>
        </p:grpSpPr>
        <p:sp>
          <p:nvSpPr>
            <p:cNvPr id="287807" name="Line 63"/>
            <p:cNvSpPr>
              <a:spLocks noChangeShapeType="1"/>
            </p:cNvSpPr>
            <p:nvPr/>
          </p:nvSpPr>
          <p:spPr bwMode="auto">
            <a:xfrm>
              <a:off x="4236" y="1226"/>
              <a:ext cx="0" cy="2044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87808" name="Line 64"/>
            <p:cNvSpPr>
              <a:spLocks noChangeShapeType="1"/>
            </p:cNvSpPr>
            <p:nvPr/>
          </p:nvSpPr>
          <p:spPr bwMode="auto">
            <a:xfrm>
              <a:off x="4236" y="3270"/>
              <a:ext cx="66" cy="66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809" name="Rectangle 65"/>
          <p:cNvSpPr>
            <a:spLocks noChangeArrowheads="1"/>
          </p:cNvSpPr>
          <p:nvPr/>
        </p:nvSpPr>
        <p:spPr bwMode="auto">
          <a:xfrm>
            <a:off x="6710363" y="5083175"/>
            <a:ext cx="11858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z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 = 2.74</a:t>
            </a:r>
          </a:p>
        </p:txBody>
      </p:sp>
      <p:sp>
        <p:nvSpPr>
          <p:cNvPr id="287810" name="Rectangle 66"/>
          <p:cNvSpPr>
            <a:spLocks noChangeArrowheads="1"/>
          </p:cNvSpPr>
          <p:nvPr/>
        </p:nvSpPr>
        <p:spPr bwMode="auto">
          <a:xfrm>
            <a:off x="1100138" y="5083175"/>
            <a:ext cx="12874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z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 = -2.74</a:t>
            </a:r>
          </a:p>
        </p:txBody>
      </p:sp>
      <p:sp>
        <p:nvSpPr>
          <p:cNvPr id="287811" name="Line 67"/>
          <p:cNvSpPr>
            <a:spLocks noChangeShapeType="1"/>
          </p:cNvSpPr>
          <p:nvPr/>
        </p:nvSpPr>
        <p:spPr bwMode="auto">
          <a:xfrm>
            <a:off x="6626225" y="2020888"/>
            <a:ext cx="36195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12" name="Rectangle 68"/>
          <p:cNvSpPr>
            <a:spLocks noChangeArrowheads="1"/>
          </p:cNvSpPr>
          <p:nvPr/>
        </p:nvSpPr>
        <p:spPr bwMode="auto">
          <a:xfrm>
            <a:off x="6843713" y="1844675"/>
            <a:ext cx="1254125" cy="1074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    1/2</a:t>
            </a:r>
          </a:p>
          <a:p>
            <a:pPr algn="l">
              <a:lnSpc>
                <a:spcPct val="90000"/>
              </a:lnSpc>
            </a:pPr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p 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-value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= .0031</a:t>
            </a:r>
          </a:p>
        </p:txBody>
      </p:sp>
      <p:sp>
        <p:nvSpPr>
          <p:cNvPr id="287813" name="Rectangle 69"/>
          <p:cNvSpPr>
            <a:spLocks noChangeArrowheads="1"/>
          </p:cNvSpPr>
          <p:nvPr/>
        </p:nvSpPr>
        <p:spPr bwMode="auto">
          <a:xfrm>
            <a:off x="1166813" y="1863725"/>
            <a:ext cx="1254125" cy="1074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   1/2</a:t>
            </a:r>
          </a:p>
          <a:p>
            <a:pPr algn="l">
              <a:lnSpc>
                <a:spcPct val="90000"/>
              </a:lnSpc>
            </a:pPr>
            <a:r>
              <a:rPr lang="en-US" sz="2400" i="1">
                <a:solidFill>
                  <a:srgbClr val="66FFFF"/>
                </a:solidFill>
                <a:effectLst/>
                <a:latin typeface="Book Antiqua" pitchFamily="18" charset="0"/>
              </a:rPr>
              <a:t>p </a:t>
            </a: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-value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solidFill>
                  <a:srgbClr val="66FFFF"/>
                </a:solidFill>
                <a:effectLst/>
                <a:latin typeface="Book Antiqua" pitchFamily="18" charset="0"/>
              </a:rPr>
              <a:t>= .0031</a:t>
            </a:r>
          </a:p>
        </p:txBody>
      </p:sp>
      <p:sp>
        <p:nvSpPr>
          <p:cNvPr id="287814" name="Line 70"/>
          <p:cNvSpPr>
            <a:spLocks noChangeShapeType="1"/>
          </p:cNvSpPr>
          <p:nvPr/>
        </p:nvSpPr>
        <p:spPr bwMode="auto">
          <a:xfrm flipH="1">
            <a:off x="2149475" y="2020888"/>
            <a:ext cx="36195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15" name="AutoShape 71"/>
          <p:cNvSpPr>
            <a:spLocks noChangeArrowheads="1"/>
          </p:cNvSpPr>
          <p:nvPr/>
        </p:nvSpPr>
        <p:spPr bwMode="auto">
          <a:xfrm rot="5400000">
            <a:off x="542925" y="3676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16" name="AutoShape 72"/>
          <p:cNvSpPr>
            <a:spLocks noChangeArrowheads="1"/>
          </p:cNvSpPr>
          <p:nvPr/>
        </p:nvSpPr>
        <p:spPr bwMode="auto">
          <a:xfrm rot="5400000">
            <a:off x="542925" y="2209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17" name="Line 73"/>
          <p:cNvSpPr>
            <a:spLocks noChangeShapeType="1"/>
          </p:cNvSpPr>
          <p:nvPr/>
        </p:nvSpPr>
        <p:spPr bwMode="auto">
          <a:xfrm>
            <a:off x="6105525" y="3243263"/>
            <a:ext cx="0" cy="216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78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8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8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8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8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8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8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28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8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28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28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8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500"/>
                            </p:stCondLst>
                            <p:childTnLst>
                              <p:par>
                                <p:cTn id="62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4" dur="500"/>
                                        <p:tgtEl>
                                          <p:spTgt spid="28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0"/>
                            </p:stCondLst>
                            <p:childTnLst>
                              <p:par>
                                <p:cTn id="6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2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28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28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4500"/>
                            </p:stCondLst>
                            <p:childTnLst>
                              <p:par>
                                <p:cTn id="78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2878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5" dur="500"/>
                                        <p:tgtEl>
                                          <p:spTgt spid="28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28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28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7" dur="500"/>
                                        <p:tgtEl>
                                          <p:spTgt spid="28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8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500"/>
                            </p:stCondLst>
                            <p:childTnLst>
                              <p:par>
                                <p:cTn id="10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500"/>
                                        <p:tgtEl>
                                          <p:spTgt spid="28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9" dur="500"/>
                                        <p:tgtEl>
                                          <p:spTgt spid="28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3" dur="500"/>
                                        <p:tgtEl>
                                          <p:spTgt spid="28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80" grpId="0" animBg="1"/>
      <p:bldP spid="287781" grpId="0" animBg="1"/>
      <p:bldP spid="287782" grpId="0" autoUpdateAnimBg="0"/>
      <p:bldP spid="287783" grpId="0" animBg="1"/>
      <p:bldP spid="287784" grpId="0" animBg="1"/>
      <p:bldP spid="287785" grpId="0" autoUpdateAnimBg="0"/>
      <p:bldP spid="287786" grpId="0" autoUpdateAnimBg="0"/>
      <p:bldP spid="287787" grpId="0" autoUpdateAnimBg="0"/>
      <p:bldP spid="287788" grpId="0" animBg="1"/>
      <p:bldP spid="287789" grpId="0" animBg="1"/>
      <p:bldP spid="287790" grpId="0" animBg="1"/>
      <p:bldP spid="287798" grpId="0" autoUpdateAnimBg="0"/>
      <p:bldP spid="287799" grpId="0" animBg="1"/>
      <p:bldP spid="287800" grpId="0" animBg="1"/>
      <p:bldP spid="287802" grpId="0" autoUpdateAnimBg="0"/>
      <p:bldP spid="287809" grpId="0" autoUpdateAnimBg="0"/>
      <p:bldP spid="287810" grpId="0" autoUpdateAnimBg="0"/>
      <p:bldP spid="287811" grpId="0" animBg="1"/>
      <p:bldP spid="287812" grpId="0" autoUpdateAnimBg="0"/>
      <p:bldP spid="287813" grpId="0" autoUpdateAnimBg="0"/>
      <p:bldP spid="287814" grpId="0" animBg="1"/>
      <p:bldP spid="287815" grpId="0" animBg="1"/>
      <p:bldP spid="287816" grpId="0" animBg="1"/>
      <p:bldP spid="2878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188913"/>
            <a:ext cx="7772400" cy="642937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Developing Null and Alternative Hypotheses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30250" y="1130300"/>
            <a:ext cx="7353300" cy="87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It is not always obvious how the null and alternative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hypotheses should be formulated.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30250" y="1949450"/>
            <a:ext cx="73152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Care must be taken to structure the hypotheses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appropriately so that the test conclusion provides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information the researcher wants.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5400000">
            <a:off x="492125" y="1257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rot="5400000">
            <a:off x="492125" y="209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30250" y="3041650"/>
            <a:ext cx="7315200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context of the situation is very important in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determining how the hypotheses should be stated.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5400000">
            <a:off x="492125" y="3302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30250" y="3892550"/>
            <a:ext cx="7315200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some cases it is easier to identify the alternative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hypothesis first.  In other cases the null is easier.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5400000">
            <a:off x="492125" y="4152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0250" y="4730750"/>
            <a:ext cx="731520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Correct hypothesis formulation will take practice.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5400000">
            <a:off x="492125" y="5029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nimBg="1"/>
      <p:bldP spid="7" grpId="0" animBg="1"/>
      <p:bldP spid="8" grpId="0" autoUpdateAnimBg="0"/>
      <p:bldP spid="9" grpId="0" animBg="1"/>
      <p:bldP spid="10" grpId="0" autoUpdateAnimBg="0"/>
      <p:bldP spid="11" grpId="0" animBg="1"/>
      <p:bldP spid="12" grpId="0" autoUpdateAnimBg="0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12788" y="1082675"/>
            <a:ext cx="77724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AutoShape 41"/>
          <p:cNvSpPr>
            <a:spLocks noChangeArrowheads="1"/>
          </p:cNvSpPr>
          <p:nvPr/>
        </p:nvSpPr>
        <p:spPr bwMode="auto">
          <a:xfrm rot="5400000">
            <a:off x="855891" y="3422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1167995" y="1590675"/>
            <a:ext cx="7221219" cy="4178301"/>
            <a:chOff x="1255079" y="1590675"/>
            <a:chExt cx="7221219" cy="417830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58888" y="1590675"/>
              <a:ext cx="6769101" cy="414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258888" y="1590675"/>
              <a:ext cx="6769101" cy="414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755775" y="1590675"/>
              <a:ext cx="6683111" cy="3365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258888" y="1908175"/>
              <a:ext cx="506413" cy="3349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746251" y="1908175"/>
              <a:ext cx="3694113" cy="3349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421314" y="1908175"/>
              <a:ext cx="3041650" cy="3349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258888" y="2225675"/>
              <a:ext cx="506413" cy="22383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746251" y="2225675"/>
              <a:ext cx="1031875" cy="223837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759076" y="2225675"/>
              <a:ext cx="2681288" cy="22383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5421314" y="2225675"/>
              <a:ext cx="3041650" cy="223837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258888" y="4445000"/>
              <a:ext cx="506413" cy="1270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746251" y="4445000"/>
              <a:ext cx="1031875" cy="1268413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759076" y="4445000"/>
              <a:ext cx="2681288" cy="12779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421314" y="4445000"/>
              <a:ext cx="3041650" cy="126841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2178051" y="1609725"/>
              <a:ext cx="30003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014788" y="1609725"/>
              <a:ext cx="3190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640514" y="1609725"/>
              <a:ext cx="3190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446213" y="1927225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1839913" y="1927225"/>
              <a:ext cx="104933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Weight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865563" y="1927225"/>
              <a:ext cx="1706563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Size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478464" y="1927225"/>
              <a:ext cx="22129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=COUNT(A2:A31)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446213" y="2243138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2027238" y="2243138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733801" y="2243138"/>
              <a:ext cx="18938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Mean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478464" y="2243138"/>
              <a:ext cx="254952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=AVERAGE(A2:A31)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446213" y="2560638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027238" y="2560638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1446213" y="2878138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027238" y="2878138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2946401" y="2878138"/>
              <a:ext cx="27940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Population Std. Dev.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5478464" y="2878138"/>
              <a:ext cx="487363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1446213" y="3195638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2027238" y="3195638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3021013" y="3195638"/>
              <a:ext cx="27193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Hypothesized Value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478464" y="3195638"/>
              <a:ext cx="26193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446213" y="35115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027238" y="35115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1446213" y="38290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2027238" y="38290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640138" y="3829050"/>
              <a:ext cx="2062163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Standard Error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5478464" y="3829050"/>
              <a:ext cx="1931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=C4/SQRT(C1)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446213" y="41465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2027238" y="41465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678238" y="4146550"/>
              <a:ext cx="202565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 Statistic 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478464" y="4146550"/>
              <a:ext cx="163195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=(C2-C5)/C7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446213" y="44640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027238" y="44640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1390651" y="4781550"/>
              <a:ext cx="4318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2027238" y="47815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3078163" y="47815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265488" y="4781550"/>
              <a:ext cx="241935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478464" y="4781550"/>
              <a:ext cx="2946400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=NORM.S.DIST(C8,TRUE)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1390651" y="5097463"/>
              <a:ext cx="4318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2027238" y="5097463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3059113" y="5097463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3246438" y="5097463"/>
              <a:ext cx="2474913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(upper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5478464" y="5097463"/>
              <a:ext cx="9937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=1-C10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1390651" y="5414963"/>
              <a:ext cx="4318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2027238" y="5414963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3321051" y="5414963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3508376" y="5414963"/>
              <a:ext cx="215582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(two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5478464" y="5414963"/>
              <a:ext cx="23622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=2*(MIN(C10,C11))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1258888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1746251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2759076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5421314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8453439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1258888" y="1590675"/>
              <a:ext cx="1588" cy="41417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1258888" y="1590675"/>
              <a:ext cx="19050" cy="4160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1746251" y="1609725"/>
              <a:ext cx="1588" cy="4122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746251" y="1609725"/>
              <a:ext cx="19050" cy="414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2759076" y="1609725"/>
              <a:ext cx="1588" cy="4122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2759076" y="1609725"/>
              <a:ext cx="19050" cy="414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5421314" y="1609725"/>
              <a:ext cx="1588" cy="4122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5421314" y="1609725"/>
              <a:ext cx="19050" cy="414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8453439" y="1609725"/>
              <a:ext cx="1588" cy="41227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1277938" y="1590675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6"/>
            <p:cNvSpPr>
              <a:spLocks noChangeShapeType="1"/>
            </p:cNvSpPr>
            <p:nvPr/>
          </p:nvSpPr>
          <p:spPr bwMode="auto">
            <a:xfrm>
              <a:off x="1277938" y="1908175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8"/>
            <p:cNvSpPr>
              <a:spLocks noChangeShapeType="1"/>
            </p:cNvSpPr>
            <p:nvPr/>
          </p:nvSpPr>
          <p:spPr bwMode="auto">
            <a:xfrm>
              <a:off x="1277938" y="2225675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>
              <a:off x="1277938" y="2541588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>
              <a:off x="1277938" y="2859088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4"/>
            <p:cNvSpPr>
              <a:spLocks noChangeShapeType="1"/>
            </p:cNvSpPr>
            <p:nvPr/>
          </p:nvSpPr>
          <p:spPr bwMode="auto">
            <a:xfrm>
              <a:off x="1277938" y="3176588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6"/>
            <p:cNvSpPr>
              <a:spLocks noChangeShapeType="1"/>
            </p:cNvSpPr>
            <p:nvPr/>
          </p:nvSpPr>
          <p:spPr bwMode="auto">
            <a:xfrm>
              <a:off x="1277938" y="3494088"/>
              <a:ext cx="7164804" cy="463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8"/>
            <p:cNvSpPr>
              <a:spLocks noChangeShapeType="1"/>
            </p:cNvSpPr>
            <p:nvPr/>
          </p:nvSpPr>
          <p:spPr bwMode="auto">
            <a:xfrm>
              <a:off x="1277938" y="3811588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00"/>
            <p:cNvSpPr>
              <a:spLocks noChangeShapeType="1"/>
            </p:cNvSpPr>
            <p:nvPr/>
          </p:nvSpPr>
          <p:spPr bwMode="auto">
            <a:xfrm>
              <a:off x="1277938" y="4127500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2"/>
            <p:cNvSpPr>
              <a:spLocks noChangeShapeType="1"/>
            </p:cNvSpPr>
            <p:nvPr/>
          </p:nvSpPr>
          <p:spPr bwMode="auto">
            <a:xfrm>
              <a:off x="1277938" y="4445000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4"/>
            <p:cNvSpPr>
              <a:spLocks noChangeShapeType="1"/>
            </p:cNvSpPr>
            <p:nvPr/>
          </p:nvSpPr>
          <p:spPr bwMode="auto">
            <a:xfrm>
              <a:off x="1277938" y="4762500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6"/>
            <p:cNvSpPr>
              <a:spLocks noChangeShapeType="1"/>
            </p:cNvSpPr>
            <p:nvPr/>
          </p:nvSpPr>
          <p:spPr bwMode="auto">
            <a:xfrm>
              <a:off x="1277938" y="5080000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1290638" y="5716588"/>
              <a:ext cx="7164804" cy="46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8" name="Straight Connector 117"/>
            <p:cNvCxnSpPr>
              <a:stCxn id="79" idx="0"/>
              <a:endCxn id="77" idx="2"/>
            </p:cNvCxnSpPr>
            <p:nvPr/>
          </p:nvCxnSpPr>
          <p:spPr bwMode="auto">
            <a:xfrm>
              <a:off x="1268413" y="1590675"/>
              <a:ext cx="719455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1268413" y="1908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1255713" y="2543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1255713" y="28606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1268413" y="34956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>
              <a:off x="1267779" y="4448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>
              <a:off x="1268413" y="4756150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>
              <a:off x="1255713" y="5083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1265873" y="5398229"/>
              <a:ext cx="7188200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1255079" y="3813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1255079" y="41306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>
              <a:off x="1255713" y="3178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1255713" y="22256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3" name="AutoShape 112"/>
            <p:cNvSpPr>
              <a:spLocks noChangeArrowheads="1"/>
            </p:cNvSpPr>
            <p:nvPr/>
          </p:nvSpPr>
          <p:spPr bwMode="auto">
            <a:xfrm>
              <a:off x="6363645" y="2682875"/>
              <a:ext cx="1951417" cy="1021556"/>
            </a:xfrm>
            <a:prstGeom prst="roundRect">
              <a:avLst>
                <a:gd name="adj" fmla="val 16667"/>
              </a:avLst>
            </a:prstGeom>
            <a:solidFill>
              <a:srgbClr val="5A00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Note:</a:t>
              </a:r>
            </a:p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Rows </a:t>
              </a:r>
              <a:r>
                <a:rPr 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13-31</a:t>
              </a:r>
              <a:endPara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are not shown.</a:t>
              </a:r>
            </a:p>
          </p:txBody>
        </p:sp>
        <p:sp>
          <p:nvSpPr>
            <p:cNvPr id="134" name="Right Triangle 133"/>
            <p:cNvSpPr/>
            <p:nvPr/>
          </p:nvSpPr>
          <p:spPr bwMode="auto">
            <a:xfrm rot="16200000">
              <a:off x="1442582" y="1615287"/>
              <a:ext cx="255587" cy="266687"/>
            </a:xfrm>
            <a:prstGeom prst="rtTriangle">
              <a:avLst/>
            </a:prstGeom>
            <a:solidFill>
              <a:srgbClr val="6F050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888795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12788" y="1082675"/>
            <a:ext cx="77724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AutoShape 41"/>
          <p:cNvSpPr>
            <a:spLocks noChangeArrowheads="1"/>
          </p:cNvSpPr>
          <p:nvPr/>
        </p:nvSpPr>
        <p:spPr bwMode="auto">
          <a:xfrm rot="5400000">
            <a:off x="855891" y="3422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1167995" y="1590675"/>
            <a:ext cx="7221219" cy="4178301"/>
            <a:chOff x="1255079" y="1590675"/>
            <a:chExt cx="7221219" cy="417830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58888" y="1590675"/>
              <a:ext cx="6769101" cy="414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58888" y="1590675"/>
              <a:ext cx="6769101" cy="414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755775" y="1590675"/>
              <a:ext cx="6683111" cy="3365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258888" y="1908175"/>
              <a:ext cx="506413" cy="3349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46251" y="1908175"/>
              <a:ext cx="3694113" cy="3349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421314" y="1908175"/>
              <a:ext cx="3041650" cy="3349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258888" y="2225675"/>
              <a:ext cx="506413" cy="22383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746251" y="2225675"/>
              <a:ext cx="1031875" cy="223837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759076" y="2225675"/>
              <a:ext cx="2681288" cy="22383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421314" y="2225675"/>
              <a:ext cx="3041650" cy="223837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258888" y="4445000"/>
              <a:ext cx="506413" cy="1270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1746251" y="4445000"/>
              <a:ext cx="1031875" cy="1268413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59076" y="4445000"/>
              <a:ext cx="2681288" cy="12779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5421314" y="4445000"/>
              <a:ext cx="3041650" cy="126841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2178051" y="1609725"/>
              <a:ext cx="30003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4014788" y="1609725"/>
              <a:ext cx="3190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6640514" y="1609725"/>
              <a:ext cx="3190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1446213" y="1927225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839913" y="1927225"/>
              <a:ext cx="104933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Weight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3865563" y="1927225"/>
              <a:ext cx="1706563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Size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5478464" y="1927225"/>
              <a:ext cx="27251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1446213" y="2243138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2027238" y="2243138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3733801" y="2243138"/>
              <a:ext cx="18938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Mean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5478464" y="2243138"/>
              <a:ext cx="339837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1446213" y="2560638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2027238" y="2560638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1446213" y="2878138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2027238" y="2878138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2946401" y="2878138"/>
              <a:ext cx="27940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Population Std. Dev.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>
              <a:off x="5478464" y="2878138"/>
              <a:ext cx="487363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1446213" y="3195638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2027238" y="3195638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0"/>
            <p:cNvSpPr>
              <a:spLocks noChangeArrowheads="1"/>
            </p:cNvSpPr>
            <p:nvPr/>
          </p:nvSpPr>
          <p:spPr bwMode="auto">
            <a:xfrm>
              <a:off x="3021013" y="3195638"/>
              <a:ext cx="27193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Hypothesized Value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auto">
            <a:xfrm>
              <a:off x="5478464" y="3195638"/>
              <a:ext cx="26193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2"/>
            <p:cNvSpPr>
              <a:spLocks noChangeArrowheads="1"/>
            </p:cNvSpPr>
            <p:nvPr/>
          </p:nvSpPr>
          <p:spPr bwMode="auto">
            <a:xfrm>
              <a:off x="1446213" y="35115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3"/>
            <p:cNvSpPr>
              <a:spLocks noChangeArrowheads="1"/>
            </p:cNvSpPr>
            <p:nvPr/>
          </p:nvSpPr>
          <p:spPr bwMode="auto">
            <a:xfrm>
              <a:off x="2027238" y="35115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4"/>
            <p:cNvSpPr>
              <a:spLocks noChangeArrowheads="1"/>
            </p:cNvSpPr>
            <p:nvPr/>
          </p:nvSpPr>
          <p:spPr bwMode="auto">
            <a:xfrm>
              <a:off x="1446213" y="38290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5"/>
            <p:cNvSpPr>
              <a:spLocks noChangeArrowheads="1"/>
            </p:cNvSpPr>
            <p:nvPr/>
          </p:nvSpPr>
          <p:spPr bwMode="auto">
            <a:xfrm>
              <a:off x="2027238" y="38290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6"/>
            <p:cNvSpPr>
              <a:spLocks noChangeArrowheads="1"/>
            </p:cNvSpPr>
            <p:nvPr/>
          </p:nvSpPr>
          <p:spPr bwMode="auto">
            <a:xfrm>
              <a:off x="3640138" y="3829050"/>
              <a:ext cx="2062163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Standard Error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5478464" y="3829050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0.0365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1446213" y="41465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2027238" y="41465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3678238" y="4146550"/>
              <a:ext cx="202565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 Statistic 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5478464" y="4146550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2.7386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1446213" y="44640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2027238" y="44640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4"/>
            <p:cNvSpPr>
              <a:spLocks noChangeArrowheads="1"/>
            </p:cNvSpPr>
            <p:nvPr/>
          </p:nvSpPr>
          <p:spPr bwMode="auto">
            <a:xfrm>
              <a:off x="1390651" y="4781550"/>
              <a:ext cx="4318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5"/>
            <p:cNvSpPr>
              <a:spLocks noChangeArrowheads="1"/>
            </p:cNvSpPr>
            <p:nvPr/>
          </p:nvSpPr>
          <p:spPr bwMode="auto">
            <a:xfrm>
              <a:off x="2027238" y="4781550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6.07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3078163" y="4781550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7"/>
            <p:cNvSpPr>
              <a:spLocks noChangeArrowheads="1"/>
            </p:cNvSpPr>
            <p:nvPr/>
          </p:nvSpPr>
          <p:spPr bwMode="auto">
            <a:xfrm>
              <a:off x="3265488" y="4781550"/>
              <a:ext cx="241935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8"/>
            <p:cNvSpPr>
              <a:spLocks noChangeArrowheads="1"/>
            </p:cNvSpPr>
            <p:nvPr/>
          </p:nvSpPr>
          <p:spPr bwMode="auto">
            <a:xfrm>
              <a:off x="5478464" y="4781550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0.9969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9"/>
            <p:cNvSpPr>
              <a:spLocks noChangeArrowheads="1"/>
            </p:cNvSpPr>
            <p:nvPr/>
          </p:nvSpPr>
          <p:spPr bwMode="auto">
            <a:xfrm>
              <a:off x="1390651" y="5097463"/>
              <a:ext cx="4318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auto">
            <a:xfrm>
              <a:off x="2027238" y="5097463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61"/>
            <p:cNvSpPr>
              <a:spLocks noChangeArrowheads="1"/>
            </p:cNvSpPr>
            <p:nvPr/>
          </p:nvSpPr>
          <p:spPr bwMode="auto">
            <a:xfrm>
              <a:off x="3059113" y="5097463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3246438" y="5097463"/>
              <a:ext cx="2474913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(upper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5478464" y="5097463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0.0031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4"/>
            <p:cNvSpPr>
              <a:spLocks noChangeArrowheads="1"/>
            </p:cNvSpPr>
            <p:nvPr/>
          </p:nvSpPr>
          <p:spPr bwMode="auto">
            <a:xfrm>
              <a:off x="1390651" y="5414963"/>
              <a:ext cx="431800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2027238" y="5414963"/>
              <a:ext cx="63817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5.96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6"/>
            <p:cNvSpPr>
              <a:spLocks noChangeArrowheads="1"/>
            </p:cNvSpPr>
            <p:nvPr/>
          </p:nvSpPr>
          <p:spPr bwMode="auto">
            <a:xfrm>
              <a:off x="3321051" y="5414963"/>
              <a:ext cx="280988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3508376" y="5414963"/>
              <a:ext cx="2155825" cy="35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(two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5478464" y="5414963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0.0062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1258888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70"/>
            <p:cNvSpPr>
              <a:spLocks noChangeArrowheads="1"/>
            </p:cNvSpPr>
            <p:nvPr/>
          </p:nvSpPr>
          <p:spPr bwMode="auto">
            <a:xfrm>
              <a:off x="1746251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2759076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72"/>
            <p:cNvSpPr>
              <a:spLocks noChangeArrowheads="1"/>
            </p:cNvSpPr>
            <p:nvPr/>
          </p:nvSpPr>
          <p:spPr bwMode="auto">
            <a:xfrm>
              <a:off x="5421314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8453439" y="1590675"/>
              <a:ext cx="19050" cy="1588"/>
            </a:xfrm>
            <a:prstGeom prst="rect">
              <a:avLst/>
            </a:prstGeom>
            <a:solidFill>
              <a:srgbClr val="C0C0C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>
              <a:off x="1258888" y="1590675"/>
              <a:ext cx="1588" cy="41417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5"/>
            <p:cNvSpPr>
              <a:spLocks noChangeArrowheads="1"/>
            </p:cNvSpPr>
            <p:nvPr/>
          </p:nvSpPr>
          <p:spPr bwMode="auto">
            <a:xfrm>
              <a:off x="1258888" y="1590675"/>
              <a:ext cx="19050" cy="41608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>
              <a:off x="1746251" y="1609725"/>
              <a:ext cx="1588" cy="4122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7"/>
            <p:cNvSpPr>
              <a:spLocks noChangeArrowheads="1"/>
            </p:cNvSpPr>
            <p:nvPr/>
          </p:nvSpPr>
          <p:spPr bwMode="auto">
            <a:xfrm>
              <a:off x="1746251" y="1609725"/>
              <a:ext cx="19050" cy="414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8"/>
            <p:cNvSpPr>
              <a:spLocks noChangeShapeType="1"/>
            </p:cNvSpPr>
            <p:nvPr/>
          </p:nvSpPr>
          <p:spPr bwMode="auto">
            <a:xfrm>
              <a:off x="2759076" y="1609725"/>
              <a:ext cx="1588" cy="4122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9"/>
            <p:cNvSpPr>
              <a:spLocks noChangeArrowheads="1"/>
            </p:cNvSpPr>
            <p:nvPr/>
          </p:nvSpPr>
          <p:spPr bwMode="auto">
            <a:xfrm>
              <a:off x="2759076" y="1609725"/>
              <a:ext cx="19050" cy="414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80"/>
            <p:cNvSpPr>
              <a:spLocks noChangeShapeType="1"/>
            </p:cNvSpPr>
            <p:nvPr/>
          </p:nvSpPr>
          <p:spPr bwMode="auto">
            <a:xfrm>
              <a:off x="5421314" y="1609725"/>
              <a:ext cx="1588" cy="4122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81"/>
            <p:cNvSpPr>
              <a:spLocks noChangeArrowheads="1"/>
            </p:cNvSpPr>
            <p:nvPr/>
          </p:nvSpPr>
          <p:spPr bwMode="auto">
            <a:xfrm>
              <a:off x="5421314" y="1609725"/>
              <a:ext cx="19050" cy="414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82"/>
            <p:cNvSpPr>
              <a:spLocks noChangeShapeType="1"/>
            </p:cNvSpPr>
            <p:nvPr/>
          </p:nvSpPr>
          <p:spPr bwMode="auto">
            <a:xfrm>
              <a:off x="8453439" y="1609725"/>
              <a:ext cx="1588" cy="41227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4"/>
            <p:cNvSpPr>
              <a:spLocks noChangeShapeType="1"/>
            </p:cNvSpPr>
            <p:nvPr/>
          </p:nvSpPr>
          <p:spPr bwMode="auto">
            <a:xfrm>
              <a:off x="1277938" y="1590675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6"/>
            <p:cNvSpPr>
              <a:spLocks noChangeShapeType="1"/>
            </p:cNvSpPr>
            <p:nvPr/>
          </p:nvSpPr>
          <p:spPr bwMode="auto">
            <a:xfrm>
              <a:off x="1277938" y="1908175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8"/>
            <p:cNvSpPr>
              <a:spLocks noChangeShapeType="1"/>
            </p:cNvSpPr>
            <p:nvPr/>
          </p:nvSpPr>
          <p:spPr bwMode="auto">
            <a:xfrm>
              <a:off x="1277938" y="2225675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90"/>
            <p:cNvSpPr>
              <a:spLocks noChangeShapeType="1"/>
            </p:cNvSpPr>
            <p:nvPr/>
          </p:nvSpPr>
          <p:spPr bwMode="auto">
            <a:xfrm>
              <a:off x="1277938" y="2541588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92"/>
            <p:cNvSpPr>
              <a:spLocks noChangeShapeType="1"/>
            </p:cNvSpPr>
            <p:nvPr/>
          </p:nvSpPr>
          <p:spPr bwMode="auto">
            <a:xfrm>
              <a:off x="1277938" y="2859088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94"/>
            <p:cNvSpPr>
              <a:spLocks noChangeShapeType="1"/>
            </p:cNvSpPr>
            <p:nvPr/>
          </p:nvSpPr>
          <p:spPr bwMode="auto">
            <a:xfrm>
              <a:off x="1277938" y="3176588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96"/>
            <p:cNvSpPr>
              <a:spLocks noChangeShapeType="1"/>
            </p:cNvSpPr>
            <p:nvPr/>
          </p:nvSpPr>
          <p:spPr bwMode="auto">
            <a:xfrm>
              <a:off x="1277938" y="3494088"/>
              <a:ext cx="7164804" cy="463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98"/>
            <p:cNvSpPr>
              <a:spLocks noChangeShapeType="1"/>
            </p:cNvSpPr>
            <p:nvPr/>
          </p:nvSpPr>
          <p:spPr bwMode="auto">
            <a:xfrm>
              <a:off x="1277938" y="3811588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00"/>
            <p:cNvSpPr>
              <a:spLocks noChangeShapeType="1"/>
            </p:cNvSpPr>
            <p:nvPr/>
          </p:nvSpPr>
          <p:spPr bwMode="auto">
            <a:xfrm>
              <a:off x="1277938" y="4127500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02"/>
            <p:cNvSpPr>
              <a:spLocks noChangeShapeType="1"/>
            </p:cNvSpPr>
            <p:nvPr/>
          </p:nvSpPr>
          <p:spPr bwMode="auto">
            <a:xfrm>
              <a:off x="1277938" y="4445000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04"/>
            <p:cNvSpPr>
              <a:spLocks noChangeShapeType="1"/>
            </p:cNvSpPr>
            <p:nvPr/>
          </p:nvSpPr>
          <p:spPr bwMode="auto">
            <a:xfrm>
              <a:off x="1277938" y="4762500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06"/>
            <p:cNvSpPr>
              <a:spLocks noChangeShapeType="1"/>
            </p:cNvSpPr>
            <p:nvPr/>
          </p:nvSpPr>
          <p:spPr bwMode="auto">
            <a:xfrm>
              <a:off x="1277938" y="5080000"/>
              <a:ext cx="6750051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10"/>
            <p:cNvSpPr>
              <a:spLocks noChangeShapeType="1"/>
            </p:cNvSpPr>
            <p:nvPr/>
          </p:nvSpPr>
          <p:spPr bwMode="auto">
            <a:xfrm>
              <a:off x="1290638" y="5716588"/>
              <a:ext cx="7164804" cy="463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4" name="Straight Connector 93"/>
            <p:cNvCxnSpPr>
              <a:stCxn id="73" idx="0"/>
              <a:endCxn id="71" idx="2"/>
            </p:cNvCxnSpPr>
            <p:nvPr/>
          </p:nvCxnSpPr>
          <p:spPr bwMode="auto">
            <a:xfrm>
              <a:off x="1268413" y="1590675"/>
              <a:ext cx="719455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1268413" y="1908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1255713" y="2543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1255713" y="28606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268413" y="34956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267779" y="4448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268413" y="4756150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255713" y="5083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265873" y="5398229"/>
              <a:ext cx="7188200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1255079" y="3813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1255079" y="41306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1255713" y="31781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255713" y="2225675"/>
              <a:ext cx="7207885" cy="63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AutoShape 112"/>
            <p:cNvSpPr>
              <a:spLocks noChangeArrowheads="1"/>
            </p:cNvSpPr>
            <p:nvPr/>
          </p:nvSpPr>
          <p:spPr bwMode="auto">
            <a:xfrm>
              <a:off x="6363645" y="2682875"/>
              <a:ext cx="1951417" cy="1021556"/>
            </a:xfrm>
            <a:prstGeom prst="roundRect">
              <a:avLst>
                <a:gd name="adj" fmla="val 16667"/>
              </a:avLst>
            </a:prstGeom>
            <a:solidFill>
              <a:srgbClr val="5A00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Note:</a:t>
              </a:r>
            </a:p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Rows </a:t>
              </a:r>
              <a:r>
                <a:rPr lang="en-US" sz="2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13-31</a:t>
              </a:r>
              <a:endPara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2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are not shown.</a:t>
              </a:r>
            </a:p>
          </p:txBody>
        </p:sp>
        <p:sp>
          <p:nvSpPr>
            <p:cNvPr id="108" name="Right Triangle 107"/>
            <p:cNvSpPr/>
            <p:nvPr/>
          </p:nvSpPr>
          <p:spPr bwMode="auto">
            <a:xfrm rot="16200000">
              <a:off x="1442582" y="1615287"/>
              <a:ext cx="255587" cy="266687"/>
            </a:xfrm>
            <a:prstGeom prst="rtTriangle">
              <a:avLst/>
            </a:prstGeom>
            <a:solidFill>
              <a:srgbClr val="6F050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052635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685800" y="1106488"/>
            <a:ext cx="3833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Critical Value Approach</a:t>
            </a:r>
          </a:p>
        </p:txBody>
      </p:sp>
      <p:sp>
        <p:nvSpPr>
          <p:cNvPr id="197688" name="Rectangle 56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7689" name="Rectangle 57"/>
          <p:cNvSpPr>
            <a:spLocks noChangeArrowheads="1"/>
          </p:cNvSpPr>
          <p:nvPr/>
        </p:nvSpPr>
        <p:spPr bwMode="auto">
          <a:xfrm>
            <a:off x="1181100" y="3638550"/>
            <a:ext cx="49339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7690" name="Text Box 58"/>
          <p:cNvSpPr txBox="1">
            <a:spLocks noChangeArrowheads="1"/>
          </p:cNvSpPr>
          <p:nvPr/>
        </p:nvSpPr>
        <p:spPr bwMode="auto">
          <a:xfrm>
            <a:off x="1255713" y="3690938"/>
            <a:ext cx="4824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97691" name="Rectangle 59"/>
          <p:cNvSpPr>
            <a:spLocks noChangeArrowheads="1"/>
          </p:cNvSpPr>
          <p:nvPr/>
        </p:nvSpPr>
        <p:spPr bwMode="auto">
          <a:xfrm>
            <a:off x="1428750" y="4756150"/>
            <a:ext cx="6381750" cy="1277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is sufficient statistical evidence to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infer that the alternative hypothesis is true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(i.e. the mean filling weight is not 6 ounces).</a:t>
            </a:r>
          </a:p>
        </p:txBody>
      </p:sp>
      <p:sp>
        <p:nvSpPr>
          <p:cNvPr id="197692" name="Text Box 60"/>
          <p:cNvSpPr txBox="1">
            <a:spLocks noChangeArrowheads="1"/>
          </p:cNvSpPr>
          <p:nvPr/>
        </p:nvSpPr>
        <p:spPr bwMode="auto">
          <a:xfrm>
            <a:off x="2349500" y="4281488"/>
            <a:ext cx="4579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Because 2.74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2.17, we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97693" name="AutoShape 61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4" name="AutoShape 62"/>
          <p:cNvSpPr>
            <a:spLocks noChangeArrowheads="1"/>
          </p:cNvSpPr>
          <p:nvPr/>
        </p:nvSpPr>
        <p:spPr bwMode="auto">
          <a:xfrm rot="5400000">
            <a:off x="771525" y="3822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5" name="Text Box 63"/>
          <p:cNvSpPr txBox="1">
            <a:spLocks noChangeArrowheads="1"/>
          </p:cNvSpPr>
          <p:nvPr/>
        </p:nvSpPr>
        <p:spPr bwMode="auto">
          <a:xfrm>
            <a:off x="2270125" y="2392363"/>
            <a:ext cx="4759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/2 = .03/2 = .015,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.015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2.17</a:t>
            </a:r>
          </a:p>
        </p:txBody>
      </p:sp>
      <p:sp>
        <p:nvSpPr>
          <p:cNvPr id="197696" name="Rectangle 64"/>
          <p:cNvSpPr>
            <a:spLocks noChangeArrowheads="1"/>
          </p:cNvSpPr>
          <p:nvPr/>
        </p:nvSpPr>
        <p:spPr bwMode="auto">
          <a:xfrm>
            <a:off x="1181100" y="1733550"/>
            <a:ext cx="69342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7697" name="Text Box 65"/>
          <p:cNvSpPr txBox="1">
            <a:spLocks noChangeArrowheads="1"/>
          </p:cNvSpPr>
          <p:nvPr/>
        </p:nvSpPr>
        <p:spPr bwMode="auto">
          <a:xfrm>
            <a:off x="1236663" y="1766888"/>
            <a:ext cx="6815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Determine the critical value and rejection rule.</a:t>
            </a:r>
          </a:p>
        </p:txBody>
      </p:sp>
      <p:sp>
        <p:nvSpPr>
          <p:cNvPr id="197698" name="Text Box 66"/>
          <p:cNvSpPr txBox="1">
            <a:spLocks noChangeArrowheads="1"/>
          </p:cNvSpPr>
          <p:nvPr/>
        </p:nvSpPr>
        <p:spPr bwMode="auto">
          <a:xfrm>
            <a:off x="2409825" y="2928938"/>
            <a:ext cx="44465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-2.17  or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2.17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76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9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9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97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9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9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89" grpId="0" animBg="1"/>
      <p:bldP spid="197690" grpId="0" autoUpdateAnimBg="0"/>
      <p:bldP spid="197691" grpId="0" autoUpdateAnimBg="0"/>
      <p:bldP spid="197692" grpId="0" autoUpdateAnimBg="0"/>
      <p:bldP spid="197693" grpId="0" animBg="1"/>
      <p:bldP spid="197694" grpId="0" animBg="1"/>
      <p:bldP spid="197695" grpId="0" autoUpdateAnimBg="0"/>
      <p:bldP spid="197696" grpId="0" animBg="1"/>
      <p:bldP spid="197697" grpId="0" autoUpdateAnimBg="0"/>
      <p:bldP spid="19769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3" name="Rectangle 141"/>
          <p:cNvSpPr>
            <a:spLocks noChangeArrowheads="1"/>
          </p:cNvSpPr>
          <p:nvPr/>
        </p:nvSpPr>
        <p:spPr bwMode="auto">
          <a:xfrm>
            <a:off x="819150" y="1714500"/>
            <a:ext cx="7562850" cy="4095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2308225" y="1990725"/>
            <a:ext cx="4510088" cy="3052763"/>
          </a:xfrm>
          <a:custGeom>
            <a:avLst/>
            <a:gdLst/>
            <a:ahLst/>
            <a:cxnLst>
              <a:cxn ang="0">
                <a:pos x="1339" y="15"/>
              </a:cxn>
              <a:cxn ang="0">
                <a:pos x="1258" y="96"/>
              </a:cxn>
              <a:cxn ang="0">
                <a:pos x="1192" y="199"/>
              </a:cxn>
              <a:cxn ang="0">
                <a:pos x="1138" y="307"/>
              </a:cxn>
              <a:cxn ang="0">
                <a:pos x="1092" y="408"/>
              </a:cxn>
              <a:cxn ang="0">
                <a:pos x="1051" y="510"/>
              </a:cxn>
              <a:cxn ang="0">
                <a:pos x="1006" y="636"/>
              </a:cxn>
              <a:cxn ang="0">
                <a:pos x="970" y="744"/>
              </a:cxn>
              <a:cxn ang="0">
                <a:pos x="943" y="846"/>
              </a:cxn>
              <a:cxn ang="0">
                <a:pos x="910" y="961"/>
              </a:cxn>
              <a:cxn ang="0">
                <a:pos x="883" y="1062"/>
              </a:cxn>
              <a:cxn ang="0">
                <a:pos x="844" y="1173"/>
              </a:cxn>
              <a:cxn ang="0">
                <a:pos x="805" y="1277"/>
              </a:cxn>
              <a:cxn ang="0">
                <a:pos x="751" y="1392"/>
              </a:cxn>
              <a:cxn ang="0">
                <a:pos x="679" y="1512"/>
              </a:cxn>
              <a:cxn ang="0">
                <a:pos x="597" y="1613"/>
              </a:cxn>
              <a:cxn ang="0">
                <a:pos x="496" y="1686"/>
              </a:cxn>
              <a:cxn ang="0">
                <a:pos x="382" y="1743"/>
              </a:cxn>
              <a:cxn ang="0">
                <a:pos x="298" y="1779"/>
              </a:cxn>
              <a:cxn ang="0">
                <a:pos x="196" y="1818"/>
              </a:cxn>
              <a:cxn ang="0">
                <a:pos x="67" y="1854"/>
              </a:cxn>
              <a:cxn ang="0">
                <a:pos x="0" y="1875"/>
              </a:cxn>
              <a:cxn ang="0">
                <a:pos x="2841" y="1916"/>
              </a:cxn>
              <a:cxn ang="0">
                <a:pos x="2779" y="1854"/>
              </a:cxn>
              <a:cxn ang="0">
                <a:pos x="2671" y="1823"/>
              </a:cxn>
              <a:cxn ang="0">
                <a:pos x="2566" y="1791"/>
              </a:cxn>
              <a:cxn ang="0">
                <a:pos x="2452" y="1743"/>
              </a:cxn>
              <a:cxn ang="0">
                <a:pos x="2341" y="1688"/>
              </a:cxn>
              <a:cxn ang="0">
                <a:pos x="2274" y="1646"/>
              </a:cxn>
              <a:cxn ang="0">
                <a:pos x="2200" y="1579"/>
              </a:cxn>
              <a:cxn ang="0">
                <a:pos x="2125" y="1482"/>
              </a:cxn>
              <a:cxn ang="0">
                <a:pos x="2062" y="1383"/>
              </a:cxn>
              <a:cxn ang="0">
                <a:pos x="2029" y="1323"/>
              </a:cxn>
              <a:cxn ang="0">
                <a:pos x="1963" y="1188"/>
              </a:cxn>
              <a:cxn ang="0">
                <a:pos x="1936" y="1104"/>
              </a:cxn>
              <a:cxn ang="0">
                <a:pos x="1903" y="1008"/>
              </a:cxn>
              <a:cxn ang="0">
                <a:pos x="1867" y="888"/>
              </a:cxn>
              <a:cxn ang="0">
                <a:pos x="1831" y="768"/>
              </a:cxn>
              <a:cxn ang="0">
                <a:pos x="1792" y="639"/>
              </a:cxn>
              <a:cxn ang="0">
                <a:pos x="1741" y="501"/>
              </a:cxn>
              <a:cxn ang="0">
                <a:pos x="1699" y="396"/>
              </a:cxn>
              <a:cxn ang="0">
                <a:pos x="1657" y="309"/>
              </a:cxn>
              <a:cxn ang="0">
                <a:pos x="1621" y="225"/>
              </a:cxn>
              <a:cxn ang="0">
                <a:pos x="1558" y="126"/>
              </a:cxn>
              <a:cxn ang="0">
                <a:pos x="1588" y="171"/>
              </a:cxn>
              <a:cxn ang="0">
                <a:pos x="1549" y="114"/>
              </a:cxn>
              <a:cxn ang="0">
                <a:pos x="1501" y="54"/>
              </a:cxn>
              <a:cxn ang="0">
                <a:pos x="1432" y="3"/>
              </a:cxn>
            </a:cxnLst>
            <a:rect l="0" t="0" r="r" b="b"/>
            <a:pathLst>
              <a:path w="2841" h="1923">
                <a:moveTo>
                  <a:pt x="1399" y="0"/>
                </a:moveTo>
                <a:lnTo>
                  <a:pt x="1372" y="3"/>
                </a:lnTo>
                <a:lnTo>
                  <a:pt x="1339" y="15"/>
                </a:lnTo>
                <a:lnTo>
                  <a:pt x="1312" y="35"/>
                </a:lnTo>
                <a:lnTo>
                  <a:pt x="1288" y="59"/>
                </a:lnTo>
                <a:lnTo>
                  <a:pt x="1258" y="96"/>
                </a:lnTo>
                <a:lnTo>
                  <a:pt x="1236" y="126"/>
                </a:lnTo>
                <a:lnTo>
                  <a:pt x="1213" y="161"/>
                </a:lnTo>
                <a:lnTo>
                  <a:pt x="1192" y="199"/>
                </a:lnTo>
                <a:lnTo>
                  <a:pt x="1176" y="227"/>
                </a:lnTo>
                <a:lnTo>
                  <a:pt x="1156" y="271"/>
                </a:lnTo>
                <a:lnTo>
                  <a:pt x="1138" y="307"/>
                </a:lnTo>
                <a:lnTo>
                  <a:pt x="1119" y="348"/>
                </a:lnTo>
                <a:lnTo>
                  <a:pt x="1105" y="380"/>
                </a:lnTo>
                <a:lnTo>
                  <a:pt x="1092" y="408"/>
                </a:lnTo>
                <a:lnTo>
                  <a:pt x="1078" y="444"/>
                </a:lnTo>
                <a:lnTo>
                  <a:pt x="1063" y="480"/>
                </a:lnTo>
                <a:lnTo>
                  <a:pt x="1051" y="510"/>
                </a:lnTo>
                <a:lnTo>
                  <a:pt x="1036" y="549"/>
                </a:lnTo>
                <a:lnTo>
                  <a:pt x="1021" y="591"/>
                </a:lnTo>
                <a:lnTo>
                  <a:pt x="1006" y="636"/>
                </a:lnTo>
                <a:lnTo>
                  <a:pt x="993" y="674"/>
                </a:lnTo>
                <a:lnTo>
                  <a:pt x="982" y="711"/>
                </a:lnTo>
                <a:lnTo>
                  <a:pt x="970" y="744"/>
                </a:lnTo>
                <a:lnTo>
                  <a:pt x="961" y="780"/>
                </a:lnTo>
                <a:lnTo>
                  <a:pt x="952" y="816"/>
                </a:lnTo>
                <a:lnTo>
                  <a:pt x="943" y="846"/>
                </a:lnTo>
                <a:lnTo>
                  <a:pt x="934" y="882"/>
                </a:lnTo>
                <a:lnTo>
                  <a:pt x="924" y="920"/>
                </a:lnTo>
                <a:lnTo>
                  <a:pt x="910" y="961"/>
                </a:lnTo>
                <a:lnTo>
                  <a:pt x="904" y="991"/>
                </a:lnTo>
                <a:lnTo>
                  <a:pt x="892" y="1027"/>
                </a:lnTo>
                <a:lnTo>
                  <a:pt x="883" y="1062"/>
                </a:lnTo>
                <a:lnTo>
                  <a:pt x="873" y="1094"/>
                </a:lnTo>
                <a:lnTo>
                  <a:pt x="861" y="1130"/>
                </a:lnTo>
                <a:lnTo>
                  <a:pt x="844" y="1173"/>
                </a:lnTo>
                <a:lnTo>
                  <a:pt x="832" y="1211"/>
                </a:lnTo>
                <a:lnTo>
                  <a:pt x="817" y="1250"/>
                </a:lnTo>
                <a:lnTo>
                  <a:pt x="805" y="1277"/>
                </a:lnTo>
                <a:lnTo>
                  <a:pt x="793" y="1308"/>
                </a:lnTo>
                <a:lnTo>
                  <a:pt x="772" y="1350"/>
                </a:lnTo>
                <a:lnTo>
                  <a:pt x="751" y="1392"/>
                </a:lnTo>
                <a:lnTo>
                  <a:pt x="726" y="1442"/>
                </a:lnTo>
                <a:lnTo>
                  <a:pt x="703" y="1479"/>
                </a:lnTo>
                <a:lnTo>
                  <a:pt x="679" y="1512"/>
                </a:lnTo>
                <a:lnTo>
                  <a:pt x="657" y="1544"/>
                </a:lnTo>
                <a:lnTo>
                  <a:pt x="628" y="1581"/>
                </a:lnTo>
                <a:lnTo>
                  <a:pt x="597" y="1613"/>
                </a:lnTo>
                <a:lnTo>
                  <a:pt x="570" y="1641"/>
                </a:lnTo>
                <a:lnTo>
                  <a:pt x="532" y="1662"/>
                </a:lnTo>
                <a:lnTo>
                  <a:pt x="496" y="1686"/>
                </a:lnTo>
                <a:lnTo>
                  <a:pt x="459" y="1709"/>
                </a:lnTo>
                <a:lnTo>
                  <a:pt x="424" y="1727"/>
                </a:lnTo>
                <a:lnTo>
                  <a:pt x="382" y="1743"/>
                </a:lnTo>
                <a:lnTo>
                  <a:pt x="355" y="1755"/>
                </a:lnTo>
                <a:lnTo>
                  <a:pt x="322" y="1767"/>
                </a:lnTo>
                <a:lnTo>
                  <a:pt x="298" y="1779"/>
                </a:lnTo>
                <a:lnTo>
                  <a:pt x="265" y="1791"/>
                </a:lnTo>
                <a:lnTo>
                  <a:pt x="234" y="1803"/>
                </a:lnTo>
                <a:lnTo>
                  <a:pt x="196" y="1818"/>
                </a:lnTo>
                <a:lnTo>
                  <a:pt x="153" y="1830"/>
                </a:lnTo>
                <a:lnTo>
                  <a:pt x="109" y="1845"/>
                </a:lnTo>
                <a:lnTo>
                  <a:pt x="67" y="1854"/>
                </a:lnTo>
                <a:lnTo>
                  <a:pt x="46" y="1860"/>
                </a:lnTo>
                <a:lnTo>
                  <a:pt x="24" y="1869"/>
                </a:lnTo>
                <a:lnTo>
                  <a:pt x="0" y="1875"/>
                </a:lnTo>
                <a:lnTo>
                  <a:pt x="1" y="1923"/>
                </a:lnTo>
                <a:lnTo>
                  <a:pt x="1" y="1919"/>
                </a:lnTo>
                <a:lnTo>
                  <a:pt x="2841" y="1916"/>
                </a:lnTo>
                <a:lnTo>
                  <a:pt x="2839" y="1872"/>
                </a:lnTo>
                <a:lnTo>
                  <a:pt x="2805" y="1863"/>
                </a:lnTo>
                <a:lnTo>
                  <a:pt x="2779" y="1854"/>
                </a:lnTo>
                <a:lnTo>
                  <a:pt x="2734" y="1842"/>
                </a:lnTo>
                <a:lnTo>
                  <a:pt x="2703" y="1835"/>
                </a:lnTo>
                <a:lnTo>
                  <a:pt x="2671" y="1823"/>
                </a:lnTo>
                <a:lnTo>
                  <a:pt x="2650" y="1818"/>
                </a:lnTo>
                <a:lnTo>
                  <a:pt x="2608" y="1803"/>
                </a:lnTo>
                <a:lnTo>
                  <a:pt x="2566" y="1791"/>
                </a:lnTo>
                <a:lnTo>
                  <a:pt x="2524" y="1773"/>
                </a:lnTo>
                <a:lnTo>
                  <a:pt x="2494" y="1761"/>
                </a:lnTo>
                <a:lnTo>
                  <a:pt x="2452" y="1743"/>
                </a:lnTo>
                <a:lnTo>
                  <a:pt x="2416" y="1725"/>
                </a:lnTo>
                <a:lnTo>
                  <a:pt x="2370" y="1706"/>
                </a:lnTo>
                <a:lnTo>
                  <a:pt x="2341" y="1688"/>
                </a:lnTo>
                <a:lnTo>
                  <a:pt x="2317" y="1674"/>
                </a:lnTo>
                <a:lnTo>
                  <a:pt x="2290" y="1659"/>
                </a:lnTo>
                <a:lnTo>
                  <a:pt x="2274" y="1646"/>
                </a:lnTo>
                <a:lnTo>
                  <a:pt x="2256" y="1631"/>
                </a:lnTo>
                <a:lnTo>
                  <a:pt x="2218" y="1604"/>
                </a:lnTo>
                <a:lnTo>
                  <a:pt x="2200" y="1579"/>
                </a:lnTo>
                <a:lnTo>
                  <a:pt x="2182" y="1555"/>
                </a:lnTo>
                <a:lnTo>
                  <a:pt x="2152" y="1519"/>
                </a:lnTo>
                <a:lnTo>
                  <a:pt x="2125" y="1482"/>
                </a:lnTo>
                <a:lnTo>
                  <a:pt x="2101" y="1449"/>
                </a:lnTo>
                <a:lnTo>
                  <a:pt x="2080" y="1416"/>
                </a:lnTo>
                <a:lnTo>
                  <a:pt x="2062" y="1383"/>
                </a:lnTo>
                <a:lnTo>
                  <a:pt x="2047" y="1353"/>
                </a:lnTo>
                <a:lnTo>
                  <a:pt x="2011" y="1290"/>
                </a:lnTo>
                <a:lnTo>
                  <a:pt x="2029" y="1323"/>
                </a:lnTo>
                <a:lnTo>
                  <a:pt x="1996" y="1254"/>
                </a:lnTo>
                <a:lnTo>
                  <a:pt x="1975" y="1215"/>
                </a:lnTo>
                <a:lnTo>
                  <a:pt x="1963" y="1188"/>
                </a:lnTo>
                <a:lnTo>
                  <a:pt x="1954" y="1158"/>
                </a:lnTo>
                <a:lnTo>
                  <a:pt x="1947" y="1136"/>
                </a:lnTo>
                <a:lnTo>
                  <a:pt x="1936" y="1104"/>
                </a:lnTo>
                <a:lnTo>
                  <a:pt x="1924" y="1080"/>
                </a:lnTo>
                <a:lnTo>
                  <a:pt x="1915" y="1050"/>
                </a:lnTo>
                <a:lnTo>
                  <a:pt x="1903" y="1008"/>
                </a:lnTo>
                <a:lnTo>
                  <a:pt x="1888" y="975"/>
                </a:lnTo>
                <a:lnTo>
                  <a:pt x="1876" y="923"/>
                </a:lnTo>
                <a:lnTo>
                  <a:pt x="1867" y="888"/>
                </a:lnTo>
                <a:lnTo>
                  <a:pt x="1855" y="849"/>
                </a:lnTo>
                <a:lnTo>
                  <a:pt x="1846" y="816"/>
                </a:lnTo>
                <a:lnTo>
                  <a:pt x="1831" y="768"/>
                </a:lnTo>
                <a:lnTo>
                  <a:pt x="1819" y="726"/>
                </a:lnTo>
                <a:lnTo>
                  <a:pt x="1804" y="675"/>
                </a:lnTo>
                <a:lnTo>
                  <a:pt x="1792" y="639"/>
                </a:lnTo>
                <a:lnTo>
                  <a:pt x="1774" y="597"/>
                </a:lnTo>
                <a:lnTo>
                  <a:pt x="1758" y="540"/>
                </a:lnTo>
                <a:lnTo>
                  <a:pt x="1741" y="501"/>
                </a:lnTo>
                <a:lnTo>
                  <a:pt x="1726" y="462"/>
                </a:lnTo>
                <a:lnTo>
                  <a:pt x="1714" y="429"/>
                </a:lnTo>
                <a:lnTo>
                  <a:pt x="1699" y="396"/>
                </a:lnTo>
                <a:lnTo>
                  <a:pt x="1675" y="342"/>
                </a:lnTo>
                <a:lnTo>
                  <a:pt x="1687" y="372"/>
                </a:lnTo>
                <a:lnTo>
                  <a:pt x="1657" y="309"/>
                </a:lnTo>
                <a:lnTo>
                  <a:pt x="1645" y="282"/>
                </a:lnTo>
                <a:lnTo>
                  <a:pt x="1630" y="249"/>
                </a:lnTo>
                <a:lnTo>
                  <a:pt x="1621" y="225"/>
                </a:lnTo>
                <a:lnTo>
                  <a:pt x="1609" y="204"/>
                </a:lnTo>
                <a:lnTo>
                  <a:pt x="1579" y="153"/>
                </a:lnTo>
                <a:lnTo>
                  <a:pt x="1558" y="126"/>
                </a:lnTo>
                <a:lnTo>
                  <a:pt x="1564" y="138"/>
                </a:lnTo>
                <a:lnTo>
                  <a:pt x="1573" y="141"/>
                </a:lnTo>
                <a:lnTo>
                  <a:pt x="1588" y="171"/>
                </a:lnTo>
                <a:lnTo>
                  <a:pt x="1596" y="188"/>
                </a:lnTo>
                <a:lnTo>
                  <a:pt x="1579" y="153"/>
                </a:lnTo>
                <a:lnTo>
                  <a:pt x="1549" y="114"/>
                </a:lnTo>
                <a:lnTo>
                  <a:pt x="1540" y="102"/>
                </a:lnTo>
                <a:lnTo>
                  <a:pt x="1521" y="77"/>
                </a:lnTo>
                <a:lnTo>
                  <a:pt x="1501" y="54"/>
                </a:lnTo>
                <a:lnTo>
                  <a:pt x="1480" y="36"/>
                </a:lnTo>
                <a:lnTo>
                  <a:pt x="1456" y="15"/>
                </a:lnTo>
                <a:lnTo>
                  <a:pt x="1432" y="3"/>
                </a:lnTo>
                <a:lnTo>
                  <a:pt x="1416" y="2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6119813" y="4081463"/>
            <a:ext cx="1579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/2 = .015</a:t>
            </a:r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6094413" y="4699000"/>
            <a:ext cx="730250" cy="334963"/>
          </a:xfrm>
          <a:custGeom>
            <a:avLst/>
            <a:gdLst/>
            <a:ahLst/>
            <a:cxnLst>
              <a:cxn ang="0">
                <a:pos x="1" y="4"/>
              </a:cxn>
              <a:cxn ang="0">
                <a:pos x="1" y="14"/>
              </a:cxn>
              <a:cxn ang="0">
                <a:pos x="1" y="37"/>
              </a:cxn>
              <a:cxn ang="0">
                <a:pos x="1" y="66"/>
              </a:cxn>
              <a:cxn ang="0">
                <a:pos x="2" y="98"/>
              </a:cxn>
              <a:cxn ang="0">
                <a:pos x="2" y="124"/>
              </a:cxn>
              <a:cxn ang="0">
                <a:pos x="2" y="151"/>
              </a:cxn>
              <a:cxn ang="0">
                <a:pos x="2" y="177"/>
              </a:cxn>
              <a:cxn ang="0">
                <a:pos x="1" y="211"/>
              </a:cxn>
              <a:cxn ang="0">
                <a:pos x="460" y="211"/>
              </a:cxn>
              <a:cxn ang="0">
                <a:pos x="459" y="165"/>
              </a:cxn>
              <a:cxn ang="0">
                <a:pos x="457" y="162"/>
              </a:cxn>
              <a:cxn ang="0">
                <a:pos x="432" y="159"/>
              </a:cxn>
              <a:cxn ang="0">
                <a:pos x="411" y="153"/>
              </a:cxn>
              <a:cxn ang="0">
                <a:pos x="387" y="147"/>
              </a:cxn>
              <a:cxn ang="0">
                <a:pos x="363" y="142"/>
              </a:cxn>
              <a:cxn ang="0">
                <a:pos x="339" y="133"/>
              </a:cxn>
              <a:cxn ang="0">
                <a:pos x="314" y="124"/>
              </a:cxn>
              <a:cxn ang="0">
                <a:pos x="290" y="116"/>
              </a:cxn>
              <a:cxn ang="0">
                <a:pos x="267" y="111"/>
              </a:cxn>
              <a:cxn ang="0">
                <a:pos x="238" y="105"/>
              </a:cxn>
              <a:cxn ang="0">
                <a:pos x="214" y="94"/>
              </a:cxn>
              <a:cxn ang="0">
                <a:pos x="190" y="84"/>
              </a:cxn>
              <a:cxn ang="0">
                <a:pos x="168" y="76"/>
              </a:cxn>
              <a:cxn ang="0">
                <a:pos x="141" y="66"/>
              </a:cxn>
              <a:cxn ang="0">
                <a:pos x="115" y="53"/>
              </a:cxn>
              <a:cxn ang="0">
                <a:pos x="90" y="45"/>
              </a:cxn>
              <a:cxn ang="0">
                <a:pos x="64" y="33"/>
              </a:cxn>
              <a:cxn ang="0">
                <a:pos x="43" y="25"/>
              </a:cxn>
              <a:cxn ang="0">
                <a:pos x="18" y="10"/>
              </a:cxn>
              <a:cxn ang="0">
                <a:pos x="1" y="1"/>
              </a:cxn>
              <a:cxn ang="0">
                <a:pos x="0" y="0"/>
              </a:cxn>
            </a:cxnLst>
            <a:rect l="0" t="0" r="r" b="b"/>
            <a:pathLst>
              <a:path w="460" h="211">
                <a:moveTo>
                  <a:pt x="1" y="4"/>
                </a:moveTo>
                <a:lnTo>
                  <a:pt x="1" y="14"/>
                </a:lnTo>
                <a:lnTo>
                  <a:pt x="1" y="37"/>
                </a:lnTo>
                <a:lnTo>
                  <a:pt x="1" y="66"/>
                </a:lnTo>
                <a:lnTo>
                  <a:pt x="2" y="98"/>
                </a:lnTo>
                <a:lnTo>
                  <a:pt x="2" y="124"/>
                </a:lnTo>
                <a:lnTo>
                  <a:pt x="2" y="151"/>
                </a:lnTo>
                <a:lnTo>
                  <a:pt x="2" y="177"/>
                </a:lnTo>
                <a:lnTo>
                  <a:pt x="1" y="211"/>
                </a:lnTo>
                <a:lnTo>
                  <a:pt x="460" y="211"/>
                </a:lnTo>
                <a:lnTo>
                  <a:pt x="459" y="165"/>
                </a:lnTo>
                <a:lnTo>
                  <a:pt x="457" y="162"/>
                </a:lnTo>
                <a:lnTo>
                  <a:pt x="432" y="159"/>
                </a:lnTo>
                <a:lnTo>
                  <a:pt x="411" y="153"/>
                </a:lnTo>
                <a:lnTo>
                  <a:pt x="387" y="147"/>
                </a:lnTo>
                <a:lnTo>
                  <a:pt x="363" y="142"/>
                </a:lnTo>
                <a:lnTo>
                  <a:pt x="339" y="133"/>
                </a:lnTo>
                <a:lnTo>
                  <a:pt x="314" y="124"/>
                </a:lnTo>
                <a:lnTo>
                  <a:pt x="290" y="116"/>
                </a:lnTo>
                <a:lnTo>
                  <a:pt x="267" y="111"/>
                </a:lnTo>
                <a:lnTo>
                  <a:pt x="238" y="105"/>
                </a:lnTo>
                <a:lnTo>
                  <a:pt x="214" y="94"/>
                </a:lnTo>
                <a:lnTo>
                  <a:pt x="190" y="84"/>
                </a:lnTo>
                <a:lnTo>
                  <a:pt x="168" y="76"/>
                </a:lnTo>
                <a:lnTo>
                  <a:pt x="141" y="66"/>
                </a:lnTo>
                <a:lnTo>
                  <a:pt x="115" y="53"/>
                </a:lnTo>
                <a:lnTo>
                  <a:pt x="90" y="45"/>
                </a:lnTo>
                <a:lnTo>
                  <a:pt x="64" y="33"/>
                </a:lnTo>
                <a:lnTo>
                  <a:pt x="43" y="25"/>
                </a:lnTo>
                <a:lnTo>
                  <a:pt x="18" y="10"/>
                </a:lnTo>
                <a:lnTo>
                  <a:pt x="1" y="1"/>
                </a:lnTo>
                <a:lnTo>
                  <a:pt x="0" y="0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092825" y="3805238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6315075" y="4546600"/>
            <a:ext cx="0" cy="427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402138" y="5181600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62588" y="5181600"/>
            <a:ext cx="1019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    2.17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6777038" y="3600450"/>
            <a:ext cx="1397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328988" y="3619500"/>
            <a:ext cx="2473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Do Not 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7177088" y="4819650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z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985838" y="3619500"/>
            <a:ext cx="1397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2293938" y="4691063"/>
            <a:ext cx="749300" cy="350837"/>
          </a:xfrm>
          <a:custGeom>
            <a:avLst/>
            <a:gdLst/>
            <a:ahLst/>
            <a:cxnLst>
              <a:cxn ang="0">
                <a:pos x="469" y="6"/>
              </a:cxn>
              <a:cxn ang="0">
                <a:pos x="469" y="30"/>
              </a:cxn>
              <a:cxn ang="0">
                <a:pos x="469" y="52"/>
              </a:cxn>
              <a:cxn ang="0">
                <a:pos x="469" y="76"/>
              </a:cxn>
              <a:cxn ang="0">
                <a:pos x="470" y="99"/>
              </a:cxn>
              <a:cxn ang="0">
                <a:pos x="470" y="124"/>
              </a:cxn>
              <a:cxn ang="0">
                <a:pos x="470" y="148"/>
              </a:cxn>
              <a:cxn ang="0">
                <a:pos x="470" y="172"/>
              </a:cxn>
              <a:cxn ang="0">
                <a:pos x="469" y="219"/>
              </a:cxn>
              <a:cxn ang="0">
                <a:pos x="0" y="221"/>
              </a:cxn>
              <a:cxn ang="0">
                <a:pos x="0" y="174"/>
              </a:cxn>
              <a:cxn ang="0">
                <a:pos x="25" y="170"/>
              </a:cxn>
              <a:cxn ang="0">
                <a:pos x="45" y="164"/>
              </a:cxn>
              <a:cxn ang="0">
                <a:pos x="72" y="158"/>
              </a:cxn>
              <a:cxn ang="0">
                <a:pos x="96" y="149"/>
              </a:cxn>
              <a:cxn ang="0">
                <a:pos x="117" y="143"/>
              </a:cxn>
              <a:cxn ang="0">
                <a:pos x="142" y="137"/>
              </a:cxn>
              <a:cxn ang="0">
                <a:pos x="166" y="129"/>
              </a:cxn>
              <a:cxn ang="0">
                <a:pos x="190" y="119"/>
              </a:cxn>
              <a:cxn ang="0">
                <a:pos x="214" y="111"/>
              </a:cxn>
              <a:cxn ang="0">
                <a:pos x="237" y="102"/>
              </a:cxn>
              <a:cxn ang="0">
                <a:pos x="262" y="98"/>
              </a:cxn>
              <a:cxn ang="0">
                <a:pos x="286" y="88"/>
              </a:cxn>
              <a:cxn ang="0">
                <a:pos x="310" y="78"/>
              </a:cxn>
              <a:cxn ang="0">
                <a:pos x="334" y="70"/>
              </a:cxn>
              <a:cxn ang="0">
                <a:pos x="358" y="58"/>
              </a:cxn>
              <a:cxn ang="0">
                <a:pos x="381" y="48"/>
              </a:cxn>
              <a:cxn ang="0">
                <a:pos x="406" y="38"/>
              </a:cxn>
              <a:cxn ang="0">
                <a:pos x="430" y="26"/>
              </a:cxn>
              <a:cxn ang="0">
                <a:pos x="454" y="15"/>
              </a:cxn>
              <a:cxn ang="0">
                <a:pos x="472" y="2"/>
              </a:cxn>
              <a:cxn ang="0">
                <a:pos x="472" y="0"/>
              </a:cxn>
            </a:cxnLst>
            <a:rect l="0" t="0" r="r" b="b"/>
            <a:pathLst>
              <a:path w="472" h="221">
                <a:moveTo>
                  <a:pt x="469" y="6"/>
                </a:moveTo>
                <a:lnTo>
                  <a:pt x="469" y="30"/>
                </a:lnTo>
                <a:lnTo>
                  <a:pt x="469" y="52"/>
                </a:lnTo>
                <a:lnTo>
                  <a:pt x="469" y="76"/>
                </a:lnTo>
                <a:lnTo>
                  <a:pt x="470" y="99"/>
                </a:lnTo>
                <a:lnTo>
                  <a:pt x="470" y="124"/>
                </a:lnTo>
                <a:lnTo>
                  <a:pt x="470" y="148"/>
                </a:lnTo>
                <a:lnTo>
                  <a:pt x="470" y="172"/>
                </a:lnTo>
                <a:lnTo>
                  <a:pt x="469" y="219"/>
                </a:lnTo>
                <a:lnTo>
                  <a:pt x="0" y="221"/>
                </a:lnTo>
                <a:lnTo>
                  <a:pt x="0" y="174"/>
                </a:lnTo>
                <a:lnTo>
                  <a:pt x="25" y="170"/>
                </a:lnTo>
                <a:lnTo>
                  <a:pt x="45" y="164"/>
                </a:lnTo>
                <a:lnTo>
                  <a:pt x="72" y="158"/>
                </a:lnTo>
                <a:lnTo>
                  <a:pt x="96" y="149"/>
                </a:lnTo>
                <a:lnTo>
                  <a:pt x="117" y="143"/>
                </a:lnTo>
                <a:lnTo>
                  <a:pt x="142" y="137"/>
                </a:lnTo>
                <a:lnTo>
                  <a:pt x="166" y="129"/>
                </a:lnTo>
                <a:lnTo>
                  <a:pt x="190" y="119"/>
                </a:lnTo>
                <a:lnTo>
                  <a:pt x="214" y="111"/>
                </a:lnTo>
                <a:lnTo>
                  <a:pt x="237" y="102"/>
                </a:lnTo>
                <a:lnTo>
                  <a:pt x="262" y="98"/>
                </a:lnTo>
                <a:lnTo>
                  <a:pt x="286" y="88"/>
                </a:lnTo>
                <a:lnTo>
                  <a:pt x="310" y="78"/>
                </a:lnTo>
                <a:lnTo>
                  <a:pt x="334" y="70"/>
                </a:lnTo>
                <a:lnTo>
                  <a:pt x="358" y="58"/>
                </a:lnTo>
                <a:lnTo>
                  <a:pt x="381" y="48"/>
                </a:lnTo>
                <a:lnTo>
                  <a:pt x="406" y="38"/>
                </a:lnTo>
                <a:lnTo>
                  <a:pt x="430" y="26"/>
                </a:lnTo>
                <a:lnTo>
                  <a:pt x="454" y="15"/>
                </a:lnTo>
                <a:lnTo>
                  <a:pt x="472" y="2"/>
                </a:lnTo>
                <a:lnTo>
                  <a:pt x="472" y="0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357438" y="5200650"/>
            <a:ext cx="1120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    -2.17</a:t>
            </a: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2365375" y="3843338"/>
            <a:ext cx="67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058988" y="5037138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696" name="Group 144"/>
          <p:cNvGrpSpPr>
            <a:grpSpLocks/>
          </p:cNvGrpSpPr>
          <p:nvPr/>
        </p:nvGrpSpPr>
        <p:grpSpPr bwMode="auto">
          <a:xfrm>
            <a:off x="2190750" y="1922463"/>
            <a:ext cx="4835525" cy="2941637"/>
            <a:chOff x="1380" y="1247"/>
            <a:chExt cx="3046" cy="1853"/>
          </a:xfrm>
        </p:grpSpPr>
        <p:sp>
          <p:nvSpPr>
            <p:cNvPr id="23559" name="Arc 7"/>
            <p:cNvSpPr>
              <a:spLocks/>
            </p:cNvSpPr>
            <p:nvPr/>
          </p:nvSpPr>
          <p:spPr bwMode="auto">
            <a:xfrm rot="4500000">
              <a:off x="3168" y="2352"/>
              <a:ext cx="764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778 w 18778"/>
                <a:gd name="T1" fmla="*/ 10674 h 21600"/>
                <a:gd name="T2" fmla="*/ 0 w 18778"/>
                <a:gd name="T3" fmla="*/ 21600 h 21600"/>
                <a:gd name="T4" fmla="*/ 0 w 187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78" h="21600" fill="none" extrusionOk="0">
                  <a:moveTo>
                    <a:pt x="18778" y="10674"/>
                  </a:moveTo>
                  <a:cubicBezTo>
                    <a:pt x="14939" y="17428"/>
                    <a:pt x="7768" y="21599"/>
                    <a:pt x="0" y="21600"/>
                  </a:cubicBezTo>
                </a:path>
                <a:path w="18778" h="21600" stroke="0" extrusionOk="0">
                  <a:moveTo>
                    <a:pt x="18778" y="10674"/>
                  </a:moveTo>
                  <a:cubicBezTo>
                    <a:pt x="14939" y="17428"/>
                    <a:pt x="7768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Arc 9"/>
            <p:cNvSpPr>
              <a:spLocks/>
            </p:cNvSpPr>
            <p:nvPr/>
          </p:nvSpPr>
          <p:spPr bwMode="auto">
            <a:xfrm rot="6300000">
              <a:off x="2143" y="1613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Arc 10"/>
            <p:cNvSpPr>
              <a:spLocks/>
            </p:cNvSpPr>
            <p:nvPr/>
          </p:nvSpPr>
          <p:spPr bwMode="auto">
            <a:xfrm rot="16980000">
              <a:off x="1764" y="2377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Arc 12"/>
            <p:cNvSpPr>
              <a:spLocks/>
            </p:cNvSpPr>
            <p:nvPr/>
          </p:nvSpPr>
          <p:spPr bwMode="auto">
            <a:xfrm rot="15300000">
              <a:off x="2604" y="1615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Arc 8"/>
            <p:cNvSpPr>
              <a:spLocks/>
            </p:cNvSpPr>
            <p:nvPr/>
          </p:nvSpPr>
          <p:spPr bwMode="auto">
            <a:xfrm rot="720000">
              <a:off x="3619" y="2879"/>
              <a:ext cx="807" cy="221"/>
            </a:xfrm>
            <a:custGeom>
              <a:avLst/>
              <a:gdLst>
                <a:gd name="G0" fmla="+- 20857 0 0"/>
                <a:gd name="G1" fmla="+- 0 0 0"/>
                <a:gd name="G2" fmla="+- 21600 0 0"/>
                <a:gd name="T0" fmla="*/ 18718 w 20857"/>
                <a:gd name="T1" fmla="*/ 21494 h 21494"/>
                <a:gd name="T2" fmla="*/ 0 w 20857"/>
                <a:gd name="T3" fmla="*/ 5616 h 21494"/>
                <a:gd name="T4" fmla="*/ 20857 w 20857"/>
                <a:gd name="T5" fmla="*/ 0 h 2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57" h="21494" fill="none" extrusionOk="0">
                  <a:moveTo>
                    <a:pt x="18718" y="21493"/>
                  </a:moveTo>
                  <a:cubicBezTo>
                    <a:pt x="9785" y="20604"/>
                    <a:pt x="2333" y="14283"/>
                    <a:pt x="-1" y="5616"/>
                  </a:cubicBezTo>
                </a:path>
                <a:path w="20857" h="21494" stroke="0" extrusionOk="0">
                  <a:moveTo>
                    <a:pt x="18718" y="21493"/>
                  </a:moveTo>
                  <a:cubicBezTo>
                    <a:pt x="9785" y="20604"/>
                    <a:pt x="2333" y="14283"/>
                    <a:pt x="-1" y="5616"/>
                  </a:cubicBezTo>
                  <a:lnTo>
                    <a:pt x="2085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Arc 11"/>
            <p:cNvSpPr>
              <a:spLocks/>
            </p:cNvSpPr>
            <p:nvPr/>
          </p:nvSpPr>
          <p:spPr bwMode="auto">
            <a:xfrm rot="20760000">
              <a:off x="1380" y="2929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2809875" y="4546600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4567238" y="4852988"/>
            <a:ext cx="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89" name="Text Box 137"/>
          <p:cNvSpPr txBox="1">
            <a:spLocks noChangeArrowheads="1"/>
          </p:cNvSpPr>
          <p:nvPr/>
        </p:nvSpPr>
        <p:spPr bwMode="auto">
          <a:xfrm>
            <a:off x="685800" y="1106488"/>
            <a:ext cx="3833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Critical Value Approach</a:t>
            </a:r>
          </a:p>
        </p:txBody>
      </p:sp>
      <p:grpSp>
        <p:nvGrpSpPr>
          <p:cNvPr id="23690" name="Group 138"/>
          <p:cNvGrpSpPr>
            <a:grpSpLocks/>
          </p:cNvGrpSpPr>
          <p:nvPr/>
        </p:nvGrpSpPr>
        <p:grpSpPr bwMode="auto">
          <a:xfrm>
            <a:off x="5402263" y="1820863"/>
            <a:ext cx="1779587" cy="1379537"/>
            <a:chOff x="3571" y="1663"/>
            <a:chExt cx="1121" cy="869"/>
          </a:xfrm>
        </p:grpSpPr>
        <p:sp>
          <p:nvSpPr>
            <p:cNvPr id="23691" name="Rectangle 139"/>
            <p:cNvSpPr>
              <a:spLocks noChangeArrowheads="1"/>
            </p:cNvSpPr>
            <p:nvPr/>
          </p:nvSpPr>
          <p:spPr bwMode="auto">
            <a:xfrm>
              <a:off x="3571" y="1663"/>
              <a:ext cx="1121" cy="8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 Sampling</a:t>
              </a: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distribution</a:t>
              </a:r>
            </a:p>
            <a:p>
              <a:pPr algn="l"/>
              <a:endParaRPr lang="en-US" sz="600">
                <a:effectLst/>
                <a:latin typeface="Book Antiqua" pitchFamily="18" charset="0"/>
              </a:endParaRPr>
            </a:p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 of </a:t>
              </a:r>
            </a:p>
          </p:txBody>
        </p:sp>
        <p:graphicFrame>
          <p:nvGraphicFramePr>
            <p:cNvPr id="23692" name="Object 14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884" y="2155"/>
            <a:ext cx="753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6" name="Equation" r:id="rId4" imgW="1204560" imgH="607680" progId="Equation">
                    <p:embed/>
                  </p:oleObj>
                </mc:Choice>
                <mc:Fallback>
                  <p:oleObj name="Equation" r:id="rId4" imgW="1204560" imgH="607680" progId="Equation">
                    <p:embed/>
                    <p:pic>
                      <p:nvPicPr>
                        <p:cNvPr id="0" name="Picture 14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4" y="2155"/>
                          <a:ext cx="753" cy="3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3038475" y="3556000"/>
            <a:ext cx="0" cy="1633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6086475" y="3556000"/>
            <a:ext cx="0" cy="1633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94" name="AutoShape 142"/>
          <p:cNvSpPr>
            <a:spLocks noChangeArrowheads="1"/>
          </p:cNvSpPr>
          <p:nvPr/>
        </p:nvSpPr>
        <p:spPr bwMode="auto">
          <a:xfrm rot="5400000">
            <a:off x="561975" y="3765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95" name="AutoShape 143"/>
          <p:cNvSpPr>
            <a:spLocks noChangeArrowheads="1"/>
          </p:cNvSpPr>
          <p:nvPr/>
        </p:nvSpPr>
        <p:spPr bwMode="auto">
          <a:xfrm rot="5400000">
            <a:off x="561975" y="4946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98" name="Rectangle 146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Tests About a Population Mean:</a:t>
            </a:r>
          </a:p>
          <a:p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3699" name="Rectangle 147"/>
          <p:cNvSpPr>
            <a:spLocks noChangeArrowheads="1"/>
          </p:cNvSpPr>
          <p:nvPr/>
        </p:nvSpPr>
        <p:spPr bwMode="auto">
          <a:xfrm>
            <a:off x="1414463" y="4081463"/>
            <a:ext cx="1579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/2 = .015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236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2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9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500"/>
                            </p:stCondLst>
                            <p:childTnLst>
                              <p:par>
                                <p:cTn id="8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500"/>
                            </p:stCondLst>
                            <p:childTnLst>
                              <p:par>
                                <p:cTn id="9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9500"/>
                            </p:stCondLst>
                            <p:childTnLst>
                              <p:par>
                                <p:cTn id="9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1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93" grpId="0" animBg="1"/>
      <p:bldP spid="23556" grpId="0" animBg="1"/>
      <p:bldP spid="23565" grpId="0" autoUpdateAnimBg="0"/>
      <p:bldP spid="23567" grpId="0" animBg="1"/>
      <p:bldP spid="23568" grpId="0" animBg="1"/>
      <p:bldP spid="23569" grpId="0" animBg="1"/>
      <p:bldP spid="23572" grpId="0" autoUpdateAnimBg="0"/>
      <p:bldP spid="23573" grpId="0" autoUpdateAnimBg="0"/>
      <p:bldP spid="23574" grpId="0" autoUpdateAnimBg="0"/>
      <p:bldP spid="23575" grpId="0" autoUpdateAnimBg="0"/>
      <p:bldP spid="23576" grpId="0" autoUpdateAnimBg="0"/>
      <p:bldP spid="23577" grpId="0" autoUpdateAnimBg="0"/>
      <p:bldP spid="23579" grpId="0" animBg="1"/>
      <p:bldP spid="23580" grpId="0" autoUpdateAnimBg="0"/>
      <p:bldP spid="23581" grpId="0" animBg="1"/>
      <p:bldP spid="23557" grpId="0" animBg="1"/>
      <p:bldP spid="23586" grpId="0" animBg="1"/>
      <p:bldP spid="23587" grpId="0" animBg="1"/>
      <p:bldP spid="23578" grpId="0" animBg="1"/>
      <p:bldP spid="23566" grpId="0" animBg="1"/>
      <p:bldP spid="23694" grpId="0" animBg="1"/>
      <p:bldP spid="23695" grpId="0" animBg="1"/>
      <p:bldP spid="2369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19063"/>
            <a:ext cx="7772400" cy="871537"/>
          </a:xfrm>
          <a:noFill/>
          <a:ln/>
        </p:spPr>
        <p:txBody>
          <a:bodyPr/>
          <a:lstStyle/>
          <a:p>
            <a:r>
              <a:rPr lang="en-US"/>
              <a:t>Confidence Interval Approach to</a:t>
            </a:r>
            <a:br>
              <a:rPr lang="en-US"/>
            </a:br>
            <a:r>
              <a:rPr lang="en-US"/>
              <a:t>Two-Tailed Tests About a Population Mean</a:t>
            </a:r>
          </a:p>
        </p:txBody>
      </p: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693964" y="1223736"/>
            <a:ext cx="7848600" cy="1428750"/>
            <a:chOff x="420" y="876"/>
            <a:chExt cx="4944" cy="900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420" y="876"/>
              <a:ext cx="4944" cy="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90000"/>
                <a:buFont typeface="Wingdings" pitchFamily="2" charset="2"/>
                <a:buChar char="n"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Select a simple random sample from the population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and use the value of the sample mean     to develop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the confidence interval for the population mean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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.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(Confidence intervals are covered in Chapter 8.)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graphicFrame>
          <p:nvGraphicFramePr>
            <p:cNvPr id="26628" name="Object 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977" y="1132"/>
            <a:ext cx="136" cy="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2" name="Equation" r:id="rId4" imgW="201600" imgH="188640" progId="Equation">
                    <p:embed/>
                  </p:oleObj>
                </mc:Choice>
                <mc:Fallback>
                  <p:oleObj name="Equation" r:id="rId4" imgW="201600" imgH="188640" progId="Equation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7" y="1132"/>
                          <a:ext cx="136" cy="1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964" y="2614386"/>
            <a:ext cx="7620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If the confidence interval contains the hypothesized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value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do not reject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  Otherwise, reject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(Actually,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should be rejected if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happens to be</a:t>
            </a: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equal to one of the end points of the confidence</a:t>
            </a: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interval.) 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5400000">
            <a:off x="462189" y="293188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 rot="5400000">
            <a:off x="462189" y="12364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utoUpdateAnimBg="0"/>
      <p:bldP spid="26633" grpId="0" animBg="1"/>
      <p:bldP spid="2663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28725"/>
            <a:ext cx="7772400" cy="45720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	     </a:t>
            </a:r>
            <a:r>
              <a:rPr lang="en-US"/>
              <a:t>The 97% confidence interval for </a:t>
            </a:r>
            <a:r>
              <a:rPr lang="en-US" i="1">
                <a:latin typeface="Symbol" pitchFamily="18" charset="2"/>
              </a:rPr>
              <a:t></a:t>
            </a:r>
            <a:r>
              <a:rPr lang="en-US"/>
              <a:t> is</a:t>
            </a:r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2765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89113" y="1628775"/>
          <a:ext cx="544353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Equation" r:id="rId4" imgW="2895480" imgH="419040" progId="Equation.DSMT4">
                  <p:embed/>
                </p:oleObj>
              </mc:Choice>
              <mc:Fallback>
                <p:oleObj name="Equation" r:id="rId4" imgW="2895480" imgH="41904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628775"/>
                        <a:ext cx="5443537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3" name="Rectangle 105"/>
          <p:cNvSpPr>
            <a:spLocks noGrp="1" noChangeArrowheads="1"/>
          </p:cNvSpPr>
          <p:nvPr>
            <p:ph type="title"/>
          </p:nvPr>
        </p:nvSpPr>
        <p:spPr>
          <a:xfrm>
            <a:off x="690563" y="119063"/>
            <a:ext cx="7772400" cy="871537"/>
          </a:xfrm>
          <a:noFill/>
          <a:ln/>
        </p:spPr>
        <p:txBody>
          <a:bodyPr/>
          <a:lstStyle/>
          <a:p>
            <a:r>
              <a:rPr lang="en-US"/>
              <a:t>Confidence Interval Approach to</a:t>
            </a:r>
            <a:br>
              <a:rPr lang="en-US"/>
            </a:br>
            <a:r>
              <a:rPr lang="en-US"/>
              <a:t>Two-Tailed Tests About a Population Mean</a:t>
            </a:r>
          </a:p>
        </p:txBody>
      </p:sp>
      <p:sp>
        <p:nvSpPr>
          <p:cNvPr id="27787" name="Text Box 139"/>
          <p:cNvSpPr txBox="1">
            <a:spLocks noChangeArrowheads="1"/>
          </p:cNvSpPr>
          <p:nvPr/>
        </p:nvSpPr>
        <p:spPr bwMode="auto">
          <a:xfrm>
            <a:off x="1466850" y="2995613"/>
            <a:ext cx="6421438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Because the hypothesized value for the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mean,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6, is not in this interval,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hypothesis-testing conclusion is that the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null hypothesis,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6, can be rejected.</a:t>
            </a:r>
          </a:p>
        </p:txBody>
      </p:sp>
      <p:sp>
        <p:nvSpPr>
          <p:cNvPr id="27788" name="Text Box 140"/>
          <p:cNvSpPr txBox="1">
            <a:spLocks noChangeArrowheads="1"/>
          </p:cNvSpPr>
          <p:nvPr/>
        </p:nvSpPr>
        <p:spPr bwMode="auto">
          <a:xfrm>
            <a:off x="3003550" y="2471738"/>
            <a:ext cx="31003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   6.02076 to 6.17924</a:t>
            </a:r>
          </a:p>
        </p:txBody>
      </p:sp>
      <p:sp>
        <p:nvSpPr>
          <p:cNvPr id="27789" name="AutoShape 141"/>
          <p:cNvSpPr>
            <a:spLocks noChangeArrowheads="1"/>
          </p:cNvSpPr>
          <p:nvPr/>
        </p:nvSpPr>
        <p:spPr bwMode="auto">
          <a:xfrm rot="5400000">
            <a:off x="1209675" y="3098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90" name="AutoShape 142"/>
          <p:cNvSpPr>
            <a:spLocks noChangeArrowheads="1"/>
          </p:cNvSpPr>
          <p:nvPr/>
        </p:nvSpPr>
        <p:spPr bwMode="auto">
          <a:xfrm rot="5400000">
            <a:off x="1209675" y="1955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7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87" grpId="0" autoUpdateAnimBg="0"/>
      <p:bldP spid="27788" grpId="0" autoUpdateAnimBg="0"/>
      <p:bldP spid="27789" grpId="0" animBg="1"/>
      <p:bldP spid="2779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3788"/>
            <a:ext cx="7772400" cy="60483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Test Statistic</a:t>
            </a:r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759200" y="1751013"/>
            <a:ext cx="1693863" cy="9715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50813"/>
            <a:ext cx="7772400" cy="814387"/>
          </a:xfrm>
          <a:noFill/>
          <a:ln/>
        </p:spPr>
        <p:txBody>
          <a:bodyPr/>
          <a:lstStyle/>
          <a:p>
            <a:r>
              <a:rPr lang="en-US"/>
              <a:t>Tests About a Population Mean:</a:t>
            </a:r>
            <a:br>
              <a:rPr lang="en-US"/>
            </a:br>
            <a:r>
              <a:rPr lang="en-US" i="1">
                <a:latin typeface="Symbol" pitchFamily="18" charset="2"/>
              </a:rPr>
              <a:t>s</a:t>
            </a:r>
            <a:r>
              <a:rPr lang="en-US"/>
              <a:t>  Unknown</a:t>
            </a:r>
            <a:endParaRPr lang="en-US" sz="2600"/>
          </a:p>
        </p:txBody>
      </p:sp>
      <p:graphicFrame>
        <p:nvGraphicFramePr>
          <p:cNvPr id="2867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71925" y="1871663"/>
          <a:ext cx="122078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4" imgW="1230120" imgH="709560" progId="Equation">
                  <p:embed/>
                </p:oleObj>
              </mc:Choice>
              <mc:Fallback>
                <p:oleObj name="Equation" r:id="rId4" imgW="1230120" imgH="709560" progId="Equation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1871663"/>
                        <a:ext cx="1220788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105025" y="3109913"/>
            <a:ext cx="50323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This test statistic has a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with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- 1 degrees of freedom.</a:t>
            </a:r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 rot="5400000">
            <a:off x="3438525" y="2165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 animBg="1"/>
      <p:bldP spid="28687" grpId="0" autoUpdateAnimBg="0"/>
      <p:bldP spid="2868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2260600" y="3416300"/>
            <a:ext cx="1866900" cy="5334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703263" y="1084263"/>
            <a:ext cx="7772400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Rejection Rule: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-Value Approach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2432050" y="3427413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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</a:t>
            </a:r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4287838" y="3449638"/>
            <a:ext cx="2386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>
            <a:off x="4275138" y="2763838"/>
            <a:ext cx="24876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4289425" y="4154488"/>
            <a:ext cx="39893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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</a:t>
            </a:r>
          </a:p>
        </p:txBody>
      </p:sp>
      <p:sp>
        <p:nvSpPr>
          <p:cNvPr id="132117" name="Rectangle 21"/>
          <p:cNvSpPr>
            <a:spLocks noChangeArrowheads="1"/>
          </p:cNvSpPr>
          <p:nvPr/>
        </p:nvSpPr>
        <p:spPr bwMode="auto">
          <a:xfrm>
            <a:off x="2260600" y="2711450"/>
            <a:ext cx="1866900" cy="5334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2260600" y="4121150"/>
            <a:ext cx="1866900" cy="5334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451100" y="2722563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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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2451100" y="4132263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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</a:t>
            </a:r>
          </a:p>
        </p:txBody>
      </p:sp>
      <p:sp>
        <p:nvSpPr>
          <p:cNvPr id="132119" name="AutoShape 23"/>
          <p:cNvSpPr>
            <a:spLocks noChangeArrowheads="1"/>
          </p:cNvSpPr>
          <p:nvPr/>
        </p:nvSpPr>
        <p:spPr bwMode="auto">
          <a:xfrm rot="5400000">
            <a:off x="1927225" y="3581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0" name="AutoShape 24"/>
          <p:cNvSpPr>
            <a:spLocks noChangeArrowheads="1"/>
          </p:cNvSpPr>
          <p:nvPr/>
        </p:nvSpPr>
        <p:spPr bwMode="auto">
          <a:xfrm rot="5400000">
            <a:off x="1927225" y="2857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1" name="AutoShape 25"/>
          <p:cNvSpPr>
            <a:spLocks noChangeArrowheads="1"/>
          </p:cNvSpPr>
          <p:nvPr/>
        </p:nvSpPr>
        <p:spPr bwMode="auto">
          <a:xfrm rot="5400000">
            <a:off x="1927225" y="4286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2" name="Rectangle 26"/>
          <p:cNvSpPr>
            <a:spLocks noChangeArrowheads="1"/>
          </p:cNvSpPr>
          <p:nvPr/>
        </p:nvSpPr>
        <p:spPr bwMode="auto">
          <a:xfrm>
            <a:off x="690563" y="15081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Tests About a Population Mean: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Unknown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2123" name="Rectangle 27"/>
          <p:cNvSpPr>
            <a:spLocks noChangeArrowheads="1"/>
          </p:cNvSpPr>
          <p:nvPr/>
        </p:nvSpPr>
        <p:spPr bwMode="auto">
          <a:xfrm>
            <a:off x="703263" y="2170113"/>
            <a:ext cx="7772400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Rejection Rule:  Critical Value Approach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2903538" y="1617663"/>
            <a:ext cx="33702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endParaRPr lang="en-US" sz="2400" i="1" baseline="-250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32126" name="AutoShape 30"/>
          <p:cNvSpPr>
            <a:spLocks noChangeArrowheads="1"/>
          </p:cNvSpPr>
          <p:nvPr/>
        </p:nvSpPr>
        <p:spPr bwMode="auto">
          <a:xfrm rot="5400000">
            <a:off x="460375" y="2305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7" name="AutoShape 31"/>
          <p:cNvSpPr>
            <a:spLocks noChangeArrowheads="1"/>
          </p:cNvSpPr>
          <p:nvPr/>
        </p:nvSpPr>
        <p:spPr bwMode="auto">
          <a:xfrm rot="5400000">
            <a:off x="460375" y="1238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2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32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3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132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13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6" grpId="0" animBg="1"/>
      <p:bldP spid="132104" grpId="0" autoUpdateAnimBg="0"/>
      <p:bldP spid="132110" grpId="0" autoUpdateAnimBg="0"/>
      <p:bldP spid="132113" grpId="0" autoUpdateAnimBg="0"/>
      <p:bldP spid="132114" grpId="0" autoUpdateAnimBg="0"/>
      <p:bldP spid="132115" grpId="0" autoUpdateAnimBg="0"/>
      <p:bldP spid="132117" grpId="0" animBg="1"/>
      <p:bldP spid="132118" grpId="0" animBg="1"/>
      <p:bldP spid="132111" grpId="0" autoUpdateAnimBg="0"/>
      <p:bldP spid="132112" grpId="0" autoUpdateAnimBg="0"/>
      <p:bldP spid="132119" grpId="0" animBg="1"/>
      <p:bldP spid="132120" grpId="0" animBg="1"/>
      <p:bldP spid="132121" grpId="0" animBg="1"/>
      <p:bldP spid="132123" grpId="0" autoUpdateAnimBg="0"/>
      <p:bldP spid="132125" grpId="0" autoUpdateAnimBg="0"/>
      <p:bldP spid="132126" grpId="0" animBg="1"/>
      <p:bldP spid="13212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661988"/>
          </a:xfrm>
          <a:noFill/>
          <a:ln/>
        </p:spPr>
        <p:txBody>
          <a:bodyPr/>
          <a:lstStyle/>
          <a:p>
            <a:r>
              <a:rPr lang="en-US" i="1"/>
              <a:t>p </a:t>
            </a:r>
            <a:r>
              <a:rPr lang="en-US"/>
              <a:t>-Values and the </a:t>
            </a:r>
            <a:r>
              <a:rPr lang="en-US" i="1"/>
              <a:t>t</a:t>
            </a:r>
            <a:r>
              <a:rPr lang="en-US"/>
              <a:t> Distribution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1016000"/>
            <a:ext cx="77724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format of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 table provided in most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statistics textbooks does not have sufficient detail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to determine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exact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for a hypothesis test.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85800" y="2349500"/>
            <a:ext cx="773430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However, we can still use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 table to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identify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range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for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3359150"/>
            <a:ext cx="771525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9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An advantage of computer software packages is that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computer output will provide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for the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distribution.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5400000">
            <a:off x="466725" y="1238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rot="5400000">
            <a:off x="466725" y="2495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 rot="5400000">
            <a:off x="466725" y="3467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  <p:bldP spid="29702" grpId="0" autoUpdateAnimBg="0"/>
      <p:bldP spid="29704" grpId="0" animBg="1"/>
      <p:bldP spid="29705" grpId="0" animBg="1"/>
      <p:bldP spid="2970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5" name="Text Box 103"/>
          <p:cNvSpPr txBox="1">
            <a:spLocks noChangeArrowheads="1"/>
          </p:cNvSpPr>
          <p:nvPr/>
        </p:nvSpPr>
        <p:spPr bwMode="auto">
          <a:xfrm>
            <a:off x="1019175" y="1525588"/>
            <a:ext cx="7254875" cy="177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A State Highway Patrol periodically samples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vehicle speeds at various locations on a particular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roadway.  The sample of vehicle speeds is used to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test the hypothesis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65.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Highway Patrol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066800"/>
            <a:ext cx="8191500" cy="5667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One-Tailed Test About a Population Mean:  </a:t>
            </a:r>
            <a:r>
              <a:rPr lang="en-US" i="1">
                <a:solidFill>
                  <a:srgbClr val="66FFFF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rgbClr val="66FFFF"/>
                </a:solidFill>
              </a:rPr>
              <a:t>  Unknown</a:t>
            </a:r>
            <a:endParaRPr lang="en-US"/>
          </a:p>
        </p:txBody>
      </p:sp>
      <p:sp>
        <p:nvSpPr>
          <p:cNvPr id="74853" name="Text Box 101"/>
          <p:cNvSpPr txBox="1">
            <a:spLocks noChangeArrowheads="1"/>
          </p:cNvSpPr>
          <p:nvPr/>
        </p:nvSpPr>
        <p:spPr bwMode="auto">
          <a:xfrm>
            <a:off x="1019175" y="3348038"/>
            <a:ext cx="739775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locations where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rejected are deemed the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best locations for radar traps. At Location F, a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of 64 vehicles shows a mean speed of 66.2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mph with a standard deviation of 4.2 mph.  Use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.05 to test the hypothesis.</a:t>
            </a:r>
          </a:p>
        </p:txBody>
      </p:sp>
      <p:sp>
        <p:nvSpPr>
          <p:cNvPr id="74856" name="AutoShape 104"/>
          <p:cNvSpPr>
            <a:spLocks noChangeArrowheads="1"/>
          </p:cNvSpPr>
          <p:nvPr/>
        </p:nvSpPr>
        <p:spPr bwMode="auto">
          <a:xfrm rot="5400000">
            <a:off x="739775" y="1657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8" name="AutoShape 106"/>
          <p:cNvSpPr>
            <a:spLocks noChangeArrowheads="1"/>
          </p:cNvSpPr>
          <p:nvPr/>
        </p:nvSpPr>
        <p:spPr bwMode="auto">
          <a:xfrm rot="5400000">
            <a:off x="739775" y="3498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48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4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7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5" grpId="0" autoUpdateAnimBg="0"/>
      <p:bldP spid="74853" grpId="0" autoUpdateAnimBg="0"/>
      <p:bldP spid="74856" grpId="0" animBg="1"/>
      <p:bldP spid="748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262" y="1087438"/>
            <a:ext cx="8008937" cy="574675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66FFFF"/>
                </a:solidFill>
              </a:rPr>
              <a:t>Alternative Hypothesis as a Research Hypothesis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98727" y="123599"/>
            <a:ext cx="7772400" cy="642937"/>
          </a:xfrm>
          <a:noFill/>
          <a:ln/>
        </p:spPr>
        <p:txBody>
          <a:bodyPr/>
          <a:lstStyle/>
          <a:p>
            <a:r>
              <a:rPr lang="en-US" dirty="0"/>
              <a:t>Developing Null and Alternative Hypotheses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09650" y="1549400"/>
            <a:ext cx="73533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Many applications of hypothesis testing involve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an attempt to gather evidence in support of a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research hypothesis.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009650" y="2774950"/>
            <a:ext cx="73152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such cases, it is often best to begin with the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alternative hypothesis and make it the conclusion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that the researcher hopes to support.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5400000">
            <a:off x="771525" y="172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rot="5400000">
            <a:off x="771525" y="2921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09650" y="4006850"/>
            <a:ext cx="7315200" cy="170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conclusion that the research hypothesis is true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is made if the sample data provide sufficient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evidence to show that the null hypothesis can be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rejected.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5400000">
            <a:off x="771525" y="4152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6" grpId="0" animBg="1"/>
      <p:bldP spid="7177" grpId="0" animBg="1"/>
      <p:bldP spid="8" grpId="0" autoUpdateAnimBg="0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04" name="Rectangle 52"/>
          <p:cNvSpPr>
            <a:spLocks noChangeArrowheads="1"/>
          </p:cNvSpPr>
          <p:nvPr/>
        </p:nvSpPr>
        <p:spPr bwMode="auto">
          <a:xfrm>
            <a:off x="690563" y="15081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 About a Population Mean: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Unknown</a:t>
            </a:r>
          </a:p>
        </p:txBody>
      </p:sp>
      <p:sp>
        <p:nvSpPr>
          <p:cNvPr id="177205" name="Rectangle 53"/>
          <p:cNvSpPr>
            <a:spLocks noChangeArrowheads="1"/>
          </p:cNvSpPr>
          <p:nvPr/>
        </p:nvSpPr>
        <p:spPr bwMode="auto">
          <a:xfrm>
            <a:off x="1181100" y="1733550"/>
            <a:ext cx="42672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7206" name="Text Box 54"/>
          <p:cNvSpPr txBox="1">
            <a:spLocks noChangeArrowheads="1"/>
          </p:cNvSpPr>
          <p:nvPr/>
        </p:nvSpPr>
        <p:spPr bwMode="auto">
          <a:xfrm>
            <a:off x="1216025" y="1785938"/>
            <a:ext cx="41735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 Determine the hypotheses.</a:t>
            </a:r>
          </a:p>
        </p:txBody>
      </p:sp>
      <p:sp>
        <p:nvSpPr>
          <p:cNvPr id="177207" name="Rectangle 55"/>
          <p:cNvSpPr>
            <a:spLocks noChangeArrowheads="1"/>
          </p:cNvSpPr>
          <p:nvPr/>
        </p:nvSpPr>
        <p:spPr bwMode="auto">
          <a:xfrm>
            <a:off x="1181100" y="2857500"/>
            <a:ext cx="49530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7208" name="Text Box 56"/>
          <p:cNvSpPr txBox="1">
            <a:spLocks noChangeArrowheads="1"/>
          </p:cNvSpPr>
          <p:nvPr/>
        </p:nvSpPr>
        <p:spPr bwMode="auto">
          <a:xfrm>
            <a:off x="1219200" y="2909888"/>
            <a:ext cx="4854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  Specify the level of significance.</a:t>
            </a:r>
          </a:p>
        </p:txBody>
      </p:sp>
      <p:sp>
        <p:nvSpPr>
          <p:cNvPr id="177209" name="Rectangle 57"/>
          <p:cNvSpPr>
            <a:spLocks noChangeArrowheads="1"/>
          </p:cNvSpPr>
          <p:nvPr/>
        </p:nvSpPr>
        <p:spPr bwMode="auto">
          <a:xfrm>
            <a:off x="1181100" y="3676650"/>
            <a:ext cx="58293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7210" name="Text Box 58"/>
          <p:cNvSpPr txBox="1">
            <a:spLocks noChangeArrowheads="1"/>
          </p:cNvSpPr>
          <p:nvPr/>
        </p:nvSpPr>
        <p:spPr bwMode="auto">
          <a:xfrm>
            <a:off x="1236663" y="3729038"/>
            <a:ext cx="5719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3.  Compute the value of the test statistic.</a:t>
            </a:r>
          </a:p>
        </p:txBody>
      </p:sp>
      <p:sp>
        <p:nvSpPr>
          <p:cNvPr id="177211" name="Text Box 59"/>
          <p:cNvSpPr txBox="1">
            <a:spLocks noChangeArrowheads="1"/>
          </p:cNvSpPr>
          <p:nvPr/>
        </p:nvSpPr>
        <p:spPr bwMode="auto">
          <a:xfrm>
            <a:off x="6275388" y="2906713"/>
            <a:ext cx="11699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.05</a:t>
            </a:r>
          </a:p>
        </p:txBody>
      </p:sp>
      <p:sp>
        <p:nvSpPr>
          <p:cNvPr id="177217" name="Text Box 65"/>
          <p:cNvSpPr txBox="1">
            <a:spLocks noChangeArrowheads="1"/>
          </p:cNvSpPr>
          <p:nvPr/>
        </p:nvSpPr>
        <p:spPr bwMode="auto">
          <a:xfrm>
            <a:off x="685800" y="1106488"/>
            <a:ext cx="5949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 and Critical Value Approaches</a:t>
            </a:r>
          </a:p>
        </p:txBody>
      </p:sp>
      <p:sp>
        <p:nvSpPr>
          <p:cNvPr id="177219" name="Text Box 67"/>
          <p:cNvSpPr txBox="1">
            <a:spLocks noChangeArrowheads="1"/>
          </p:cNvSpPr>
          <p:nvPr/>
        </p:nvSpPr>
        <p:spPr bwMode="auto">
          <a:xfrm>
            <a:off x="5624513" y="1820863"/>
            <a:ext cx="15875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65</a:t>
            </a:r>
          </a:p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&gt; 65</a:t>
            </a:r>
          </a:p>
        </p:txBody>
      </p:sp>
      <p:sp>
        <p:nvSpPr>
          <p:cNvPr id="177221" name="AutoShape 69"/>
          <p:cNvSpPr>
            <a:spLocks noChangeArrowheads="1"/>
          </p:cNvSpPr>
          <p:nvPr/>
        </p:nvSpPr>
        <p:spPr bwMode="auto">
          <a:xfrm rot="5400000">
            <a:off x="79057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22" name="AutoShape 70"/>
          <p:cNvSpPr>
            <a:spLocks noChangeArrowheads="1"/>
          </p:cNvSpPr>
          <p:nvPr/>
        </p:nvSpPr>
        <p:spPr bwMode="auto">
          <a:xfrm rot="5400000">
            <a:off x="790575" y="3060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23" name="AutoShape 71"/>
          <p:cNvSpPr>
            <a:spLocks noChangeArrowheads="1"/>
          </p:cNvSpPr>
          <p:nvPr/>
        </p:nvSpPr>
        <p:spPr bwMode="auto">
          <a:xfrm rot="5400000">
            <a:off x="790575" y="3860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7227" name="Object 7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16188" y="4384675"/>
          <a:ext cx="40227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41" name="Equation" r:id="rId4" imgW="4559040" imgH="888840" progId="Equation.DSMT4">
                  <p:embed/>
                </p:oleObj>
              </mc:Choice>
              <mc:Fallback>
                <p:oleObj name="Equation" r:id="rId4" imgW="4559040" imgH="888840" progId="Equation.DSMT4">
                  <p:embed/>
                  <p:pic>
                    <p:nvPicPr>
                      <p:cNvPr id="0" name="Picture 7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4384675"/>
                        <a:ext cx="402272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228" name="Oval 76"/>
          <p:cNvSpPr>
            <a:spLocks noChangeArrowheads="1"/>
          </p:cNvSpPr>
          <p:nvPr/>
        </p:nvSpPr>
        <p:spPr bwMode="auto">
          <a:xfrm>
            <a:off x="5638800" y="4476750"/>
            <a:ext cx="1009650" cy="4572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7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7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77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7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77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7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7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05" grpId="0" animBg="1"/>
      <p:bldP spid="177206" grpId="0" autoUpdateAnimBg="0"/>
      <p:bldP spid="177207" grpId="0" animBg="1"/>
      <p:bldP spid="177208" grpId="0" autoUpdateAnimBg="0"/>
      <p:bldP spid="177209" grpId="0" animBg="1"/>
      <p:bldP spid="177210" grpId="0" autoUpdateAnimBg="0"/>
      <p:bldP spid="177211" grpId="0" autoUpdateAnimBg="0"/>
      <p:bldP spid="177219" grpId="0" autoUpdateAnimBg="0"/>
      <p:bldP spid="177221" grpId="0" animBg="1"/>
      <p:bldP spid="177222" grpId="0" animBg="1"/>
      <p:bldP spid="177223" grpId="0" animBg="1"/>
      <p:bldP spid="17722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40" name="Rectangle 52"/>
          <p:cNvSpPr>
            <a:spLocks noChangeArrowheads="1"/>
          </p:cNvSpPr>
          <p:nvPr/>
        </p:nvSpPr>
        <p:spPr bwMode="auto">
          <a:xfrm>
            <a:off x="690563" y="15081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 About a Population Mean: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Unknown</a:t>
            </a:r>
          </a:p>
        </p:txBody>
      </p:sp>
      <p:sp>
        <p:nvSpPr>
          <p:cNvPr id="293941" name="Text Box 53"/>
          <p:cNvSpPr txBox="1">
            <a:spLocks noChangeArrowheads="1"/>
          </p:cNvSpPr>
          <p:nvPr/>
        </p:nvSpPr>
        <p:spPr bwMode="auto">
          <a:xfrm>
            <a:off x="685800" y="1106488"/>
            <a:ext cx="3148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 Approach</a:t>
            </a:r>
          </a:p>
        </p:txBody>
      </p:sp>
      <p:sp>
        <p:nvSpPr>
          <p:cNvPr id="293942" name="Rectangle 54"/>
          <p:cNvSpPr>
            <a:spLocks noChangeArrowheads="1"/>
          </p:cNvSpPr>
          <p:nvPr/>
        </p:nvSpPr>
        <p:spPr bwMode="auto">
          <a:xfrm>
            <a:off x="1181100" y="3943350"/>
            <a:ext cx="49339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3943" name="Text Box 55"/>
          <p:cNvSpPr txBox="1">
            <a:spLocks noChangeArrowheads="1"/>
          </p:cNvSpPr>
          <p:nvPr/>
        </p:nvSpPr>
        <p:spPr bwMode="auto">
          <a:xfrm>
            <a:off x="1255713" y="3995738"/>
            <a:ext cx="4824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93944" name="AutoShape 56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5" name="AutoShape 57"/>
          <p:cNvSpPr>
            <a:spLocks noChangeArrowheads="1"/>
          </p:cNvSpPr>
          <p:nvPr/>
        </p:nvSpPr>
        <p:spPr bwMode="auto">
          <a:xfrm rot="5400000">
            <a:off x="771525" y="4127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6" name="Rectangle 58"/>
          <p:cNvSpPr>
            <a:spLocks noChangeArrowheads="1"/>
          </p:cNvSpPr>
          <p:nvPr/>
        </p:nvSpPr>
        <p:spPr bwMode="auto">
          <a:xfrm>
            <a:off x="1181100" y="1733550"/>
            <a:ext cx="37719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3947" name="Text Box 59"/>
          <p:cNvSpPr txBox="1">
            <a:spLocks noChangeArrowheads="1"/>
          </p:cNvSpPr>
          <p:nvPr/>
        </p:nvSpPr>
        <p:spPr bwMode="auto">
          <a:xfrm>
            <a:off x="1236663" y="1766888"/>
            <a:ext cx="360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Compute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–value.</a:t>
            </a:r>
          </a:p>
        </p:txBody>
      </p:sp>
      <p:sp>
        <p:nvSpPr>
          <p:cNvPr id="293948" name="Text Box 60"/>
          <p:cNvSpPr txBox="1">
            <a:spLocks noChangeArrowheads="1"/>
          </p:cNvSpPr>
          <p:nvPr/>
        </p:nvSpPr>
        <p:spPr bwMode="auto">
          <a:xfrm>
            <a:off x="1371600" y="2376488"/>
            <a:ext cx="6686550" cy="1309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2.286,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must be less than .025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1.998) and greater than .01 (for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2.387).</a:t>
            </a:r>
          </a:p>
          <a:p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.01 &lt;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&lt; .025</a:t>
            </a:r>
          </a:p>
        </p:txBody>
      </p:sp>
      <p:sp>
        <p:nvSpPr>
          <p:cNvPr id="293949" name="Oval 61"/>
          <p:cNvSpPr>
            <a:spLocks noChangeArrowheads="1"/>
          </p:cNvSpPr>
          <p:nvPr/>
        </p:nvSpPr>
        <p:spPr bwMode="auto">
          <a:xfrm>
            <a:off x="2990850" y="3143250"/>
            <a:ext cx="3448050" cy="6096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50" name="Text Box 62"/>
          <p:cNvSpPr txBox="1">
            <a:spLocks noChangeArrowheads="1"/>
          </p:cNvSpPr>
          <p:nvPr/>
        </p:nvSpPr>
        <p:spPr bwMode="auto">
          <a:xfrm>
            <a:off x="2035175" y="4564063"/>
            <a:ext cx="5470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Because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.05, we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93952" name="Rectangle 64"/>
          <p:cNvSpPr>
            <a:spLocks noChangeArrowheads="1"/>
          </p:cNvSpPr>
          <p:nvPr/>
        </p:nvSpPr>
        <p:spPr bwMode="auto">
          <a:xfrm>
            <a:off x="1314450" y="5094288"/>
            <a:ext cx="7219950" cy="96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are at least 95% confident that the mean speed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of vehicles at Location F is greater than 65 mph.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93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3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3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93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9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93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3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3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9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42" grpId="0" animBg="1"/>
      <p:bldP spid="293943" grpId="0" autoUpdateAnimBg="0"/>
      <p:bldP spid="293944" grpId="0" animBg="1"/>
      <p:bldP spid="293945" grpId="0" animBg="1"/>
      <p:bldP spid="293946" grpId="0" animBg="1"/>
      <p:bldP spid="293947" grpId="0" autoUpdateAnimBg="0"/>
      <p:bldP spid="293948" grpId="0" autoUpdateAnimBg="0"/>
      <p:bldP spid="293949" grpId="0" animBg="1"/>
      <p:bldP spid="293950" grpId="0" autoUpdateAnimBg="0"/>
      <p:bldP spid="293952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12788" y="1082675"/>
            <a:ext cx="77724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4" name="Rectangle 56"/>
          <p:cNvSpPr>
            <a:spLocks noChangeArrowheads="1"/>
          </p:cNvSpPr>
          <p:nvPr/>
        </p:nvSpPr>
        <p:spPr bwMode="auto">
          <a:xfrm>
            <a:off x="690563" y="15081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 About a Population Mean: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Unknown</a:t>
            </a:r>
          </a:p>
        </p:txBody>
      </p:sp>
      <p:sp>
        <p:nvSpPr>
          <p:cNvPr id="6" name="AutoShape 58"/>
          <p:cNvSpPr>
            <a:spLocks noChangeArrowheads="1"/>
          </p:cNvSpPr>
          <p:nvPr/>
        </p:nvSpPr>
        <p:spPr bwMode="auto">
          <a:xfrm rot="5400000">
            <a:off x="314325" y="35845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574675" y="1625599"/>
            <a:ext cx="8041142" cy="4103689"/>
            <a:chOff x="574675" y="1625599"/>
            <a:chExt cx="8041142" cy="410368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574675" y="1625600"/>
              <a:ext cx="7994651" cy="407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74675" y="1625600"/>
              <a:ext cx="7994651" cy="4070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76313" y="1625599"/>
              <a:ext cx="7593013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74675" y="1914525"/>
              <a:ext cx="417513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976313" y="1914525"/>
              <a:ext cx="3060701" cy="3222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4019551" y="1914525"/>
              <a:ext cx="4549776" cy="3222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74675" y="2219325"/>
              <a:ext cx="417513" cy="5937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976313" y="2219325"/>
              <a:ext cx="836613" cy="593725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795463" y="2219325"/>
              <a:ext cx="2241550" cy="5937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019551" y="2219325"/>
              <a:ext cx="4549776" cy="5937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74675" y="2795588"/>
              <a:ext cx="417513" cy="3048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976313" y="2795588"/>
              <a:ext cx="836613" cy="304800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795463" y="2795588"/>
              <a:ext cx="6773864" cy="3048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574675" y="3084513"/>
              <a:ext cx="417513" cy="3048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976313" y="3084513"/>
              <a:ext cx="836613" cy="304800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1795463" y="3084513"/>
              <a:ext cx="2241550" cy="3048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019551" y="3084513"/>
              <a:ext cx="4549776" cy="3048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574675" y="3371850"/>
              <a:ext cx="417513" cy="3063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976313" y="3371850"/>
              <a:ext cx="836613" cy="306388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795463" y="3371850"/>
              <a:ext cx="6773864" cy="3063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74675" y="3660775"/>
              <a:ext cx="417513" cy="5937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976313" y="3660775"/>
              <a:ext cx="836613" cy="593725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795463" y="3660775"/>
              <a:ext cx="2241550" cy="5937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4019551" y="3660775"/>
              <a:ext cx="4549776" cy="5937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74675" y="4237038"/>
              <a:ext cx="417513" cy="3063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976313" y="4237038"/>
              <a:ext cx="836613" cy="306388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1795463" y="4237038"/>
              <a:ext cx="2241550" cy="3063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019551" y="4237038"/>
              <a:ext cx="4549776" cy="3063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574675" y="4525963"/>
              <a:ext cx="417513" cy="3048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976313" y="4525963"/>
              <a:ext cx="836613" cy="304800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795463" y="4525963"/>
              <a:ext cx="6773864" cy="3048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574675" y="4813300"/>
              <a:ext cx="417513" cy="8826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976313" y="4813300"/>
              <a:ext cx="836613" cy="882650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1795463" y="4813300"/>
              <a:ext cx="2241550" cy="8826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4019551" y="4813300"/>
              <a:ext cx="4549776" cy="88265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327150" y="1643063"/>
              <a:ext cx="2508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2849563" y="1643063"/>
              <a:ext cx="2508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6227764" y="1643063"/>
              <a:ext cx="2508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725488" y="1947863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042988" y="1947863"/>
              <a:ext cx="7858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Speed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632075" y="1947863"/>
              <a:ext cx="14557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Size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070351" y="1947863"/>
              <a:ext cx="18224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=COUNT(A2:A65)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725488" y="2236788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1193800" y="2236788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69.6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514600" y="2236788"/>
              <a:ext cx="15716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Mean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4070351" y="2236788"/>
              <a:ext cx="21574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=AVERAGE(A2:A65)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725488" y="2524125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1193800" y="2524125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73.5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2146300" y="2524125"/>
              <a:ext cx="19399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Std. Dev.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070351" y="2524125"/>
              <a:ext cx="1806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=STDEV(A2:A65)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725488" y="2813050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1193800" y="2813050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74.1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3919538" y="2813050"/>
              <a:ext cx="1666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070351" y="2813050"/>
              <a:ext cx="1666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725488" y="3100388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1193800" y="3100388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64.4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2498725" y="3100388"/>
              <a:ext cx="15890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Hypoth. Value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4070351" y="3100388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725488" y="3389313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1193800" y="3389313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66.3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725488" y="3678238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1193800" y="3678238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68.7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2430463" y="3678238"/>
              <a:ext cx="16557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Standard Error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4070351" y="3678238"/>
              <a:ext cx="15557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=C3/SQRT(C1)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725488" y="3965575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1193800" y="3965575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69.0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2481263" y="3965575"/>
              <a:ext cx="15049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 Statistic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3886201" y="3965575"/>
              <a:ext cx="1666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070351" y="3965575"/>
              <a:ext cx="13049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=(C2-C5)/C7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725488" y="4254500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1193800" y="4254500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130425" y="4254500"/>
              <a:ext cx="19573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Degr. of Freedom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5"/>
            <p:cNvSpPr>
              <a:spLocks noChangeArrowheads="1"/>
            </p:cNvSpPr>
            <p:nvPr/>
          </p:nvSpPr>
          <p:spPr bwMode="auto">
            <a:xfrm>
              <a:off x="4070351" y="4254500"/>
              <a:ext cx="68580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=C1-1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674688" y="4543425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1193800" y="4543425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674688" y="4830763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1193800" y="4830763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70.8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928813" y="4830763"/>
              <a:ext cx="2333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2097088" y="4830763"/>
              <a:ext cx="19907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070351" y="4830763"/>
              <a:ext cx="228282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r>
                <a:rPr lang="en-US" sz="1700" dirty="0" smtClean="0"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T.DIST(</a:t>
              </a: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C8,C9,TRUE)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674688" y="5119688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1193800" y="5119688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64.6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1912938" y="5119688"/>
              <a:ext cx="2333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2079625" y="5119688"/>
              <a:ext cx="200660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(upper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4070351" y="5119688"/>
              <a:ext cx="8032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=1-C11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674688" y="5407025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99"/>
            <p:cNvSpPr>
              <a:spLocks noChangeArrowheads="1"/>
            </p:cNvSpPr>
            <p:nvPr/>
          </p:nvSpPr>
          <p:spPr bwMode="auto">
            <a:xfrm>
              <a:off x="1193800" y="5407025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67.4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2146300" y="5407025"/>
              <a:ext cx="2333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>
              <a:off x="2314575" y="5407025"/>
              <a:ext cx="17732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(two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4070351" y="5407025"/>
              <a:ext cx="178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=2*MIN(C11,C12)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3"/>
            <p:cNvSpPr>
              <a:spLocks noChangeArrowheads="1"/>
            </p:cNvSpPr>
            <p:nvPr/>
          </p:nvSpPr>
          <p:spPr bwMode="auto">
            <a:xfrm>
              <a:off x="574675" y="16256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976313" y="1625600"/>
              <a:ext cx="1587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5"/>
            <p:cNvSpPr>
              <a:spLocks noChangeArrowheads="1"/>
            </p:cNvSpPr>
            <p:nvPr/>
          </p:nvSpPr>
          <p:spPr bwMode="auto">
            <a:xfrm>
              <a:off x="1795463" y="16256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4019551" y="16256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7"/>
            <p:cNvSpPr>
              <a:spLocks noChangeArrowheads="1"/>
            </p:cNvSpPr>
            <p:nvPr/>
          </p:nvSpPr>
          <p:spPr bwMode="auto">
            <a:xfrm>
              <a:off x="8580892" y="16256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8"/>
            <p:cNvSpPr>
              <a:spLocks noChangeShapeType="1"/>
            </p:cNvSpPr>
            <p:nvPr/>
          </p:nvSpPr>
          <p:spPr bwMode="auto">
            <a:xfrm>
              <a:off x="592138" y="5693002"/>
              <a:ext cx="7959726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592138" y="5678488"/>
              <a:ext cx="7959726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8580892" y="1643063"/>
              <a:ext cx="0" cy="40354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1"/>
            <p:cNvSpPr>
              <a:spLocks noChangeArrowheads="1"/>
            </p:cNvSpPr>
            <p:nvPr/>
          </p:nvSpPr>
          <p:spPr bwMode="auto">
            <a:xfrm>
              <a:off x="8580892" y="1643063"/>
              <a:ext cx="17463" cy="4035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12"/>
            <p:cNvSpPr>
              <a:spLocks noChangeShapeType="1"/>
            </p:cNvSpPr>
            <p:nvPr/>
          </p:nvSpPr>
          <p:spPr bwMode="auto">
            <a:xfrm>
              <a:off x="574675" y="1625600"/>
              <a:ext cx="1588" cy="40703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3"/>
            <p:cNvSpPr>
              <a:spLocks noChangeArrowheads="1"/>
            </p:cNvSpPr>
            <p:nvPr/>
          </p:nvSpPr>
          <p:spPr bwMode="auto">
            <a:xfrm>
              <a:off x="574675" y="1625600"/>
              <a:ext cx="17463" cy="4087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14"/>
            <p:cNvSpPr>
              <a:spLocks noChangeShapeType="1"/>
            </p:cNvSpPr>
            <p:nvPr/>
          </p:nvSpPr>
          <p:spPr bwMode="auto">
            <a:xfrm>
              <a:off x="976313" y="1643063"/>
              <a:ext cx="1588" cy="40528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5"/>
            <p:cNvSpPr>
              <a:spLocks noChangeArrowheads="1"/>
            </p:cNvSpPr>
            <p:nvPr/>
          </p:nvSpPr>
          <p:spPr bwMode="auto">
            <a:xfrm>
              <a:off x="976313" y="1643063"/>
              <a:ext cx="15875" cy="4070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16"/>
            <p:cNvSpPr>
              <a:spLocks noChangeShapeType="1"/>
            </p:cNvSpPr>
            <p:nvPr/>
          </p:nvSpPr>
          <p:spPr bwMode="auto">
            <a:xfrm>
              <a:off x="1795463" y="1643063"/>
              <a:ext cx="1588" cy="40528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7"/>
            <p:cNvSpPr>
              <a:spLocks noChangeArrowheads="1"/>
            </p:cNvSpPr>
            <p:nvPr/>
          </p:nvSpPr>
          <p:spPr bwMode="auto">
            <a:xfrm>
              <a:off x="1795463" y="1643063"/>
              <a:ext cx="17463" cy="4070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8"/>
            <p:cNvSpPr>
              <a:spLocks noChangeShapeType="1"/>
            </p:cNvSpPr>
            <p:nvPr/>
          </p:nvSpPr>
          <p:spPr bwMode="auto">
            <a:xfrm>
              <a:off x="4019551" y="1643063"/>
              <a:ext cx="1588" cy="40528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19"/>
            <p:cNvSpPr>
              <a:spLocks noChangeArrowheads="1"/>
            </p:cNvSpPr>
            <p:nvPr/>
          </p:nvSpPr>
          <p:spPr bwMode="auto">
            <a:xfrm>
              <a:off x="4019551" y="1643063"/>
              <a:ext cx="17463" cy="4070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20"/>
            <p:cNvSpPr>
              <a:spLocks noChangeShapeType="1"/>
            </p:cNvSpPr>
            <p:nvPr/>
          </p:nvSpPr>
          <p:spPr bwMode="auto">
            <a:xfrm>
              <a:off x="8580892" y="5695950"/>
              <a:ext cx="15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1"/>
            <p:cNvSpPr>
              <a:spLocks noChangeArrowheads="1"/>
            </p:cNvSpPr>
            <p:nvPr/>
          </p:nvSpPr>
          <p:spPr bwMode="auto">
            <a:xfrm>
              <a:off x="8580892" y="5695950"/>
              <a:ext cx="17463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2"/>
            <p:cNvSpPr>
              <a:spLocks noChangeShapeType="1"/>
            </p:cNvSpPr>
            <p:nvPr/>
          </p:nvSpPr>
          <p:spPr bwMode="auto">
            <a:xfrm>
              <a:off x="592138" y="162560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3"/>
            <p:cNvSpPr>
              <a:spLocks noChangeArrowheads="1"/>
            </p:cNvSpPr>
            <p:nvPr/>
          </p:nvSpPr>
          <p:spPr bwMode="auto">
            <a:xfrm>
              <a:off x="592138" y="1625600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4"/>
            <p:cNvSpPr>
              <a:spLocks noChangeShapeType="1"/>
            </p:cNvSpPr>
            <p:nvPr/>
          </p:nvSpPr>
          <p:spPr bwMode="auto">
            <a:xfrm>
              <a:off x="592138" y="1914525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5"/>
            <p:cNvSpPr>
              <a:spLocks noChangeArrowheads="1"/>
            </p:cNvSpPr>
            <p:nvPr/>
          </p:nvSpPr>
          <p:spPr bwMode="auto">
            <a:xfrm>
              <a:off x="592138" y="1914525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6"/>
            <p:cNvSpPr>
              <a:spLocks noChangeShapeType="1"/>
            </p:cNvSpPr>
            <p:nvPr/>
          </p:nvSpPr>
          <p:spPr bwMode="auto">
            <a:xfrm>
              <a:off x="592138" y="2219325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7"/>
            <p:cNvSpPr>
              <a:spLocks noChangeArrowheads="1"/>
            </p:cNvSpPr>
            <p:nvPr/>
          </p:nvSpPr>
          <p:spPr bwMode="auto">
            <a:xfrm>
              <a:off x="592138" y="2219325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8"/>
            <p:cNvSpPr>
              <a:spLocks noChangeShapeType="1"/>
            </p:cNvSpPr>
            <p:nvPr/>
          </p:nvSpPr>
          <p:spPr bwMode="auto">
            <a:xfrm>
              <a:off x="592138" y="250825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29"/>
            <p:cNvSpPr>
              <a:spLocks noChangeArrowheads="1"/>
            </p:cNvSpPr>
            <p:nvPr/>
          </p:nvSpPr>
          <p:spPr bwMode="auto">
            <a:xfrm>
              <a:off x="592138" y="2508250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30"/>
            <p:cNvSpPr>
              <a:spLocks noChangeShapeType="1"/>
            </p:cNvSpPr>
            <p:nvPr/>
          </p:nvSpPr>
          <p:spPr bwMode="auto">
            <a:xfrm>
              <a:off x="592138" y="2795588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31"/>
            <p:cNvSpPr>
              <a:spLocks noChangeArrowheads="1"/>
            </p:cNvSpPr>
            <p:nvPr/>
          </p:nvSpPr>
          <p:spPr bwMode="auto">
            <a:xfrm>
              <a:off x="592138" y="2795588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32"/>
            <p:cNvSpPr>
              <a:spLocks noChangeShapeType="1"/>
            </p:cNvSpPr>
            <p:nvPr/>
          </p:nvSpPr>
          <p:spPr bwMode="auto">
            <a:xfrm>
              <a:off x="592138" y="3084513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3"/>
            <p:cNvSpPr>
              <a:spLocks noChangeArrowheads="1"/>
            </p:cNvSpPr>
            <p:nvPr/>
          </p:nvSpPr>
          <p:spPr bwMode="auto">
            <a:xfrm>
              <a:off x="592138" y="3084513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4"/>
            <p:cNvSpPr>
              <a:spLocks noChangeShapeType="1"/>
            </p:cNvSpPr>
            <p:nvPr/>
          </p:nvSpPr>
          <p:spPr bwMode="auto">
            <a:xfrm>
              <a:off x="592138" y="337185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35"/>
            <p:cNvSpPr>
              <a:spLocks noChangeArrowheads="1"/>
            </p:cNvSpPr>
            <p:nvPr/>
          </p:nvSpPr>
          <p:spPr bwMode="auto">
            <a:xfrm>
              <a:off x="592138" y="3371850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6"/>
            <p:cNvSpPr>
              <a:spLocks noChangeShapeType="1"/>
            </p:cNvSpPr>
            <p:nvPr/>
          </p:nvSpPr>
          <p:spPr bwMode="auto">
            <a:xfrm>
              <a:off x="592138" y="3660775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37"/>
            <p:cNvSpPr>
              <a:spLocks noChangeArrowheads="1"/>
            </p:cNvSpPr>
            <p:nvPr/>
          </p:nvSpPr>
          <p:spPr bwMode="auto">
            <a:xfrm>
              <a:off x="592138" y="3660775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8"/>
            <p:cNvSpPr>
              <a:spLocks noChangeShapeType="1"/>
            </p:cNvSpPr>
            <p:nvPr/>
          </p:nvSpPr>
          <p:spPr bwMode="auto">
            <a:xfrm>
              <a:off x="592138" y="394970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39"/>
            <p:cNvSpPr>
              <a:spLocks noChangeArrowheads="1"/>
            </p:cNvSpPr>
            <p:nvPr/>
          </p:nvSpPr>
          <p:spPr bwMode="auto">
            <a:xfrm>
              <a:off x="592138" y="3949700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40"/>
            <p:cNvSpPr>
              <a:spLocks noChangeShapeType="1"/>
            </p:cNvSpPr>
            <p:nvPr/>
          </p:nvSpPr>
          <p:spPr bwMode="auto">
            <a:xfrm>
              <a:off x="592138" y="4237038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41"/>
            <p:cNvSpPr>
              <a:spLocks noChangeArrowheads="1"/>
            </p:cNvSpPr>
            <p:nvPr/>
          </p:nvSpPr>
          <p:spPr bwMode="auto">
            <a:xfrm>
              <a:off x="592138" y="4237038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2"/>
            <p:cNvSpPr>
              <a:spLocks noChangeShapeType="1"/>
            </p:cNvSpPr>
            <p:nvPr/>
          </p:nvSpPr>
          <p:spPr bwMode="auto">
            <a:xfrm>
              <a:off x="592138" y="4525963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43"/>
            <p:cNvSpPr>
              <a:spLocks noChangeArrowheads="1"/>
            </p:cNvSpPr>
            <p:nvPr/>
          </p:nvSpPr>
          <p:spPr bwMode="auto">
            <a:xfrm>
              <a:off x="592138" y="4525963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44"/>
            <p:cNvSpPr>
              <a:spLocks noChangeShapeType="1"/>
            </p:cNvSpPr>
            <p:nvPr/>
          </p:nvSpPr>
          <p:spPr bwMode="auto">
            <a:xfrm>
              <a:off x="592138" y="481330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45"/>
            <p:cNvSpPr>
              <a:spLocks noChangeArrowheads="1"/>
            </p:cNvSpPr>
            <p:nvPr/>
          </p:nvSpPr>
          <p:spPr bwMode="auto">
            <a:xfrm>
              <a:off x="592138" y="4813300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6"/>
            <p:cNvSpPr>
              <a:spLocks noChangeShapeType="1"/>
            </p:cNvSpPr>
            <p:nvPr/>
          </p:nvSpPr>
          <p:spPr bwMode="auto">
            <a:xfrm>
              <a:off x="592138" y="5102225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47"/>
            <p:cNvSpPr>
              <a:spLocks noChangeArrowheads="1"/>
            </p:cNvSpPr>
            <p:nvPr/>
          </p:nvSpPr>
          <p:spPr bwMode="auto">
            <a:xfrm>
              <a:off x="592138" y="5102225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8"/>
            <p:cNvSpPr>
              <a:spLocks noChangeShapeType="1"/>
            </p:cNvSpPr>
            <p:nvPr/>
          </p:nvSpPr>
          <p:spPr bwMode="auto">
            <a:xfrm>
              <a:off x="592138" y="539115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49"/>
            <p:cNvSpPr>
              <a:spLocks noChangeArrowheads="1"/>
            </p:cNvSpPr>
            <p:nvPr/>
          </p:nvSpPr>
          <p:spPr bwMode="auto">
            <a:xfrm>
              <a:off x="592138" y="5391150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50"/>
            <p:cNvSpPr>
              <a:spLocks noChangeShapeType="1"/>
            </p:cNvSpPr>
            <p:nvPr/>
          </p:nvSpPr>
          <p:spPr bwMode="auto">
            <a:xfrm>
              <a:off x="8580892" y="5678488"/>
              <a:ext cx="17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51"/>
            <p:cNvSpPr>
              <a:spLocks noChangeArrowheads="1"/>
            </p:cNvSpPr>
            <p:nvPr/>
          </p:nvSpPr>
          <p:spPr bwMode="auto">
            <a:xfrm>
              <a:off x="8580892" y="5678488"/>
              <a:ext cx="34925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ight Triangle 155"/>
            <p:cNvSpPr/>
            <p:nvPr/>
          </p:nvSpPr>
          <p:spPr bwMode="auto">
            <a:xfrm rot="16200000">
              <a:off x="687854" y="1644315"/>
              <a:ext cx="255587" cy="266687"/>
            </a:xfrm>
            <a:prstGeom prst="rtTriangle">
              <a:avLst/>
            </a:prstGeom>
            <a:solidFill>
              <a:srgbClr val="6F050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3154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12788" y="1082675"/>
            <a:ext cx="77724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56"/>
          <p:cNvSpPr>
            <a:spLocks noChangeArrowheads="1"/>
          </p:cNvSpPr>
          <p:nvPr/>
        </p:nvSpPr>
        <p:spPr bwMode="auto">
          <a:xfrm>
            <a:off x="690563" y="15081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 About a Population Mean: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Unknown</a:t>
            </a:r>
          </a:p>
        </p:txBody>
      </p:sp>
      <p:sp>
        <p:nvSpPr>
          <p:cNvPr id="4" name="AutoShape 58"/>
          <p:cNvSpPr>
            <a:spLocks noChangeArrowheads="1"/>
          </p:cNvSpPr>
          <p:nvPr/>
        </p:nvSpPr>
        <p:spPr bwMode="auto">
          <a:xfrm rot="5400000">
            <a:off x="314325" y="35845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574675" y="1625599"/>
            <a:ext cx="8041142" cy="4103689"/>
            <a:chOff x="574675" y="1625599"/>
            <a:chExt cx="8041142" cy="410368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74675" y="1625600"/>
              <a:ext cx="7994651" cy="407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74675" y="1625600"/>
              <a:ext cx="7994651" cy="4070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976313" y="1625599"/>
              <a:ext cx="7593013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74675" y="1914525"/>
              <a:ext cx="417513" cy="322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976313" y="1914525"/>
              <a:ext cx="3060701" cy="3222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19551" y="1914525"/>
              <a:ext cx="4549776" cy="3222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574675" y="2219325"/>
              <a:ext cx="417513" cy="5937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976313" y="2219325"/>
              <a:ext cx="836613" cy="593725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795463" y="2219325"/>
              <a:ext cx="2241550" cy="5937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019551" y="2219325"/>
              <a:ext cx="4549776" cy="5937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574675" y="2795588"/>
              <a:ext cx="417513" cy="3048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976313" y="2795588"/>
              <a:ext cx="836613" cy="304800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795463" y="2795588"/>
              <a:ext cx="6773864" cy="3048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574675" y="3084513"/>
              <a:ext cx="417513" cy="3048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976313" y="3084513"/>
              <a:ext cx="836613" cy="304800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1795463" y="3084513"/>
              <a:ext cx="2241550" cy="3048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19551" y="3084513"/>
              <a:ext cx="4549776" cy="3048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574675" y="3371850"/>
              <a:ext cx="417513" cy="3063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976313" y="3371850"/>
              <a:ext cx="836613" cy="306388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795463" y="3371850"/>
              <a:ext cx="6773864" cy="3063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574675" y="3660775"/>
              <a:ext cx="417513" cy="5937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976313" y="3660775"/>
              <a:ext cx="836613" cy="593725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1795463" y="3660775"/>
              <a:ext cx="2241550" cy="5937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4019551" y="3660775"/>
              <a:ext cx="4549776" cy="5937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574675" y="4237038"/>
              <a:ext cx="417513" cy="3063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976313" y="4237038"/>
              <a:ext cx="836613" cy="306388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1795463" y="4237038"/>
              <a:ext cx="2241550" cy="3063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4019551" y="4237038"/>
              <a:ext cx="4549776" cy="3063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574675" y="4525963"/>
              <a:ext cx="417513" cy="3048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976313" y="4525963"/>
              <a:ext cx="836613" cy="304800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1795463" y="4525963"/>
              <a:ext cx="6773864" cy="3048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574675" y="4813300"/>
              <a:ext cx="417513" cy="8826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976313" y="4813300"/>
              <a:ext cx="836613" cy="882650"/>
            </a:xfrm>
            <a:prstGeom prst="rect">
              <a:avLst/>
            </a:prstGeom>
            <a:solidFill>
              <a:srgbClr val="C06F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1795463" y="4813300"/>
              <a:ext cx="2241550" cy="8826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4019551" y="4813300"/>
              <a:ext cx="4549776" cy="88265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8"/>
            <p:cNvSpPr>
              <a:spLocks noChangeArrowheads="1"/>
            </p:cNvSpPr>
            <p:nvPr/>
          </p:nvSpPr>
          <p:spPr bwMode="auto">
            <a:xfrm>
              <a:off x="1327150" y="1643063"/>
              <a:ext cx="2508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9"/>
            <p:cNvSpPr>
              <a:spLocks noChangeArrowheads="1"/>
            </p:cNvSpPr>
            <p:nvPr/>
          </p:nvSpPr>
          <p:spPr bwMode="auto">
            <a:xfrm>
              <a:off x="2849563" y="1643063"/>
              <a:ext cx="2508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50"/>
            <p:cNvSpPr>
              <a:spLocks noChangeArrowheads="1"/>
            </p:cNvSpPr>
            <p:nvPr/>
          </p:nvSpPr>
          <p:spPr bwMode="auto">
            <a:xfrm>
              <a:off x="6227764" y="1643063"/>
              <a:ext cx="2508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51"/>
            <p:cNvSpPr>
              <a:spLocks noChangeArrowheads="1"/>
            </p:cNvSpPr>
            <p:nvPr/>
          </p:nvSpPr>
          <p:spPr bwMode="auto">
            <a:xfrm>
              <a:off x="725488" y="1947863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52"/>
            <p:cNvSpPr>
              <a:spLocks noChangeArrowheads="1"/>
            </p:cNvSpPr>
            <p:nvPr/>
          </p:nvSpPr>
          <p:spPr bwMode="auto">
            <a:xfrm>
              <a:off x="1042988" y="1947863"/>
              <a:ext cx="7858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Speed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53"/>
            <p:cNvSpPr>
              <a:spLocks noChangeArrowheads="1"/>
            </p:cNvSpPr>
            <p:nvPr/>
          </p:nvSpPr>
          <p:spPr bwMode="auto">
            <a:xfrm>
              <a:off x="2632075" y="1947863"/>
              <a:ext cx="14557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Size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4070351" y="1947863"/>
              <a:ext cx="24365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725488" y="2236788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1193800" y="2236788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69.6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7"/>
            <p:cNvSpPr>
              <a:spLocks noChangeArrowheads="1"/>
            </p:cNvSpPr>
            <p:nvPr/>
          </p:nvSpPr>
          <p:spPr bwMode="auto">
            <a:xfrm>
              <a:off x="2514600" y="2236788"/>
              <a:ext cx="15716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Mean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8"/>
            <p:cNvSpPr>
              <a:spLocks noChangeArrowheads="1"/>
            </p:cNvSpPr>
            <p:nvPr/>
          </p:nvSpPr>
          <p:spPr bwMode="auto">
            <a:xfrm>
              <a:off x="4070351" y="2236788"/>
              <a:ext cx="42639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66.2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9"/>
            <p:cNvSpPr>
              <a:spLocks noChangeArrowheads="1"/>
            </p:cNvSpPr>
            <p:nvPr/>
          </p:nvSpPr>
          <p:spPr bwMode="auto">
            <a:xfrm>
              <a:off x="725488" y="2524125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60"/>
            <p:cNvSpPr>
              <a:spLocks noChangeArrowheads="1"/>
            </p:cNvSpPr>
            <p:nvPr/>
          </p:nvSpPr>
          <p:spPr bwMode="auto">
            <a:xfrm>
              <a:off x="1193800" y="2524125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73.5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61"/>
            <p:cNvSpPr>
              <a:spLocks noChangeArrowheads="1"/>
            </p:cNvSpPr>
            <p:nvPr/>
          </p:nvSpPr>
          <p:spPr bwMode="auto">
            <a:xfrm>
              <a:off x="2146300" y="2524125"/>
              <a:ext cx="19399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Std. Dev.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62"/>
            <p:cNvSpPr>
              <a:spLocks noChangeArrowheads="1"/>
            </p:cNvSpPr>
            <p:nvPr/>
          </p:nvSpPr>
          <p:spPr bwMode="auto">
            <a:xfrm>
              <a:off x="4070351" y="2524125"/>
              <a:ext cx="30457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4.2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63"/>
            <p:cNvSpPr>
              <a:spLocks noChangeArrowheads="1"/>
            </p:cNvSpPr>
            <p:nvPr/>
          </p:nvSpPr>
          <p:spPr bwMode="auto">
            <a:xfrm>
              <a:off x="725488" y="2813050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64"/>
            <p:cNvSpPr>
              <a:spLocks noChangeArrowheads="1"/>
            </p:cNvSpPr>
            <p:nvPr/>
          </p:nvSpPr>
          <p:spPr bwMode="auto">
            <a:xfrm>
              <a:off x="1193800" y="2813050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74.1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65"/>
            <p:cNvSpPr>
              <a:spLocks noChangeArrowheads="1"/>
            </p:cNvSpPr>
            <p:nvPr/>
          </p:nvSpPr>
          <p:spPr bwMode="auto">
            <a:xfrm>
              <a:off x="3919538" y="2813050"/>
              <a:ext cx="1666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66"/>
            <p:cNvSpPr>
              <a:spLocks noChangeArrowheads="1"/>
            </p:cNvSpPr>
            <p:nvPr/>
          </p:nvSpPr>
          <p:spPr bwMode="auto">
            <a:xfrm>
              <a:off x="4070351" y="2813050"/>
              <a:ext cx="1666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67"/>
            <p:cNvSpPr>
              <a:spLocks noChangeArrowheads="1"/>
            </p:cNvSpPr>
            <p:nvPr/>
          </p:nvSpPr>
          <p:spPr bwMode="auto">
            <a:xfrm>
              <a:off x="725488" y="3100388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68"/>
            <p:cNvSpPr>
              <a:spLocks noChangeArrowheads="1"/>
            </p:cNvSpPr>
            <p:nvPr/>
          </p:nvSpPr>
          <p:spPr bwMode="auto">
            <a:xfrm>
              <a:off x="1193800" y="3100388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64.4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9"/>
            <p:cNvSpPr>
              <a:spLocks noChangeArrowheads="1"/>
            </p:cNvSpPr>
            <p:nvPr/>
          </p:nvSpPr>
          <p:spPr bwMode="auto">
            <a:xfrm>
              <a:off x="2498725" y="3100388"/>
              <a:ext cx="15890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Hypoth. Value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70"/>
            <p:cNvSpPr>
              <a:spLocks noChangeArrowheads="1"/>
            </p:cNvSpPr>
            <p:nvPr/>
          </p:nvSpPr>
          <p:spPr bwMode="auto">
            <a:xfrm>
              <a:off x="4070351" y="3100388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725488" y="3389313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72"/>
            <p:cNvSpPr>
              <a:spLocks noChangeArrowheads="1"/>
            </p:cNvSpPr>
            <p:nvPr/>
          </p:nvSpPr>
          <p:spPr bwMode="auto">
            <a:xfrm>
              <a:off x="1193800" y="3389313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66.3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73"/>
            <p:cNvSpPr>
              <a:spLocks noChangeArrowheads="1"/>
            </p:cNvSpPr>
            <p:nvPr/>
          </p:nvSpPr>
          <p:spPr bwMode="auto">
            <a:xfrm>
              <a:off x="725488" y="3678238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74"/>
            <p:cNvSpPr>
              <a:spLocks noChangeArrowheads="1"/>
            </p:cNvSpPr>
            <p:nvPr/>
          </p:nvSpPr>
          <p:spPr bwMode="auto">
            <a:xfrm>
              <a:off x="1193800" y="3678238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68.7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75"/>
            <p:cNvSpPr>
              <a:spLocks noChangeArrowheads="1"/>
            </p:cNvSpPr>
            <p:nvPr/>
          </p:nvSpPr>
          <p:spPr bwMode="auto">
            <a:xfrm>
              <a:off x="2430463" y="3678238"/>
              <a:ext cx="16557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Standard Error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76"/>
            <p:cNvSpPr>
              <a:spLocks noChangeArrowheads="1"/>
            </p:cNvSpPr>
            <p:nvPr/>
          </p:nvSpPr>
          <p:spPr bwMode="auto">
            <a:xfrm>
              <a:off x="4070351" y="3678238"/>
              <a:ext cx="54822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0.525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725488" y="3965575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78"/>
            <p:cNvSpPr>
              <a:spLocks noChangeArrowheads="1"/>
            </p:cNvSpPr>
            <p:nvPr/>
          </p:nvSpPr>
          <p:spPr bwMode="auto">
            <a:xfrm>
              <a:off x="1193800" y="3965575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69.0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9"/>
            <p:cNvSpPr>
              <a:spLocks noChangeArrowheads="1"/>
            </p:cNvSpPr>
            <p:nvPr/>
          </p:nvSpPr>
          <p:spPr bwMode="auto">
            <a:xfrm>
              <a:off x="2481263" y="3965575"/>
              <a:ext cx="150495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 Statistic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80"/>
            <p:cNvSpPr>
              <a:spLocks noChangeArrowheads="1"/>
            </p:cNvSpPr>
            <p:nvPr/>
          </p:nvSpPr>
          <p:spPr bwMode="auto">
            <a:xfrm>
              <a:off x="3886201" y="3965575"/>
              <a:ext cx="1666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81"/>
            <p:cNvSpPr>
              <a:spLocks noChangeArrowheads="1"/>
            </p:cNvSpPr>
            <p:nvPr/>
          </p:nvSpPr>
          <p:spPr bwMode="auto">
            <a:xfrm>
              <a:off x="4070351" y="3965575"/>
              <a:ext cx="54822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2.286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82"/>
            <p:cNvSpPr>
              <a:spLocks noChangeArrowheads="1"/>
            </p:cNvSpPr>
            <p:nvPr/>
          </p:nvSpPr>
          <p:spPr bwMode="auto">
            <a:xfrm>
              <a:off x="725488" y="4254500"/>
              <a:ext cx="2174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83"/>
            <p:cNvSpPr>
              <a:spLocks noChangeArrowheads="1"/>
            </p:cNvSpPr>
            <p:nvPr/>
          </p:nvSpPr>
          <p:spPr bwMode="auto">
            <a:xfrm>
              <a:off x="1193800" y="4254500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65.2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84"/>
            <p:cNvSpPr>
              <a:spLocks noChangeArrowheads="1"/>
            </p:cNvSpPr>
            <p:nvPr/>
          </p:nvSpPr>
          <p:spPr bwMode="auto">
            <a:xfrm>
              <a:off x="2130425" y="4254500"/>
              <a:ext cx="195738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Degr. of Freedom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85"/>
            <p:cNvSpPr>
              <a:spLocks noChangeArrowheads="1"/>
            </p:cNvSpPr>
            <p:nvPr/>
          </p:nvSpPr>
          <p:spPr bwMode="auto">
            <a:xfrm>
              <a:off x="4070351" y="4254500"/>
              <a:ext cx="24365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86"/>
            <p:cNvSpPr>
              <a:spLocks noChangeArrowheads="1"/>
            </p:cNvSpPr>
            <p:nvPr/>
          </p:nvSpPr>
          <p:spPr bwMode="auto">
            <a:xfrm>
              <a:off x="674688" y="4543425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87"/>
            <p:cNvSpPr>
              <a:spLocks noChangeArrowheads="1"/>
            </p:cNvSpPr>
            <p:nvPr/>
          </p:nvSpPr>
          <p:spPr bwMode="auto">
            <a:xfrm>
              <a:off x="1193800" y="4543425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674688" y="4830763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9"/>
            <p:cNvSpPr>
              <a:spLocks noChangeArrowheads="1"/>
            </p:cNvSpPr>
            <p:nvPr/>
          </p:nvSpPr>
          <p:spPr bwMode="auto">
            <a:xfrm>
              <a:off x="1193800" y="4830763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70.8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90"/>
            <p:cNvSpPr>
              <a:spLocks noChangeArrowheads="1"/>
            </p:cNvSpPr>
            <p:nvPr/>
          </p:nvSpPr>
          <p:spPr bwMode="auto">
            <a:xfrm>
              <a:off x="1928813" y="4830763"/>
              <a:ext cx="2333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91"/>
            <p:cNvSpPr>
              <a:spLocks noChangeArrowheads="1"/>
            </p:cNvSpPr>
            <p:nvPr/>
          </p:nvSpPr>
          <p:spPr bwMode="auto">
            <a:xfrm>
              <a:off x="2097088" y="4830763"/>
              <a:ext cx="199072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92"/>
            <p:cNvSpPr>
              <a:spLocks noChangeArrowheads="1"/>
            </p:cNvSpPr>
            <p:nvPr/>
          </p:nvSpPr>
          <p:spPr bwMode="auto">
            <a:xfrm>
              <a:off x="4070351" y="4830763"/>
              <a:ext cx="6700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0.9872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93"/>
            <p:cNvSpPr>
              <a:spLocks noChangeArrowheads="1"/>
            </p:cNvSpPr>
            <p:nvPr/>
          </p:nvSpPr>
          <p:spPr bwMode="auto">
            <a:xfrm>
              <a:off x="674688" y="5119688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94"/>
            <p:cNvSpPr>
              <a:spLocks noChangeArrowheads="1"/>
            </p:cNvSpPr>
            <p:nvPr/>
          </p:nvSpPr>
          <p:spPr bwMode="auto">
            <a:xfrm>
              <a:off x="1193800" y="5119688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64.6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95"/>
            <p:cNvSpPr>
              <a:spLocks noChangeArrowheads="1"/>
            </p:cNvSpPr>
            <p:nvPr/>
          </p:nvSpPr>
          <p:spPr bwMode="auto">
            <a:xfrm>
              <a:off x="1912938" y="5119688"/>
              <a:ext cx="2333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96"/>
            <p:cNvSpPr>
              <a:spLocks noChangeArrowheads="1"/>
            </p:cNvSpPr>
            <p:nvPr/>
          </p:nvSpPr>
          <p:spPr bwMode="auto">
            <a:xfrm>
              <a:off x="2079625" y="5119688"/>
              <a:ext cx="2006600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(upper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97"/>
            <p:cNvSpPr>
              <a:spLocks noChangeArrowheads="1"/>
            </p:cNvSpPr>
            <p:nvPr/>
          </p:nvSpPr>
          <p:spPr bwMode="auto">
            <a:xfrm>
              <a:off x="4070351" y="5119688"/>
              <a:ext cx="6700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0.0128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98"/>
            <p:cNvSpPr>
              <a:spLocks noChangeArrowheads="1"/>
            </p:cNvSpPr>
            <p:nvPr/>
          </p:nvSpPr>
          <p:spPr bwMode="auto">
            <a:xfrm>
              <a:off x="674688" y="5407025"/>
              <a:ext cx="3349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99"/>
            <p:cNvSpPr>
              <a:spLocks noChangeArrowheads="1"/>
            </p:cNvSpPr>
            <p:nvPr/>
          </p:nvSpPr>
          <p:spPr bwMode="auto">
            <a:xfrm>
              <a:off x="1193800" y="5407025"/>
              <a:ext cx="51911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67.4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100"/>
            <p:cNvSpPr>
              <a:spLocks noChangeArrowheads="1"/>
            </p:cNvSpPr>
            <p:nvPr/>
          </p:nvSpPr>
          <p:spPr bwMode="auto">
            <a:xfrm>
              <a:off x="2146300" y="5407025"/>
              <a:ext cx="233363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101"/>
            <p:cNvSpPr>
              <a:spLocks noChangeArrowheads="1"/>
            </p:cNvSpPr>
            <p:nvPr/>
          </p:nvSpPr>
          <p:spPr bwMode="auto">
            <a:xfrm>
              <a:off x="2314575" y="5407025"/>
              <a:ext cx="17732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(two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102"/>
            <p:cNvSpPr>
              <a:spLocks noChangeArrowheads="1"/>
            </p:cNvSpPr>
            <p:nvPr/>
          </p:nvSpPr>
          <p:spPr bwMode="auto">
            <a:xfrm>
              <a:off x="4070351" y="5407025"/>
              <a:ext cx="6700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0.0256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103"/>
            <p:cNvSpPr>
              <a:spLocks noChangeArrowheads="1"/>
            </p:cNvSpPr>
            <p:nvPr/>
          </p:nvSpPr>
          <p:spPr bwMode="auto">
            <a:xfrm>
              <a:off x="574675" y="16256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04"/>
            <p:cNvSpPr>
              <a:spLocks noChangeArrowheads="1"/>
            </p:cNvSpPr>
            <p:nvPr/>
          </p:nvSpPr>
          <p:spPr bwMode="auto">
            <a:xfrm>
              <a:off x="976313" y="1625600"/>
              <a:ext cx="1587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105"/>
            <p:cNvSpPr>
              <a:spLocks noChangeArrowheads="1"/>
            </p:cNvSpPr>
            <p:nvPr/>
          </p:nvSpPr>
          <p:spPr bwMode="auto">
            <a:xfrm>
              <a:off x="1795463" y="16256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06"/>
            <p:cNvSpPr>
              <a:spLocks noChangeArrowheads="1"/>
            </p:cNvSpPr>
            <p:nvPr/>
          </p:nvSpPr>
          <p:spPr bwMode="auto">
            <a:xfrm>
              <a:off x="4019551" y="16256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107"/>
            <p:cNvSpPr>
              <a:spLocks noChangeArrowheads="1"/>
            </p:cNvSpPr>
            <p:nvPr/>
          </p:nvSpPr>
          <p:spPr bwMode="auto">
            <a:xfrm>
              <a:off x="8580892" y="16256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08"/>
            <p:cNvSpPr>
              <a:spLocks noChangeShapeType="1"/>
            </p:cNvSpPr>
            <p:nvPr/>
          </p:nvSpPr>
          <p:spPr bwMode="auto">
            <a:xfrm>
              <a:off x="592138" y="5693002"/>
              <a:ext cx="7959726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109"/>
            <p:cNvSpPr>
              <a:spLocks noChangeArrowheads="1"/>
            </p:cNvSpPr>
            <p:nvPr/>
          </p:nvSpPr>
          <p:spPr bwMode="auto">
            <a:xfrm>
              <a:off x="592138" y="5678488"/>
              <a:ext cx="7959726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10"/>
            <p:cNvSpPr>
              <a:spLocks noChangeShapeType="1"/>
            </p:cNvSpPr>
            <p:nvPr/>
          </p:nvSpPr>
          <p:spPr bwMode="auto">
            <a:xfrm>
              <a:off x="8580892" y="1643063"/>
              <a:ext cx="0" cy="40354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11"/>
            <p:cNvSpPr>
              <a:spLocks noChangeArrowheads="1"/>
            </p:cNvSpPr>
            <p:nvPr/>
          </p:nvSpPr>
          <p:spPr bwMode="auto">
            <a:xfrm>
              <a:off x="8580892" y="1643063"/>
              <a:ext cx="17463" cy="4035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12"/>
            <p:cNvSpPr>
              <a:spLocks noChangeShapeType="1"/>
            </p:cNvSpPr>
            <p:nvPr/>
          </p:nvSpPr>
          <p:spPr bwMode="auto">
            <a:xfrm>
              <a:off x="574675" y="1625600"/>
              <a:ext cx="1588" cy="40703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13"/>
            <p:cNvSpPr>
              <a:spLocks noChangeArrowheads="1"/>
            </p:cNvSpPr>
            <p:nvPr/>
          </p:nvSpPr>
          <p:spPr bwMode="auto">
            <a:xfrm>
              <a:off x="574675" y="1625600"/>
              <a:ext cx="17463" cy="4087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14"/>
            <p:cNvSpPr>
              <a:spLocks noChangeShapeType="1"/>
            </p:cNvSpPr>
            <p:nvPr/>
          </p:nvSpPr>
          <p:spPr bwMode="auto">
            <a:xfrm>
              <a:off x="976313" y="1643063"/>
              <a:ext cx="1588" cy="40528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15"/>
            <p:cNvSpPr>
              <a:spLocks noChangeArrowheads="1"/>
            </p:cNvSpPr>
            <p:nvPr/>
          </p:nvSpPr>
          <p:spPr bwMode="auto">
            <a:xfrm>
              <a:off x="976313" y="1643063"/>
              <a:ext cx="15875" cy="4070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16"/>
            <p:cNvSpPr>
              <a:spLocks noChangeShapeType="1"/>
            </p:cNvSpPr>
            <p:nvPr/>
          </p:nvSpPr>
          <p:spPr bwMode="auto">
            <a:xfrm>
              <a:off x="1795463" y="1643063"/>
              <a:ext cx="1588" cy="40528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17"/>
            <p:cNvSpPr>
              <a:spLocks noChangeArrowheads="1"/>
            </p:cNvSpPr>
            <p:nvPr/>
          </p:nvSpPr>
          <p:spPr bwMode="auto">
            <a:xfrm>
              <a:off x="1795463" y="1643063"/>
              <a:ext cx="17463" cy="4070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18"/>
            <p:cNvSpPr>
              <a:spLocks noChangeShapeType="1"/>
            </p:cNvSpPr>
            <p:nvPr/>
          </p:nvSpPr>
          <p:spPr bwMode="auto">
            <a:xfrm>
              <a:off x="4019551" y="1643063"/>
              <a:ext cx="1588" cy="40528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19"/>
            <p:cNvSpPr>
              <a:spLocks noChangeArrowheads="1"/>
            </p:cNvSpPr>
            <p:nvPr/>
          </p:nvSpPr>
          <p:spPr bwMode="auto">
            <a:xfrm>
              <a:off x="4019551" y="1643063"/>
              <a:ext cx="17463" cy="4070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20"/>
            <p:cNvSpPr>
              <a:spLocks noChangeShapeType="1"/>
            </p:cNvSpPr>
            <p:nvPr/>
          </p:nvSpPr>
          <p:spPr bwMode="auto">
            <a:xfrm>
              <a:off x="8580892" y="5695950"/>
              <a:ext cx="15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21"/>
            <p:cNvSpPr>
              <a:spLocks noChangeArrowheads="1"/>
            </p:cNvSpPr>
            <p:nvPr/>
          </p:nvSpPr>
          <p:spPr bwMode="auto">
            <a:xfrm>
              <a:off x="8580892" y="5695950"/>
              <a:ext cx="17463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22"/>
            <p:cNvSpPr>
              <a:spLocks noChangeShapeType="1"/>
            </p:cNvSpPr>
            <p:nvPr/>
          </p:nvSpPr>
          <p:spPr bwMode="auto">
            <a:xfrm>
              <a:off x="592138" y="162560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23"/>
            <p:cNvSpPr>
              <a:spLocks noChangeArrowheads="1"/>
            </p:cNvSpPr>
            <p:nvPr/>
          </p:nvSpPr>
          <p:spPr bwMode="auto">
            <a:xfrm>
              <a:off x="592138" y="1625600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24"/>
            <p:cNvSpPr>
              <a:spLocks noChangeShapeType="1"/>
            </p:cNvSpPr>
            <p:nvPr/>
          </p:nvSpPr>
          <p:spPr bwMode="auto">
            <a:xfrm>
              <a:off x="592138" y="1914525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25"/>
            <p:cNvSpPr>
              <a:spLocks noChangeArrowheads="1"/>
            </p:cNvSpPr>
            <p:nvPr/>
          </p:nvSpPr>
          <p:spPr bwMode="auto">
            <a:xfrm>
              <a:off x="592138" y="1914525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26"/>
            <p:cNvSpPr>
              <a:spLocks noChangeShapeType="1"/>
            </p:cNvSpPr>
            <p:nvPr/>
          </p:nvSpPr>
          <p:spPr bwMode="auto">
            <a:xfrm>
              <a:off x="592138" y="2219325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27"/>
            <p:cNvSpPr>
              <a:spLocks noChangeArrowheads="1"/>
            </p:cNvSpPr>
            <p:nvPr/>
          </p:nvSpPr>
          <p:spPr bwMode="auto">
            <a:xfrm>
              <a:off x="592138" y="2219325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28"/>
            <p:cNvSpPr>
              <a:spLocks noChangeShapeType="1"/>
            </p:cNvSpPr>
            <p:nvPr/>
          </p:nvSpPr>
          <p:spPr bwMode="auto">
            <a:xfrm>
              <a:off x="592138" y="250825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29"/>
            <p:cNvSpPr>
              <a:spLocks noChangeArrowheads="1"/>
            </p:cNvSpPr>
            <p:nvPr/>
          </p:nvSpPr>
          <p:spPr bwMode="auto">
            <a:xfrm>
              <a:off x="592138" y="2508250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30"/>
            <p:cNvSpPr>
              <a:spLocks noChangeShapeType="1"/>
            </p:cNvSpPr>
            <p:nvPr/>
          </p:nvSpPr>
          <p:spPr bwMode="auto">
            <a:xfrm>
              <a:off x="592138" y="2795588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31"/>
            <p:cNvSpPr>
              <a:spLocks noChangeArrowheads="1"/>
            </p:cNvSpPr>
            <p:nvPr/>
          </p:nvSpPr>
          <p:spPr bwMode="auto">
            <a:xfrm>
              <a:off x="592138" y="2795588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32"/>
            <p:cNvSpPr>
              <a:spLocks noChangeShapeType="1"/>
            </p:cNvSpPr>
            <p:nvPr/>
          </p:nvSpPr>
          <p:spPr bwMode="auto">
            <a:xfrm>
              <a:off x="592138" y="3084513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33"/>
            <p:cNvSpPr>
              <a:spLocks noChangeArrowheads="1"/>
            </p:cNvSpPr>
            <p:nvPr/>
          </p:nvSpPr>
          <p:spPr bwMode="auto">
            <a:xfrm>
              <a:off x="592138" y="3084513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34"/>
            <p:cNvSpPr>
              <a:spLocks noChangeShapeType="1"/>
            </p:cNvSpPr>
            <p:nvPr/>
          </p:nvSpPr>
          <p:spPr bwMode="auto">
            <a:xfrm>
              <a:off x="592138" y="337185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35"/>
            <p:cNvSpPr>
              <a:spLocks noChangeArrowheads="1"/>
            </p:cNvSpPr>
            <p:nvPr/>
          </p:nvSpPr>
          <p:spPr bwMode="auto">
            <a:xfrm>
              <a:off x="592138" y="3371850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36"/>
            <p:cNvSpPr>
              <a:spLocks noChangeShapeType="1"/>
            </p:cNvSpPr>
            <p:nvPr/>
          </p:nvSpPr>
          <p:spPr bwMode="auto">
            <a:xfrm>
              <a:off x="592138" y="3660775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37"/>
            <p:cNvSpPr>
              <a:spLocks noChangeArrowheads="1"/>
            </p:cNvSpPr>
            <p:nvPr/>
          </p:nvSpPr>
          <p:spPr bwMode="auto">
            <a:xfrm>
              <a:off x="592138" y="3660775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38"/>
            <p:cNvSpPr>
              <a:spLocks noChangeShapeType="1"/>
            </p:cNvSpPr>
            <p:nvPr/>
          </p:nvSpPr>
          <p:spPr bwMode="auto">
            <a:xfrm>
              <a:off x="592138" y="394970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39"/>
            <p:cNvSpPr>
              <a:spLocks noChangeArrowheads="1"/>
            </p:cNvSpPr>
            <p:nvPr/>
          </p:nvSpPr>
          <p:spPr bwMode="auto">
            <a:xfrm>
              <a:off x="592138" y="3949700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40"/>
            <p:cNvSpPr>
              <a:spLocks noChangeShapeType="1"/>
            </p:cNvSpPr>
            <p:nvPr/>
          </p:nvSpPr>
          <p:spPr bwMode="auto">
            <a:xfrm>
              <a:off x="592138" y="4237038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41"/>
            <p:cNvSpPr>
              <a:spLocks noChangeArrowheads="1"/>
            </p:cNvSpPr>
            <p:nvPr/>
          </p:nvSpPr>
          <p:spPr bwMode="auto">
            <a:xfrm>
              <a:off x="592138" y="4237038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42"/>
            <p:cNvSpPr>
              <a:spLocks noChangeShapeType="1"/>
            </p:cNvSpPr>
            <p:nvPr/>
          </p:nvSpPr>
          <p:spPr bwMode="auto">
            <a:xfrm>
              <a:off x="592138" y="4525963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43"/>
            <p:cNvSpPr>
              <a:spLocks noChangeArrowheads="1"/>
            </p:cNvSpPr>
            <p:nvPr/>
          </p:nvSpPr>
          <p:spPr bwMode="auto">
            <a:xfrm>
              <a:off x="592138" y="4525963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44"/>
            <p:cNvSpPr>
              <a:spLocks noChangeShapeType="1"/>
            </p:cNvSpPr>
            <p:nvPr/>
          </p:nvSpPr>
          <p:spPr bwMode="auto">
            <a:xfrm>
              <a:off x="592138" y="481330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45"/>
            <p:cNvSpPr>
              <a:spLocks noChangeArrowheads="1"/>
            </p:cNvSpPr>
            <p:nvPr/>
          </p:nvSpPr>
          <p:spPr bwMode="auto">
            <a:xfrm>
              <a:off x="592138" y="4813300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46"/>
            <p:cNvSpPr>
              <a:spLocks noChangeShapeType="1"/>
            </p:cNvSpPr>
            <p:nvPr/>
          </p:nvSpPr>
          <p:spPr bwMode="auto">
            <a:xfrm>
              <a:off x="592138" y="5102225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47"/>
            <p:cNvSpPr>
              <a:spLocks noChangeArrowheads="1"/>
            </p:cNvSpPr>
            <p:nvPr/>
          </p:nvSpPr>
          <p:spPr bwMode="auto">
            <a:xfrm>
              <a:off x="592138" y="5102225"/>
              <a:ext cx="7994651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48"/>
            <p:cNvSpPr>
              <a:spLocks noChangeShapeType="1"/>
            </p:cNvSpPr>
            <p:nvPr/>
          </p:nvSpPr>
          <p:spPr bwMode="auto">
            <a:xfrm>
              <a:off x="592138" y="5391150"/>
              <a:ext cx="7977189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49"/>
            <p:cNvSpPr>
              <a:spLocks noChangeArrowheads="1"/>
            </p:cNvSpPr>
            <p:nvPr/>
          </p:nvSpPr>
          <p:spPr bwMode="auto">
            <a:xfrm>
              <a:off x="592138" y="5391150"/>
              <a:ext cx="7994651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50"/>
            <p:cNvSpPr>
              <a:spLocks noChangeShapeType="1"/>
            </p:cNvSpPr>
            <p:nvPr/>
          </p:nvSpPr>
          <p:spPr bwMode="auto">
            <a:xfrm>
              <a:off x="8580892" y="5678488"/>
              <a:ext cx="17463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51"/>
            <p:cNvSpPr>
              <a:spLocks noChangeArrowheads="1"/>
            </p:cNvSpPr>
            <p:nvPr/>
          </p:nvSpPr>
          <p:spPr bwMode="auto">
            <a:xfrm>
              <a:off x="8580892" y="5678488"/>
              <a:ext cx="34925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ight Triangle 143"/>
            <p:cNvSpPr/>
            <p:nvPr/>
          </p:nvSpPr>
          <p:spPr bwMode="auto">
            <a:xfrm rot="16200000">
              <a:off x="687854" y="1644315"/>
              <a:ext cx="255587" cy="266687"/>
            </a:xfrm>
            <a:prstGeom prst="rtTriangle">
              <a:avLst/>
            </a:prstGeom>
            <a:solidFill>
              <a:srgbClr val="6F050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68478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685800" y="1106488"/>
            <a:ext cx="3833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90000"/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Critical Value Approach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1181100" y="3467100"/>
            <a:ext cx="49339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1255713" y="3519488"/>
            <a:ext cx="4824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1314450" y="4618038"/>
            <a:ext cx="7219950" cy="138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are at least 95% confident that the mean speed of vehicles at Location F is greater than 65 mph.  Location F is a good candidate for a radar trap.</a:t>
            </a:r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2263775" y="4110038"/>
            <a:ext cx="48847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Because 2.286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1.669, we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18122" name="AutoShape 10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 rot="5400000">
            <a:off x="771525" y="3651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74" name="Rectangle 62"/>
          <p:cNvSpPr>
            <a:spLocks noChangeArrowheads="1"/>
          </p:cNvSpPr>
          <p:nvPr/>
        </p:nvSpPr>
        <p:spPr bwMode="auto">
          <a:xfrm>
            <a:off x="690563" y="15081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 About a Population Mean: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Unknown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18178" name="Text Box 66"/>
          <p:cNvSpPr txBox="1">
            <a:spLocks noChangeArrowheads="1"/>
          </p:cNvSpPr>
          <p:nvPr/>
        </p:nvSpPr>
        <p:spPr bwMode="auto">
          <a:xfrm>
            <a:off x="1647825" y="2392363"/>
            <a:ext cx="6081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.05 and d.f. = 64 – 1 = 63,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.05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1.669</a:t>
            </a:r>
          </a:p>
        </p:txBody>
      </p:sp>
      <p:sp>
        <p:nvSpPr>
          <p:cNvPr id="218179" name="Rectangle 67"/>
          <p:cNvSpPr>
            <a:spLocks noChangeArrowheads="1"/>
          </p:cNvSpPr>
          <p:nvPr/>
        </p:nvSpPr>
        <p:spPr bwMode="auto">
          <a:xfrm>
            <a:off x="1181100" y="1733550"/>
            <a:ext cx="69342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8180" name="Text Box 68"/>
          <p:cNvSpPr txBox="1">
            <a:spLocks noChangeArrowheads="1"/>
          </p:cNvSpPr>
          <p:nvPr/>
        </p:nvSpPr>
        <p:spPr bwMode="auto">
          <a:xfrm>
            <a:off x="1236663" y="1766888"/>
            <a:ext cx="6815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Determine the critical value and rejection rule.</a:t>
            </a:r>
          </a:p>
        </p:txBody>
      </p:sp>
      <p:sp>
        <p:nvSpPr>
          <p:cNvPr id="218182" name="Text Box 70"/>
          <p:cNvSpPr txBox="1">
            <a:spLocks noChangeArrowheads="1"/>
          </p:cNvSpPr>
          <p:nvPr/>
        </p:nvSpPr>
        <p:spPr bwMode="auto">
          <a:xfrm>
            <a:off x="3332163" y="2852738"/>
            <a:ext cx="28670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1.669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1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1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18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 animBg="1"/>
      <p:bldP spid="218118" grpId="0" autoUpdateAnimBg="0"/>
      <p:bldP spid="218119" grpId="0" autoUpdateAnimBg="0"/>
      <p:bldP spid="218120" grpId="0" autoUpdateAnimBg="0"/>
      <p:bldP spid="218122" grpId="0" animBg="1"/>
      <p:bldP spid="218123" grpId="0" animBg="1"/>
      <p:bldP spid="218178" grpId="0" autoUpdateAnimBg="0"/>
      <p:bldP spid="218179" grpId="0" animBg="1"/>
      <p:bldP spid="218180" grpId="0" autoUpdateAnimBg="0"/>
      <p:bldP spid="218182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1276350" y="1504950"/>
            <a:ext cx="6515100" cy="4400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4915" name="Freeform 3"/>
          <p:cNvSpPr>
            <a:spLocks/>
          </p:cNvSpPr>
          <p:nvPr/>
        </p:nvSpPr>
        <p:spPr bwMode="auto">
          <a:xfrm>
            <a:off x="1747838" y="1789113"/>
            <a:ext cx="4537075" cy="3041650"/>
          </a:xfrm>
          <a:custGeom>
            <a:avLst/>
            <a:gdLst/>
            <a:ahLst/>
            <a:cxnLst>
              <a:cxn ang="0">
                <a:pos x="1354" y="12"/>
              </a:cxn>
              <a:cxn ang="0">
                <a:pos x="1270" y="88"/>
              </a:cxn>
              <a:cxn ang="0">
                <a:pos x="1202" y="190"/>
              </a:cxn>
              <a:cxn ang="0">
                <a:pos x="1142" y="310"/>
              </a:cxn>
              <a:cxn ang="0">
                <a:pos x="1098" y="412"/>
              </a:cxn>
              <a:cxn ang="0">
                <a:pos x="1056" y="510"/>
              </a:cxn>
              <a:cxn ang="0">
                <a:pos x="1018" y="626"/>
              </a:cxn>
              <a:cxn ang="0">
                <a:pos x="978" y="738"/>
              </a:cxn>
              <a:cxn ang="0">
                <a:pos x="942" y="854"/>
              </a:cxn>
              <a:cxn ang="0">
                <a:pos x="921" y="958"/>
              </a:cxn>
              <a:cxn ang="0">
                <a:pos x="890" y="1060"/>
              </a:cxn>
              <a:cxn ang="0">
                <a:pos x="850" y="1174"/>
              </a:cxn>
              <a:cxn ang="0">
                <a:pos x="811" y="1272"/>
              </a:cxn>
              <a:cxn ang="0">
                <a:pos x="753" y="1390"/>
              </a:cxn>
              <a:cxn ang="0">
                <a:pos x="688" y="1506"/>
              </a:cxn>
              <a:cxn ang="0">
                <a:pos x="620" y="1596"/>
              </a:cxn>
              <a:cxn ang="0">
                <a:pos x="508" y="1676"/>
              </a:cxn>
              <a:cxn ang="0">
                <a:pos x="399" y="1732"/>
              </a:cxn>
              <a:cxn ang="0">
                <a:pos x="302" y="1770"/>
              </a:cxn>
              <a:cxn ang="0">
                <a:pos x="199" y="1804"/>
              </a:cxn>
              <a:cxn ang="0">
                <a:pos x="75" y="1844"/>
              </a:cxn>
              <a:cxn ang="0">
                <a:pos x="0" y="1868"/>
              </a:cxn>
              <a:cxn ang="0">
                <a:pos x="2858" y="1916"/>
              </a:cxn>
              <a:cxn ang="0">
                <a:pos x="2804" y="1866"/>
              </a:cxn>
              <a:cxn ang="0">
                <a:pos x="2708" y="1838"/>
              </a:cxn>
              <a:cxn ang="0">
                <a:pos x="2582" y="1796"/>
              </a:cxn>
              <a:cxn ang="0">
                <a:pos x="2458" y="1748"/>
              </a:cxn>
              <a:cxn ang="0">
                <a:pos x="2331" y="1674"/>
              </a:cxn>
              <a:cxn ang="0">
                <a:pos x="2280" y="1644"/>
              </a:cxn>
              <a:cxn ang="0">
                <a:pos x="2204" y="1576"/>
              </a:cxn>
              <a:cxn ang="0">
                <a:pos x="2140" y="1496"/>
              </a:cxn>
              <a:cxn ang="0">
                <a:pos x="2072" y="1386"/>
              </a:cxn>
              <a:cxn ang="0">
                <a:pos x="2028" y="1302"/>
              </a:cxn>
              <a:cxn ang="0">
                <a:pos x="1980" y="1190"/>
              </a:cxn>
              <a:cxn ang="0">
                <a:pos x="1944" y="1102"/>
              </a:cxn>
              <a:cxn ang="0">
                <a:pos x="1906" y="996"/>
              </a:cxn>
              <a:cxn ang="0">
                <a:pos x="1868" y="864"/>
              </a:cxn>
              <a:cxn ang="0">
                <a:pos x="1838" y="762"/>
              </a:cxn>
              <a:cxn ang="0">
                <a:pos x="1803" y="636"/>
              </a:cxn>
              <a:cxn ang="0">
                <a:pos x="1749" y="504"/>
              </a:cxn>
              <a:cxn ang="0">
                <a:pos x="1708" y="396"/>
              </a:cxn>
              <a:cxn ang="0">
                <a:pos x="1668" y="312"/>
              </a:cxn>
              <a:cxn ang="0">
                <a:pos x="1640" y="246"/>
              </a:cxn>
              <a:cxn ang="0">
                <a:pos x="1620" y="212"/>
              </a:cxn>
              <a:cxn ang="0">
                <a:pos x="1590" y="166"/>
              </a:cxn>
              <a:cxn ang="0">
                <a:pos x="1558" y="118"/>
              </a:cxn>
              <a:cxn ang="0">
                <a:pos x="1498" y="46"/>
              </a:cxn>
              <a:cxn ang="0">
                <a:pos x="1446" y="6"/>
              </a:cxn>
            </a:cxnLst>
            <a:rect l="0" t="0" r="r" b="b"/>
            <a:pathLst>
              <a:path w="2858" h="1916">
                <a:moveTo>
                  <a:pt x="1416" y="0"/>
                </a:moveTo>
                <a:lnTo>
                  <a:pt x="1386" y="0"/>
                </a:lnTo>
                <a:lnTo>
                  <a:pt x="1354" y="12"/>
                </a:lnTo>
                <a:lnTo>
                  <a:pt x="1324" y="34"/>
                </a:lnTo>
                <a:lnTo>
                  <a:pt x="1299" y="56"/>
                </a:lnTo>
                <a:lnTo>
                  <a:pt x="1270" y="88"/>
                </a:lnTo>
                <a:lnTo>
                  <a:pt x="1239" y="124"/>
                </a:lnTo>
                <a:lnTo>
                  <a:pt x="1221" y="154"/>
                </a:lnTo>
                <a:lnTo>
                  <a:pt x="1202" y="190"/>
                </a:lnTo>
                <a:lnTo>
                  <a:pt x="1179" y="226"/>
                </a:lnTo>
                <a:lnTo>
                  <a:pt x="1162" y="270"/>
                </a:lnTo>
                <a:lnTo>
                  <a:pt x="1142" y="310"/>
                </a:lnTo>
                <a:lnTo>
                  <a:pt x="1122" y="352"/>
                </a:lnTo>
                <a:lnTo>
                  <a:pt x="1110" y="380"/>
                </a:lnTo>
                <a:lnTo>
                  <a:pt x="1098" y="412"/>
                </a:lnTo>
                <a:lnTo>
                  <a:pt x="1080" y="446"/>
                </a:lnTo>
                <a:lnTo>
                  <a:pt x="1070" y="478"/>
                </a:lnTo>
                <a:lnTo>
                  <a:pt x="1056" y="510"/>
                </a:lnTo>
                <a:lnTo>
                  <a:pt x="1044" y="548"/>
                </a:lnTo>
                <a:lnTo>
                  <a:pt x="1028" y="590"/>
                </a:lnTo>
                <a:lnTo>
                  <a:pt x="1018" y="626"/>
                </a:lnTo>
                <a:lnTo>
                  <a:pt x="1004" y="660"/>
                </a:lnTo>
                <a:lnTo>
                  <a:pt x="994" y="702"/>
                </a:lnTo>
                <a:lnTo>
                  <a:pt x="978" y="738"/>
                </a:lnTo>
                <a:lnTo>
                  <a:pt x="968" y="772"/>
                </a:lnTo>
                <a:lnTo>
                  <a:pt x="956" y="814"/>
                </a:lnTo>
                <a:lnTo>
                  <a:pt x="942" y="854"/>
                </a:lnTo>
                <a:lnTo>
                  <a:pt x="932" y="890"/>
                </a:lnTo>
                <a:lnTo>
                  <a:pt x="922" y="928"/>
                </a:lnTo>
                <a:lnTo>
                  <a:pt x="921" y="958"/>
                </a:lnTo>
                <a:lnTo>
                  <a:pt x="910" y="992"/>
                </a:lnTo>
                <a:lnTo>
                  <a:pt x="903" y="1024"/>
                </a:lnTo>
                <a:lnTo>
                  <a:pt x="890" y="1060"/>
                </a:lnTo>
                <a:lnTo>
                  <a:pt x="878" y="1096"/>
                </a:lnTo>
                <a:lnTo>
                  <a:pt x="864" y="1132"/>
                </a:lnTo>
                <a:lnTo>
                  <a:pt x="850" y="1174"/>
                </a:lnTo>
                <a:lnTo>
                  <a:pt x="836" y="1208"/>
                </a:lnTo>
                <a:lnTo>
                  <a:pt x="823" y="1248"/>
                </a:lnTo>
                <a:lnTo>
                  <a:pt x="811" y="1272"/>
                </a:lnTo>
                <a:lnTo>
                  <a:pt x="794" y="1304"/>
                </a:lnTo>
                <a:lnTo>
                  <a:pt x="776" y="1346"/>
                </a:lnTo>
                <a:lnTo>
                  <a:pt x="753" y="1390"/>
                </a:lnTo>
                <a:lnTo>
                  <a:pt x="729" y="1426"/>
                </a:lnTo>
                <a:lnTo>
                  <a:pt x="711" y="1468"/>
                </a:lnTo>
                <a:lnTo>
                  <a:pt x="688" y="1506"/>
                </a:lnTo>
                <a:lnTo>
                  <a:pt x="664" y="1534"/>
                </a:lnTo>
                <a:lnTo>
                  <a:pt x="639" y="1564"/>
                </a:lnTo>
                <a:lnTo>
                  <a:pt x="620" y="1596"/>
                </a:lnTo>
                <a:lnTo>
                  <a:pt x="582" y="1626"/>
                </a:lnTo>
                <a:lnTo>
                  <a:pt x="548" y="1650"/>
                </a:lnTo>
                <a:lnTo>
                  <a:pt x="508" y="1676"/>
                </a:lnTo>
                <a:lnTo>
                  <a:pt x="459" y="1700"/>
                </a:lnTo>
                <a:lnTo>
                  <a:pt x="427" y="1716"/>
                </a:lnTo>
                <a:lnTo>
                  <a:pt x="399" y="1732"/>
                </a:lnTo>
                <a:lnTo>
                  <a:pt x="363" y="1744"/>
                </a:lnTo>
                <a:lnTo>
                  <a:pt x="330" y="1758"/>
                </a:lnTo>
                <a:lnTo>
                  <a:pt x="302" y="1770"/>
                </a:lnTo>
                <a:lnTo>
                  <a:pt x="276" y="1782"/>
                </a:lnTo>
                <a:lnTo>
                  <a:pt x="246" y="1792"/>
                </a:lnTo>
                <a:lnTo>
                  <a:pt x="199" y="1804"/>
                </a:lnTo>
                <a:lnTo>
                  <a:pt x="159" y="1816"/>
                </a:lnTo>
                <a:lnTo>
                  <a:pt x="120" y="1832"/>
                </a:lnTo>
                <a:lnTo>
                  <a:pt x="75" y="1844"/>
                </a:lnTo>
                <a:lnTo>
                  <a:pt x="46" y="1852"/>
                </a:lnTo>
                <a:lnTo>
                  <a:pt x="20" y="1860"/>
                </a:lnTo>
                <a:lnTo>
                  <a:pt x="0" y="1868"/>
                </a:lnTo>
                <a:lnTo>
                  <a:pt x="0" y="1894"/>
                </a:lnTo>
                <a:lnTo>
                  <a:pt x="2" y="1916"/>
                </a:lnTo>
                <a:lnTo>
                  <a:pt x="2858" y="1916"/>
                </a:lnTo>
                <a:lnTo>
                  <a:pt x="2858" y="1878"/>
                </a:lnTo>
                <a:lnTo>
                  <a:pt x="2838" y="1872"/>
                </a:lnTo>
                <a:lnTo>
                  <a:pt x="2804" y="1866"/>
                </a:lnTo>
                <a:lnTo>
                  <a:pt x="2768" y="1854"/>
                </a:lnTo>
                <a:lnTo>
                  <a:pt x="2740" y="1846"/>
                </a:lnTo>
                <a:lnTo>
                  <a:pt x="2708" y="1838"/>
                </a:lnTo>
                <a:lnTo>
                  <a:pt x="2668" y="1826"/>
                </a:lnTo>
                <a:lnTo>
                  <a:pt x="2626" y="1812"/>
                </a:lnTo>
                <a:lnTo>
                  <a:pt x="2582" y="1796"/>
                </a:lnTo>
                <a:lnTo>
                  <a:pt x="2534" y="1778"/>
                </a:lnTo>
                <a:lnTo>
                  <a:pt x="2496" y="1762"/>
                </a:lnTo>
                <a:lnTo>
                  <a:pt x="2458" y="1748"/>
                </a:lnTo>
                <a:lnTo>
                  <a:pt x="2424" y="1730"/>
                </a:lnTo>
                <a:lnTo>
                  <a:pt x="2379" y="1704"/>
                </a:lnTo>
                <a:lnTo>
                  <a:pt x="2331" y="1674"/>
                </a:lnTo>
                <a:lnTo>
                  <a:pt x="2314" y="1668"/>
                </a:lnTo>
                <a:lnTo>
                  <a:pt x="2298" y="1656"/>
                </a:lnTo>
                <a:lnTo>
                  <a:pt x="2280" y="1644"/>
                </a:lnTo>
                <a:lnTo>
                  <a:pt x="2258" y="1628"/>
                </a:lnTo>
                <a:lnTo>
                  <a:pt x="2228" y="1604"/>
                </a:lnTo>
                <a:lnTo>
                  <a:pt x="2204" y="1576"/>
                </a:lnTo>
                <a:lnTo>
                  <a:pt x="2182" y="1548"/>
                </a:lnTo>
                <a:lnTo>
                  <a:pt x="2158" y="1520"/>
                </a:lnTo>
                <a:lnTo>
                  <a:pt x="2140" y="1496"/>
                </a:lnTo>
                <a:lnTo>
                  <a:pt x="2116" y="1462"/>
                </a:lnTo>
                <a:lnTo>
                  <a:pt x="2090" y="1422"/>
                </a:lnTo>
                <a:lnTo>
                  <a:pt x="2072" y="1386"/>
                </a:lnTo>
                <a:lnTo>
                  <a:pt x="2054" y="1360"/>
                </a:lnTo>
                <a:lnTo>
                  <a:pt x="2040" y="1330"/>
                </a:lnTo>
                <a:lnTo>
                  <a:pt x="2028" y="1302"/>
                </a:lnTo>
                <a:lnTo>
                  <a:pt x="2012" y="1270"/>
                </a:lnTo>
                <a:lnTo>
                  <a:pt x="1998" y="1240"/>
                </a:lnTo>
                <a:lnTo>
                  <a:pt x="1980" y="1190"/>
                </a:lnTo>
                <a:lnTo>
                  <a:pt x="1964" y="1158"/>
                </a:lnTo>
                <a:lnTo>
                  <a:pt x="1956" y="1130"/>
                </a:lnTo>
                <a:lnTo>
                  <a:pt x="1944" y="1102"/>
                </a:lnTo>
                <a:lnTo>
                  <a:pt x="1930" y="1068"/>
                </a:lnTo>
                <a:lnTo>
                  <a:pt x="1920" y="1042"/>
                </a:lnTo>
                <a:lnTo>
                  <a:pt x="1906" y="996"/>
                </a:lnTo>
                <a:lnTo>
                  <a:pt x="1890" y="946"/>
                </a:lnTo>
                <a:lnTo>
                  <a:pt x="1876" y="892"/>
                </a:lnTo>
                <a:lnTo>
                  <a:pt x="1868" y="864"/>
                </a:lnTo>
                <a:lnTo>
                  <a:pt x="1860" y="828"/>
                </a:lnTo>
                <a:lnTo>
                  <a:pt x="1852" y="796"/>
                </a:lnTo>
                <a:lnTo>
                  <a:pt x="1838" y="762"/>
                </a:lnTo>
                <a:lnTo>
                  <a:pt x="1826" y="722"/>
                </a:lnTo>
                <a:lnTo>
                  <a:pt x="1816" y="684"/>
                </a:lnTo>
                <a:lnTo>
                  <a:pt x="1803" y="636"/>
                </a:lnTo>
                <a:lnTo>
                  <a:pt x="1785" y="594"/>
                </a:lnTo>
                <a:lnTo>
                  <a:pt x="1764" y="540"/>
                </a:lnTo>
                <a:lnTo>
                  <a:pt x="1749" y="504"/>
                </a:lnTo>
                <a:lnTo>
                  <a:pt x="1738" y="468"/>
                </a:lnTo>
                <a:lnTo>
                  <a:pt x="1724" y="432"/>
                </a:lnTo>
                <a:lnTo>
                  <a:pt x="1708" y="396"/>
                </a:lnTo>
                <a:lnTo>
                  <a:pt x="1684" y="342"/>
                </a:lnTo>
                <a:lnTo>
                  <a:pt x="1691" y="360"/>
                </a:lnTo>
                <a:lnTo>
                  <a:pt x="1668" y="312"/>
                </a:lnTo>
                <a:lnTo>
                  <a:pt x="1648" y="274"/>
                </a:lnTo>
                <a:lnTo>
                  <a:pt x="1644" y="258"/>
                </a:lnTo>
                <a:lnTo>
                  <a:pt x="1640" y="246"/>
                </a:lnTo>
                <a:lnTo>
                  <a:pt x="1632" y="232"/>
                </a:lnTo>
                <a:lnTo>
                  <a:pt x="1626" y="226"/>
                </a:lnTo>
                <a:lnTo>
                  <a:pt x="1620" y="212"/>
                </a:lnTo>
                <a:lnTo>
                  <a:pt x="1610" y="200"/>
                </a:lnTo>
                <a:lnTo>
                  <a:pt x="1602" y="182"/>
                </a:lnTo>
                <a:lnTo>
                  <a:pt x="1590" y="166"/>
                </a:lnTo>
                <a:lnTo>
                  <a:pt x="1580" y="152"/>
                </a:lnTo>
                <a:lnTo>
                  <a:pt x="1572" y="136"/>
                </a:lnTo>
                <a:lnTo>
                  <a:pt x="1558" y="118"/>
                </a:lnTo>
                <a:lnTo>
                  <a:pt x="1536" y="90"/>
                </a:lnTo>
                <a:lnTo>
                  <a:pt x="1518" y="66"/>
                </a:lnTo>
                <a:lnTo>
                  <a:pt x="1498" y="46"/>
                </a:lnTo>
                <a:lnTo>
                  <a:pt x="1480" y="30"/>
                </a:lnTo>
                <a:lnTo>
                  <a:pt x="1466" y="14"/>
                </a:lnTo>
                <a:lnTo>
                  <a:pt x="1446" y="6"/>
                </a:lnTo>
                <a:lnTo>
                  <a:pt x="1430" y="0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16" name="Freeform 4"/>
          <p:cNvSpPr>
            <a:spLocks/>
          </p:cNvSpPr>
          <p:nvPr/>
        </p:nvSpPr>
        <p:spPr bwMode="auto">
          <a:xfrm>
            <a:off x="5583238" y="4529138"/>
            <a:ext cx="708025" cy="304800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0" y="16"/>
              </a:cxn>
              <a:cxn ang="0">
                <a:pos x="2" y="42"/>
              </a:cxn>
              <a:cxn ang="0">
                <a:pos x="2" y="70"/>
              </a:cxn>
              <a:cxn ang="0">
                <a:pos x="3" y="100"/>
              </a:cxn>
              <a:cxn ang="0">
                <a:pos x="3" y="124"/>
              </a:cxn>
              <a:cxn ang="0">
                <a:pos x="3" y="148"/>
              </a:cxn>
              <a:cxn ang="0">
                <a:pos x="3" y="172"/>
              </a:cxn>
              <a:cxn ang="0">
                <a:pos x="4" y="188"/>
              </a:cxn>
              <a:cxn ang="0">
                <a:pos x="444" y="192"/>
              </a:cxn>
              <a:cxn ang="0">
                <a:pos x="446" y="154"/>
              </a:cxn>
              <a:cxn ang="0">
                <a:pos x="444" y="152"/>
              </a:cxn>
              <a:cxn ang="0">
                <a:pos x="427" y="148"/>
              </a:cxn>
              <a:cxn ang="0">
                <a:pos x="400" y="144"/>
              </a:cxn>
              <a:cxn ang="0">
                <a:pos x="376" y="136"/>
              </a:cxn>
              <a:cxn ang="0">
                <a:pos x="356" y="130"/>
              </a:cxn>
              <a:cxn ang="0">
                <a:pos x="332" y="122"/>
              </a:cxn>
              <a:cxn ang="0">
                <a:pos x="310" y="116"/>
              </a:cxn>
              <a:cxn ang="0">
                <a:pos x="284" y="108"/>
              </a:cxn>
              <a:cxn ang="0">
                <a:pos x="258" y="102"/>
              </a:cxn>
              <a:cxn ang="0">
                <a:pos x="238" y="94"/>
              </a:cxn>
              <a:cxn ang="0">
                <a:pos x="212" y="88"/>
              </a:cxn>
              <a:cxn ang="0">
                <a:pos x="186" y="78"/>
              </a:cxn>
              <a:cxn ang="0">
                <a:pos x="162" y="70"/>
              </a:cxn>
              <a:cxn ang="0">
                <a:pos x="142" y="62"/>
              </a:cxn>
              <a:cxn ang="0">
                <a:pos x="118" y="52"/>
              </a:cxn>
              <a:cxn ang="0">
                <a:pos x="94" y="42"/>
              </a:cxn>
              <a:cxn ang="0">
                <a:pos x="72" y="34"/>
              </a:cxn>
              <a:cxn ang="0">
                <a:pos x="52" y="24"/>
              </a:cxn>
              <a:cxn ang="0">
                <a:pos x="30" y="14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446" h="192">
                <a:moveTo>
                  <a:pt x="16" y="8"/>
                </a:moveTo>
                <a:lnTo>
                  <a:pt x="0" y="16"/>
                </a:lnTo>
                <a:lnTo>
                  <a:pt x="2" y="42"/>
                </a:lnTo>
                <a:lnTo>
                  <a:pt x="2" y="70"/>
                </a:lnTo>
                <a:lnTo>
                  <a:pt x="3" y="100"/>
                </a:lnTo>
                <a:lnTo>
                  <a:pt x="3" y="124"/>
                </a:lnTo>
                <a:lnTo>
                  <a:pt x="3" y="148"/>
                </a:lnTo>
                <a:lnTo>
                  <a:pt x="3" y="172"/>
                </a:lnTo>
                <a:lnTo>
                  <a:pt x="4" y="188"/>
                </a:lnTo>
                <a:lnTo>
                  <a:pt x="444" y="192"/>
                </a:lnTo>
                <a:lnTo>
                  <a:pt x="446" y="154"/>
                </a:lnTo>
                <a:lnTo>
                  <a:pt x="444" y="152"/>
                </a:lnTo>
                <a:lnTo>
                  <a:pt x="427" y="148"/>
                </a:lnTo>
                <a:lnTo>
                  <a:pt x="400" y="144"/>
                </a:lnTo>
                <a:lnTo>
                  <a:pt x="376" y="136"/>
                </a:lnTo>
                <a:lnTo>
                  <a:pt x="356" y="130"/>
                </a:lnTo>
                <a:lnTo>
                  <a:pt x="332" y="122"/>
                </a:lnTo>
                <a:lnTo>
                  <a:pt x="310" y="116"/>
                </a:lnTo>
                <a:lnTo>
                  <a:pt x="284" y="108"/>
                </a:lnTo>
                <a:lnTo>
                  <a:pt x="258" y="102"/>
                </a:lnTo>
                <a:lnTo>
                  <a:pt x="238" y="94"/>
                </a:lnTo>
                <a:lnTo>
                  <a:pt x="212" y="88"/>
                </a:lnTo>
                <a:lnTo>
                  <a:pt x="186" y="78"/>
                </a:lnTo>
                <a:lnTo>
                  <a:pt x="162" y="70"/>
                </a:lnTo>
                <a:lnTo>
                  <a:pt x="142" y="62"/>
                </a:lnTo>
                <a:lnTo>
                  <a:pt x="118" y="52"/>
                </a:lnTo>
                <a:lnTo>
                  <a:pt x="94" y="42"/>
                </a:lnTo>
                <a:lnTo>
                  <a:pt x="72" y="34"/>
                </a:lnTo>
                <a:lnTo>
                  <a:pt x="52" y="24"/>
                </a:lnTo>
                <a:lnTo>
                  <a:pt x="30" y="14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solidFill>
            <a:srgbClr val="00206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5719763" y="3641725"/>
            <a:ext cx="10731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Symbol" pitchFamily="18" charset="2"/>
              </a:rPr>
              <a:t></a:t>
            </a:r>
            <a:r>
              <a:rPr lang="en-US" sz="2400">
                <a:effectLst/>
                <a:latin typeface="Symbol" pitchFamily="18" charset="2"/>
              </a:rPr>
              <a:t></a:t>
            </a:r>
          </a:p>
        </p:txBody>
      </p:sp>
      <p:sp>
        <p:nvSpPr>
          <p:cNvPr id="294918" name="Line 6"/>
          <p:cNvSpPr>
            <a:spLocks noChangeShapeType="1"/>
          </p:cNvSpPr>
          <p:nvPr/>
        </p:nvSpPr>
        <p:spPr bwMode="auto">
          <a:xfrm>
            <a:off x="5581650" y="2843213"/>
            <a:ext cx="0" cy="2139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19" name="Line 7"/>
          <p:cNvSpPr>
            <a:spLocks noChangeShapeType="1"/>
          </p:cNvSpPr>
          <p:nvPr/>
        </p:nvSpPr>
        <p:spPr bwMode="auto">
          <a:xfrm>
            <a:off x="5588000" y="3084513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0" name="Line 8"/>
          <p:cNvSpPr>
            <a:spLocks noChangeShapeType="1"/>
          </p:cNvSpPr>
          <p:nvPr/>
        </p:nvSpPr>
        <p:spPr bwMode="auto">
          <a:xfrm>
            <a:off x="5988050" y="4100513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1" name="Rectangle 9"/>
          <p:cNvSpPr>
            <a:spLocks noChangeArrowheads="1"/>
          </p:cNvSpPr>
          <p:nvPr/>
        </p:nvSpPr>
        <p:spPr bwMode="auto">
          <a:xfrm>
            <a:off x="3890963" y="4975225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94922" name="Rectangle 10"/>
          <p:cNvSpPr>
            <a:spLocks noChangeArrowheads="1"/>
          </p:cNvSpPr>
          <p:nvPr/>
        </p:nvSpPr>
        <p:spPr bwMode="auto">
          <a:xfrm>
            <a:off x="5091113" y="4956175"/>
            <a:ext cx="8667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 t</a:t>
            </a:r>
            <a:r>
              <a:rPr lang="en-US" sz="2400" i="1" baseline="-25000">
                <a:effectLst/>
                <a:latin typeface="Symbol" pitchFamily="18" charset="2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=</a:t>
            </a:r>
          </a:p>
          <a:p>
            <a:pPr algn="l"/>
            <a:r>
              <a:rPr lang="en-US" sz="2400">
                <a:effectLst/>
                <a:latin typeface="Book Antiqua" pitchFamily="18" charset="0"/>
              </a:rPr>
              <a:t>1.669</a:t>
            </a:r>
          </a:p>
        </p:txBody>
      </p:sp>
      <p:sp>
        <p:nvSpPr>
          <p:cNvPr id="294923" name="Line 11"/>
          <p:cNvSpPr>
            <a:spLocks noChangeShapeType="1"/>
          </p:cNvSpPr>
          <p:nvPr/>
        </p:nvSpPr>
        <p:spPr bwMode="auto">
          <a:xfrm flipH="1">
            <a:off x="4432300" y="3694113"/>
            <a:ext cx="1136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4" name="Rectangle 12"/>
          <p:cNvSpPr>
            <a:spLocks noChangeArrowheads="1"/>
          </p:cNvSpPr>
          <p:nvPr/>
        </p:nvSpPr>
        <p:spPr bwMode="auto">
          <a:xfrm>
            <a:off x="6272213" y="2879725"/>
            <a:ext cx="1397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sp>
        <p:nvSpPr>
          <p:cNvPr id="294925" name="Rectangle 13"/>
          <p:cNvSpPr>
            <a:spLocks noChangeArrowheads="1"/>
          </p:cNvSpPr>
          <p:nvPr/>
        </p:nvSpPr>
        <p:spPr bwMode="auto">
          <a:xfrm>
            <a:off x="1928813" y="3489325"/>
            <a:ext cx="2473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Do Not Reject </a:t>
            </a:r>
            <a:r>
              <a:rPr lang="en-US" sz="2400" i="1">
                <a:effectLst/>
                <a:latin typeface="Book Antiqua" pitchFamily="18" charset="0"/>
              </a:rPr>
              <a:t>H</a:t>
            </a:r>
            <a:r>
              <a:rPr lang="en-US" sz="2400" baseline="-25000">
                <a:effectLst/>
                <a:latin typeface="Book Antiqua" pitchFamily="18" charset="0"/>
              </a:rPr>
              <a:t>0</a:t>
            </a:r>
          </a:p>
        </p:txBody>
      </p:sp>
      <p:grpSp>
        <p:nvGrpSpPr>
          <p:cNvPr id="294926" name="Group 14"/>
          <p:cNvGrpSpPr>
            <a:grpSpLocks/>
          </p:cNvGrpSpPr>
          <p:nvPr/>
        </p:nvGrpSpPr>
        <p:grpSpPr bwMode="auto">
          <a:xfrm>
            <a:off x="1643063" y="1724025"/>
            <a:ext cx="4722812" cy="2917825"/>
            <a:chOff x="1035" y="1086"/>
            <a:chExt cx="2975" cy="1838"/>
          </a:xfrm>
        </p:grpSpPr>
        <p:sp>
          <p:nvSpPr>
            <p:cNvPr id="294927" name="Arc 15"/>
            <p:cNvSpPr>
              <a:spLocks/>
            </p:cNvSpPr>
            <p:nvPr/>
          </p:nvSpPr>
          <p:spPr bwMode="auto">
            <a:xfrm rot="4500000">
              <a:off x="2827" y="2192"/>
              <a:ext cx="76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744 w 18744"/>
                <a:gd name="T1" fmla="*/ 10735 h 21600"/>
                <a:gd name="T2" fmla="*/ 0 w 18744"/>
                <a:gd name="T3" fmla="*/ 21600 h 21600"/>
                <a:gd name="T4" fmla="*/ 0 w 1874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44" h="21600" fill="none" extrusionOk="0">
                  <a:moveTo>
                    <a:pt x="18743" y="10734"/>
                  </a:moveTo>
                  <a:cubicBezTo>
                    <a:pt x="14895" y="17454"/>
                    <a:pt x="7743" y="21599"/>
                    <a:pt x="0" y="21600"/>
                  </a:cubicBezTo>
                </a:path>
                <a:path w="18744" h="21600" stroke="0" extrusionOk="0">
                  <a:moveTo>
                    <a:pt x="18743" y="10734"/>
                  </a:moveTo>
                  <a:cubicBezTo>
                    <a:pt x="14895" y="17454"/>
                    <a:pt x="7743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28" name="Arc 16"/>
            <p:cNvSpPr>
              <a:spLocks/>
            </p:cNvSpPr>
            <p:nvPr/>
          </p:nvSpPr>
          <p:spPr bwMode="auto">
            <a:xfrm rot="6300000">
              <a:off x="1795" y="1453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29" name="Arc 17"/>
            <p:cNvSpPr>
              <a:spLocks/>
            </p:cNvSpPr>
            <p:nvPr/>
          </p:nvSpPr>
          <p:spPr bwMode="auto">
            <a:xfrm rot="16980000">
              <a:off x="1417" y="22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30" name="Arc 18"/>
            <p:cNvSpPr>
              <a:spLocks/>
            </p:cNvSpPr>
            <p:nvPr/>
          </p:nvSpPr>
          <p:spPr bwMode="auto">
            <a:xfrm rot="20760000">
              <a:off x="1035" y="2760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31" name="Arc 19"/>
            <p:cNvSpPr>
              <a:spLocks/>
            </p:cNvSpPr>
            <p:nvPr/>
          </p:nvSpPr>
          <p:spPr bwMode="auto">
            <a:xfrm rot="15300000">
              <a:off x="2259" y="1452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32" name="Arc 20"/>
            <p:cNvSpPr>
              <a:spLocks/>
            </p:cNvSpPr>
            <p:nvPr/>
          </p:nvSpPr>
          <p:spPr bwMode="auto">
            <a:xfrm rot="844471">
              <a:off x="3284" y="2726"/>
              <a:ext cx="726" cy="195"/>
            </a:xfrm>
            <a:custGeom>
              <a:avLst/>
              <a:gdLst>
                <a:gd name="G0" fmla="+- 20527 0 0"/>
                <a:gd name="G1" fmla="+- 0 0 0"/>
                <a:gd name="G2" fmla="+- 21600 0 0"/>
                <a:gd name="T0" fmla="*/ 22549 w 22549"/>
                <a:gd name="T1" fmla="*/ 21505 h 21600"/>
                <a:gd name="T2" fmla="*/ 0 w 22549"/>
                <a:gd name="T3" fmla="*/ 6724 h 21600"/>
                <a:gd name="T4" fmla="*/ 20527 w 2254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549" h="21600" fill="none" extrusionOk="0">
                  <a:moveTo>
                    <a:pt x="22549" y="21505"/>
                  </a:moveTo>
                  <a:cubicBezTo>
                    <a:pt x="21876" y="21568"/>
                    <a:pt x="21202" y="21599"/>
                    <a:pt x="20527" y="21600"/>
                  </a:cubicBezTo>
                  <a:cubicBezTo>
                    <a:pt x="11188" y="21600"/>
                    <a:pt x="2907" y="15598"/>
                    <a:pt x="0" y="6723"/>
                  </a:cubicBezTo>
                </a:path>
                <a:path w="22549" h="21600" stroke="0" extrusionOk="0">
                  <a:moveTo>
                    <a:pt x="22549" y="21505"/>
                  </a:moveTo>
                  <a:cubicBezTo>
                    <a:pt x="21876" y="21568"/>
                    <a:pt x="21202" y="21599"/>
                    <a:pt x="20527" y="21600"/>
                  </a:cubicBezTo>
                  <a:cubicBezTo>
                    <a:pt x="11188" y="21600"/>
                    <a:pt x="2907" y="15598"/>
                    <a:pt x="0" y="6723"/>
                  </a:cubicBezTo>
                  <a:lnTo>
                    <a:pt x="2052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4933" name="Line 21"/>
          <p:cNvSpPr>
            <a:spLocks noChangeShapeType="1"/>
          </p:cNvSpPr>
          <p:nvPr/>
        </p:nvSpPr>
        <p:spPr bwMode="auto">
          <a:xfrm>
            <a:off x="1516063" y="4835525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34" name="Text Box 22"/>
          <p:cNvSpPr txBox="1">
            <a:spLocks noChangeArrowheads="1"/>
          </p:cNvSpPr>
          <p:nvPr/>
        </p:nvSpPr>
        <p:spPr bwMode="auto">
          <a:xfrm>
            <a:off x="6618288" y="4583113"/>
            <a:ext cx="293687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</a:p>
        </p:txBody>
      </p:sp>
      <p:sp>
        <p:nvSpPr>
          <p:cNvPr id="294935" name="Line 23"/>
          <p:cNvSpPr>
            <a:spLocks noChangeShapeType="1"/>
          </p:cNvSpPr>
          <p:nvPr/>
        </p:nvSpPr>
        <p:spPr bwMode="auto">
          <a:xfrm>
            <a:off x="4057650" y="46386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4986" name="Rectangle 74"/>
          <p:cNvSpPr>
            <a:spLocks noChangeArrowheads="1"/>
          </p:cNvSpPr>
          <p:nvPr/>
        </p:nvSpPr>
        <p:spPr bwMode="auto">
          <a:xfrm>
            <a:off x="690563" y="15081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 Test About a Population Mean: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Unknown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94987" name="AutoShape 75"/>
          <p:cNvSpPr>
            <a:spLocks noChangeArrowheads="1"/>
          </p:cNvSpPr>
          <p:nvPr/>
        </p:nvSpPr>
        <p:spPr bwMode="auto">
          <a:xfrm rot="5400000">
            <a:off x="962025" y="3632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94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9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9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9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94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9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9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9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29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500"/>
                            </p:stCondLst>
                            <p:childTnLst>
                              <p:par>
                                <p:cTn id="6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294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0"/>
                            </p:stCondLst>
                            <p:childTnLst>
                              <p:par>
                                <p:cTn id="66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8" dur="500"/>
                                        <p:tgtEl>
                                          <p:spTgt spid="294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29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4" grpId="0" animBg="1"/>
      <p:bldP spid="294915" grpId="0" animBg="1"/>
      <p:bldP spid="294916" grpId="0" animBg="1"/>
      <p:bldP spid="294917" grpId="0" autoUpdateAnimBg="0"/>
      <p:bldP spid="294918" grpId="0" animBg="1"/>
      <p:bldP spid="294919" grpId="0" animBg="1"/>
      <p:bldP spid="294920" grpId="0" animBg="1"/>
      <p:bldP spid="294921" grpId="0" autoUpdateAnimBg="0"/>
      <p:bldP spid="294922" grpId="0" autoUpdateAnimBg="0"/>
      <p:bldP spid="294923" grpId="0" animBg="1"/>
      <p:bldP spid="294924" grpId="0" autoUpdateAnimBg="0"/>
      <p:bldP spid="294925" grpId="0" autoUpdateAnimBg="0"/>
      <p:bldP spid="294933" grpId="0" animBg="1"/>
      <p:bldP spid="294934" grpId="0" autoUpdateAnimBg="0"/>
      <p:bldP spid="294935" grpId="0" animBg="1"/>
      <p:bldP spid="29498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 rot="5400000">
            <a:off x="452211" y="125548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 rot="5400000">
            <a:off x="452211" y="20746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0800000">
            <a:off x="2604861" y="35986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10800000">
            <a:off x="4528911" y="35986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0800000">
            <a:off x="6472011" y="35986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90336" y="1090386"/>
            <a:ext cx="7524750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The equality part of the hypotheses always appears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in the null hypothesis.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1286" y="2004786"/>
            <a:ext cx="7524750" cy="154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In general, a hypothesis test about the value of a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population proportion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must take one of the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following three forms (where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the hypothesized</a:t>
            </a:r>
          </a:p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value of the population proportion).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90563" y="1412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Summary of Forms for Null and Alternative Hypotheses About a Population Proportion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822224" y="5124224"/>
            <a:ext cx="16700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(lower tail)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763736" y="5124224"/>
            <a:ext cx="170973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One-tailed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(upper tail)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752874" y="5124224"/>
            <a:ext cx="1655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785711" y="3855811"/>
            <a:ext cx="1822450" cy="1203325"/>
            <a:chOff x="1800225" y="3870325"/>
            <a:chExt cx="1822450" cy="1203325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800225" y="3870325"/>
              <a:ext cx="1822450" cy="1203325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06600" y="3987800"/>
              <a:ext cx="1430200" cy="461665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n-lt"/>
                </a:rPr>
                <a:t>H</a:t>
              </a:r>
              <a:r>
                <a:rPr lang="en-US" sz="2400" baseline="-25000" dirty="0" smtClean="0">
                  <a:latin typeface="+mn-lt"/>
                </a:rPr>
                <a:t>0</a:t>
              </a:r>
              <a:r>
                <a:rPr lang="en-US" sz="2400" dirty="0" smtClean="0">
                  <a:latin typeface="+mn-lt"/>
                </a:rPr>
                <a:t>: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dirty="0" smtClean="0">
                  <a:latin typeface="+mn-lt"/>
                </a:rPr>
                <a:t> </a:t>
              </a:r>
              <a:r>
                <a:rPr lang="en-US" sz="2400" u="sng" dirty="0" smtClean="0">
                  <a:latin typeface="+mn-lt"/>
                </a:rPr>
                <a:t>&gt;</a:t>
              </a:r>
              <a:r>
                <a:rPr lang="en-US" sz="2400" dirty="0" smtClean="0">
                  <a:latin typeface="+mn-lt"/>
                </a:rPr>
                <a:t>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baseline="-25000" dirty="0" smtClean="0">
                  <a:latin typeface="+mn-lt"/>
                </a:rPr>
                <a:t>0</a:t>
              </a:r>
              <a:endParaRPr lang="en-US" sz="2400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06600" y="4445000"/>
              <a:ext cx="1430200" cy="461665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n-lt"/>
                </a:rPr>
                <a:t>H</a:t>
              </a:r>
              <a:r>
                <a:rPr lang="en-US" sz="2400" baseline="-25000" dirty="0" smtClean="0">
                  <a:latin typeface="+mn-lt"/>
                </a:rPr>
                <a:t>a</a:t>
              </a:r>
              <a:r>
                <a:rPr lang="en-US" sz="2400" dirty="0" smtClean="0">
                  <a:latin typeface="+mn-lt"/>
                </a:rPr>
                <a:t>: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dirty="0" smtClean="0">
                  <a:latin typeface="+mn-lt"/>
                </a:rPr>
                <a:t> &lt;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baseline="-25000" dirty="0" smtClean="0">
                  <a:latin typeface="+mn-lt"/>
                </a:rPr>
                <a:t>0</a:t>
              </a:r>
              <a:endParaRPr lang="en-US" sz="2400" baseline="-25000" dirty="0">
                <a:latin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728811" y="3866924"/>
            <a:ext cx="1822450" cy="1192212"/>
            <a:chOff x="3743325" y="3881438"/>
            <a:chExt cx="1822450" cy="1192212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3743325" y="3881438"/>
              <a:ext cx="1822450" cy="1192212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24300" y="3987800"/>
              <a:ext cx="1430200" cy="461665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n-lt"/>
                </a:rPr>
                <a:t>H</a:t>
              </a:r>
              <a:r>
                <a:rPr lang="en-US" sz="2400" baseline="-25000" dirty="0" smtClean="0">
                  <a:latin typeface="+mn-lt"/>
                </a:rPr>
                <a:t>0</a:t>
              </a:r>
              <a:r>
                <a:rPr lang="en-US" sz="2400" dirty="0" smtClean="0">
                  <a:latin typeface="+mn-lt"/>
                </a:rPr>
                <a:t>: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dirty="0" smtClean="0">
                  <a:latin typeface="+mn-lt"/>
                </a:rPr>
                <a:t> </a:t>
              </a:r>
              <a:r>
                <a:rPr lang="en-US" sz="2400" u="sng" dirty="0" smtClean="0">
                  <a:latin typeface="+mn-lt"/>
                </a:rPr>
                <a:t>&lt;</a:t>
              </a:r>
              <a:r>
                <a:rPr lang="en-US" sz="2400" dirty="0" smtClean="0">
                  <a:latin typeface="+mn-lt"/>
                </a:rPr>
                <a:t>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baseline="-25000" dirty="0" smtClean="0">
                  <a:latin typeface="+mn-lt"/>
                </a:rPr>
                <a:t>0</a:t>
              </a:r>
              <a:endParaRPr lang="en-US" sz="2400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37000" y="4457700"/>
              <a:ext cx="1430200" cy="461665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n-lt"/>
                </a:rPr>
                <a:t>H</a:t>
              </a:r>
              <a:r>
                <a:rPr lang="en-US" sz="2400" baseline="-25000" dirty="0" smtClean="0">
                  <a:latin typeface="+mn-lt"/>
                </a:rPr>
                <a:t>a</a:t>
              </a:r>
              <a:r>
                <a:rPr lang="en-US" sz="2400" dirty="0" smtClean="0">
                  <a:latin typeface="+mn-lt"/>
                </a:rPr>
                <a:t>: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dirty="0" smtClean="0">
                  <a:latin typeface="+mn-lt"/>
                </a:rPr>
                <a:t> &gt;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baseline="-25000" dirty="0" smtClean="0">
                  <a:latin typeface="+mn-lt"/>
                </a:rPr>
                <a:t>0</a:t>
              </a:r>
              <a:endParaRPr lang="en-US" sz="2400" baseline="-25000" dirty="0">
                <a:latin typeface="+mn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71911" y="3866924"/>
            <a:ext cx="1822450" cy="1192212"/>
            <a:chOff x="5686425" y="3881438"/>
            <a:chExt cx="1822450" cy="1192212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5686425" y="3881438"/>
              <a:ext cx="1822450" cy="1192212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54700" y="3987800"/>
              <a:ext cx="1430200" cy="461665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n-lt"/>
                </a:rPr>
                <a:t>H</a:t>
              </a:r>
              <a:r>
                <a:rPr lang="en-US" sz="2400" baseline="-25000" dirty="0" smtClean="0">
                  <a:latin typeface="+mn-lt"/>
                </a:rPr>
                <a:t>0</a:t>
              </a:r>
              <a:r>
                <a:rPr lang="en-US" sz="2400" dirty="0" smtClean="0">
                  <a:latin typeface="+mn-lt"/>
                </a:rPr>
                <a:t>: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dirty="0" smtClean="0">
                  <a:latin typeface="+mn-lt"/>
                </a:rPr>
                <a:t> =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baseline="-25000" dirty="0" smtClean="0">
                  <a:latin typeface="+mn-lt"/>
                </a:rPr>
                <a:t>0</a:t>
              </a:r>
              <a:endParaRPr lang="en-US" sz="2400" baseline="-25000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67400" y="4457700"/>
              <a:ext cx="1430200" cy="461665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n-lt"/>
                </a:rPr>
                <a:t>H</a:t>
              </a:r>
              <a:r>
                <a:rPr lang="en-US" sz="2400" baseline="-25000" dirty="0" smtClean="0">
                  <a:latin typeface="+mn-lt"/>
                </a:rPr>
                <a:t>a</a:t>
              </a:r>
              <a:r>
                <a:rPr lang="en-US" sz="2400" dirty="0" smtClean="0">
                  <a:latin typeface="+mn-lt"/>
                </a:rPr>
                <a:t>: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dirty="0" smtClean="0">
                  <a:latin typeface="+mn-lt"/>
                </a:rPr>
                <a:t> ≠ </a:t>
              </a:r>
              <a:r>
                <a:rPr lang="en-US" sz="2400" i="1" dirty="0" smtClean="0">
                  <a:latin typeface="+mn-lt"/>
                </a:rPr>
                <a:t>p</a:t>
              </a:r>
              <a:r>
                <a:rPr lang="en-US" sz="2400" baseline="-25000" dirty="0" smtClean="0">
                  <a:latin typeface="+mn-lt"/>
                </a:rPr>
                <a:t>0</a:t>
              </a:r>
              <a:endParaRPr lang="en-US" sz="2400" baseline="-25000" dirty="0">
                <a:latin typeface="+mn-lt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utoUpdateAnimBg="0"/>
      <p:bldP spid="8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95552" y="1096963"/>
            <a:ext cx="7900987" cy="595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Test Statistic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90563" y="93663"/>
            <a:ext cx="777240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Tests About a Population Proportion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 rot="5400000">
            <a:off x="3376839" y="1993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 rot="5400000">
            <a:off x="2976789" y="3689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24314" y="2700338"/>
            <a:ext cx="1104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321152" y="4700588"/>
            <a:ext cx="4511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assuming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5 and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–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708627" y="1554163"/>
            <a:ext cx="1809750" cy="1095375"/>
            <a:chOff x="3708627" y="1554163"/>
            <a:chExt cx="1809750" cy="1095375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3708627" y="1554163"/>
              <a:ext cx="1809750" cy="1095375"/>
            </a:xfrm>
            <a:prstGeom prst="rect">
              <a:avLst/>
            </a:prstGeom>
            <a:gradFill flip="none" rotWithShape="1">
              <a:gsLst>
                <a:gs pos="0">
                  <a:srgbClr val="72AF2F">
                    <a:shade val="30000"/>
                    <a:satMod val="115000"/>
                  </a:srgbClr>
                </a:gs>
                <a:gs pos="50000">
                  <a:srgbClr val="72AF2F">
                    <a:shade val="67500"/>
                    <a:satMod val="115000"/>
                  </a:srgbClr>
                </a:gs>
                <a:gs pos="100000">
                  <a:srgbClr val="72AF2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9732" name="Object 4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5684408"/>
                </p:ext>
              </p:extLst>
            </p:nvPr>
          </p:nvGraphicFramePr>
          <p:xfrm>
            <a:off x="3995964" y="1676400"/>
            <a:ext cx="1296988" cy="839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60" name="Equation" r:id="rId3" imgW="1268280" imgH="811080" progId="Equation">
                    <p:embed/>
                  </p:oleObj>
                </mc:Choice>
                <mc:Fallback>
                  <p:oleObj name="Equation" r:id="rId3" imgW="1268280" imgH="811080" progId="Equation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964" y="1676400"/>
                          <a:ext cx="1296988" cy="839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3306989" y="3175000"/>
            <a:ext cx="2636838" cy="1200150"/>
            <a:chOff x="3306989" y="3175000"/>
            <a:chExt cx="2636838" cy="120015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3306989" y="3175000"/>
              <a:ext cx="2636838" cy="1200150"/>
            </a:xfrm>
            <a:prstGeom prst="rect">
              <a:avLst/>
            </a:prstGeom>
            <a:gradFill flip="none" rotWithShape="1">
              <a:gsLst>
                <a:gs pos="0">
                  <a:srgbClr val="72AF2F">
                    <a:shade val="30000"/>
                    <a:satMod val="115000"/>
                  </a:srgbClr>
                </a:gs>
                <a:gs pos="50000">
                  <a:srgbClr val="72AF2F">
                    <a:shade val="67500"/>
                    <a:satMod val="115000"/>
                  </a:srgbClr>
                </a:gs>
                <a:gs pos="100000">
                  <a:srgbClr val="72AF2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9733" name="Object 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09405833"/>
                </p:ext>
              </p:extLst>
            </p:nvPr>
          </p:nvGraphicFramePr>
          <p:xfrm>
            <a:off x="3532414" y="3402013"/>
            <a:ext cx="2205038" cy="763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61" name="Equation" r:id="rId5" imgW="2157120" imgH="734760" progId="Equation">
                    <p:embed/>
                  </p:oleObj>
                </mc:Choice>
                <mc:Fallback>
                  <p:oleObj name="Equation" r:id="rId5" imgW="2157120" imgH="734760" progId="Equation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2414" y="3402013"/>
                          <a:ext cx="2205038" cy="763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utoUpdateAnimBg="0"/>
      <p:bldP spid="7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57400" y="2743200"/>
            <a:ext cx="1866900" cy="5334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0563" y="1096963"/>
            <a:ext cx="7772400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Rejection Rule: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 Approach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52663" y="2754313"/>
            <a:ext cx="14763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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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49713" y="2776538"/>
            <a:ext cx="24526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037013" y="3462338"/>
            <a:ext cx="25542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37013" y="4110038"/>
            <a:ext cx="4275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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or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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057400" y="3409950"/>
            <a:ext cx="1866900" cy="5334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057400" y="4076700"/>
            <a:ext cx="1866900" cy="5334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1713" y="3421063"/>
            <a:ext cx="14763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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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271713" y="4087813"/>
            <a:ext cx="14763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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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 rot="5400000">
            <a:off x="1704975" y="2908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 rot="5400000">
            <a:off x="1704975" y="3556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400000">
            <a:off x="1704975" y="4241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90563" y="93663"/>
            <a:ext cx="777240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Tests About a Population Proportion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890838" y="1573213"/>
            <a:ext cx="33702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endParaRPr lang="en-US" sz="2400" i="1" baseline="-250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90563" y="2182813"/>
            <a:ext cx="7772400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Rejection Rule:  Critical Value Approach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 rot="5400000">
            <a:off x="409575" y="2317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 rot="5400000">
            <a:off x="409575" y="1250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nimBg="1"/>
      <p:bldP spid="9" grpId="0" animBg="1"/>
      <p:bldP spid="10" grpId="0" autoUpdateAnimBg="0"/>
      <p:bldP spid="11" grpId="0" autoUpdateAnimBg="0"/>
      <p:bldP spid="12" grpId="0" animBg="1"/>
      <p:bldP spid="13" grpId="0" animBg="1"/>
      <p:bldP spid="14" grpId="0" animBg="1"/>
      <p:bldP spid="16" grpId="0" autoUpdateAnimBg="0"/>
      <p:bldP spid="17" grpId="0" autoUpdateAnimBg="0"/>
      <p:bldP spid="18" grpId="0" animBg="1"/>
      <p:bldP spid="1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7388" y="1104900"/>
            <a:ext cx="64087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National Safety Council (NSC)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AutoShape 62"/>
          <p:cNvSpPr>
            <a:spLocks noChangeArrowheads="1"/>
          </p:cNvSpPr>
          <p:nvPr/>
        </p:nvSpPr>
        <p:spPr bwMode="auto">
          <a:xfrm rot="5400000">
            <a:off x="752475" y="1689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63"/>
          <p:cNvSpPr txBox="1">
            <a:spLocks noChangeArrowheads="1"/>
          </p:cNvSpPr>
          <p:nvPr/>
        </p:nvSpPr>
        <p:spPr bwMode="auto">
          <a:xfrm>
            <a:off x="1050924" y="1576388"/>
            <a:ext cx="7216775" cy="22344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For a Christmas and New Year’s week, the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National Safety Council estimated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that 500 people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would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 killed and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25,000 injured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nation’s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roads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NSC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claimed that 50% of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accidents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would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 caused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by drunk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driving.</a:t>
            </a:r>
          </a:p>
        </p:txBody>
      </p:sp>
      <p:sp>
        <p:nvSpPr>
          <p:cNvPr id="5" name="Rectangle 64"/>
          <p:cNvSpPr>
            <a:spLocks noChangeArrowheads="1"/>
          </p:cNvSpPr>
          <p:nvPr/>
        </p:nvSpPr>
        <p:spPr bwMode="auto">
          <a:xfrm>
            <a:off x="690563" y="207963"/>
            <a:ext cx="777240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 About a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Proportion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31874" y="3843338"/>
            <a:ext cx="7248525" cy="13480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A sample of 120 accidents showed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that 67 were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caused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by drunk driving.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Use these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data to test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NSC’s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claim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with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.05.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utoUpdateAnimBg="0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03262" y="1087438"/>
            <a:ext cx="8008937" cy="574675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Alternative Hypothesis as a Research Hypothesis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698727" y="123599"/>
            <a:ext cx="7772400" cy="642937"/>
          </a:xfrm>
          <a:noFill/>
          <a:ln/>
        </p:spPr>
        <p:txBody>
          <a:bodyPr/>
          <a:lstStyle/>
          <a:p>
            <a:r>
              <a:rPr lang="en-US" dirty="0"/>
              <a:t>Developing Null and Alternative Hypotheses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09650" y="1549400"/>
            <a:ext cx="73533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new teaching method is developed that is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believed to be better than the current method.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09650" y="2774950"/>
            <a:ext cx="7315200" cy="1111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Alternative Hypothesis: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new teaching method is better.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5400000">
            <a:off x="771525" y="172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5400000">
            <a:off x="771525" y="3009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09650" y="3765550"/>
            <a:ext cx="7315200" cy="104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Null Hypothesis: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new method is no better than the old method.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5400000">
            <a:off x="771525" y="3987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  <p:bldP spid="8" grpId="0" animBg="1"/>
      <p:bldP spid="9" grpId="0" autoUpdateAnimBg="0"/>
      <p:bldP spid="1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ChangeArrowheads="1"/>
          </p:cNvSpPr>
          <p:nvPr/>
        </p:nvSpPr>
        <p:spPr bwMode="auto">
          <a:xfrm>
            <a:off x="690563" y="207963"/>
            <a:ext cx="777240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 About a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Proportion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1147536" y="1748064"/>
            <a:ext cx="42672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50"/>
          <p:cNvSpPr txBox="1">
            <a:spLocks noChangeArrowheads="1"/>
          </p:cNvSpPr>
          <p:nvPr/>
        </p:nvSpPr>
        <p:spPr bwMode="auto">
          <a:xfrm>
            <a:off x="1182461" y="1800452"/>
            <a:ext cx="41735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 Determine the hypotheses.</a:t>
            </a:r>
          </a:p>
        </p:txBody>
      </p:sp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1147536" y="2814864"/>
            <a:ext cx="49530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52"/>
          <p:cNvSpPr txBox="1">
            <a:spLocks noChangeArrowheads="1"/>
          </p:cNvSpPr>
          <p:nvPr/>
        </p:nvSpPr>
        <p:spPr bwMode="auto">
          <a:xfrm>
            <a:off x="1185636" y="2867252"/>
            <a:ext cx="4854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  Specify the level of significance.</a:t>
            </a:r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1147536" y="3634014"/>
            <a:ext cx="58293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1203099" y="3686402"/>
            <a:ext cx="5719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3.  Compute the value of the test statistic.</a:t>
            </a:r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6224361" y="2887889"/>
            <a:ext cx="10890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.05</a:t>
            </a: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671286" y="1133702"/>
            <a:ext cx="5969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–Value and Critical Value Approaches</a:t>
            </a:r>
          </a:p>
        </p:txBody>
      </p:sp>
      <p:sp>
        <p:nvSpPr>
          <p:cNvPr id="11" name="AutoShape 57"/>
          <p:cNvSpPr>
            <a:spLocks noChangeArrowheads="1"/>
          </p:cNvSpPr>
          <p:nvPr/>
        </p:nvSpPr>
        <p:spPr bwMode="auto">
          <a:xfrm rot="5400000">
            <a:off x="757011" y="1932214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58"/>
          <p:cNvSpPr>
            <a:spLocks noChangeArrowheads="1"/>
          </p:cNvSpPr>
          <p:nvPr/>
        </p:nvSpPr>
        <p:spPr bwMode="auto">
          <a:xfrm rot="5400000">
            <a:off x="757011" y="3018064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59"/>
          <p:cNvSpPr>
            <a:spLocks noChangeArrowheads="1"/>
          </p:cNvSpPr>
          <p:nvPr/>
        </p:nvSpPr>
        <p:spPr bwMode="auto">
          <a:xfrm rot="5400000">
            <a:off x="757011" y="3818164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67"/>
          <p:cNvSpPr>
            <a:spLocks noChangeArrowheads="1"/>
          </p:cNvSpPr>
          <p:nvPr/>
        </p:nvSpPr>
        <p:spPr bwMode="auto">
          <a:xfrm>
            <a:off x="6371999" y="5497739"/>
            <a:ext cx="876300" cy="4572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07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847143"/>
              </p:ext>
            </p:extLst>
          </p:nvPr>
        </p:nvGraphicFramePr>
        <p:xfrm>
          <a:off x="5643336" y="1871889"/>
          <a:ext cx="13049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29" name="Equation" r:id="rId3" imgW="1447560" imgH="419040" progId="Equation.DSMT4">
                  <p:embed/>
                </p:oleObj>
              </mc:Choice>
              <mc:Fallback>
                <p:oleObj name="Equation" r:id="rId3" imgW="144756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336" y="1871889"/>
                        <a:ext cx="1304925" cy="37782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309675"/>
              </p:ext>
            </p:extLst>
          </p:nvPr>
        </p:nvGraphicFramePr>
        <p:xfrm>
          <a:off x="5668736" y="2290989"/>
          <a:ext cx="12715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30" name="Equation" r:id="rId5" imgW="1434960" imgH="419040" progId="Equation.DSMT4">
                  <p:embed/>
                </p:oleObj>
              </mc:Choice>
              <mc:Fallback>
                <p:oleObj name="Equation" r:id="rId5" imgW="143496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736" y="2290989"/>
                        <a:ext cx="1271588" cy="379413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61" name="Objec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624784"/>
              </p:ext>
            </p:extLst>
          </p:nvPr>
        </p:nvGraphicFramePr>
        <p:xfrm>
          <a:off x="2531836" y="4310289"/>
          <a:ext cx="50736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31" name="Equation" r:id="rId7" imgW="2361960" imgH="406080" progId="Equation.DSMT4">
                  <p:embed/>
                </p:oleObj>
              </mc:Choice>
              <mc:Fallback>
                <p:oleObj name="Equation" r:id="rId7" imgW="2361960" imgH="406080" progId="Equation.DSMT4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1836" y="4310289"/>
                        <a:ext cx="50736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62" name="Object 1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924430"/>
              </p:ext>
            </p:extLst>
          </p:nvPr>
        </p:nvGraphicFramePr>
        <p:xfrm>
          <a:off x="2885849" y="5359627"/>
          <a:ext cx="421798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32" name="Equation" r:id="rId9" imgW="1993680" imgH="419040" progId="Equation.DSMT4">
                  <p:embed/>
                </p:oleObj>
              </mc:Choice>
              <mc:Fallback>
                <p:oleObj name="Equation" r:id="rId9" imgW="1993680" imgH="419040" progId="Equation.DSMT4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5849" y="5359627"/>
                        <a:ext cx="4217987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01386" y="4732564"/>
            <a:ext cx="2000250" cy="1373188"/>
            <a:chOff x="215900" y="4718050"/>
            <a:chExt cx="2000250" cy="1373188"/>
          </a:xfrm>
        </p:grpSpPr>
        <p:sp>
          <p:nvSpPr>
            <p:cNvPr id="20" name="AutoShape 65"/>
            <p:cNvSpPr>
              <a:spLocks noChangeArrowheads="1"/>
            </p:cNvSpPr>
            <p:nvPr/>
          </p:nvSpPr>
          <p:spPr bwMode="auto">
            <a:xfrm>
              <a:off x="215900" y="4718050"/>
              <a:ext cx="2000250" cy="1373188"/>
            </a:xfrm>
            <a:prstGeom prst="wedgeRoundRectCallout">
              <a:avLst>
                <a:gd name="adj1" fmla="val 99764"/>
                <a:gd name="adj2" fmla="val -25955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 common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error is using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in this formula  </a:t>
              </a:r>
            </a:p>
          </p:txBody>
        </p:sp>
        <p:graphicFrame>
          <p:nvGraphicFramePr>
            <p:cNvPr id="330763" name="Object 11"/>
            <p:cNvGraphicFramePr>
              <a:graphicFrameLocks noChangeAspect="1"/>
            </p:cNvGraphicFramePr>
            <p:nvPr/>
          </p:nvGraphicFramePr>
          <p:xfrm>
            <a:off x="674688" y="5351463"/>
            <a:ext cx="276225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33" name="Equation" r:id="rId11" imgW="139680" imgH="190440" progId="Equation.DSMT4">
                    <p:embed/>
                  </p:oleObj>
                </mc:Choice>
                <mc:Fallback>
                  <p:oleObj name="Equation" r:id="rId11" imgW="139680" imgH="19044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688" y="5351463"/>
                          <a:ext cx="276225" cy="407987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3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utoUpdateAnimBg="0"/>
      <p:bldP spid="5" grpId="0" animBg="1"/>
      <p:bldP spid="6" grpId="0" autoUpdateAnimBg="0"/>
      <p:bldP spid="7" grpId="0" animBg="1"/>
      <p:bldP spid="8" grpId="0" autoUpdateAnimBg="0"/>
      <p:bldP spid="9" grpId="0" autoUpdateAnimBg="0"/>
      <p:bldP spid="11" grpId="0" animBg="1"/>
      <p:bldP spid="12" grpId="0" animBg="1"/>
      <p:bldP spid="13" grpId="0" animBg="1"/>
      <p:bldP spid="1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71286" y="1116013"/>
            <a:ext cx="3105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Approach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28486" y="1733550"/>
            <a:ext cx="37147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03099" y="1785938"/>
            <a:ext cx="3556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Compute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-value.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28486" y="3524250"/>
            <a:ext cx="49339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03099" y="3576638"/>
            <a:ext cx="4824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1511" y="4164013"/>
            <a:ext cx="7478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Because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= .2006 &gt;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.05, we cannot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 rot="5400000">
            <a:off x="757011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5400000">
            <a:off x="757011" y="3708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6"/>
          <p:cNvSpPr>
            <a:spLocks noChangeArrowheads="1"/>
          </p:cNvSpPr>
          <p:nvPr/>
        </p:nvSpPr>
        <p:spPr bwMode="auto">
          <a:xfrm>
            <a:off x="690563" y="207963"/>
            <a:ext cx="777240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 About a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Proportion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1701574" y="2376488"/>
            <a:ext cx="5989637" cy="944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1.28, cumulative probability = .8997</a:t>
            </a:r>
          </a:p>
          <a:p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–value = 2(1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.8997) =  .2006</a:t>
            </a:r>
          </a:p>
        </p:txBody>
      </p:sp>
      <p:sp>
        <p:nvSpPr>
          <p:cNvPr id="12" name="Oval 58"/>
          <p:cNvSpPr>
            <a:spLocks noChangeArrowheads="1"/>
          </p:cNvSpPr>
          <p:nvPr/>
        </p:nvSpPr>
        <p:spPr bwMode="auto">
          <a:xfrm>
            <a:off x="5890986" y="2857500"/>
            <a:ext cx="95250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utoUpdateAnimBg="0"/>
      <p:bldP spid="5" grpId="0" animBg="1"/>
      <p:bldP spid="6" grpId="0" autoUpdateAnimBg="0"/>
      <p:bldP spid="7" grpId="0" autoUpdateAnimBg="0"/>
      <p:bldP spid="8" grpId="0" animBg="1"/>
      <p:bldP spid="9" grpId="0" animBg="1"/>
      <p:bldP spid="11" grpId="0" autoUpdateAnimBg="0"/>
      <p:bldP spid="1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12788" y="1082675"/>
            <a:ext cx="52609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287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Using Excel to Conduct Hypothesis</a:t>
            </a:r>
          </a:p>
          <a:p>
            <a:pPr algn="l"/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Tests about a Population Proportion</a:t>
            </a:r>
          </a:p>
        </p:txBody>
      </p:sp>
      <p:sp>
        <p:nvSpPr>
          <p:cNvPr id="4" name="AutoShape 52"/>
          <p:cNvSpPr>
            <a:spLocks noChangeArrowheads="1"/>
          </p:cNvSpPr>
          <p:nvPr/>
        </p:nvSpPr>
        <p:spPr bwMode="auto">
          <a:xfrm rot="5400000">
            <a:off x="742950" y="341812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1022350" y="1580016"/>
            <a:ext cx="70993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1022350" y="1550989"/>
            <a:ext cx="7510914" cy="4538894"/>
            <a:chOff x="1022350" y="1550989"/>
            <a:chExt cx="7510914" cy="4538894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022350" y="1550989"/>
              <a:ext cx="7282546" cy="4491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536700" y="1570038"/>
              <a:ext cx="6775450" cy="3175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022350" y="1868488"/>
              <a:ext cx="514350" cy="6556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517650" y="1868488"/>
              <a:ext cx="3711575" cy="6556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5210175" y="1868488"/>
              <a:ext cx="3101975" cy="65563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1022350" y="2214796"/>
              <a:ext cx="514350" cy="22463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1517650" y="2214796"/>
              <a:ext cx="1046163" cy="2246313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544763" y="2214796"/>
              <a:ext cx="2684463" cy="22463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5210175" y="2214796"/>
              <a:ext cx="3101975" cy="224631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022350" y="4442058"/>
              <a:ext cx="514350" cy="16097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517650" y="4442058"/>
              <a:ext cx="1046163" cy="160972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544763" y="4442058"/>
              <a:ext cx="2684463" cy="16097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5210175" y="4442058"/>
              <a:ext cx="3101975" cy="16097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954213" y="1570038"/>
              <a:ext cx="3048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800475" y="1570038"/>
              <a:ext cx="3238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6580188" y="1570038"/>
              <a:ext cx="3238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212850" y="191634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612900" y="1916346"/>
              <a:ext cx="11033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Driving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3630613" y="1916346"/>
              <a:ext cx="17319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Size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5267325" y="1916346"/>
              <a:ext cx="23987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=COUNT(A2:A121)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212850" y="223384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898650" y="2233846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2735263" y="2233846"/>
              <a:ext cx="2949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Response of Interest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5267325" y="2233846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212850" y="255134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822450" y="2551346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2830513" y="2551346"/>
              <a:ext cx="281622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Count for Response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5267325" y="2551346"/>
              <a:ext cx="304482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=COUNTIF(A2:A121,C2)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1212850" y="2870433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1898650" y="2870433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2887663" y="2870433"/>
              <a:ext cx="26082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Proportion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5267325" y="2870433"/>
              <a:ext cx="10271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=C3/C1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212850" y="3187933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822450" y="3187933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1212850" y="3507021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1898650" y="3507021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2773363" y="3507021"/>
              <a:ext cx="27590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Hypothesized Value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5267325" y="3507021"/>
              <a:ext cx="4953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212850" y="3824521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822450" y="3824521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212850" y="4143608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22450" y="4143608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402013" y="4143608"/>
              <a:ext cx="2093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Standard Error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5267325" y="4143608"/>
              <a:ext cx="28352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=SQRT(C6*(1-C6)/C1)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1212850" y="4461108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1898650" y="4461108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3402013" y="4461108"/>
              <a:ext cx="19224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 Statistic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5000625" y="4461108"/>
              <a:ext cx="2476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5267325" y="4461108"/>
              <a:ext cx="16557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=(C4-C6)/C8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1155700" y="4778608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1898650" y="4778608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1155700" y="5097696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1822450" y="5097696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2830513" y="509769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3021013" y="5097696"/>
              <a:ext cx="24558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5267325" y="5097696"/>
              <a:ext cx="2946400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=NORM.S.DIST(C9,TRUE)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1155700" y="5415196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1822450" y="5415196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811463" y="541519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001963" y="5415196"/>
              <a:ext cx="25130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(upper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5267325" y="5415196"/>
              <a:ext cx="10080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=1-C11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1155700" y="5734283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1822450" y="5734283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3078163" y="5734283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3268663" y="5734283"/>
              <a:ext cx="21891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(two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5267325" y="5734283"/>
              <a:ext cx="22082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=2*MIN(C11,C12)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8233226" y="2741136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2"/>
            <p:cNvSpPr>
              <a:spLocks noChangeShapeType="1"/>
            </p:cNvSpPr>
            <p:nvPr/>
          </p:nvSpPr>
          <p:spPr bwMode="auto">
            <a:xfrm>
              <a:off x="1041400" y="5715233"/>
              <a:ext cx="416877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041400" y="5715233"/>
              <a:ext cx="416877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4"/>
            <p:cNvSpPr>
              <a:spLocks noChangeShapeType="1"/>
            </p:cNvSpPr>
            <p:nvPr/>
          </p:nvSpPr>
          <p:spPr bwMode="auto">
            <a:xfrm>
              <a:off x="5210175" y="1555524"/>
              <a:ext cx="0" cy="44354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5210175" y="1570038"/>
              <a:ext cx="19050" cy="44354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6"/>
            <p:cNvSpPr>
              <a:spLocks noChangeShapeType="1"/>
            </p:cNvSpPr>
            <p:nvPr/>
          </p:nvSpPr>
          <p:spPr bwMode="auto">
            <a:xfrm>
              <a:off x="5210175" y="5700719"/>
              <a:ext cx="3101975" cy="190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8"/>
            <p:cNvSpPr>
              <a:spLocks noChangeShapeType="1"/>
            </p:cNvSpPr>
            <p:nvPr/>
          </p:nvSpPr>
          <p:spPr bwMode="auto">
            <a:xfrm>
              <a:off x="8305796" y="1570038"/>
              <a:ext cx="6360" cy="4481745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0"/>
            <p:cNvSpPr>
              <a:spLocks noChangeShapeType="1"/>
            </p:cNvSpPr>
            <p:nvPr/>
          </p:nvSpPr>
          <p:spPr bwMode="auto">
            <a:xfrm>
              <a:off x="1022350" y="1570038"/>
              <a:ext cx="9525" cy="4471767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94"/>
            <p:cNvSpPr>
              <a:spLocks noChangeShapeType="1"/>
            </p:cNvSpPr>
            <p:nvPr/>
          </p:nvSpPr>
          <p:spPr bwMode="auto">
            <a:xfrm>
              <a:off x="2544763" y="1570039"/>
              <a:ext cx="0" cy="447222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5210175" y="5734283"/>
              <a:ext cx="19050" cy="336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2"/>
            <p:cNvSpPr>
              <a:spLocks noChangeShapeType="1"/>
            </p:cNvSpPr>
            <p:nvPr/>
          </p:nvSpPr>
          <p:spPr bwMode="auto">
            <a:xfrm>
              <a:off x="1041400" y="1868488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6"/>
            <p:cNvSpPr>
              <a:spLocks noChangeShapeType="1"/>
            </p:cNvSpPr>
            <p:nvPr/>
          </p:nvSpPr>
          <p:spPr bwMode="auto">
            <a:xfrm>
              <a:off x="1041400" y="2533883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08"/>
            <p:cNvSpPr>
              <a:spLocks noChangeShapeType="1"/>
            </p:cNvSpPr>
            <p:nvPr/>
          </p:nvSpPr>
          <p:spPr bwMode="auto">
            <a:xfrm>
              <a:off x="1041400" y="2851383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10"/>
            <p:cNvSpPr>
              <a:spLocks noChangeShapeType="1"/>
            </p:cNvSpPr>
            <p:nvPr/>
          </p:nvSpPr>
          <p:spPr bwMode="auto">
            <a:xfrm>
              <a:off x="1041400" y="3168883"/>
              <a:ext cx="7270750" cy="190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12"/>
            <p:cNvSpPr>
              <a:spLocks noChangeShapeType="1"/>
            </p:cNvSpPr>
            <p:nvPr/>
          </p:nvSpPr>
          <p:spPr bwMode="auto">
            <a:xfrm>
              <a:off x="1041400" y="3487971"/>
              <a:ext cx="7270750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14"/>
            <p:cNvSpPr>
              <a:spLocks noChangeShapeType="1"/>
            </p:cNvSpPr>
            <p:nvPr/>
          </p:nvSpPr>
          <p:spPr bwMode="auto">
            <a:xfrm>
              <a:off x="1041400" y="3805471"/>
              <a:ext cx="725170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0"/>
            <p:cNvSpPr>
              <a:spLocks noChangeShapeType="1"/>
            </p:cNvSpPr>
            <p:nvPr/>
          </p:nvSpPr>
          <p:spPr bwMode="auto">
            <a:xfrm>
              <a:off x="1041400" y="4761146"/>
              <a:ext cx="7263496" cy="1746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2"/>
            <p:cNvSpPr>
              <a:spLocks noChangeShapeType="1"/>
            </p:cNvSpPr>
            <p:nvPr/>
          </p:nvSpPr>
          <p:spPr bwMode="auto">
            <a:xfrm>
              <a:off x="1041400" y="5078646"/>
              <a:ext cx="7263496" cy="190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26"/>
            <p:cNvSpPr>
              <a:spLocks noChangeShapeType="1"/>
            </p:cNvSpPr>
            <p:nvPr/>
          </p:nvSpPr>
          <p:spPr bwMode="auto">
            <a:xfrm>
              <a:off x="8121650" y="5715233"/>
              <a:ext cx="15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27"/>
            <p:cNvSpPr>
              <a:spLocks noChangeArrowheads="1"/>
            </p:cNvSpPr>
            <p:nvPr/>
          </p:nvSpPr>
          <p:spPr bwMode="auto">
            <a:xfrm>
              <a:off x="8121650" y="5715233"/>
              <a:ext cx="1905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28"/>
            <p:cNvSpPr>
              <a:spLocks noChangeShapeType="1"/>
            </p:cNvSpPr>
            <p:nvPr/>
          </p:nvSpPr>
          <p:spPr bwMode="auto">
            <a:xfrm>
              <a:off x="1041400" y="6047247"/>
              <a:ext cx="7256242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596514" y="2997659"/>
              <a:ext cx="1936750" cy="1008063"/>
            </a:xfrm>
            <a:prstGeom prst="roundRect">
              <a:avLst>
                <a:gd name="adj" fmla="val 16667"/>
              </a:avLst>
            </a:prstGeom>
            <a:solidFill>
              <a:srgbClr val="6200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Note: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Rows 14-121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are not shown.</a:t>
              </a:r>
            </a:p>
          </p:txBody>
        </p:sp>
        <p:sp>
          <p:nvSpPr>
            <p:cNvPr id="7" name="Right Triangle 6"/>
            <p:cNvSpPr/>
            <p:nvPr/>
          </p:nvSpPr>
          <p:spPr bwMode="auto">
            <a:xfrm rot="16200000">
              <a:off x="1224872" y="1586259"/>
              <a:ext cx="255587" cy="266687"/>
            </a:xfrm>
            <a:prstGeom prst="rtTriangle">
              <a:avLst/>
            </a:prstGeom>
            <a:solidFill>
              <a:srgbClr val="6F050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135" name="Line 106"/>
            <p:cNvSpPr>
              <a:spLocks noChangeShapeType="1"/>
            </p:cNvSpPr>
            <p:nvPr/>
          </p:nvSpPr>
          <p:spPr bwMode="auto">
            <a:xfrm>
              <a:off x="1034146" y="2207321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06"/>
            <p:cNvSpPr>
              <a:spLocks noChangeShapeType="1"/>
            </p:cNvSpPr>
            <p:nvPr/>
          </p:nvSpPr>
          <p:spPr bwMode="auto">
            <a:xfrm>
              <a:off x="1034146" y="4456991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22"/>
            <p:cNvSpPr>
              <a:spLocks noChangeShapeType="1"/>
            </p:cNvSpPr>
            <p:nvPr/>
          </p:nvSpPr>
          <p:spPr bwMode="auto">
            <a:xfrm>
              <a:off x="1034146" y="5405214"/>
              <a:ext cx="7263496" cy="190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06"/>
            <p:cNvSpPr>
              <a:spLocks noChangeShapeType="1"/>
            </p:cNvSpPr>
            <p:nvPr/>
          </p:nvSpPr>
          <p:spPr bwMode="auto">
            <a:xfrm>
              <a:off x="1041406" y="4115915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94"/>
            <p:cNvSpPr>
              <a:spLocks noChangeShapeType="1"/>
            </p:cNvSpPr>
            <p:nvPr/>
          </p:nvSpPr>
          <p:spPr bwMode="auto">
            <a:xfrm>
              <a:off x="1521529" y="1562785"/>
              <a:ext cx="0" cy="447222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25719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12788" y="1082675"/>
            <a:ext cx="52609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287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Using Excel to Conduct Hypothesis</a:t>
            </a:r>
          </a:p>
          <a:p>
            <a:pPr algn="l"/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Tests about a Population Proportion</a:t>
            </a:r>
          </a:p>
        </p:txBody>
      </p:sp>
      <p:sp>
        <p:nvSpPr>
          <p:cNvPr id="4" name="AutoShape 52"/>
          <p:cNvSpPr>
            <a:spLocks noChangeArrowheads="1"/>
          </p:cNvSpPr>
          <p:nvPr/>
        </p:nvSpPr>
        <p:spPr bwMode="auto">
          <a:xfrm rot="5400000">
            <a:off x="742950" y="341812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022350" y="1550989"/>
            <a:ext cx="7510914" cy="4538894"/>
            <a:chOff x="1022350" y="1550989"/>
            <a:chExt cx="7510914" cy="453889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022350" y="1550989"/>
              <a:ext cx="7282546" cy="4491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536700" y="1570038"/>
              <a:ext cx="6775450" cy="3175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022350" y="1868488"/>
              <a:ext cx="514350" cy="6556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517650" y="1868488"/>
              <a:ext cx="3711575" cy="6556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5210175" y="1868488"/>
              <a:ext cx="3101975" cy="65563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022350" y="2214796"/>
              <a:ext cx="514350" cy="22463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517650" y="2214796"/>
              <a:ext cx="1046163" cy="2246313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2544763" y="2214796"/>
              <a:ext cx="2684463" cy="22463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5210175" y="2214796"/>
              <a:ext cx="3101975" cy="224631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22350" y="4442058"/>
              <a:ext cx="514350" cy="16097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517650" y="4442058"/>
              <a:ext cx="1046163" cy="160972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2544763" y="4442058"/>
              <a:ext cx="2684463" cy="16097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5210175" y="4442058"/>
              <a:ext cx="3101975" cy="16097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1954213" y="1570038"/>
              <a:ext cx="3048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800475" y="1570038"/>
              <a:ext cx="3238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6580188" y="1570038"/>
              <a:ext cx="3238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1212850" y="191634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1612900" y="1916346"/>
              <a:ext cx="11033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Driving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3630613" y="1916346"/>
              <a:ext cx="17319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Size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5267325" y="1916346"/>
              <a:ext cx="40876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1212850" y="223384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1898650" y="2233846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2735263" y="2233846"/>
              <a:ext cx="2949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Response of Interest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5267325" y="2233846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1212850" y="255134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1822450" y="2551346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2830513" y="2551346"/>
              <a:ext cx="281622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Count for Response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5267325" y="2551346"/>
              <a:ext cx="27251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1212850" y="2870433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1898650" y="2870433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2887663" y="2870433"/>
              <a:ext cx="26082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Sample Proportion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5267325" y="2870433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0.5583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212850" y="3187933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1822450" y="3187933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1212850" y="3507021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1898650" y="3507021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2773363" y="3507021"/>
              <a:ext cx="27590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Hypothesized Value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5267325" y="3507021"/>
              <a:ext cx="4953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1212850" y="3824521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1822450" y="3824521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51"/>
            <p:cNvSpPr>
              <a:spLocks noChangeArrowheads="1"/>
            </p:cNvSpPr>
            <p:nvPr/>
          </p:nvSpPr>
          <p:spPr bwMode="auto">
            <a:xfrm>
              <a:off x="1212850" y="4143608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52"/>
            <p:cNvSpPr>
              <a:spLocks noChangeArrowheads="1"/>
            </p:cNvSpPr>
            <p:nvPr/>
          </p:nvSpPr>
          <p:spPr bwMode="auto">
            <a:xfrm>
              <a:off x="1822450" y="4143608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53"/>
            <p:cNvSpPr>
              <a:spLocks noChangeArrowheads="1"/>
            </p:cNvSpPr>
            <p:nvPr/>
          </p:nvSpPr>
          <p:spPr bwMode="auto">
            <a:xfrm>
              <a:off x="3402013" y="4143608"/>
              <a:ext cx="2093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Standard Error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5267325" y="4143608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0.0456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1212850" y="4461108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1898650" y="4461108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7"/>
            <p:cNvSpPr>
              <a:spLocks noChangeArrowheads="1"/>
            </p:cNvSpPr>
            <p:nvPr/>
          </p:nvSpPr>
          <p:spPr bwMode="auto">
            <a:xfrm>
              <a:off x="3402013" y="4461108"/>
              <a:ext cx="19224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 Statistic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8"/>
            <p:cNvSpPr>
              <a:spLocks noChangeArrowheads="1"/>
            </p:cNvSpPr>
            <p:nvPr/>
          </p:nvSpPr>
          <p:spPr bwMode="auto">
            <a:xfrm>
              <a:off x="5000625" y="4461108"/>
              <a:ext cx="2476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9"/>
            <p:cNvSpPr>
              <a:spLocks noChangeArrowheads="1"/>
            </p:cNvSpPr>
            <p:nvPr/>
          </p:nvSpPr>
          <p:spPr bwMode="auto">
            <a:xfrm>
              <a:off x="5267325" y="4461108"/>
              <a:ext cx="47609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1.28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1155700" y="4778608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1898650" y="4778608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1155700" y="5097696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1822450" y="5097696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2830513" y="509769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3021013" y="5097696"/>
              <a:ext cx="24558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(lower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5267325" y="5097696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0.8997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1155700" y="5415196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1822450" y="5415196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2811463" y="5415196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70"/>
            <p:cNvSpPr>
              <a:spLocks noChangeArrowheads="1"/>
            </p:cNvSpPr>
            <p:nvPr/>
          </p:nvSpPr>
          <p:spPr bwMode="auto">
            <a:xfrm>
              <a:off x="3001963" y="5415196"/>
              <a:ext cx="25130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(upper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71"/>
            <p:cNvSpPr>
              <a:spLocks noChangeArrowheads="1"/>
            </p:cNvSpPr>
            <p:nvPr/>
          </p:nvSpPr>
          <p:spPr bwMode="auto">
            <a:xfrm>
              <a:off x="5267325" y="5415196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0.1003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72"/>
            <p:cNvSpPr>
              <a:spLocks noChangeArrowheads="1"/>
            </p:cNvSpPr>
            <p:nvPr/>
          </p:nvSpPr>
          <p:spPr bwMode="auto">
            <a:xfrm>
              <a:off x="1155700" y="5734283"/>
              <a:ext cx="4381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73"/>
            <p:cNvSpPr>
              <a:spLocks noChangeArrowheads="1"/>
            </p:cNvSpPr>
            <p:nvPr/>
          </p:nvSpPr>
          <p:spPr bwMode="auto">
            <a:xfrm>
              <a:off x="1822450" y="5734283"/>
              <a:ext cx="57150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Yes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74"/>
            <p:cNvSpPr>
              <a:spLocks noChangeArrowheads="1"/>
            </p:cNvSpPr>
            <p:nvPr/>
          </p:nvSpPr>
          <p:spPr bwMode="auto">
            <a:xfrm>
              <a:off x="3078163" y="5734283"/>
              <a:ext cx="2857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75"/>
            <p:cNvSpPr>
              <a:spLocks noChangeArrowheads="1"/>
            </p:cNvSpPr>
            <p:nvPr/>
          </p:nvSpPr>
          <p:spPr bwMode="auto">
            <a:xfrm>
              <a:off x="3268663" y="5734283"/>
              <a:ext cx="21891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-Value (two tail)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76"/>
            <p:cNvSpPr>
              <a:spLocks noChangeArrowheads="1"/>
            </p:cNvSpPr>
            <p:nvPr/>
          </p:nvSpPr>
          <p:spPr bwMode="auto">
            <a:xfrm>
              <a:off x="5267325" y="5734283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0.2006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81"/>
            <p:cNvSpPr>
              <a:spLocks noChangeArrowheads="1"/>
            </p:cNvSpPr>
            <p:nvPr/>
          </p:nvSpPr>
          <p:spPr bwMode="auto">
            <a:xfrm>
              <a:off x="8233226" y="2741136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82"/>
            <p:cNvSpPr>
              <a:spLocks noChangeShapeType="1"/>
            </p:cNvSpPr>
            <p:nvPr/>
          </p:nvSpPr>
          <p:spPr bwMode="auto">
            <a:xfrm>
              <a:off x="1041400" y="5715233"/>
              <a:ext cx="4168775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83"/>
            <p:cNvSpPr>
              <a:spLocks noChangeArrowheads="1"/>
            </p:cNvSpPr>
            <p:nvPr/>
          </p:nvSpPr>
          <p:spPr bwMode="auto">
            <a:xfrm>
              <a:off x="1041400" y="5715233"/>
              <a:ext cx="416877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84"/>
            <p:cNvSpPr>
              <a:spLocks noChangeShapeType="1"/>
            </p:cNvSpPr>
            <p:nvPr/>
          </p:nvSpPr>
          <p:spPr bwMode="auto">
            <a:xfrm>
              <a:off x="5210175" y="1555524"/>
              <a:ext cx="0" cy="44354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85"/>
            <p:cNvSpPr>
              <a:spLocks noChangeArrowheads="1"/>
            </p:cNvSpPr>
            <p:nvPr/>
          </p:nvSpPr>
          <p:spPr bwMode="auto">
            <a:xfrm>
              <a:off x="5210175" y="1570038"/>
              <a:ext cx="19050" cy="44354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86"/>
            <p:cNvSpPr>
              <a:spLocks noChangeShapeType="1"/>
            </p:cNvSpPr>
            <p:nvPr/>
          </p:nvSpPr>
          <p:spPr bwMode="auto">
            <a:xfrm>
              <a:off x="5210175" y="5700719"/>
              <a:ext cx="3101975" cy="190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auto">
            <a:xfrm>
              <a:off x="8305796" y="1570038"/>
              <a:ext cx="6360" cy="4481745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90"/>
            <p:cNvSpPr>
              <a:spLocks noChangeShapeType="1"/>
            </p:cNvSpPr>
            <p:nvPr/>
          </p:nvSpPr>
          <p:spPr bwMode="auto">
            <a:xfrm>
              <a:off x="1022350" y="1570038"/>
              <a:ext cx="9525" cy="4471767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94"/>
            <p:cNvSpPr>
              <a:spLocks noChangeShapeType="1"/>
            </p:cNvSpPr>
            <p:nvPr/>
          </p:nvSpPr>
          <p:spPr bwMode="auto">
            <a:xfrm>
              <a:off x="2544763" y="1570039"/>
              <a:ext cx="0" cy="447222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97"/>
            <p:cNvSpPr>
              <a:spLocks noChangeArrowheads="1"/>
            </p:cNvSpPr>
            <p:nvPr/>
          </p:nvSpPr>
          <p:spPr bwMode="auto">
            <a:xfrm>
              <a:off x="5210175" y="5734283"/>
              <a:ext cx="19050" cy="336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102"/>
            <p:cNvSpPr>
              <a:spLocks noChangeShapeType="1"/>
            </p:cNvSpPr>
            <p:nvPr/>
          </p:nvSpPr>
          <p:spPr bwMode="auto">
            <a:xfrm>
              <a:off x="1041400" y="1868488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106"/>
            <p:cNvSpPr>
              <a:spLocks noChangeShapeType="1"/>
            </p:cNvSpPr>
            <p:nvPr/>
          </p:nvSpPr>
          <p:spPr bwMode="auto">
            <a:xfrm>
              <a:off x="1041400" y="2533883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108"/>
            <p:cNvSpPr>
              <a:spLocks noChangeShapeType="1"/>
            </p:cNvSpPr>
            <p:nvPr/>
          </p:nvSpPr>
          <p:spPr bwMode="auto">
            <a:xfrm>
              <a:off x="1041400" y="2851383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110"/>
            <p:cNvSpPr>
              <a:spLocks noChangeShapeType="1"/>
            </p:cNvSpPr>
            <p:nvPr/>
          </p:nvSpPr>
          <p:spPr bwMode="auto">
            <a:xfrm>
              <a:off x="1041400" y="3168883"/>
              <a:ext cx="7270750" cy="190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12"/>
            <p:cNvSpPr>
              <a:spLocks noChangeShapeType="1"/>
            </p:cNvSpPr>
            <p:nvPr/>
          </p:nvSpPr>
          <p:spPr bwMode="auto">
            <a:xfrm>
              <a:off x="1041400" y="3487971"/>
              <a:ext cx="7270750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14"/>
            <p:cNvSpPr>
              <a:spLocks noChangeShapeType="1"/>
            </p:cNvSpPr>
            <p:nvPr/>
          </p:nvSpPr>
          <p:spPr bwMode="auto">
            <a:xfrm>
              <a:off x="1041400" y="3805471"/>
              <a:ext cx="725170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20"/>
            <p:cNvSpPr>
              <a:spLocks noChangeShapeType="1"/>
            </p:cNvSpPr>
            <p:nvPr/>
          </p:nvSpPr>
          <p:spPr bwMode="auto">
            <a:xfrm>
              <a:off x="1041400" y="4761146"/>
              <a:ext cx="7263496" cy="1746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22"/>
            <p:cNvSpPr>
              <a:spLocks noChangeShapeType="1"/>
            </p:cNvSpPr>
            <p:nvPr/>
          </p:nvSpPr>
          <p:spPr bwMode="auto">
            <a:xfrm>
              <a:off x="1041400" y="5078646"/>
              <a:ext cx="7263496" cy="190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26"/>
            <p:cNvSpPr>
              <a:spLocks noChangeShapeType="1"/>
            </p:cNvSpPr>
            <p:nvPr/>
          </p:nvSpPr>
          <p:spPr bwMode="auto">
            <a:xfrm>
              <a:off x="8121650" y="5715233"/>
              <a:ext cx="158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127"/>
            <p:cNvSpPr>
              <a:spLocks noChangeArrowheads="1"/>
            </p:cNvSpPr>
            <p:nvPr/>
          </p:nvSpPr>
          <p:spPr bwMode="auto">
            <a:xfrm>
              <a:off x="8121650" y="5715233"/>
              <a:ext cx="1905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28"/>
            <p:cNvSpPr>
              <a:spLocks noChangeShapeType="1"/>
            </p:cNvSpPr>
            <p:nvPr/>
          </p:nvSpPr>
          <p:spPr bwMode="auto">
            <a:xfrm>
              <a:off x="1041400" y="6047247"/>
              <a:ext cx="7256242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AutoShape 4"/>
            <p:cNvSpPr>
              <a:spLocks noChangeArrowheads="1"/>
            </p:cNvSpPr>
            <p:nvPr/>
          </p:nvSpPr>
          <p:spPr bwMode="auto">
            <a:xfrm>
              <a:off x="6596514" y="2997659"/>
              <a:ext cx="1936750" cy="1008063"/>
            </a:xfrm>
            <a:prstGeom prst="roundRect">
              <a:avLst>
                <a:gd name="adj" fmla="val 16667"/>
              </a:avLst>
            </a:prstGeom>
            <a:solidFill>
              <a:srgbClr val="6200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Note: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Rows 14-121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are not shown.</a:t>
              </a:r>
            </a:p>
          </p:txBody>
        </p:sp>
        <p:sp>
          <p:nvSpPr>
            <p:cNvPr id="93" name="Right Triangle 92"/>
            <p:cNvSpPr/>
            <p:nvPr/>
          </p:nvSpPr>
          <p:spPr bwMode="auto">
            <a:xfrm rot="16200000">
              <a:off x="1224872" y="1586259"/>
              <a:ext cx="255587" cy="266687"/>
            </a:xfrm>
            <a:prstGeom prst="rtTriangle">
              <a:avLst/>
            </a:prstGeom>
            <a:solidFill>
              <a:srgbClr val="6F050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94" name="Line 106"/>
            <p:cNvSpPr>
              <a:spLocks noChangeShapeType="1"/>
            </p:cNvSpPr>
            <p:nvPr/>
          </p:nvSpPr>
          <p:spPr bwMode="auto">
            <a:xfrm>
              <a:off x="1034146" y="2207321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>
              <a:off x="1034146" y="4456991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22"/>
            <p:cNvSpPr>
              <a:spLocks noChangeShapeType="1"/>
            </p:cNvSpPr>
            <p:nvPr/>
          </p:nvSpPr>
          <p:spPr bwMode="auto">
            <a:xfrm>
              <a:off x="1034146" y="5405214"/>
              <a:ext cx="7263496" cy="190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06"/>
            <p:cNvSpPr>
              <a:spLocks noChangeShapeType="1"/>
            </p:cNvSpPr>
            <p:nvPr/>
          </p:nvSpPr>
          <p:spPr bwMode="auto">
            <a:xfrm>
              <a:off x="1041406" y="4115915"/>
              <a:ext cx="727075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4"/>
            <p:cNvSpPr>
              <a:spLocks noChangeShapeType="1"/>
            </p:cNvSpPr>
            <p:nvPr/>
          </p:nvSpPr>
          <p:spPr bwMode="auto">
            <a:xfrm>
              <a:off x="1521529" y="1562785"/>
              <a:ext cx="0" cy="447222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083819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ChangeArrowheads="1"/>
          </p:cNvSpPr>
          <p:nvPr/>
        </p:nvSpPr>
        <p:spPr bwMode="auto">
          <a:xfrm>
            <a:off x="690563" y="207963"/>
            <a:ext cx="777240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Two-Tailed Test About a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Proportion</a:t>
            </a:r>
            <a:endParaRPr lang="en-US" sz="26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 Box 49"/>
          <p:cNvSpPr txBox="1">
            <a:spLocks noChangeArrowheads="1"/>
          </p:cNvSpPr>
          <p:nvPr/>
        </p:nvSpPr>
        <p:spPr bwMode="auto">
          <a:xfrm>
            <a:off x="685800" y="1119188"/>
            <a:ext cx="38528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Critical Value Approach</a:t>
            </a:r>
          </a:p>
        </p:txBody>
      </p:sp>
      <p:sp>
        <p:nvSpPr>
          <p:cNvPr id="4" name="AutoShape 50"/>
          <p:cNvSpPr>
            <a:spLocks noChangeArrowheads="1"/>
          </p:cNvSpPr>
          <p:nvPr/>
        </p:nvSpPr>
        <p:spPr bwMode="auto">
          <a:xfrm rot="5400000">
            <a:off x="771525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1181100" y="3467100"/>
            <a:ext cx="493395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52"/>
          <p:cNvSpPr txBox="1">
            <a:spLocks noChangeArrowheads="1"/>
          </p:cNvSpPr>
          <p:nvPr/>
        </p:nvSpPr>
        <p:spPr bwMode="auto">
          <a:xfrm>
            <a:off x="1255713" y="3519488"/>
            <a:ext cx="4824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 Determine whether to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7" name="AutoShape 53"/>
          <p:cNvSpPr>
            <a:spLocks noChangeArrowheads="1"/>
          </p:cNvSpPr>
          <p:nvPr/>
        </p:nvSpPr>
        <p:spPr bwMode="auto">
          <a:xfrm rot="5400000">
            <a:off x="771525" y="3651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2344738" y="2392363"/>
            <a:ext cx="468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/2 = .05/2 = .025,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.025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1.96</a:t>
            </a:r>
          </a:p>
        </p:txBody>
      </p:sp>
      <p:sp>
        <p:nvSpPr>
          <p:cNvPr id="9" name="Rectangle 55"/>
          <p:cNvSpPr>
            <a:spLocks noChangeArrowheads="1"/>
          </p:cNvSpPr>
          <p:nvPr/>
        </p:nvSpPr>
        <p:spPr bwMode="auto">
          <a:xfrm>
            <a:off x="1181100" y="1733550"/>
            <a:ext cx="7086600" cy="571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1236663" y="1766888"/>
            <a:ext cx="7038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4.  Determine the criticals value and rejection rule.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2581275" y="2852738"/>
            <a:ext cx="43703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-1.96  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1.96</a:t>
            </a:r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1177925" y="4205288"/>
            <a:ext cx="72818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Because 1.278 &gt; -1.96 and &lt; 1.96, we cannot reject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utoUpdateAnimBg="0"/>
      <p:bldP spid="7" grpId="0" animBg="1"/>
      <p:bldP spid="8" grpId="0" autoUpdateAnimBg="0"/>
      <p:bldP spid="9" grpId="0" animBg="1"/>
      <p:bldP spid="10" grpId="0" autoUpdateAnimBg="0"/>
      <p:bldP spid="11" grpId="0" autoUpdateAnimBg="0"/>
      <p:bldP spid="12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End of Chapter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3797300" y="3095625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3927475" y="2181225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03262" y="1087438"/>
            <a:ext cx="8008937" cy="574675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Alternative Hypothesis as a Research Hypothesis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188913"/>
            <a:ext cx="7772400" cy="642937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Developing Null and Alternative Hypotheses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09650" y="1549400"/>
            <a:ext cx="73533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new sales force bonus plan is developed in an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attempt to increase sales.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09650" y="2774950"/>
            <a:ext cx="7315200" cy="1111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Alternative Hypothesis: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new bonus plan increase sales.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5400000">
            <a:off x="771525" y="172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rot="5400000">
            <a:off x="771525" y="3009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09650" y="3765550"/>
            <a:ext cx="7315200" cy="104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Null Hypothesis: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new bonus plan does not increase sales.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5400000">
            <a:off x="771525" y="3987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nimBg="1"/>
      <p:bldP spid="7" grpId="0" animBg="1"/>
      <p:bldP spid="8" grpId="0" autoUpdateAnimBg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03262" y="1087438"/>
            <a:ext cx="8008937" cy="574675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Alternative Hypothesis as a Research Hypothesis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188913"/>
            <a:ext cx="7772400" cy="642937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Developing Null and Alternative Hypotheses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09650" y="1549400"/>
            <a:ext cx="73533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new drug is developed with the goal of lowering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blood pressure more than the existing drug.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09650" y="2863850"/>
            <a:ext cx="7315200" cy="1289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Alternative Hypothesis: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new drug lowers blood pressure more than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existing drug.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5400000">
            <a:off x="771525" y="172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rot="5400000">
            <a:off x="771525" y="3022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09650" y="4070350"/>
            <a:ext cx="7315200" cy="1390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Null Hypothesis:  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new drug does not lower blood pressure more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than the existing drug.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5400000">
            <a:off x="771525" y="4254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nimBg="1"/>
      <p:bldP spid="7" grpId="0" animBg="1"/>
      <p:bldP spid="8" grpId="0" autoUpdateAnimBg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874"/>
            <a:ext cx="7772400" cy="814387"/>
          </a:xfrm>
        </p:spPr>
        <p:txBody>
          <a:bodyPr/>
          <a:lstStyle/>
          <a:p>
            <a:r>
              <a:rPr lang="en-US" dirty="0"/>
              <a:t>Developing Null and Alternative Hypotheses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38" y="1094014"/>
            <a:ext cx="7772400" cy="660400"/>
          </a:xfrm>
        </p:spPr>
        <p:txBody>
          <a:bodyPr/>
          <a:lstStyle/>
          <a:p>
            <a:r>
              <a:rPr lang="en-US" dirty="0" smtClean="0">
                <a:solidFill>
                  <a:srgbClr val="66FFFF"/>
                </a:solidFill>
              </a:rPr>
              <a:t>Null Hypothesis as an Assumption to be Challenged</a:t>
            </a:r>
            <a:endParaRPr lang="en-US" dirty="0"/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 rot="5400000">
            <a:off x="771525" y="1729014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auto">
          <a:xfrm rot="5400000">
            <a:off x="771525" y="3049814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009650" y="1576614"/>
            <a:ext cx="7353300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might begin with a belief or assumption that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 statement about the value of a population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parameter is true.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009650" y="2751364"/>
            <a:ext cx="7353300" cy="1949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then using a hypothesis test to challenge the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assumption and determine if there is statistical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evidence to conclude that the assumption is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incorrect.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>
            <a:off x="771525" y="4624614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09650" y="4516664"/>
            <a:ext cx="735330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 these situations, it is helpful to develop the null</a:t>
            </a:r>
          </a:p>
          <a:p>
            <a:pPr algn="l">
              <a:buClr>
                <a:srgbClr val="66FFFF"/>
              </a:buClr>
              <a:buSzPct val="12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hypothesis first.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4" grpId="0" autoUpdateAnimBg="0"/>
      <p:bldP spid="89095" grpId="0" autoUpdateAnimBg="0"/>
      <p:bldP spid="8" grpId="0" animBg="1"/>
      <p:bldP spid="9" grpId="0" autoUpdateAnimBg="0"/>
    </p:bldLst>
  </p:timing>
</p:sld>
</file>

<file path=ppt/theme/theme1.xml><?xml version="1.0" encoding="utf-8"?>
<a:theme xmlns:a="http://schemas.openxmlformats.org/drawingml/2006/main" name="SBE9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SBE9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lnDef>
  </a:objectDefaults>
  <a:extraClrSchemeLst>
    <a:extraClrScheme>
      <a:clrScheme name="SBE9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9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6407</TotalTime>
  <Pages>29</Pages>
  <Words>4569</Words>
  <Application>Microsoft Office PowerPoint</Application>
  <PresentationFormat>On-screen Show (4:3)</PresentationFormat>
  <Paragraphs>1050</Paragraphs>
  <Slides>65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5" baseType="lpstr">
      <vt:lpstr>Arial</vt:lpstr>
      <vt:lpstr>Futura Md BT</vt:lpstr>
      <vt:lpstr>MS Reference Serif</vt:lpstr>
      <vt:lpstr>Monotype Sorts</vt:lpstr>
      <vt:lpstr>Book Antiqua</vt:lpstr>
      <vt:lpstr>Times New Roman</vt:lpstr>
      <vt:lpstr>Wingdings</vt:lpstr>
      <vt:lpstr>Symbol</vt:lpstr>
      <vt:lpstr>SBE9ch01</vt:lpstr>
      <vt:lpstr>Equation</vt:lpstr>
      <vt:lpstr>PowerPoint Presentation</vt:lpstr>
      <vt:lpstr>Chapter 9  Hypothesis Testing</vt:lpstr>
      <vt:lpstr>Hypothesis Testing</vt:lpstr>
      <vt:lpstr>PowerPoint Presentation</vt:lpstr>
      <vt:lpstr>Developing Null and Alternative Hypotheses</vt:lpstr>
      <vt:lpstr>Developing Null and Alternative Hypotheses</vt:lpstr>
      <vt:lpstr>PowerPoint Presentation</vt:lpstr>
      <vt:lpstr>PowerPoint Presentation</vt:lpstr>
      <vt:lpstr>Developing Null and Alternative Hypotheses</vt:lpstr>
      <vt:lpstr>PowerPoint Presentation</vt:lpstr>
      <vt:lpstr>PowerPoint Presentation</vt:lpstr>
      <vt:lpstr>Null and Alternative Hypotheses</vt:lpstr>
      <vt:lpstr>PowerPoint Presentation</vt:lpstr>
      <vt:lpstr>Type I Error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Confidence Interval Approach to Two-Tailed Tests About a Population Mean</vt:lpstr>
      <vt:lpstr>Confidence Interval Approach to Two-Tailed Tests About a Population Mean</vt:lpstr>
      <vt:lpstr>Tests About a Population Mean: s  Unknown</vt:lpstr>
      <vt:lpstr>PowerPoint Presentation</vt:lpstr>
      <vt:lpstr>p -Values and the t Distribution </vt:lpstr>
      <vt:lpstr>Example:  Highway Patrol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9  Hypothesis Tests</dc:title>
  <dc:creator>John S. Loucks IV</dc:creator>
  <cp:lastModifiedBy>John IV</cp:lastModifiedBy>
  <cp:revision>269</cp:revision>
  <cp:lastPrinted>1601-01-01T00:00:00Z</cp:lastPrinted>
  <dcterms:created xsi:type="dcterms:W3CDTF">1996-08-27T07:40:38Z</dcterms:created>
  <dcterms:modified xsi:type="dcterms:W3CDTF">2010-12-29T05:52:18Z</dcterms:modified>
</cp:coreProperties>
</file>