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5" r:id="rId1"/>
  </p:sldMasterIdLst>
  <p:notesMasterIdLst>
    <p:notesMasterId r:id="rId53"/>
  </p:notesMasterIdLst>
  <p:handoutMasterIdLst>
    <p:handoutMasterId r:id="rId54"/>
  </p:handoutMasterIdLst>
  <p:sldIdLst>
    <p:sldId id="294" r:id="rId2"/>
    <p:sldId id="257" r:id="rId3"/>
    <p:sldId id="258" r:id="rId4"/>
    <p:sldId id="317" r:id="rId5"/>
    <p:sldId id="322" r:id="rId6"/>
    <p:sldId id="318" r:id="rId7"/>
    <p:sldId id="319" r:id="rId8"/>
    <p:sldId id="327" r:id="rId9"/>
    <p:sldId id="324" r:id="rId10"/>
    <p:sldId id="326" r:id="rId11"/>
    <p:sldId id="311" r:id="rId12"/>
    <p:sldId id="303" r:id="rId13"/>
    <p:sldId id="260" r:id="rId14"/>
    <p:sldId id="261" r:id="rId15"/>
    <p:sldId id="314" r:id="rId16"/>
    <p:sldId id="262" r:id="rId17"/>
    <p:sldId id="335" r:id="rId18"/>
    <p:sldId id="264" r:id="rId19"/>
    <p:sldId id="295" r:id="rId20"/>
    <p:sldId id="266" r:id="rId21"/>
    <p:sldId id="267" r:id="rId22"/>
    <p:sldId id="268" r:id="rId23"/>
    <p:sldId id="269" r:id="rId24"/>
    <p:sldId id="270" r:id="rId25"/>
    <p:sldId id="336" r:id="rId26"/>
    <p:sldId id="309" r:id="rId27"/>
    <p:sldId id="310" r:id="rId28"/>
    <p:sldId id="312" r:id="rId29"/>
    <p:sldId id="272" r:id="rId30"/>
    <p:sldId id="274" r:id="rId31"/>
    <p:sldId id="275" r:id="rId32"/>
    <p:sldId id="308" r:id="rId33"/>
    <p:sldId id="333" r:id="rId34"/>
    <p:sldId id="334" r:id="rId35"/>
    <p:sldId id="276" r:id="rId36"/>
    <p:sldId id="316" r:id="rId37"/>
    <p:sldId id="329" r:id="rId38"/>
    <p:sldId id="330" r:id="rId39"/>
    <p:sldId id="340" r:id="rId40"/>
    <p:sldId id="341" r:id="rId41"/>
    <p:sldId id="277" r:id="rId42"/>
    <p:sldId id="278" r:id="rId43"/>
    <p:sldId id="279" r:id="rId44"/>
    <p:sldId id="280" r:id="rId45"/>
    <p:sldId id="289" r:id="rId46"/>
    <p:sldId id="281" r:id="rId47"/>
    <p:sldId id="305" r:id="rId48"/>
    <p:sldId id="284" r:id="rId49"/>
    <p:sldId id="304" r:id="rId50"/>
    <p:sldId id="285" r:id="rId51"/>
    <p:sldId id="286" r:id="rId52"/>
  </p:sldIdLst>
  <p:sldSz cx="9144000" cy="6858000" type="screen4x3"/>
  <p:notesSz cx="6858000" cy="9144000"/>
  <p:embeddedFontLst>
    <p:embeddedFont>
      <p:font typeface="Monotype Sorts" charset="2"/>
      <p:regular r:id="rId55"/>
    </p:embeddedFont>
    <p:embeddedFont>
      <p:font typeface="Book Antiqua" pitchFamily="18" charset="0"/>
      <p:regular r:id="rId56"/>
      <p:bold r:id="rId57"/>
      <p:italic r:id="rId58"/>
      <p:boldItalic r:id="rId59"/>
    </p:embeddedFont>
    <p:embeddedFont>
      <p:font typeface="MS Reference Serif" charset="0"/>
      <p:regular r:id="rId60"/>
      <p:bold r:id="rId61"/>
      <p:italic r:id="rId62"/>
      <p:boldItalic r:id="rId63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32"/>
    <a:srgbClr val="993366"/>
    <a:srgbClr val="68961E"/>
    <a:srgbClr val="648F1D"/>
    <a:srgbClr val="7AAF23"/>
    <a:srgbClr val="8AC628"/>
    <a:srgbClr val="2F0B1D"/>
    <a:srgbClr val="1F3E08"/>
    <a:srgbClr val="589A26"/>
    <a:srgbClr val="1D3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65" autoAdjust="0"/>
    <p:restoredTop sz="90929"/>
  </p:normalViewPr>
  <p:slideViewPr>
    <p:cSldViewPr snapToGrid="0">
      <p:cViewPr>
        <p:scale>
          <a:sx n="66" d="100"/>
          <a:sy n="66" d="100"/>
        </p:scale>
        <p:origin x="-72" y="-168"/>
      </p:cViewPr>
      <p:guideLst>
        <p:guide orient="horz" pos="792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font" Target="fonts/font1.fntdata"/><Relationship Id="rId63" Type="http://schemas.openxmlformats.org/officeDocument/2006/relationships/font" Target="fonts/font9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font" Target="fonts/font4.fntdata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3.fntdata"/><Relationship Id="rId61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font" Target="fonts/font6.fntdata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2.fntdata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5.fntdata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62" Type="http://schemas.openxmlformats.org/officeDocument/2006/relationships/font" Target="fonts/font8.fntdata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6.xml"/><Relationship Id="rId18" Type="http://schemas.openxmlformats.org/officeDocument/2006/relationships/slide" Target="slides/slide22.xml"/><Relationship Id="rId26" Type="http://schemas.openxmlformats.org/officeDocument/2006/relationships/slide" Target="slides/slide35.xml"/><Relationship Id="rId3" Type="http://schemas.openxmlformats.org/officeDocument/2006/relationships/slide" Target="slides/slide4.xml"/><Relationship Id="rId21" Type="http://schemas.openxmlformats.org/officeDocument/2006/relationships/slide" Target="slides/slide26.xml"/><Relationship Id="rId34" Type="http://schemas.openxmlformats.org/officeDocument/2006/relationships/slide" Target="slides/slide47.xml"/><Relationship Id="rId7" Type="http://schemas.openxmlformats.org/officeDocument/2006/relationships/slide" Target="slides/slide8.xml"/><Relationship Id="rId12" Type="http://schemas.openxmlformats.org/officeDocument/2006/relationships/slide" Target="slides/slide15.xml"/><Relationship Id="rId17" Type="http://schemas.openxmlformats.org/officeDocument/2006/relationships/slide" Target="slides/slide21.xml"/><Relationship Id="rId25" Type="http://schemas.openxmlformats.org/officeDocument/2006/relationships/slide" Target="slides/slide32.xml"/><Relationship Id="rId33" Type="http://schemas.openxmlformats.org/officeDocument/2006/relationships/slide" Target="slides/slide46.xml"/><Relationship Id="rId2" Type="http://schemas.openxmlformats.org/officeDocument/2006/relationships/slide" Target="slides/slide3.xml"/><Relationship Id="rId16" Type="http://schemas.openxmlformats.org/officeDocument/2006/relationships/slide" Target="slides/slide20.xml"/><Relationship Id="rId20" Type="http://schemas.openxmlformats.org/officeDocument/2006/relationships/slide" Target="slides/slide24.xml"/><Relationship Id="rId29" Type="http://schemas.openxmlformats.org/officeDocument/2006/relationships/slide" Target="slides/slide42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4.xml"/><Relationship Id="rId24" Type="http://schemas.openxmlformats.org/officeDocument/2006/relationships/slide" Target="slides/slide31.xml"/><Relationship Id="rId32" Type="http://schemas.openxmlformats.org/officeDocument/2006/relationships/slide" Target="slides/slide45.xml"/><Relationship Id="rId37" Type="http://schemas.openxmlformats.org/officeDocument/2006/relationships/slide" Target="slides/slide50.xml"/><Relationship Id="rId5" Type="http://schemas.openxmlformats.org/officeDocument/2006/relationships/slide" Target="slides/slide6.xml"/><Relationship Id="rId15" Type="http://schemas.openxmlformats.org/officeDocument/2006/relationships/slide" Target="slides/slide19.xml"/><Relationship Id="rId23" Type="http://schemas.openxmlformats.org/officeDocument/2006/relationships/slide" Target="slides/slide30.xml"/><Relationship Id="rId28" Type="http://schemas.openxmlformats.org/officeDocument/2006/relationships/slide" Target="slides/slide41.xml"/><Relationship Id="rId36" Type="http://schemas.openxmlformats.org/officeDocument/2006/relationships/slide" Target="slides/slide49.xml"/><Relationship Id="rId10" Type="http://schemas.openxmlformats.org/officeDocument/2006/relationships/slide" Target="slides/slide12.xml"/><Relationship Id="rId19" Type="http://schemas.openxmlformats.org/officeDocument/2006/relationships/slide" Target="slides/slide23.xml"/><Relationship Id="rId31" Type="http://schemas.openxmlformats.org/officeDocument/2006/relationships/slide" Target="slides/slide44.xml"/><Relationship Id="rId4" Type="http://schemas.openxmlformats.org/officeDocument/2006/relationships/slide" Target="slides/slide5.xml"/><Relationship Id="rId9" Type="http://schemas.openxmlformats.org/officeDocument/2006/relationships/slide" Target="slides/slide11.xml"/><Relationship Id="rId14" Type="http://schemas.openxmlformats.org/officeDocument/2006/relationships/slide" Target="slides/slide17.xml"/><Relationship Id="rId22" Type="http://schemas.openxmlformats.org/officeDocument/2006/relationships/slide" Target="slides/slide27.xml"/><Relationship Id="rId27" Type="http://schemas.openxmlformats.org/officeDocument/2006/relationships/slide" Target="slides/slide36.xml"/><Relationship Id="rId30" Type="http://schemas.openxmlformats.org/officeDocument/2006/relationships/slide" Target="slides/slide43.xml"/><Relationship Id="rId35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DCA84589-EE6F-4706-90E2-226A00853D45}" type="slidenum">
              <a:rPr lang="en-US" sz="1400">
                <a:effectLst/>
                <a:latin typeface="Book Antiqua" pitchFamily="18" charset="0"/>
              </a:rPr>
              <a:pPr algn="r"/>
              <a:t>‹#›</a:t>
            </a:fld>
            <a:endParaRPr lang="en-US" sz="1400">
              <a:effectLst/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954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A58D0D8B-18F8-4E5D-B828-014A3C919F0E}" type="slidenum">
              <a:rPr lang="en-US" sz="1400">
                <a:effectLst/>
                <a:latin typeface="Book Antiqua" pitchFamily="18" charset="0"/>
              </a:rPr>
              <a:pPr algn="r"/>
              <a:t>‹#›</a:t>
            </a:fld>
            <a:endParaRPr lang="en-US" sz="1400">
              <a:effectLst/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878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52388"/>
            <a:ext cx="1943100" cy="5695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2388"/>
            <a:ext cx="5678488" cy="5695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104900"/>
            <a:ext cx="381000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104900"/>
            <a:ext cx="381000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70A8">
                <a:gamma/>
                <a:shade val="46275"/>
                <a:invGamma/>
              </a:srgbClr>
            </a:gs>
            <a:gs pos="50000">
              <a:srgbClr val="0070A8"/>
            </a:gs>
            <a:gs pos="100000">
              <a:srgbClr val="0070A8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578" name="Group 2"/>
          <p:cNvGrpSpPr>
            <a:grpSpLocks/>
          </p:cNvGrpSpPr>
          <p:nvPr/>
        </p:nvGrpSpPr>
        <p:grpSpPr bwMode="auto">
          <a:xfrm>
            <a:off x="457200" y="304800"/>
            <a:ext cx="8231188" cy="6183313"/>
            <a:chOff x="372" y="186"/>
            <a:chExt cx="5185" cy="3895"/>
          </a:xfrm>
        </p:grpSpPr>
        <p:grpSp>
          <p:nvGrpSpPr>
            <p:cNvPr id="152579" name="Group 3"/>
            <p:cNvGrpSpPr>
              <a:grpSpLocks/>
            </p:cNvGrpSpPr>
            <p:nvPr/>
          </p:nvGrpSpPr>
          <p:grpSpPr bwMode="auto">
            <a:xfrm>
              <a:off x="372" y="186"/>
              <a:ext cx="5185" cy="919"/>
              <a:chOff x="372" y="186"/>
              <a:chExt cx="5185" cy="919"/>
            </a:xfrm>
          </p:grpSpPr>
          <p:sp>
            <p:nvSpPr>
              <p:cNvPr id="152580" name="Freeform 4"/>
              <p:cNvSpPr>
                <a:spLocks/>
              </p:cNvSpPr>
              <p:nvPr/>
            </p:nvSpPr>
            <p:spPr bwMode="auto">
              <a:xfrm>
                <a:off x="372" y="192"/>
                <a:ext cx="86" cy="9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96"/>
                  </a:cxn>
                  <a:cxn ang="0">
                    <a:pos x="85" y="816"/>
                  </a:cxn>
                  <a:cxn ang="0">
                    <a:pos x="0" y="912"/>
                  </a:cxn>
                  <a:cxn ang="0">
                    <a:pos x="0" y="0"/>
                  </a:cxn>
                </a:cxnLst>
                <a:rect l="0" t="0" r="r" b="b"/>
                <a:pathLst>
                  <a:path w="86" h="913">
                    <a:moveTo>
                      <a:pt x="0" y="0"/>
                    </a:moveTo>
                    <a:lnTo>
                      <a:pt x="85" y="96"/>
                    </a:lnTo>
                    <a:lnTo>
                      <a:pt x="85" y="816"/>
                    </a:lnTo>
                    <a:lnTo>
                      <a:pt x="0" y="91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581" name="Freeform 5"/>
              <p:cNvSpPr>
                <a:spLocks/>
              </p:cNvSpPr>
              <p:nvPr/>
            </p:nvSpPr>
            <p:spPr bwMode="auto">
              <a:xfrm>
                <a:off x="5470" y="186"/>
                <a:ext cx="87" cy="910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0" y="93"/>
                  </a:cxn>
                  <a:cxn ang="0">
                    <a:pos x="0" y="813"/>
                  </a:cxn>
                  <a:cxn ang="0">
                    <a:pos x="86" y="909"/>
                  </a:cxn>
                  <a:cxn ang="0">
                    <a:pos x="86" y="0"/>
                  </a:cxn>
                </a:cxnLst>
                <a:rect l="0" t="0" r="r" b="b"/>
                <a:pathLst>
                  <a:path w="87" h="910">
                    <a:moveTo>
                      <a:pt x="86" y="0"/>
                    </a:moveTo>
                    <a:lnTo>
                      <a:pt x="0" y="93"/>
                    </a:lnTo>
                    <a:lnTo>
                      <a:pt x="0" y="813"/>
                    </a:lnTo>
                    <a:lnTo>
                      <a:pt x="86" y="909"/>
                    </a:lnTo>
                    <a:lnTo>
                      <a:pt x="86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582" name="Freeform 6"/>
              <p:cNvSpPr>
                <a:spLocks/>
              </p:cNvSpPr>
              <p:nvPr/>
            </p:nvSpPr>
            <p:spPr bwMode="auto">
              <a:xfrm>
                <a:off x="372" y="189"/>
                <a:ext cx="5185" cy="10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84" y="3"/>
                  </a:cxn>
                  <a:cxn ang="0">
                    <a:pos x="5093" y="102"/>
                  </a:cxn>
                  <a:cxn ang="0">
                    <a:pos x="88" y="102"/>
                  </a:cxn>
                  <a:cxn ang="0">
                    <a:pos x="0" y="0"/>
                  </a:cxn>
                </a:cxnLst>
                <a:rect l="0" t="0" r="r" b="b"/>
                <a:pathLst>
                  <a:path w="5185" h="103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2583" name="Group 7"/>
            <p:cNvGrpSpPr>
              <a:grpSpLocks/>
            </p:cNvGrpSpPr>
            <p:nvPr/>
          </p:nvGrpSpPr>
          <p:grpSpPr bwMode="auto">
            <a:xfrm>
              <a:off x="372" y="291"/>
              <a:ext cx="5185" cy="3790"/>
              <a:chOff x="372" y="291"/>
              <a:chExt cx="5185" cy="3790"/>
            </a:xfrm>
          </p:grpSpPr>
          <p:sp>
            <p:nvSpPr>
              <p:cNvPr id="152584" name="Freeform 8"/>
              <p:cNvSpPr>
                <a:spLocks/>
              </p:cNvSpPr>
              <p:nvPr/>
            </p:nvSpPr>
            <p:spPr bwMode="auto">
              <a:xfrm>
                <a:off x="372" y="807"/>
                <a:ext cx="79" cy="32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8" y="107"/>
                  </a:cxn>
                  <a:cxn ang="0">
                    <a:pos x="78" y="3166"/>
                  </a:cxn>
                  <a:cxn ang="0">
                    <a:pos x="0" y="3273"/>
                  </a:cxn>
                  <a:cxn ang="0">
                    <a:pos x="0" y="0"/>
                  </a:cxn>
                </a:cxnLst>
                <a:rect l="0" t="0" r="r" b="b"/>
                <a:pathLst>
                  <a:path w="79" h="3274">
                    <a:moveTo>
                      <a:pt x="0" y="0"/>
                    </a:moveTo>
                    <a:lnTo>
                      <a:pt x="78" y="107"/>
                    </a:lnTo>
                    <a:lnTo>
                      <a:pt x="78" y="3166"/>
                    </a:lnTo>
                    <a:lnTo>
                      <a:pt x="0" y="3273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585" name="Freeform 9"/>
              <p:cNvSpPr>
                <a:spLocks/>
              </p:cNvSpPr>
              <p:nvPr/>
            </p:nvSpPr>
            <p:spPr bwMode="auto">
              <a:xfrm>
                <a:off x="5470" y="747"/>
                <a:ext cx="84" cy="3325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3" y="109"/>
                  </a:cxn>
                  <a:cxn ang="0">
                    <a:pos x="0" y="3233"/>
                  </a:cxn>
                  <a:cxn ang="0">
                    <a:pos x="83" y="3324"/>
                  </a:cxn>
                  <a:cxn ang="0">
                    <a:pos x="83" y="0"/>
                  </a:cxn>
                </a:cxnLst>
                <a:rect l="0" t="0" r="r" b="b"/>
                <a:pathLst>
                  <a:path w="84" h="3325">
                    <a:moveTo>
                      <a:pt x="83" y="0"/>
                    </a:moveTo>
                    <a:lnTo>
                      <a:pt x="3" y="109"/>
                    </a:lnTo>
                    <a:lnTo>
                      <a:pt x="0" y="3233"/>
                    </a:lnTo>
                    <a:lnTo>
                      <a:pt x="83" y="3324"/>
                    </a:lnTo>
                    <a:lnTo>
                      <a:pt x="83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586" name="Freeform 10"/>
              <p:cNvSpPr>
                <a:spLocks/>
              </p:cNvSpPr>
              <p:nvPr/>
            </p:nvSpPr>
            <p:spPr bwMode="auto">
              <a:xfrm>
                <a:off x="372" y="3984"/>
                <a:ext cx="5185" cy="88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5184" y="87"/>
                  </a:cxn>
                  <a:cxn ang="0">
                    <a:pos x="5095" y="0"/>
                  </a:cxn>
                  <a:cxn ang="0">
                    <a:pos x="89" y="0"/>
                  </a:cxn>
                  <a:cxn ang="0">
                    <a:pos x="0" y="87"/>
                  </a:cxn>
                </a:cxnLst>
                <a:rect l="0" t="0" r="r" b="b"/>
                <a:pathLst>
                  <a:path w="5185" h="88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587" name="Rectangle 11"/>
              <p:cNvSpPr>
                <a:spLocks noChangeArrowheads="1"/>
              </p:cNvSpPr>
              <p:nvPr/>
            </p:nvSpPr>
            <p:spPr bwMode="auto">
              <a:xfrm>
                <a:off x="457" y="291"/>
                <a:ext cx="5013" cy="36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258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258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104900"/>
            <a:ext cx="7772400" cy="464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Rectangle 14"/>
          <p:cNvSpPr>
            <a:spLocks noChangeArrowheads="1"/>
          </p:cNvSpPr>
          <p:nvPr userDrawn="1"/>
        </p:nvSpPr>
        <p:spPr bwMode="auto">
          <a:xfrm>
            <a:off x="8191500" y="6245225"/>
            <a:ext cx="5445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1600" dirty="0">
                <a:effectLst/>
                <a:latin typeface="Book Antiqua" pitchFamily="18" charset="0"/>
              </a:rPr>
              <a:t>  </a:t>
            </a:r>
            <a:fld id="{ACCBB94D-2D05-4074-A2A1-6ADB95F3FE9F}" type="slidenum">
              <a:rPr lang="en-US" sz="1600">
                <a:effectLst/>
                <a:latin typeface="Book Antiqua" pitchFamily="18" charset="0"/>
              </a:rPr>
              <a:pPr algn="l">
                <a:defRPr/>
              </a:pPr>
              <a:t>‹#›</a:t>
            </a:fld>
            <a:endParaRPr lang="en-US" sz="1600" dirty="0">
              <a:effectLst/>
              <a:latin typeface="Book Antiqua" pitchFamily="18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 userDrawn="1"/>
        </p:nvSpPr>
        <p:spPr bwMode="auto">
          <a:xfrm>
            <a:off x="7737475" y="5995988"/>
            <a:ext cx="831850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l">
              <a:defRPr/>
            </a:pPr>
            <a:r>
              <a:rPr lang="en-US" sz="1600" dirty="0">
                <a:effectLst/>
                <a:latin typeface="Book Antiqua" pitchFamily="18" charset="0"/>
              </a:rPr>
              <a:t>            Slide</a:t>
            </a:r>
          </a:p>
        </p:txBody>
      </p:sp>
      <p:sp>
        <p:nvSpPr>
          <p:cNvPr id="19" name="Rectangle 16"/>
          <p:cNvSpPr>
            <a:spLocks noChangeArrowheads="1"/>
          </p:cNvSpPr>
          <p:nvPr userDrawn="1"/>
        </p:nvSpPr>
        <p:spPr bwMode="auto">
          <a:xfrm>
            <a:off x="563563" y="6164263"/>
            <a:ext cx="6827837" cy="547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© </a:t>
            </a:r>
            <a:r>
              <a:rPr lang="en-US" sz="1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2012  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Cengage Learning.  All Rights Reserved.  May not be scanned, copied</a:t>
            </a:r>
          </a:p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or duplicated, or posted to a publicly accessible website, in whole or in part.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12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8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0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8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5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7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8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notesSlide" Target="../notesSlides/notesSlide45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image" Target="../media/image25.emf"/><Relationship Id="rId4" Type="http://schemas.openxmlformats.org/officeDocument/2006/relationships/oleObject" Target="../embeddings/oleObject20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3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1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6.emf"/><Relationship Id="rId4" Type="http://schemas.openxmlformats.org/officeDocument/2006/relationships/oleObject" Target="../embeddings/oleObject23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Slides\MBS4ppt\ASW_MBS_4e_Cv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36" y="537032"/>
            <a:ext cx="4246533" cy="524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5334261" y="2868143"/>
            <a:ext cx="2459026" cy="1932464"/>
            <a:chOff x="5334261" y="2868143"/>
            <a:chExt cx="2459026" cy="1932464"/>
          </a:xfrm>
        </p:grpSpPr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367578" y="2869730"/>
              <a:ext cx="2262189" cy="1930400"/>
            </a:xfrm>
            <a:prstGeom prst="rect">
              <a:avLst/>
            </a:prstGeom>
            <a:solidFill>
              <a:srgbClr val="495E8D"/>
            </a:solidFill>
            <a:ln w="76200">
              <a:noFill/>
              <a:miter lim="800000"/>
              <a:headEnd/>
              <a:tailEnd/>
            </a:ln>
            <a:effectLst>
              <a:outerShdw dist="12700" dir="10800000" algn="ctr" rotWithShape="0">
                <a:srgbClr val="F9DFB5">
                  <a:alpha val="50000"/>
                </a:srgbClr>
              </a:outerShdw>
            </a:effectLst>
          </p:spPr>
          <p:txBody>
            <a:bodyPr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3" name="AutoShape 39"/>
            <p:cNvSpPr>
              <a:spLocks noChangeArrowheads="1"/>
            </p:cNvSpPr>
            <p:nvPr/>
          </p:nvSpPr>
          <p:spPr bwMode="auto">
            <a:xfrm>
              <a:off x="6021637" y="2981761"/>
              <a:ext cx="1771650" cy="1788974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9pPr>
            </a:lstStyle>
            <a:p>
              <a:r>
                <a:rPr lang="en-US" sz="14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Slides by</a:t>
              </a:r>
            </a:p>
            <a:p>
              <a:endParaRPr lang="en-US" sz="600" dirty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pPr>
                <a:lnSpc>
                  <a:spcPts val="2400"/>
                </a:lnSpc>
              </a:pPr>
              <a:r>
                <a:rPr lang="en-US" sz="24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John</a:t>
              </a:r>
            </a:p>
            <a:p>
              <a:pPr>
                <a:lnSpc>
                  <a:spcPts val="2400"/>
                </a:lnSpc>
              </a:pPr>
              <a:r>
                <a:rPr lang="en-US" sz="24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Loucks</a:t>
              </a:r>
            </a:p>
            <a:p>
              <a:endParaRPr lang="en-US" sz="400" dirty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endParaRPr lang="en-US" sz="400" b="1" dirty="0" smtClean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r>
                <a:rPr lang="en-US" sz="1500" b="1" dirty="0" smtClean="0">
                  <a:solidFill>
                    <a:srgbClr val="FFFFFF"/>
                  </a:solidFill>
                  <a:effectLst/>
                  <a:latin typeface="Futura Md BT" pitchFamily="34" charset="0"/>
                </a:rPr>
                <a:t>St</a:t>
              </a:r>
              <a:r>
                <a:rPr lang="en-US" sz="15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. Edward’s</a:t>
              </a:r>
            </a:p>
            <a:p>
              <a:r>
                <a:rPr lang="en-US" sz="15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University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334261" y="2868143"/>
              <a:ext cx="944816" cy="1932464"/>
              <a:chOff x="5443535" y="3309938"/>
              <a:chExt cx="944816" cy="1932464"/>
            </a:xfrm>
          </p:grpSpPr>
          <p:sp>
            <p:nvSpPr>
              <p:cNvPr id="25" name="Arc 41"/>
              <p:cNvSpPr>
                <a:spLocks/>
              </p:cNvSpPr>
              <p:nvPr/>
            </p:nvSpPr>
            <p:spPr bwMode="auto">
              <a:xfrm rot="10284592" flipH="1">
                <a:off x="5600951" y="3360330"/>
                <a:ext cx="787400" cy="1865897"/>
              </a:xfrm>
              <a:custGeom>
                <a:avLst/>
                <a:gdLst>
                  <a:gd name="G0" fmla="+- 0 0 0"/>
                  <a:gd name="G1" fmla="+- 20364 0 0"/>
                  <a:gd name="G2" fmla="+- 21600 0 0"/>
                  <a:gd name="T0" fmla="*/ 7201 w 21600"/>
                  <a:gd name="T1" fmla="*/ 0 h 20364"/>
                  <a:gd name="T2" fmla="*/ 21600 w 21600"/>
                  <a:gd name="T3" fmla="*/ 20364 h 20364"/>
                  <a:gd name="T4" fmla="*/ 0 w 21600"/>
                  <a:gd name="T5" fmla="*/ 20364 h 20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364" fill="none" extrusionOk="0">
                    <a:moveTo>
                      <a:pt x="7201" y="-1"/>
                    </a:moveTo>
                    <a:cubicBezTo>
                      <a:pt x="15830" y="3051"/>
                      <a:pt x="21600" y="11210"/>
                      <a:pt x="21600" y="20364"/>
                    </a:cubicBezTo>
                  </a:path>
                  <a:path w="21600" h="20364" stroke="0" extrusionOk="0">
                    <a:moveTo>
                      <a:pt x="7201" y="-1"/>
                    </a:moveTo>
                    <a:cubicBezTo>
                      <a:pt x="15830" y="3051"/>
                      <a:pt x="21600" y="11210"/>
                      <a:pt x="21600" y="20364"/>
                    </a:cubicBezTo>
                    <a:lnTo>
                      <a:pt x="0" y="20364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6" name="AutoShape 42"/>
              <p:cNvSpPr>
                <a:spLocks noChangeArrowheads="1"/>
              </p:cNvSpPr>
              <p:nvPr/>
            </p:nvSpPr>
            <p:spPr bwMode="auto">
              <a:xfrm flipV="1">
                <a:off x="5448295" y="3310273"/>
                <a:ext cx="807657" cy="237363"/>
              </a:xfrm>
              <a:prstGeom prst="rtTriangle">
                <a:avLst/>
              </a:prstGeom>
              <a:solidFill>
                <a:srgbClr val="FFFF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7" name="AutoShape 43"/>
              <p:cNvSpPr>
                <a:spLocks noChangeArrowheads="1"/>
              </p:cNvSpPr>
              <p:nvPr/>
            </p:nvSpPr>
            <p:spPr bwMode="auto">
              <a:xfrm>
                <a:off x="5486397" y="3319463"/>
                <a:ext cx="523058" cy="1922939"/>
              </a:xfrm>
              <a:prstGeom prst="rtTriangle">
                <a:avLst/>
              </a:prstGeom>
              <a:solidFill>
                <a:srgbClr val="FFFF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5443535" y="3309938"/>
                <a:ext cx="214313" cy="1931987"/>
              </a:xfrm>
              <a:prstGeom prst="rect">
                <a:avLst/>
              </a:prstGeom>
              <a:solidFill>
                <a:srgbClr val="00000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787400" y="1603375"/>
            <a:ext cx="7637463" cy="4221163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pSp>
        <p:nvGrpSpPr>
          <p:cNvPr id="145411" name="Group 3"/>
          <p:cNvGrpSpPr>
            <a:grpSpLocks/>
          </p:cNvGrpSpPr>
          <p:nvPr/>
        </p:nvGrpSpPr>
        <p:grpSpPr bwMode="auto">
          <a:xfrm>
            <a:off x="1919288" y="1965325"/>
            <a:ext cx="220662" cy="3040063"/>
            <a:chOff x="1681" y="1895"/>
            <a:chExt cx="117" cy="1460"/>
          </a:xfrm>
        </p:grpSpPr>
        <p:sp>
          <p:nvSpPr>
            <p:cNvPr id="145412" name="Line 4"/>
            <p:cNvSpPr>
              <a:spLocks noChangeShapeType="1"/>
            </p:cNvSpPr>
            <p:nvPr/>
          </p:nvSpPr>
          <p:spPr bwMode="auto">
            <a:xfrm>
              <a:off x="1681" y="3355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3" name="Line 5"/>
            <p:cNvSpPr>
              <a:spLocks noChangeShapeType="1"/>
            </p:cNvSpPr>
            <p:nvPr/>
          </p:nvSpPr>
          <p:spPr bwMode="auto">
            <a:xfrm>
              <a:off x="1681" y="3129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4" name="Line 6"/>
            <p:cNvSpPr>
              <a:spLocks noChangeShapeType="1"/>
            </p:cNvSpPr>
            <p:nvPr/>
          </p:nvSpPr>
          <p:spPr bwMode="auto">
            <a:xfrm>
              <a:off x="1681" y="2882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5" name="Line 7"/>
            <p:cNvSpPr>
              <a:spLocks noChangeShapeType="1"/>
            </p:cNvSpPr>
            <p:nvPr/>
          </p:nvSpPr>
          <p:spPr bwMode="auto">
            <a:xfrm>
              <a:off x="1681" y="2646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6" name="Line 8"/>
            <p:cNvSpPr>
              <a:spLocks noChangeShapeType="1"/>
            </p:cNvSpPr>
            <p:nvPr/>
          </p:nvSpPr>
          <p:spPr bwMode="auto">
            <a:xfrm>
              <a:off x="1681" y="2392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7" name="Line 9"/>
            <p:cNvSpPr>
              <a:spLocks noChangeShapeType="1"/>
            </p:cNvSpPr>
            <p:nvPr/>
          </p:nvSpPr>
          <p:spPr bwMode="auto">
            <a:xfrm>
              <a:off x="1681" y="2142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8" name="Line 10"/>
            <p:cNvSpPr>
              <a:spLocks noChangeShapeType="1"/>
            </p:cNvSpPr>
            <p:nvPr/>
          </p:nvSpPr>
          <p:spPr bwMode="auto">
            <a:xfrm>
              <a:off x="1681" y="1895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419" name="Line 11"/>
          <p:cNvSpPr>
            <a:spLocks noChangeShapeType="1"/>
          </p:cNvSpPr>
          <p:nvPr/>
        </p:nvSpPr>
        <p:spPr bwMode="auto">
          <a:xfrm flipV="1">
            <a:off x="2027238" y="1973263"/>
            <a:ext cx="0" cy="3543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0" name="Rectangle 12"/>
          <p:cNvSpPr>
            <a:spLocks noChangeArrowheads="1"/>
          </p:cNvSpPr>
          <p:nvPr/>
        </p:nvSpPr>
        <p:spPr bwMode="auto">
          <a:xfrm rot="16200000">
            <a:off x="-203199" y="3490912"/>
            <a:ext cx="27749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Relative Frequency</a:t>
            </a:r>
          </a:p>
        </p:txBody>
      </p:sp>
      <p:sp>
        <p:nvSpPr>
          <p:cNvPr id="145421" name="AutoShape 13"/>
          <p:cNvSpPr>
            <a:spLocks noChangeArrowheads="1"/>
          </p:cNvSpPr>
          <p:nvPr/>
        </p:nvSpPr>
        <p:spPr bwMode="auto">
          <a:xfrm rot="5400000">
            <a:off x="460375" y="3584576"/>
            <a:ext cx="287337" cy="169862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2" name="Line 14"/>
          <p:cNvSpPr>
            <a:spLocks noChangeShapeType="1"/>
          </p:cNvSpPr>
          <p:nvPr/>
        </p:nvSpPr>
        <p:spPr bwMode="auto">
          <a:xfrm>
            <a:off x="1920875" y="5519738"/>
            <a:ext cx="6194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5423" name="Group 15"/>
          <p:cNvGrpSpPr>
            <a:grpSpLocks/>
          </p:cNvGrpSpPr>
          <p:nvPr/>
        </p:nvGrpSpPr>
        <p:grpSpPr bwMode="auto">
          <a:xfrm>
            <a:off x="1425575" y="1782763"/>
            <a:ext cx="506413" cy="3902075"/>
            <a:chOff x="1435" y="1789"/>
            <a:chExt cx="303" cy="1892"/>
          </a:xfrm>
        </p:grpSpPr>
        <p:sp>
          <p:nvSpPr>
            <p:cNvPr id="145424" name="Rectangle 16"/>
            <p:cNvSpPr>
              <a:spLocks noChangeArrowheads="1"/>
            </p:cNvSpPr>
            <p:nvPr/>
          </p:nvSpPr>
          <p:spPr bwMode="auto">
            <a:xfrm>
              <a:off x="1435" y="3259"/>
              <a:ext cx="298" cy="1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>
                  <a:effectLst/>
                  <a:latin typeface="Book Antiqua" pitchFamily="18" charset="0"/>
                </a:rPr>
                <a:t>.05</a:t>
              </a:r>
            </a:p>
          </p:txBody>
        </p:sp>
        <p:sp>
          <p:nvSpPr>
            <p:cNvPr id="145425" name="Rectangle 17"/>
            <p:cNvSpPr>
              <a:spLocks noChangeArrowheads="1"/>
            </p:cNvSpPr>
            <p:nvPr/>
          </p:nvSpPr>
          <p:spPr bwMode="auto">
            <a:xfrm>
              <a:off x="1435" y="3033"/>
              <a:ext cx="298" cy="1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>
                  <a:effectLst/>
                  <a:latin typeface="Book Antiqua" pitchFamily="18" charset="0"/>
                </a:rPr>
                <a:t>.10</a:t>
              </a:r>
            </a:p>
          </p:txBody>
        </p:sp>
        <p:sp>
          <p:nvSpPr>
            <p:cNvPr id="145426" name="Rectangle 18"/>
            <p:cNvSpPr>
              <a:spLocks noChangeArrowheads="1"/>
            </p:cNvSpPr>
            <p:nvPr/>
          </p:nvSpPr>
          <p:spPr bwMode="auto">
            <a:xfrm>
              <a:off x="1435" y="2785"/>
              <a:ext cx="29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>
                  <a:effectLst/>
                  <a:latin typeface="Book Antiqua" pitchFamily="18" charset="0"/>
                </a:rPr>
                <a:t>.15</a:t>
              </a:r>
            </a:p>
          </p:txBody>
        </p:sp>
        <p:sp>
          <p:nvSpPr>
            <p:cNvPr id="145427" name="Rectangle 19"/>
            <p:cNvSpPr>
              <a:spLocks noChangeArrowheads="1"/>
            </p:cNvSpPr>
            <p:nvPr/>
          </p:nvSpPr>
          <p:spPr bwMode="auto">
            <a:xfrm>
              <a:off x="1435" y="2539"/>
              <a:ext cx="298" cy="1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>
                  <a:effectLst/>
                  <a:latin typeface="Book Antiqua" pitchFamily="18" charset="0"/>
                </a:rPr>
                <a:t>.20</a:t>
              </a:r>
            </a:p>
          </p:txBody>
        </p:sp>
        <p:sp>
          <p:nvSpPr>
            <p:cNvPr id="145428" name="Rectangle 20"/>
            <p:cNvSpPr>
              <a:spLocks noChangeArrowheads="1"/>
            </p:cNvSpPr>
            <p:nvPr/>
          </p:nvSpPr>
          <p:spPr bwMode="auto">
            <a:xfrm>
              <a:off x="1440" y="2291"/>
              <a:ext cx="298" cy="1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>
                  <a:effectLst/>
                  <a:latin typeface="Book Antiqua" pitchFamily="18" charset="0"/>
                </a:rPr>
                <a:t>.25</a:t>
              </a:r>
            </a:p>
          </p:txBody>
        </p:sp>
        <p:sp>
          <p:nvSpPr>
            <p:cNvPr id="145429" name="Rectangle 21"/>
            <p:cNvSpPr>
              <a:spLocks noChangeArrowheads="1"/>
            </p:cNvSpPr>
            <p:nvPr/>
          </p:nvSpPr>
          <p:spPr bwMode="auto">
            <a:xfrm>
              <a:off x="1440" y="2036"/>
              <a:ext cx="29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>
                  <a:effectLst/>
                  <a:latin typeface="Book Antiqua" pitchFamily="18" charset="0"/>
                </a:rPr>
                <a:t>.30</a:t>
              </a:r>
            </a:p>
          </p:txBody>
        </p:sp>
        <p:sp>
          <p:nvSpPr>
            <p:cNvPr id="145430" name="Rectangle 22"/>
            <p:cNvSpPr>
              <a:spLocks noChangeArrowheads="1"/>
            </p:cNvSpPr>
            <p:nvPr/>
          </p:nvSpPr>
          <p:spPr bwMode="auto">
            <a:xfrm>
              <a:off x="1440" y="1789"/>
              <a:ext cx="29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>
                  <a:effectLst/>
                  <a:latin typeface="Book Antiqua" pitchFamily="18" charset="0"/>
                </a:rPr>
                <a:t>.35</a:t>
              </a:r>
            </a:p>
          </p:txBody>
        </p:sp>
        <p:sp>
          <p:nvSpPr>
            <p:cNvPr id="145431" name="Rectangle 23"/>
            <p:cNvSpPr>
              <a:spLocks noChangeArrowheads="1"/>
            </p:cNvSpPr>
            <p:nvPr/>
          </p:nvSpPr>
          <p:spPr bwMode="auto">
            <a:xfrm>
              <a:off x="1538" y="3489"/>
              <a:ext cx="184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>
                  <a:effectLst/>
                  <a:latin typeface="Book Antiqua" pitchFamily="18" charset="0"/>
                </a:rPr>
                <a:t>0</a:t>
              </a:r>
            </a:p>
          </p:txBody>
        </p:sp>
      </p:grpSp>
      <p:grpSp>
        <p:nvGrpSpPr>
          <p:cNvPr id="146049" name="Group 641"/>
          <p:cNvGrpSpPr>
            <a:grpSpLocks/>
          </p:cNvGrpSpPr>
          <p:nvPr/>
        </p:nvGrpSpPr>
        <p:grpSpPr bwMode="auto">
          <a:xfrm>
            <a:off x="2032000" y="1968500"/>
            <a:ext cx="6076950" cy="3041650"/>
            <a:chOff x="1344" y="1188"/>
            <a:chExt cx="3828" cy="1916"/>
          </a:xfrm>
        </p:grpSpPr>
        <p:sp>
          <p:nvSpPr>
            <p:cNvPr id="146040" name="Line 632"/>
            <p:cNvSpPr>
              <a:spLocks noChangeShapeType="1"/>
            </p:cNvSpPr>
            <p:nvPr/>
          </p:nvSpPr>
          <p:spPr bwMode="auto">
            <a:xfrm>
              <a:off x="1344" y="3104"/>
              <a:ext cx="3828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6041" name="Line 633"/>
            <p:cNvSpPr>
              <a:spLocks noChangeShapeType="1"/>
            </p:cNvSpPr>
            <p:nvPr/>
          </p:nvSpPr>
          <p:spPr bwMode="auto">
            <a:xfrm>
              <a:off x="1344" y="2808"/>
              <a:ext cx="3828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6042" name="Line 634"/>
            <p:cNvSpPr>
              <a:spLocks noChangeShapeType="1"/>
            </p:cNvSpPr>
            <p:nvPr/>
          </p:nvSpPr>
          <p:spPr bwMode="auto">
            <a:xfrm>
              <a:off x="1344" y="1188"/>
              <a:ext cx="3828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6043" name="Line 635"/>
            <p:cNvSpPr>
              <a:spLocks noChangeShapeType="1"/>
            </p:cNvSpPr>
            <p:nvPr/>
          </p:nvSpPr>
          <p:spPr bwMode="auto">
            <a:xfrm>
              <a:off x="1344" y="1514"/>
              <a:ext cx="3828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6044" name="Line 636"/>
            <p:cNvSpPr>
              <a:spLocks noChangeShapeType="1"/>
            </p:cNvSpPr>
            <p:nvPr/>
          </p:nvSpPr>
          <p:spPr bwMode="auto">
            <a:xfrm>
              <a:off x="1344" y="1836"/>
              <a:ext cx="3828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6045" name="Line 637"/>
            <p:cNvSpPr>
              <a:spLocks noChangeShapeType="1"/>
            </p:cNvSpPr>
            <p:nvPr/>
          </p:nvSpPr>
          <p:spPr bwMode="auto">
            <a:xfrm>
              <a:off x="1344" y="2174"/>
              <a:ext cx="3828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6046" name="Line 638"/>
            <p:cNvSpPr>
              <a:spLocks noChangeShapeType="1"/>
            </p:cNvSpPr>
            <p:nvPr/>
          </p:nvSpPr>
          <p:spPr bwMode="auto">
            <a:xfrm>
              <a:off x="1344" y="2484"/>
              <a:ext cx="3828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432" name="Rectangle 24"/>
          <p:cNvSpPr>
            <a:spLocks noChangeArrowheads="1"/>
          </p:cNvSpPr>
          <p:nvPr/>
        </p:nvSpPr>
        <p:spPr bwMode="auto">
          <a:xfrm flipH="1">
            <a:off x="6586538" y="4932363"/>
            <a:ext cx="758825" cy="59055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3" name="Rectangle 25"/>
          <p:cNvSpPr>
            <a:spLocks noChangeArrowheads="1"/>
          </p:cNvSpPr>
          <p:nvPr/>
        </p:nvSpPr>
        <p:spPr bwMode="auto">
          <a:xfrm flipH="1">
            <a:off x="5075238" y="4795838"/>
            <a:ext cx="758825" cy="727075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4" name="Rectangle 26"/>
          <p:cNvSpPr>
            <a:spLocks noChangeArrowheads="1"/>
          </p:cNvSpPr>
          <p:nvPr/>
        </p:nvSpPr>
        <p:spPr bwMode="auto">
          <a:xfrm flipH="1">
            <a:off x="4316413" y="4535488"/>
            <a:ext cx="758825" cy="98425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5" name="Rectangle 27"/>
          <p:cNvSpPr>
            <a:spLocks noChangeArrowheads="1"/>
          </p:cNvSpPr>
          <p:nvPr/>
        </p:nvSpPr>
        <p:spPr bwMode="auto">
          <a:xfrm flipH="1">
            <a:off x="3554413" y="3890963"/>
            <a:ext cx="762000" cy="1628775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6" name="Rectangle 28"/>
          <p:cNvSpPr>
            <a:spLocks noChangeArrowheads="1"/>
          </p:cNvSpPr>
          <p:nvPr/>
        </p:nvSpPr>
        <p:spPr bwMode="auto">
          <a:xfrm flipH="1">
            <a:off x="2795588" y="3225800"/>
            <a:ext cx="760412" cy="22971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7" name="Rectangle 29"/>
          <p:cNvSpPr>
            <a:spLocks noChangeArrowheads="1"/>
          </p:cNvSpPr>
          <p:nvPr/>
        </p:nvSpPr>
        <p:spPr bwMode="auto">
          <a:xfrm flipH="1">
            <a:off x="5834063" y="5114925"/>
            <a:ext cx="749300" cy="4048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46030" name="Rectangle 622"/>
          <p:cNvSpPr>
            <a:spLocks noChangeArrowheads="1"/>
          </p:cNvSpPr>
          <p:nvPr/>
        </p:nvSpPr>
        <p:spPr bwMode="auto">
          <a:xfrm flipH="1">
            <a:off x="7346950" y="4657725"/>
            <a:ext cx="758825" cy="860425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9" name="Text Box 31"/>
          <p:cNvSpPr txBox="1">
            <a:spLocks noChangeArrowheads="1"/>
          </p:cNvSpPr>
          <p:nvPr/>
        </p:nvSpPr>
        <p:spPr bwMode="auto">
          <a:xfrm>
            <a:off x="3675063" y="1735138"/>
            <a:ext cx="2454275" cy="46990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35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Skewness =  .92 </a:t>
            </a:r>
          </a:p>
        </p:txBody>
      </p:sp>
      <p:sp>
        <p:nvSpPr>
          <p:cNvPr id="145438" name="Rectangle 30"/>
          <p:cNvSpPr>
            <a:spLocks noChangeArrowheads="1"/>
          </p:cNvSpPr>
          <p:nvPr/>
        </p:nvSpPr>
        <p:spPr bwMode="auto">
          <a:xfrm flipH="1">
            <a:off x="2036763" y="2906713"/>
            <a:ext cx="758825" cy="2614612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050" name="Rectangle 64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Distribution Shape:  Skewness</a:t>
            </a:r>
          </a:p>
        </p:txBody>
      </p:sp>
      <p:sp>
        <p:nvSpPr>
          <p:cNvPr id="146051" name="Rectangle 643"/>
          <p:cNvSpPr>
            <a:spLocks noChangeArrowheads="1"/>
          </p:cNvSpPr>
          <p:nvPr/>
        </p:nvSpPr>
        <p:spPr bwMode="auto">
          <a:xfrm>
            <a:off x="687388" y="1009650"/>
            <a:ext cx="533400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Apartment Rents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5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4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4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14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14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46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4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4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50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4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4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6500"/>
                            </p:stCondLst>
                            <p:childTnLst>
                              <p:par>
                                <p:cTn id="5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4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8000"/>
                            </p:stCondLst>
                            <p:childTnLst>
                              <p:par>
                                <p:cTn id="58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4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500"/>
                            </p:stCondLst>
                            <p:childTnLst>
                              <p:par>
                                <p:cTn id="62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4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1000"/>
                            </p:stCondLst>
                            <p:childTnLst>
                              <p:par>
                                <p:cTn id="66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14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2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4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animBg="1" autoUpdateAnimBg="0"/>
      <p:bldP spid="145419" grpId="0" animBg="1"/>
      <p:bldP spid="145420" grpId="0" autoUpdateAnimBg="0"/>
      <p:bldP spid="145421" grpId="0" animBg="1"/>
      <p:bldP spid="145422" grpId="0" animBg="1"/>
      <p:bldP spid="145432" grpId="0" animBg="1"/>
      <p:bldP spid="145433" grpId="0" animBg="1"/>
      <p:bldP spid="145434" grpId="0" animBg="1"/>
      <p:bldP spid="145435" grpId="0" animBg="1"/>
      <p:bldP spid="145436" grpId="0" animBg="1"/>
      <p:bldP spid="145437" grpId="0" animBg="1" autoUpdateAnimBg="0"/>
      <p:bldP spid="146030" grpId="0" animBg="1"/>
      <p:bldP spid="145439" grpId="0" animBg="1" autoUpdateAnimBg="0"/>
      <p:bldP spid="1454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utoShape 2"/>
          <p:cNvSpPr>
            <a:spLocks noChangeArrowheads="1"/>
          </p:cNvSpPr>
          <p:nvPr/>
        </p:nvSpPr>
        <p:spPr bwMode="auto">
          <a:xfrm rot="5400000">
            <a:off x="600075" y="13874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1" name="AutoShape 3"/>
          <p:cNvSpPr>
            <a:spLocks noChangeArrowheads="1"/>
          </p:cNvSpPr>
          <p:nvPr/>
        </p:nvSpPr>
        <p:spPr bwMode="auto">
          <a:xfrm rot="5400000">
            <a:off x="600075" y="246334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876300" y="1085850"/>
            <a:ext cx="7524750" cy="6667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z-score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often called the standardized value.</a:t>
            </a:r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866775" y="1879145"/>
            <a:ext cx="7543800" cy="243840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It denotes the number of standard deviations a data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value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from the mean.</a:t>
            </a:r>
          </a:p>
          <a:p>
            <a:pPr algn="l"/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690563" y="101600"/>
            <a:ext cx="7772400" cy="700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z-Scores</a:t>
            </a:r>
          </a:p>
        </p:txBody>
      </p:sp>
      <p:grpSp>
        <p:nvGrpSpPr>
          <p:cNvPr id="119819" name="Group 11"/>
          <p:cNvGrpSpPr>
            <a:grpSpLocks/>
          </p:cNvGrpSpPr>
          <p:nvPr/>
        </p:nvGrpSpPr>
        <p:grpSpPr bwMode="auto">
          <a:xfrm>
            <a:off x="3563938" y="3025320"/>
            <a:ext cx="1981200" cy="1123950"/>
            <a:chOff x="2245" y="1926"/>
            <a:chExt cx="1248" cy="708"/>
          </a:xfrm>
        </p:grpSpPr>
        <p:sp>
          <p:nvSpPr>
            <p:cNvPr id="119815" name="Rectangle 7"/>
            <p:cNvSpPr>
              <a:spLocks noChangeArrowheads="1"/>
            </p:cNvSpPr>
            <p:nvPr/>
          </p:nvSpPr>
          <p:spPr bwMode="auto">
            <a:xfrm>
              <a:off x="2245" y="1926"/>
              <a:ext cx="1248" cy="708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9816" name="Object 8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366" y="1985"/>
            <a:ext cx="1015" cy="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821" name="Equation" r:id="rId4" imgW="1090440" imgH="582480" progId="Equation">
                    <p:embed/>
                  </p:oleObj>
                </mc:Choice>
                <mc:Fallback>
                  <p:oleObj name="Equation" r:id="rId4" imgW="1090440" imgH="582480" progId="Equation">
                    <p:embed/>
                    <p:pic>
                      <p:nvPicPr>
                        <p:cNvPr id="0" name="Picture 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6" y="1985"/>
                          <a:ext cx="1015" cy="5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9817" name="AutoShape 9"/>
          <p:cNvSpPr>
            <a:spLocks noChangeArrowheads="1"/>
          </p:cNvSpPr>
          <p:nvPr/>
        </p:nvSpPr>
        <p:spPr bwMode="auto">
          <a:xfrm rot="5400000">
            <a:off x="600075" y="4878161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8" name="Rectangle 10"/>
          <p:cNvSpPr>
            <a:spLocks noChangeArrowheads="1"/>
          </p:cNvSpPr>
          <p:nvPr/>
        </p:nvSpPr>
        <p:spPr bwMode="auto">
          <a:xfrm>
            <a:off x="876300" y="4411436"/>
            <a:ext cx="7524750" cy="10096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Excel’s STANDARDIZE function can be used to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compute the z-score.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nimBg="1"/>
      <p:bldP spid="119811" grpId="0" animBg="1"/>
      <p:bldP spid="119812" grpId="0" animBg="1" autoUpdateAnimBg="0"/>
      <p:bldP spid="119813" grpId="0" animBg="1" autoUpdateAnimBg="0"/>
      <p:bldP spid="119817" grpId="0" animBg="1"/>
      <p:bldP spid="11981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690563" y="101600"/>
            <a:ext cx="7772400" cy="700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z-Scores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654050" y="1739900"/>
            <a:ext cx="7639050" cy="102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A data value less than the sample mean will have a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z-score less than zero.</a:t>
            </a: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654050" y="2597150"/>
            <a:ext cx="7639050" cy="95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A data value greater than the sample mean will have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a z-score greater than zero.</a:t>
            </a:r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654050" y="3416300"/>
            <a:ext cx="7639050" cy="971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A data value equal to the sample mean will have a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z-score of zero.</a:t>
            </a:r>
          </a:p>
        </p:txBody>
      </p:sp>
      <p:sp>
        <p:nvSpPr>
          <p:cNvPr id="102409" name="AutoShape 9"/>
          <p:cNvSpPr>
            <a:spLocks noChangeArrowheads="1"/>
          </p:cNvSpPr>
          <p:nvPr/>
        </p:nvSpPr>
        <p:spPr bwMode="auto">
          <a:xfrm rot="5400000">
            <a:off x="492125" y="1981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AutoShape 10"/>
          <p:cNvSpPr>
            <a:spLocks noChangeArrowheads="1"/>
          </p:cNvSpPr>
          <p:nvPr/>
        </p:nvSpPr>
        <p:spPr bwMode="auto">
          <a:xfrm rot="5400000">
            <a:off x="492125" y="2800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1" name="AutoShape 11"/>
          <p:cNvSpPr>
            <a:spLocks noChangeArrowheads="1"/>
          </p:cNvSpPr>
          <p:nvPr/>
        </p:nvSpPr>
        <p:spPr bwMode="auto">
          <a:xfrm rot="5400000">
            <a:off x="492125" y="3638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Rectangle 12"/>
          <p:cNvSpPr>
            <a:spLocks noChangeArrowheads="1"/>
          </p:cNvSpPr>
          <p:nvPr/>
        </p:nvSpPr>
        <p:spPr bwMode="auto">
          <a:xfrm>
            <a:off x="654050" y="939800"/>
            <a:ext cx="7639050" cy="102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An observation’s z-score is a measure of the relative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location of the observation in a data set.</a:t>
            </a:r>
          </a:p>
        </p:txBody>
      </p:sp>
      <p:sp>
        <p:nvSpPr>
          <p:cNvPr id="102413" name="AutoShape 13"/>
          <p:cNvSpPr>
            <a:spLocks noChangeArrowheads="1"/>
          </p:cNvSpPr>
          <p:nvPr/>
        </p:nvSpPr>
        <p:spPr bwMode="auto">
          <a:xfrm rot="5400000">
            <a:off x="492125" y="11811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 autoUpdateAnimBg="0"/>
      <p:bldP spid="102407" grpId="0" autoUpdateAnimBg="0"/>
      <p:bldP spid="102408" grpId="0" autoUpdateAnimBg="0"/>
      <p:bldP spid="102409" grpId="0" animBg="1"/>
      <p:bldP spid="102410" grpId="0" animBg="1"/>
      <p:bldP spid="102411" grpId="0" animBg="1"/>
      <p:bldP spid="102412" grpId="0" autoUpdateAnimBg="0"/>
      <p:bldP spid="1024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1563" y="1492250"/>
            <a:ext cx="6654800" cy="590550"/>
          </a:xfrm>
          <a:noFill/>
          <a:ln/>
        </p:spPr>
        <p:txBody>
          <a:bodyPr/>
          <a:lstStyle/>
          <a:p>
            <a:pPr>
              <a:buSzPct val="125000"/>
              <a:buFontTx/>
              <a:buChar char="•"/>
            </a:pPr>
            <a:r>
              <a:rPr lang="en-US">
                <a:solidFill>
                  <a:srgbClr val="66FFFF"/>
                </a:solidFill>
              </a:rPr>
              <a:t>z-Score of Smallest Value (425)</a:t>
            </a:r>
            <a:endParaRPr lang="en-US"/>
          </a:p>
        </p:txBody>
      </p:sp>
      <p:graphicFrame>
        <p:nvGraphicFramePr>
          <p:cNvPr id="8195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2506663" y="2089150"/>
          <a:ext cx="4189412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4" imgW="5232240" imgH="825480" progId="Equation.DSMT4">
                  <p:embed/>
                </p:oleObj>
              </mc:Choice>
              <mc:Fallback>
                <p:oleObj name="Equation" r:id="rId4" imgW="5232240" imgH="825480" progId="Equation.DSMT4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663" y="2089150"/>
                        <a:ext cx="4189412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698500" y="82550"/>
            <a:ext cx="7772400" cy="738188"/>
          </a:xfrm>
          <a:noFill/>
          <a:ln/>
        </p:spPr>
        <p:txBody>
          <a:bodyPr/>
          <a:lstStyle/>
          <a:p>
            <a:r>
              <a:rPr lang="en-US"/>
              <a:t>z-Scores</a:t>
            </a:r>
          </a:p>
        </p:txBody>
      </p:sp>
      <p:sp>
        <p:nvSpPr>
          <p:cNvPr id="8787" name="AutoShape 595"/>
          <p:cNvSpPr>
            <a:spLocks noChangeArrowheads="1"/>
          </p:cNvSpPr>
          <p:nvPr/>
        </p:nvSpPr>
        <p:spPr bwMode="auto">
          <a:xfrm rot="5400000">
            <a:off x="733425" y="1581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788" name="AutoShape 596"/>
          <p:cNvSpPr>
            <a:spLocks noChangeArrowheads="1"/>
          </p:cNvSpPr>
          <p:nvPr/>
        </p:nvSpPr>
        <p:spPr bwMode="auto">
          <a:xfrm rot="5400000">
            <a:off x="1343025" y="3124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789" name="Oval 597"/>
          <p:cNvSpPr>
            <a:spLocks noChangeArrowheads="1"/>
          </p:cNvSpPr>
          <p:nvPr/>
        </p:nvSpPr>
        <p:spPr bwMode="auto">
          <a:xfrm>
            <a:off x="5867400" y="2165350"/>
            <a:ext cx="952500" cy="4953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0" name="Rectangle 598"/>
          <p:cNvSpPr>
            <a:spLocks noChangeArrowheads="1"/>
          </p:cNvSpPr>
          <p:nvPr/>
        </p:nvSpPr>
        <p:spPr bwMode="auto">
          <a:xfrm>
            <a:off x="1638300" y="2959100"/>
            <a:ext cx="5886450" cy="4953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Standardized Values for Apartment Rents</a:t>
            </a:r>
          </a:p>
        </p:txBody>
      </p:sp>
      <p:pic>
        <p:nvPicPr>
          <p:cNvPr id="8792" name="Picture 60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1838" y="3454400"/>
            <a:ext cx="7678737" cy="2455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8791" name="Rectangle 599"/>
          <p:cNvSpPr>
            <a:spLocks noChangeArrowheads="1"/>
          </p:cNvSpPr>
          <p:nvPr/>
        </p:nvSpPr>
        <p:spPr bwMode="auto">
          <a:xfrm>
            <a:off x="719138" y="3435350"/>
            <a:ext cx="804862" cy="379413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794" name="Rectangle 602"/>
          <p:cNvSpPr>
            <a:spLocks noChangeArrowheads="1"/>
          </p:cNvSpPr>
          <p:nvPr/>
        </p:nvSpPr>
        <p:spPr bwMode="auto">
          <a:xfrm>
            <a:off x="654050" y="1022350"/>
            <a:ext cx="63055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Example:  Apartment Rents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7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87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  <p:bldP spid="8787" grpId="0" animBg="1"/>
      <p:bldP spid="8788" grpId="0" animBg="1"/>
      <p:bldP spid="8789" grpId="0" animBg="1"/>
      <p:bldP spid="8790" grpId="0" animBg="1" autoUpdateAnimBg="0"/>
      <p:bldP spid="879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28588"/>
            <a:ext cx="7772400" cy="649287"/>
          </a:xfrm>
          <a:noFill/>
          <a:ln/>
        </p:spPr>
        <p:txBody>
          <a:bodyPr/>
          <a:lstStyle/>
          <a:p>
            <a:r>
              <a:rPr lang="en-US"/>
              <a:t>Chebyshev’s Theorem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00100" y="1143000"/>
            <a:ext cx="7562850" cy="15049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At least (1 - 1/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of the items in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any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data set will be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within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standard deviations of the mean, where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any value greater than 1.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 rot="5400000">
            <a:off x="504825" y="18224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 rot="5400000">
            <a:off x="498475" y="3181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800100" y="2762250"/>
            <a:ext cx="7562850" cy="10096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Chebyshev’s theorem requires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&gt; 1, but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need not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be an integer.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 autoUpdateAnimBg="0"/>
      <p:bldP spid="9222" grpId="0" animBg="1"/>
      <p:bldP spid="9223" grpId="0" animBg="1"/>
      <p:bldP spid="922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104900" y="1136650"/>
            <a:ext cx="6927850" cy="1289050"/>
            <a:chOff x="1104900" y="1136650"/>
            <a:chExt cx="6927850" cy="1289050"/>
          </a:xfrm>
        </p:grpSpPr>
        <p:sp>
          <p:nvSpPr>
            <p:cNvPr id="124931" name="Rectangle 3"/>
            <p:cNvSpPr>
              <a:spLocks noChangeArrowheads="1"/>
            </p:cNvSpPr>
            <p:nvPr/>
          </p:nvSpPr>
          <p:spPr bwMode="auto">
            <a:xfrm>
              <a:off x="1104900" y="1136650"/>
              <a:ext cx="6927850" cy="1289050"/>
            </a:xfrm>
            <a:prstGeom prst="rect">
              <a:avLst/>
            </a:prstGeom>
            <a:gradFill flip="none" rotWithShape="1">
              <a:gsLst>
                <a:gs pos="0">
                  <a:srgbClr val="648F1D">
                    <a:shade val="30000"/>
                    <a:satMod val="115000"/>
                  </a:srgbClr>
                </a:gs>
                <a:gs pos="50000">
                  <a:srgbClr val="648F1D">
                    <a:shade val="67500"/>
                    <a:satMod val="115000"/>
                  </a:srgbClr>
                </a:gs>
                <a:gs pos="100000">
                  <a:srgbClr val="648F1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140000"/>
                </a:lnSpc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At least             of the data values must be</a:t>
              </a:r>
            </a:p>
            <a:p>
              <a:pPr algn="l">
                <a:lnSpc>
                  <a:spcPct val="140000"/>
                </a:lnSpc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within                                                    of the mean.</a:t>
              </a:r>
            </a:p>
          </p:txBody>
        </p:sp>
        <p:sp>
          <p:nvSpPr>
            <p:cNvPr id="124932" name="Rectangle 4"/>
            <p:cNvSpPr>
              <a:spLocks noChangeArrowheads="1"/>
            </p:cNvSpPr>
            <p:nvPr/>
          </p:nvSpPr>
          <p:spPr bwMode="auto">
            <a:xfrm>
              <a:off x="2438400" y="1327150"/>
              <a:ext cx="800100" cy="419100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75%</a:t>
              </a:r>
            </a:p>
          </p:txBody>
        </p:sp>
        <p:sp>
          <p:nvSpPr>
            <p:cNvPr id="124933" name="Rectangle 5"/>
            <p:cNvSpPr>
              <a:spLocks noChangeArrowheads="1"/>
            </p:cNvSpPr>
            <p:nvPr/>
          </p:nvSpPr>
          <p:spPr bwMode="auto">
            <a:xfrm>
              <a:off x="2286000" y="1841500"/>
              <a:ext cx="3714750" cy="419100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algn="l"/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z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= 2 standard deviations</a:t>
              </a:r>
            </a:p>
          </p:txBody>
        </p:sp>
      </p:grpSp>
      <p:sp>
        <p:nvSpPr>
          <p:cNvPr id="124942" name="AutoShape 14"/>
          <p:cNvSpPr>
            <a:spLocks noChangeArrowheads="1"/>
          </p:cNvSpPr>
          <p:nvPr/>
        </p:nvSpPr>
        <p:spPr bwMode="auto">
          <a:xfrm rot="5400000">
            <a:off x="790575" y="1739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3" name="AutoShape 15"/>
          <p:cNvSpPr>
            <a:spLocks noChangeArrowheads="1"/>
          </p:cNvSpPr>
          <p:nvPr/>
        </p:nvSpPr>
        <p:spPr bwMode="auto">
          <a:xfrm rot="5400000">
            <a:off x="790575" y="3149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4" name="AutoShape 16"/>
          <p:cNvSpPr>
            <a:spLocks noChangeArrowheads="1"/>
          </p:cNvSpPr>
          <p:nvPr/>
        </p:nvSpPr>
        <p:spPr bwMode="auto">
          <a:xfrm rot="5400000">
            <a:off x="790575" y="4578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5" name="Rectangle 17"/>
          <p:cNvSpPr>
            <a:spLocks noChangeArrowheads="1"/>
          </p:cNvSpPr>
          <p:nvPr/>
        </p:nvSpPr>
        <p:spPr bwMode="auto">
          <a:xfrm>
            <a:off x="690563" y="128588"/>
            <a:ext cx="7772400" cy="649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Chebyshev’s Theorem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104900" y="2565400"/>
            <a:ext cx="6927850" cy="1289050"/>
            <a:chOff x="1104900" y="2565400"/>
            <a:chExt cx="6927850" cy="1289050"/>
          </a:xfrm>
        </p:grpSpPr>
        <p:sp>
          <p:nvSpPr>
            <p:cNvPr id="124951" name="Rectangle 23"/>
            <p:cNvSpPr>
              <a:spLocks noChangeArrowheads="1"/>
            </p:cNvSpPr>
            <p:nvPr/>
          </p:nvSpPr>
          <p:spPr bwMode="auto">
            <a:xfrm>
              <a:off x="1104900" y="2565400"/>
              <a:ext cx="6927850" cy="1289050"/>
            </a:xfrm>
            <a:prstGeom prst="rect">
              <a:avLst/>
            </a:prstGeom>
            <a:gradFill flip="none" rotWithShape="1">
              <a:gsLst>
                <a:gs pos="0">
                  <a:srgbClr val="648F1D">
                    <a:shade val="30000"/>
                    <a:satMod val="115000"/>
                  </a:srgbClr>
                </a:gs>
                <a:gs pos="50000">
                  <a:srgbClr val="648F1D">
                    <a:shade val="67500"/>
                    <a:satMod val="115000"/>
                  </a:srgbClr>
                </a:gs>
                <a:gs pos="100000">
                  <a:srgbClr val="648F1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140000"/>
                </a:lnSpc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At least             of the data values must be</a:t>
              </a:r>
            </a:p>
            <a:p>
              <a:pPr algn="l">
                <a:lnSpc>
                  <a:spcPct val="140000"/>
                </a:lnSpc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within                                                    of the mean.</a:t>
              </a:r>
            </a:p>
          </p:txBody>
        </p:sp>
        <p:sp>
          <p:nvSpPr>
            <p:cNvPr id="124952" name="Rectangle 24"/>
            <p:cNvSpPr>
              <a:spLocks noChangeArrowheads="1"/>
            </p:cNvSpPr>
            <p:nvPr/>
          </p:nvSpPr>
          <p:spPr bwMode="auto">
            <a:xfrm>
              <a:off x="2438400" y="2755900"/>
              <a:ext cx="800100" cy="419100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89%</a:t>
              </a:r>
            </a:p>
          </p:txBody>
        </p:sp>
        <p:sp>
          <p:nvSpPr>
            <p:cNvPr id="124953" name="Rectangle 25"/>
            <p:cNvSpPr>
              <a:spLocks noChangeArrowheads="1"/>
            </p:cNvSpPr>
            <p:nvPr/>
          </p:nvSpPr>
          <p:spPr bwMode="auto">
            <a:xfrm>
              <a:off x="2266950" y="3270250"/>
              <a:ext cx="3714750" cy="419100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algn="l"/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z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= 3 standard deviations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104900" y="3994150"/>
            <a:ext cx="6927850" cy="1289050"/>
            <a:chOff x="1104900" y="3994150"/>
            <a:chExt cx="6927850" cy="1289050"/>
          </a:xfrm>
        </p:grpSpPr>
        <p:sp>
          <p:nvSpPr>
            <p:cNvPr id="124955" name="Rectangle 27"/>
            <p:cNvSpPr>
              <a:spLocks noChangeArrowheads="1"/>
            </p:cNvSpPr>
            <p:nvPr/>
          </p:nvSpPr>
          <p:spPr bwMode="auto">
            <a:xfrm>
              <a:off x="1104900" y="3994150"/>
              <a:ext cx="6927850" cy="1289050"/>
            </a:xfrm>
            <a:prstGeom prst="rect">
              <a:avLst/>
            </a:prstGeom>
            <a:gradFill flip="none" rotWithShape="1">
              <a:gsLst>
                <a:gs pos="0">
                  <a:srgbClr val="648F1D">
                    <a:shade val="30000"/>
                    <a:satMod val="115000"/>
                  </a:srgbClr>
                </a:gs>
                <a:gs pos="50000">
                  <a:srgbClr val="648F1D">
                    <a:shade val="67500"/>
                    <a:satMod val="115000"/>
                  </a:srgbClr>
                </a:gs>
                <a:gs pos="100000">
                  <a:srgbClr val="648F1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140000"/>
                </a:lnSpc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At least             of the data values must be</a:t>
              </a:r>
            </a:p>
            <a:p>
              <a:pPr algn="l">
                <a:lnSpc>
                  <a:spcPct val="140000"/>
                </a:lnSpc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within                                                    of the mean.</a:t>
              </a:r>
            </a:p>
          </p:txBody>
        </p:sp>
        <p:sp>
          <p:nvSpPr>
            <p:cNvPr id="124956" name="Rectangle 28"/>
            <p:cNvSpPr>
              <a:spLocks noChangeArrowheads="1"/>
            </p:cNvSpPr>
            <p:nvPr/>
          </p:nvSpPr>
          <p:spPr bwMode="auto">
            <a:xfrm>
              <a:off x="2438400" y="4184650"/>
              <a:ext cx="800100" cy="419100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94%</a:t>
              </a:r>
            </a:p>
          </p:txBody>
        </p:sp>
        <p:sp>
          <p:nvSpPr>
            <p:cNvPr id="124957" name="Rectangle 29"/>
            <p:cNvSpPr>
              <a:spLocks noChangeArrowheads="1"/>
            </p:cNvSpPr>
            <p:nvPr/>
          </p:nvSpPr>
          <p:spPr bwMode="auto">
            <a:xfrm>
              <a:off x="2266950" y="4699000"/>
              <a:ext cx="3714750" cy="419100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algn="l"/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z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= 4 standard deviations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2" grpId="0" animBg="1"/>
      <p:bldP spid="124943" grpId="0" animBg="1"/>
      <p:bldP spid="1249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6" name="Rectangle 596"/>
          <p:cNvSpPr>
            <a:spLocks noGrp="1" noChangeArrowheads="1"/>
          </p:cNvSpPr>
          <p:nvPr>
            <p:ph type="title"/>
          </p:nvPr>
        </p:nvSpPr>
        <p:spPr>
          <a:xfrm>
            <a:off x="690563" y="128588"/>
            <a:ext cx="7772400" cy="649287"/>
          </a:xfrm>
          <a:noFill/>
          <a:ln/>
        </p:spPr>
        <p:txBody>
          <a:bodyPr/>
          <a:lstStyle/>
          <a:p>
            <a:r>
              <a:rPr lang="en-US"/>
              <a:t>Chebyshev’s Theorem</a:t>
            </a:r>
          </a:p>
        </p:txBody>
      </p:sp>
      <p:grpSp>
        <p:nvGrpSpPr>
          <p:cNvPr id="10839" name="Group 599"/>
          <p:cNvGrpSpPr>
            <a:grpSpLocks/>
          </p:cNvGrpSpPr>
          <p:nvPr/>
        </p:nvGrpSpPr>
        <p:grpSpPr bwMode="auto">
          <a:xfrm>
            <a:off x="1695450" y="1536700"/>
            <a:ext cx="5791200" cy="552450"/>
            <a:chOff x="1068" y="1152"/>
            <a:chExt cx="3648" cy="348"/>
          </a:xfrm>
        </p:grpSpPr>
        <p:sp>
          <p:nvSpPr>
            <p:cNvPr id="10837" name="Rectangle 597"/>
            <p:cNvSpPr>
              <a:spLocks noChangeArrowheads="1"/>
            </p:cNvSpPr>
            <p:nvPr/>
          </p:nvSpPr>
          <p:spPr bwMode="auto">
            <a:xfrm>
              <a:off x="1068" y="1152"/>
              <a:ext cx="3648" cy="3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Let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z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= 1.5 with      = 490.80 and 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s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= 54.74</a:t>
              </a:r>
            </a:p>
          </p:txBody>
        </p:sp>
        <p:graphicFrame>
          <p:nvGraphicFramePr>
            <p:cNvPr id="10838" name="Object 598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574" y="1257"/>
            <a:ext cx="135" cy="1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1" name="Equation" r:id="rId4" imgW="163440" imgH="163440" progId="Equation">
                    <p:embed/>
                  </p:oleObj>
                </mc:Choice>
                <mc:Fallback>
                  <p:oleObj name="Equation" r:id="rId4" imgW="163440" imgH="163440" progId="Equation">
                    <p:embed/>
                    <p:pic>
                      <p:nvPicPr>
                        <p:cNvPr id="0" name="Picture 59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4" y="1257"/>
                          <a:ext cx="135" cy="1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840" name="Line 600"/>
          <p:cNvSpPr>
            <a:spLocks noChangeShapeType="1"/>
          </p:cNvSpPr>
          <p:nvPr/>
        </p:nvSpPr>
        <p:spPr bwMode="auto">
          <a:xfrm>
            <a:off x="1695450" y="212725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841" name="Rectangle 601"/>
          <p:cNvSpPr>
            <a:spLocks noChangeArrowheads="1"/>
          </p:cNvSpPr>
          <p:nvPr/>
        </p:nvSpPr>
        <p:spPr bwMode="auto">
          <a:xfrm>
            <a:off x="1466850" y="2260600"/>
            <a:ext cx="626745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At least (1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1/(1.5)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1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0.44 = 0.56 or   56%</a:t>
            </a:r>
          </a:p>
        </p:txBody>
      </p:sp>
      <p:sp>
        <p:nvSpPr>
          <p:cNvPr id="10842" name="Oval 602"/>
          <p:cNvSpPr>
            <a:spLocks noChangeArrowheads="1"/>
          </p:cNvSpPr>
          <p:nvPr/>
        </p:nvSpPr>
        <p:spPr bwMode="auto">
          <a:xfrm>
            <a:off x="6943725" y="2298700"/>
            <a:ext cx="838200" cy="4953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43" name="Rectangle 603"/>
          <p:cNvSpPr>
            <a:spLocks noChangeArrowheads="1"/>
          </p:cNvSpPr>
          <p:nvPr/>
        </p:nvSpPr>
        <p:spPr bwMode="auto">
          <a:xfrm>
            <a:off x="2057400" y="2736850"/>
            <a:ext cx="5029200" cy="552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the rent values must be between</a:t>
            </a:r>
          </a:p>
        </p:txBody>
      </p:sp>
      <p:grpSp>
        <p:nvGrpSpPr>
          <p:cNvPr id="10848" name="Group 608"/>
          <p:cNvGrpSpPr>
            <a:grpSpLocks/>
          </p:cNvGrpSpPr>
          <p:nvPr/>
        </p:nvGrpSpPr>
        <p:grpSpPr bwMode="auto">
          <a:xfrm>
            <a:off x="2076450" y="3308350"/>
            <a:ext cx="4591050" cy="457200"/>
            <a:chOff x="1392" y="2280"/>
            <a:chExt cx="2892" cy="288"/>
          </a:xfrm>
        </p:grpSpPr>
        <p:graphicFrame>
          <p:nvGraphicFramePr>
            <p:cNvPr id="10244" name="Object 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84" y="2366"/>
            <a:ext cx="136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2" name="Equation" r:id="rId6" imgW="163440" imgH="163440" progId="Equation">
                    <p:embed/>
                  </p:oleObj>
                </mc:Choice>
                <mc:Fallback>
                  <p:oleObj name="Equation" r:id="rId6" imgW="163440" imgH="163440" progId="Equation">
                    <p:embed/>
                    <p:pic>
                      <p:nvPicPr>
                        <p:cNvPr id="0" name="Picture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4" y="2366"/>
                          <a:ext cx="136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844" name="Rectangle 604"/>
            <p:cNvSpPr>
              <a:spLocks noChangeArrowheads="1"/>
            </p:cNvSpPr>
            <p:nvPr/>
          </p:nvSpPr>
          <p:spPr bwMode="auto">
            <a:xfrm>
              <a:off x="1392" y="2280"/>
              <a:ext cx="289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-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z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s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) = 490.80 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-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1.5(54.74) =   409</a:t>
              </a:r>
            </a:p>
          </p:txBody>
        </p:sp>
      </p:grpSp>
      <p:sp>
        <p:nvSpPr>
          <p:cNvPr id="10846" name="Rectangle 606"/>
          <p:cNvSpPr>
            <a:spLocks noChangeArrowheads="1"/>
          </p:cNvSpPr>
          <p:nvPr/>
        </p:nvSpPr>
        <p:spPr bwMode="auto">
          <a:xfrm>
            <a:off x="4114800" y="3784600"/>
            <a:ext cx="7620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and</a:t>
            </a:r>
          </a:p>
        </p:txBody>
      </p:sp>
      <p:grpSp>
        <p:nvGrpSpPr>
          <p:cNvPr id="10856" name="Group 616"/>
          <p:cNvGrpSpPr>
            <a:grpSpLocks/>
          </p:cNvGrpSpPr>
          <p:nvPr/>
        </p:nvGrpSpPr>
        <p:grpSpPr bwMode="auto">
          <a:xfrm>
            <a:off x="2000250" y="4146550"/>
            <a:ext cx="4876800" cy="514350"/>
            <a:chOff x="1260" y="2796"/>
            <a:chExt cx="3072" cy="324"/>
          </a:xfrm>
        </p:grpSpPr>
        <p:graphicFrame>
          <p:nvGraphicFramePr>
            <p:cNvPr id="10245" name="Object 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373" y="2913"/>
            <a:ext cx="130" cy="1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3" name="Equation" r:id="rId8" imgW="163440" imgH="163440" progId="Equation">
                    <p:embed/>
                  </p:oleObj>
                </mc:Choice>
                <mc:Fallback>
                  <p:oleObj name="Equation" r:id="rId8" imgW="163440" imgH="163440" progId="Equation">
                    <p:embed/>
                    <p:pic>
                      <p:nvPicPr>
                        <p:cNvPr id="0" name="Picture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3" y="2913"/>
                          <a:ext cx="130" cy="1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847" name="Rectangle 607"/>
            <p:cNvSpPr>
              <a:spLocks noChangeArrowheads="1"/>
            </p:cNvSpPr>
            <p:nvPr/>
          </p:nvSpPr>
          <p:spPr bwMode="auto">
            <a:xfrm>
              <a:off x="1260" y="2796"/>
              <a:ext cx="3072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+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z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s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) = 490.80 + 1.5(54.74) =   573</a:t>
              </a:r>
            </a:p>
          </p:txBody>
        </p:sp>
      </p:grpSp>
      <p:sp>
        <p:nvSpPr>
          <p:cNvPr id="10850" name="AutoShape 610"/>
          <p:cNvSpPr>
            <a:spLocks noChangeArrowheads="1"/>
          </p:cNvSpPr>
          <p:nvPr/>
        </p:nvSpPr>
        <p:spPr bwMode="auto">
          <a:xfrm rot="5400000">
            <a:off x="1119188" y="1727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1" name="Oval 611"/>
          <p:cNvSpPr>
            <a:spLocks noChangeArrowheads="1"/>
          </p:cNvSpPr>
          <p:nvPr/>
        </p:nvSpPr>
        <p:spPr bwMode="auto">
          <a:xfrm>
            <a:off x="6191250" y="3295650"/>
            <a:ext cx="781050" cy="4953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2" name="Oval 612"/>
          <p:cNvSpPr>
            <a:spLocks noChangeArrowheads="1"/>
          </p:cNvSpPr>
          <p:nvPr/>
        </p:nvSpPr>
        <p:spPr bwMode="auto">
          <a:xfrm>
            <a:off x="6210300" y="4146550"/>
            <a:ext cx="779463" cy="4953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4" name="AutoShape 614"/>
          <p:cNvSpPr>
            <a:spLocks noChangeArrowheads="1"/>
          </p:cNvSpPr>
          <p:nvPr/>
        </p:nvSpPr>
        <p:spPr bwMode="auto">
          <a:xfrm rot="5400000">
            <a:off x="1119188" y="2470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7" name="Rectangle 617"/>
          <p:cNvSpPr>
            <a:spLocks noChangeArrowheads="1"/>
          </p:cNvSpPr>
          <p:nvPr/>
        </p:nvSpPr>
        <p:spPr bwMode="auto">
          <a:xfrm>
            <a:off x="1790700" y="5003800"/>
            <a:ext cx="5429250" cy="781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(Actually, 86% of the rent values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are between 409 and 573.)</a:t>
            </a:r>
          </a:p>
        </p:txBody>
      </p:sp>
      <p:sp>
        <p:nvSpPr>
          <p:cNvPr id="10858" name="Line 618"/>
          <p:cNvSpPr>
            <a:spLocks noChangeShapeType="1"/>
          </p:cNvSpPr>
          <p:nvPr/>
        </p:nvSpPr>
        <p:spPr bwMode="auto">
          <a:xfrm>
            <a:off x="1657350" y="483235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861" name="Rectangle 621"/>
          <p:cNvSpPr>
            <a:spLocks noChangeArrowheads="1"/>
          </p:cNvSpPr>
          <p:nvPr/>
        </p:nvSpPr>
        <p:spPr bwMode="auto">
          <a:xfrm>
            <a:off x="654050" y="1022350"/>
            <a:ext cx="63055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Example:  Apartment Rents</a:t>
            </a:r>
          </a:p>
        </p:txBody>
      </p:sp>
      <p:sp>
        <p:nvSpPr>
          <p:cNvPr id="10862" name="AutoShape 622"/>
          <p:cNvSpPr>
            <a:spLocks noChangeArrowheads="1"/>
          </p:cNvSpPr>
          <p:nvPr/>
        </p:nvSpPr>
        <p:spPr bwMode="auto">
          <a:xfrm rot="5400000">
            <a:off x="1119188" y="3486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8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08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1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108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10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10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10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0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10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10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40" grpId="0" animBg="1"/>
      <p:bldP spid="10841" grpId="0" autoUpdateAnimBg="0"/>
      <p:bldP spid="10842" grpId="0" animBg="1"/>
      <p:bldP spid="10843" grpId="0" autoUpdateAnimBg="0"/>
      <p:bldP spid="10846" grpId="0" autoUpdateAnimBg="0"/>
      <p:bldP spid="10850" grpId="0" animBg="1"/>
      <p:bldP spid="10851" grpId="0" animBg="1"/>
      <p:bldP spid="10852" grpId="0" animBg="1"/>
      <p:bldP spid="10854" grpId="0" animBg="1"/>
      <p:bldP spid="10857" grpId="0" autoUpdateAnimBg="0"/>
      <p:bldP spid="10858" grpId="0" animBg="1"/>
      <p:bldP spid="1086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677863" y="104775"/>
            <a:ext cx="7772400" cy="693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Empirical Rule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939800" y="949325"/>
            <a:ext cx="6927850" cy="9461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When the data are believed to approximate a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bell-shaped distribution …</a:t>
            </a:r>
          </a:p>
        </p:txBody>
      </p:sp>
      <p:sp>
        <p:nvSpPr>
          <p:cNvPr id="167944" name="AutoShape 8"/>
          <p:cNvSpPr>
            <a:spLocks noChangeArrowheads="1"/>
          </p:cNvSpPr>
          <p:nvPr/>
        </p:nvSpPr>
        <p:spPr bwMode="auto">
          <a:xfrm rot="5400000">
            <a:off x="790575" y="41560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6" name="Rectangle 10"/>
          <p:cNvSpPr>
            <a:spLocks noChangeArrowheads="1"/>
          </p:cNvSpPr>
          <p:nvPr/>
        </p:nvSpPr>
        <p:spPr bwMode="auto">
          <a:xfrm>
            <a:off x="1104900" y="3749675"/>
            <a:ext cx="6927850" cy="9715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empirical rule is based on the normal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distribution, which is covered in Chapter 6.</a:t>
            </a:r>
          </a:p>
        </p:txBody>
      </p:sp>
      <p:sp>
        <p:nvSpPr>
          <p:cNvPr id="167949" name="Rectangle 13"/>
          <p:cNvSpPr>
            <a:spLocks noChangeArrowheads="1"/>
          </p:cNvSpPr>
          <p:nvPr/>
        </p:nvSpPr>
        <p:spPr bwMode="auto">
          <a:xfrm>
            <a:off x="1104900" y="1978025"/>
            <a:ext cx="6927850" cy="16573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empirical rule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can be used to determine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percentage of data values that must be within a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specified number of standard deviations of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mean.</a:t>
            </a:r>
          </a:p>
        </p:txBody>
      </p:sp>
      <p:sp>
        <p:nvSpPr>
          <p:cNvPr id="167950" name="AutoShape 14"/>
          <p:cNvSpPr>
            <a:spLocks noChangeArrowheads="1"/>
          </p:cNvSpPr>
          <p:nvPr/>
        </p:nvSpPr>
        <p:spPr bwMode="auto">
          <a:xfrm rot="5400000">
            <a:off x="790575" y="27336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679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679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 autoUpdateAnimBg="0"/>
      <p:bldP spid="167944" grpId="0" animBg="1"/>
      <p:bldP spid="167946" grpId="0" animBg="1" autoUpdateAnimBg="0"/>
      <p:bldP spid="167949" grpId="0" animBg="1" autoUpdateAnimBg="0"/>
      <p:bldP spid="16795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104775"/>
            <a:ext cx="7772400" cy="693738"/>
          </a:xfrm>
          <a:noFill/>
          <a:ln/>
        </p:spPr>
        <p:txBody>
          <a:bodyPr/>
          <a:lstStyle/>
          <a:p>
            <a:r>
              <a:rPr lang="en-US"/>
              <a:t>Empirical Rule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8663" y="1014413"/>
            <a:ext cx="7772400" cy="47752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	       For data having a bell-shaped distribution: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104900" y="1543050"/>
            <a:ext cx="7270750" cy="1060450"/>
            <a:chOff x="1104900" y="1543050"/>
            <a:chExt cx="7270750" cy="1060450"/>
          </a:xfrm>
        </p:grpSpPr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1104900" y="1543050"/>
              <a:ext cx="7270750" cy="1060450"/>
            </a:xfrm>
            <a:prstGeom prst="rect">
              <a:avLst/>
            </a:prstGeom>
            <a:gradFill flip="none" rotWithShape="1">
              <a:gsLst>
                <a:gs pos="0">
                  <a:srgbClr val="648F1D">
                    <a:shade val="30000"/>
                    <a:satMod val="115000"/>
                  </a:srgbClr>
                </a:gs>
                <a:gs pos="50000">
                  <a:srgbClr val="648F1D">
                    <a:shade val="67500"/>
                    <a:satMod val="115000"/>
                  </a:srgbClr>
                </a:gs>
                <a:gs pos="100000">
                  <a:srgbClr val="648F1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110000"/>
                </a:lnSpc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            of the values of a normal random variable</a:t>
              </a:r>
            </a:p>
            <a:p>
              <a:pPr algn="l">
                <a:lnSpc>
                  <a:spcPct val="110000"/>
                </a:lnSpc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are within                                                   of its mean.</a:t>
              </a: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1276350" y="1657350"/>
              <a:ext cx="1047750" cy="419100"/>
            </a:xfrm>
            <a:prstGeom prst="rect">
              <a:avLst/>
            </a:prstGeom>
            <a:solidFill>
              <a:srgbClr val="7C7C7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68.26%</a:t>
              </a: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2781300" y="2076450"/>
              <a:ext cx="3676650" cy="419100"/>
            </a:xfrm>
            <a:prstGeom prst="rect">
              <a:avLst/>
            </a:prstGeom>
            <a:solidFill>
              <a:srgbClr val="7C7C7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+/- 1 standard deviation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104900" y="2781300"/>
            <a:ext cx="7270750" cy="1079500"/>
            <a:chOff x="1104900" y="2781300"/>
            <a:chExt cx="7270750" cy="1079500"/>
          </a:xfrm>
        </p:grpSpPr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1104900" y="2781300"/>
              <a:ext cx="7270750" cy="1079500"/>
            </a:xfrm>
            <a:prstGeom prst="rect">
              <a:avLst/>
            </a:prstGeom>
            <a:gradFill flip="none" rotWithShape="1">
              <a:gsLst>
                <a:gs pos="0">
                  <a:srgbClr val="648F1D">
                    <a:shade val="30000"/>
                    <a:satMod val="115000"/>
                  </a:srgbClr>
                </a:gs>
                <a:gs pos="50000">
                  <a:srgbClr val="648F1D">
                    <a:shade val="67500"/>
                    <a:satMod val="115000"/>
                  </a:srgbClr>
                </a:gs>
                <a:gs pos="100000">
                  <a:srgbClr val="648F1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110000"/>
                </a:lnSpc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            of the values of a normal random variable</a:t>
              </a:r>
            </a:p>
            <a:p>
              <a:pPr algn="l">
                <a:lnSpc>
                  <a:spcPct val="110000"/>
                </a:lnSpc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are within                                                   of its mean.</a:t>
              </a:r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1276350" y="2895600"/>
              <a:ext cx="1047750" cy="419100"/>
            </a:xfrm>
            <a:prstGeom prst="rect">
              <a:avLst/>
            </a:prstGeom>
            <a:solidFill>
              <a:srgbClr val="7C7C7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95.44%</a:t>
              </a:r>
            </a:p>
          </p:txBody>
        </p: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2762250" y="3314700"/>
              <a:ext cx="3714750" cy="419100"/>
            </a:xfrm>
            <a:prstGeom prst="rect">
              <a:avLst/>
            </a:prstGeom>
            <a:solidFill>
              <a:srgbClr val="7C7C7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algn="l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+/- 2 standard deviations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123950" y="4019550"/>
            <a:ext cx="7251700" cy="1079500"/>
            <a:chOff x="1123950" y="4019550"/>
            <a:chExt cx="7251700" cy="1079500"/>
          </a:xfrm>
        </p:grpSpPr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1123950" y="4019550"/>
              <a:ext cx="7251700" cy="1079500"/>
            </a:xfrm>
            <a:prstGeom prst="rect">
              <a:avLst/>
            </a:prstGeom>
            <a:gradFill flip="none" rotWithShape="1">
              <a:gsLst>
                <a:gs pos="0">
                  <a:srgbClr val="648F1D">
                    <a:shade val="30000"/>
                    <a:satMod val="115000"/>
                  </a:srgbClr>
                </a:gs>
                <a:gs pos="50000">
                  <a:srgbClr val="648F1D">
                    <a:shade val="67500"/>
                    <a:satMod val="115000"/>
                  </a:srgbClr>
                </a:gs>
                <a:gs pos="100000">
                  <a:srgbClr val="648F1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110000"/>
                </a:lnSpc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            of the values of a normal random variable</a:t>
              </a:r>
            </a:p>
            <a:p>
              <a:pPr algn="l">
                <a:lnSpc>
                  <a:spcPct val="110000"/>
                </a:lnSpc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are within                                                   of its mean.</a:t>
              </a: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1276350" y="4133850"/>
              <a:ext cx="1047750" cy="419100"/>
            </a:xfrm>
            <a:prstGeom prst="rect">
              <a:avLst/>
            </a:prstGeom>
            <a:solidFill>
              <a:srgbClr val="7C7C7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99.72%</a:t>
              </a:r>
            </a:p>
          </p:txBody>
        </p:sp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2781300" y="4552950"/>
              <a:ext cx="3714750" cy="419100"/>
            </a:xfrm>
            <a:prstGeom prst="rect">
              <a:avLst/>
            </a:prstGeom>
            <a:solidFill>
              <a:srgbClr val="7C7C7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algn="l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+/- 3 standard deviations</a:t>
              </a:r>
            </a:p>
          </p:txBody>
        </p:sp>
      </p:grpSp>
      <p:sp>
        <p:nvSpPr>
          <p:cNvPr id="12308" name="AutoShape 20"/>
          <p:cNvSpPr>
            <a:spLocks noChangeArrowheads="1"/>
          </p:cNvSpPr>
          <p:nvPr/>
        </p:nvSpPr>
        <p:spPr bwMode="auto">
          <a:xfrm rot="5400000">
            <a:off x="790575" y="1993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 rot="5400000">
            <a:off x="790575" y="3232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AutoShape 22"/>
          <p:cNvSpPr>
            <a:spLocks noChangeArrowheads="1"/>
          </p:cNvSpPr>
          <p:nvPr/>
        </p:nvSpPr>
        <p:spPr bwMode="auto">
          <a:xfrm rot="5400000">
            <a:off x="790575" y="4470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8" grpId="0" animBg="1"/>
      <p:bldP spid="12309" grpId="0" animBg="1"/>
      <p:bldP spid="123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113"/>
            <a:ext cx="7772400" cy="877887"/>
          </a:xfrm>
        </p:spPr>
        <p:txBody>
          <a:bodyPr/>
          <a:lstStyle/>
          <a:p>
            <a:r>
              <a:rPr lang="en-US"/>
              <a:t>Empirical Rule</a:t>
            </a:r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952500" y="1136650"/>
            <a:ext cx="7188200" cy="4705350"/>
          </a:xfrm>
          <a:prstGeom prst="rect">
            <a:avLst/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4565650" y="4773613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5" name="Freeform 11"/>
          <p:cNvSpPr>
            <a:spLocks/>
          </p:cNvSpPr>
          <p:nvPr/>
        </p:nvSpPr>
        <p:spPr bwMode="auto">
          <a:xfrm>
            <a:off x="2185988" y="2535238"/>
            <a:ext cx="4732337" cy="2374900"/>
          </a:xfrm>
          <a:custGeom>
            <a:avLst/>
            <a:gdLst/>
            <a:ahLst/>
            <a:cxnLst>
              <a:cxn ang="0">
                <a:pos x="1441" y="15"/>
              </a:cxn>
              <a:cxn ang="0">
                <a:pos x="1351" y="84"/>
              </a:cxn>
              <a:cxn ang="0">
                <a:pos x="1290" y="168"/>
              </a:cxn>
              <a:cxn ang="0">
                <a:pos x="1241" y="252"/>
              </a:cxn>
              <a:cxn ang="0">
                <a:pos x="1197" y="334"/>
              </a:cxn>
              <a:cxn ang="0">
                <a:pos x="1163" y="408"/>
              </a:cxn>
              <a:cxn ang="0">
                <a:pos x="1123" y="505"/>
              </a:cxn>
              <a:cxn ang="0">
                <a:pos x="1087" y="590"/>
              </a:cxn>
              <a:cxn ang="0">
                <a:pos x="1053" y="674"/>
              </a:cxn>
              <a:cxn ang="0">
                <a:pos x="1023" y="755"/>
              </a:cxn>
              <a:cxn ang="0">
                <a:pos x="987" y="846"/>
              </a:cxn>
              <a:cxn ang="0">
                <a:pos x="951" y="928"/>
              </a:cxn>
              <a:cxn ang="0">
                <a:pos x="914" y="1008"/>
              </a:cxn>
              <a:cxn ang="0">
                <a:pos x="858" y="1100"/>
              </a:cxn>
              <a:cxn ang="0">
                <a:pos x="781" y="1190"/>
              </a:cxn>
              <a:cxn ang="0">
                <a:pos x="709" y="1253"/>
              </a:cxn>
              <a:cxn ang="0">
                <a:pos x="606" y="1316"/>
              </a:cxn>
              <a:cxn ang="0">
                <a:pos x="508" y="1357"/>
              </a:cxn>
              <a:cxn ang="0">
                <a:pos x="401" y="1390"/>
              </a:cxn>
              <a:cxn ang="0">
                <a:pos x="312" y="1415"/>
              </a:cxn>
              <a:cxn ang="0">
                <a:pos x="190" y="1441"/>
              </a:cxn>
              <a:cxn ang="0">
                <a:pos x="94" y="1461"/>
              </a:cxn>
              <a:cxn ang="0">
                <a:pos x="2981" y="1496"/>
              </a:cxn>
              <a:cxn ang="0">
                <a:pos x="2849" y="1461"/>
              </a:cxn>
              <a:cxn ang="0">
                <a:pos x="2786" y="1448"/>
              </a:cxn>
              <a:cxn ang="0">
                <a:pos x="2647" y="1410"/>
              </a:cxn>
              <a:cxn ang="0">
                <a:pos x="2521" y="1367"/>
              </a:cxn>
              <a:cxn ang="0">
                <a:pos x="2394" y="1314"/>
              </a:cxn>
              <a:cxn ang="0">
                <a:pos x="2358" y="1293"/>
              </a:cxn>
              <a:cxn ang="0">
                <a:pos x="2279" y="1237"/>
              </a:cxn>
              <a:cxn ang="0">
                <a:pos x="2213" y="1168"/>
              </a:cxn>
              <a:cxn ang="0">
                <a:pos x="2144" y="1078"/>
              </a:cxn>
              <a:cxn ang="0">
                <a:pos x="2102" y="1011"/>
              </a:cxn>
              <a:cxn ang="0">
                <a:pos x="2066" y="931"/>
              </a:cxn>
              <a:cxn ang="0">
                <a:pos x="2037" y="861"/>
              </a:cxn>
              <a:cxn ang="0">
                <a:pos x="2008" y="791"/>
              </a:cxn>
              <a:cxn ang="0">
                <a:pos x="1967" y="697"/>
              </a:cxn>
              <a:cxn ang="0">
                <a:pos x="1928" y="608"/>
              </a:cxn>
              <a:cxn ang="0">
                <a:pos x="1882" y="507"/>
              </a:cxn>
              <a:cxn ang="0">
                <a:pos x="1838" y="411"/>
              </a:cxn>
              <a:cxn ang="0">
                <a:pos x="1794" y="320"/>
              </a:cxn>
              <a:cxn ang="0">
                <a:pos x="1762" y="259"/>
              </a:cxn>
              <a:cxn ang="0">
                <a:pos x="1727" y="191"/>
              </a:cxn>
              <a:cxn ang="0">
                <a:pos x="1696" y="146"/>
              </a:cxn>
              <a:cxn ang="0">
                <a:pos x="1676" y="121"/>
              </a:cxn>
              <a:cxn ang="0">
                <a:pos x="1642" y="80"/>
              </a:cxn>
              <a:cxn ang="0">
                <a:pos x="1598" y="38"/>
              </a:cxn>
              <a:cxn ang="0">
                <a:pos x="1533" y="5"/>
              </a:cxn>
            </a:cxnLst>
            <a:rect l="0" t="0" r="r" b="b"/>
            <a:pathLst>
              <a:path w="2981" h="1496">
                <a:moveTo>
                  <a:pt x="1503" y="0"/>
                </a:moveTo>
                <a:lnTo>
                  <a:pt x="1474" y="7"/>
                </a:lnTo>
                <a:lnTo>
                  <a:pt x="1441" y="15"/>
                </a:lnTo>
                <a:lnTo>
                  <a:pt x="1406" y="34"/>
                </a:lnTo>
                <a:lnTo>
                  <a:pt x="1377" y="58"/>
                </a:lnTo>
                <a:lnTo>
                  <a:pt x="1351" y="84"/>
                </a:lnTo>
                <a:lnTo>
                  <a:pt x="1329" y="109"/>
                </a:lnTo>
                <a:lnTo>
                  <a:pt x="1311" y="135"/>
                </a:lnTo>
                <a:lnTo>
                  <a:pt x="1290" y="168"/>
                </a:lnTo>
                <a:lnTo>
                  <a:pt x="1276" y="190"/>
                </a:lnTo>
                <a:lnTo>
                  <a:pt x="1258" y="223"/>
                </a:lnTo>
                <a:lnTo>
                  <a:pt x="1241" y="252"/>
                </a:lnTo>
                <a:lnTo>
                  <a:pt x="1222" y="285"/>
                </a:lnTo>
                <a:lnTo>
                  <a:pt x="1211" y="307"/>
                </a:lnTo>
                <a:lnTo>
                  <a:pt x="1197" y="334"/>
                </a:lnTo>
                <a:lnTo>
                  <a:pt x="1186" y="360"/>
                </a:lnTo>
                <a:lnTo>
                  <a:pt x="1175" y="383"/>
                </a:lnTo>
                <a:lnTo>
                  <a:pt x="1163" y="408"/>
                </a:lnTo>
                <a:lnTo>
                  <a:pt x="1151" y="439"/>
                </a:lnTo>
                <a:lnTo>
                  <a:pt x="1136" y="476"/>
                </a:lnTo>
                <a:lnTo>
                  <a:pt x="1123" y="505"/>
                </a:lnTo>
                <a:lnTo>
                  <a:pt x="1114" y="526"/>
                </a:lnTo>
                <a:lnTo>
                  <a:pt x="1099" y="558"/>
                </a:lnTo>
                <a:lnTo>
                  <a:pt x="1087" y="590"/>
                </a:lnTo>
                <a:lnTo>
                  <a:pt x="1077" y="612"/>
                </a:lnTo>
                <a:lnTo>
                  <a:pt x="1063" y="646"/>
                </a:lnTo>
                <a:lnTo>
                  <a:pt x="1053" y="674"/>
                </a:lnTo>
                <a:lnTo>
                  <a:pt x="1043" y="701"/>
                </a:lnTo>
                <a:lnTo>
                  <a:pt x="1033" y="728"/>
                </a:lnTo>
                <a:lnTo>
                  <a:pt x="1023" y="755"/>
                </a:lnTo>
                <a:lnTo>
                  <a:pt x="1013" y="781"/>
                </a:lnTo>
                <a:lnTo>
                  <a:pt x="1002" y="809"/>
                </a:lnTo>
                <a:lnTo>
                  <a:pt x="987" y="846"/>
                </a:lnTo>
                <a:lnTo>
                  <a:pt x="972" y="881"/>
                </a:lnTo>
                <a:lnTo>
                  <a:pt x="962" y="904"/>
                </a:lnTo>
                <a:lnTo>
                  <a:pt x="951" y="928"/>
                </a:lnTo>
                <a:lnTo>
                  <a:pt x="941" y="953"/>
                </a:lnTo>
                <a:lnTo>
                  <a:pt x="930" y="977"/>
                </a:lnTo>
                <a:lnTo>
                  <a:pt x="914" y="1008"/>
                </a:lnTo>
                <a:lnTo>
                  <a:pt x="898" y="1040"/>
                </a:lnTo>
                <a:lnTo>
                  <a:pt x="879" y="1070"/>
                </a:lnTo>
                <a:lnTo>
                  <a:pt x="858" y="1100"/>
                </a:lnTo>
                <a:lnTo>
                  <a:pt x="836" y="1130"/>
                </a:lnTo>
                <a:lnTo>
                  <a:pt x="810" y="1158"/>
                </a:lnTo>
                <a:lnTo>
                  <a:pt x="781" y="1190"/>
                </a:lnTo>
                <a:lnTo>
                  <a:pt x="761" y="1209"/>
                </a:lnTo>
                <a:lnTo>
                  <a:pt x="737" y="1230"/>
                </a:lnTo>
                <a:lnTo>
                  <a:pt x="709" y="1253"/>
                </a:lnTo>
                <a:lnTo>
                  <a:pt x="686" y="1269"/>
                </a:lnTo>
                <a:lnTo>
                  <a:pt x="654" y="1289"/>
                </a:lnTo>
                <a:lnTo>
                  <a:pt x="606" y="1316"/>
                </a:lnTo>
                <a:lnTo>
                  <a:pt x="566" y="1334"/>
                </a:lnTo>
                <a:lnTo>
                  <a:pt x="536" y="1345"/>
                </a:lnTo>
                <a:lnTo>
                  <a:pt x="508" y="1357"/>
                </a:lnTo>
                <a:lnTo>
                  <a:pt x="473" y="1370"/>
                </a:lnTo>
                <a:lnTo>
                  <a:pt x="437" y="1381"/>
                </a:lnTo>
                <a:lnTo>
                  <a:pt x="401" y="1390"/>
                </a:lnTo>
                <a:lnTo>
                  <a:pt x="374" y="1398"/>
                </a:lnTo>
                <a:lnTo>
                  <a:pt x="341" y="1407"/>
                </a:lnTo>
                <a:lnTo>
                  <a:pt x="312" y="1415"/>
                </a:lnTo>
                <a:lnTo>
                  <a:pt x="274" y="1423"/>
                </a:lnTo>
                <a:lnTo>
                  <a:pt x="230" y="1433"/>
                </a:lnTo>
                <a:lnTo>
                  <a:pt x="190" y="1441"/>
                </a:lnTo>
                <a:lnTo>
                  <a:pt x="160" y="1448"/>
                </a:lnTo>
                <a:lnTo>
                  <a:pt x="131" y="1454"/>
                </a:lnTo>
                <a:lnTo>
                  <a:pt x="94" y="1461"/>
                </a:lnTo>
                <a:lnTo>
                  <a:pt x="51" y="1473"/>
                </a:lnTo>
                <a:lnTo>
                  <a:pt x="0" y="1494"/>
                </a:lnTo>
                <a:lnTo>
                  <a:pt x="2981" y="1496"/>
                </a:lnTo>
                <a:lnTo>
                  <a:pt x="2933" y="1478"/>
                </a:lnTo>
                <a:lnTo>
                  <a:pt x="2883" y="1467"/>
                </a:lnTo>
                <a:lnTo>
                  <a:pt x="2849" y="1461"/>
                </a:lnTo>
                <a:lnTo>
                  <a:pt x="2809" y="1453"/>
                </a:lnTo>
                <a:lnTo>
                  <a:pt x="2761" y="1441"/>
                </a:lnTo>
                <a:lnTo>
                  <a:pt x="2786" y="1448"/>
                </a:lnTo>
                <a:lnTo>
                  <a:pt x="2731" y="1433"/>
                </a:lnTo>
                <a:lnTo>
                  <a:pt x="2700" y="1425"/>
                </a:lnTo>
                <a:lnTo>
                  <a:pt x="2647" y="1410"/>
                </a:lnTo>
                <a:lnTo>
                  <a:pt x="2599" y="1394"/>
                </a:lnTo>
                <a:lnTo>
                  <a:pt x="2559" y="1380"/>
                </a:lnTo>
                <a:lnTo>
                  <a:pt x="2521" y="1367"/>
                </a:lnTo>
                <a:lnTo>
                  <a:pt x="2478" y="1352"/>
                </a:lnTo>
                <a:lnTo>
                  <a:pt x="2442" y="1337"/>
                </a:lnTo>
                <a:lnTo>
                  <a:pt x="2394" y="1314"/>
                </a:lnTo>
                <a:lnTo>
                  <a:pt x="2374" y="1302"/>
                </a:lnTo>
                <a:lnTo>
                  <a:pt x="2373" y="1302"/>
                </a:lnTo>
                <a:lnTo>
                  <a:pt x="2358" y="1293"/>
                </a:lnTo>
                <a:lnTo>
                  <a:pt x="2331" y="1278"/>
                </a:lnTo>
                <a:lnTo>
                  <a:pt x="2305" y="1259"/>
                </a:lnTo>
                <a:lnTo>
                  <a:pt x="2279" y="1237"/>
                </a:lnTo>
                <a:lnTo>
                  <a:pt x="2260" y="1219"/>
                </a:lnTo>
                <a:lnTo>
                  <a:pt x="2238" y="1198"/>
                </a:lnTo>
                <a:lnTo>
                  <a:pt x="2213" y="1168"/>
                </a:lnTo>
                <a:lnTo>
                  <a:pt x="2188" y="1137"/>
                </a:lnTo>
                <a:lnTo>
                  <a:pt x="2167" y="1108"/>
                </a:lnTo>
                <a:lnTo>
                  <a:pt x="2144" y="1078"/>
                </a:lnTo>
                <a:lnTo>
                  <a:pt x="2129" y="1053"/>
                </a:lnTo>
                <a:lnTo>
                  <a:pt x="2115" y="1033"/>
                </a:lnTo>
                <a:lnTo>
                  <a:pt x="2102" y="1011"/>
                </a:lnTo>
                <a:lnTo>
                  <a:pt x="2089" y="986"/>
                </a:lnTo>
                <a:lnTo>
                  <a:pt x="2077" y="959"/>
                </a:lnTo>
                <a:lnTo>
                  <a:pt x="2066" y="931"/>
                </a:lnTo>
                <a:lnTo>
                  <a:pt x="2055" y="902"/>
                </a:lnTo>
                <a:lnTo>
                  <a:pt x="2046" y="883"/>
                </a:lnTo>
                <a:lnTo>
                  <a:pt x="2037" y="861"/>
                </a:lnTo>
                <a:lnTo>
                  <a:pt x="2028" y="839"/>
                </a:lnTo>
                <a:lnTo>
                  <a:pt x="2018" y="818"/>
                </a:lnTo>
                <a:lnTo>
                  <a:pt x="2008" y="791"/>
                </a:lnTo>
                <a:lnTo>
                  <a:pt x="1996" y="763"/>
                </a:lnTo>
                <a:lnTo>
                  <a:pt x="1981" y="725"/>
                </a:lnTo>
                <a:lnTo>
                  <a:pt x="1967" y="697"/>
                </a:lnTo>
                <a:lnTo>
                  <a:pt x="1952" y="667"/>
                </a:lnTo>
                <a:lnTo>
                  <a:pt x="1938" y="634"/>
                </a:lnTo>
                <a:lnTo>
                  <a:pt x="1928" y="608"/>
                </a:lnTo>
                <a:lnTo>
                  <a:pt x="1914" y="577"/>
                </a:lnTo>
                <a:lnTo>
                  <a:pt x="1903" y="549"/>
                </a:lnTo>
                <a:lnTo>
                  <a:pt x="1882" y="507"/>
                </a:lnTo>
                <a:lnTo>
                  <a:pt x="1866" y="468"/>
                </a:lnTo>
                <a:lnTo>
                  <a:pt x="1850" y="434"/>
                </a:lnTo>
                <a:lnTo>
                  <a:pt x="1838" y="411"/>
                </a:lnTo>
                <a:lnTo>
                  <a:pt x="1824" y="381"/>
                </a:lnTo>
                <a:lnTo>
                  <a:pt x="1807" y="346"/>
                </a:lnTo>
                <a:lnTo>
                  <a:pt x="1794" y="320"/>
                </a:lnTo>
                <a:lnTo>
                  <a:pt x="1783" y="301"/>
                </a:lnTo>
                <a:lnTo>
                  <a:pt x="1776" y="285"/>
                </a:lnTo>
                <a:lnTo>
                  <a:pt x="1762" y="259"/>
                </a:lnTo>
                <a:lnTo>
                  <a:pt x="1749" y="234"/>
                </a:lnTo>
                <a:lnTo>
                  <a:pt x="1738" y="213"/>
                </a:lnTo>
                <a:lnTo>
                  <a:pt x="1727" y="191"/>
                </a:lnTo>
                <a:lnTo>
                  <a:pt x="1714" y="172"/>
                </a:lnTo>
                <a:lnTo>
                  <a:pt x="1703" y="160"/>
                </a:lnTo>
                <a:lnTo>
                  <a:pt x="1696" y="146"/>
                </a:lnTo>
                <a:lnTo>
                  <a:pt x="1689" y="136"/>
                </a:lnTo>
                <a:lnTo>
                  <a:pt x="1681" y="126"/>
                </a:lnTo>
                <a:lnTo>
                  <a:pt x="1676" y="121"/>
                </a:lnTo>
                <a:lnTo>
                  <a:pt x="1667" y="110"/>
                </a:lnTo>
                <a:lnTo>
                  <a:pt x="1655" y="95"/>
                </a:lnTo>
                <a:lnTo>
                  <a:pt x="1642" y="80"/>
                </a:lnTo>
                <a:lnTo>
                  <a:pt x="1628" y="63"/>
                </a:lnTo>
                <a:lnTo>
                  <a:pt x="1613" y="50"/>
                </a:lnTo>
                <a:lnTo>
                  <a:pt x="1598" y="38"/>
                </a:lnTo>
                <a:lnTo>
                  <a:pt x="1582" y="25"/>
                </a:lnTo>
                <a:lnTo>
                  <a:pt x="1557" y="14"/>
                </a:lnTo>
                <a:lnTo>
                  <a:pt x="1533" y="5"/>
                </a:lnTo>
                <a:lnTo>
                  <a:pt x="1503" y="0"/>
                </a:lnTo>
              </a:path>
            </a:pathLst>
          </a:custGeom>
          <a:noFill/>
          <a:ln w="19050" cap="rnd" cmpd="sng">
            <a:solidFill>
              <a:srgbClr val="66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>
            <a:off x="1782763" y="4908550"/>
            <a:ext cx="55340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7318375" y="4672013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>
            <a:off x="3841750" y="2182813"/>
            <a:ext cx="3175" cy="28495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 flipH="1">
            <a:off x="5289550" y="2182813"/>
            <a:ext cx="0" cy="283051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 flipH="1">
            <a:off x="6016625" y="1782763"/>
            <a:ext cx="6350" cy="352901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 flipH="1">
            <a:off x="6775450" y="1373188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2" name="Text Box 18"/>
          <p:cNvSpPr txBox="1">
            <a:spLocks noChangeArrowheads="1"/>
          </p:cNvSpPr>
          <p:nvPr/>
        </p:nvSpPr>
        <p:spPr bwMode="auto">
          <a:xfrm>
            <a:off x="1843088" y="5013325"/>
            <a:ext cx="9318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 3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</a:p>
        </p:txBody>
      </p:sp>
      <p:sp>
        <p:nvSpPr>
          <p:cNvPr id="82963" name="Text Box 19"/>
          <p:cNvSpPr txBox="1">
            <a:spLocks noChangeArrowheads="1"/>
          </p:cNvSpPr>
          <p:nvPr/>
        </p:nvSpPr>
        <p:spPr bwMode="auto">
          <a:xfrm>
            <a:off x="3348038" y="5013325"/>
            <a:ext cx="9318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 1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</a:p>
        </p:txBody>
      </p:sp>
      <p:sp>
        <p:nvSpPr>
          <p:cNvPr id="82964" name="Text Box 20"/>
          <p:cNvSpPr txBox="1">
            <a:spLocks noChangeArrowheads="1"/>
          </p:cNvSpPr>
          <p:nvPr/>
        </p:nvSpPr>
        <p:spPr bwMode="auto">
          <a:xfrm>
            <a:off x="2566988" y="5318125"/>
            <a:ext cx="9318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 2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</a:p>
        </p:txBody>
      </p:sp>
      <p:sp>
        <p:nvSpPr>
          <p:cNvPr id="82965" name="Text Box 21"/>
          <p:cNvSpPr txBox="1">
            <a:spLocks noChangeArrowheads="1"/>
          </p:cNvSpPr>
          <p:nvPr/>
        </p:nvSpPr>
        <p:spPr bwMode="auto">
          <a:xfrm>
            <a:off x="4762500" y="5013325"/>
            <a:ext cx="9620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+ 1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</a:p>
        </p:txBody>
      </p:sp>
      <p:sp>
        <p:nvSpPr>
          <p:cNvPr id="82966" name="Text Box 22"/>
          <p:cNvSpPr txBox="1">
            <a:spLocks noChangeArrowheads="1"/>
          </p:cNvSpPr>
          <p:nvPr/>
        </p:nvSpPr>
        <p:spPr bwMode="auto">
          <a:xfrm>
            <a:off x="5486400" y="5318125"/>
            <a:ext cx="9620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+ 2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</a:p>
        </p:txBody>
      </p:sp>
      <p:sp>
        <p:nvSpPr>
          <p:cNvPr id="82967" name="Text Box 23"/>
          <p:cNvSpPr txBox="1">
            <a:spLocks noChangeArrowheads="1"/>
          </p:cNvSpPr>
          <p:nvPr/>
        </p:nvSpPr>
        <p:spPr bwMode="auto">
          <a:xfrm>
            <a:off x="6248400" y="4994275"/>
            <a:ext cx="9620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+ 3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</a:p>
        </p:txBody>
      </p:sp>
      <p:sp>
        <p:nvSpPr>
          <p:cNvPr id="82968" name="Text Box 24"/>
          <p:cNvSpPr txBox="1">
            <a:spLocks noChangeArrowheads="1"/>
          </p:cNvSpPr>
          <p:nvPr/>
        </p:nvSpPr>
        <p:spPr bwMode="auto">
          <a:xfrm>
            <a:off x="4384675" y="4848225"/>
            <a:ext cx="344488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</a:p>
        </p:txBody>
      </p:sp>
      <p:sp>
        <p:nvSpPr>
          <p:cNvPr id="82969" name="Line 25"/>
          <p:cNvSpPr>
            <a:spLocks noChangeShapeType="1"/>
          </p:cNvSpPr>
          <p:nvPr/>
        </p:nvSpPr>
        <p:spPr bwMode="auto">
          <a:xfrm flipH="1">
            <a:off x="2317750" y="1373188"/>
            <a:ext cx="0" cy="369093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70" name="Line 26"/>
          <p:cNvSpPr>
            <a:spLocks noChangeShapeType="1"/>
          </p:cNvSpPr>
          <p:nvPr/>
        </p:nvSpPr>
        <p:spPr bwMode="auto">
          <a:xfrm flipH="1">
            <a:off x="3079750" y="1785938"/>
            <a:ext cx="0" cy="35575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971" name="Group 27"/>
          <p:cNvGrpSpPr>
            <a:grpSpLocks/>
          </p:cNvGrpSpPr>
          <p:nvPr/>
        </p:nvGrpSpPr>
        <p:grpSpPr bwMode="auto">
          <a:xfrm>
            <a:off x="3844925" y="2025650"/>
            <a:ext cx="1428750" cy="427038"/>
            <a:chOff x="2514" y="1560"/>
            <a:chExt cx="912" cy="269"/>
          </a:xfrm>
        </p:grpSpPr>
        <p:sp>
          <p:nvSpPr>
            <p:cNvPr id="82972" name="Text Box 28"/>
            <p:cNvSpPr txBox="1">
              <a:spLocks noChangeArrowheads="1"/>
            </p:cNvSpPr>
            <p:nvPr/>
          </p:nvSpPr>
          <p:spPr bwMode="auto">
            <a:xfrm>
              <a:off x="2648" y="1560"/>
              <a:ext cx="669" cy="2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68.26%</a:t>
              </a:r>
            </a:p>
          </p:txBody>
        </p:sp>
        <p:sp>
          <p:nvSpPr>
            <p:cNvPr id="82973" name="Line 29"/>
            <p:cNvSpPr>
              <a:spLocks noChangeShapeType="1"/>
            </p:cNvSpPr>
            <p:nvPr/>
          </p:nvSpPr>
          <p:spPr bwMode="auto">
            <a:xfrm>
              <a:off x="3270" y="1686"/>
              <a:ext cx="1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4" name="Line 30"/>
            <p:cNvSpPr>
              <a:spLocks noChangeShapeType="1"/>
            </p:cNvSpPr>
            <p:nvPr/>
          </p:nvSpPr>
          <p:spPr bwMode="auto">
            <a:xfrm flipH="1">
              <a:off x="2514" y="1686"/>
              <a:ext cx="1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975" name="Group 31"/>
          <p:cNvGrpSpPr>
            <a:grpSpLocks/>
          </p:cNvGrpSpPr>
          <p:nvPr/>
        </p:nvGrpSpPr>
        <p:grpSpPr bwMode="auto">
          <a:xfrm>
            <a:off x="3095625" y="1616075"/>
            <a:ext cx="2895600" cy="427038"/>
            <a:chOff x="2046" y="1302"/>
            <a:chExt cx="1824" cy="269"/>
          </a:xfrm>
        </p:grpSpPr>
        <p:sp>
          <p:nvSpPr>
            <p:cNvPr id="82976" name="Text Box 32"/>
            <p:cNvSpPr txBox="1">
              <a:spLocks noChangeArrowheads="1"/>
            </p:cNvSpPr>
            <p:nvPr/>
          </p:nvSpPr>
          <p:spPr bwMode="auto">
            <a:xfrm>
              <a:off x="2652" y="1302"/>
              <a:ext cx="660" cy="2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95.44%</a:t>
              </a:r>
            </a:p>
          </p:txBody>
        </p:sp>
        <p:sp>
          <p:nvSpPr>
            <p:cNvPr id="82977" name="Line 33"/>
            <p:cNvSpPr>
              <a:spLocks noChangeShapeType="1"/>
            </p:cNvSpPr>
            <p:nvPr/>
          </p:nvSpPr>
          <p:spPr bwMode="auto">
            <a:xfrm flipH="1">
              <a:off x="2046" y="1434"/>
              <a:ext cx="6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8" name="Line 34"/>
            <p:cNvSpPr>
              <a:spLocks noChangeShapeType="1"/>
            </p:cNvSpPr>
            <p:nvPr/>
          </p:nvSpPr>
          <p:spPr bwMode="auto">
            <a:xfrm>
              <a:off x="3264" y="1434"/>
              <a:ext cx="6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979" name="Group 35"/>
          <p:cNvGrpSpPr>
            <a:grpSpLocks/>
          </p:cNvGrpSpPr>
          <p:nvPr/>
        </p:nvGrpSpPr>
        <p:grpSpPr bwMode="auto">
          <a:xfrm>
            <a:off x="2362200" y="1216025"/>
            <a:ext cx="4381500" cy="427038"/>
            <a:chOff x="1584" y="1050"/>
            <a:chExt cx="2760" cy="269"/>
          </a:xfrm>
        </p:grpSpPr>
        <p:sp>
          <p:nvSpPr>
            <p:cNvPr id="82980" name="Text Box 36"/>
            <p:cNvSpPr txBox="1">
              <a:spLocks noChangeArrowheads="1"/>
            </p:cNvSpPr>
            <p:nvPr/>
          </p:nvSpPr>
          <p:spPr bwMode="auto">
            <a:xfrm>
              <a:off x="2652" y="1050"/>
              <a:ext cx="660" cy="2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99.72%</a:t>
              </a:r>
            </a:p>
          </p:txBody>
        </p:sp>
        <p:sp>
          <p:nvSpPr>
            <p:cNvPr id="82981" name="Line 37"/>
            <p:cNvSpPr>
              <a:spLocks noChangeShapeType="1"/>
            </p:cNvSpPr>
            <p:nvPr/>
          </p:nvSpPr>
          <p:spPr bwMode="auto">
            <a:xfrm>
              <a:off x="3270" y="1176"/>
              <a:ext cx="10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82982" name="Line 38"/>
            <p:cNvSpPr>
              <a:spLocks noChangeShapeType="1"/>
            </p:cNvSpPr>
            <p:nvPr/>
          </p:nvSpPr>
          <p:spPr bwMode="auto">
            <a:xfrm flipH="1">
              <a:off x="1584" y="1176"/>
              <a:ext cx="10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83" name="AutoShape 39"/>
          <p:cNvSpPr>
            <a:spLocks noChangeArrowheads="1"/>
          </p:cNvSpPr>
          <p:nvPr/>
        </p:nvSpPr>
        <p:spPr bwMode="auto">
          <a:xfrm rot="5400000">
            <a:off x="638175" y="2152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84" name="AutoShape 40"/>
          <p:cNvSpPr>
            <a:spLocks noChangeArrowheads="1"/>
          </p:cNvSpPr>
          <p:nvPr/>
        </p:nvSpPr>
        <p:spPr bwMode="auto">
          <a:xfrm rot="5400000">
            <a:off x="638175" y="1771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85" name="AutoShape 41"/>
          <p:cNvSpPr>
            <a:spLocks noChangeArrowheads="1"/>
          </p:cNvSpPr>
          <p:nvPr/>
        </p:nvSpPr>
        <p:spPr bwMode="auto">
          <a:xfrm rot="5400000">
            <a:off x="638175" y="1371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86" name="AutoShape 42"/>
          <p:cNvSpPr>
            <a:spLocks noChangeArrowheads="1"/>
          </p:cNvSpPr>
          <p:nvPr/>
        </p:nvSpPr>
        <p:spPr bwMode="auto">
          <a:xfrm rot="5400000">
            <a:off x="638175" y="3371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29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82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829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8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2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500"/>
                                        <p:tgtEl>
                                          <p:spTgt spid="829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82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8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82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2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500"/>
                            </p:stCondLst>
                            <p:childTnLst>
                              <p:par>
                                <p:cTn id="8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6" dur="500"/>
                                        <p:tgtEl>
                                          <p:spTgt spid="829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82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5" dur="5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3" dur="500"/>
                                        <p:tgtEl>
                                          <p:spTgt spid="82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2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3" grpId="0" animBg="1"/>
      <p:bldP spid="82954" grpId="0" animBg="1"/>
      <p:bldP spid="82955" grpId="0" animBg="1"/>
      <p:bldP spid="82956" grpId="0" animBg="1"/>
      <p:bldP spid="82957" grpId="0" autoUpdateAnimBg="0"/>
      <p:bldP spid="82958" grpId="0" animBg="1"/>
      <p:bldP spid="82959" grpId="0" animBg="1"/>
      <p:bldP spid="82960" grpId="0" animBg="1"/>
      <p:bldP spid="82961" grpId="0" animBg="1"/>
      <p:bldP spid="82962" grpId="0" autoUpdateAnimBg="0"/>
      <p:bldP spid="82963" grpId="0" autoUpdateAnimBg="0"/>
      <p:bldP spid="82964" grpId="0" autoUpdateAnimBg="0"/>
      <p:bldP spid="82965" grpId="0" autoUpdateAnimBg="0"/>
      <p:bldP spid="82966" grpId="0" autoUpdateAnimBg="0"/>
      <p:bldP spid="82967" grpId="0" autoUpdateAnimBg="0"/>
      <p:bldP spid="82968" grpId="0" autoUpdateAnimBg="0"/>
      <p:bldP spid="82969" grpId="0" animBg="1"/>
      <p:bldP spid="82970" grpId="0" animBg="1"/>
      <p:bldP spid="82983" grpId="0" animBg="1"/>
      <p:bldP spid="82984" grpId="0" animBg="1"/>
      <p:bldP spid="82985" grpId="0" animBg="1"/>
      <p:bldP spid="829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-61913"/>
            <a:ext cx="7772400" cy="1252538"/>
          </a:xfrm>
          <a:noFill/>
          <a:ln/>
        </p:spPr>
        <p:txBody>
          <a:bodyPr/>
          <a:lstStyle/>
          <a:p>
            <a:r>
              <a:rPr lang="en-US"/>
              <a:t>Chapter 3, Part B</a:t>
            </a:r>
            <a:br>
              <a:rPr lang="en-US"/>
            </a:br>
            <a:r>
              <a:rPr lang="en-US"/>
              <a:t> Descriptive Statistics:  Numerical Measures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88975" y="1100138"/>
            <a:ext cx="7727950" cy="827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Measures of Distribution Shape, Relative Location, and Detecting Outliers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88975" y="1957388"/>
            <a:ext cx="772795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Exploratory Data Analysis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88975" y="2452688"/>
            <a:ext cx="7727950" cy="427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Measures of Association Between Two Variables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88975" y="2947988"/>
            <a:ext cx="7727950" cy="979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Weighted Mean and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Working with Grouped Data</a:t>
            </a: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 rot="5400000">
            <a:off x="479425" y="12509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 rot="5400000">
            <a:off x="479425" y="2108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 rot="5400000">
            <a:off x="479425" y="2603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 rot="5400000">
            <a:off x="479425" y="3098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utoUpdateAnimBg="0"/>
      <p:bldP spid="5131" grpId="0" autoUpdateAnimBg="0"/>
      <p:bldP spid="5132" grpId="0" autoUpdateAnimBg="0"/>
      <p:bldP spid="5133" grpId="0" autoUpdateAnimBg="0"/>
      <p:bldP spid="5134" grpId="0" animBg="1"/>
      <p:bldP spid="5135" grpId="0" animBg="1"/>
      <p:bldP spid="5136" grpId="0" animBg="1"/>
      <p:bldP spid="513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8900"/>
            <a:ext cx="7772400" cy="723900"/>
          </a:xfrm>
          <a:noFill/>
          <a:ln/>
        </p:spPr>
        <p:txBody>
          <a:bodyPr/>
          <a:lstStyle/>
          <a:p>
            <a:r>
              <a:rPr lang="en-US"/>
              <a:t>Detecting Outliers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54050" y="1000125"/>
            <a:ext cx="7772400" cy="895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An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outlier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an unusually small or unusually large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value in a data set.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54050" y="1857375"/>
            <a:ext cx="7753350" cy="857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A data value with a z-score less than -3 or greater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than +3 might be considered an outlier.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54050" y="2581275"/>
            <a:ext cx="7753350" cy="278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It might be: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an incorrectly recorded data value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a data value that was incorrectly included in the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data set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a correctly recorded data value that belongs in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the data set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 rot="5400000">
            <a:off x="492125" y="28797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 rot="5400000">
            <a:off x="492125" y="11842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 rot="5400000">
            <a:off x="492125" y="20224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1" grpId="0" autoUpdateAnimBg="0"/>
      <p:bldP spid="14342" grpId="0" autoUpdateAnimBg="0"/>
      <p:bldP spid="14344" grpId="0" animBg="1"/>
      <p:bldP spid="14345" grpId="0" animBg="1"/>
      <p:bldP spid="143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"/>
            <a:ext cx="7772400" cy="825500"/>
          </a:xfrm>
          <a:noFill/>
          <a:ln/>
        </p:spPr>
        <p:txBody>
          <a:bodyPr/>
          <a:lstStyle/>
          <a:p>
            <a:r>
              <a:rPr lang="en-US"/>
              <a:t>Detecting Outliers</a:t>
            </a:r>
          </a:p>
        </p:txBody>
      </p:sp>
      <p:sp>
        <p:nvSpPr>
          <p:cNvPr id="15956" name="Rectangle 596"/>
          <p:cNvSpPr>
            <a:spLocks noChangeArrowheads="1"/>
          </p:cNvSpPr>
          <p:nvPr/>
        </p:nvSpPr>
        <p:spPr bwMode="auto">
          <a:xfrm>
            <a:off x="1085850" y="1466850"/>
            <a:ext cx="63055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The most extreme z-scores are -1.20 and 2.27</a:t>
            </a:r>
          </a:p>
        </p:txBody>
      </p:sp>
      <p:sp>
        <p:nvSpPr>
          <p:cNvPr id="15957" name="Rectangle 597"/>
          <p:cNvSpPr>
            <a:spLocks noChangeArrowheads="1"/>
          </p:cNvSpPr>
          <p:nvPr/>
        </p:nvSpPr>
        <p:spPr bwMode="auto">
          <a:xfrm>
            <a:off x="1085850" y="1892300"/>
            <a:ext cx="7499350" cy="971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Using 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|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3 as the criterion for an outlier, there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are no outliers in this data set.</a:t>
            </a:r>
          </a:p>
        </p:txBody>
      </p:sp>
      <p:sp>
        <p:nvSpPr>
          <p:cNvPr id="15961" name="AutoShape 601"/>
          <p:cNvSpPr>
            <a:spLocks noChangeArrowheads="1"/>
          </p:cNvSpPr>
          <p:nvPr/>
        </p:nvSpPr>
        <p:spPr bwMode="auto">
          <a:xfrm rot="5400000">
            <a:off x="733425" y="2038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62" name="AutoShape 602"/>
          <p:cNvSpPr>
            <a:spLocks noChangeArrowheads="1"/>
          </p:cNvSpPr>
          <p:nvPr/>
        </p:nvSpPr>
        <p:spPr bwMode="auto">
          <a:xfrm rot="5400000">
            <a:off x="733425" y="1593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963" name="Picture 6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400" y="3446463"/>
            <a:ext cx="7823200" cy="245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5954" name="Rectangle 594"/>
          <p:cNvSpPr>
            <a:spLocks noChangeArrowheads="1"/>
          </p:cNvSpPr>
          <p:nvPr/>
        </p:nvSpPr>
        <p:spPr bwMode="auto">
          <a:xfrm>
            <a:off x="658813" y="3436938"/>
            <a:ext cx="784225" cy="385762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55" name="Rectangle 595"/>
          <p:cNvSpPr>
            <a:spLocks noChangeArrowheads="1"/>
          </p:cNvSpPr>
          <p:nvPr/>
        </p:nvSpPr>
        <p:spPr bwMode="auto">
          <a:xfrm>
            <a:off x="7677150" y="5503863"/>
            <a:ext cx="800100" cy="385762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59" name="Rectangle 599"/>
          <p:cNvSpPr>
            <a:spLocks noChangeArrowheads="1"/>
          </p:cNvSpPr>
          <p:nvPr/>
        </p:nvSpPr>
        <p:spPr bwMode="auto">
          <a:xfrm>
            <a:off x="1638300" y="2960688"/>
            <a:ext cx="5886450" cy="4953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Standardized Values for Apartment Rents</a:t>
            </a:r>
          </a:p>
        </p:txBody>
      </p:sp>
      <p:sp>
        <p:nvSpPr>
          <p:cNvPr id="15965" name="Rectangle 605"/>
          <p:cNvSpPr>
            <a:spLocks noChangeArrowheads="1"/>
          </p:cNvSpPr>
          <p:nvPr/>
        </p:nvSpPr>
        <p:spPr bwMode="auto">
          <a:xfrm>
            <a:off x="654050" y="1022350"/>
            <a:ext cx="63055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Example:  Apartment Rents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9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59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56" grpId="0" autoUpdateAnimBg="0"/>
      <p:bldP spid="15957" grpId="0" autoUpdateAnimBg="0"/>
      <p:bldP spid="15961" grpId="0" animBg="1"/>
      <p:bldP spid="15962" grpId="0" animBg="1"/>
      <p:bldP spid="15954" grpId="0" animBg="1"/>
      <p:bldP spid="1595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400"/>
            <a:ext cx="7772400" cy="850900"/>
          </a:xfrm>
          <a:noFill/>
          <a:ln/>
        </p:spPr>
        <p:txBody>
          <a:bodyPr/>
          <a:lstStyle/>
          <a:p>
            <a:r>
              <a:rPr lang="en-US"/>
              <a:t>Exploratory Data Analysis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00100" y="1143000"/>
            <a:ext cx="7562850" cy="13779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Exploratory data analysis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procedures enable us to use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simple arithmetic and easy-to-draw pictures to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summarize data.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 rot="5400000">
            <a:off x="504825" y="17589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 rot="5400000">
            <a:off x="498475" y="32194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800100" y="2609850"/>
            <a:ext cx="7562850" cy="13398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We simply sort the data values into ascending order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identify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five-number summary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then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construct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box plot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 autoUpdateAnimBg="0"/>
      <p:bldP spid="16389" grpId="0" animBg="1"/>
      <p:bldP spid="16390" grpId="0" animBg="1"/>
      <p:bldP spid="16391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"/>
            <a:ext cx="7772400" cy="825500"/>
          </a:xfrm>
          <a:noFill/>
          <a:ln/>
        </p:spPr>
        <p:txBody>
          <a:bodyPr/>
          <a:lstStyle/>
          <a:p>
            <a:r>
              <a:rPr lang="en-US"/>
              <a:t>Five-Number Summary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81050" y="1133475"/>
            <a:ext cx="571500" cy="5524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1524000" y="1133475"/>
            <a:ext cx="2276475" cy="5524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Smallest Value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1524000" y="1781175"/>
            <a:ext cx="2276475" cy="5524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First Quartile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1524000" y="2409825"/>
            <a:ext cx="2276475" cy="5524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Median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1524000" y="3048000"/>
            <a:ext cx="2276475" cy="5524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Third Quartile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1524000" y="3686175"/>
            <a:ext cx="2276475" cy="5524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Largest Value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781050" y="1781175"/>
            <a:ext cx="571500" cy="5524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781050" y="2409825"/>
            <a:ext cx="571500" cy="5524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</a:t>
            </a: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781050" y="3048000"/>
            <a:ext cx="571500" cy="5524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</a:t>
            </a: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781050" y="3686175"/>
            <a:ext cx="571500" cy="5524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5</a:t>
            </a:r>
          </a:p>
        </p:txBody>
      </p:sp>
      <p:sp>
        <p:nvSpPr>
          <p:cNvPr id="17433" name="AutoShape 25"/>
          <p:cNvSpPr>
            <a:spLocks noChangeArrowheads="1"/>
          </p:cNvSpPr>
          <p:nvPr/>
        </p:nvSpPr>
        <p:spPr bwMode="auto">
          <a:xfrm rot="5400000">
            <a:off x="498475" y="13176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AutoShape 26"/>
          <p:cNvSpPr>
            <a:spLocks noChangeArrowheads="1"/>
          </p:cNvSpPr>
          <p:nvPr/>
        </p:nvSpPr>
        <p:spPr bwMode="auto">
          <a:xfrm rot="5400000">
            <a:off x="498475" y="19653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AutoShape 27"/>
          <p:cNvSpPr>
            <a:spLocks noChangeArrowheads="1"/>
          </p:cNvSpPr>
          <p:nvPr/>
        </p:nvSpPr>
        <p:spPr bwMode="auto">
          <a:xfrm rot="5400000">
            <a:off x="498475" y="25876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AutoShape 28"/>
          <p:cNvSpPr>
            <a:spLocks noChangeArrowheads="1"/>
          </p:cNvSpPr>
          <p:nvPr/>
        </p:nvSpPr>
        <p:spPr bwMode="auto">
          <a:xfrm rot="5400000">
            <a:off x="498475" y="32226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AutoShape 29"/>
          <p:cNvSpPr>
            <a:spLocks noChangeArrowheads="1"/>
          </p:cNvSpPr>
          <p:nvPr/>
        </p:nvSpPr>
        <p:spPr bwMode="auto">
          <a:xfrm rot="5400000">
            <a:off x="498475" y="38703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5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 autoUpdateAnimBg="0"/>
      <p:bldP spid="17419" grpId="0" animBg="1" autoUpdateAnimBg="0"/>
      <p:bldP spid="17424" grpId="0" animBg="1" autoUpdateAnimBg="0"/>
      <p:bldP spid="17425" grpId="0" animBg="1" autoUpdateAnimBg="0"/>
      <p:bldP spid="17426" grpId="0" animBg="1" autoUpdateAnimBg="0"/>
      <p:bldP spid="17427" grpId="0" animBg="1" autoUpdateAnimBg="0"/>
      <p:bldP spid="17428" grpId="0" animBg="1" autoUpdateAnimBg="0"/>
      <p:bldP spid="17429" grpId="0" animBg="1" autoUpdateAnimBg="0"/>
      <p:bldP spid="17430" grpId="0" animBg="1" autoUpdateAnimBg="0"/>
      <p:bldP spid="17431" grpId="0" animBg="1" autoUpdateAnimBg="0"/>
      <p:bldP spid="17433" grpId="0" animBg="1"/>
      <p:bldP spid="17434" grpId="0" animBg="1"/>
      <p:bldP spid="17435" grpId="0" animBg="1"/>
      <p:bldP spid="17436" grpId="0" animBg="1"/>
      <p:bldP spid="174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92377" y="53975"/>
            <a:ext cx="7772400" cy="795338"/>
          </a:xfrm>
          <a:noFill/>
          <a:ln/>
        </p:spPr>
        <p:txBody>
          <a:bodyPr/>
          <a:lstStyle/>
          <a:p>
            <a:r>
              <a:rPr lang="en-US" dirty="0"/>
              <a:t>Five-Number Summary</a:t>
            </a:r>
          </a:p>
        </p:txBody>
      </p:sp>
      <p:graphicFrame>
        <p:nvGraphicFramePr>
          <p:cNvPr id="1843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06438" y="3106738"/>
          <a:ext cx="7808912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Worksheet" r:id="rId5" imgW="3819395" imgH="1209717" progId="Excel.Sheet.8">
                  <p:embed/>
                </p:oleObj>
              </mc:Choice>
              <mc:Fallback>
                <p:oleObj name="Worksheet" r:id="rId5" imgW="3819395" imgH="1209717" progId="Excel.Sheet.8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3106738"/>
                        <a:ext cx="7808912" cy="24384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006699">
                              <a:gamma/>
                              <a:shade val="46275"/>
                              <a:invGamma/>
                            </a:srgbClr>
                          </a:gs>
                          <a:gs pos="50000">
                            <a:srgbClr val="006699"/>
                          </a:gs>
                          <a:gs pos="100000">
                            <a:srgbClr val="006699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26" name="Rectangle 594"/>
          <p:cNvSpPr>
            <a:spLocks noChangeArrowheads="1"/>
          </p:cNvSpPr>
          <p:nvPr/>
        </p:nvSpPr>
        <p:spPr bwMode="auto">
          <a:xfrm>
            <a:off x="700088" y="3094038"/>
            <a:ext cx="800100" cy="379412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27" name="Rectangle 595"/>
          <p:cNvSpPr>
            <a:spLocks noChangeArrowheads="1"/>
          </p:cNvSpPr>
          <p:nvPr/>
        </p:nvSpPr>
        <p:spPr bwMode="auto">
          <a:xfrm>
            <a:off x="6172200" y="3451225"/>
            <a:ext cx="781050" cy="365125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28" name="Rectangle 596"/>
          <p:cNvSpPr>
            <a:spLocks noChangeArrowheads="1"/>
          </p:cNvSpPr>
          <p:nvPr/>
        </p:nvSpPr>
        <p:spPr bwMode="auto">
          <a:xfrm>
            <a:off x="7715250" y="5165725"/>
            <a:ext cx="800100" cy="381000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29" name="Rectangle 597"/>
          <p:cNvSpPr>
            <a:spLocks noChangeArrowheads="1"/>
          </p:cNvSpPr>
          <p:nvPr/>
        </p:nvSpPr>
        <p:spPr bwMode="auto">
          <a:xfrm>
            <a:off x="2262188" y="4813300"/>
            <a:ext cx="781050" cy="379413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30" name="Rectangle 598"/>
          <p:cNvSpPr>
            <a:spLocks noChangeArrowheads="1"/>
          </p:cNvSpPr>
          <p:nvPr/>
        </p:nvSpPr>
        <p:spPr bwMode="auto">
          <a:xfrm>
            <a:off x="3835400" y="4135438"/>
            <a:ext cx="1546225" cy="381000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31" name="Rectangle 599"/>
          <p:cNvSpPr>
            <a:spLocks noChangeArrowheads="1"/>
          </p:cNvSpPr>
          <p:nvPr/>
        </p:nvSpPr>
        <p:spPr bwMode="auto">
          <a:xfrm>
            <a:off x="1562100" y="1587500"/>
            <a:ext cx="28956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Lowest Value = 425</a:t>
            </a:r>
          </a:p>
        </p:txBody>
      </p:sp>
      <p:sp>
        <p:nvSpPr>
          <p:cNvPr id="19032" name="Rectangle 600"/>
          <p:cNvSpPr>
            <a:spLocks noChangeArrowheads="1"/>
          </p:cNvSpPr>
          <p:nvPr/>
        </p:nvSpPr>
        <p:spPr bwMode="auto">
          <a:xfrm>
            <a:off x="4781550" y="1587500"/>
            <a:ext cx="281940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First Quartile = 445</a:t>
            </a:r>
          </a:p>
        </p:txBody>
      </p:sp>
      <p:sp>
        <p:nvSpPr>
          <p:cNvPr id="19033" name="Rectangle 601"/>
          <p:cNvSpPr>
            <a:spLocks noChangeArrowheads="1"/>
          </p:cNvSpPr>
          <p:nvPr/>
        </p:nvSpPr>
        <p:spPr bwMode="auto">
          <a:xfrm>
            <a:off x="3562350" y="2051050"/>
            <a:ext cx="2076450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Median = 475</a:t>
            </a:r>
          </a:p>
        </p:txBody>
      </p:sp>
      <p:sp>
        <p:nvSpPr>
          <p:cNvPr id="19034" name="Rectangle 602"/>
          <p:cNvSpPr>
            <a:spLocks noChangeArrowheads="1"/>
          </p:cNvSpPr>
          <p:nvPr/>
        </p:nvSpPr>
        <p:spPr bwMode="auto">
          <a:xfrm>
            <a:off x="1581150" y="2489200"/>
            <a:ext cx="2952750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Third Quartile = 525</a:t>
            </a:r>
          </a:p>
        </p:txBody>
      </p:sp>
      <p:sp>
        <p:nvSpPr>
          <p:cNvPr id="19035" name="Rectangle 603"/>
          <p:cNvSpPr>
            <a:spLocks noChangeArrowheads="1"/>
          </p:cNvSpPr>
          <p:nvPr/>
        </p:nvSpPr>
        <p:spPr bwMode="auto">
          <a:xfrm>
            <a:off x="4724400" y="2470150"/>
            <a:ext cx="299085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Largest Value = 615</a:t>
            </a:r>
          </a:p>
        </p:txBody>
      </p:sp>
      <p:sp>
        <p:nvSpPr>
          <p:cNvPr id="19036" name="AutoShape 604"/>
          <p:cNvSpPr>
            <a:spLocks noChangeArrowheads="1"/>
          </p:cNvSpPr>
          <p:nvPr/>
        </p:nvSpPr>
        <p:spPr bwMode="auto">
          <a:xfrm rot="5400000">
            <a:off x="727075" y="1752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38" name="Rectangle 606"/>
          <p:cNvSpPr>
            <a:spLocks noChangeArrowheads="1"/>
          </p:cNvSpPr>
          <p:nvPr/>
        </p:nvSpPr>
        <p:spPr bwMode="auto">
          <a:xfrm>
            <a:off x="654050" y="1022350"/>
            <a:ext cx="63055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Example:  Apartment Rents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9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9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500"/>
                            </p:stCondLst>
                            <p:childTnLst>
                              <p:par>
                                <p:cTn id="42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1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500"/>
                            </p:stCondLst>
                            <p:childTnLst>
                              <p:par>
                                <p:cTn id="51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26" grpId="0" animBg="1"/>
      <p:bldP spid="19027" grpId="0" animBg="1"/>
      <p:bldP spid="19028" grpId="0" animBg="1"/>
      <p:bldP spid="19029" grpId="0" animBg="1"/>
      <p:bldP spid="19030" grpId="0" animBg="1"/>
      <p:bldP spid="19031" grpId="0" autoUpdateAnimBg="0"/>
      <p:bldP spid="19032" grpId="0" autoUpdateAnimBg="0"/>
      <p:bldP spid="19033" grpId="0" autoUpdateAnimBg="0"/>
      <p:bldP spid="19034" grpId="0" autoUpdateAnimBg="0"/>
      <p:bldP spid="19035" grpId="0" autoUpdateAnimBg="0"/>
      <p:bldP spid="1903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690563" y="82550"/>
            <a:ext cx="7772400" cy="757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Box Plot</a:t>
            </a: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800100" y="1273175"/>
            <a:ext cx="7562850" cy="10223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box plot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a graphical summary of data that is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based on a five-number summary.</a:t>
            </a:r>
          </a:p>
        </p:txBody>
      </p:sp>
      <p:sp>
        <p:nvSpPr>
          <p:cNvPr id="168964" name="AutoShape 4"/>
          <p:cNvSpPr>
            <a:spLocks noChangeArrowheads="1"/>
          </p:cNvSpPr>
          <p:nvPr/>
        </p:nvSpPr>
        <p:spPr bwMode="auto">
          <a:xfrm rot="5400000">
            <a:off x="504825" y="15843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5" name="AutoShape 5"/>
          <p:cNvSpPr>
            <a:spLocks noChangeArrowheads="1"/>
          </p:cNvSpPr>
          <p:nvPr/>
        </p:nvSpPr>
        <p:spPr bwMode="auto">
          <a:xfrm rot="5400000">
            <a:off x="498475" y="28670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800100" y="2397125"/>
            <a:ext cx="7562850" cy="13398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 key to the development of a box plot is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computation of the median and the quartiles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168967" name="AutoShape 7"/>
          <p:cNvSpPr>
            <a:spLocks noChangeArrowheads="1"/>
          </p:cNvSpPr>
          <p:nvPr/>
        </p:nvSpPr>
        <p:spPr bwMode="auto">
          <a:xfrm rot="5400000">
            <a:off x="498475" y="406082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800100" y="3819523"/>
            <a:ext cx="7562850" cy="6413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Box plots provide another way to identify outliers.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689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animBg="1" autoUpdateAnimBg="0"/>
      <p:bldP spid="168964" grpId="0" animBg="1"/>
      <p:bldP spid="168965" grpId="0" animBg="1"/>
      <p:bldP spid="168966" grpId="0" animBg="1" autoUpdateAnimBg="0"/>
      <p:bldP spid="168967" grpId="0" animBg="1"/>
      <p:bldP spid="168968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1190625" y="3238500"/>
            <a:ext cx="7258050" cy="1981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1400175" y="4468813"/>
            <a:ext cx="68564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6367" name="Group 655"/>
          <p:cNvGrpSpPr>
            <a:grpSpLocks/>
          </p:cNvGrpSpPr>
          <p:nvPr/>
        </p:nvGrpSpPr>
        <p:grpSpPr bwMode="auto">
          <a:xfrm>
            <a:off x="1824038" y="4491038"/>
            <a:ext cx="5994400" cy="184150"/>
            <a:chOff x="1245" y="2909"/>
            <a:chExt cx="3776" cy="116"/>
          </a:xfrm>
        </p:grpSpPr>
        <p:sp>
          <p:nvSpPr>
            <p:cNvPr id="115717" name="Line 5"/>
            <p:cNvSpPr>
              <a:spLocks noChangeShapeType="1"/>
            </p:cNvSpPr>
            <p:nvPr/>
          </p:nvSpPr>
          <p:spPr bwMode="auto">
            <a:xfrm>
              <a:off x="1245" y="2911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18" name="Line 6"/>
            <p:cNvSpPr>
              <a:spLocks noChangeShapeType="1"/>
            </p:cNvSpPr>
            <p:nvPr/>
          </p:nvSpPr>
          <p:spPr bwMode="auto">
            <a:xfrm>
              <a:off x="2925" y="2911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19" name="Line 7"/>
            <p:cNvSpPr>
              <a:spLocks noChangeShapeType="1"/>
            </p:cNvSpPr>
            <p:nvPr/>
          </p:nvSpPr>
          <p:spPr bwMode="auto">
            <a:xfrm>
              <a:off x="2505" y="2911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20" name="Line 8"/>
            <p:cNvSpPr>
              <a:spLocks noChangeShapeType="1"/>
            </p:cNvSpPr>
            <p:nvPr/>
          </p:nvSpPr>
          <p:spPr bwMode="auto">
            <a:xfrm>
              <a:off x="2085" y="2911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21" name="Line 9"/>
            <p:cNvSpPr>
              <a:spLocks noChangeShapeType="1"/>
            </p:cNvSpPr>
            <p:nvPr/>
          </p:nvSpPr>
          <p:spPr bwMode="auto">
            <a:xfrm>
              <a:off x="1665" y="2911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22" name="Line 10"/>
            <p:cNvSpPr>
              <a:spLocks noChangeShapeType="1"/>
            </p:cNvSpPr>
            <p:nvPr/>
          </p:nvSpPr>
          <p:spPr bwMode="auto">
            <a:xfrm>
              <a:off x="3342" y="2911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30" name="Line 18"/>
            <p:cNvSpPr>
              <a:spLocks noChangeShapeType="1"/>
            </p:cNvSpPr>
            <p:nvPr/>
          </p:nvSpPr>
          <p:spPr bwMode="auto">
            <a:xfrm>
              <a:off x="4181" y="2909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31" name="Line 19"/>
            <p:cNvSpPr>
              <a:spLocks noChangeShapeType="1"/>
            </p:cNvSpPr>
            <p:nvPr/>
          </p:nvSpPr>
          <p:spPr bwMode="auto">
            <a:xfrm>
              <a:off x="3762" y="2910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33" name="Line 21"/>
            <p:cNvSpPr>
              <a:spLocks noChangeShapeType="1"/>
            </p:cNvSpPr>
            <p:nvPr/>
          </p:nvSpPr>
          <p:spPr bwMode="auto">
            <a:xfrm>
              <a:off x="4601" y="2909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39" name="Line 27"/>
            <p:cNvSpPr>
              <a:spLocks noChangeShapeType="1"/>
            </p:cNvSpPr>
            <p:nvPr/>
          </p:nvSpPr>
          <p:spPr bwMode="auto">
            <a:xfrm>
              <a:off x="5021" y="2909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6366" name="Group 654"/>
          <p:cNvGrpSpPr>
            <a:grpSpLocks/>
          </p:cNvGrpSpPr>
          <p:nvPr/>
        </p:nvGrpSpPr>
        <p:grpSpPr bwMode="auto">
          <a:xfrm>
            <a:off x="1509713" y="4672013"/>
            <a:ext cx="6681787" cy="465137"/>
            <a:chOff x="1047" y="3023"/>
            <a:chExt cx="4209" cy="293"/>
          </a:xfrm>
        </p:grpSpPr>
        <p:sp>
          <p:nvSpPr>
            <p:cNvPr id="115724" name="Rectangle 12"/>
            <p:cNvSpPr>
              <a:spLocks noChangeArrowheads="1"/>
            </p:cNvSpPr>
            <p:nvPr/>
          </p:nvSpPr>
          <p:spPr bwMode="auto">
            <a:xfrm>
              <a:off x="1047" y="3029"/>
              <a:ext cx="41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400</a:t>
              </a:r>
            </a:p>
          </p:txBody>
        </p:sp>
        <p:sp>
          <p:nvSpPr>
            <p:cNvPr id="115725" name="Rectangle 13"/>
            <p:cNvSpPr>
              <a:spLocks noChangeArrowheads="1"/>
            </p:cNvSpPr>
            <p:nvPr/>
          </p:nvSpPr>
          <p:spPr bwMode="auto">
            <a:xfrm>
              <a:off x="1464" y="3030"/>
              <a:ext cx="42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425</a:t>
              </a:r>
            </a:p>
          </p:txBody>
        </p:sp>
        <p:sp>
          <p:nvSpPr>
            <p:cNvPr id="115726" name="Rectangle 14"/>
            <p:cNvSpPr>
              <a:spLocks noChangeArrowheads="1"/>
            </p:cNvSpPr>
            <p:nvPr/>
          </p:nvSpPr>
          <p:spPr bwMode="auto">
            <a:xfrm>
              <a:off x="1874" y="3028"/>
              <a:ext cx="42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450</a:t>
              </a:r>
            </a:p>
          </p:txBody>
        </p:sp>
        <p:sp>
          <p:nvSpPr>
            <p:cNvPr id="115727" name="Rectangle 15"/>
            <p:cNvSpPr>
              <a:spLocks noChangeArrowheads="1"/>
            </p:cNvSpPr>
            <p:nvPr/>
          </p:nvSpPr>
          <p:spPr bwMode="auto">
            <a:xfrm>
              <a:off x="2289" y="3030"/>
              <a:ext cx="41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475</a:t>
              </a:r>
            </a:p>
          </p:txBody>
        </p:sp>
        <p:sp>
          <p:nvSpPr>
            <p:cNvPr id="115728" name="Rectangle 16"/>
            <p:cNvSpPr>
              <a:spLocks noChangeArrowheads="1"/>
            </p:cNvSpPr>
            <p:nvPr/>
          </p:nvSpPr>
          <p:spPr bwMode="auto">
            <a:xfrm>
              <a:off x="2715" y="3029"/>
              <a:ext cx="43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500</a:t>
              </a:r>
            </a:p>
          </p:txBody>
        </p:sp>
        <p:sp>
          <p:nvSpPr>
            <p:cNvPr id="115729" name="Rectangle 17"/>
            <p:cNvSpPr>
              <a:spLocks noChangeArrowheads="1"/>
            </p:cNvSpPr>
            <p:nvPr/>
          </p:nvSpPr>
          <p:spPr bwMode="auto">
            <a:xfrm>
              <a:off x="3138" y="3029"/>
              <a:ext cx="43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525</a:t>
              </a:r>
            </a:p>
          </p:txBody>
        </p:sp>
        <p:sp>
          <p:nvSpPr>
            <p:cNvPr id="115732" name="Rectangle 20"/>
            <p:cNvSpPr>
              <a:spLocks noChangeArrowheads="1"/>
            </p:cNvSpPr>
            <p:nvPr/>
          </p:nvSpPr>
          <p:spPr bwMode="auto">
            <a:xfrm>
              <a:off x="3558" y="3029"/>
              <a:ext cx="41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550</a:t>
              </a:r>
            </a:p>
          </p:txBody>
        </p:sp>
        <p:sp>
          <p:nvSpPr>
            <p:cNvPr id="115734" name="Rectangle 22"/>
            <p:cNvSpPr>
              <a:spLocks noChangeArrowheads="1"/>
            </p:cNvSpPr>
            <p:nvPr/>
          </p:nvSpPr>
          <p:spPr bwMode="auto">
            <a:xfrm>
              <a:off x="3981" y="3029"/>
              <a:ext cx="41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575</a:t>
              </a:r>
            </a:p>
          </p:txBody>
        </p:sp>
        <p:sp>
          <p:nvSpPr>
            <p:cNvPr id="115735" name="Rectangle 23"/>
            <p:cNvSpPr>
              <a:spLocks noChangeArrowheads="1"/>
            </p:cNvSpPr>
            <p:nvPr/>
          </p:nvSpPr>
          <p:spPr bwMode="auto">
            <a:xfrm>
              <a:off x="4407" y="3029"/>
              <a:ext cx="42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600</a:t>
              </a:r>
            </a:p>
          </p:txBody>
        </p:sp>
        <p:sp>
          <p:nvSpPr>
            <p:cNvPr id="115740" name="Rectangle 28"/>
            <p:cNvSpPr>
              <a:spLocks noChangeArrowheads="1"/>
            </p:cNvSpPr>
            <p:nvPr/>
          </p:nvSpPr>
          <p:spPr bwMode="auto">
            <a:xfrm>
              <a:off x="4818" y="3023"/>
              <a:ext cx="43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625</a:t>
              </a:r>
            </a:p>
          </p:txBody>
        </p:sp>
      </p:grpSp>
      <p:sp>
        <p:nvSpPr>
          <p:cNvPr id="115741" name="Rectangle 29"/>
          <p:cNvSpPr>
            <a:spLocks noChangeArrowheads="1"/>
          </p:cNvSpPr>
          <p:nvPr/>
        </p:nvSpPr>
        <p:spPr bwMode="auto">
          <a:xfrm>
            <a:off x="3038475" y="3481388"/>
            <a:ext cx="2111375" cy="7112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42" name="Line 30"/>
          <p:cNvSpPr>
            <a:spLocks noChangeShapeType="1"/>
          </p:cNvSpPr>
          <p:nvPr/>
        </p:nvSpPr>
        <p:spPr bwMode="auto">
          <a:xfrm>
            <a:off x="3824288" y="3479800"/>
            <a:ext cx="0" cy="706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43" name="AutoShape 31"/>
          <p:cNvSpPr>
            <a:spLocks noChangeArrowheads="1"/>
          </p:cNvSpPr>
          <p:nvPr/>
        </p:nvSpPr>
        <p:spPr bwMode="auto">
          <a:xfrm rot="5400000">
            <a:off x="708025" y="4114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44" name="Rectangle 32"/>
          <p:cNvSpPr>
            <a:spLocks noChangeArrowheads="1"/>
          </p:cNvSpPr>
          <p:nvPr/>
        </p:nvSpPr>
        <p:spPr bwMode="auto">
          <a:xfrm>
            <a:off x="1016000" y="1368425"/>
            <a:ext cx="7524750" cy="1047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A box is drawn with its ends located at the first and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third quartiles.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15745" name="Rectangle 33"/>
          <p:cNvSpPr>
            <a:spLocks noChangeArrowheads="1"/>
          </p:cNvSpPr>
          <p:nvPr/>
        </p:nvSpPr>
        <p:spPr bwMode="auto">
          <a:xfrm>
            <a:off x="690563" y="82550"/>
            <a:ext cx="7772400" cy="757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Box Plot</a:t>
            </a:r>
          </a:p>
        </p:txBody>
      </p:sp>
      <p:sp>
        <p:nvSpPr>
          <p:cNvPr id="115749" name="Rectangle 37"/>
          <p:cNvSpPr>
            <a:spLocks noChangeArrowheads="1"/>
          </p:cNvSpPr>
          <p:nvPr/>
        </p:nvSpPr>
        <p:spPr bwMode="auto">
          <a:xfrm>
            <a:off x="1016000" y="2219325"/>
            <a:ext cx="7524750" cy="1047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 vertical line is drawn in the box at the location of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the median (second quartile).</a:t>
            </a:r>
          </a:p>
        </p:txBody>
      </p:sp>
      <p:sp>
        <p:nvSpPr>
          <p:cNvPr id="115750" name="AutoShape 38"/>
          <p:cNvSpPr>
            <a:spLocks noChangeArrowheads="1"/>
          </p:cNvSpPr>
          <p:nvPr/>
        </p:nvSpPr>
        <p:spPr bwMode="auto">
          <a:xfrm rot="5400000">
            <a:off x="727075" y="15589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51" name="AutoShape 39"/>
          <p:cNvSpPr>
            <a:spLocks noChangeArrowheads="1"/>
          </p:cNvSpPr>
          <p:nvPr/>
        </p:nvSpPr>
        <p:spPr bwMode="auto">
          <a:xfrm rot="5400000">
            <a:off x="727075" y="24161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54" name="Text Box 42"/>
          <p:cNvSpPr txBox="1">
            <a:spLocks noChangeArrowheads="1"/>
          </p:cNvSpPr>
          <p:nvPr/>
        </p:nvSpPr>
        <p:spPr bwMode="auto">
          <a:xfrm>
            <a:off x="2376488" y="5313363"/>
            <a:ext cx="1370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Q1 = 445</a:t>
            </a:r>
          </a:p>
        </p:txBody>
      </p:sp>
      <p:sp>
        <p:nvSpPr>
          <p:cNvPr id="115757" name="Text Box 45"/>
          <p:cNvSpPr txBox="1">
            <a:spLocks noChangeArrowheads="1"/>
          </p:cNvSpPr>
          <p:nvPr/>
        </p:nvSpPr>
        <p:spPr bwMode="auto">
          <a:xfrm>
            <a:off x="4522788" y="5313363"/>
            <a:ext cx="1370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Q3 = 525</a:t>
            </a:r>
          </a:p>
        </p:txBody>
      </p:sp>
      <p:sp>
        <p:nvSpPr>
          <p:cNvPr id="115760" name="Text Box 48"/>
          <p:cNvSpPr txBox="1">
            <a:spLocks noChangeArrowheads="1"/>
          </p:cNvSpPr>
          <p:nvPr/>
        </p:nvSpPr>
        <p:spPr bwMode="auto">
          <a:xfrm>
            <a:off x="3173413" y="5751513"/>
            <a:ext cx="1370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Q2 = 475</a:t>
            </a:r>
          </a:p>
        </p:txBody>
      </p:sp>
      <p:grpSp>
        <p:nvGrpSpPr>
          <p:cNvPr id="116361" name="Group 649"/>
          <p:cNvGrpSpPr>
            <a:grpSpLocks/>
          </p:cNvGrpSpPr>
          <p:nvPr/>
        </p:nvGrpSpPr>
        <p:grpSpPr bwMode="auto">
          <a:xfrm>
            <a:off x="3041650" y="4083050"/>
            <a:ext cx="0" cy="1311275"/>
            <a:chOff x="3041650" y="4083050"/>
            <a:chExt cx="0" cy="1311275"/>
          </a:xfrm>
        </p:grpSpPr>
        <p:sp>
          <p:nvSpPr>
            <p:cNvPr id="115761" name="Line 49"/>
            <p:cNvSpPr>
              <a:spLocks noChangeShapeType="1"/>
            </p:cNvSpPr>
            <p:nvPr/>
          </p:nvSpPr>
          <p:spPr bwMode="auto">
            <a:xfrm>
              <a:off x="2012" y="3338"/>
              <a:ext cx="0" cy="164"/>
            </a:xfrm>
            <a:prstGeom prst="line">
              <a:avLst/>
            </a:prstGeom>
            <a:noFill/>
            <a:ln w="12700">
              <a:solidFill>
                <a:srgbClr val="66FFFF"/>
              </a:solidFill>
              <a:prstDash val="dash"/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64" name="Line 52"/>
            <p:cNvSpPr>
              <a:spLocks noChangeShapeType="1"/>
            </p:cNvSpPr>
            <p:nvPr/>
          </p:nvSpPr>
          <p:spPr bwMode="auto">
            <a:xfrm>
              <a:off x="2012" y="2676"/>
              <a:ext cx="0" cy="392"/>
            </a:xfrm>
            <a:prstGeom prst="line">
              <a:avLst/>
            </a:prstGeom>
            <a:noFill/>
            <a:ln w="12700">
              <a:solidFill>
                <a:srgbClr val="66FFFF"/>
              </a:solidFill>
              <a:prstDash val="dash"/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362" name="Group 650"/>
          <p:cNvGrpSpPr>
            <a:grpSpLocks/>
          </p:cNvGrpSpPr>
          <p:nvPr/>
        </p:nvGrpSpPr>
        <p:grpSpPr bwMode="auto">
          <a:xfrm>
            <a:off x="3822700" y="4095750"/>
            <a:ext cx="0" cy="1720850"/>
            <a:chOff x="3822700" y="4095750"/>
            <a:chExt cx="0" cy="1720850"/>
          </a:xfrm>
        </p:grpSpPr>
        <p:sp>
          <p:nvSpPr>
            <p:cNvPr id="115765" name="Line 53"/>
            <p:cNvSpPr>
              <a:spLocks noChangeShapeType="1"/>
            </p:cNvSpPr>
            <p:nvPr/>
          </p:nvSpPr>
          <p:spPr bwMode="auto">
            <a:xfrm>
              <a:off x="2504" y="3340"/>
              <a:ext cx="0" cy="428"/>
            </a:xfrm>
            <a:prstGeom prst="line">
              <a:avLst/>
            </a:prstGeom>
            <a:noFill/>
            <a:ln w="12700">
              <a:solidFill>
                <a:srgbClr val="66FFFF"/>
              </a:solidFill>
              <a:prstDash val="dash"/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66" name="Line 54"/>
            <p:cNvSpPr>
              <a:spLocks noChangeShapeType="1"/>
            </p:cNvSpPr>
            <p:nvPr/>
          </p:nvSpPr>
          <p:spPr bwMode="auto">
            <a:xfrm>
              <a:off x="2504" y="2684"/>
              <a:ext cx="0" cy="236"/>
            </a:xfrm>
            <a:prstGeom prst="line">
              <a:avLst/>
            </a:prstGeom>
            <a:noFill/>
            <a:ln w="12700">
              <a:solidFill>
                <a:srgbClr val="66FFFF"/>
              </a:solidFill>
              <a:prstDash val="dash"/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363" name="Group 651"/>
          <p:cNvGrpSpPr>
            <a:grpSpLocks/>
          </p:cNvGrpSpPr>
          <p:nvPr/>
        </p:nvGrpSpPr>
        <p:grpSpPr bwMode="auto">
          <a:xfrm>
            <a:off x="5149850" y="4095750"/>
            <a:ext cx="0" cy="1301750"/>
            <a:chOff x="5149850" y="4095750"/>
            <a:chExt cx="0" cy="1301750"/>
          </a:xfrm>
        </p:grpSpPr>
        <p:sp>
          <p:nvSpPr>
            <p:cNvPr id="115767" name="Line 55"/>
            <p:cNvSpPr>
              <a:spLocks noChangeShapeType="1"/>
            </p:cNvSpPr>
            <p:nvPr/>
          </p:nvSpPr>
          <p:spPr bwMode="auto">
            <a:xfrm>
              <a:off x="3340" y="3340"/>
              <a:ext cx="0" cy="164"/>
            </a:xfrm>
            <a:prstGeom prst="line">
              <a:avLst/>
            </a:prstGeom>
            <a:noFill/>
            <a:ln w="12700">
              <a:solidFill>
                <a:srgbClr val="66FFFF"/>
              </a:solidFill>
              <a:prstDash val="dash"/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68" name="Line 56"/>
            <p:cNvSpPr>
              <a:spLocks noChangeShapeType="1"/>
            </p:cNvSpPr>
            <p:nvPr/>
          </p:nvSpPr>
          <p:spPr bwMode="auto">
            <a:xfrm>
              <a:off x="3340" y="2684"/>
              <a:ext cx="0" cy="236"/>
            </a:xfrm>
            <a:prstGeom prst="line">
              <a:avLst/>
            </a:prstGeom>
            <a:noFill/>
            <a:ln w="12700">
              <a:solidFill>
                <a:srgbClr val="66FFFF"/>
              </a:solidFill>
              <a:prstDash val="dash"/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368" name="Rectangle 656"/>
          <p:cNvSpPr>
            <a:spLocks noChangeArrowheads="1"/>
          </p:cNvSpPr>
          <p:nvPr/>
        </p:nvSpPr>
        <p:spPr bwMode="auto">
          <a:xfrm>
            <a:off x="654050" y="993775"/>
            <a:ext cx="63055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Example:  Apartment Rents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57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1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1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157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115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15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1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115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1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1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1157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115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115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1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15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nimBg="1"/>
      <p:bldP spid="115715" grpId="0" animBg="1"/>
      <p:bldP spid="115741" grpId="0" animBg="1"/>
      <p:bldP spid="115742" grpId="0" animBg="1"/>
      <p:bldP spid="115743" grpId="0" animBg="1"/>
      <p:bldP spid="115744" grpId="0" autoUpdateAnimBg="0"/>
      <p:bldP spid="115749" grpId="0" autoUpdateAnimBg="0"/>
      <p:bldP spid="115750" grpId="0" animBg="1"/>
      <p:bldP spid="115751" grpId="0" animBg="1"/>
      <p:bldP spid="115754" grpId="0" autoUpdateAnimBg="0"/>
      <p:bldP spid="115757" grpId="0" autoUpdateAnimBg="0"/>
      <p:bldP spid="11576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690563" y="82550"/>
            <a:ext cx="7772400" cy="757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Box Plot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652463" y="1016000"/>
            <a:ext cx="7772400" cy="882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Limits are located (not drawn) using the interquartile range (IQR).</a:t>
            </a:r>
          </a:p>
        </p:txBody>
      </p:sp>
      <p:sp>
        <p:nvSpPr>
          <p:cNvPr id="117335" name="AutoShape 599"/>
          <p:cNvSpPr>
            <a:spLocks noChangeArrowheads="1"/>
          </p:cNvSpPr>
          <p:nvPr/>
        </p:nvSpPr>
        <p:spPr bwMode="auto">
          <a:xfrm rot="5400000">
            <a:off x="469900" y="193833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336" name="AutoShape 600"/>
          <p:cNvSpPr>
            <a:spLocks noChangeArrowheads="1"/>
          </p:cNvSpPr>
          <p:nvPr/>
        </p:nvSpPr>
        <p:spPr bwMode="auto">
          <a:xfrm rot="5400000">
            <a:off x="469900" y="11334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337" name="AutoShape 601"/>
          <p:cNvSpPr>
            <a:spLocks noChangeArrowheads="1"/>
          </p:cNvSpPr>
          <p:nvPr/>
        </p:nvSpPr>
        <p:spPr bwMode="auto">
          <a:xfrm rot="5400000">
            <a:off x="469900" y="235743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338" name="Rectangle 602"/>
          <p:cNvSpPr>
            <a:spLocks noChangeArrowheads="1"/>
          </p:cNvSpPr>
          <p:nvPr/>
        </p:nvSpPr>
        <p:spPr bwMode="auto">
          <a:xfrm>
            <a:off x="652463" y="1816100"/>
            <a:ext cx="77724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Data outside these limits are considered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outliers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117339" name="Rectangle 603"/>
          <p:cNvSpPr>
            <a:spLocks noChangeArrowheads="1"/>
          </p:cNvSpPr>
          <p:nvPr/>
        </p:nvSpPr>
        <p:spPr bwMode="auto">
          <a:xfrm>
            <a:off x="652463" y="2260600"/>
            <a:ext cx="7772400" cy="920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locations of each outlier is shown with the symbol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3600" baseline="-1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*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		</a:t>
            </a:r>
          </a:p>
        </p:txBody>
      </p:sp>
      <p:grpSp>
        <p:nvGrpSpPr>
          <p:cNvPr id="117341" name="Group 605"/>
          <p:cNvGrpSpPr>
            <a:grpSpLocks/>
          </p:cNvGrpSpPr>
          <p:nvPr/>
        </p:nvGrpSpPr>
        <p:grpSpPr bwMode="auto">
          <a:xfrm>
            <a:off x="5099050" y="3192463"/>
            <a:ext cx="1949450" cy="457200"/>
            <a:chOff x="3212" y="2089"/>
            <a:chExt cx="1228" cy="288"/>
          </a:xfrm>
        </p:grpSpPr>
        <p:sp>
          <p:nvSpPr>
            <p:cNvPr id="117331" name="Line 595"/>
            <p:cNvSpPr>
              <a:spLocks noChangeShapeType="1"/>
            </p:cNvSpPr>
            <p:nvPr/>
          </p:nvSpPr>
          <p:spPr bwMode="auto">
            <a:xfrm>
              <a:off x="4188" y="2240"/>
              <a:ext cx="252" cy="0"/>
            </a:xfrm>
            <a:prstGeom prst="line">
              <a:avLst/>
            </a:prstGeom>
            <a:noFill/>
            <a:ln w="19050">
              <a:solidFill>
                <a:srgbClr val="66FFFF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17340" name="Text Box 604"/>
            <p:cNvSpPr txBox="1">
              <a:spLocks noChangeArrowheads="1"/>
            </p:cNvSpPr>
            <p:nvPr/>
          </p:nvSpPr>
          <p:spPr bwMode="auto">
            <a:xfrm>
              <a:off x="3212" y="2089"/>
              <a:ext cx="97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66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continued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73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173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173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1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utoUpdateAnimBg="0"/>
      <p:bldP spid="117335" grpId="0" animBg="1"/>
      <p:bldP spid="117336" grpId="0" animBg="1"/>
      <p:bldP spid="117337" grpId="0" animBg="1"/>
      <p:bldP spid="117338" grpId="0" autoUpdateAnimBg="0"/>
      <p:bldP spid="11733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52" name="Rectangle 596"/>
          <p:cNvSpPr>
            <a:spLocks noChangeArrowheads="1"/>
          </p:cNvSpPr>
          <p:nvPr/>
        </p:nvSpPr>
        <p:spPr bwMode="auto">
          <a:xfrm>
            <a:off x="1212850" y="3470275"/>
            <a:ext cx="7105650" cy="6096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22451" name="Rectangle 595"/>
          <p:cNvSpPr>
            <a:spLocks noChangeArrowheads="1"/>
          </p:cNvSpPr>
          <p:nvPr/>
        </p:nvSpPr>
        <p:spPr bwMode="auto">
          <a:xfrm>
            <a:off x="1212850" y="2117725"/>
            <a:ext cx="7105650" cy="6096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690563" y="82550"/>
            <a:ext cx="7772400" cy="757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Box Plot</a:t>
            </a:r>
          </a:p>
        </p:txBody>
      </p:sp>
      <p:sp>
        <p:nvSpPr>
          <p:cNvPr id="122448" name="Rectangle 592"/>
          <p:cNvSpPr>
            <a:spLocks noChangeArrowheads="1"/>
          </p:cNvSpPr>
          <p:nvPr/>
        </p:nvSpPr>
        <p:spPr bwMode="auto">
          <a:xfrm>
            <a:off x="1270000" y="2136775"/>
            <a:ext cx="7029450" cy="552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Lower Limit:  Q1  - 1.5(IQR) = 445  - 1.5(80) = 325</a:t>
            </a:r>
          </a:p>
        </p:txBody>
      </p:sp>
      <p:sp>
        <p:nvSpPr>
          <p:cNvPr id="122449" name="Rectangle 593"/>
          <p:cNvSpPr>
            <a:spLocks noChangeArrowheads="1"/>
          </p:cNvSpPr>
          <p:nvPr/>
        </p:nvSpPr>
        <p:spPr bwMode="auto">
          <a:xfrm>
            <a:off x="1250950" y="3470275"/>
            <a:ext cx="70485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Upper Limit:  Q3 + 1.5(IQR) = 525 + 1.5(80) = 645</a:t>
            </a:r>
          </a:p>
        </p:txBody>
      </p:sp>
      <p:sp>
        <p:nvSpPr>
          <p:cNvPr id="122453" name="AutoShape 597"/>
          <p:cNvSpPr>
            <a:spLocks noChangeArrowheads="1"/>
          </p:cNvSpPr>
          <p:nvPr/>
        </p:nvSpPr>
        <p:spPr bwMode="auto">
          <a:xfrm rot="5400000">
            <a:off x="733425" y="43783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454" name="AutoShape 598"/>
          <p:cNvSpPr>
            <a:spLocks noChangeArrowheads="1"/>
          </p:cNvSpPr>
          <p:nvPr/>
        </p:nvSpPr>
        <p:spPr bwMode="auto">
          <a:xfrm rot="5400000">
            <a:off x="733425" y="16097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455" name="AutoShape 599"/>
          <p:cNvSpPr>
            <a:spLocks noChangeArrowheads="1"/>
          </p:cNvSpPr>
          <p:nvPr/>
        </p:nvSpPr>
        <p:spPr bwMode="auto">
          <a:xfrm rot="5400000">
            <a:off x="733425" y="30257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456" name="Rectangle 600"/>
          <p:cNvSpPr>
            <a:spLocks noChangeArrowheads="1"/>
          </p:cNvSpPr>
          <p:nvPr/>
        </p:nvSpPr>
        <p:spPr bwMode="auto">
          <a:xfrm>
            <a:off x="1104900" y="1431925"/>
            <a:ext cx="691515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 lower limit is located 1.5(IQR) below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1.</a:t>
            </a:r>
          </a:p>
        </p:txBody>
      </p:sp>
      <p:sp>
        <p:nvSpPr>
          <p:cNvPr id="122457" name="Rectangle 601"/>
          <p:cNvSpPr>
            <a:spLocks noChangeArrowheads="1"/>
          </p:cNvSpPr>
          <p:nvPr/>
        </p:nvSpPr>
        <p:spPr bwMode="auto">
          <a:xfrm>
            <a:off x="1104900" y="2803525"/>
            <a:ext cx="718185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 upper limit is located 1.5(IQR) above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3.</a:t>
            </a:r>
          </a:p>
        </p:txBody>
      </p:sp>
      <p:sp>
        <p:nvSpPr>
          <p:cNvPr id="122458" name="Rectangle 602"/>
          <p:cNvSpPr>
            <a:spLocks noChangeArrowheads="1"/>
          </p:cNvSpPr>
          <p:nvPr/>
        </p:nvSpPr>
        <p:spPr bwMode="auto">
          <a:xfrm>
            <a:off x="1104900" y="4175125"/>
            <a:ext cx="7162800" cy="102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There are no outliers (values less than 325 or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greater than 645) in the apartment rent data.</a:t>
            </a:r>
          </a:p>
        </p:txBody>
      </p:sp>
      <p:sp>
        <p:nvSpPr>
          <p:cNvPr id="122459" name="Rectangle 603"/>
          <p:cNvSpPr>
            <a:spLocks noChangeArrowheads="1"/>
          </p:cNvSpPr>
          <p:nvPr/>
        </p:nvSpPr>
        <p:spPr bwMode="auto">
          <a:xfrm>
            <a:off x="654050" y="993775"/>
            <a:ext cx="63055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Example:  Apartment Rents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24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2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224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22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1224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122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452" grpId="0" animBg="1"/>
      <p:bldP spid="122451" grpId="0" animBg="1"/>
      <p:bldP spid="122448" grpId="0" autoUpdateAnimBg="0"/>
      <p:bldP spid="122449" grpId="0" autoUpdateAnimBg="0"/>
      <p:bldP spid="122453" grpId="0" animBg="1"/>
      <p:bldP spid="122454" grpId="0" animBg="1"/>
      <p:bldP spid="122455" grpId="0" animBg="1"/>
      <p:bldP spid="122456" grpId="0" autoUpdateAnimBg="0"/>
      <p:bldP spid="122457" grpId="0" autoUpdateAnimBg="0"/>
      <p:bldP spid="122458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23813"/>
            <a:ext cx="7772400" cy="877887"/>
          </a:xfrm>
          <a:noFill/>
          <a:ln/>
        </p:spPr>
        <p:txBody>
          <a:bodyPr/>
          <a:lstStyle/>
          <a:p>
            <a:r>
              <a:rPr lang="en-US" dirty="0"/>
              <a:t>Box Plot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6325" y="1546225"/>
            <a:ext cx="7543800" cy="13525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SzPct val="125000"/>
              <a:buFontTx/>
              <a:buChar char="•"/>
            </a:pPr>
            <a:r>
              <a:rPr lang="en-US" dirty="0"/>
              <a:t>Whiskers (dashed lines) are drawn from the ends</a:t>
            </a:r>
          </a:p>
          <a:p>
            <a:pPr>
              <a:lnSpc>
                <a:spcPct val="90000"/>
              </a:lnSpc>
              <a:buSzPct val="125000"/>
              <a:buFontTx/>
              <a:buNone/>
            </a:pPr>
            <a:r>
              <a:rPr lang="en-US" dirty="0"/>
              <a:t>     of the box to the smallest and largest data values</a:t>
            </a:r>
          </a:p>
          <a:p>
            <a:pPr>
              <a:lnSpc>
                <a:spcPct val="90000"/>
              </a:lnSpc>
              <a:buSzPct val="125000"/>
              <a:buFontTx/>
              <a:buNone/>
            </a:pPr>
            <a:r>
              <a:rPr lang="en-US" dirty="0"/>
              <a:t>     inside the limits.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508125" y="2898775"/>
            <a:ext cx="7156450" cy="20828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1762125" y="4244975"/>
            <a:ext cx="671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121" name="Group 641"/>
          <p:cNvGrpSpPr>
            <a:grpSpLocks/>
          </p:cNvGrpSpPr>
          <p:nvPr/>
        </p:nvGrpSpPr>
        <p:grpSpPr bwMode="auto">
          <a:xfrm>
            <a:off x="2090738" y="4267200"/>
            <a:ext cx="5994400" cy="184150"/>
            <a:chOff x="1245" y="2772"/>
            <a:chExt cx="3776" cy="116"/>
          </a:xfrm>
        </p:grpSpPr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>
              <a:off x="1245" y="2774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>
              <a:off x="2925" y="2774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2505" y="2774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>
              <a:off x="2085" y="2774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1665" y="2774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13"/>
            <p:cNvSpPr>
              <a:spLocks noChangeShapeType="1"/>
            </p:cNvSpPr>
            <p:nvPr/>
          </p:nvSpPr>
          <p:spPr bwMode="auto">
            <a:xfrm>
              <a:off x="3342" y="2774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>
              <a:off x="4181" y="2772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Line 15"/>
            <p:cNvSpPr>
              <a:spLocks noChangeShapeType="1"/>
            </p:cNvSpPr>
            <p:nvPr/>
          </p:nvSpPr>
          <p:spPr bwMode="auto">
            <a:xfrm>
              <a:off x="3762" y="2773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Line 16"/>
            <p:cNvSpPr>
              <a:spLocks noChangeShapeType="1"/>
            </p:cNvSpPr>
            <p:nvPr/>
          </p:nvSpPr>
          <p:spPr bwMode="auto">
            <a:xfrm>
              <a:off x="4601" y="2772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Line 17"/>
            <p:cNvSpPr>
              <a:spLocks noChangeShapeType="1"/>
            </p:cNvSpPr>
            <p:nvPr/>
          </p:nvSpPr>
          <p:spPr bwMode="auto">
            <a:xfrm>
              <a:off x="5021" y="2772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120" name="Group 640"/>
          <p:cNvGrpSpPr>
            <a:grpSpLocks/>
          </p:cNvGrpSpPr>
          <p:nvPr/>
        </p:nvGrpSpPr>
        <p:grpSpPr bwMode="auto">
          <a:xfrm>
            <a:off x="1776413" y="4448175"/>
            <a:ext cx="6681787" cy="465138"/>
            <a:chOff x="1047" y="2886"/>
            <a:chExt cx="4209" cy="293"/>
          </a:xfrm>
        </p:grpSpPr>
        <p:sp>
          <p:nvSpPr>
            <p:cNvPr id="20500" name="Rectangle 20"/>
            <p:cNvSpPr>
              <a:spLocks noChangeArrowheads="1"/>
            </p:cNvSpPr>
            <p:nvPr/>
          </p:nvSpPr>
          <p:spPr bwMode="auto">
            <a:xfrm>
              <a:off x="1047" y="2892"/>
              <a:ext cx="41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400</a:t>
              </a:r>
            </a:p>
          </p:txBody>
        </p:sp>
        <p:sp>
          <p:nvSpPr>
            <p:cNvPr id="20501" name="Rectangle 21"/>
            <p:cNvSpPr>
              <a:spLocks noChangeArrowheads="1"/>
            </p:cNvSpPr>
            <p:nvPr/>
          </p:nvSpPr>
          <p:spPr bwMode="auto">
            <a:xfrm>
              <a:off x="1464" y="2893"/>
              <a:ext cx="42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425</a:t>
              </a:r>
            </a:p>
          </p:txBody>
        </p:sp>
        <p:sp>
          <p:nvSpPr>
            <p:cNvPr id="20502" name="Rectangle 22"/>
            <p:cNvSpPr>
              <a:spLocks noChangeArrowheads="1"/>
            </p:cNvSpPr>
            <p:nvPr/>
          </p:nvSpPr>
          <p:spPr bwMode="auto">
            <a:xfrm>
              <a:off x="1874" y="2891"/>
              <a:ext cx="42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450</a:t>
              </a:r>
            </a:p>
          </p:txBody>
        </p:sp>
        <p:sp>
          <p:nvSpPr>
            <p:cNvPr id="20503" name="Rectangle 23"/>
            <p:cNvSpPr>
              <a:spLocks noChangeArrowheads="1"/>
            </p:cNvSpPr>
            <p:nvPr/>
          </p:nvSpPr>
          <p:spPr bwMode="auto">
            <a:xfrm>
              <a:off x="2289" y="2893"/>
              <a:ext cx="41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475</a:t>
              </a:r>
            </a:p>
          </p:txBody>
        </p:sp>
        <p:sp>
          <p:nvSpPr>
            <p:cNvPr id="20504" name="Rectangle 24"/>
            <p:cNvSpPr>
              <a:spLocks noChangeArrowheads="1"/>
            </p:cNvSpPr>
            <p:nvPr/>
          </p:nvSpPr>
          <p:spPr bwMode="auto">
            <a:xfrm>
              <a:off x="2715" y="2892"/>
              <a:ext cx="43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500</a:t>
              </a:r>
            </a:p>
          </p:txBody>
        </p:sp>
        <p:sp>
          <p:nvSpPr>
            <p:cNvPr id="20505" name="Rectangle 25"/>
            <p:cNvSpPr>
              <a:spLocks noChangeArrowheads="1"/>
            </p:cNvSpPr>
            <p:nvPr/>
          </p:nvSpPr>
          <p:spPr bwMode="auto">
            <a:xfrm>
              <a:off x="3138" y="2892"/>
              <a:ext cx="43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525</a:t>
              </a:r>
            </a:p>
          </p:txBody>
        </p:sp>
        <p:sp>
          <p:nvSpPr>
            <p:cNvPr id="20506" name="Rectangle 26"/>
            <p:cNvSpPr>
              <a:spLocks noChangeArrowheads="1"/>
            </p:cNvSpPr>
            <p:nvPr/>
          </p:nvSpPr>
          <p:spPr bwMode="auto">
            <a:xfrm>
              <a:off x="3558" y="2892"/>
              <a:ext cx="41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550</a:t>
              </a:r>
            </a:p>
          </p:txBody>
        </p:sp>
        <p:sp>
          <p:nvSpPr>
            <p:cNvPr id="20507" name="Rectangle 27"/>
            <p:cNvSpPr>
              <a:spLocks noChangeArrowheads="1"/>
            </p:cNvSpPr>
            <p:nvPr/>
          </p:nvSpPr>
          <p:spPr bwMode="auto">
            <a:xfrm>
              <a:off x="3981" y="2892"/>
              <a:ext cx="41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575</a:t>
              </a:r>
            </a:p>
          </p:txBody>
        </p:sp>
        <p:sp>
          <p:nvSpPr>
            <p:cNvPr id="20508" name="Rectangle 28"/>
            <p:cNvSpPr>
              <a:spLocks noChangeArrowheads="1"/>
            </p:cNvSpPr>
            <p:nvPr/>
          </p:nvSpPr>
          <p:spPr bwMode="auto">
            <a:xfrm>
              <a:off x="4407" y="2892"/>
              <a:ext cx="42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600</a:t>
              </a:r>
            </a:p>
          </p:txBody>
        </p:sp>
        <p:sp>
          <p:nvSpPr>
            <p:cNvPr id="20509" name="Rectangle 29"/>
            <p:cNvSpPr>
              <a:spLocks noChangeArrowheads="1"/>
            </p:cNvSpPr>
            <p:nvPr/>
          </p:nvSpPr>
          <p:spPr bwMode="auto">
            <a:xfrm>
              <a:off x="4818" y="2886"/>
              <a:ext cx="43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  <a:latin typeface="Book Antiqua" pitchFamily="18" charset="0"/>
                </a:rPr>
                <a:t>625</a:t>
              </a:r>
            </a:p>
          </p:txBody>
        </p:sp>
      </p:grp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3302000" y="3162300"/>
            <a:ext cx="2114550" cy="7112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>
            <a:off x="4090988" y="3160713"/>
            <a:ext cx="0" cy="706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1449388" y="5254625"/>
            <a:ext cx="263525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Smallest value</a:t>
            </a:r>
          </a:p>
          <a:p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inside limits = 425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6084888" y="5254625"/>
            <a:ext cx="263525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Largest value</a:t>
            </a:r>
          </a:p>
          <a:p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inside limits = 615</a:t>
            </a:r>
          </a:p>
        </p:txBody>
      </p:sp>
      <p:grpSp>
        <p:nvGrpSpPr>
          <p:cNvPr id="21115" name="Group 635"/>
          <p:cNvGrpSpPr>
            <a:grpSpLocks/>
          </p:cNvGrpSpPr>
          <p:nvPr/>
        </p:nvGrpSpPr>
        <p:grpSpPr bwMode="auto">
          <a:xfrm>
            <a:off x="2752725" y="3592513"/>
            <a:ext cx="0" cy="1730375"/>
            <a:chOff x="2752725" y="3592513"/>
            <a:chExt cx="0" cy="1730375"/>
          </a:xfrm>
        </p:grpSpPr>
        <p:sp>
          <p:nvSpPr>
            <p:cNvPr id="20517" name="Line 37"/>
            <p:cNvSpPr>
              <a:spLocks noChangeShapeType="1"/>
            </p:cNvSpPr>
            <p:nvPr/>
          </p:nvSpPr>
          <p:spPr bwMode="auto">
            <a:xfrm>
              <a:off x="1662" y="3308"/>
              <a:ext cx="0" cy="236"/>
            </a:xfrm>
            <a:prstGeom prst="line">
              <a:avLst/>
            </a:prstGeom>
            <a:noFill/>
            <a:ln w="12700">
              <a:solidFill>
                <a:srgbClr val="66FFFF"/>
              </a:solidFill>
              <a:prstDash val="dash"/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Line 38"/>
            <p:cNvSpPr>
              <a:spLocks noChangeShapeType="1"/>
            </p:cNvSpPr>
            <p:nvPr/>
          </p:nvSpPr>
          <p:spPr bwMode="auto">
            <a:xfrm>
              <a:off x="1662" y="2454"/>
              <a:ext cx="0" cy="458"/>
            </a:xfrm>
            <a:prstGeom prst="line">
              <a:avLst/>
            </a:prstGeom>
            <a:noFill/>
            <a:ln w="12700">
              <a:solidFill>
                <a:srgbClr val="66FFFF"/>
              </a:solidFill>
              <a:prstDash val="dash"/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24" name="Line 44"/>
          <p:cNvSpPr>
            <a:spLocks noChangeShapeType="1"/>
          </p:cNvSpPr>
          <p:nvPr/>
        </p:nvSpPr>
        <p:spPr bwMode="auto">
          <a:xfrm>
            <a:off x="7778750" y="3519483"/>
            <a:ext cx="0" cy="1755775"/>
          </a:xfrm>
          <a:prstGeom prst="line">
            <a:avLst/>
          </a:prstGeom>
          <a:noFill/>
          <a:ln w="12700">
            <a:solidFill>
              <a:srgbClr val="66FFFF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525" name="Line 45"/>
          <p:cNvSpPr>
            <a:spLocks noChangeShapeType="1"/>
          </p:cNvSpPr>
          <p:nvPr/>
        </p:nvSpPr>
        <p:spPr bwMode="auto">
          <a:xfrm flipH="1">
            <a:off x="2716213" y="3516313"/>
            <a:ext cx="5461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Line 46"/>
          <p:cNvSpPr>
            <a:spLocks noChangeShapeType="1"/>
          </p:cNvSpPr>
          <p:nvPr/>
        </p:nvSpPr>
        <p:spPr bwMode="auto">
          <a:xfrm flipV="1">
            <a:off x="5449888" y="3521075"/>
            <a:ext cx="23463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17" name="AutoShape 637"/>
          <p:cNvSpPr>
            <a:spLocks noChangeArrowheads="1"/>
          </p:cNvSpPr>
          <p:nvPr/>
        </p:nvSpPr>
        <p:spPr bwMode="auto">
          <a:xfrm rot="5400000">
            <a:off x="727075" y="16287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19" name="Rectangle 639"/>
          <p:cNvSpPr>
            <a:spLocks noChangeArrowheads="1"/>
          </p:cNvSpPr>
          <p:nvPr/>
        </p:nvSpPr>
        <p:spPr bwMode="auto">
          <a:xfrm>
            <a:off x="654050" y="993775"/>
            <a:ext cx="63055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Example:  Apartment Rents</a:t>
            </a:r>
          </a:p>
        </p:txBody>
      </p:sp>
      <p:sp>
        <p:nvSpPr>
          <p:cNvPr id="41" name="Line 44"/>
          <p:cNvSpPr>
            <a:spLocks noChangeShapeType="1"/>
          </p:cNvSpPr>
          <p:nvPr/>
        </p:nvSpPr>
        <p:spPr bwMode="auto">
          <a:xfrm>
            <a:off x="2749552" y="3557588"/>
            <a:ext cx="0" cy="1755775"/>
          </a:xfrm>
          <a:prstGeom prst="line">
            <a:avLst/>
          </a:prstGeom>
          <a:noFill/>
          <a:ln w="12700">
            <a:solidFill>
              <a:srgbClr val="66FFFF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1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1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513" grpId="0" autoUpdateAnimBg="0"/>
      <p:bldP spid="20514" grpId="0" autoUpdateAnimBg="0"/>
      <p:bldP spid="20524" grpId="0" animBg="1"/>
      <p:bldP spid="20525" grpId="0" animBg="1"/>
      <p:bldP spid="20526" grpId="0" animBg="1"/>
      <p:bldP spid="21117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144463"/>
            <a:ext cx="7772400" cy="814387"/>
          </a:xfrm>
          <a:noFill/>
          <a:ln/>
        </p:spPr>
        <p:txBody>
          <a:bodyPr/>
          <a:lstStyle/>
          <a:p>
            <a:r>
              <a:rPr lang="en-US"/>
              <a:t>Measures of Distribution Shape,</a:t>
            </a:r>
            <a:br>
              <a:rPr lang="en-US"/>
            </a:br>
            <a:r>
              <a:rPr lang="en-US"/>
              <a:t>Relative Location, and Detecting Outliers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95375"/>
            <a:ext cx="3632200" cy="495300"/>
          </a:xfrm>
          <a:noFill/>
          <a:ln/>
        </p:spPr>
        <p:txBody>
          <a:bodyPr/>
          <a:lstStyle/>
          <a:p>
            <a:r>
              <a:rPr lang="en-US"/>
              <a:t>Distribution Shape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87388" y="1539875"/>
            <a:ext cx="37211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z-Scores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87388" y="1971675"/>
            <a:ext cx="37846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Chebyshev’s Theorem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88975" y="2416175"/>
            <a:ext cx="3314700" cy="43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Empirical Rule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688975" y="2847975"/>
            <a:ext cx="42164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Detecting Outliers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 rot="5400000">
            <a:off x="476250" y="12477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9" grpId="0" autoUpdateAnimBg="0"/>
      <p:bldP spid="6150" grpId="0" autoUpdateAnimBg="0"/>
      <p:bldP spid="6151" grpId="0" autoUpdateAnimBg="0"/>
      <p:bldP spid="6152" grpId="0" autoUpdateAnimBg="0"/>
      <p:bldP spid="615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6050"/>
            <a:ext cx="7772400" cy="814388"/>
          </a:xfrm>
          <a:noFill/>
          <a:ln/>
        </p:spPr>
        <p:txBody>
          <a:bodyPr/>
          <a:lstStyle/>
          <a:p>
            <a:r>
              <a:rPr lang="en-US"/>
              <a:t>Measures of Association </a:t>
            </a:r>
            <a:br>
              <a:rPr lang="en-US"/>
            </a:br>
            <a:r>
              <a:rPr lang="en-US"/>
              <a:t>Between Two Variables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800100" y="1133475"/>
            <a:ext cx="7562850" cy="10096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Thus far we have examined numerical methods used</a:t>
            </a:r>
          </a:p>
          <a:p>
            <a:pPr algn="l"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to summarize the data for one variable at a time.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 rot="5400000">
            <a:off x="504825" y="15716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 rot="5400000">
            <a:off x="498475" y="27019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800100" y="2244725"/>
            <a:ext cx="7562850" cy="10223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Often a manager or decision maker is interested in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relationship between two variables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 rot="5400000">
            <a:off x="498475" y="39592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800100" y="3375025"/>
            <a:ext cx="7562850" cy="13271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Two descriptive measures of the relationship 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between two variables are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covariance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correlation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coefficient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 autoUpdateAnimBg="0"/>
      <p:bldP spid="22534" grpId="0" animBg="1"/>
      <p:bldP spid="22535" grpId="0" animBg="1"/>
      <p:bldP spid="22536" grpId="0" animBg="1" autoUpdateAnimBg="0"/>
      <p:bldP spid="22537" grpId="0" animBg="1"/>
      <p:bldP spid="22538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0013"/>
            <a:ext cx="7772400" cy="681037"/>
          </a:xfrm>
          <a:noFill/>
          <a:ln/>
        </p:spPr>
        <p:txBody>
          <a:bodyPr/>
          <a:lstStyle/>
          <a:p>
            <a:r>
              <a:rPr lang="en-US"/>
              <a:t>Covariance</a:t>
            </a: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 rot="5400000">
            <a:off x="514350" y="1574347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 rot="5400000">
            <a:off x="514350" y="2530477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 rot="5400000">
            <a:off x="514350" y="3387727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819150" y="2251077"/>
            <a:ext cx="7524750" cy="7429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Positive values indicate a positive relationship.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819150" y="3108327"/>
            <a:ext cx="7524750" cy="7429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Negative values indicate a negative relationship.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800100" y="1133475"/>
            <a:ext cx="7543800" cy="985611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covariance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a measure of the linear association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between two variables.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60" grpId="0" animBg="1"/>
      <p:bldP spid="23561" grpId="0" animBg="1"/>
      <p:bldP spid="23562" grpId="0" animBg="1" autoUpdateAnimBg="0"/>
      <p:bldP spid="23563" grpId="0" animBg="1" autoUpdateAnimBg="0"/>
      <p:bldP spid="23564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685800" y="38100"/>
            <a:ext cx="77724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Covariance</a:t>
            </a: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838200" y="1133475"/>
            <a:ext cx="7467600" cy="365760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covariance is computed as follows: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     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5783263" y="2071688"/>
            <a:ext cx="1281112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</a:t>
            </a:r>
          </a:p>
          <a:p>
            <a:pPr algn="l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samples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5772150" y="3557588"/>
            <a:ext cx="1803400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</a:t>
            </a:r>
          </a:p>
          <a:p>
            <a:pPr algn="l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populations</a:t>
            </a:r>
          </a:p>
        </p:txBody>
      </p:sp>
      <p:sp>
        <p:nvSpPr>
          <p:cNvPr id="112647" name="AutoShape 7"/>
          <p:cNvSpPr>
            <a:spLocks noChangeArrowheads="1"/>
          </p:cNvSpPr>
          <p:nvPr/>
        </p:nvSpPr>
        <p:spPr bwMode="auto">
          <a:xfrm rot="5400000">
            <a:off x="561975" y="13747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 rot="5400000">
            <a:off x="1590675" y="23272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3" name="AutoShape 13"/>
          <p:cNvSpPr>
            <a:spLocks noChangeArrowheads="1"/>
          </p:cNvSpPr>
          <p:nvPr/>
        </p:nvSpPr>
        <p:spPr bwMode="auto">
          <a:xfrm rot="5400000">
            <a:off x="1590675" y="35083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4" name="Rectangle 14"/>
          <p:cNvSpPr>
            <a:spLocks noChangeArrowheads="1"/>
          </p:cNvSpPr>
          <p:nvPr/>
        </p:nvSpPr>
        <p:spPr bwMode="auto">
          <a:xfrm>
            <a:off x="1893888" y="1847850"/>
            <a:ext cx="3738562" cy="1189038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12655" name="Rectangle 15"/>
          <p:cNvSpPr>
            <a:spLocks noChangeArrowheads="1"/>
          </p:cNvSpPr>
          <p:nvPr/>
        </p:nvSpPr>
        <p:spPr bwMode="auto">
          <a:xfrm>
            <a:off x="1893888" y="3333750"/>
            <a:ext cx="3738562" cy="1189038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56" name="Object 16">
            <a:hlinkClick r:id="" action="ppaction://ole?verb=0"/>
          </p:cNvPr>
          <p:cNvGraphicFramePr>
            <a:graphicFrameLocks/>
          </p:cNvGraphicFramePr>
          <p:nvPr/>
        </p:nvGraphicFramePr>
        <p:xfrm>
          <a:off x="2287588" y="2078038"/>
          <a:ext cx="2919412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6" name="Equation" r:id="rId4" imgW="2436480" imgH="582480" progId="Equation">
                  <p:embed/>
                </p:oleObj>
              </mc:Choice>
              <mc:Fallback>
                <p:oleObj name="Equation" r:id="rId4" imgW="2436480" imgH="582480" progId="Equation">
                  <p:embed/>
                  <p:pic>
                    <p:nvPicPr>
                      <p:cNvPr id="0" name="Picture 1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2078038"/>
                        <a:ext cx="2919412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57" name="Object 17">
            <a:hlinkClick r:id="" action="ppaction://ole?verb=0"/>
          </p:cNvPr>
          <p:cNvGraphicFramePr>
            <a:graphicFrameLocks/>
          </p:cNvGraphicFramePr>
          <p:nvPr/>
        </p:nvGraphicFramePr>
        <p:xfrm>
          <a:off x="2085975" y="3573463"/>
          <a:ext cx="330041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7" name="Equation" r:id="rId6" imgW="2792160" imgH="620640" progId="Equation">
                  <p:embed/>
                </p:oleObj>
              </mc:Choice>
              <mc:Fallback>
                <p:oleObj name="Equation" r:id="rId6" imgW="2792160" imgH="620640" progId="Equation">
                  <p:embed/>
                  <p:pic>
                    <p:nvPicPr>
                      <p:cNvPr id="0" name="Picture 1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3573463"/>
                        <a:ext cx="3300413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nimBg="1" autoUpdateAnimBg="0"/>
      <p:bldP spid="112645" grpId="0" autoUpdateAnimBg="0"/>
      <p:bldP spid="112646" grpId="0" autoUpdateAnimBg="0"/>
      <p:bldP spid="112647" grpId="0" animBg="1"/>
      <p:bldP spid="112649" grpId="0" animBg="1"/>
      <p:bldP spid="112653" grpId="0" animBg="1"/>
      <p:bldP spid="112654" grpId="0" animBg="1"/>
      <p:bldP spid="11265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685800" y="38100"/>
            <a:ext cx="77724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Correlation Coefficient</a:t>
            </a:r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857250" y="2355850"/>
            <a:ext cx="7543800" cy="144780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Just because two variables are highly correlated, it 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does not mean that one variable is the cause of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other.</a:t>
            </a: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857250" y="1136650"/>
            <a:ext cx="7543800" cy="110490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Correlation is a measure of linear association and not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necessarily causation. </a:t>
            </a:r>
          </a:p>
        </p:txBody>
      </p:sp>
      <p:sp>
        <p:nvSpPr>
          <p:cNvPr id="163845" name="AutoShape 5"/>
          <p:cNvSpPr>
            <a:spLocks noChangeArrowheads="1"/>
          </p:cNvSpPr>
          <p:nvPr/>
        </p:nvSpPr>
        <p:spPr bwMode="auto">
          <a:xfrm rot="5400000">
            <a:off x="600075" y="1606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6" name="AutoShape 6"/>
          <p:cNvSpPr>
            <a:spLocks noChangeArrowheads="1"/>
          </p:cNvSpPr>
          <p:nvPr/>
        </p:nvSpPr>
        <p:spPr bwMode="auto">
          <a:xfrm rot="5400000">
            <a:off x="600075" y="30162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animBg="1" autoUpdateAnimBg="0"/>
      <p:bldP spid="163844" grpId="0" animBg="1" autoUpdateAnimBg="0"/>
      <p:bldP spid="163845" grpId="0" animBg="1"/>
      <p:bldP spid="16384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828675" y="1136650"/>
            <a:ext cx="7467600" cy="281940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correlation coefficient is computed as follows: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     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4657725" y="1765300"/>
            <a:ext cx="2038350" cy="11620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2687638" y="3046413"/>
            <a:ext cx="1281112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samples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4791075" y="3046413"/>
            <a:ext cx="1803400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populations</a:t>
            </a:r>
          </a:p>
        </p:txBody>
      </p:sp>
      <p:sp>
        <p:nvSpPr>
          <p:cNvPr id="164870" name="AutoShape 6"/>
          <p:cNvSpPr>
            <a:spLocks noChangeArrowheads="1"/>
          </p:cNvSpPr>
          <p:nvPr/>
        </p:nvSpPr>
        <p:spPr bwMode="auto">
          <a:xfrm rot="5400000">
            <a:off x="552450" y="13779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2276475" y="1765300"/>
            <a:ext cx="2038350" cy="11620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64872" name="AutoShape 8"/>
          <p:cNvSpPr>
            <a:spLocks noChangeArrowheads="1"/>
          </p:cNvSpPr>
          <p:nvPr/>
        </p:nvSpPr>
        <p:spPr bwMode="auto">
          <a:xfrm rot="5400000">
            <a:off x="1981200" y="2235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3" name="AutoShape 9"/>
          <p:cNvSpPr>
            <a:spLocks noChangeArrowheads="1"/>
          </p:cNvSpPr>
          <p:nvPr/>
        </p:nvSpPr>
        <p:spPr bwMode="auto">
          <a:xfrm rot="16200000" flipH="1">
            <a:off x="6743700" y="2235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874" name="Objec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2606675" y="1820863"/>
          <a:ext cx="1401763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4" name="Equation" r:id="rId4" imgW="1052280" imgH="722160" progId="Equation">
                  <p:embed/>
                </p:oleObj>
              </mc:Choice>
              <mc:Fallback>
                <p:oleObj name="Equation" r:id="rId4" imgW="1052280" imgH="722160" progId="Equation">
                  <p:embed/>
                  <p:pic>
                    <p:nvPicPr>
                      <p:cNvPr id="0" name="Picture 1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75" y="1820863"/>
                        <a:ext cx="1401763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75" name="Object 11">
            <a:hlinkClick r:id="" action="ppaction://ole?verb=0"/>
          </p:cNvPr>
          <p:cNvGraphicFramePr>
            <a:graphicFrameLocks/>
          </p:cNvGraphicFramePr>
          <p:nvPr/>
        </p:nvGraphicFramePr>
        <p:xfrm>
          <a:off x="4914900" y="1831975"/>
          <a:ext cx="157638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5" name="Equation" r:id="rId6" imgW="1268280" imgH="722160" progId="Equation">
                  <p:embed/>
                </p:oleObj>
              </mc:Choice>
              <mc:Fallback>
                <p:oleObj name="Equation" r:id="rId6" imgW="1268280" imgH="722160" progId="Equation">
                  <p:embed/>
                  <p:pic>
                    <p:nvPicPr>
                      <p:cNvPr id="0" name="Picture 1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1831975"/>
                        <a:ext cx="1576388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76" name="Rectangle 12"/>
          <p:cNvSpPr>
            <a:spLocks noChangeArrowheads="1"/>
          </p:cNvSpPr>
          <p:nvPr/>
        </p:nvSpPr>
        <p:spPr bwMode="auto">
          <a:xfrm>
            <a:off x="685800" y="38100"/>
            <a:ext cx="77724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Correlation Coefficient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animBg="1" autoUpdateAnimBg="0"/>
      <p:bldP spid="164867" grpId="0" animBg="1"/>
      <p:bldP spid="164868" grpId="0" autoUpdateAnimBg="0"/>
      <p:bldP spid="164869" grpId="0" autoUpdateAnimBg="0"/>
      <p:bldP spid="164870" grpId="0" animBg="1"/>
      <p:bldP spid="164871" grpId="0" animBg="1"/>
      <p:bldP spid="164872" grpId="0" animBg="1"/>
      <p:bldP spid="16487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"/>
            <a:ext cx="7772400" cy="825500"/>
          </a:xfrm>
          <a:noFill/>
          <a:ln/>
        </p:spPr>
        <p:txBody>
          <a:bodyPr/>
          <a:lstStyle/>
          <a:p>
            <a:r>
              <a:rPr lang="en-US"/>
              <a:t>Correlation Coefficient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857250" y="3060700"/>
            <a:ext cx="7543800" cy="100330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Values near +1 indicate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strong positive linear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relationship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857250" y="1917700"/>
            <a:ext cx="7543800" cy="102870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Values near -1 indicate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strong negative linear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relationship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 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863600" y="1136650"/>
            <a:ext cx="7524750" cy="6667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coefficient can take on values between -1 and +1.</a:t>
            </a: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 rot="5400000">
            <a:off x="600075" y="13970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AutoShape 14"/>
          <p:cNvSpPr>
            <a:spLocks noChangeArrowheads="1"/>
          </p:cNvSpPr>
          <p:nvPr/>
        </p:nvSpPr>
        <p:spPr bwMode="auto">
          <a:xfrm rot="5400000">
            <a:off x="600075" y="2349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AutoShape 15"/>
          <p:cNvSpPr>
            <a:spLocks noChangeArrowheads="1"/>
          </p:cNvSpPr>
          <p:nvPr/>
        </p:nvSpPr>
        <p:spPr bwMode="auto">
          <a:xfrm rot="5400000">
            <a:off x="600075" y="3511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857250" y="4178300"/>
            <a:ext cx="7543800" cy="100330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closer the correlation is to zero, the weaker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relationship.</a:t>
            </a:r>
          </a:p>
        </p:txBody>
      </p:sp>
      <p:sp>
        <p:nvSpPr>
          <p:cNvPr id="24593" name="AutoShape 17"/>
          <p:cNvSpPr>
            <a:spLocks noChangeArrowheads="1"/>
          </p:cNvSpPr>
          <p:nvPr/>
        </p:nvSpPr>
        <p:spPr bwMode="auto">
          <a:xfrm rot="5400000">
            <a:off x="600075" y="4629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 animBg="1" autoUpdateAnimBg="0"/>
      <p:bldP spid="24586" grpId="0" animBg="1" autoUpdateAnimBg="0"/>
      <p:bldP spid="24587" grpId="0" animBg="1" autoUpdateAnimBg="0"/>
      <p:bldP spid="24589" grpId="0" animBg="1"/>
      <p:bldP spid="24590" grpId="0" animBg="1"/>
      <p:bldP spid="24591" grpId="0" animBg="1"/>
      <p:bldP spid="24592" grpId="0" animBg="1" autoUpdateAnimBg="0"/>
      <p:bldP spid="2459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3205163" y="2463800"/>
            <a:ext cx="4883150" cy="3378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982663" y="1458913"/>
            <a:ext cx="7227887" cy="1539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A golfer is interested in investigating the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relationship, if any, between driving distance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and 18-hole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score.</a:t>
            </a: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4222750" y="3470275"/>
            <a:ext cx="781050" cy="2190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277.6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259.5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269.1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267.0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255.6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272.9</a:t>
            </a: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6699250" y="3451225"/>
            <a:ext cx="495300" cy="2228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69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71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70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70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71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69</a:t>
            </a:r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3403600" y="2479675"/>
            <a:ext cx="2305050" cy="895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Average Driving</a:t>
            </a:r>
          </a:p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Distance (yds.)</a:t>
            </a:r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5746750" y="2479675"/>
            <a:ext cx="2305050" cy="895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Average</a:t>
            </a:r>
          </a:p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18-Hole Score</a:t>
            </a:r>
          </a:p>
        </p:txBody>
      </p:sp>
      <p:sp>
        <p:nvSpPr>
          <p:cNvPr id="129032" name="AutoShape 8"/>
          <p:cNvSpPr>
            <a:spLocks noChangeArrowheads="1"/>
          </p:cNvSpPr>
          <p:nvPr/>
        </p:nvSpPr>
        <p:spPr bwMode="auto">
          <a:xfrm rot="5400000">
            <a:off x="2860675" y="41497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206" name="Rectangle 182"/>
          <p:cNvSpPr>
            <a:spLocks noChangeArrowheads="1"/>
          </p:cNvSpPr>
          <p:nvPr/>
        </p:nvSpPr>
        <p:spPr bwMode="auto">
          <a:xfrm>
            <a:off x="685800" y="38100"/>
            <a:ext cx="77724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Covariance and Correlation Coefficient</a:t>
            </a:r>
          </a:p>
        </p:txBody>
      </p:sp>
      <p:sp>
        <p:nvSpPr>
          <p:cNvPr id="129207" name="Rectangle 183"/>
          <p:cNvSpPr>
            <a:spLocks noChangeArrowheads="1"/>
          </p:cNvSpPr>
          <p:nvPr/>
        </p:nvSpPr>
        <p:spPr bwMode="auto">
          <a:xfrm>
            <a:off x="652463" y="1009650"/>
            <a:ext cx="6654800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Golfing Study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9208" name="AutoShape 184"/>
          <p:cNvSpPr>
            <a:spLocks noChangeArrowheads="1"/>
          </p:cNvSpPr>
          <p:nvPr/>
        </p:nvSpPr>
        <p:spPr bwMode="auto">
          <a:xfrm rot="5400000">
            <a:off x="727075" y="1600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9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9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3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800"/>
                            </p:stCondLst>
                            <p:childTnLst>
                              <p:par>
                                <p:cTn id="31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300"/>
                            </p:stCondLst>
                            <p:childTnLst>
                              <p:par>
                                <p:cTn id="3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3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animBg="1"/>
      <p:bldP spid="129027" grpId="0" autoUpdateAnimBg="0"/>
      <p:bldP spid="129028" grpId="0" autoUpdateAnimBg="0"/>
      <p:bldP spid="129029" grpId="0" autoUpdateAnimBg="0"/>
      <p:bldP spid="129030" grpId="0" autoUpdateAnimBg="0"/>
      <p:bldP spid="129031" grpId="0" autoUpdateAnimBg="0"/>
      <p:bldP spid="129032" grpId="0" animBg="1"/>
      <p:bldP spid="12920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822" name="Rectangle 174"/>
          <p:cNvSpPr>
            <a:spLocks noChangeArrowheads="1"/>
          </p:cNvSpPr>
          <p:nvPr/>
        </p:nvSpPr>
        <p:spPr bwMode="auto">
          <a:xfrm>
            <a:off x="685800" y="38100"/>
            <a:ext cx="77724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Covariance and Correlation Coefficient</a:t>
            </a:r>
          </a:p>
        </p:txBody>
      </p:sp>
      <p:sp>
        <p:nvSpPr>
          <p:cNvPr id="155823" name="Rectangle 175"/>
          <p:cNvSpPr>
            <a:spLocks noChangeArrowheads="1"/>
          </p:cNvSpPr>
          <p:nvPr/>
        </p:nvSpPr>
        <p:spPr bwMode="auto">
          <a:xfrm>
            <a:off x="538163" y="1592263"/>
            <a:ext cx="8089900" cy="42799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5824" name="Rectangle 176"/>
          <p:cNvSpPr>
            <a:spLocks noChangeArrowheads="1"/>
          </p:cNvSpPr>
          <p:nvPr/>
        </p:nvSpPr>
        <p:spPr bwMode="auto">
          <a:xfrm>
            <a:off x="2266950" y="2478088"/>
            <a:ext cx="781050" cy="2190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277.6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259.5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269.1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267.0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255.6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272.9</a:t>
            </a:r>
          </a:p>
        </p:txBody>
      </p:sp>
      <p:sp>
        <p:nvSpPr>
          <p:cNvPr id="155825" name="Rectangle 177"/>
          <p:cNvSpPr>
            <a:spLocks noChangeArrowheads="1"/>
          </p:cNvSpPr>
          <p:nvPr/>
        </p:nvSpPr>
        <p:spPr bwMode="auto">
          <a:xfrm>
            <a:off x="3371850" y="2459038"/>
            <a:ext cx="495300" cy="2228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69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71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70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70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71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69</a:t>
            </a:r>
          </a:p>
        </p:txBody>
      </p:sp>
      <p:sp>
        <p:nvSpPr>
          <p:cNvPr id="155826" name="Rectangle 178"/>
          <p:cNvSpPr>
            <a:spLocks noChangeArrowheads="1"/>
          </p:cNvSpPr>
          <p:nvPr/>
        </p:nvSpPr>
        <p:spPr bwMode="auto">
          <a:xfrm>
            <a:off x="2381250" y="1773238"/>
            <a:ext cx="571500" cy="36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</a:p>
        </p:txBody>
      </p:sp>
      <p:sp>
        <p:nvSpPr>
          <p:cNvPr id="155828" name="AutoShape 180"/>
          <p:cNvSpPr>
            <a:spLocks noChangeArrowheads="1"/>
          </p:cNvSpPr>
          <p:nvPr/>
        </p:nvSpPr>
        <p:spPr bwMode="auto">
          <a:xfrm rot="5400000">
            <a:off x="219075" y="21859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829" name="Rectangle 181"/>
          <p:cNvSpPr>
            <a:spLocks noChangeArrowheads="1"/>
          </p:cNvSpPr>
          <p:nvPr/>
        </p:nvSpPr>
        <p:spPr bwMode="auto">
          <a:xfrm>
            <a:off x="3333750" y="1773238"/>
            <a:ext cx="571500" cy="36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y</a:t>
            </a:r>
          </a:p>
        </p:txBody>
      </p:sp>
      <p:sp>
        <p:nvSpPr>
          <p:cNvPr id="155830" name="Rectangle 182"/>
          <p:cNvSpPr>
            <a:spLocks noChangeArrowheads="1"/>
          </p:cNvSpPr>
          <p:nvPr/>
        </p:nvSpPr>
        <p:spPr bwMode="auto">
          <a:xfrm>
            <a:off x="4095750" y="2478088"/>
            <a:ext cx="857250" cy="2190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10.65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-7.45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2.15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0.05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-11.35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5.95</a:t>
            </a:r>
          </a:p>
        </p:txBody>
      </p:sp>
      <p:sp>
        <p:nvSpPr>
          <p:cNvPr id="155832" name="Rectangle 184"/>
          <p:cNvSpPr>
            <a:spLocks noChangeArrowheads="1"/>
          </p:cNvSpPr>
          <p:nvPr/>
        </p:nvSpPr>
        <p:spPr bwMode="auto">
          <a:xfrm>
            <a:off x="5448300" y="2459038"/>
            <a:ext cx="609600" cy="2228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-1.0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1.0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0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0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1.0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-1.0</a:t>
            </a:r>
          </a:p>
        </p:txBody>
      </p:sp>
      <p:sp>
        <p:nvSpPr>
          <p:cNvPr id="155833" name="Rectangle 185"/>
          <p:cNvSpPr>
            <a:spLocks noChangeArrowheads="1"/>
          </p:cNvSpPr>
          <p:nvPr/>
        </p:nvSpPr>
        <p:spPr bwMode="auto">
          <a:xfrm>
            <a:off x="7029450" y="2478088"/>
            <a:ext cx="857250" cy="2190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-10.65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-7.45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0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0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-11.35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-5.95</a:t>
            </a:r>
          </a:p>
        </p:txBody>
      </p:sp>
      <p:graphicFrame>
        <p:nvGraphicFramePr>
          <p:cNvPr id="155834" name="Object 186"/>
          <p:cNvGraphicFramePr>
            <a:graphicFrameLocks noChangeAspect="1"/>
          </p:cNvGraphicFramePr>
          <p:nvPr/>
        </p:nvGraphicFramePr>
        <p:xfrm>
          <a:off x="4013200" y="1776413"/>
          <a:ext cx="10223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49" name="Equation" r:id="rId4" imgW="1079280" imgH="419040" progId="Equation.DSMT4">
                  <p:embed/>
                </p:oleObj>
              </mc:Choice>
              <mc:Fallback>
                <p:oleObj name="Equation" r:id="rId4" imgW="1079280" imgH="419040" progId="Equation.DSMT4">
                  <p:embed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1776413"/>
                        <a:ext cx="1022350" cy="396875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>
                            <a:alpha val="50000"/>
                          </a:srgb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835" name="Object 187"/>
          <p:cNvGraphicFramePr>
            <a:graphicFrameLocks noChangeAspect="1"/>
          </p:cNvGraphicFramePr>
          <p:nvPr/>
        </p:nvGraphicFramePr>
        <p:xfrm>
          <a:off x="6569075" y="1770063"/>
          <a:ext cx="18351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50" name="Equation" r:id="rId6" imgW="2158920" imgH="419040" progId="Equation.DSMT4">
                  <p:embed/>
                </p:oleObj>
              </mc:Choice>
              <mc:Fallback>
                <p:oleObj name="Equation" r:id="rId6" imgW="2158920" imgH="419040" progId="Equation.DSMT4">
                  <p:embed/>
                  <p:pic>
                    <p:nvPicPr>
                      <p:cNvPr id="0" name="Picture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075" y="1770063"/>
                        <a:ext cx="1835150" cy="395287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>
                            <a:alpha val="50000"/>
                          </a:srgb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836" name="Object 188"/>
          <p:cNvGraphicFramePr>
            <a:graphicFrameLocks noChangeAspect="1"/>
          </p:cNvGraphicFramePr>
          <p:nvPr/>
        </p:nvGraphicFramePr>
        <p:xfrm>
          <a:off x="5292725" y="1789113"/>
          <a:ext cx="9493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51" name="Equation" r:id="rId8" imgW="1091880" imgH="419040" progId="Equation.DSMT4">
                  <p:embed/>
                </p:oleObj>
              </mc:Choice>
              <mc:Fallback>
                <p:oleObj name="Equation" r:id="rId8" imgW="1091880" imgH="419040" progId="Equation.DSMT4">
                  <p:embed/>
                  <p:pic>
                    <p:nvPicPr>
                      <p:cNvPr id="0" name="Picture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789113"/>
                        <a:ext cx="949325" cy="384175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>
                            <a:alpha val="50000"/>
                          </a:srgb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837" name="Line 189"/>
          <p:cNvSpPr>
            <a:spLocks noChangeShapeType="1"/>
          </p:cNvSpPr>
          <p:nvPr/>
        </p:nvSpPr>
        <p:spPr bwMode="auto">
          <a:xfrm flipV="1">
            <a:off x="2266950" y="2249488"/>
            <a:ext cx="6191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5838" name="Line 190"/>
          <p:cNvSpPr>
            <a:spLocks noChangeShapeType="1"/>
          </p:cNvSpPr>
          <p:nvPr/>
        </p:nvSpPr>
        <p:spPr bwMode="auto">
          <a:xfrm flipV="1">
            <a:off x="2247900" y="4840288"/>
            <a:ext cx="6191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5840" name="Text Box 192"/>
          <p:cNvSpPr txBox="1">
            <a:spLocks noChangeArrowheads="1"/>
          </p:cNvSpPr>
          <p:nvPr/>
        </p:nvSpPr>
        <p:spPr bwMode="auto">
          <a:xfrm>
            <a:off x="654050" y="4845050"/>
            <a:ext cx="1327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Average</a:t>
            </a:r>
          </a:p>
        </p:txBody>
      </p:sp>
      <p:sp>
        <p:nvSpPr>
          <p:cNvPr id="155841" name="Text Box 193"/>
          <p:cNvSpPr txBox="1">
            <a:spLocks noChangeArrowheads="1"/>
          </p:cNvSpPr>
          <p:nvPr/>
        </p:nvSpPr>
        <p:spPr bwMode="auto">
          <a:xfrm>
            <a:off x="688975" y="5273675"/>
            <a:ext cx="14128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Std. Dev.</a:t>
            </a:r>
          </a:p>
        </p:txBody>
      </p:sp>
      <p:sp>
        <p:nvSpPr>
          <p:cNvPr id="155842" name="Text Box 194"/>
          <p:cNvSpPr txBox="1">
            <a:spLocks noChangeArrowheads="1"/>
          </p:cNvSpPr>
          <p:nvPr/>
        </p:nvSpPr>
        <p:spPr bwMode="auto">
          <a:xfrm>
            <a:off x="2233613" y="4854575"/>
            <a:ext cx="869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267.0</a:t>
            </a:r>
          </a:p>
        </p:txBody>
      </p:sp>
      <p:sp>
        <p:nvSpPr>
          <p:cNvPr id="155843" name="Text Box 195"/>
          <p:cNvSpPr txBox="1">
            <a:spLocks noChangeArrowheads="1"/>
          </p:cNvSpPr>
          <p:nvPr/>
        </p:nvSpPr>
        <p:spPr bwMode="auto">
          <a:xfrm>
            <a:off x="3233738" y="4854575"/>
            <a:ext cx="71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70.0</a:t>
            </a:r>
          </a:p>
        </p:txBody>
      </p:sp>
      <p:sp>
        <p:nvSpPr>
          <p:cNvPr id="155844" name="Text Box 196"/>
          <p:cNvSpPr txBox="1">
            <a:spLocks noChangeArrowheads="1"/>
          </p:cNvSpPr>
          <p:nvPr/>
        </p:nvSpPr>
        <p:spPr bwMode="auto">
          <a:xfrm>
            <a:off x="6983413" y="4854575"/>
            <a:ext cx="971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-35.40</a:t>
            </a:r>
          </a:p>
        </p:txBody>
      </p:sp>
      <p:sp>
        <p:nvSpPr>
          <p:cNvPr id="155845" name="Text Box 197"/>
          <p:cNvSpPr txBox="1">
            <a:spLocks noChangeArrowheads="1"/>
          </p:cNvSpPr>
          <p:nvPr/>
        </p:nvSpPr>
        <p:spPr bwMode="auto">
          <a:xfrm>
            <a:off x="2128838" y="5283200"/>
            <a:ext cx="1022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8.2192</a:t>
            </a:r>
          </a:p>
        </p:txBody>
      </p:sp>
      <p:sp>
        <p:nvSpPr>
          <p:cNvPr id="155846" name="Text Box 198"/>
          <p:cNvSpPr txBox="1">
            <a:spLocks noChangeArrowheads="1"/>
          </p:cNvSpPr>
          <p:nvPr/>
        </p:nvSpPr>
        <p:spPr bwMode="auto">
          <a:xfrm>
            <a:off x="3157538" y="5283200"/>
            <a:ext cx="869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.8944</a:t>
            </a:r>
          </a:p>
        </p:txBody>
      </p:sp>
      <p:sp>
        <p:nvSpPr>
          <p:cNvPr id="155850" name="Text Box 202"/>
          <p:cNvSpPr txBox="1">
            <a:spLocks noChangeArrowheads="1"/>
          </p:cNvSpPr>
          <p:nvPr/>
        </p:nvSpPr>
        <p:spPr bwMode="auto">
          <a:xfrm>
            <a:off x="6002338" y="4845050"/>
            <a:ext cx="8794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Total</a:t>
            </a:r>
          </a:p>
        </p:txBody>
      </p:sp>
      <p:sp>
        <p:nvSpPr>
          <p:cNvPr id="155852" name="Rectangle 204"/>
          <p:cNvSpPr>
            <a:spLocks noChangeArrowheads="1"/>
          </p:cNvSpPr>
          <p:nvPr/>
        </p:nvSpPr>
        <p:spPr bwMode="auto">
          <a:xfrm>
            <a:off x="652463" y="1009650"/>
            <a:ext cx="6654800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Golfing Study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58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5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55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5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55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55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5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15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15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15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0"/>
                            </p:stCondLst>
                            <p:childTnLst>
                              <p:par>
                                <p:cTn id="4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15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155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500"/>
                            </p:stCondLst>
                            <p:childTnLst>
                              <p:par>
                                <p:cTn id="5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15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000"/>
                            </p:stCondLst>
                            <p:childTnLst>
                              <p:par>
                                <p:cTn id="5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0" dur="500"/>
                                        <p:tgtEl>
                                          <p:spTgt spid="15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500"/>
                            </p:stCondLst>
                            <p:childTnLst>
                              <p:par>
                                <p:cTn id="62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5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5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0"/>
                            </p:stCondLst>
                            <p:childTnLst>
                              <p:par>
                                <p:cTn id="67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9" dur="500"/>
                                        <p:tgtEl>
                                          <p:spTgt spid="15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500"/>
                            </p:stCondLst>
                            <p:childTnLst>
                              <p:par>
                                <p:cTn id="71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5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5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3000"/>
                            </p:stCondLst>
                            <p:childTnLst>
                              <p:par>
                                <p:cTn id="7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8" dur="500"/>
                                        <p:tgtEl>
                                          <p:spTgt spid="15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500"/>
                            </p:stCondLst>
                            <p:childTnLst>
                              <p:par>
                                <p:cTn id="80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5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5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6000"/>
                            </p:stCondLst>
                            <p:childTnLst>
                              <p:par>
                                <p:cTn id="8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7" dur="500"/>
                                        <p:tgtEl>
                                          <p:spTgt spid="155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7500"/>
                            </p:stCondLst>
                            <p:childTnLst>
                              <p:par>
                                <p:cTn id="8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1" dur="500"/>
                                        <p:tgtEl>
                                          <p:spTgt spid="15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9000"/>
                            </p:stCondLst>
                            <p:childTnLst>
                              <p:par>
                                <p:cTn id="9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5" dur="500"/>
                                        <p:tgtEl>
                                          <p:spTgt spid="15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823" grpId="0" animBg="1" autoUpdateAnimBg="0"/>
      <p:bldP spid="155824" grpId="0" autoUpdateAnimBg="0"/>
      <p:bldP spid="155825" grpId="0" autoUpdateAnimBg="0"/>
      <p:bldP spid="155826" grpId="0" autoUpdateAnimBg="0"/>
      <p:bldP spid="155828" grpId="0" animBg="1"/>
      <p:bldP spid="155829" grpId="0" autoUpdateAnimBg="0"/>
      <p:bldP spid="155830" grpId="0" autoUpdateAnimBg="0"/>
      <p:bldP spid="155832" grpId="0" autoUpdateAnimBg="0"/>
      <p:bldP spid="155833" grpId="0" autoUpdateAnimBg="0"/>
      <p:bldP spid="155837" grpId="0" animBg="1"/>
      <p:bldP spid="155838" grpId="0" animBg="1"/>
      <p:bldP spid="155840" grpId="0" autoUpdateAnimBg="0"/>
      <p:bldP spid="155841" grpId="0" autoUpdateAnimBg="0"/>
      <p:bldP spid="155842" grpId="0" autoUpdateAnimBg="0"/>
      <p:bldP spid="155843" grpId="0" autoUpdateAnimBg="0"/>
      <p:bldP spid="155844" grpId="0" autoUpdateAnimBg="0"/>
      <p:bldP spid="155845" grpId="0" autoUpdateAnimBg="0"/>
      <p:bldP spid="155846" grpId="0" autoUpdateAnimBg="0"/>
      <p:bldP spid="155850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AutoShape 2"/>
          <p:cNvSpPr>
            <a:spLocks noChangeArrowheads="1"/>
          </p:cNvSpPr>
          <p:nvPr/>
        </p:nvSpPr>
        <p:spPr bwMode="auto">
          <a:xfrm rot="5400000">
            <a:off x="727075" y="1593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699" name="AutoShape 3"/>
          <p:cNvSpPr>
            <a:spLocks noChangeArrowheads="1"/>
          </p:cNvSpPr>
          <p:nvPr/>
        </p:nvSpPr>
        <p:spPr bwMode="auto">
          <a:xfrm rot="5400000">
            <a:off x="727075" y="31940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992188" y="1492250"/>
            <a:ext cx="5391150" cy="509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Sample Covariance</a:t>
            </a:r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992188" y="3092450"/>
            <a:ext cx="6096000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Sample Correlation Coefficient</a:t>
            </a:r>
            <a:endParaRPr lang="en-US" sz="2400" i="1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7703" name="Rectangle 7"/>
          <p:cNvSpPr>
            <a:spLocks noChangeArrowheads="1"/>
          </p:cNvSpPr>
          <p:nvPr/>
        </p:nvSpPr>
        <p:spPr bwMode="auto">
          <a:xfrm>
            <a:off x="685800" y="38100"/>
            <a:ext cx="77724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Covariance and Correlation Coefficient</a:t>
            </a:r>
          </a:p>
        </p:txBody>
      </p:sp>
      <p:graphicFrame>
        <p:nvGraphicFramePr>
          <p:cNvPr id="157704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2508250" y="3592513"/>
          <a:ext cx="4913313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4" name="Equation" r:id="rId4" imgW="2387520" imgH="482400" progId="Equation.DSMT4">
                  <p:embed/>
                </p:oleObj>
              </mc:Choice>
              <mc:Fallback>
                <p:oleObj name="Equation" r:id="rId4" imgW="2387520" imgH="482400" progId="Equation.DSMT4">
                  <p:embed/>
                  <p:pic>
                    <p:nvPicPr>
                      <p:cNvPr id="0" name="Picture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3592513"/>
                        <a:ext cx="4913313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05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2214563" y="2011363"/>
          <a:ext cx="523716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5" name="Equation" r:id="rId6" imgW="2717640" imgH="431640" progId="Equation.DSMT4">
                  <p:embed/>
                </p:oleObj>
              </mc:Choice>
              <mc:Fallback>
                <p:oleObj name="Equation" r:id="rId6" imgW="2717640" imgH="431640" progId="Equation.DSMT4">
                  <p:embed/>
                  <p:pic>
                    <p:nvPicPr>
                      <p:cNvPr id="0" name="Picture 9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2011363"/>
                        <a:ext cx="5237162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06" name="Oval 10"/>
          <p:cNvSpPr>
            <a:spLocks noChangeArrowheads="1"/>
          </p:cNvSpPr>
          <p:nvPr/>
        </p:nvSpPr>
        <p:spPr bwMode="auto">
          <a:xfrm>
            <a:off x="6534150" y="2222500"/>
            <a:ext cx="1066800" cy="4953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7" name="Oval 11"/>
          <p:cNvSpPr>
            <a:spLocks noChangeArrowheads="1"/>
          </p:cNvSpPr>
          <p:nvPr/>
        </p:nvSpPr>
        <p:spPr bwMode="auto">
          <a:xfrm>
            <a:off x="6438900" y="3784600"/>
            <a:ext cx="1066800" cy="4953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9" name="Rectangle 13"/>
          <p:cNvSpPr>
            <a:spLocks noChangeArrowheads="1"/>
          </p:cNvSpPr>
          <p:nvPr/>
        </p:nvSpPr>
        <p:spPr bwMode="auto">
          <a:xfrm>
            <a:off x="652463" y="1009650"/>
            <a:ext cx="6654800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Golfing Study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576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animBg="1"/>
      <p:bldP spid="157699" grpId="0" animBg="1"/>
      <p:bldP spid="157700" grpId="0" autoUpdateAnimBg="0"/>
      <p:bldP spid="157701" grpId="0" autoUpdateAnimBg="0"/>
      <p:bldP spid="157706" grpId="0" animBg="1"/>
      <p:bldP spid="15770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 the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Covariance and Correlation Coefficient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79488" y="1587500"/>
            <a:ext cx="468947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Formula 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Worksheet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 rot="5400000">
            <a:off x="184150" y="35671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52463" y="1143000"/>
            <a:ext cx="5016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Golfing Study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457200" y="2106160"/>
            <a:ext cx="8286977" cy="3108779"/>
            <a:chOff x="457200" y="2106160"/>
            <a:chExt cx="8286977" cy="3108779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57200" y="2135188"/>
              <a:ext cx="8255000" cy="304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457200" y="2135188"/>
              <a:ext cx="8255000" cy="3044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922338" y="2135188"/>
              <a:ext cx="7789862" cy="30321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457200" y="2438401"/>
              <a:ext cx="482600" cy="6223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922338" y="2438401"/>
              <a:ext cx="7789863" cy="6223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457200" y="3043238"/>
              <a:ext cx="482600" cy="6238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941638" y="3043238"/>
              <a:ext cx="3000375" cy="62388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922339" y="3043238"/>
              <a:ext cx="2161498" cy="623888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217555" y="3043238"/>
              <a:ext cx="3503376" cy="623888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57200" y="3648076"/>
              <a:ext cx="482600" cy="12287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922339" y="3648076"/>
              <a:ext cx="2161498" cy="1228725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3083837" y="3648076"/>
              <a:ext cx="5642878" cy="122872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457200" y="4859338"/>
              <a:ext cx="482600" cy="32067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922338" y="4859338"/>
              <a:ext cx="7789863" cy="30321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1439863" y="2152651"/>
              <a:ext cx="28575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2582863" y="2152651"/>
              <a:ext cx="303213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4069883" y="2152651"/>
              <a:ext cx="303213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864082" y="2152651"/>
              <a:ext cx="303213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636588" y="2759076"/>
              <a:ext cx="2682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1028700" y="2455863"/>
              <a:ext cx="125095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Average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1208088" y="2759076"/>
              <a:ext cx="80327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Drive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2143127" y="2455863"/>
              <a:ext cx="11430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18-Hole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2246541" y="2759076"/>
              <a:ext cx="85725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Score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636588" y="3060701"/>
              <a:ext cx="2682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1225550" y="3060701"/>
              <a:ext cx="7508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277.6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2547938" y="3060701"/>
              <a:ext cx="3937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3287500" y="3060701"/>
              <a:ext cx="217963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Pop. Covariance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5267339" y="3060701"/>
              <a:ext cx="346460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=COVARIANCE.S(A2:A7,B2:B7)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36588" y="3363913"/>
              <a:ext cx="2682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1225550" y="3363913"/>
              <a:ext cx="7508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259.5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2547938" y="3363913"/>
              <a:ext cx="3937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3134192" y="3363913"/>
              <a:ext cx="235902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Samp. Correlation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5281853" y="3363913"/>
              <a:ext cx="2894013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=CORREL(A2:A7,B2:B7)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636588" y="3667126"/>
              <a:ext cx="2682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1225550" y="3667126"/>
              <a:ext cx="7508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269.1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2547938" y="3667126"/>
              <a:ext cx="3937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636588" y="3968751"/>
              <a:ext cx="2682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1225550" y="3968751"/>
              <a:ext cx="7508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267.0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2547938" y="3968751"/>
              <a:ext cx="3937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636588" y="4271963"/>
              <a:ext cx="2682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1225550" y="4271963"/>
              <a:ext cx="7508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255.6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2547938" y="4271963"/>
              <a:ext cx="3937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636588" y="4575176"/>
              <a:ext cx="2682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1225550" y="4575176"/>
              <a:ext cx="7508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272.9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2547938" y="4575176"/>
              <a:ext cx="3937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636588" y="4876801"/>
              <a:ext cx="2682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457200" y="210616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922338" y="210616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2082800" y="210616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3690938" y="2120674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5924550" y="2120674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7"/>
            <p:cNvSpPr>
              <a:spLocks noChangeShapeType="1"/>
            </p:cNvSpPr>
            <p:nvPr/>
          </p:nvSpPr>
          <p:spPr bwMode="auto">
            <a:xfrm>
              <a:off x="474663" y="2120674"/>
              <a:ext cx="823753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474663" y="2120674"/>
              <a:ext cx="8237538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8709252" y="2120674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474663" y="2438401"/>
              <a:ext cx="823753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74663" y="2438401"/>
              <a:ext cx="8237538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474663" y="3043238"/>
              <a:ext cx="823753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74663" y="3043238"/>
              <a:ext cx="8237538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474663" y="3346451"/>
              <a:ext cx="823753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474663" y="3346451"/>
              <a:ext cx="8237538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474663" y="3648076"/>
              <a:ext cx="823753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74663" y="3648076"/>
              <a:ext cx="8237538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474663" y="3951288"/>
              <a:ext cx="823753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74663" y="3951288"/>
              <a:ext cx="8237538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474663" y="4254501"/>
              <a:ext cx="823753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474663" y="4254501"/>
              <a:ext cx="8237538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474663" y="4556126"/>
              <a:ext cx="823753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474663" y="4556126"/>
              <a:ext cx="8237538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474663" y="4859338"/>
              <a:ext cx="823753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474663" y="4859338"/>
              <a:ext cx="8237538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474663" y="5162551"/>
              <a:ext cx="823753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474663" y="5162551"/>
              <a:ext cx="8237538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457200" y="2120674"/>
              <a:ext cx="1588" cy="304482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79"/>
            <p:cNvSpPr>
              <a:spLocks noChangeArrowheads="1"/>
            </p:cNvSpPr>
            <p:nvPr/>
          </p:nvSpPr>
          <p:spPr bwMode="auto">
            <a:xfrm>
              <a:off x="457200" y="2120674"/>
              <a:ext cx="17463" cy="3062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80"/>
            <p:cNvSpPr>
              <a:spLocks noChangeShapeType="1"/>
            </p:cNvSpPr>
            <p:nvPr/>
          </p:nvSpPr>
          <p:spPr bwMode="auto">
            <a:xfrm>
              <a:off x="922338" y="2138137"/>
              <a:ext cx="1588" cy="30273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81"/>
            <p:cNvSpPr>
              <a:spLocks noChangeArrowheads="1"/>
            </p:cNvSpPr>
            <p:nvPr/>
          </p:nvSpPr>
          <p:spPr bwMode="auto">
            <a:xfrm>
              <a:off x="922338" y="2138137"/>
              <a:ext cx="17463" cy="3044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2"/>
            <p:cNvSpPr>
              <a:spLocks noChangeShapeType="1"/>
            </p:cNvSpPr>
            <p:nvPr/>
          </p:nvSpPr>
          <p:spPr bwMode="auto">
            <a:xfrm>
              <a:off x="2082800" y="2138137"/>
              <a:ext cx="1588" cy="30273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83"/>
            <p:cNvSpPr>
              <a:spLocks noChangeArrowheads="1"/>
            </p:cNvSpPr>
            <p:nvPr/>
          </p:nvSpPr>
          <p:spPr bwMode="auto">
            <a:xfrm>
              <a:off x="2082800" y="2138137"/>
              <a:ext cx="17463" cy="3044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87"/>
            <p:cNvSpPr>
              <a:spLocks noChangeArrowheads="1"/>
            </p:cNvSpPr>
            <p:nvPr/>
          </p:nvSpPr>
          <p:spPr bwMode="auto">
            <a:xfrm>
              <a:off x="5200092" y="2136096"/>
              <a:ext cx="17463" cy="3044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90"/>
            <p:cNvSpPr>
              <a:spLocks noChangeShapeType="1"/>
            </p:cNvSpPr>
            <p:nvPr/>
          </p:nvSpPr>
          <p:spPr bwMode="auto">
            <a:xfrm>
              <a:off x="8709252" y="2152651"/>
              <a:ext cx="1588" cy="30273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1"/>
            <p:cNvSpPr>
              <a:spLocks noChangeArrowheads="1"/>
            </p:cNvSpPr>
            <p:nvPr/>
          </p:nvSpPr>
          <p:spPr bwMode="auto">
            <a:xfrm>
              <a:off x="8709252" y="2152651"/>
              <a:ext cx="17463" cy="3044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92"/>
            <p:cNvSpPr>
              <a:spLocks noChangeShapeType="1"/>
            </p:cNvSpPr>
            <p:nvPr/>
          </p:nvSpPr>
          <p:spPr bwMode="auto">
            <a:xfrm>
              <a:off x="8726714" y="2120674"/>
              <a:ext cx="1588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3"/>
            <p:cNvSpPr>
              <a:spLocks noChangeArrowheads="1"/>
            </p:cNvSpPr>
            <p:nvPr/>
          </p:nvSpPr>
          <p:spPr bwMode="auto">
            <a:xfrm>
              <a:off x="8726714" y="2120674"/>
              <a:ext cx="17463" cy="1746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94"/>
            <p:cNvSpPr>
              <a:spLocks noChangeShapeType="1"/>
            </p:cNvSpPr>
            <p:nvPr/>
          </p:nvSpPr>
          <p:spPr bwMode="auto">
            <a:xfrm>
              <a:off x="8726714" y="2438401"/>
              <a:ext cx="1588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8726714" y="2438401"/>
              <a:ext cx="17463" cy="1746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04"/>
            <p:cNvSpPr>
              <a:spLocks noChangeShapeType="1"/>
            </p:cNvSpPr>
            <p:nvPr/>
          </p:nvSpPr>
          <p:spPr bwMode="auto">
            <a:xfrm>
              <a:off x="8726714" y="4254501"/>
              <a:ext cx="1588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105"/>
            <p:cNvSpPr>
              <a:spLocks noChangeArrowheads="1"/>
            </p:cNvSpPr>
            <p:nvPr/>
          </p:nvSpPr>
          <p:spPr bwMode="auto">
            <a:xfrm>
              <a:off x="8726714" y="4254501"/>
              <a:ext cx="17463" cy="1746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06"/>
            <p:cNvSpPr>
              <a:spLocks noChangeShapeType="1"/>
            </p:cNvSpPr>
            <p:nvPr/>
          </p:nvSpPr>
          <p:spPr bwMode="auto">
            <a:xfrm>
              <a:off x="8726714" y="4556126"/>
              <a:ext cx="1588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107"/>
            <p:cNvSpPr>
              <a:spLocks noChangeArrowheads="1"/>
            </p:cNvSpPr>
            <p:nvPr/>
          </p:nvSpPr>
          <p:spPr bwMode="auto">
            <a:xfrm>
              <a:off x="8726714" y="4556126"/>
              <a:ext cx="17463" cy="1905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08"/>
            <p:cNvSpPr>
              <a:spLocks noChangeShapeType="1"/>
            </p:cNvSpPr>
            <p:nvPr/>
          </p:nvSpPr>
          <p:spPr bwMode="auto">
            <a:xfrm>
              <a:off x="8726714" y="4859338"/>
              <a:ext cx="1588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109"/>
            <p:cNvSpPr>
              <a:spLocks noChangeArrowheads="1"/>
            </p:cNvSpPr>
            <p:nvPr/>
          </p:nvSpPr>
          <p:spPr bwMode="auto">
            <a:xfrm>
              <a:off x="8726714" y="4859338"/>
              <a:ext cx="17463" cy="1746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10"/>
            <p:cNvSpPr>
              <a:spLocks noChangeShapeType="1"/>
            </p:cNvSpPr>
            <p:nvPr/>
          </p:nvSpPr>
          <p:spPr bwMode="auto">
            <a:xfrm>
              <a:off x="8726714" y="5162551"/>
              <a:ext cx="1588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111"/>
            <p:cNvSpPr>
              <a:spLocks noChangeArrowheads="1"/>
            </p:cNvSpPr>
            <p:nvPr/>
          </p:nvSpPr>
          <p:spPr bwMode="auto">
            <a:xfrm>
              <a:off x="8726714" y="5162551"/>
              <a:ext cx="17463" cy="1746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ight Triangle 115"/>
            <p:cNvSpPr/>
            <p:nvPr/>
          </p:nvSpPr>
          <p:spPr bwMode="auto">
            <a:xfrm flipH="1">
              <a:off x="515255" y="2150609"/>
              <a:ext cx="386557" cy="278265"/>
            </a:xfrm>
            <a:prstGeom prst="rtTriangle">
              <a:avLst/>
            </a:prstGeom>
            <a:solidFill>
              <a:srgbClr val="640032"/>
            </a:solidFill>
            <a:ln w="12700" cap="flat" cmpd="sng" algn="ctr">
              <a:solidFill>
                <a:srgbClr val="64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  <p:sp>
          <p:nvSpPr>
            <p:cNvPr id="88" name="Line 84"/>
            <p:cNvSpPr>
              <a:spLocks noChangeShapeType="1"/>
            </p:cNvSpPr>
            <p:nvPr/>
          </p:nvSpPr>
          <p:spPr bwMode="auto">
            <a:xfrm>
              <a:off x="3067734" y="2138137"/>
              <a:ext cx="1588" cy="3027363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753983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Distribution Shape:  Skewness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687388" y="1009650"/>
            <a:ext cx="7772400" cy="852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An important measure of the shape of a distribution is called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skewness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687388" y="1885950"/>
            <a:ext cx="7772400" cy="83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formula for the skewness of sample data is</a:t>
            </a: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687388" y="3689350"/>
            <a:ext cx="7772400" cy="83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Skewness can be easily computed using statistical software.</a:t>
            </a:r>
          </a:p>
        </p:txBody>
      </p:sp>
      <p:sp>
        <p:nvSpPr>
          <p:cNvPr id="132103" name="AutoShape 7"/>
          <p:cNvSpPr>
            <a:spLocks noChangeArrowheads="1"/>
          </p:cNvSpPr>
          <p:nvPr/>
        </p:nvSpPr>
        <p:spPr bwMode="auto">
          <a:xfrm rot="5400000">
            <a:off x="504825" y="1174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4" name="AutoShape 8"/>
          <p:cNvSpPr>
            <a:spLocks noChangeArrowheads="1"/>
          </p:cNvSpPr>
          <p:nvPr/>
        </p:nvSpPr>
        <p:spPr bwMode="auto">
          <a:xfrm rot="5400000">
            <a:off x="504825" y="20510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5" name="AutoShape 9"/>
          <p:cNvSpPr>
            <a:spLocks noChangeArrowheads="1"/>
          </p:cNvSpPr>
          <p:nvPr/>
        </p:nvSpPr>
        <p:spPr bwMode="auto">
          <a:xfrm rot="5400000">
            <a:off x="504825" y="38544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019300" y="2444750"/>
            <a:ext cx="5105400" cy="1130300"/>
            <a:chOff x="2019300" y="2444750"/>
            <a:chExt cx="5105400" cy="1130300"/>
          </a:xfrm>
        </p:grpSpPr>
        <p:sp>
          <p:nvSpPr>
            <p:cNvPr id="132110" name="Rectangle 14"/>
            <p:cNvSpPr>
              <a:spLocks noChangeArrowheads="1"/>
            </p:cNvSpPr>
            <p:nvPr/>
          </p:nvSpPr>
          <p:spPr bwMode="auto">
            <a:xfrm>
              <a:off x="2019300" y="2444750"/>
              <a:ext cx="5105400" cy="1130300"/>
            </a:xfrm>
            <a:prstGeom prst="rect">
              <a:avLst/>
            </a:prstGeom>
            <a:gradFill flip="none" rotWithShape="1">
              <a:gsLst>
                <a:gs pos="0">
                  <a:srgbClr val="68961E">
                    <a:shade val="30000"/>
                    <a:satMod val="115000"/>
                  </a:srgbClr>
                </a:gs>
                <a:gs pos="50000">
                  <a:srgbClr val="68961E">
                    <a:shade val="67500"/>
                    <a:satMod val="115000"/>
                  </a:srgbClr>
                </a:gs>
                <a:gs pos="100000">
                  <a:srgbClr val="68961E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2109" name="Object 13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80973416"/>
                </p:ext>
              </p:extLst>
            </p:nvPr>
          </p:nvGraphicFramePr>
          <p:xfrm>
            <a:off x="2154238" y="2492375"/>
            <a:ext cx="4879975" cy="977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2114" name="Equation" r:id="rId4" imgW="2349360" imgH="469800" progId="Equation.3">
                    <p:embed/>
                  </p:oleObj>
                </mc:Choice>
                <mc:Fallback>
                  <p:oleObj name="Equation" r:id="rId4" imgW="2349360" imgH="469800" progId="Equation.3">
                    <p:embed/>
                    <p:pic>
                      <p:nvPicPr>
                        <p:cNvPr id="0" name="Picture 1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238" y="2492375"/>
                          <a:ext cx="4879975" cy="977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32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  <p:bldP spid="132101" grpId="0" autoUpdateAnimBg="0"/>
      <p:bldP spid="132102" grpId="0" autoUpdateAnimBg="0"/>
      <p:bldP spid="132103" grpId="0" animBg="1"/>
      <p:bldP spid="132104" grpId="0" animBg="1"/>
      <p:bldP spid="13210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 the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Covariance and Correlation Coefficient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79488" y="1587500"/>
            <a:ext cx="4085998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Value 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Worksheet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 rot="5400000">
            <a:off x="184150" y="35671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52463" y="1143000"/>
            <a:ext cx="5016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Golfing Study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457200" y="2106160"/>
            <a:ext cx="8286977" cy="3108779"/>
            <a:chOff x="457200" y="2106160"/>
            <a:chExt cx="8286977" cy="310877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457200" y="2135188"/>
              <a:ext cx="8255000" cy="304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57200" y="2135188"/>
              <a:ext cx="8255000" cy="3044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22338" y="2135188"/>
              <a:ext cx="7789862" cy="30321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57200" y="2438401"/>
              <a:ext cx="482600" cy="6223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922338" y="2438401"/>
              <a:ext cx="7789863" cy="6223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57200" y="3043238"/>
              <a:ext cx="482600" cy="6238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941638" y="3043238"/>
              <a:ext cx="3000375" cy="62388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922339" y="3043238"/>
              <a:ext cx="2161498" cy="623888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217555" y="3043238"/>
              <a:ext cx="3503376" cy="623888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457200" y="3648076"/>
              <a:ext cx="482600" cy="12287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922339" y="3648076"/>
              <a:ext cx="2161498" cy="1228725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083837" y="3648076"/>
              <a:ext cx="5642878" cy="122872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57200" y="4859338"/>
              <a:ext cx="482600" cy="32067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922338" y="4859338"/>
              <a:ext cx="7789863" cy="30321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439863" y="2152651"/>
              <a:ext cx="28575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582863" y="2152651"/>
              <a:ext cx="303213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069883" y="2152651"/>
              <a:ext cx="303213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6864082" y="2152651"/>
              <a:ext cx="303213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636588" y="2759076"/>
              <a:ext cx="2682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028700" y="2455863"/>
              <a:ext cx="125095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Average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208088" y="2759076"/>
              <a:ext cx="80327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Drive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143127" y="2455863"/>
              <a:ext cx="11430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18-Hole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246541" y="2759076"/>
              <a:ext cx="85725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Score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636588" y="3060701"/>
              <a:ext cx="2682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225550" y="3060701"/>
              <a:ext cx="7508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277.6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547938" y="3060701"/>
              <a:ext cx="3937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287500" y="3060701"/>
              <a:ext cx="217963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Pop. Covariance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6733253" y="3060701"/>
              <a:ext cx="39754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-5.9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36588" y="3363913"/>
              <a:ext cx="2682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225550" y="3363913"/>
              <a:ext cx="7508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259.5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547938" y="3363913"/>
              <a:ext cx="3937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134192" y="3363913"/>
              <a:ext cx="235902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Samp. Correlation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6559085" y="3363913"/>
              <a:ext cx="7822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-0.9631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636588" y="3667126"/>
              <a:ext cx="2682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225550" y="3667126"/>
              <a:ext cx="7508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269.1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547938" y="3667126"/>
              <a:ext cx="3937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636588" y="3968751"/>
              <a:ext cx="2682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1225550" y="3968751"/>
              <a:ext cx="7508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267.0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2547938" y="3968751"/>
              <a:ext cx="3937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636588" y="4271963"/>
              <a:ext cx="2682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225550" y="4271963"/>
              <a:ext cx="7508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255.6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547938" y="4271963"/>
              <a:ext cx="3937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636588" y="4575176"/>
              <a:ext cx="2682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225550" y="4575176"/>
              <a:ext cx="7508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272.9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547938" y="4575176"/>
              <a:ext cx="3937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636588" y="4876801"/>
              <a:ext cx="2682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457200" y="210616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922338" y="210616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2082800" y="210616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5"/>
            <p:cNvSpPr>
              <a:spLocks noChangeArrowheads="1"/>
            </p:cNvSpPr>
            <p:nvPr/>
          </p:nvSpPr>
          <p:spPr bwMode="auto">
            <a:xfrm>
              <a:off x="3690938" y="2120674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7259838" y="2120674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57" name="Line 57"/>
            <p:cNvSpPr>
              <a:spLocks noChangeShapeType="1"/>
            </p:cNvSpPr>
            <p:nvPr/>
          </p:nvSpPr>
          <p:spPr bwMode="auto">
            <a:xfrm>
              <a:off x="474663" y="2120674"/>
              <a:ext cx="823753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474663" y="2120674"/>
              <a:ext cx="8237538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8709252" y="2120674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60"/>
            <p:cNvSpPr>
              <a:spLocks noChangeShapeType="1"/>
            </p:cNvSpPr>
            <p:nvPr/>
          </p:nvSpPr>
          <p:spPr bwMode="auto">
            <a:xfrm>
              <a:off x="474663" y="2438401"/>
              <a:ext cx="823753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474663" y="2438401"/>
              <a:ext cx="8237538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2"/>
            <p:cNvSpPr>
              <a:spLocks noChangeShapeType="1"/>
            </p:cNvSpPr>
            <p:nvPr/>
          </p:nvSpPr>
          <p:spPr bwMode="auto">
            <a:xfrm>
              <a:off x="474663" y="3043238"/>
              <a:ext cx="823753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474663" y="3043238"/>
              <a:ext cx="8237538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64"/>
            <p:cNvSpPr>
              <a:spLocks noChangeShapeType="1"/>
            </p:cNvSpPr>
            <p:nvPr/>
          </p:nvSpPr>
          <p:spPr bwMode="auto">
            <a:xfrm>
              <a:off x="474663" y="3346451"/>
              <a:ext cx="823753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474663" y="3346451"/>
              <a:ext cx="8237538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6"/>
            <p:cNvSpPr>
              <a:spLocks noChangeShapeType="1"/>
            </p:cNvSpPr>
            <p:nvPr/>
          </p:nvSpPr>
          <p:spPr bwMode="auto">
            <a:xfrm>
              <a:off x="474663" y="3648076"/>
              <a:ext cx="823753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474663" y="3648076"/>
              <a:ext cx="8237538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8"/>
            <p:cNvSpPr>
              <a:spLocks noChangeShapeType="1"/>
            </p:cNvSpPr>
            <p:nvPr/>
          </p:nvSpPr>
          <p:spPr bwMode="auto">
            <a:xfrm>
              <a:off x="474663" y="3951288"/>
              <a:ext cx="823753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4663" y="3951288"/>
              <a:ext cx="8237538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70"/>
            <p:cNvSpPr>
              <a:spLocks noChangeShapeType="1"/>
            </p:cNvSpPr>
            <p:nvPr/>
          </p:nvSpPr>
          <p:spPr bwMode="auto">
            <a:xfrm>
              <a:off x="474663" y="4254501"/>
              <a:ext cx="823753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71"/>
            <p:cNvSpPr>
              <a:spLocks noChangeArrowheads="1"/>
            </p:cNvSpPr>
            <p:nvPr/>
          </p:nvSpPr>
          <p:spPr bwMode="auto">
            <a:xfrm>
              <a:off x="474663" y="4254501"/>
              <a:ext cx="8237538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72"/>
            <p:cNvSpPr>
              <a:spLocks noChangeShapeType="1"/>
            </p:cNvSpPr>
            <p:nvPr/>
          </p:nvSpPr>
          <p:spPr bwMode="auto">
            <a:xfrm>
              <a:off x="474663" y="4556126"/>
              <a:ext cx="823753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474663" y="4556126"/>
              <a:ext cx="8237538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474663" y="4859338"/>
              <a:ext cx="823753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5"/>
            <p:cNvSpPr>
              <a:spLocks noChangeArrowheads="1"/>
            </p:cNvSpPr>
            <p:nvPr/>
          </p:nvSpPr>
          <p:spPr bwMode="auto">
            <a:xfrm>
              <a:off x="474663" y="4859338"/>
              <a:ext cx="8237538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auto">
            <a:xfrm>
              <a:off x="474663" y="5162551"/>
              <a:ext cx="823753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7"/>
            <p:cNvSpPr>
              <a:spLocks noChangeArrowheads="1"/>
            </p:cNvSpPr>
            <p:nvPr/>
          </p:nvSpPr>
          <p:spPr bwMode="auto">
            <a:xfrm>
              <a:off x="474663" y="5162551"/>
              <a:ext cx="8237538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8"/>
            <p:cNvSpPr>
              <a:spLocks noChangeShapeType="1"/>
            </p:cNvSpPr>
            <p:nvPr/>
          </p:nvSpPr>
          <p:spPr bwMode="auto">
            <a:xfrm>
              <a:off x="457200" y="2120674"/>
              <a:ext cx="1588" cy="304482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9"/>
            <p:cNvSpPr>
              <a:spLocks noChangeArrowheads="1"/>
            </p:cNvSpPr>
            <p:nvPr/>
          </p:nvSpPr>
          <p:spPr bwMode="auto">
            <a:xfrm>
              <a:off x="457200" y="2120674"/>
              <a:ext cx="17463" cy="3062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80"/>
            <p:cNvSpPr>
              <a:spLocks noChangeShapeType="1"/>
            </p:cNvSpPr>
            <p:nvPr/>
          </p:nvSpPr>
          <p:spPr bwMode="auto">
            <a:xfrm>
              <a:off x="922338" y="2138137"/>
              <a:ext cx="1588" cy="30273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81"/>
            <p:cNvSpPr>
              <a:spLocks noChangeArrowheads="1"/>
            </p:cNvSpPr>
            <p:nvPr/>
          </p:nvSpPr>
          <p:spPr bwMode="auto">
            <a:xfrm>
              <a:off x="922338" y="2138137"/>
              <a:ext cx="17463" cy="3044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auto">
            <a:xfrm>
              <a:off x="2082800" y="2138137"/>
              <a:ext cx="1588" cy="30273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83"/>
            <p:cNvSpPr>
              <a:spLocks noChangeArrowheads="1"/>
            </p:cNvSpPr>
            <p:nvPr/>
          </p:nvSpPr>
          <p:spPr bwMode="auto">
            <a:xfrm>
              <a:off x="2082800" y="2138137"/>
              <a:ext cx="17463" cy="3044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7"/>
            <p:cNvSpPr>
              <a:spLocks noChangeArrowheads="1"/>
            </p:cNvSpPr>
            <p:nvPr/>
          </p:nvSpPr>
          <p:spPr bwMode="auto">
            <a:xfrm>
              <a:off x="5200092" y="2136096"/>
              <a:ext cx="17463" cy="3044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90"/>
            <p:cNvSpPr>
              <a:spLocks noChangeShapeType="1"/>
            </p:cNvSpPr>
            <p:nvPr/>
          </p:nvSpPr>
          <p:spPr bwMode="auto">
            <a:xfrm>
              <a:off x="8709252" y="2152651"/>
              <a:ext cx="1588" cy="30273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91"/>
            <p:cNvSpPr>
              <a:spLocks noChangeArrowheads="1"/>
            </p:cNvSpPr>
            <p:nvPr/>
          </p:nvSpPr>
          <p:spPr bwMode="auto">
            <a:xfrm>
              <a:off x="8709252" y="2152651"/>
              <a:ext cx="17463" cy="3044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92"/>
            <p:cNvSpPr>
              <a:spLocks noChangeShapeType="1"/>
            </p:cNvSpPr>
            <p:nvPr/>
          </p:nvSpPr>
          <p:spPr bwMode="auto">
            <a:xfrm>
              <a:off x="8726714" y="2120674"/>
              <a:ext cx="1588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93"/>
            <p:cNvSpPr>
              <a:spLocks noChangeArrowheads="1"/>
            </p:cNvSpPr>
            <p:nvPr/>
          </p:nvSpPr>
          <p:spPr bwMode="auto">
            <a:xfrm>
              <a:off x="8726714" y="2120674"/>
              <a:ext cx="17463" cy="1746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94"/>
            <p:cNvSpPr>
              <a:spLocks noChangeShapeType="1"/>
            </p:cNvSpPr>
            <p:nvPr/>
          </p:nvSpPr>
          <p:spPr bwMode="auto">
            <a:xfrm>
              <a:off x="8726714" y="2438401"/>
              <a:ext cx="1588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95"/>
            <p:cNvSpPr>
              <a:spLocks noChangeArrowheads="1"/>
            </p:cNvSpPr>
            <p:nvPr/>
          </p:nvSpPr>
          <p:spPr bwMode="auto">
            <a:xfrm>
              <a:off x="8726714" y="2438401"/>
              <a:ext cx="17463" cy="1746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04"/>
            <p:cNvSpPr>
              <a:spLocks noChangeShapeType="1"/>
            </p:cNvSpPr>
            <p:nvPr/>
          </p:nvSpPr>
          <p:spPr bwMode="auto">
            <a:xfrm>
              <a:off x="8726714" y="4254501"/>
              <a:ext cx="1588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105"/>
            <p:cNvSpPr>
              <a:spLocks noChangeArrowheads="1"/>
            </p:cNvSpPr>
            <p:nvPr/>
          </p:nvSpPr>
          <p:spPr bwMode="auto">
            <a:xfrm>
              <a:off x="8726714" y="4254501"/>
              <a:ext cx="17463" cy="1746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06"/>
            <p:cNvSpPr>
              <a:spLocks noChangeShapeType="1"/>
            </p:cNvSpPr>
            <p:nvPr/>
          </p:nvSpPr>
          <p:spPr bwMode="auto">
            <a:xfrm>
              <a:off x="8726714" y="4556126"/>
              <a:ext cx="1588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107"/>
            <p:cNvSpPr>
              <a:spLocks noChangeArrowheads="1"/>
            </p:cNvSpPr>
            <p:nvPr/>
          </p:nvSpPr>
          <p:spPr bwMode="auto">
            <a:xfrm>
              <a:off x="8726714" y="4556126"/>
              <a:ext cx="17463" cy="1905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08"/>
            <p:cNvSpPr>
              <a:spLocks noChangeShapeType="1"/>
            </p:cNvSpPr>
            <p:nvPr/>
          </p:nvSpPr>
          <p:spPr bwMode="auto">
            <a:xfrm>
              <a:off x="8726714" y="4859338"/>
              <a:ext cx="1588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109"/>
            <p:cNvSpPr>
              <a:spLocks noChangeArrowheads="1"/>
            </p:cNvSpPr>
            <p:nvPr/>
          </p:nvSpPr>
          <p:spPr bwMode="auto">
            <a:xfrm>
              <a:off x="8726714" y="4859338"/>
              <a:ext cx="17463" cy="1746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110"/>
            <p:cNvSpPr>
              <a:spLocks noChangeShapeType="1"/>
            </p:cNvSpPr>
            <p:nvPr/>
          </p:nvSpPr>
          <p:spPr bwMode="auto">
            <a:xfrm>
              <a:off x="8726714" y="5162551"/>
              <a:ext cx="1588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111"/>
            <p:cNvSpPr>
              <a:spLocks noChangeArrowheads="1"/>
            </p:cNvSpPr>
            <p:nvPr/>
          </p:nvSpPr>
          <p:spPr bwMode="auto">
            <a:xfrm>
              <a:off x="8726714" y="5162551"/>
              <a:ext cx="17463" cy="1746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ight Triangle 98"/>
            <p:cNvSpPr/>
            <p:nvPr/>
          </p:nvSpPr>
          <p:spPr bwMode="auto">
            <a:xfrm flipH="1">
              <a:off x="515255" y="2150609"/>
              <a:ext cx="386557" cy="278265"/>
            </a:xfrm>
            <a:prstGeom prst="rtTriangle">
              <a:avLst/>
            </a:prstGeom>
            <a:solidFill>
              <a:srgbClr val="640032"/>
            </a:solidFill>
            <a:ln w="12700" cap="flat" cmpd="sng" algn="ctr">
              <a:solidFill>
                <a:srgbClr val="64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  <p:sp>
          <p:nvSpPr>
            <p:cNvPr id="100" name="Line 84"/>
            <p:cNvSpPr>
              <a:spLocks noChangeShapeType="1"/>
            </p:cNvSpPr>
            <p:nvPr/>
          </p:nvSpPr>
          <p:spPr bwMode="auto">
            <a:xfrm>
              <a:off x="3067734" y="2138137"/>
              <a:ext cx="1588" cy="3027363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446088" y="5275263"/>
            <a:ext cx="8501062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3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Sample Covariance = </a:t>
            </a:r>
            <a:r>
              <a:rPr lang="en-US" sz="23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</a:t>
            </a:r>
            <a:r>
              <a:rPr lang="en-US" sz="2300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xy</a:t>
            </a:r>
            <a:r>
              <a:rPr lang="en-US" sz="23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</a:t>
            </a:r>
            <a:r>
              <a:rPr lang="en-US" sz="23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3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/(</a:t>
            </a:r>
            <a:r>
              <a:rPr lang="en-US" sz="23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3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– 1)</a:t>
            </a:r>
            <a:r>
              <a:rPr lang="en-US" sz="23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300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xy</a:t>
            </a:r>
            <a:r>
              <a:rPr lang="en-US" sz="23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6/(6 – 1)(-5.9) =  -7.08    </a:t>
            </a:r>
          </a:p>
        </p:txBody>
      </p:sp>
      <p:sp>
        <p:nvSpPr>
          <p:cNvPr id="102" name="Oval 7"/>
          <p:cNvSpPr>
            <a:spLocks noChangeArrowheads="1"/>
          </p:cNvSpPr>
          <p:nvPr/>
        </p:nvSpPr>
        <p:spPr bwMode="auto">
          <a:xfrm>
            <a:off x="7824788" y="5267325"/>
            <a:ext cx="863600" cy="4508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Rectangle 12"/>
          <p:cNvSpPr>
            <a:spLocks noChangeArrowheads="1"/>
          </p:cNvSpPr>
          <p:nvPr/>
        </p:nvSpPr>
        <p:spPr bwMode="auto">
          <a:xfrm>
            <a:off x="6398625" y="3032126"/>
            <a:ext cx="1066800" cy="63500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6789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1" grpId="0" autoUpdateAnimBg="0"/>
      <p:bldP spid="102" grpId="0" animBg="1"/>
      <p:bldP spid="10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6050"/>
            <a:ext cx="7772400" cy="814388"/>
          </a:xfrm>
          <a:noFill/>
          <a:ln/>
        </p:spPr>
        <p:txBody>
          <a:bodyPr/>
          <a:lstStyle/>
          <a:p>
            <a:r>
              <a:rPr lang="en-US"/>
              <a:t>The Weighted Mean and</a:t>
            </a:r>
            <a:br>
              <a:rPr lang="en-US"/>
            </a:br>
            <a:r>
              <a:rPr lang="en-US"/>
              <a:t>Working with Grouped Data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813" y="1143000"/>
            <a:ext cx="3448050" cy="482600"/>
          </a:xfrm>
          <a:noFill/>
          <a:ln/>
        </p:spPr>
        <p:txBody>
          <a:bodyPr/>
          <a:lstStyle/>
          <a:p>
            <a:pPr>
              <a:buSzTx/>
              <a:buFont typeface="Wingdings" pitchFamily="2" charset="2"/>
              <a:buChar char="n"/>
            </a:pPr>
            <a:r>
              <a:rPr lang="en-US"/>
              <a:t>Weighted Mean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54050" y="1587500"/>
            <a:ext cx="54038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Mean for Grouped Data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54050" y="2019300"/>
            <a:ext cx="586105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Variance for Grouped Data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54050" y="2463800"/>
            <a:ext cx="644525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Deviation for Grouped Data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 rot="5400000">
            <a:off x="473075" y="2133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 rot="5400000">
            <a:off x="473075" y="1257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 rot="5400000">
            <a:off x="473075" y="16954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 rot="5400000">
            <a:off x="473075" y="2571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  <p:bldP spid="25604" grpId="0" autoUpdateAnimBg="0"/>
      <p:bldP spid="25605" grpId="0" autoUpdateAnimBg="0"/>
      <p:bldP spid="25606" grpId="0" autoUpdateAnimBg="0"/>
      <p:bldP spid="25607" grpId="0" animBg="1"/>
      <p:bldP spid="25608" grpId="0" animBg="1"/>
      <p:bldP spid="25609" grpId="0" animBg="1"/>
      <p:bldP spid="2561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8900"/>
            <a:ext cx="7772400" cy="711200"/>
          </a:xfrm>
          <a:noFill/>
          <a:ln/>
        </p:spPr>
        <p:txBody>
          <a:bodyPr/>
          <a:lstStyle/>
          <a:p>
            <a:r>
              <a:rPr lang="en-US"/>
              <a:t>Weighted Mean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60400" y="1038225"/>
            <a:ext cx="7829550" cy="1181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When the mean is computed by giving each data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value a weight that reflects its importance, it is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referred to as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weighted mean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60400" y="2219325"/>
            <a:ext cx="7791450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In the computation of a grade point average (GPA),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the weights are the number of credit hours earned for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each grade.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60400" y="3400425"/>
            <a:ext cx="7791450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When data values vary in importance, the analyst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must choose the weight that best reflects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importance of each value.</a:t>
            </a: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 rot="5400000">
            <a:off x="479425" y="11652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 rot="5400000">
            <a:off x="479425" y="23653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 rot="5400000">
            <a:off x="479425" y="35464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  <p:bldP spid="26629" grpId="0" autoUpdateAnimBg="0"/>
      <p:bldP spid="26630" grpId="0" autoUpdateAnimBg="0"/>
      <p:bldP spid="26632" grpId="0" animBg="1"/>
      <p:bldP spid="26633" grpId="0" animBg="1"/>
      <p:bldP spid="2663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470275" y="1404938"/>
            <a:ext cx="2251075" cy="1487487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8900"/>
            <a:ext cx="7772400" cy="723900"/>
          </a:xfrm>
          <a:noFill/>
          <a:ln/>
        </p:spPr>
        <p:txBody>
          <a:bodyPr/>
          <a:lstStyle/>
          <a:p>
            <a:r>
              <a:rPr lang="en-US"/>
              <a:t>Weighted Mean</a:t>
            </a:r>
          </a:p>
        </p:txBody>
      </p:sp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3759200" y="1622425"/>
          <a:ext cx="17018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4" imgW="1701720" imgH="1041120" progId="Equation.DSMT4">
                  <p:embed/>
                </p:oleObj>
              </mc:Choice>
              <mc:Fallback>
                <p:oleObj name="Equation" r:id="rId4" imgW="1701720" imgH="10411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200" y="1622425"/>
                        <a:ext cx="1701800" cy="10414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>
                            <a:alpha val="50000"/>
                          </a:srgb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981200" y="2908300"/>
            <a:ext cx="5276850" cy="1504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where: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x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value of observation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weight for observation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 rot="5400000">
            <a:off x="3171825" y="20701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/>
      <p:bldP spid="27657" grpId="0" autoUpdateAnimBg="0"/>
      <p:bldP spid="2765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"/>
            <a:ext cx="7772400" cy="673100"/>
          </a:xfrm>
          <a:noFill/>
          <a:ln/>
        </p:spPr>
        <p:txBody>
          <a:bodyPr/>
          <a:lstStyle/>
          <a:p>
            <a:r>
              <a:rPr lang="en-US"/>
              <a:t>Grouped Data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63575" y="946150"/>
            <a:ext cx="7677150" cy="1314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 weighted mean computation can be used to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obtain approximations of the mean, variance, and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standard deviation for the grouped data.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63575" y="2146300"/>
            <a:ext cx="7658100" cy="125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To compute the weighted mean, we treat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midpoint of each class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as though it were the mean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of all items in the class.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663575" y="3346450"/>
            <a:ext cx="765810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We compute a weighted mean of the class midpoints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using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class frequencies as weights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663575" y="4146550"/>
            <a:ext cx="765810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Similarly, in computing the variance and standard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deviation, the class frequencies are used as weights.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 rot="5400000">
            <a:off x="482600" y="1149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 rot="5400000">
            <a:off x="482600" y="2311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 rot="5400000">
            <a:off x="482600" y="4349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auto">
          <a:xfrm rot="5400000">
            <a:off x="482600" y="3549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7" grpId="0" autoUpdateAnimBg="0"/>
      <p:bldP spid="28678" grpId="0" autoUpdateAnimBg="0"/>
      <p:bldP spid="28679" grpId="0" autoUpdateAnimBg="0"/>
      <p:bldP spid="28681" grpId="0" animBg="1"/>
      <p:bldP spid="28682" grpId="0" animBg="1"/>
      <p:bldP spid="28683" grpId="0" animBg="1"/>
      <p:bldP spid="2868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3678238" y="3003550"/>
            <a:ext cx="1808162" cy="122555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3683000" y="1317625"/>
            <a:ext cx="1797050" cy="120650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0800"/>
            <a:ext cx="7772400" cy="800100"/>
          </a:xfrm>
        </p:spPr>
        <p:txBody>
          <a:bodyPr/>
          <a:lstStyle/>
          <a:p>
            <a:r>
              <a:rPr lang="en-US"/>
              <a:t>Mean for Grouped Data</a:t>
            </a:r>
          </a:p>
        </p:txBody>
      </p:sp>
      <p:graphicFrame>
        <p:nvGraphicFramePr>
          <p:cNvPr id="7373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27463" y="1530350"/>
          <a:ext cx="151447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2" name="Equation" r:id="rId4" imgW="1777680" imgH="914400" progId="Equation.DSMT4">
                  <p:embed/>
                </p:oleObj>
              </mc:Choice>
              <mc:Fallback>
                <p:oleObj name="Equation" r:id="rId4" imgW="1777680" imgH="914400" progId="Equation.DSMT4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463" y="1530350"/>
                        <a:ext cx="1514475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06825" y="3198813"/>
          <a:ext cx="1528763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3" name="Equation" r:id="rId6" imgW="812520" imgH="431640" progId="Equation.3">
                  <p:embed/>
                </p:oleObj>
              </mc:Choice>
              <mc:Fallback>
                <p:oleObj name="Equation" r:id="rId6" imgW="812520" imgH="431640" progId="Equation.3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825" y="3198813"/>
                        <a:ext cx="1528763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6" name="AutoShape 8"/>
          <p:cNvSpPr>
            <a:spLocks noChangeArrowheads="1"/>
          </p:cNvSpPr>
          <p:nvPr/>
        </p:nvSpPr>
        <p:spPr bwMode="auto">
          <a:xfrm rot="5400000">
            <a:off x="485775" y="1136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AutoShape 9"/>
          <p:cNvSpPr>
            <a:spLocks noChangeArrowheads="1"/>
          </p:cNvSpPr>
          <p:nvPr/>
        </p:nvSpPr>
        <p:spPr bwMode="auto">
          <a:xfrm rot="5400000">
            <a:off x="485775" y="2736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1638300" y="4076700"/>
            <a:ext cx="4762500" cy="1504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where:    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 frequency of class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 midpoint of class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73739" name="Rectangle 11"/>
          <p:cNvSpPr>
            <a:spLocks noChangeArrowheads="1"/>
          </p:cNvSpPr>
          <p:nvPr/>
        </p:nvSpPr>
        <p:spPr bwMode="auto">
          <a:xfrm>
            <a:off x="661988" y="1009650"/>
            <a:ext cx="5391150" cy="509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Sample Data</a:t>
            </a:r>
          </a:p>
        </p:txBody>
      </p:sp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661988" y="2609850"/>
            <a:ext cx="2932112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Population Data</a:t>
            </a:r>
            <a:endParaRPr lang="en-US" sz="2400" i="1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animBg="1"/>
      <p:bldP spid="73734" grpId="0" animBg="1"/>
      <p:bldP spid="73736" grpId="0" animBg="1"/>
      <p:bldP spid="73737" grpId="0" animBg="1"/>
      <p:bldP spid="73738" grpId="0" autoUpdateAnimBg="0"/>
      <p:bldP spid="73739" grpId="0" autoUpdateAnimBg="0"/>
      <p:bldP spid="73740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4425" y="1493838"/>
            <a:ext cx="7175500" cy="12573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	The previously presented sample of apartment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rents is shown here as grouped data in the form of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a frequency distribution. </a:t>
            </a:r>
          </a:p>
        </p:txBody>
      </p:sp>
      <p:sp>
        <p:nvSpPr>
          <p:cNvPr id="30289" name="AutoShape 593"/>
          <p:cNvSpPr>
            <a:spLocks noChangeArrowheads="1"/>
          </p:cNvSpPr>
          <p:nvPr/>
        </p:nvSpPr>
        <p:spPr bwMode="auto">
          <a:xfrm rot="5400000">
            <a:off x="4587875" y="40878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91" name="Rectangle 595"/>
          <p:cNvSpPr>
            <a:spLocks noChangeArrowheads="1"/>
          </p:cNvSpPr>
          <p:nvPr/>
        </p:nvSpPr>
        <p:spPr bwMode="auto">
          <a:xfrm>
            <a:off x="660400" y="25400"/>
            <a:ext cx="7772400" cy="86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Sample Mean for Grouped Data</a:t>
            </a:r>
          </a:p>
        </p:txBody>
      </p:sp>
      <p:pic>
        <p:nvPicPr>
          <p:cNvPr id="30292" name="Picture 59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5503" y="2381250"/>
            <a:ext cx="2601147" cy="359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0293" name="Rectangle 597"/>
          <p:cNvSpPr>
            <a:spLocks noChangeArrowheads="1"/>
          </p:cNvSpPr>
          <p:nvPr/>
        </p:nvSpPr>
        <p:spPr bwMode="auto">
          <a:xfrm>
            <a:off x="654050" y="993775"/>
            <a:ext cx="63055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  Apartment Rents</a:t>
            </a:r>
          </a:p>
        </p:txBody>
      </p:sp>
      <p:sp>
        <p:nvSpPr>
          <p:cNvPr id="30294" name="AutoShape 598"/>
          <p:cNvSpPr>
            <a:spLocks noChangeArrowheads="1"/>
          </p:cNvSpPr>
          <p:nvPr/>
        </p:nvSpPr>
        <p:spPr bwMode="auto">
          <a:xfrm rot="5400000">
            <a:off x="727075" y="16160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02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302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30289" grpId="0" animBg="1"/>
      <p:bldP spid="3029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660400" y="25400"/>
            <a:ext cx="7772400" cy="86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Sample Mean for Grouped Data</a:t>
            </a:r>
          </a:p>
        </p:txBody>
      </p:sp>
      <p:sp>
        <p:nvSpPr>
          <p:cNvPr id="108112" name="Rectangle 592"/>
          <p:cNvSpPr>
            <a:spLocks noChangeArrowheads="1"/>
          </p:cNvSpPr>
          <p:nvPr/>
        </p:nvSpPr>
        <p:spPr bwMode="auto">
          <a:xfrm>
            <a:off x="5753100" y="2800350"/>
            <a:ext cx="30480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This approximation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differs by $2.41 from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actual sample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mean of $490.80.</a:t>
            </a:r>
          </a:p>
        </p:txBody>
      </p:sp>
      <p:graphicFrame>
        <p:nvGraphicFramePr>
          <p:cNvPr id="108113" name="Object 593">
            <a:hlinkClick r:id="" action="ppaction://ole?verb=0"/>
          </p:cNvPr>
          <p:cNvGraphicFramePr>
            <a:graphicFrameLocks/>
          </p:cNvGraphicFramePr>
          <p:nvPr/>
        </p:nvGraphicFramePr>
        <p:xfrm>
          <a:off x="5810250" y="2089150"/>
          <a:ext cx="287813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18" name="Equation" r:id="rId4" imgW="3238200" imgH="825480" progId="Equation.DSMT4">
                  <p:embed/>
                </p:oleObj>
              </mc:Choice>
              <mc:Fallback>
                <p:oleObj name="Equation" r:id="rId4" imgW="3238200" imgH="825480" progId="Equation.DSMT4">
                  <p:embed/>
                  <p:pic>
                    <p:nvPicPr>
                      <p:cNvPr id="0" name="Picture 59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0" y="2089150"/>
                        <a:ext cx="2878138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116" name="AutoShape 596"/>
          <p:cNvSpPr>
            <a:spLocks noChangeArrowheads="1"/>
          </p:cNvSpPr>
          <p:nvPr/>
        </p:nvSpPr>
        <p:spPr bwMode="auto">
          <a:xfrm rot="10800000">
            <a:off x="2305050" y="15224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117" name="AutoShape 597"/>
          <p:cNvSpPr>
            <a:spLocks noChangeArrowheads="1"/>
          </p:cNvSpPr>
          <p:nvPr/>
        </p:nvSpPr>
        <p:spPr bwMode="auto">
          <a:xfrm rot="10800000">
            <a:off x="3648075" y="15224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119" name="AutoShape 599"/>
          <p:cNvSpPr>
            <a:spLocks noChangeArrowheads="1"/>
          </p:cNvSpPr>
          <p:nvPr/>
        </p:nvSpPr>
        <p:spPr bwMode="auto">
          <a:xfrm rot="10800000">
            <a:off x="4810125" y="15224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120" name="Oval 600"/>
          <p:cNvSpPr>
            <a:spLocks noChangeArrowheads="1"/>
          </p:cNvSpPr>
          <p:nvPr/>
        </p:nvSpPr>
        <p:spPr bwMode="auto">
          <a:xfrm>
            <a:off x="7658100" y="2133600"/>
            <a:ext cx="1143000" cy="5905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121" name="AutoShape 601"/>
          <p:cNvSpPr>
            <a:spLocks noChangeArrowheads="1"/>
          </p:cNvSpPr>
          <p:nvPr/>
        </p:nvSpPr>
        <p:spPr bwMode="auto">
          <a:xfrm rot="10800000">
            <a:off x="7077075" y="1727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8122" name="Picture 60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6175" y="1762125"/>
            <a:ext cx="2078038" cy="408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8123" name="Picture 60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01988" y="1762125"/>
            <a:ext cx="1082675" cy="408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8124" name="Picture 60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71963" y="1762125"/>
            <a:ext cx="1284287" cy="408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08125" name="Rectangle 605"/>
          <p:cNvSpPr>
            <a:spLocks noChangeArrowheads="1"/>
          </p:cNvSpPr>
          <p:nvPr/>
        </p:nvSpPr>
        <p:spPr bwMode="auto">
          <a:xfrm>
            <a:off x="652463" y="1009650"/>
            <a:ext cx="6654800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Example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  Apartment Rents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8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8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08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8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08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8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108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08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08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112" grpId="0" autoUpdateAnimBg="0"/>
      <p:bldP spid="108116" grpId="0" animBg="1"/>
      <p:bldP spid="108117" grpId="0" animBg="1"/>
      <p:bldP spid="108119" grpId="0" animBg="1"/>
      <p:bldP spid="108120" grpId="0" animBg="1"/>
      <p:bldP spid="10812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151188" y="3271838"/>
            <a:ext cx="2970212" cy="1125537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151188" y="1485900"/>
            <a:ext cx="2957512" cy="1106488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5413"/>
            <a:ext cx="7772400" cy="668337"/>
          </a:xfrm>
          <a:noFill/>
          <a:ln/>
        </p:spPr>
        <p:txBody>
          <a:bodyPr/>
          <a:lstStyle/>
          <a:p>
            <a:r>
              <a:rPr lang="en-US"/>
              <a:t>Variance  for Grouped Data</a:t>
            </a:r>
          </a:p>
        </p:txBody>
      </p:sp>
      <p:graphicFrame>
        <p:nvGraphicFramePr>
          <p:cNvPr id="3277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371850" y="1662113"/>
          <a:ext cx="24828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Equation" r:id="rId4" imgW="1992240" imgH="620640" progId="Equation.DSMT4">
                  <p:embed/>
                </p:oleObj>
              </mc:Choice>
              <mc:Fallback>
                <p:oleObj name="Equation" r:id="rId4" imgW="1992240" imgH="620640" progId="Equation.DSMT4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1662113"/>
                        <a:ext cx="248285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79775" y="3468688"/>
          <a:ext cx="265588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name="Equation" r:id="rId6" imgW="2043000" imgH="620640" progId="Equation.DSMT4">
                  <p:embed/>
                </p:oleObj>
              </mc:Choice>
              <mc:Fallback>
                <p:oleObj name="Equation" r:id="rId6" imgW="2043000" imgH="620640" progId="Equation.DSMT4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9775" y="3468688"/>
                        <a:ext cx="2655888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AutoShape 8"/>
          <p:cNvSpPr>
            <a:spLocks noChangeArrowheads="1"/>
          </p:cNvSpPr>
          <p:nvPr/>
        </p:nvSpPr>
        <p:spPr bwMode="auto">
          <a:xfrm rot="5400000">
            <a:off x="485775" y="1155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 rot="5400000">
            <a:off x="485775" y="2908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657225" y="1009650"/>
            <a:ext cx="615315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 sample data</a:t>
            </a: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657225" y="2762250"/>
            <a:ext cx="56007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 population data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animBg="1"/>
      <p:bldP spid="32774" grpId="0" animBg="1"/>
      <p:bldP spid="32776" grpId="0" animBg="1"/>
      <p:bldP spid="32777" grpId="0" animBg="1"/>
      <p:bldP spid="32778" grpId="0" autoUpdateAnimBg="0"/>
      <p:bldP spid="32779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660400" y="25400"/>
            <a:ext cx="7772400" cy="86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Sample Variance for Grouped Data</a:t>
            </a:r>
          </a:p>
        </p:txBody>
      </p:sp>
      <p:sp>
        <p:nvSpPr>
          <p:cNvPr id="105045" name="AutoShape 597"/>
          <p:cNvSpPr>
            <a:spLocks noChangeArrowheads="1"/>
          </p:cNvSpPr>
          <p:nvPr/>
        </p:nvSpPr>
        <p:spPr bwMode="auto">
          <a:xfrm rot="10800000">
            <a:off x="2251075" y="14747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046" name="AutoShape 598"/>
          <p:cNvSpPr>
            <a:spLocks noChangeArrowheads="1"/>
          </p:cNvSpPr>
          <p:nvPr/>
        </p:nvSpPr>
        <p:spPr bwMode="auto">
          <a:xfrm rot="10800000">
            <a:off x="3622675" y="14747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047" name="AutoShape 599"/>
          <p:cNvSpPr>
            <a:spLocks noChangeArrowheads="1"/>
          </p:cNvSpPr>
          <p:nvPr/>
        </p:nvSpPr>
        <p:spPr bwMode="auto">
          <a:xfrm rot="10800000">
            <a:off x="4784725" y="14747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048" name="AutoShape 600"/>
          <p:cNvSpPr>
            <a:spLocks noChangeArrowheads="1"/>
          </p:cNvSpPr>
          <p:nvPr/>
        </p:nvSpPr>
        <p:spPr bwMode="auto">
          <a:xfrm rot="10800000">
            <a:off x="6042025" y="14747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049" name="AutoShape 601"/>
          <p:cNvSpPr>
            <a:spLocks noChangeArrowheads="1"/>
          </p:cNvSpPr>
          <p:nvPr/>
        </p:nvSpPr>
        <p:spPr bwMode="auto">
          <a:xfrm rot="10800000">
            <a:off x="7337425" y="14747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058" name="Group 610"/>
          <p:cNvGrpSpPr>
            <a:grpSpLocks/>
          </p:cNvGrpSpPr>
          <p:nvPr/>
        </p:nvGrpSpPr>
        <p:grpSpPr bwMode="auto">
          <a:xfrm>
            <a:off x="6588125" y="5788032"/>
            <a:ext cx="1933575" cy="430213"/>
            <a:chOff x="4218" y="3669"/>
            <a:chExt cx="1218" cy="271"/>
          </a:xfrm>
        </p:grpSpPr>
        <p:sp>
          <p:nvSpPr>
            <p:cNvPr id="105056" name="Text Box 608"/>
            <p:cNvSpPr txBox="1">
              <a:spLocks noChangeArrowheads="1"/>
            </p:cNvSpPr>
            <p:nvPr/>
          </p:nvSpPr>
          <p:spPr bwMode="auto">
            <a:xfrm>
              <a:off x="4218" y="3669"/>
              <a:ext cx="908" cy="2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66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continued</a:t>
              </a:r>
            </a:p>
          </p:txBody>
        </p:sp>
        <p:sp>
          <p:nvSpPr>
            <p:cNvPr id="105057" name="Line 609"/>
            <p:cNvSpPr>
              <a:spLocks noChangeShapeType="1"/>
            </p:cNvSpPr>
            <p:nvPr/>
          </p:nvSpPr>
          <p:spPr bwMode="auto">
            <a:xfrm>
              <a:off x="5196" y="3804"/>
              <a:ext cx="240" cy="0"/>
            </a:xfrm>
            <a:prstGeom prst="line">
              <a:avLst/>
            </a:prstGeom>
            <a:noFill/>
            <a:ln w="19050">
              <a:solidFill>
                <a:srgbClr val="66FFFF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5064" name="Picture 6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0775" y="1681163"/>
            <a:ext cx="2078038" cy="4065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5065" name="Picture 6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82938" y="1681163"/>
            <a:ext cx="1068387" cy="4070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105069" name="Group 621"/>
          <p:cNvGrpSpPr>
            <a:grpSpLocks/>
          </p:cNvGrpSpPr>
          <p:nvPr/>
        </p:nvGrpSpPr>
        <p:grpSpPr bwMode="auto">
          <a:xfrm>
            <a:off x="4246563" y="1681163"/>
            <a:ext cx="1255712" cy="4070350"/>
            <a:chOff x="2691" y="943"/>
            <a:chExt cx="791" cy="2564"/>
          </a:xfrm>
        </p:grpSpPr>
        <p:pic>
          <p:nvPicPr>
            <p:cNvPr id="105066" name="Picture 61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91" y="943"/>
              <a:ext cx="791" cy="25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05050" name="Line 602"/>
            <p:cNvSpPr>
              <a:spLocks noChangeShapeType="1"/>
            </p:cNvSpPr>
            <p:nvPr/>
          </p:nvSpPr>
          <p:spPr bwMode="auto">
            <a:xfrm flipV="1">
              <a:off x="3215" y="1013"/>
              <a:ext cx="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5070" name="Group 622"/>
          <p:cNvGrpSpPr>
            <a:grpSpLocks/>
          </p:cNvGrpSpPr>
          <p:nvPr/>
        </p:nvGrpSpPr>
        <p:grpSpPr bwMode="auto">
          <a:xfrm>
            <a:off x="5491163" y="1681163"/>
            <a:ext cx="1196975" cy="4070350"/>
            <a:chOff x="3475" y="943"/>
            <a:chExt cx="754" cy="2564"/>
          </a:xfrm>
        </p:grpSpPr>
        <p:pic>
          <p:nvPicPr>
            <p:cNvPr id="105067" name="Picture 61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475" y="943"/>
              <a:ext cx="754" cy="25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05052" name="Line 604"/>
            <p:cNvSpPr>
              <a:spLocks noChangeShapeType="1"/>
            </p:cNvSpPr>
            <p:nvPr/>
          </p:nvSpPr>
          <p:spPr bwMode="auto">
            <a:xfrm flipV="1">
              <a:off x="4001" y="1013"/>
              <a:ext cx="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5071" name="Group 623"/>
          <p:cNvGrpSpPr>
            <a:grpSpLocks/>
          </p:cNvGrpSpPr>
          <p:nvPr/>
        </p:nvGrpSpPr>
        <p:grpSpPr bwMode="auto">
          <a:xfrm>
            <a:off x="6675438" y="1681163"/>
            <a:ext cx="1341437" cy="4070350"/>
            <a:chOff x="4221" y="943"/>
            <a:chExt cx="845" cy="2564"/>
          </a:xfrm>
        </p:grpSpPr>
        <p:pic>
          <p:nvPicPr>
            <p:cNvPr id="105068" name="Picture 620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221" y="943"/>
              <a:ext cx="845" cy="25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05051" name="Line 603"/>
            <p:cNvSpPr>
              <a:spLocks noChangeShapeType="1"/>
            </p:cNvSpPr>
            <p:nvPr/>
          </p:nvSpPr>
          <p:spPr bwMode="auto">
            <a:xfrm flipV="1">
              <a:off x="4834" y="1013"/>
              <a:ext cx="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073" name="Rectangle 625"/>
          <p:cNvSpPr>
            <a:spLocks noChangeArrowheads="1"/>
          </p:cNvSpPr>
          <p:nvPr/>
        </p:nvSpPr>
        <p:spPr bwMode="auto">
          <a:xfrm>
            <a:off x="652463" y="1009650"/>
            <a:ext cx="6654800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Apartment Rents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50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050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050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1050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105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10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45" grpId="0" animBg="1"/>
      <p:bldP spid="105046" grpId="0" animBg="1"/>
      <p:bldP spid="105047" grpId="0" animBg="1"/>
      <p:bldP spid="105048" grpId="0" animBg="1"/>
      <p:bldP spid="1050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Distribution Shape:  Skewness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687388" y="1009650"/>
            <a:ext cx="4292600" cy="560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Symmetric (not skewed)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1704975" y="2600325"/>
            <a:ext cx="5759450" cy="3217863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pSp>
        <p:nvGrpSpPr>
          <p:cNvPr id="139269" name="Group 5"/>
          <p:cNvGrpSpPr>
            <a:grpSpLocks/>
          </p:cNvGrpSpPr>
          <p:nvPr/>
        </p:nvGrpSpPr>
        <p:grpSpPr bwMode="auto">
          <a:xfrm>
            <a:off x="2625725" y="2881313"/>
            <a:ext cx="185738" cy="2317750"/>
            <a:chOff x="1681" y="1895"/>
            <a:chExt cx="117" cy="1460"/>
          </a:xfrm>
        </p:grpSpPr>
        <p:sp>
          <p:nvSpPr>
            <p:cNvPr id="139270" name="Line 6"/>
            <p:cNvSpPr>
              <a:spLocks noChangeShapeType="1"/>
            </p:cNvSpPr>
            <p:nvPr/>
          </p:nvSpPr>
          <p:spPr bwMode="auto">
            <a:xfrm>
              <a:off x="1681" y="3355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1" name="Line 7"/>
            <p:cNvSpPr>
              <a:spLocks noChangeShapeType="1"/>
            </p:cNvSpPr>
            <p:nvPr/>
          </p:nvSpPr>
          <p:spPr bwMode="auto">
            <a:xfrm>
              <a:off x="1681" y="3129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2" name="Line 8"/>
            <p:cNvSpPr>
              <a:spLocks noChangeShapeType="1"/>
            </p:cNvSpPr>
            <p:nvPr/>
          </p:nvSpPr>
          <p:spPr bwMode="auto">
            <a:xfrm>
              <a:off x="1681" y="2882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3" name="Line 9"/>
            <p:cNvSpPr>
              <a:spLocks noChangeShapeType="1"/>
            </p:cNvSpPr>
            <p:nvPr/>
          </p:nvSpPr>
          <p:spPr bwMode="auto">
            <a:xfrm>
              <a:off x="1681" y="2646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4" name="Line 10"/>
            <p:cNvSpPr>
              <a:spLocks noChangeShapeType="1"/>
            </p:cNvSpPr>
            <p:nvPr/>
          </p:nvSpPr>
          <p:spPr bwMode="auto">
            <a:xfrm>
              <a:off x="1681" y="2392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5" name="Line 11"/>
            <p:cNvSpPr>
              <a:spLocks noChangeShapeType="1"/>
            </p:cNvSpPr>
            <p:nvPr/>
          </p:nvSpPr>
          <p:spPr bwMode="auto">
            <a:xfrm>
              <a:off x="1681" y="2142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6" name="Line 12"/>
            <p:cNvSpPr>
              <a:spLocks noChangeShapeType="1"/>
            </p:cNvSpPr>
            <p:nvPr/>
          </p:nvSpPr>
          <p:spPr bwMode="auto">
            <a:xfrm>
              <a:off x="1681" y="1895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9277" name="Line 13"/>
          <p:cNvSpPr>
            <a:spLocks noChangeShapeType="1"/>
          </p:cNvSpPr>
          <p:nvPr/>
        </p:nvSpPr>
        <p:spPr bwMode="auto">
          <a:xfrm flipV="1">
            <a:off x="2716213" y="2887663"/>
            <a:ext cx="0" cy="2700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8" name="Rectangle 14"/>
          <p:cNvSpPr>
            <a:spLocks noChangeArrowheads="1"/>
          </p:cNvSpPr>
          <p:nvPr/>
        </p:nvSpPr>
        <p:spPr bwMode="auto">
          <a:xfrm>
            <a:off x="2724150" y="5203825"/>
            <a:ext cx="641350" cy="390525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79" name="Rectangle 15"/>
          <p:cNvSpPr>
            <a:spLocks noChangeArrowheads="1"/>
          </p:cNvSpPr>
          <p:nvPr/>
        </p:nvSpPr>
        <p:spPr bwMode="auto">
          <a:xfrm>
            <a:off x="3987800" y="4073525"/>
            <a:ext cx="641350" cy="1525588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80" name="Rectangle 16"/>
          <p:cNvSpPr>
            <a:spLocks noChangeArrowheads="1"/>
          </p:cNvSpPr>
          <p:nvPr/>
        </p:nvSpPr>
        <p:spPr bwMode="auto">
          <a:xfrm>
            <a:off x="4629150" y="3425825"/>
            <a:ext cx="641350" cy="21717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81" name="Rectangle 17"/>
          <p:cNvSpPr>
            <a:spLocks noChangeArrowheads="1"/>
          </p:cNvSpPr>
          <p:nvPr/>
        </p:nvSpPr>
        <p:spPr bwMode="auto">
          <a:xfrm>
            <a:off x="5270500" y="4078288"/>
            <a:ext cx="642938" cy="151765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82" name="Rectangle 18"/>
          <p:cNvSpPr>
            <a:spLocks noChangeArrowheads="1"/>
          </p:cNvSpPr>
          <p:nvPr/>
        </p:nvSpPr>
        <p:spPr bwMode="auto">
          <a:xfrm>
            <a:off x="5911850" y="4781550"/>
            <a:ext cx="642938" cy="815975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83" name="Rectangle 19"/>
          <p:cNvSpPr>
            <a:spLocks noChangeArrowheads="1"/>
          </p:cNvSpPr>
          <p:nvPr/>
        </p:nvSpPr>
        <p:spPr bwMode="auto">
          <a:xfrm rot="16200000">
            <a:off x="836613" y="4052888"/>
            <a:ext cx="2343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Relative Frequency</a:t>
            </a:r>
          </a:p>
        </p:txBody>
      </p:sp>
      <p:sp>
        <p:nvSpPr>
          <p:cNvPr id="139284" name="Rectangle 20"/>
          <p:cNvSpPr>
            <a:spLocks noChangeArrowheads="1"/>
          </p:cNvSpPr>
          <p:nvPr/>
        </p:nvSpPr>
        <p:spPr bwMode="auto">
          <a:xfrm>
            <a:off x="3360738" y="4765675"/>
            <a:ext cx="623887" cy="83185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39285" name="AutoShape 21"/>
          <p:cNvSpPr>
            <a:spLocks noChangeArrowheads="1"/>
          </p:cNvSpPr>
          <p:nvPr/>
        </p:nvSpPr>
        <p:spPr bwMode="auto">
          <a:xfrm rot="5400000">
            <a:off x="1420813" y="4065588"/>
            <a:ext cx="219075" cy="1428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9287" name="Group 23"/>
          <p:cNvGrpSpPr>
            <a:grpSpLocks/>
          </p:cNvGrpSpPr>
          <p:nvPr/>
        </p:nvGrpSpPr>
        <p:grpSpPr bwMode="auto">
          <a:xfrm>
            <a:off x="2192338" y="2684463"/>
            <a:ext cx="474662" cy="3089275"/>
            <a:chOff x="1435" y="1789"/>
            <a:chExt cx="299" cy="1928"/>
          </a:xfrm>
        </p:grpSpPr>
        <p:sp>
          <p:nvSpPr>
            <p:cNvPr id="139288" name="Rectangle 24"/>
            <p:cNvSpPr>
              <a:spLocks noChangeArrowheads="1"/>
            </p:cNvSpPr>
            <p:nvPr/>
          </p:nvSpPr>
          <p:spPr bwMode="auto">
            <a:xfrm>
              <a:off x="1435" y="3259"/>
              <a:ext cx="294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>
                  <a:effectLst/>
                  <a:latin typeface="Book Antiqua" pitchFamily="18" charset="0"/>
                </a:rPr>
                <a:t>.05</a:t>
              </a:r>
            </a:p>
          </p:txBody>
        </p:sp>
        <p:sp>
          <p:nvSpPr>
            <p:cNvPr id="139289" name="Rectangle 25"/>
            <p:cNvSpPr>
              <a:spLocks noChangeArrowheads="1"/>
            </p:cNvSpPr>
            <p:nvPr/>
          </p:nvSpPr>
          <p:spPr bwMode="auto">
            <a:xfrm>
              <a:off x="1435" y="3033"/>
              <a:ext cx="294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>
                  <a:effectLst/>
                  <a:latin typeface="Book Antiqua" pitchFamily="18" charset="0"/>
                </a:rPr>
                <a:t>.10</a:t>
              </a:r>
            </a:p>
          </p:txBody>
        </p:sp>
        <p:sp>
          <p:nvSpPr>
            <p:cNvPr id="139290" name="Rectangle 26"/>
            <p:cNvSpPr>
              <a:spLocks noChangeArrowheads="1"/>
            </p:cNvSpPr>
            <p:nvPr/>
          </p:nvSpPr>
          <p:spPr bwMode="auto">
            <a:xfrm>
              <a:off x="1435" y="2785"/>
              <a:ext cx="294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>
                  <a:effectLst/>
                  <a:latin typeface="Book Antiqua" pitchFamily="18" charset="0"/>
                </a:rPr>
                <a:t>.15</a:t>
              </a:r>
            </a:p>
          </p:txBody>
        </p:sp>
        <p:sp>
          <p:nvSpPr>
            <p:cNvPr id="139291" name="Rectangle 27"/>
            <p:cNvSpPr>
              <a:spLocks noChangeArrowheads="1"/>
            </p:cNvSpPr>
            <p:nvPr/>
          </p:nvSpPr>
          <p:spPr bwMode="auto">
            <a:xfrm>
              <a:off x="1435" y="2539"/>
              <a:ext cx="294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>
                  <a:effectLst/>
                  <a:latin typeface="Book Antiqua" pitchFamily="18" charset="0"/>
                </a:rPr>
                <a:t>.20</a:t>
              </a:r>
            </a:p>
          </p:txBody>
        </p:sp>
        <p:sp>
          <p:nvSpPr>
            <p:cNvPr id="139292" name="Rectangle 28"/>
            <p:cNvSpPr>
              <a:spLocks noChangeArrowheads="1"/>
            </p:cNvSpPr>
            <p:nvPr/>
          </p:nvSpPr>
          <p:spPr bwMode="auto">
            <a:xfrm>
              <a:off x="1440" y="2292"/>
              <a:ext cx="294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>
                  <a:effectLst/>
                  <a:latin typeface="Book Antiqua" pitchFamily="18" charset="0"/>
                </a:rPr>
                <a:t>.25</a:t>
              </a:r>
            </a:p>
          </p:txBody>
        </p:sp>
        <p:sp>
          <p:nvSpPr>
            <p:cNvPr id="139293" name="Rectangle 29"/>
            <p:cNvSpPr>
              <a:spLocks noChangeArrowheads="1"/>
            </p:cNvSpPr>
            <p:nvPr/>
          </p:nvSpPr>
          <p:spPr bwMode="auto">
            <a:xfrm>
              <a:off x="1440" y="2036"/>
              <a:ext cx="294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>
                  <a:effectLst/>
                  <a:latin typeface="Book Antiqua" pitchFamily="18" charset="0"/>
                </a:rPr>
                <a:t>.30</a:t>
              </a:r>
            </a:p>
          </p:txBody>
        </p:sp>
        <p:sp>
          <p:nvSpPr>
            <p:cNvPr id="139294" name="Rectangle 30"/>
            <p:cNvSpPr>
              <a:spLocks noChangeArrowheads="1"/>
            </p:cNvSpPr>
            <p:nvPr/>
          </p:nvSpPr>
          <p:spPr bwMode="auto">
            <a:xfrm>
              <a:off x="1440" y="1789"/>
              <a:ext cx="294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>
                  <a:effectLst/>
                  <a:latin typeface="Book Antiqua" pitchFamily="18" charset="0"/>
                </a:rPr>
                <a:t>.35</a:t>
              </a:r>
            </a:p>
          </p:txBody>
        </p:sp>
        <p:sp>
          <p:nvSpPr>
            <p:cNvPr id="139295" name="Rectangle 31"/>
            <p:cNvSpPr>
              <a:spLocks noChangeArrowheads="1"/>
            </p:cNvSpPr>
            <p:nvPr/>
          </p:nvSpPr>
          <p:spPr bwMode="auto">
            <a:xfrm>
              <a:off x="1538" y="3490"/>
              <a:ext cx="186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>
                  <a:effectLst/>
                  <a:latin typeface="Book Antiqua" pitchFamily="18" charset="0"/>
                </a:rPr>
                <a:t>0</a:t>
              </a:r>
            </a:p>
          </p:txBody>
        </p:sp>
      </p:grpSp>
      <p:sp>
        <p:nvSpPr>
          <p:cNvPr id="139296" name="Rectangle 32"/>
          <p:cNvSpPr>
            <a:spLocks noChangeArrowheads="1"/>
          </p:cNvSpPr>
          <p:nvPr/>
        </p:nvSpPr>
        <p:spPr bwMode="auto">
          <a:xfrm>
            <a:off x="6554788" y="5200650"/>
            <a:ext cx="641350" cy="3937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98" name="Text Box 34"/>
          <p:cNvSpPr txBox="1">
            <a:spLocks noChangeArrowheads="1"/>
          </p:cNvSpPr>
          <p:nvPr/>
        </p:nvSpPr>
        <p:spPr bwMode="auto">
          <a:xfrm>
            <a:off x="3614738" y="2459038"/>
            <a:ext cx="2149475" cy="46990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35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Skewness = 0 </a:t>
            </a:r>
          </a:p>
        </p:txBody>
      </p:sp>
      <p:sp>
        <p:nvSpPr>
          <p:cNvPr id="139286" name="Line 22"/>
          <p:cNvSpPr>
            <a:spLocks noChangeShapeType="1"/>
          </p:cNvSpPr>
          <p:nvPr/>
        </p:nvSpPr>
        <p:spPr bwMode="auto">
          <a:xfrm>
            <a:off x="2627313" y="5591175"/>
            <a:ext cx="4552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99" name="AutoShape 35"/>
          <p:cNvSpPr>
            <a:spLocks noChangeArrowheads="1"/>
          </p:cNvSpPr>
          <p:nvPr/>
        </p:nvSpPr>
        <p:spPr bwMode="auto">
          <a:xfrm rot="5400000">
            <a:off x="733425" y="1555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300" name="Rectangle 36"/>
          <p:cNvSpPr>
            <a:spLocks noChangeArrowheads="1"/>
          </p:cNvSpPr>
          <p:nvPr/>
        </p:nvSpPr>
        <p:spPr bwMode="auto">
          <a:xfrm>
            <a:off x="687388" y="1441450"/>
            <a:ext cx="5321300" cy="852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Skewness is zero.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Mean and median are equal.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92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392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3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3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13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1" dur="500"/>
                                        <p:tgtEl>
                                          <p:spTgt spid="13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3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3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3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3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0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3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500"/>
                            </p:stCondLst>
                            <p:childTnLst>
                              <p:par>
                                <p:cTn id="6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3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00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13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8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3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nimBg="1" autoUpdateAnimBg="0"/>
      <p:bldP spid="139277" grpId="0" animBg="1"/>
      <p:bldP spid="139278" grpId="0" animBg="1"/>
      <p:bldP spid="139279" grpId="0" animBg="1"/>
      <p:bldP spid="139280" grpId="0" animBg="1"/>
      <p:bldP spid="139281" grpId="0" animBg="1"/>
      <p:bldP spid="139282" grpId="0" animBg="1"/>
      <p:bldP spid="139283" grpId="0" autoUpdateAnimBg="0"/>
      <p:bldP spid="139284" grpId="0" animBg="1" autoUpdateAnimBg="0"/>
      <p:bldP spid="139285" grpId="0" animBg="1"/>
      <p:bldP spid="139296" grpId="0" animBg="1"/>
      <p:bldP spid="139298" grpId="0" animBg="1" autoUpdateAnimBg="0"/>
      <p:bldP spid="139286" grpId="0" animBg="1"/>
      <p:bldP spid="139299" grpId="0" animBg="1"/>
      <p:bldP spid="139300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7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874963" y="3416300"/>
          <a:ext cx="32051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4" imgW="3479760" imgH="482400" progId="Equation.DSMT4">
                  <p:embed/>
                </p:oleObj>
              </mc:Choice>
              <mc:Fallback>
                <p:oleObj name="Equation" r:id="rId4" imgW="3479760" imgH="482400" progId="Equation.DSMT4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963" y="3416300"/>
                        <a:ext cx="3205162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86" name="Oval 594"/>
          <p:cNvSpPr>
            <a:spLocks noChangeArrowheads="1"/>
          </p:cNvSpPr>
          <p:nvPr/>
        </p:nvSpPr>
        <p:spPr bwMode="auto">
          <a:xfrm>
            <a:off x="5175250" y="3359150"/>
            <a:ext cx="1049338" cy="5524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87" name="Rectangle 595"/>
          <p:cNvSpPr>
            <a:spLocks noChangeArrowheads="1"/>
          </p:cNvSpPr>
          <p:nvPr/>
        </p:nvSpPr>
        <p:spPr bwMode="auto">
          <a:xfrm>
            <a:off x="2032000" y="2063750"/>
            <a:ext cx="5029200" cy="552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208,234.29/(70 – 1) =   3,017.89</a:t>
            </a:r>
          </a:p>
        </p:txBody>
      </p:sp>
      <p:sp>
        <p:nvSpPr>
          <p:cNvPr id="34388" name="Rectangle 596"/>
          <p:cNvSpPr>
            <a:spLocks noChangeArrowheads="1"/>
          </p:cNvSpPr>
          <p:nvPr/>
        </p:nvSpPr>
        <p:spPr bwMode="auto">
          <a:xfrm>
            <a:off x="1422400" y="3987800"/>
            <a:ext cx="6248400" cy="102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This approximation differs by only $.20 </a:t>
            </a:r>
          </a:p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from the actual standard deviation of $54.74.</a:t>
            </a:r>
          </a:p>
        </p:txBody>
      </p:sp>
      <p:sp>
        <p:nvSpPr>
          <p:cNvPr id="34389" name="AutoShape 597"/>
          <p:cNvSpPr>
            <a:spLocks noChangeArrowheads="1"/>
          </p:cNvSpPr>
          <p:nvPr/>
        </p:nvSpPr>
        <p:spPr bwMode="auto">
          <a:xfrm rot="5400000">
            <a:off x="733425" y="1606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90" name="AutoShape 598"/>
          <p:cNvSpPr>
            <a:spLocks noChangeArrowheads="1"/>
          </p:cNvSpPr>
          <p:nvPr/>
        </p:nvSpPr>
        <p:spPr bwMode="auto">
          <a:xfrm rot="5400000">
            <a:off x="733425" y="2908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93" name="Rectangle 601"/>
          <p:cNvSpPr>
            <a:spLocks noChangeArrowheads="1"/>
          </p:cNvSpPr>
          <p:nvPr/>
        </p:nvSpPr>
        <p:spPr bwMode="auto">
          <a:xfrm>
            <a:off x="990600" y="1497013"/>
            <a:ext cx="493395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Sample Variance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4394" name="Rectangle 602"/>
          <p:cNvSpPr>
            <a:spLocks noChangeArrowheads="1"/>
          </p:cNvSpPr>
          <p:nvPr/>
        </p:nvSpPr>
        <p:spPr bwMode="auto">
          <a:xfrm>
            <a:off x="990600" y="2811463"/>
            <a:ext cx="56388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Sample Standard Deviation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4396" name="Rectangle 604"/>
          <p:cNvSpPr>
            <a:spLocks noGrp="1" noChangeArrowheads="1"/>
          </p:cNvSpPr>
          <p:nvPr>
            <p:ph type="body" idx="1"/>
          </p:nvPr>
        </p:nvSpPr>
        <p:spPr>
          <a:xfrm>
            <a:off x="652463" y="1009650"/>
            <a:ext cx="6654800" cy="488950"/>
          </a:xfrm>
          <a:noFill/>
          <a:ln/>
        </p:spPr>
        <p:txBody>
          <a:bodyPr/>
          <a:lstStyle/>
          <a:p>
            <a:pPr>
              <a:buSzTx/>
              <a:buFont typeface="Wingdings" pitchFamily="2" charset="2"/>
              <a:buChar char="n"/>
            </a:pPr>
            <a:r>
              <a:rPr lang="en-US">
                <a:solidFill>
                  <a:srgbClr val="66FFFF"/>
                </a:solidFill>
              </a:rPr>
              <a:t>Example:  Apartment Rents</a:t>
            </a:r>
            <a:endParaRPr lang="en-US"/>
          </a:p>
        </p:txBody>
      </p:sp>
      <p:sp>
        <p:nvSpPr>
          <p:cNvPr id="34397" name="Rectangle 605"/>
          <p:cNvSpPr>
            <a:spLocks noChangeArrowheads="1"/>
          </p:cNvSpPr>
          <p:nvPr/>
        </p:nvSpPr>
        <p:spPr bwMode="auto">
          <a:xfrm>
            <a:off x="660400" y="25400"/>
            <a:ext cx="7772400" cy="86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Sample Variance for Grouped Data</a:t>
            </a:r>
          </a:p>
        </p:txBody>
      </p:sp>
      <p:sp>
        <p:nvSpPr>
          <p:cNvPr id="34398" name="Oval 606"/>
          <p:cNvSpPr>
            <a:spLocks noChangeArrowheads="1"/>
          </p:cNvSpPr>
          <p:nvPr/>
        </p:nvSpPr>
        <p:spPr bwMode="auto">
          <a:xfrm>
            <a:off x="5581650" y="2038350"/>
            <a:ext cx="1455738" cy="5524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43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3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343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3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86" grpId="0" animBg="1"/>
      <p:bldP spid="34387" grpId="0" autoUpdateAnimBg="0"/>
      <p:bldP spid="34388" grpId="0" autoUpdateAnimBg="0"/>
      <p:bldP spid="34389" grpId="0" animBg="1"/>
      <p:bldP spid="34390" grpId="0" animBg="1"/>
      <p:bldP spid="34393" grpId="0" autoUpdateAnimBg="0"/>
      <p:bldP spid="34394" grpId="0" autoUpdateAnimBg="0"/>
      <p:bldP spid="3439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88"/>
            <a:ext cx="7772400" cy="877887"/>
          </a:xfrm>
          <a:noFill/>
          <a:ln/>
        </p:spPr>
        <p:txBody>
          <a:bodyPr/>
          <a:lstStyle/>
          <a:p>
            <a:r>
              <a:rPr lang="en-US"/>
              <a:t>End of Chapter 3, Part B</a:t>
            </a:r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3797300" y="3095625"/>
            <a:ext cx="1557338" cy="1611313"/>
          </a:xfrm>
          <a:prstGeom prst="roundRect">
            <a:avLst>
              <a:gd name="adj" fmla="val 12065"/>
            </a:avLst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Freeform 4"/>
          <p:cNvSpPr>
            <a:spLocks/>
          </p:cNvSpPr>
          <p:nvPr/>
        </p:nvSpPr>
        <p:spPr bwMode="auto">
          <a:xfrm>
            <a:off x="3941763" y="2181225"/>
            <a:ext cx="1681162" cy="2670175"/>
          </a:xfrm>
          <a:custGeom>
            <a:avLst/>
            <a:gdLst/>
            <a:ahLst/>
            <a:cxnLst>
              <a:cxn ang="0">
                <a:pos x="119" y="784"/>
              </a:cxn>
              <a:cxn ang="0">
                <a:pos x="0" y="1239"/>
              </a:cxn>
              <a:cxn ang="0">
                <a:pos x="409" y="1681"/>
              </a:cxn>
              <a:cxn ang="0">
                <a:pos x="1058" y="196"/>
              </a:cxn>
              <a:cxn ang="0">
                <a:pos x="1058" y="0"/>
              </a:cxn>
              <a:cxn ang="0">
                <a:pos x="334" y="1252"/>
              </a:cxn>
              <a:cxn ang="0">
                <a:pos x="119" y="784"/>
              </a:cxn>
            </a:cxnLst>
            <a:rect l="0" t="0" r="r" b="b"/>
            <a:pathLst>
              <a:path w="1059" h="1682">
                <a:moveTo>
                  <a:pt x="119" y="784"/>
                </a:moveTo>
                <a:lnTo>
                  <a:pt x="0" y="1239"/>
                </a:lnTo>
                <a:lnTo>
                  <a:pt x="409" y="1681"/>
                </a:lnTo>
                <a:lnTo>
                  <a:pt x="1058" y="196"/>
                </a:lnTo>
                <a:lnTo>
                  <a:pt x="1058" y="0"/>
                </a:lnTo>
                <a:lnTo>
                  <a:pt x="334" y="1252"/>
                </a:lnTo>
                <a:lnTo>
                  <a:pt x="119" y="784"/>
                </a:lnTo>
              </a:path>
            </a:pathLst>
          </a:cu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54" name="Group 34"/>
          <p:cNvGrpSpPr>
            <a:grpSpLocks/>
          </p:cNvGrpSpPr>
          <p:nvPr/>
        </p:nvGrpSpPr>
        <p:grpSpPr bwMode="auto">
          <a:xfrm>
            <a:off x="1704975" y="2600325"/>
            <a:ext cx="5759450" cy="3217863"/>
            <a:chOff x="1074" y="1730"/>
            <a:chExt cx="3628" cy="2027"/>
          </a:xfrm>
        </p:grpSpPr>
        <p:sp>
          <p:nvSpPr>
            <p:cNvPr id="133124" name="Rectangle 4"/>
            <p:cNvSpPr>
              <a:spLocks noChangeArrowheads="1"/>
            </p:cNvSpPr>
            <p:nvPr/>
          </p:nvSpPr>
          <p:spPr bwMode="auto">
            <a:xfrm>
              <a:off x="1074" y="1730"/>
              <a:ext cx="3628" cy="2027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125" name="Group 5"/>
            <p:cNvGrpSpPr>
              <a:grpSpLocks/>
            </p:cNvGrpSpPr>
            <p:nvPr/>
          </p:nvGrpSpPr>
          <p:grpSpPr bwMode="auto">
            <a:xfrm>
              <a:off x="1654" y="1907"/>
              <a:ext cx="117" cy="1460"/>
              <a:chOff x="1681" y="1895"/>
              <a:chExt cx="117" cy="1460"/>
            </a:xfrm>
          </p:grpSpPr>
          <p:sp>
            <p:nvSpPr>
              <p:cNvPr id="133126" name="Line 6"/>
              <p:cNvSpPr>
                <a:spLocks noChangeShapeType="1"/>
              </p:cNvSpPr>
              <p:nvPr/>
            </p:nvSpPr>
            <p:spPr bwMode="auto">
              <a:xfrm>
                <a:off x="1681" y="3355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27" name="Line 7"/>
              <p:cNvSpPr>
                <a:spLocks noChangeShapeType="1"/>
              </p:cNvSpPr>
              <p:nvPr/>
            </p:nvSpPr>
            <p:spPr bwMode="auto">
              <a:xfrm>
                <a:off x="1681" y="3129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28" name="Line 8"/>
              <p:cNvSpPr>
                <a:spLocks noChangeShapeType="1"/>
              </p:cNvSpPr>
              <p:nvPr/>
            </p:nvSpPr>
            <p:spPr bwMode="auto">
              <a:xfrm>
                <a:off x="1681" y="288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29" name="Line 9"/>
              <p:cNvSpPr>
                <a:spLocks noChangeShapeType="1"/>
              </p:cNvSpPr>
              <p:nvPr/>
            </p:nvSpPr>
            <p:spPr bwMode="auto">
              <a:xfrm>
                <a:off x="1681" y="2646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30" name="Line 10"/>
              <p:cNvSpPr>
                <a:spLocks noChangeShapeType="1"/>
              </p:cNvSpPr>
              <p:nvPr/>
            </p:nvSpPr>
            <p:spPr bwMode="auto">
              <a:xfrm>
                <a:off x="1681" y="239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31" name="Line 11"/>
              <p:cNvSpPr>
                <a:spLocks noChangeShapeType="1"/>
              </p:cNvSpPr>
              <p:nvPr/>
            </p:nvSpPr>
            <p:spPr bwMode="auto">
              <a:xfrm>
                <a:off x="1681" y="214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32" name="Line 12"/>
              <p:cNvSpPr>
                <a:spLocks noChangeShapeType="1"/>
              </p:cNvSpPr>
              <p:nvPr/>
            </p:nvSpPr>
            <p:spPr bwMode="auto">
              <a:xfrm>
                <a:off x="1681" y="1895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133" name="Line 13"/>
            <p:cNvSpPr>
              <a:spLocks noChangeShapeType="1"/>
            </p:cNvSpPr>
            <p:nvPr/>
          </p:nvSpPr>
          <p:spPr bwMode="auto">
            <a:xfrm flipV="1">
              <a:off x="1711" y="1911"/>
              <a:ext cx="0" cy="17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9" name="Rectangle 19"/>
            <p:cNvSpPr>
              <a:spLocks noChangeArrowheads="1"/>
            </p:cNvSpPr>
            <p:nvPr/>
          </p:nvSpPr>
          <p:spPr bwMode="auto">
            <a:xfrm rot="16200000">
              <a:off x="527" y="2653"/>
              <a:ext cx="147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>
                  <a:effectLst/>
                  <a:latin typeface="Book Antiqua" pitchFamily="18" charset="0"/>
                </a:rPr>
                <a:t>Relative Frequency</a:t>
              </a:r>
            </a:p>
          </p:txBody>
        </p:sp>
        <p:sp>
          <p:nvSpPr>
            <p:cNvPr id="133142" name="Line 22"/>
            <p:cNvSpPr>
              <a:spLocks noChangeShapeType="1"/>
            </p:cNvSpPr>
            <p:nvPr/>
          </p:nvSpPr>
          <p:spPr bwMode="auto">
            <a:xfrm>
              <a:off x="1655" y="3614"/>
              <a:ext cx="28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143" name="Group 23"/>
            <p:cNvGrpSpPr>
              <a:grpSpLocks/>
            </p:cNvGrpSpPr>
            <p:nvPr/>
          </p:nvGrpSpPr>
          <p:grpSpPr bwMode="auto">
            <a:xfrm>
              <a:off x="1381" y="1783"/>
              <a:ext cx="299" cy="1946"/>
              <a:chOff x="1435" y="1789"/>
              <a:chExt cx="299" cy="1928"/>
            </a:xfrm>
          </p:grpSpPr>
          <p:sp>
            <p:nvSpPr>
              <p:cNvPr id="133144" name="Rectangle 24"/>
              <p:cNvSpPr>
                <a:spLocks noChangeArrowheads="1"/>
              </p:cNvSpPr>
              <p:nvPr/>
            </p:nvSpPr>
            <p:spPr bwMode="auto">
              <a:xfrm>
                <a:off x="1435" y="3259"/>
                <a:ext cx="294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.05</a:t>
                </a:r>
              </a:p>
            </p:txBody>
          </p:sp>
          <p:sp>
            <p:nvSpPr>
              <p:cNvPr id="133145" name="Rectangle 25"/>
              <p:cNvSpPr>
                <a:spLocks noChangeArrowheads="1"/>
              </p:cNvSpPr>
              <p:nvPr/>
            </p:nvSpPr>
            <p:spPr bwMode="auto">
              <a:xfrm>
                <a:off x="1435" y="3033"/>
                <a:ext cx="294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.10</a:t>
                </a:r>
              </a:p>
            </p:txBody>
          </p:sp>
          <p:sp>
            <p:nvSpPr>
              <p:cNvPr id="133146" name="Rectangle 26"/>
              <p:cNvSpPr>
                <a:spLocks noChangeArrowheads="1"/>
              </p:cNvSpPr>
              <p:nvPr/>
            </p:nvSpPr>
            <p:spPr bwMode="auto">
              <a:xfrm>
                <a:off x="1435" y="2785"/>
                <a:ext cx="294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.15</a:t>
                </a:r>
              </a:p>
            </p:txBody>
          </p:sp>
          <p:sp>
            <p:nvSpPr>
              <p:cNvPr id="133147" name="Rectangle 27"/>
              <p:cNvSpPr>
                <a:spLocks noChangeArrowheads="1"/>
              </p:cNvSpPr>
              <p:nvPr/>
            </p:nvSpPr>
            <p:spPr bwMode="auto">
              <a:xfrm>
                <a:off x="1435" y="2539"/>
                <a:ext cx="294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.20</a:t>
                </a:r>
              </a:p>
            </p:txBody>
          </p:sp>
          <p:sp>
            <p:nvSpPr>
              <p:cNvPr id="133148" name="Rectangle 28"/>
              <p:cNvSpPr>
                <a:spLocks noChangeArrowheads="1"/>
              </p:cNvSpPr>
              <p:nvPr/>
            </p:nvSpPr>
            <p:spPr bwMode="auto">
              <a:xfrm>
                <a:off x="1440" y="2292"/>
                <a:ext cx="294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.25</a:t>
                </a:r>
              </a:p>
            </p:txBody>
          </p:sp>
          <p:sp>
            <p:nvSpPr>
              <p:cNvPr id="133149" name="Rectangle 29"/>
              <p:cNvSpPr>
                <a:spLocks noChangeArrowheads="1"/>
              </p:cNvSpPr>
              <p:nvPr/>
            </p:nvSpPr>
            <p:spPr bwMode="auto">
              <a:xfrm>
                <a:off x="1440" y="2036"/>
                <a:ext cx="294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.30</a:t>
                </a:r>
              </a:p>
            </p:txBody>
          </p:sp>
          <p:sp>
            <p:nvSpPr>
              <p:cNvPr id="133150" name="Rectangle 30"/>
              <p:cNvSpPr>
                <a:spLocks noChangeArrowheads="1"/>
              </p:cNvSpPr>
              <p:nvPr/>
            </p:nvSpPr>
            <p:spPr bwMode="auto">
              <a:xfrm>
                <a:off x="1440" y="1789"/>
                <a:ext cx="294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.35</a:t>
                </a:r>
              </a:p>
            </p:txBody>
          </p:sp>
          <p:sp>
            <p:nvSpPr>
              <p:cNvPr id="133151" name="Rectangle 31"/>
              <p:cNvSpPr>
                <a:spLocks noChangeArrowheads="1"/>
              </p:cNvSpPr>
              <p:nvPr/>
            </p:nvSpPr>
            <p:spPr bwMode="auto">
              <a:xfrm>
                <a:off x="1538" y="3490"/>
                <a:ext cx="186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0</a:t>
                </a:r>
              </a:p>
            </p:txBody>
          </p:sp>
        </p:grpSp>
      </p:grp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Distribution Shape:  Skewness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9650"/>
            <a:ext cx="5029200" cy="522288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Moderately Skewed Left</a:t>
            </a:r>
            <a:endParaRPr lang="en-US"/>
          </a:p>
        </p:txBody>
      </p:sp>
      <p:sp>
        <p:nvSpPr>
          <p:cNvPr id="133134" name="Rectangle 14"/>
          <p:cNvSpPr>
            <a:spLocks noChangeArrowheads="1"/>
          </p:cNvSpPr>
          <p:nvPr/>
        </p:nvSpPr>
        <p:spPr bwMode="auto">
          <a:xfrm>
            <a:off x="2724150" y="5356225"/>
            <a:ext cx="641350" cy="23336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35" name="Rectangle 15"/>
          <p:cNvSpPr>
            <a:spLocks noChangeArrowheads="1"/>
          </p:cNvSpPr>
          <p:nvPr/>
        </p:nvSpPr>
        <p:spPr bwMode="auto">
          <a:xfrm>
            <a:off x="3987800" y="4543425"/>
            <a:ext cx="641350" cy="104616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36" name="Rectangle 16"/>
          <p:cNvSpPr>
            <a:spLocks noChangeArrowheads="1"/>
          </p:cNvSpPr>
          <p:nvPr/>
        </p:nvSpPr>
        <p:spPr bwMode="auto">
          <a:xfrm>
            <a:off x="4629150" y="4141788"/>
            <a:ext cx="641350" cy="14478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37" name="Rectangle 17"/>
          <p:cNvSpPr>
            <a:spLocks noChangeArrowheads="1"/>
          </p:cNvSpPr>
          <p:nvPr/>
        </p:nvSpPr>
        <p:spPr bwMode="auto">
          <a:xfrm>
            <a:off x="5270500" y="3563938"/>
            <a:ext cx="642938" cy="202565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38" name="Rectangle 18"/>
          <p:cNvSpPr>
            <a:spLocks noChangeArrowheads="1"/>
          </p:cNvSpPr>
          <p:nvPr/>
        </p:nvSpPr>
        <p:spPr bwMode="auto">
          <a:xfrm>
            <a:off x="5911850" y="4203700"/>
            <a:ext cx="642938" cy="1387475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40" name="Rectangle 20"/>
          <p:cNvSpPr>
            <a:spLocks noChangeArrowheads="1"/>
          </p:cNvSpPr>
          <p:nvPr/>
        </p:nvSpPr>
        <p:spPr bwMode="auto">
          <a:xfrm>
            <a:off x="3360738" y="4973638"/>
            <a:ext cx="633412" cy="61595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33141" name="AutoShape 21"/>
          <p:cNvSpPr>
            <a:spLocks noChangeArrowheads="1"/>
          </p:cNvSpPr>
          <p:nvPr/>
        </p:nvSpPr>
        <p:spPr bwMode="auto">
          <a:xfrm rot="5400000">
            <a:off x="1420813" y="4065588"/>
            <a:ext cx="219075" cy="1428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2" name="Rectangle 32"/>
          <p:cNvSpPr>
            <a:spLocks noChangeArrowheads="1"/>
          </p:cNvSpPr>
          <p:nvPr/>
        </p:nvSpPr>
        <p:spPr bwMode="auto">
          <a:xfrm>
            <a:off x="6554788" y="4699000"/>
            <a:ext cx="641350" cy="8890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3" name="Text Box 33"/>
          <p:cNvSpPr txBox="1">
            <a:spLocks noChangeArrowheads="1"/>
          </p:cNvSpPr>
          <p:nvPr/>
        </p:nvSpPr>
        <p:spPr bwMode="auto">
          <a:xfrm>
            <a:off x="3227388" y="2455863"/>
            <a:ext cx="2925762" cy="46990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35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Skewness  =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.31  </a:t>
            </a:r>
          </a:p>
        </p:txBody>
      </p:sp>
      <p:sp>
        <p:nvSpPr>
          <p:cNvPr id="133155" name="AutoShape 35"/>
          <p:cNvSpPr>
            <a:spLocks noChangeArrowheads="1"/>
          </p:cNvSpPr>
          <p:nvPr/>
        </p:nvSpPr>
        <p:spPr bwMode="auto">
          <a:xfrm rot="5400000">
            <a:off x="733425" y="1555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7" name="Rectangle 37"/>
          <p:cNvSpPr>
            <a:spLocks noChangeArrowheads="1"/>
          </p:cNvSpPr>
          <p:nvPr/>
        </p:nvSpPr>
        <p:spPr bwMode="auto">
          <a:xfrm>
            <a:off x="687388" y="1454150"/>
            <a:ext cx="777240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Skewness is negative.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Mean will usually be less than the median.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3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331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3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3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3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3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3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3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3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4" grpId="0" animBg="1"/>
      <p:bldP spid="133135" grpId="0" animBg="1"/>
      <p:bldP spid="133136" grpId="0" animBg="1"/>
      <p:bldP spid="133137" grpId="0" animBg="1"/>
      <p:bldP spid="133138" grpId="0" animBg="1"/>
      <p:bldP spid="133140" grpId="0" animBg="1" autoUpdateAnimBg="0"/>
      <p:bldP spid="133141" grpId="0" animBg="1"/>
      <p:bldP spid="133152" grpId="0" animBg="1"/>
      <p:bldP spid="133153" grpId="0" animBg="1" autoUpdateAnimBg="0"/>
      <p:bldP spid="133155" grpId="0" animBg="1"/>
      <p:bldP spid="13315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Distribution Shape:  Skewness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9650"/>
            <a:ext cx="7772400" cy="515938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Moderately Skewed Right</a:t>
            </a:r>
            <a:endParaRPr lang="en-US"/>
          </a:p>
        </p:txBody>
      </p:sp>
      <p:sp>
        <p:nvSpPr>
          <p:cNvPr id="136207" name="AutoShape 15"/>
          <p:cNvSpPr>
            <a:spLocks noChangeArrowheads="1"/>
          </p:cNvSpPr>
          <p:nvPr/>
        </p:nvSpPr>
        <p:spPr bwMode="auto">
          <a:xfrm rot="5400000">
            <a:off x="1420813" y="4065588"/>
            <a:ext cx="219075" cy="1428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6226" name="Group 34"/>
          <p:cNvGrpSpPr>
            <a:grpSpLocks/>
          </p:cNvGrpSpPr>
          <p:nvPr/>
        </p:nvGrpSpPr>
        <p:grpSpPr bwMode="auto">
          <a:xfrm>
            <a:off x="1704975" y="2600325"/>
            <a:ext cx="5759450" cy="3217863"/>
            <a:chOff x="1074" y="1730"/>
            <a:chExt cx="3628" cy="2027"/>
          </a:xfrm>
        </p:grpSpPr>
        <p:sp>
          <p:nvSpPr>
            <p:cNvPr id="136196" name="Rectangle 4"/>
            <p:cNvSpPr>
              <a:spLocks noChangeArrowheads="1"/>
            </p:cNvSpPr>
            <p:nvPr/>
          </p:nvSpPr>
          <p:spPr bwMode="auto">
            <a:xfrm>
              <a:off x="1074" y="1730"/>
              <a:ext cx="3628" cy="2027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6197" name="Group 5"/>
            <p:cNvGrpSpPr>
              <a:grpSpLocks/>
            </p:cNvGrpSpPr>
            <p:nvPr/>
          </p:nvGrpSpPr>
          <p:grpSpPr bwMode="auto">
            <a:xfrm>
              <a:off x="1654" y="1907"/>
              <a:ext cx="117" cy="1460"/>
              <a:chOff x="1681" y="1895"/>
              <a:chExt cx="117" cy="1460"/>
            </a:xfrm>
          </p:grpSpPr>
          <p:sp>
            <p:nvSpPr>
              <p:cNvPr id="136198" name="Line 6"/>
              <p:cNvSpPr>
                <a:spLocks noChangeShapeType="1"/>
              </p:cNvSpPr>
              <p:nvPr/>
            </p:nvSpPr>
            <p:spPr bwMode="auto">
              <a:xfrm>
                <a:off x="1681" y="3355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199" name="Line 7"/>
              <p:cNvSpPr>
                <a:spLocks noChangeShapeType="1"/>
              </p:cNvSpPr>
              <p:nvPr/>
            </p:nvSpPr>
            <p:spPr bwMode="auto">
              <a:xfrm>
                <a:off x="1681" y="3129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00" name="Line 8"/>
              <p:cNvSpPr>
                <a:spLocks noChangeShapeType="1"/>
              </p:cNvSpPr>
              <p:nvPr/>
            </p:nvSpPr>
            <p:spPr bwMode="auto">
              <a:xfrm>
                <a:off x="1681" y="288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01" name="Line 9"/>
              <p:cNvSpPr>
                <a:spLocks noChangeShapeType="1"/>
              </p:cNvSpPr>
              <p:nvPr/>
            </p:nvSpPr>
            <p:spPr bwMode="auto">
              <a:xfrm>
                <a:off x="1681" y="2646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02" name="Line 10"/>
              <p:cNvSpPr>
                <a:spLocks noChangeShapeType="1"/>
              </p:cNvSpPr>
              <p:nvPr/>
            </p:nvSpPr>
            <p:spPr bwMode="auto">
              <a:xfrm>
                <a:off x="1681" y="239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03" name="Line 11"/>
              <p:cNvSpPr>
                <a:spLocks noChangeShapeType="1"/>
              </p:cNvSpPr>
              <p:nvPr/>
            </p:nvSpPr>
            <p:spPr bwMode="auto">
              <a:xfrm>
                <a:off x="1681" y="214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04" name="Line 12"/>
              <p:cNvSpPr>
                <a:spLocks noChangeShapeType="1"/>
              </p:cNvSpPr>
              <p:nvPr/>
            </p:nvSpPr>
            <p:spPr bwMode="auto">
              <a:xfrm>
                <a:off x="1681" y="1895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6205" name="Line 13"/>
            <p:cNvSpPr>
              <a:spLocks noChangeShapeType="1"/>
            </p:cNvSpPr>
            <p:nvPr/>
          </p:nvSpPr>
          <p:spPr bwMode="auto">
            <a:xfrm flipV="1">
              <a:off x="1711" y="1911"/>
              <a:ext cx="0" cy="17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06" name="Rectangle 14"/>
            <p:cNvSpPr>
              <a:spLocks noChangeArrowheads="1"/>
            </p:cNvSpPr>
            <p:nvPr/>
          </p:nvSpPr>
          <p:spPr bwMode="auto">
            <a:xfrm rot="16200000">
              <a:off x="527" y="2653"/>
              <a:ext cx="147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>
                  <a:effectLst/>
                  <a:latin typeface="Book Antiqua" pitchFamily="18" charset="0"/>
                </a:rPr>
                <a:t>Relative Frequency</a:t>
              </a:r>
            </a:p>
          </p:txBody>
        </p:sp>
        <p:sp>
          <p:nvSpPr>
            <p:cNvPr id="136208" name="Line 16"/>
            <p:cNvSpPr>
              <a:spLocks noChangeShapeType="1"/>
            </p:cNvSpPr>
            <p:nvPr/>
          </p:nvSpPr>
          <p:spPr bwMode="auto">
            <a:xfrm>
              <a:off x="1655" y="3614"/>
              <a:ext cx="28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6209" name="Group 17"/>
            <p:cNvGrpSpPr>
              <a:grpSpLocks/>
            </p:cNvGrpSpPr>
            <p:nvPr/>
          </p:nvGrpSpPr>
          <p:grpSpPr bwMode="auto">
            <a:xfrm>
              <a:off x="1381" y="1783"/>
              <a:ext cx="299" cy="1946"/>
              <a:chOff x="1435" y="1789"/>
              <a:chExt cx="299" cy="1928"/>
            </a:xfrm>
          </p:grpSpPr>
          <p:sp>
            <p:nvSpPr>
              <p:cNvPr id="136210" name="Rectangle 18"/>
              <p:cNvSpPr>
                <a:spLocks noChangeArrowheads="1"/>
              </p:cNvSpPr>
              <p:nvPr/>
            </p:nvSpPr>
            <p:spPr bwMode="auto">
              <a:xfrm>
                <a:off x="1435" y="3259"/>
                <a:ext cx="294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.05</a:t>
                </a:r>
              </a:p>
            </p:txBody>
          </p:sp>
          <p:sp>
            <p:nvSpPr>
              <p:cNvPr id="136211" name="Rectangle 19"/>
              <p:cNvSpPr>
                <a:spLocks noChangeArrowheads="1"/>
              </p:cNvSpPr>
              <p:nvPr/>
            </p:nvSpPr>
            <p:spPr bwMode="auto">
              <a:xfrm>
                <a:off x="1435" y="3033"/>
                <a:ext cx="294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.10</a:t>
                </a:r>
              </a:p>
            </p:txBody>
          </p:sp>
          <p:sp>
            <p:nvSpPr>
              <p:cNvPr id="136212" name="Rectangle 20"/>
              <p:cNvSpPr>
                <a:spLocks noChangeArrowheads="1"/>
              </p:cNvSpPr>
              <p:nvPr/>
            </p:nvSpPr>
            <p:spPr bwMode="auto">
              <a:xfrm>
                <a:off x="1435" y="2785"/>
                <a:ext cx="294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.15</a:t>
                </a:r>
              </a:p>
            </p:txBody>
          </p:sp>
          <p:sp>
            <p:nvSpPr>
              <p:cNvPr id="136213" name="Rectangle 21"/>
              <p:cNvSpPr>
                <a:spLocks noChangeArrowheads="1"/>
              </p:cNvSpPr>
              <p:nvPr/>
            </p:nvSpPr>
            <p:spPr bwMode="auto">
              <a:xfrm>
                <a:off x="1435" y="2539"/>
                <a:ext cx="294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.20</a:t>
                </a:r>
              </a:p>
            </p:txBody>
          </p:sp>
          <p:sp>
            <p:nvSpPr>
              <p:cNvPr id="136214" name="Rectangle 22"/>
              <p:cNvSpPr>
                <a:spLocks noChangeArrowheads="1"/>
              </p:cNvSpPr>
              <p:nvPr/>
            </p:nvSpPr>
            <p:spPr bwMode="auto">
              <a:xfrm>
                <a:off x="1440" y="2292"/>
                <a:ext cx="294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.25</a:t>
                </a:r>
              </a:p>
            </p:txBody>
          </p:sp>
          <p:sp>
            <p:nvSpPr>
              <p:cNvPr id="136215" name="Rectangle 23"/>
              <p:cNvSpPr>
                <a:spLocks noChangeArrowheads="1"/>
              </p:cNvSpPr>
              <p:nvPr/>
            </p:nvSpPr>
            <p:spPr bwMode="auto">
              <a:xfrm>
                <a:off x="1440" y="2036"/>
                <a:ext cx="294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.30</a:t>
                </a:r>
              </a:p>
            </p:txBody>
          </p:sp>
          <p:sp>
            <p:nvSpPr>
              <p:cNvPr id="136216" name="Rectangle 24"/>
              <p:cNvSpPr>
                <a:spLocks noChangeArrowheads="1"/>
              </p:cNvSpPr>
              <p:nvPr/>
            </p:nvSpPr>
            <p:spPr bwMode="auto">
              <a:xfrm>
                <a:off x="1440" y="1789"/>
                <a:ext cx="294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.35</a:t>
                </a:r>
              </a:p>
            </p:txBody>
          </p:sp>
          <p:sp>
            <p:nvSpPr>
              <p:cNvPr id="136217" name="Rectangle 25"/>
              <p:cNvSpPr>
                <a:spLocks noChangeArrowheads="1"/>
              </p:cNvSpPr>
              <p:nvPr/>
            </p:nvSpPr>
            <p:spPr bwMode="auto">
              <a:xfrm>
                <a:off x="1538" y="3490"/>
                <a:ext cx="186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0</a:t>
                </a:r>
              </a:p>
            </p:txBody>
          </p:sp>
        </p:grpSp>
      </p:grpSp>
      <p:sp>
        <p:nvSpPr>
          <p:cNvPr id="136218" name="Rectangle 26"/>
          <p:cNvSpPr>
            <a:spLocks noChangeArrowheads="1"/>
          </p:cNvSpPr>
          <p:nvPr/>
        </p:nvSpPr>
        <p:spPr bwMode="auto">
          <a:xfrm flipH="1">
            <a:off x="6559550" y="5353050"/>
            <a:ext cx="641350" cy="236538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19" name="Rectangle 27"/>
          <p:cNvSpPr>
            <a:spLocks noChangeArrowheads="1"/>
          </p:cNvSpPr>
          <p:nvPr/>
        </p:nvSpPr>
        <p:spPr bwMode="auto">
          <a:xfrm flipH="1">
            <a:off x="5291138" y="4527550"/>
            <a:ext cx="641350" cy="1062038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20" name="Rectangle 28"/>
          <p:cNvSpPr>
            <a:spLocks noChangeArrowheads="1"/>
          </p:cNvSpPr>
          <p:nvPr/>
        </p:nvSpPr>
        <p:spPr bwMode="auto">
          <a:xfrm flipH="1">
            <a:off x="4649788" y="4144963"/>
            <a:ext cx="641350" cy="1446212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21" name="Rectangle 29"/>
          <p:cNvSpPr>
            <a:spLocks noChangeArrowheads="1"/>
          </p:cNvSpPr>
          <p:nvPr/>
        </p:nvSpPr>
        <p:spPr bwMode="auto">
          <a:xfrm flipH="1">
            <a:off x="4006850" y="3568700"/>
            <a:ext cx="642938" cy="2022475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22" name="Rectangle 30"/>
          <p:cNvSpPr>
            <a:spLocks noChangeArrowheads="1"/>
          </p:cNvSpPr>
          <p:nvPr/>
        </p:nvSpPr>
        <p:spPr bwMode="auto">
          <a:xfrm flipH="1">
            <a:off x="3365500" y="4238625"/>
            <a:ext cx="642938" cy="135255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23" name="Rectangle 31"/>
          <p:cNvSpPr>
            <a:spLocks noChangeArrowheads="1"/>
          </p:cNvSpPr>
          <p:nvPr/>
        </p:nvSpPr>
        <p:spPr bwMode="auto">
          <a:xfrm flipH="1">
            <a:off x="5935663" y="4989513"/>
            <a:ext cx="633412" cy="601662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36224" name="Rectangle 32"/>
          <p:cNvSpPr>
            <a:spLocks noChangeArrowheads="1"/>
          </p:cNvSpPr>
          <p:nvPr/>
        </p:nvSpPr>
        <p:spPr bwMode="auto">
          <a:xfrm flipH="1">
            <a:off x="2724150" y="4692650"/>
            <a:ext cx="641350" cy="898525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25" name="Text Box 33"/>
          <p:cNvSpPr txBox="1">
            <a:spLocks noChangeArrowheads="1"/>
          </p:cNvSpPr>
          <p:nvPr/>
        </p:nvSpPr>
        <p:spPr bwMode="auto">
          <a:xfrm>
            <a:off x="3348038" y="2459038"/>
            <a:ext cx="2682875" cy="46990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35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Skewness  =  .31  </a:t>
            </a:r>
          </a:p>
        </p:txBody>
      </p:sp>
      <p:sp>
        <p:nvSpPr>
          <p:cNvPr id="136227" name="AutoShape 35"/>
          <p:cNvSpPr>
            <a:spLocks noChangeArrowheads="1"/>
          </p:cNvSpPr>
          <p:nvPr/>
        </p:nvSpPr>
        <p:spPr bwMode="auto">
          <a:xfrm rot="5400000">
            <a:off x="733425" y="1555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28" name="Rectangle 36"/>
          <p:cNvSpPr>
            <a:spLocks noChangeArrowheads="1"/>
          </p:cNvSpPr>
          <p:nvPr/>
        </p:nvSpPr>
        <p:spPr bwMode="auto">
          <a:xfrm>
            <a:off x="687388" y="1454150"/>
            <a:ext cx="7772400" cy="947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Skewness is positive.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Mean will usually be more than the median.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6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362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3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3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3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3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3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3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36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7" grpId="0" animBg="1"/>
      <p:bldP spid="136218" grpId="0" animBg="1"/>
      <p:bldP spid="136219" grpId="0" animBg="1"/>
      <p:bldP spid="136220" grpId="0" animBg="1"/>
      <p:bldP spid="136221" grpId="0" animBg="1"/>
      <p:bldP spid="136222" grpId="0" animBg="1"/>
      <p:bldP spid="136223" grpId="0" animBg="1" autoUpdateAnimBg="0"/>
      <p:bldP spid="136224" grpId="0" animBg="1"/>
      <p:bldP spid="136225" grpId="0" animBg="1" autoUpdateAnimBg="0"/>
      <p:bldP spid="136227" grpId="0" animBg="1"/>
      <p:bldP spid="13622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Distribution Shape:  Skewness</a:t>
            </a: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687388" y="1009650"/>
            <a:ext cx="5168900" cy="522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Highly Skewed Right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0573" name="AutoShape 45"/>
          <p:cNvSpPr>
            <a:spLocks noChangeArrowheads="1"/>
          </p:cNvSpPr>
          <p:nvPr/>
        </p:nvSpPr>
        <p:spPr bwMode="auto">
          <a:xfrm rot="5400000">
            <a:off x="492125" y="4065588"/>
            <a:ext cx="219075" cy="1428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0594" name="Group 66"/>
          <p:cNvGrpSpPr>
            <a:grpSpLocks/>
          </p:cNvGrpSpPr>
          <p:nvPr/>
        </p:nvGrpSpPr>
        <p:grpSpPr bwMode="auto">
          <a:xfrm>
            <a:off x="801688" y="2600325"/>
            <a:ext cx="7664450" cy="3217863"/>
            <a:chOff x="505" y="1730"/>
            <a:chExt cx="4828" cy="2027"/>
          </a:xfrm>
        </p:grpSpPr>
        <p:sp>
          <p:nvSpPr>
            <p:cNvPr id="150562" name="Rectangle 34"/>
            <p:cNvSpPr>
              <a:spLocks noChangeArrowheads="1"/>
            </p:cNvSpPr>
            <p:nvPr/>
          </p:nvSpPr>
          <p:spPr bwMode="auto">
            <a:xfrm>
              <a:off x="505" y="1730"/>
              <a:ext cx="4828" cy="2027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0563" name="Group 35"/>
            <p:cNvGrpSpPr>
              <a:grpSpLocks/>
            </p:cNvGrpSpPr>
            <p:nvPr/>
          </p:nvGrpSpPr>
          <p:grpSpPr bwMode="auto">
            <a:xfrm>
              <a:off x="1069" y="1907"/>
              <a:ext cx="117" cy="1460"/>
              <a:chOff x="1681" y="1895"/>
              <a:chExt cx="117" cy="1460"/>
            </a:xfrm>
          </p:grpSpPr>
          <p:sp>
            <p:nvSpPr>
              <p:cNvPr id="150564" name="Line 36"/>
              <p:cNvSpPr>
                <a:spLocks noChangeShapeType="1"/>
              </p:cNvSpPr>
              <p:nvPr/>
            </p:nvSpPr>
            <p:spPr bwMode="auto">
              <a:xfrm>
                <a:off x="1681" y="3355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65" name="Line 37"/>
              <p:cNvSpPr>
                <a:spLocks noChangeShapeType="1"/>
              </p:cNvSpPr>
              <p:nvPr/>
            </p:nvSpPr>
            <p:spPr bwMode="auto">
              <a:xfrm>
                <a:off x="1681" y="3129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66" name="Line 38"/>
              <p:cNvSpPr>
                <a:spLocks noChangeShapeType="1"/>
              </p:cNvSpPr>
              <p:nvPr/>
            </p:nvSpPr>
            <p:spPr bwMode="auto">
              <a:xfrm>
                <a:off x="1681" y="288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67" name="Line 39"/>
              <p:cNvSpPr>
                <a:spLocks noChangeShapeType="1"/>
              </p:cNvSpPr>
              <p:nvPr/>
            </p:nvSpPr>
            <p:spPr bwMode="auto">
              <a:xfrm>
                <a:off x="1681" y="2646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68" name="Line 40"/>
              <p:cNvSpPr>
                <a:spLocks noChangeShapeType="1"/>
              </p:cNvSpPr>
              <p:nvPr/>
            </p:nvSpPr>
            <p:spPr bwMode="auto">
              <a:xfrm>
                <a:off x="1681" y="239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69" name="Line 41"/>
              <p:cNvSpPr>
                <a:spLocks noChangeShapeType="1"/>
              </p:cNvSpPr>
              <p:nvPr/>
            </p:nvSpPr>
            <p:spPr bwMode="auto">
              <a:xfrm>
                <a:off x="1681" y="214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70" name="Line 42"/>
              <p:cNvSpPr>
                <a:spLocks noChangeShapeType="1"/>
              </p:cNvSpPr>
              <p:nvPr/>
            </p:nvSpPr>
            <p:spPr bwMode="auto">
              <a:xfrm>
                <a:off x="1681" y="1895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0571" name="Line 43"/>
            <p:cNvSpPr>
              <a:spLocks noChangeShapeType="1"/>
            </p:cNvSpPr>
            <p:nvPr/>
          </p:nvSpPr>
          <p:spPr bwMode="auto">
            <a:xfrm flipV="1">
              <a:off x="1126" y="1911"/>
              <a:ext cx="0" cy="17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72" name="Rectangle 44"/>
            <p:cNvSpPr>
              <a:spLocks noChangeArrowheads="1"/>
            </p:cNvSpPr>
            <p:nvPr/>
          </p:nvSpPr>
          <p:spPr bwMode="auto">
            <a:xfrm rot="16200000">
              <a:off x="-58" y="2653"/>
              <a:ext cx="147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>
                  <a:effectLst/>
                  <a:latin typeface="Book Antiqua" pitchFamily="18" charset="0"/>
                </a:rPr>
                <a:t>Relative Frequency</a:t>
              </a:r>
            </a:p>
          </p:txBody>
        </p:sp>
        <p:sp>
          <p:nvSpPr>
            <p:cNvPr id="150574" name="Line 46"/>
            <p:cNvSpPr>
              <a:spLocks noChangeShapeType="1"/>
            </p:cNvSpPr>
            <p:nvPr/>
          </p:nvSpPr>
          <p:spPr bwMode="auto">
            <a:xfrm flipV="1">
              <a:off x="1070" y="3614"/>
              <a:ext cx="41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0575" name="Group 47"/>
            <p:cNvGrpSpPr>
              <a:grpSpLocks/>
            </p:cNvGrpSpPr>
            <p:nvPr/>
          </p:nvGrpSpPr>
          <p:grpSpPr bwMode="auto">
            <a:xfrm>
              <a:off x="796" y="1783"/>
              <a:ext cx="299" cy="1946"/>
              <a:chOff x="1435" y="1789"/>
              <a:chExt cx="299" cy="1928"/>
            </a:xfrm>
          </p:grpSpPr>
          <p:sp>
            <p:nvSpPr>
              <p:cNvPr id="150576" name="Rectangle 48"/>
              <p:cNvSpPr>
                <a:spLocks noChangeArrowheads="1"/>
              </p:cNvSpPr>
              <p:nvPr/>
            </p:nvSpPr>
            <p:spPr bwMode="auto">
              <a:xfrm>
                <a:off x="1435" y="3259"/>
                <a:ext cx="294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.05</a:t>
                </a:r>
              </a:p>
            </p:txBody>
          </p:sp>
          <p:sp>
            <p:nvSpPr>
              <p:cNvPr id="150577" name="Rectangle 49"/>
              <p:cNvSpPr>
                <a:spLocks noChangeArrowheads="1"/>
              </p:cNvSpPr>
              <p:nvPr/>
            </p:nvSpPr>
            <p:spPr bwMode="auto">
              <a:xfrm>
                <a:off x="1435" y="3033"/>
                <a:ext cx="294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.10</a:t>
                </a:r>
              </a:p>
            </p:txBody>
          </p:sp>
          <p:sp>
            <p:nvSpPr>
              <p:cNvPr id="150578" name="Rectangle 50"/>
              <p:cNvSpPr>
                <a:spLocks noChangeArrowheads="1"/>
              </p:cNvSpPr>
              <p:nvPr/>
            </p:nvSpPr>
            <p:spPr bwMode="auto">
              <a:xfrm>
                <a:off x="1435" y="2785"/>
                <a:ext cx="294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.15</a:t>
                </a:r>
              </a:p>
            </p:txBody>
          </p:sp>
          <p:sp>
            <p:nvSpPr>
              <p:cNvPr id="150579" name="Rectangle 51"/>
              <p:cNvSpPr>
                <a:spLocks noChangeArrowheads="1"/>
              </p:cNvSpPr>
              <p:nvPr/>
            </p:nvSpPr>
            <p:spPr bwMode="auto">
              <a:xfrm>
                <a:off x="1435" y="2539"/>
                <a:ext cx="294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.20</a:t>
                </a:r>
              </a:p>
            </p:txBody>
          </p:sp>
          <p:sp>
            <p:nvSpPr>
              <p:cNvPr id="150580" name="Rectangle 52"/>
              <p:cNvSpPr>
                <a:spLocks noChangeArrowheads="1"/>
              </p:cNvSpPr>
              <p:nvPr/>
            </p:nvSpPr>
            <p:spPr bwMode="auto">
              <a:xfrm>
                <a:off x="1440" y="2292"/>
                <a:ext cx="294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.25</a:t>
                </a:r>
              </a:p>
            </p:txBody>
          </p:sp>
          <p:sp>
            <p:nvSpPr>
              <p:cNvPr id="150581" name="Rectangle 53"/>
              <p:cNvSpPr>
                <a:spLocks noChangeArrowheads="1"/>
              </p:cNvSpPr>
              <p:nvPr/>
            </p:nvSpPr>
            <p:spPr bwMode="auto">
              <a:xfrm>
                <a:off x="1440" y="2036"/>
                <a:ext cx="294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.30</a:t>
                </a:r>
              </a:p>
            </p:txBody>
          </p:sp>
          <p:sp>
            <p:nvSpPr>
              <p:cNvPr id="150582" name="Rectangle 54"/>
              <p:cNvSpPr>
                <a:spLocks noChangeArrowheads="1"/>
              </p:cNvSpPr>
              <p:nvPr/>
            </p:nvSpPr>
            <p:spPr bwMode="auto">
              <a:xfrm>
                <a:off x="1440" y="1789"/>
                <a:ext cx="294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.35</a:t>
                </a:r>
              </a:p>
            </p:txBody>
          </p:sp>
          <p:sp>
            <p:nvSpPr>
              <p:cNvPr id="150583" name="Rectangle 55"/>
              <p:cNvSpPr>
                <a:spLocks noChangeArrowheads="1"/>
              </p:cNvSpPr>
              <p:nvPr/>
            </p:nvSpPr>
            <p:spPr bwMode="auto">
              <a:xfrm>
                <a:off x="1538" y="3490"/>
                <a:ext cx="186" cy="2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effectLst/>
                    <a:latin typeface="Book Antiqua" pitchFamily="18" charset="0"/>
                  </a:rPr>
                  <a:t>0</a:t>
                </a:r>
              </a:p>
            </p:txBody>
          </p:sp>
        </p:grpSp>
      </p:grpSp>
      <p:sp>
        <p:nvSpPr>
          <p:cNvPr id="150584" name="Rectangle 56"/>
          <p:cNvSpPr>
            <a:spLocks noChangeArrowheads="1"/>
          </p:cNvSpPr>
          <p:nvPr/>
        </p:nvSpPr>
        <p:spPr bwMode="auto">
          <a:xfrm flipH="1">
            <a:off x="5618163" y="5289550"/>
            <a:ext cx="641350" cy="301625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85" name="Rectangle 57"/>
          <p:cNvSpPr>
            <a:spLocks noChangeArrowheads="1"/>
          </p:cNvSpPr>
          <p:nvPr/>
        </p:nvSpPr>
        <p:spPr bwMode="auto">
          <a:xfrm flipH="1">
            <a:off x="4356100" y="4921250"/>
            <a:ext cx="641350" cy="669925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86" name="Rectangle 58"/>
          <p:cNvSpPr>
            <a:spLocks noChangeArrowheads="1"/>
          </p:cNvSpPr>
          <p:nvPr/>
        </p:nvSpPr>
        <p:spPr bwMode="auto">
          <a:xfrm flipH="1">
            <a:off x="3714750" y="4749800"/>
            <a:ext cx="641350" cy="841375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87" name="Rectangle 59"/>
          <p:cNvSpPr>
            <a:spLocks noChangeArrowheads="1"/>
          </p:cNvSpPr>
          <p:nvPr/>
        </p:nvSpPr>
        <p:spPr bwMode="auto">
          <a:xfrm flipH="1">
            <a:off x="3071813" y="4078288"/>
            <a:ext cx="642937" cy="1512887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88" name="Rectangle 60"/>
          <p:cNvSpPr>
            <a:spLocks noChangeArrowheads="1"/>
          </p:cNvSpPr>
          <p:nvPr/>
        </p:nvSpPr>
        <p:spPr bwMode="auto">
          <a:xfrm flipH="1">
            <a:off x="2430463" y="2949575"/>
            <a:ext cx="642937" cy="2643188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89" name="Rectangle 61"/>
          <p:cNvSpPr>
            <a:spLocks noChangeArrowheads="1"/>
          </p:cNvSpPr>
          <p:nvPr/>
        </p:nvSpPr>
        <p:spPr bwMode="auto">
          <a:xfrm flipH="1">
            <a:off x="5000625" y="5118100"/>
            <a:ext cx="633413" cy="473075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0590" name="Rectangle 62"/>
          <p:cNvSpPr>
            <a:spLocks noChangeArrowheads="1"/>
          </p:cNvSpPr>
          <p:nvPr/>
        </p:nvSpPr>
        <p:spPr bwMode="auto">
          <a:xfrm flipH="1">
            <a:off x="1784350" y="4921250"/>
            <a:ext cx="641350" cy="6715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91" name="Rectangle 63"/>
          <p:cNvSpPr>
            <a:spLocks noChangeArrowheads="1"/>
          </p:cNvSpPr>
          <p:nvPr/>
        </p:nvSpPr>
        <p:spPr bwMode="auto">
          <a:xfrm flipH="1">
            <a:off x="6261100" y="5430838"/>
            <a:ext cx="641350" cy="160337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92" name="Rectangle 64"/>
          <p:cNvSpPr>
            <a:spLocks noChangeArrowheads="1"/>
          </p:cNvSpPr>
          <p:nvPr/>
        </p:nvSpPr>
        <p:spPr bwMode="auto">
          <a:xfrm flipH="1">
            <a:off x="6904038" y="5360988"/>
            <a:ext cx="641350" cy="230187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61" name="Text Box 33"/>
          <p:cNvSpPr txBox="1">
            <a:spLocks noChangeArrowheads="1"/>
          </p:cNvSpPr>
          <p:nvPr/>
        </p:nvSpPr>
        <p:spPr bwMode="auto">
          <a:xfrm>
            <a:off x="3309938" y="2478088"/>
            <a:ext cx="2759075" cy="469900"/>
          </a:xfrm>
          <a:prstGeom prst="rect">
            <a:avLst/>
          </a:prstGeom>
          <a:gradFill flip="none" rotWithShape="1">
            <a:gsLst>
              <a:gs pos="0">
                <a:srgbClr val="648F1D">
                  <a:shade val="30000"/>
                  <a:satMod val="115000"/>
                </a:srgbClr>
              </a:gs>
              <a:gs pos="50000">
                <a:srgbClr val="648F1D">
                  <a:shade val="67500"/>
                  <a:satMod val="115000"/>
                </a:srgbClr>
              </a:gs>
              <a:gs pos="100000">
                <a:srgbClr val="648F1D">
                  <a:shade val="100000"/>
                  <a:satMod val="115000"/>
                </a:srgbClr>
              </a:gs>
            </a:gsLst>
            <a:lin ang="135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Skewness =  1.25  </a:t>
            </a:r>
          </a:p>
        </p:txBody>
      </p:sp>
      <p:sp>
        <p:nvSpPr>
          <p:cNvPr id="150593" name="Rectangle 65"/>
          <p:cNvSpPr>
            <a:spLocks noChangeArrowheads="1"/>
          </p:cNvSpPr>
          <p:nvPr/>
        </p:nvSpPr>
        <p:spPr bwMode="auto">
          <a:xfrm flipH="1">
            <a:off x="7545388" y="5429250"/>
            <a:ext cx="641350" cy="161925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95" name="AutoShape 67"/>
          <p:cNvSpPr>
            <a:spLocks noChangeArrowheads="1"/>
          </p:cNvSpPr>
          <p:nvPr/>
        </p:nvSpPr>
        <p:spPr bwMode="auto">
          <a:xfrm rot="5400000">
            <a:off x="733425" y="1555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96" name="Rectangle 68"/>
          <p:cNvSpPr>
            <a:spLocks noChangeArrowheads="1"/>
          </p:cNvSpPr>
          <p:nvPr/>
        </p:nvSpPr>
        <p:spPr bwMode="auto">
          <a:xfrm>
            <a:off x="687388" y="1441450"/>
            <a:ext cx="7772400" cy="928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Skewness is positive (often above 1.0).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Mean will usually be more than the median.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05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505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50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50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50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50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50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50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50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50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50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0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50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50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73" grpId="0" animBg="1"/>
      <p:bldP spid="150584" grpId="0" animBg="1"/>
      <p:bldP spid="150585" grpId="0" animBg="1"/>
      <p:bldP spid="150586" grpId="0" animBg="1"/>
      <p:bldP spid="150587" grpId="0" animBg="1"/>
      <p:bldP spid="150588" grpId="0" animBg="1"/>
      <p:bldP spid="150589" grpId="0" animBg="1" autoUpdateAnimBg="0"/>
      <p:bldP spid="150590" grpId="0" animBg="1"/>
      <p:bldP spid="150591" grpId="0" animBg="1"/>
      <p:bldP spid="150592" grpId="0" animBg="1"/>
      <p:bldP spid="150561" grpId="0" animBg="1" autoUpdateAnimBg="0"/>
      <p:bldP spid="150593" grpId="0" animBg="1"/>
      <p:bldP spid="150595" grpId="0" animBg="1"/>
      <p:bldP spid="15059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1046163" y="1503363"/>
            <a:ext cx="7613650" cy="147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Seventy efficiency apartments were randomly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sampled in a college town.  The monthly rent prices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 the apartments are listed below in ascending order.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		</a:t>
            </a:r>
          </a:p>
        </p:txBody>
      </p:sp>
      <p:sp>
        <p:nvSpPr>
          <p:cNvPr id="143952" name="Rectangle 59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Distribution Shape:  Skewness</a:t>
            </a:r>
          </a:p>
        </p:txBody>
      </p:sp>
      <p:sp>
        <p:nvSpPr>
          <p:cNvPr id="143953" name="Rectangle 593"/>
          <p:cNvSpPr>
            <a:spLocks noChangeArrowheads="1"/>
          </p:cNvSpPr>
          <p:nvPr/>
        </p:nvSpPr>
        <p:spPr bwMode="auto">
          <a:xfrm>
            <a:off x="687388" y="1009650"/>
            <a:ext cx="533400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Apartment Rents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43954" name="AutoShape 594"/>
          <p:cNvSpPr>
            <a:spLocks noChangeArrowheads="1"/>
          </p:cNvSpPr>
          <p:nvPr/>
        </p:nvSpPr>
        <p:spPr bwMode="auto">
          <a:xfrm rot="5400000">
            <a:off x="752475" y="16319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3955" name="Picture 5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888" y="2994025"/>
            <a:ext cx="7824787" cy="245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43956" name="AutoShape 596"/>
          <p:cNvSpPr>
            <a:spLocks noChangeArrowheads="1"/>
          </p:cNvSpPr>
          <p:nvPr/>
        </p:nvSpPr>
        <p:spPr bwMode="auto">
          <a:xfrm rot="5400000">
            <a:off x="585788" y="395763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39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439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autoUpdateAnimBg="0"/>
      <p:bldP spid="143954" grpId="0" animBg="1"/>
      <p:bldP spid="143956" grpId="0" animBg="1"/>
    </p:bldLst>
  </p:timing>
</p:sld>
</file>

<file path=ppt/theme/theme1.xml><?xml version="1.0" encoding="utf-8"?>
<a:theme xmlns:a="http://schemas.openxmlformats.org/drawingml/2006/main" name="SBE9ch01">
  <a:themeElements>
    <a:clrScheme name="">
      <a:dk1>
        <a:srgbClr val="3C0023"/>
      </a:dk1>
      <a:lt1>
        <a:srgbClr val="FFFFFF"/>
      </a:lt1>
      <a:dk2>
        <a:srgbClr val="300153"/>
      </a:dk2>
      <a:lt2>
        <a:srgbClr val="F6BF69"/>
      </a:lt2>
      <a:accent1>
        <a:srgbClr val="618FFD"/>
      </a:accent1>
      <a:accent2>
        <a:srgbClr val="B760F9"/>
      </a:accent2>
      <a:accent3>
        <a:srgbClr val="ADAAB3"/>
      </a:accent3>
      <a:accent4>
        <a:srgbClr val="DADADA"/>
      </a:accent4>
      <a:accent5>
        <a:srgbClr val="B7C6FE"/>
      </a:accent5>
      <a:accent6>
        <a:srgbClr val="A656E2"/>
      </a:accent6>
      <a:hlink>
        <a:srgbClr val="919191"/>
      </a:hlink>
      <a:folHlink>
        <a:srgbClr val="B50069"/>
      </a:folHlink>
    </a:clrScheme>
    <a:fontScheme name="SBE9ch0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S Reference Serif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S Reference Serif" pitchFamily="18" charset="0"/>
          </a:defRPr>
        </a:defPPr>
      </a:lstStyle>
    </a:lnDef>
  </a:objectDefaults>
  <a:extraClrSchemeLst>
    <a:extraClrScheme>
      <a:clrScheme name="SBE9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9ch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C:\Slides\SBE9ppt\SBE9ch01.PPT</Template>
  <TotalTime>2777</TotalTime>
  <Pages>31</Pages>
  <Words>2132</Words>
  <Application>Microsoft Office PowerPoint</Application>
  <PresentationFormat>On-screen Show (4:3)</PresentationFormat>
  <Paragraphs>529</Paragraphs>
  <Slides>51</Slides>
  <Notes>49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62" baseType="lpstr">
      <vt:lpstr>Arial</vt:lpstr>
      <vt:lpstr>Monotype Sorts</vt:lpstr>
      <vt:lpstr>Book Antiqua</vt:lpstr>
      <vt:lpstr>Times New Roman</vt:lpstr>
      <vt:lpstr>Wingdings</vt:lpstr>
      <vt:lpstr>Symbol</vt:lpstr>
      <vt:lpstr>MS Reference Serif</vt:lpstr>
      <vt:lpstr>Futura Md BT</vt:lpstr>
      <vt:lpstr>SBE9ch01</vt:lpstr>
      <vt:lpstr>Equation</vt:lpstr>
      <vt:lpstr>Worksheet</vt:lpstr>
      <vt:lpstr>PowerPoint Presentation</vt:lpstr>
      <vt:lpstr>Chapter 3, Part B  Descriptive Statistics:  Numerical Measures</vt:lpstr>
      <vt:lpstr>Measures of Distribution Shape, Relative Location, and Detecting Outliers</vt:lpstr>
      <vt:lpstr>Distribution Shape:  Skewness</vt:lpstr>
      <vt:lpstr>PowerPoint Presentation</vt:lpstr>
      <vt:lpstr>Distribution Shape:  Skewness</vt:lpstr>
      <vt:lpstr>Distribution Shape:  Skewness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z-Scores</vt:lpstr>
      <vt:lpstr>Chebyshev’s Theorem</vt:lpstr>
      <vt:lpstr>PowerPoint Presentation</vt:lpstr>
      <vt:lpstr>Chebyshev’s Theorem</vt:lpstr>
      <vt:lpstr>PowerPoint Presentation</vt:lpstr>
      <vt:lpstr>Empirical Rule</vt:lpstr>
      <vt:lpstr>Empirical Rule</vt:lpstr>
      <vt:lpstr>Detecting Outliers</vt:lpstr>
      <vt:lpstr>Detecting Outliers</vt:lpstr>
      <vt:lpstr>Exploratory Data Analysis</vt:lpstr>
      <vt:lpstr>Five-Number Summary</vt:lpstr>
      <vt:lpstr>Five-Number Summary</vt:lpstr>
      <vt:lpstr>PowerPoint Presentation</vt:lpstr>
      <vt:lpstr>PowerPoint Presentation</vt:lpstr>
      <vt:lpstr>PowerPoint Presentation</vt:lpstr>
      <vt:lpstr>PowerPoint Presentation</vt:lpstr>
      <vt:lpstr>Box Plot</vt:lpstr>
      <vt:lpstr>Measures of Association  Between Two Variables</vt:lpstr>
      <vt:lpstr>Covariance</vt:lpstr>
      <vt:lpstr>PowerPoint Presentation</vt:lpstr>
      <vt:lpstr>PowerPoint Presentation</vt:lpstr>
      <vt:lpstr>PowerPoint Presentation</vt:lpstr>
      <vt:lpstr>Correlation Coefficient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Weighted Mean and Working with Grouped Data</vt:lpstr>
      <vt:lpstr>Weighted Mean</vt:lpstr>
      <vt:lpstr>Weighted Mean</vt:lpstr>
      <vt:lpstr>Grouped Data</vt:lpstr>
      <vt:lpstr>Mean for Grouped Data</vt:lpstr>
      <vt:lpstr>PowerPoint Presentation</vt:lpstr>
      <vt:lpstr>PowerPoint Presentation</vt:lpstr>
      <vt:lpstr>Variance  for Grouped Data</vt:lpstr>
      <vt:lpstr>PowerPoint Presentation</vt:lpstr>
      <vt:lpstr>PowerPoint Presentation</vt:lpstr>
      <vt:lpstr>End of Chapter 3, Part 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3, Part B</dc:title>
  <dc:creator>John S. Loucks IV</dc:creator>
  <cp:lastModifiedBy>John IV</cp:lastModifiedBy>
  <cp:revision>184</cp:revision>
  <cp:lastPrinted>1601-01-01T00:00:00Z</cp:lastPrinted>
  <dcterms:created xsi:type="dcterms:W3CDTF">1996-08-26T09:00:02Z</dcterms:created>
  <dcterms:modified xsi:type="dcterms:W3CDTF">2010-12-27T05:41:15Z</dcterms:modified>
</cp:coreProperties>
</file>