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9" r:id="rId3"/>
    <p:sldId id="310" r:id="rId4"/>
    <p:sldId id="261" r:id="rId5"/>
    <p:sldId id="301" r:id="rId6"/>
    <p:sldId id="280" r:id="rId7"/>
    <p:sldId id="287" r:id="rId8"/>
    <p:sldId id="284" r:id="rId9"/>
    <p:sldId id="299" r:id="rId10"/>
    <p:sldId id="300" r:id="rId11"/>
    <p:sldId id="295" r:id="rId12"/>
    <p:sldId id="302" r:id="rId13"/>
    <p:sldId id="303" r:id="rId14"/>
    <p:sldId id="308" r:id="rId15"/>
    <p:sldId id="304" r:id="rId16"/>
    <p:sldId id="317" r:id="rId17"/>
    <p:sldId id="309" r:id="rId18"/>
    <p:sldId id="306" r:id="rId19"/>
    <p:sldId id="311" r:id="rId20"/>
    <p:sldId id="312" r:id="rId21"/>
    <p:sldId id="318" r:id="rId22"/>
    <p:sldId id="313" r:id="rId23"/>
    <p:sldId id="315" r:id="rId24"/>
    <p:sldId id="314" r:id="rId25"/>
    <p:sldId id="320" r:id="rId26"/>
    <p:sldId id="322" r:id="rId27"/>
    <p:sldId id="321" r:id="rId28"/>
    <p:sldId id="323" r:id="rId29"/>
    <p:sldId id="319" r:id="rId30"/>
    <p:sldId id="316" r:id="rId31"/>
    <p:sldId id="307" r:id="rId32"/>
    <p:sldId id="324" r:id="rId33"/>
    <p:sldId id="326" r:id="rId34"/>
    <p:sldId id="328" r:id="rId35"/>
    <p:sldId id="32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AFFF"/>
    <a:srgbClr val="D1B800"/>
    <a:srgbClr val="B5A100"/>
    <a:srgbClr val="6A5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343" autoAdjust="0"/>
    <p:restoredTop sz="86143" autoAdjust="0"/>
  </p:normalViewPr>
  <p:slideViewPr>
    <p:cSldViewPr snapToGrid="0">
      <p:cViewPr varScale="1">
        <p:scale>
          <a:sx n="79" d="100"/>
          <a:sy n="79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754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8.wmf"/><Relationship Id="rId1" Type="http://schemas.openxmlformats.org/officeDocument/2006/relationships/image" Target="../media/image29.wmf"/><Relationship Id="rId4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CDC40-4857-473F-8C5C-42B9BAD47FC6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243DC-E396-405B-BC5D-E97B9317D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46696-2FD3-465A-829B-C425B83585B2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0A963-390C-4531-AC8B-70DFE661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0A963-390C-4531-AC8B-70DFE661E3E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0A963-390C-4531-AC8B-70DFE661E3E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0A963-390C-4531-AC8B-70DFE661E3E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0A963-390C-4531-AC8B-70DFE661E3E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B02A-7947-4419-889D-2B5E6ACE2F34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848F-B4D8-4B71-9FED-288532EED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B02A-7947-4419-889D-2B5E6ACE2F34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848F-B4D8-4B71-9FED-288532EED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B02A-7947-4419-889D-2B5E6ACE2F34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848F-B4D8-4B71-9FED-288532EED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B02A-7947-4419-889D-2B5E6ACE2F34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848F-B4D8-4B71-9FED-288532EED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B02A-7947-4419-889D-2B5E6ACE2F34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848F-B4D8-4B71-9FED-288532EED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B02A-7947-4419-889D-2B5E6ACE2F34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848F-B4D8-4B71-9FED-288532EED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B02A-7947-4419-889D-2B5E6ACE2F34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848F-B4D8-4B71-9FED-288532EED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B02A-7947-4419-889D-2B5E6ACE2F34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848F-B4D8-4B71-9FED-288532EED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B02A-7947-4419-889D-2B5E6ACE2F34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848F-B4D8-4B71-9FED-288532EED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B02A-7947-4419-889D-2B5E6ACE2F34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848F-B4D8-4B71-9FED-288532EED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B02A-7947-4419-889D-2B5E6ACE2F34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848F-B4D8-4B71-9FED-288532EED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1B02A-7947-4419-889D-2B5E6ACE2F34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6848F-B4D8-4B71-9FED-288532EED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70845"/>
            <a:ext cx="7772400" cy="1591734"/>
          </a:xfrm>
        </p:spPr>
        <p:txBody>
          <a:bodyPr>
            <a:normAutofit/>
          </a:bodyPr>
          <a:lstStyle/>
          <a:p>
            <a:r>
              <a:rPr lang="en-US" dirty="0" smtClean="0"/>
              <a:t>Seeing the Light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Birgit Hindman</a:t>
            </a:r>
          </a:p>
          <a:p>
            <a:r>
              <a:rPr lang="en-US" dirty="0" smtClean="0"/>
              <a:t>Lake Washington Technical College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757" y="2206979"/>
            <a:ext cx="7772400" cy="920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Lighting Calculation in Computer Graphics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0912" y="1090097"/>
            <a:ext cx="1792061" cy="165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5518" y="543038"/>
            <a:ext cx="1495425" cy="139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2481942" y="1295401"/>
            <a:ext cx="2667001" cy="220979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orthographicFront">
              <a:rot lat="1800000" lon="420000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4686" y="2311853"/>
            <a:ext cx="381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Rectangle 56"/>
          <p:cNvSpPr/>
          <p:nvPr/>
        </p:nvSpPr>
        <p:spPr>
          <a:xfrm rot="10800000">
            <a:off x="7882586" y="2853207"/>
            <a:ext cx="874921" cy="966543"/>
          </a:xfrm>
          <a:prstGeom prst="rect">
            <a:avLst/>
          </a:prstGeom>
          <a:noFill/>
          <a:ln w="6350">
            <a:solidFill>
              <a:schemeClr val="tx1"/>
            </a:solidFill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 rot="10800000">
            <a:off x="6238848" y="2426389"/>
            <a:ext cx="1903669" cy="54541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>
            <a:off x="6794022" y="2078050"/>
            <a:ext cx="1707723" cy="66515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 flipV="1">
            <a:off x="6226632" y="3897086"/>
            <a:ext cx="1894112" cy="381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 flipV="1">
            <a:off x="6804906" y="3668485"/>
            <a:ext cx="1696839" cy="24923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 rot="10800000">
            <a:off x="5879615" y="2224122"/>
            <a:ext cx="1278731" cy="1933086"/>
          </a:xfrm>
          <a:prstGeom prst="rect">
            <a:avLst/>
          </a:prstGeom>
          <a:noFill/>
          <a:ln w="6350">
            <a:solidFill>
              <a:schemeClr val="tx1"/>
            </a:solidFill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965372" y="2492830"/>
            <a:ext cx="2667001" cy="220979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orthographicFront">
              <a:rot lat="1800000" lon="420000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30888" y="3254828"/>
            <a:ext cx="381497" cy="31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" name="Rectangle 85"/>
          <p:cNvSpPr/>
          <p:nvPr/>
        </p:nvSpPr>
        <p:spPr>
          <a:xfrm rot="16200000">
            <a:off x="3192244" y="4019557"/>
            <a:ext cx="2585353" cy="228598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0483" y="5236029"/>
            <a:ext cx="329305" cy="35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" name="Rectangle 87"/>
          <p:cNvSpPr/>
          <p:nvPr/>
        </p:nvSpPr>
        <p:spPr>
          <a:xfrm>
            <a:off x="3145970" y="4332514"/>
            <a:ext cx="1709059" cy="16002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 rot="5400000">
            <a:off x="3096986" y="3586844"/>
            <a:ext cx="794659" cy="69668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4806044" y="3586843"/>
            <a:ext cx="794657" cy="69668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4806044" y="5187045"/>
            <a:ext cx="794659" cy="69668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5400000">
            <a:off x="3096990" y="5187041"/>
            <a:ext cx="794655" cy="69669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3842655" y="3537857"/>
            <a:ext cx="1709059" cy="16002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381000" y="4876799"/>
            <a:ext cx="2188028" cy="155665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391884" y="5725886"/>
            <a:ext cx="2188029" cy="54811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7913" y="5856514"/>
            <a:ext cx="280517" cy="30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07581" y="0"/>
            <a:ext cx="13716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Without Lighting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1897" y="2026627"/>
            <a:ext cx="34671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8533" y="925689"/>
            <a:ext cx="982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Quack ?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547620" y="1426742"/>
            <a:ext cx="1354666" cy="857956"/>
          </a:xfrm>
          <a:prstGeom prst="wedgeRoundRectCallout">
            <a:avLst>
              <a:gd name="adj1" fmla="val -34166"/>
              <a:gd name="adj2" fmla="val 82237"/>
              <a:gd name="adj3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Quack ?!?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you see depends 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material of the object</a:t>
            </a:r>
          </a:p>
          <a:p>
            <a:r>
              <a:rPr lang="en-US" dirty="0" smtClean="0"/>
              <a:t>The lighting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Color Value = [C</a:t>
            </a:r>
            <a:r>
              <a:rPr lang="en-US" baseline="-25000" dirty="0" smtClean="0"/>
              <a:t>r</a:t>
            </a:r>
            <a:r>
              <a:rPr lang="en-US" dirty="0" smtClean="0"/>
              <a:t>, C</a:t>
            </a:r>
            <a:r>
              <a:rPr lang="en-US" baseline="-25000" dirty="0" smtClean="0"/>
              <a:t>g</a:t>
            </a:r>
            <a:r>
              <a:rPr lang="en-US" dirty="0" smtClean="0"/>
              <a:t>, C</a:t>
            </a:r>
            <a:r>
              <a:rPr lang="en-US" baseline="-25000" dirty="0" smtClean="0"/>
              <a:t>b</a:t>
            </a:r>
            <a:r>
              <a:rPr lang="en-US" dirty="0" smtClean="0"/>
              <a:t>]</a:t>
            </a:r>
          </a:p>
          <a:p>
            <a:pPr lvl="1">
              <a:buNone/>
            </a:pPr>
            <a:r>
              <a:rPr lang="en-US" dirty="0" smtClean="0"/>
              <a:t>0 ≤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≤ 1</a:t>
            </a:r>
          </a:p>
          <a:p>
            <a:r>
              <a:rPr lang="en-US" dirty="0" smtClean="0"/>
              <a:t>Scaling colors</a:t>
            </a:r>
          </a:p>
          <a:p>
            <a:pPr lvl="1">
              <a:buNone/>
            </a:pPr>
            <a:r>
              <a:rPr lang="en-US" dirty="0" err="1" smtClean="0"/>
              <a:t>sC</a:t>
            </a:r>
            <a:r>
              <a:rPr lang="en-US" dirty="0" smtClean="0"/>
              <a:t>= [</a:t>
            </a:r>
            <a:r>
              <a:rPr lang="en-US" dirty="0" err="1" smtClean="0"/>
              <a:t>sC</a:t>
            </a:r>
            <a:r>
              <a:rPr lang="en-US" baseline="-25000" dirty="0" err="1" smtClean="0"/>
              <a:t>r</a:t>
            </a:r>
            <a:r>
              <a:rPr lang="en-US" dirty="0" smtClean="0"/>
              <a:t>, </a:t>
            </a:r>
            <a:r>
              <a:rPr lang="en-US" dirty="0" err="1" smtClean="0"/>
              <a:t>sC</a:t>
            </a:r>
            <a:r>
              <a:rPr lang="en-US" baseline="-25000" dirty="0" err="1" smtClean="0"/>
              <a:t>g</a:t>
            </a:r>
            <a:r>
              <a:rPr lang="en-US" dirty="0" smtClean="0"/>
              <a:t>, </a:t>
            </a:r>
            <a:r>
              <a:rPr lang="en-US" dirty="0" err="1" smtClean="0"/>
              <a:t>sC</a:t>
            </a:r>
            <a:r>
              <a:rPr lang="en-US" baseline="-25000" dirty="0" err="1" smtClean="0"/>
              <a:t>b</a:t>
            </a:r>
            <a:r>
              <a:rPr lang="en-US" dirty="0" smtClean="0"/>
              <a:t>]</a:t>
            </a:r>
          </a:p>
          <a:p>
            <a:r>
              <a:rPr lang="en-US" dirty="0" smtClean="0"/>
              <a:t>Adding colors</a:t>
            </a:r>
          </a:p>
          <a:p>
            <a:pPr lvl="1">
              <a:buNone/>
            </a:pPr>
            <a:r>
              <a:rPr lang="en-US" dirty="0" smtClean="0"/>
              <a:t>C + D = [C</a:t>
            </a:r>
            <a:r>
              <a:rPr lang="en-US" baseline="-25000" dirty="0" smtClean="0"/>
              <a:t>r</a:t>
            </a:r>
            <a:r>
              <a:rPr lang="en-US" dirty="0" smtClean="0"/>
              <a:t> + D</a:t>
            </a:r>
            <a:r>
              <a:rPr lang="en-US" baseline="-25000" dirty="0" smtClean="0"/>
              <a:t>r</a:t>
            </a:r>
            <a:r>
              <a:rPr lang="en-US" dirty="0" smtClean="0"/>
              <a:t>, C</a:t>
            </a:r>
            <a:r>
              <a:rPr lang="en-US" baseline="-25000" dirty="0" smtClean="0"/>
              <a:t>g</a:t>
            </a:r>
            <a:r>
              <a:rPr lang="en-US" dirty="0" smtClean="0"/>
              <a:t> + D</a:t>
            </a:r>
            <a:r>
              <a:rPr lang="en-US" baseline="-25000" dirty="0" smtClean="0"/>
              <a:t>g</a:t>
            </a:r>
            <a:r>
              <a:rPr lang="en-US" dirty="0" smtClean="0"/>
              <a:t>, C</a:t>
            </a:r>
            <a:r>
              <a:rPr lang="en-US" baseline="-25000" dirty="0" smtClean="0"/>
              <a:t>b</a:t>
            </a:r>
            <a:r>
              <a:rPr lang="en-US" dirty="0" smtClean="0"/>
              <a:t> + D</a:t>
            </a:r>
            <a:r>
              <a:rPr lang="en-US" baseline="-25000" dirty="0" smtClean="0"/>
              <a:t>b</a:t>
            </a:r>
            <a:r>
              <a:rPr lang="en-US" dirty="0" smtClean="0"/>
              <a:t>] </a:t>
            </a:r>
          </a:p>
          <a:p>
            <a:r>
              <a:rPr lang="en-US" dirty="0" smtClean="0"/>
              <a:t>Multiplying colors</a:t>
            </a:r>
          </a:p>
          <a:p>
            <a:pPr lvl="1">
              <a:buNone/>
            </a:pPr>
            <a:r>
              <a:rPr lang="en-US" dirty="0" smtClean="0"/>
              <a:t>CD = [</a:t>
            </a:r>
            <a:r>
              <a:rPr lang="en-US" dirty="0" err="1" smtClean="0"/>
              <a:t>C</a:t>
            </a:r>
            <a:r>
              <a:rPr lang="en-US" baseline="-25000" dirty="0" err="1" smtClean="0"/>
              <a:t>r</a:t>
            </a:r>
            <a:r>
              <a:rPr lang="en-US" dirty="0" err="1" smtClean="0"/>
              <a:t>D</a:t>
            </a:r>
            <a:r>
              <a:rPr lang="en-US" baseline="-25000" dirty="0" err="1" smtClean="0"/>
              <a:t>r</a:t>
            </a:r>
            <a:r>
              <a:rPr lang="en-US" dirty="0" smtClean="0"/>
              <a:t>,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g</a:t>
            </a:r>
            <a:r>
              <a:rPr lang="en-US" dirty="0" err="1" smtClean="0"/>
              <a:t>D</a:t>
            </a:r>
            <a:r>
              <a:rPr lang="en-US" baseline="-25000" dirty="0" err="1" smtClean="0"/>
              <a:t>g</a:t>
            </a:r>
            <a:r>
              <a:rPr lang="en-US" dirty="0" smtClean="0"/>
              <a:t>,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b</a:t>
            </a:r>
            <a:r>
              <a:rPr lang="en-US" dirty="0" err="1" smtClean="0"/>
              <a:t>D</a:t>
            </a:r>
            <a:r>
              <a:rPr lang="en-US" baseline="-25000" dirty="0" err="1" smtClean="0"/>
              <a:t>b</a:t>
            </a:r>
            <a:r>
              <a:rPr lang="en-US" dirty="0" smtClean="0"/>
              <a:t>]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Duck colors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1897" y="2026627"/>
            <a:ext cx="34671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887573" y="4463534"/>
            <a:ext cx="1773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[0.82, 0.72, 0.00]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98434" y="2388550"/>
            <a:ext cx="1773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[0.80, 0.33, 0.00]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38711" y="1814119"/>
            <a:ext cx="1773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[0.00, 0.00, 0.00]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4302369" y="2309446"/>
            <a:ext cx="398584" cy="2813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5720862" y="2813538"/>
            <a:ext cx="703384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4648" y="5773208"/>
            <a:ext cx="26479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Sources</a:t>
            </a:r>
            <a:endParaRPr lang="en-US" dirty="0"/>
          </a:p>
        </p:txBody>
      </p:sp>
      <p:pic>
        <p:nvPicPr>
          <p:cNvPr id="56325" name="Picture 5" descr="su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8904" y="1400442"/>
            <a:ext cx="1704975" cy="1276350"/>
          </a:xfrm>
          <a:prstGeom prst="rect">
            <a:avLst/>
          </a:prstGeom>
          <a:noFill/>
        </p:spPr>
      </p:pic>
      <p:pic>
        <p:nvPicPr>
          <p:cNvPr id="56327" name="Picture 7" descr="http://www.cksinfo.com/clipart/household/lighting/lamps/lamp-desk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1646" y="4268383"/>
            <a:ext cx="1333500" cy="1876425"/>
          </a:xfrm>
          <a:prstGeom prst="rect">
            <a:avLst/>
          </a:prstGeom>
          <a:noFill/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0230" y="966611"/>
            <a:ext cx="9048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355646" y="970845"/>
            <a:ext cx="2280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Directional light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365956" y="4820356"/>
            <a:ext cx="2167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Ambient light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48356" y="677333"/>
            <a:ext cx="221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Point light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524977" y="3826934"/>
            <a:ext cx="2077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Spotlight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77333" y="5249333"/>
            <a:ext cx="361245" cy="338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2500490" y="5582355"/>
            <a:ext cx="412044" cy="169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1320801" y="4199468"/>
            <a:ext cx="372533" cy="3499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965200" y="4842933"/>
            <a:ext cx="491067" cy="1185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1371601" y="6090356"/>
            <a:ext cx="316089" cy="3047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1315156" y="5508979"/>
            <a:ext cx="457199" cy="1411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2032001" y="5621867"/>
            <a:ext cx="327379" cy="3273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2968979" y="4605867"/>
            <a:ext cx="468489" cy="2088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370667" y="4267200"/>
            <a:ext cx="485422" cy="33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632178" y="6039556"/>
            <a:ext cx="524933" cy="50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111022" y="6231467"/>
            <a:ext cx="474134" cy="1919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868311" y="4442179"/>
            <a:ext cx="361245" cy="338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>
            <a:off x="530578" y="4391379"/>
            <a:ext cx="491066" cy="3555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174978" y="5187244"/>
            <a:ext cx="485423" cy="1580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3183466" y="5768623"/>
            <a:ext cx="547510" cy="620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923824" y="5960534"/>
            <a:ext cx="451555" cy="3160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3036711" y="5254978"/>
            <a:ext cx="366888" cy="3104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5046134" y="1693333"/>
            <a:ext cx="1411111" cy="10385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 flipV="1">
            <a:off x="5119512" y="2003777"/>
            <a:ext cx="1411111" cy="10385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 flipV="1">
            <a:off x="5249334" y="2314222"/>
            <a:ext cx="1411111" cy="10385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0800000" flipV="1">
            <a:off x="5503334" y="2556933"/>
            <a:ext cx="1411111" cy="10385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 flipV="1">
            <a:off x="5802490" y="2709333"/>
            <a:ext cx="1411111" cy="10385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 flipV="1">
            <a:off x="6293557" y="2714977"/>
            <a:ext cx="1411111" cy="10385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 flipV="1">
            <a:off x="4707467" y="4639732"/>
            <a:ext cx="2619022" cy="16030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 flipV="1">
            <a:off x="5418667" y="4741333"/>
            <a:ext cx="1986844" cy="15465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6112935" y="4893733"/>
            <a:ext cx="1444977" cy="13659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6445958" y="5113868"/>
            <a:ext cx="1365953" cy="10047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0800000" flipV="1">
            <a:off x="575734" y="2777066"/>
            <a:ext cx="970845" cy="5983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0800000" flipV="1">
            <a:off x="485422" y="2652888"/>
            <a:ext cx="993424" cy="338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>
            <a:off x="688622" y="2054578"/>
            <a:ext cx="857956" cy="4402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>
            <a:off x="970847" y="3149598"/>
            <a:ext cx="880534" cy="4741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16200000" flipH="1">
            <a:off x="1902177" y="3042355"/>
            <a:ext cx="835378" cy="5757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2111022" y="2788356"/>
            <a:ext cx="1004711" cy="3725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122311" y="2607733"/>
            <a:ext cx="959556" cy="225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2032003" y="2077156"/>
            <a:ext cx="903108" cy="3725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16200000" flipV="1">
            <a:off x="1078090" y="1755422"/>
            <a:ext cx="829733" cy="3894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5400000" flipH="1" flipV="1">
            <a:off x="1778000" y="1698980"/>
            <a:ext cx="869248" cy="4064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16200000" flipH="1">
            <a:off x="1337736" y="3493916"/>
            <a:ext cx="1032934" cy="169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593205" y="3477058"/>
            <a:ext cx="1645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Other…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452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Light is scattered in all directions equally</a:t>
            </a:r>
          </a:p>
          <a:p>
            <a:r>
              <a:rPr lang="en-US" dirty="0" smtClean="0"/>
              <a:t>Depends on the material and the light hitting the object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6363" y="4151802"/>
            <a:ext cx="11239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7335" y="4771086"/>
            <a:ext cx="9810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754" y="169131"/>
            <a:ext cx="8229600" cy="1143000"/>
          </a:xfrm>
        </p:spPr>
        <p:txBody>
          <a:bodyPr/>
          <a:lstStyle/>
          <a:p>
            <a:r>
              <a:rPr lang="en-US" dirty="0" smtClean="0"/>
              <a:t>Diffuse Light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559072" y="3503051"/>
            <a:ext cx="2859112" cy="257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1394052" y="3500905"/>
            <a:ext cx="2859112" cy="257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5085008" y="3913030"/>
            <a:ext cx="2859112" cy="257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5907109" y="2957848"/>
            <a:ext cx="2859112" cy="257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7"/>
          <p:cNvSpPr/>
          <p:nvPr/>
        </p:nvSpPr>
        <p:spPr>
          <a:xfrm>
            <a:off x="971195" y="4700789"/>
            <a:ext cx="2884869" cy="489398"/>
          </a:xfrm>
          <a:prstGeom prst="parallelogram">
            <a:avLst>
              <a:gd name="adj" fmla="val 776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/>
        </p:nvSpPr>
        <p:spPr>
          <a:xfrm rot="18567812">
            <a:off x="5471374" y="4660005"/>
            <a:ext cx="2884869" cy="489398"/>
          </a:xfrm>
          <a:prstGeom prst="parallelogram">
            <a:avLst>
              <a:gd name="adj" fmla="val 776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2267" y="1318531"/>
            <a:ext cx="56483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Light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13692" y="6131164"/>
            <a:ext cx="661181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3716216" y="5462949"/>
            <a:ext cx="1336431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8400000" flipH="1" flipV="1">
            <a:off x="4232030" y="5709133"/>
            <a:ext cx="1336431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93477" y="3880338"/>
            <a:ext cx="2074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= Surface normal</a:t>
            </a:r>
          </a:p>
          <a:p>
            <a:r>
              <a:rPr lang="en-US" spc="-300" dirty="0" smtClean="0"/>
              <a:t>||</a:t>
            </a:r>
            <a:r>
              <a:rPr lang="en-US" dirty="0" smtClean="0"/>
              <a:t> N</a:t>
            </a:r>
            <a:r>
              <a:rPr lang="en-US" spc="-300" dirty="0" smtClean="0"/>
              <a:t>||</a:t>
            </a:r>
            <a:r>
              <a:rPr lang="en-US" dirty="0" smtClean="0"/>
              <a:t> = 1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62953" y="4747839"/>
            <a:ext cx="1594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 = Light vector</a:t>
            </a:r>
          </a:p>
          <a:p>
            <a:r>
              <a:rPr lang="en-US" spc="-300" dirty="0" smtClean="0"/>
              <a:t>||</a:t>
            </a:r>
            <a:r>
              <a:rPr lang="en-US" dirty="0" smtClean="0"/>
              <a:t> L</a:t>
            </a:r>
            <a:r>
              <a:rPr lang="en-US" spc="-300" dirty="0" smtClean="0"/>
              <a:t> ||</a:t>
            </a:r>
            <a:r>
              <a:rPr lang="en-US" dirty="0" smtClean="0"/>
              <a:t> = 1</a:t>
            </a:r>
          </a:p>
          <a:p>
            <a:r>
              <a:rPr lang="en-US" dirty="0" smtClean="0"/>
              <a:t>K = Light color</a:t>
            </a:r>
            <a:endParaRPr lang="en-US" dirty="0"/>
          </a:p>
        </p:txBody>
      </p:sp>
      <p:pic>
        <p:nvPicPr>
          <p:cNvPr id="17" name="Picture 5" descr="s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0935" y="2666529"/>
            <a:ext cx="1704975" cy="127635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33045" y="1852247"/>
            <a:ext cx="725658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Reflected light = DK max((</a:t>
            </a:r>
            <a:r>
              <a:rPr lang="en-US" sz="2400" dirty="0" err="1" smtClean="0"/>
              <a:t>cos</a:t>
            </a:r>
            <a:r>
              <a:rPr lang="el-GR" sz="2400" dirty="0" smtClean="0"/>
              <a:t>θ</a:t>
            </a:r>
            <a:r>
              <a:rPr lang="en-US" sz="2400" dirty="0" smtClean="0"/>
              <a:t>), 0) = DK max((N ∙ L ), 0)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957753" y="6201503"/>
            <a:ext cx="370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 = diffuse color of material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384431" y="5650524"/>
            <a:ext cx="31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light examples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600200"/>
            <a:ext cx="725658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Reflected light = DK max((</a:t>
            </a:r>
            <a:r>
              <a:rPr lang="en-US" sz="2400" dirty="0" err="1" smtClean="0"/>
              <a:t>cos</a:t>
            </a:r>
            <a:r>
              <a:rPr lang="el-GR" sz="2400" dirty="0" smtClean="0"/>
              <a:t>θ</a:t>
            </a:r>
            <a:r>
              <a:rPr lang="en-US" sz="2400" dirty="0" smtClean="0"/>
              <a:t>), 0) = DK max((N ∙ L ), 0)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2667000"/>
            <a:ext cx="255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 = [0.82, 0.72, 0.00]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2971800"/>
            <a:ext cx="242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 = [1.00, 1.00, 1.00]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3276600"/>
            <a:ext cx="242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= [0.00, 1.00, 0.00]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3581400"/>
            <a:ext cx="242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 = [0.87, 0.50, 0.00] </a:t>
            </a:r>
            <a:endParaRPr lang="en-US" dirty="0"/>
          </a:p>
        </p:txBody>
      </p:sp>
      <p:sp>
        <p:nvSpPr>
          <p:cNvPr id="10" name="Flowchart: Data 9"/>
          <p:cNvSpPr/>
          <p:nvPr/>
        </p:nvSpPr>
        <p:spPr>
          <a:xfrm>
            <a:off x="738554" y="5316415"/>
            <a:ext cx="2930770" cy="445477"/>
          </a:xfrm>
          <a:prstGeom prst="flowChartInputOutput">
            <a:avLst/>
          </a:prstGeom>
          <a:solidFill>
            <a:srgbClr val="6A52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1711569" y="5035063"/>
            <a:ext cx="9378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9000000" flipH="1" flipV="1">
            <a:off x="2121877" y="5269524"/>
            <a:ext cx="9378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43000" y="4114800"/>
            <a:ext cx="253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= [0.41, 0.36, 0.00] 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33600" y="4953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60˚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86400" y="2667000"/>
            <a:ext cx="255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 = [0.82, 0.72, 0.00]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86400" y="2971800"/>
            <a:ext cx="242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 = [1.00, 1.00, 1.00]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86400" y="3276600"/>
            <a:ext cx="242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= [0.00, 1.00, 0.00]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86400" y="3581400"/>
            <a:ext cx="242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 = [0.50, 0.87, 0.00] </a:t>
            </a:r>
            <a:endParaRPr lang="en-US" dirty="0"/>
          </a:p>
        </p:txBody>
      </p:sp>
      <p:sp>
        <p:nvSpPr>
          <p:cNvPr id="22" name="Flowchart: Data 21"/>
          <p:cNvSpPr/>
          <p:nvPr/>
        </p:nvSpPr>
        <p:spPr>
          <a:xfrm>
            <a:off x="5081954" y="5316415"/>
            <a:ext cx="2930770" cy="445477"/>
          </a:xfrm>
          <a:prstGeom prst="flowChartInputOutput">
            <a:avLst/>
          </a:prstGeom>
          <a:solidFill>
            <a:srgbClr val="B5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6054969" y="5035063"/>
            <a:ext cx="9378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7200000" flipH="1" flipV="1">
            <a:off x="6290118" y="5106657"/>
            <a:ext cx="9378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86400" y="4114800"/>
            <a:ext cx="253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= [0.71, 0.63, 0.00] 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488723" y="469509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30˚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828800" y="4783016"/>
            <a:ext cx="281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166338" y="4783015"/>
            <a:ext cx="281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846277" y="4935416"/>
            <a:ext cx="281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614245" y="4736123"/>
            <a:ext cx="281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Diffuse Light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71805" y="1219591"/>
            <a:ext cx="18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DK max((N ∙ L ), 0)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2305" y="2504396"/>
            <a:ext cx="62388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 rot="10800000">
            <a:off x="1296987" y="3278188"/>
            <a:ext cx="7604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2322115" y="4190206"/>
            <a:ext cx="68500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</a:t>
            </a:r>
            <a:r>
              <a:rPr lang="en-US" dirty="0" err="1" smtClean="0"/>
              <a:t>normals</a:t>
            </a:r>
            <a:endParaRPr lang="en-US" dirty="0"/>
          </a:p>
        </p:txBody>
      </p:sp>
      <p:sp>
        <p:nvSpPr>
          <p:cNvPr id="4" name="Cube 3"/>
          <p:cNvSpPr/>
          <p:nvPr/>
        </p:nvSpPr>
        <p:spPr>
          <a:xfrm>
            <a:off x="1676400" y="2362200"/>
            <a:ext cx="1905000" cy="1828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5638800" y="2362200"/>
            <a:ext cx="1905000" cy="1828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2323306" y="2247900"/>
            <a:ext cx="685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29000" y="3276600"/>
            <a:ext cx="76358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2180492" y="3475096"/>
            <a:ext cx="291490" cy="2880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5177308" y="2524260"/>
            <a:ext cx="454045" cy="2771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5754551" y="2011409"/>
            <a:ext cx="452218" cy="2157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7502769" y="1975339"/>
            <a:ext cx="427892" cy="3458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565658" y="3740455"/>
            <a:ext cx="419243" cy="1876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7010800" y="4255874"/>
            <a:ext cx="456407" cy="2930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5189994" y="4212707"/>
            <a:ext cx="479857" cy="4028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7029725" y="2587473"/>
            <a:ext cx="293871" cy="1832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Barycentric</a:t>
            </a:r>
            <a:r>
              <a:rPr lang="en-US" dirty="0" smtClean="0"/>
              <a:t> coordinates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4970585" y="1840523"/>
            <a:ext cx="3634153" cy="3352800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83322" y="2406640"/>
            <a:ext cx="35872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 = </a:t>
            </a:r>
            <a:r>
              <a:rPr lang="el-GR" sz="2400" dirty="0" smtClean="0"/>
              <a:t>λ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v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 </a:t>
            </a:r>
            <a:r>
              <a:rPr lang="el-GR" sz="2400" dirty="0" smtClean="0"/>
              <a:t>λ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</a:t>
            </a:r>
            <a:r>
              <a:rPr lang="el-GR" sz="2400" dirty="0" smtClean="0"/>
              <a:t>λ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v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l-GR" sz="2400" dirty="0" smtClean="0"/>
              <a:t>λ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+ </a:t>
            </a:r>
            <a:r>
              <a:rPr lang="el-GR" sz="2400" dirty="0" smtClean="0"/>
              <a:t>λ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+ </a:t>
            </a:r>
            <a:r>
              <a:rPr lang="el-GR" sz="2400" dirty="0" smtClean="0"/>
              <a:t>λ</a:t>
            </a:r>
            <a:r>
              <a:rPr lang="en-US" sz="2400" baseline="-25000" dirty="0" smtClean="0"/>
              <a:t>3 </a:t>
            </a:r>
            <a:r>
              <a:rPr lang="en-US" sz="2400" dirty="0" smtClean="0"/>
              <a:t>= 1</a:t>
            </a:r>
          </a:p>
          <a:p>
            <a:endParaRPr lang="en-US" sz="2400" dirty="0" smtClean="0"/>
          </a:p>
          <a:p>
            <a:r>
              <a:rPr lang="el-GR" sz="2400" dirty="0" smtClean="0"/>
              <a:t>λ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= A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/ A</a:t>
            </a: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5301734"/>
            <a:ext cx="39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1573796"/>
            <a:ext cx="39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8487507" y="5301734"/>
            <a:ext cx="39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6080759" y="41605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13" name="Straight Connector 12"/>
          <p:cNvCxnSpPr>
            <a:stCxn id="5" idx="2"/>
            <a:endCxn id="11" idx="2"/>
          </p:cNvCxnSpPr>
          <p:nvPr/>
        </p:nvCxnSpPr>
        <p:spPr>
          <a:xfrm rot="5400000" flipH="1" flipV="1">
            <a:off x="5081660" y="4026584"/>
            <a:ext cx="1055663" cy="1277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0"/>
            <a:endCxn id="11" idx="0"/>
          </p:cNvCxnSpPr>
          <p:nvPr/>
        </p:nvCxnSpPr>
        <p:spPr>
          <a:xfrm rot="16200000" flipH="1" flipV="1">
            <a:off x="5392322" y="2719460"/>
            <a:ext cx="2274277" cy="516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4"/>
          </p:cNvCxnSpPr>
          <p:nvPr/>
        </p:nvCxnSpPr>
        <p:spPr>
          <a:xfrm rot="5400000" flipH="1">
            <a:off x="6890656" y="3479242"/>
            <a:ext cx="1071827" cy="2356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248400" y="4114800"/>
            <a:ext cx="45719" cy="457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61759" y="4529852"/>
            <a:ext cx="39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5849813" y="3560802"/>
            <a:ext cx="39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7133493" y="3745468"/>
            <a:ext cx="39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6245468" y="5301734"/>
            <a:ext cx="108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area = 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Barycentric</a:t>
            </a:r>
            <a:r>
              <a:rPr lang="en-US" dirty="0" smtClean="0"/>
              <a:t> coordinates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4970584" y="2667000"/>
            <a:ext cx="3634153" cy="3352800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1999" y="6128211"/>
            <a:ext cx="39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6934199" y="2400273"/>
            <a:ext cx="39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8487506" y="6128211"/>
            <a:ext cx="39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6080758" y="498699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13" name="Straight Connector 12"/>
          <p:cNvCxnSpPr>
            <a:stCxn id="5" idx="2"/>
            <a:endCxn id="11" idx="2"/>
          </p:cNvCxnSpPr>
          <p:nvPr/>
        </p:nvCxnSpPr>
        <p:spPr>
          <a:xfrm rot="5400000" flipH="1" flipV="1">
            <a:off x="5081659" y="4853061"/>
            <a:ext cx="1055663" cy="1277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0"/>
            <a:endCxn id="11" idx="0"/>
          </p:cNvCxnSpPr>
          <p:nvPr/>
        </p:nvCxnSpPr>
        <p:spPr>
          <a:xfrm rot="16200000" flipH="1" flipV="1">
            <a:off x="5392321" y="3545937"/>
            <a:ext cx="2274277" cy="516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4"/>
          </p:cNvCxnSpPr>
          <p:nvPr/>
        </p:nvCxnSpPr>
        <p:spPr>
          <a:xfrm rot="5400000" flipH="1">
            <a:off x="6890655" y="4305719"/>
            <a:ext cx="1071827" cy="2356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248399" y="4941277"/>
            <a:ext cx="45719" cy="457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61758" y="5356329"/>
            <a:ext cx="39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5849812" y="4387279"/>
            <a:ext cx="39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7133492" y="4571945"/>
            <a:ext cx="39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6245467" y="6128211"/>
            <a:ext cx="108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area = A</a:t>
            </a:r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012825" y="1943649"/>
          <a:ext cx="4112312" cy="2094951"/>
        </p:xfrm>
        <a:graphic>
          <a:graphicData uri="http://schemas.openxmlformats.org/presentationml/2006/ole">
            <p:oleObj spid="_x0000_s63491" name="Equation" r:id="rId3" imgW="1346040" imgH="685800" progId="Equation.3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63492" name="Equation" r:id="rId4" imgW="91440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Barycentric</a:t>
            </a:r>
            <a:r>
              <a:rPr lang="en-US" dirty="0" smtClean="0"/>
              <a:t> coordinates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4970584" y="2667000"/>
            <a:ext cx="3634153" cy="3352800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1999" y="6128211"/>
            <a:ext cx="39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6934199" y="2400273"/>
            <a:ext cx="39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8487506" y="6128211"/>
            <a:ext cx="39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6080758" y="498699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13" name="Straight Connector 12"/>
          <p:cNvCxnSpPr>
            <a:stCxn id="5" idx="2"/>
            <a:endCxn id="11" idx="2"/>
          </p:cNvCxnSpPr>
          <p:nvPr/>
        </p:nvCxnSpPr>
        <p:spPr>
          <a:xfrm rot="5400000" flipH="1" flipV="1">
            <a:off x="5081659" y="4853061"/>
            <a:ext cx="1055663" cy="1277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0"/>
            <a:endCxn id="11" idx="0"/>
          </p:cNvCxnSpPr>
          <p:nvPr/>
        </p:nvCxnSpPr>
        <p:spPr>
          <a:xfrm rot="16200000" flipH="1" flipV="1">
            <a:off x="5392321" y="3545937"/>
            <a:ext cx="2274277" cy="516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4"/>
          </p:cNvCxnSpPr>
          <p:nvPr/>
        </p:nvCxnSpPr>
        <p:spPr>
          <a:xfrm rot="5400000" flipH="1">
            <a:off x="6890655" y="4305719"/>
            <a:ext cx="1071827" cy="2356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248399" y="4941277"/>
            <a:ext cx="45719" cy="457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61758" y="5356329"/>
            <a:ext cx="39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5849812" y="4387279"/>
            <a:ext cx="39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7133492" y="4571945"/>
            <a:ext cx="39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6245467" y="6128211"/>
            <a:ext cx="108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area = A</a:t>
            </a:r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990600" y="2209560"/>
          <a:ext cx="3581399" cy="1143240"/>
        </p:xfrm>
        <a:graphic>
          <a:graphicData uri="http://schemas.openxmlformats.org/presentationml/2006/ole">
            <p:oleObj spid="_x0000_s64514" name="Equation" r:id="rId3" imgW="1473120" imgH="469800" progId="Equation.3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64516" name="Equation" r:id="rId4" imgW="914400" imgH="215640" progId="Equation.3">
              <p:embed/>
            </p:oleObj>
          </a:graphicData>
        </a:graphic>
      </p:graphicFrame>
      <p:graphicFrame>
        <p:nvGraphicFramePr>
          <p:cNvPr id="64517" name="Object 2"/>
          <p:cNvGraphicFramePr>
            <a:graphicFrameLocks noChangeAspect="1"/>
          </p:cNvGraphicFramePr>
          <p:nvPr/>
        </p:nvGraphicFramePr>
        <p:xfrm>
          <a:off x="969963" y="3593866"/>
          <a:ext cx="3602036" cy="1130534"/>
        </p:xfrm>
        <a:graphic>
          <a:graphicData uri="http://schemas.openxmlformats.org/presentationml/2006/ole">
            <p:oleObj spid="_x0000_s64517" name="Equation" r:id="rId5" imgW="1498320" imgH="469800" progId="Equation.3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990600" y="5029200"/>
          <a:ext cx="1905000" cy="518816"/>
        </p:xfrm>
        <a:graphic>
          <a:graphicData uri="http://schemas.openxmlformats.org/presentationml/2006/ole">
            <p:oleObj spid="_x0000_s64519" name="Equation" r:id="rId6" imgW="901440" imgH="22860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969963" y="1417638"/>
            <a:ext cx="358139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p is inside the triangle: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236029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</a:t>
            </a:r>
            <a:r>
              <a:rPr lang="en-US" baseline="-25000" dirty="0" smtClean="0"/>
              <a:t>r</a:t>
            </a:r>
            <a:r>
              <a:rPr lang="en-US" dirty="0" smtClean="0"/>
              <a:t> = </a:t>
            </a:r>
            <a:r>
              <a:rPr lang="el-GR" dirty="0" smtClean="0"/>
              <a:t>λ</a:t>
            </a:r>
            <a:r>
              <a:rPr lang="en-US" baseline="-25000" dirty="0" smtClean="0"/>
              <a:t>1</a:t>
            </a:r>
            <a:r>
              <a:rPr lang="en-US" dirty="0" smtClean="0"/>
              <a:t>A</a:t>
            </a:r>
            <a:r>
              <a:rPr lang="en-US" baseline="-25000" dirty="0" smtClean="0"/>
              <a:t>r</a:t>
            </a:r>
            <a:r>
              <a:rPr lang="en-US" dirty="0" smtClean="0"/>
              <a:t> + </a:t>
            </a:r>
            <a:r>
              <a:rPr lang="el-GR" dirty="0" smtClean="0"/>
              <a:t>λ</a:t>
            </a:r>
            <a:r>
              <a:rPr lang="en-US" baseline="-25000" dirty="0" smtClean="0"/>
              <a:t>2</a:t>
            </a:r>
            <a:r>
              <a:rPr lang="en-US" dirty="0" smtClean="0"/>
              <a:t>B</a:t>
            </a:r>
            <a:r>
              <a:rPr lang="en-US" baseline="-25000" dirty="0" smtClean="0"/>
              <a:t>r</a:t>
            </a:r>
            <a:r>
              <a:rPr lang="en-US" dirty="0" smtClean="0"/>
              <a:t> +</a:t>
            </a:r>
            <a:r>
              <a:rPr lang="el-GR" dirty="0" smtClean="0"/>
              <a:t> λ</a:t>
            </a:r>
            <a:r>
              <a:rPr lang="en-US" baseline="-25000" dirty="0" smtClean="0"/>
              <a:t>3</a:t>
            </a:r>
            <a:r>
              <a:rPr lang="en-US" dirty="0" smtClean="0"/>
              <a:t>C</a:t>
            </a:r>
            <a:r>
              <a:rPr lang="en-US" baseline="-25000" dirty="0" smtClean="0"/>
              <a:t>r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P</a:t>
            </a:r>
            <a:r>
              <a:rPr lang="en-US" baseline="-25000" dirty="0" smtClean="0"/>
              <a:t>g</a:t>
            </a:r>
            <a:r>
              <a:rPr lang="en-US" dirty="0" smtClean="0"/>
              <a:t> = </a:t>
            </a:r>
            <a:r>
              <a:rPr lang="el-GR" dirty="0" smtClean="0"/>
              <a:t>λ</a:t>
            </a:r>
            <a:r>
              <a:rPr lang="en-US" baseline="-25000" dirty="0" smtClean="0"/>
              <a:t>1</a:t>
            </a:r>
            <a:r>
              <a:rPr lang="en-US" dirty="0" smtClean="0"/>
              <a:t>A</a:t>
            </a:r>
            <a:r>
              <a:rPr lang="en-US" baseline="-25000" dirty="0" smtClean="0"/>
              <a:t>g</a:t>
            </a:r>
            <a:r>
              <a:rPr lang="en-US" dirty="0" smtClean="0"/>
              <a:t> + </a:t>
            </a:r>
            <a:r>
              <a:rPr lang="el-GR" dirty="0" smtClean="0"/>
              <a:t>λ</a:t>
            </a:r>
            <a:r>
              <a:rPr lang="en-US" baseline="-25000" dirty="0" smtClean="0"/>
              <a:t>2</a:t>
            </a:r>
            <a:r>
              <a:rPr lang="en-US" dirty="0" smtClean="0"/>
              <a:t>B</a:t>
            </a:r>
            <a:r>
              <a:rPr lang="en-US" baseline="-25000" dirty="0" smtClean="0"/>
              <a:t>g</a:t>
            </a:r>
            <a:r>
              <a:rPr lang="en-US" dirty="0" smtClean="0"/>
              <a:t> +</a:t>
            </a:r>
            <a:r>
              <a:rPr lang="el-GR" dirty="0" smtClean="0"/>
              <a:t> λ</a:t>
            </a:r>
            <a:r>
              <a:rPr lang="en-US" baseline="-25000" dirty="0" smtClean="0"/>
              <a:t>3</a:t>
            </a:r>
            <a:r>
              <a:rPr lang="en-US" dirty="0" smtClean="0"/>
              <a:t>C</a:t>
            </a:r>
            <a:r>
              <a:rPr lang="en-US" baseline="-25000" dirty="0" smtClean="0"/>
              <a:t>g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P</a:t>
            </a:r>
            <a:r>
              <a:rPr lang="en-US" baseline="-25000" dirty="0" err="1" smtClean="0"/>
              <a:t>b</a:t>
            </a:r>
            <a:r>
              <a:rPr lang="en-US" dirty="0" smtClean="0"/>
              <a:t> = </a:t>
            </a:r>
            <a:r>
              <a:rPr lang="el-GR" dirty="0" smtClean="0"/>
              <a:t>λ</a:t>
            </a:r>
            <a:r>
              <a:rPr lang="en-US" baseline="-25000" dirty="0" smtClean="0"/>
              <a:t>1</a:t>
            </a:r>
            <a:r>
              <a:rPr lang="en-US" dirty="0" smtClean="0"/>
              <a:t>A</a:t>
            </a:r>
            <a:r>
              <a:rPr lang="en-US" baseline="-25000" dirty="0" smtClean="0"/>
              <a:t>b</a:t>
            </a:r>
            <a:r>
              <a:rPr lang="en-US" dirty="0" smtClean="0"/>
              <a:t> + </a:t>
            </a:r>
            <a:r>
              <a:rPr lang="el-GR" dirty="0" smtClean="0"/>
              <a:t>λ</a:t>
            </a:r>
            <a:r>
              <a:rPr lang="en-US" baseline="-25000" dirty="0" smtClean="0"/>
              <a:t>2</a:t>
            </a:r>
            <a:r>
              <a:rPr lang="en-US" dirty="0" smtClean="0"/>
              <a:t>B</a:t>
            </a:r>
            <a:r>
              <a:rPr lang="en-US" baseline="-25000" dirty="0" smtClean="0"/>
              <a:t>b</a:t>
            </a:r>
            <a:r>
              <a:rPr lang="en-US" dirty="0" smtClean="0"/>
              <a:t> +</a:t>
            </a:r>
            <a:r>
              <a:rPr lang="el-GR" dirty="0" smtClean="0"/>
              <a:t> λ</a:t>
            </a:r>
            <a:r>
              <a:rPr lang="en-US" baseline="-25000" dirty="0" smtClean="0"/>
              <a:t>3</a:t>
            </a:r>
            <a:r>
              <a:rPr lang="en-US" dirty="0" smtClean="0"/>
              <a:t>C</a:t>
            </a:r>
            <a:r>
              <a:rPr lang="en-US" baseline="-25000" dirty="0" smtClean="0"/>
              <a:t>b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2104" y="2158773"/>
            <a:ext cx="44386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010401" y="4430486"/>
            <a:ext cx="424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239000" y="468085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12772" y="6030686"/>
            <a:ext cx="32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79971" y="5998028"/>
            <a:ext cx="37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1817914"/>
            <a:ext cx="391885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Diffuse Light (</a:t>
            </a:r>
            <a:r>
              <a:rPr lang="en-US" dirty="0" err="1" smtClean="0">
                <a:solidFill>
                  <a:schemeClr val="bg1"/>
                </a:solidFill>
              </a:rPr>
              <a:t>Gouraud</a:t>
            </a:r>
            <a:r>
              <a:rPr lang="en-US" dirty="0" smtClean="0">
                <a:solidFill>
                  <a:schemeClr val="bg1"/>
                </a:solidFill>
              </a:rPr>
              <a:t> shading)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71805" y="1219591"/>
            <a:ext cx="18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DK max((N ∙ L ), 0)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6709" y="2573793"/>
            <a:ext cx="63341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Ambient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05543"/>
          </a:xfrm>
        </p:spPr>
        <p:txBody>
          <a:bodyPr/>
          <a:lstStyle/>
          <a:p>
            <a:r>
              <a:rPr lang="en-US" dirty="0" smtClean="0"/>
              <a:t>Reflects equally off all surfaces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49855" y="3295718"/>
            <a:ext cx="5386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Reflected light = BA</a:t>
            </a:r>
          </a:p>
          <a:p>
            <a:r>
              <a:rPr lang="en-US" sz="2400" dirty="0" smtClean="0"/>
              <a:t>B = ambient color of the material</a:t>
            </a:r>
          </a:p>
          <a:p>
            <a:r>
              <a:rPr lang="en-US" sz="2400" dirty="0" smtClean="0"/>
              <a:t>A = ambient light color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36914"/>
            <a:ext cx="317862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[0.654243, 0.330678, 0.187963] </a:t>
            </a:r>
          </a:p>
          <a:p>
            <a:r>
              <a:rPr lang="en-US" dirty="0" smtClean="0"/>
              <a:t>[0.645254, 0.358022, 0.185461] </a:t>
            </a:r>
          </a:p>
          <a:p>
            <a:r>
              <a:rPr lang="en-US" dirty="0" smtClean="0"/>
              <a:t>[0.646650, 0.374428, 0.185850] </a:t>
            </a:r>
          </a:p>
          <a:p>
            <a:r>
              <a:rPr lang="en-US" dirty="0" smtClean="0"/>
              <a:t>[0.655751, 0.379897, 0.188383] </a:t>
            </a:r>
          </a:p>
          <a:p>
            <a:r>
              <a:rPr lang="en-US" dirty="0" smtClean="0"/>
              <a:t>[0.669877, 0.374428, 0.192314] </a:t>
            </a:r>
          </a:p>
          <a:p>
            <a:r>
              <a:rPr lang="en-US" dirty="0" smtClean="0"/>
              <a:t>[0.686348, 0.358022, 0.196898] </a:t>
            </a:r>
          </a:p>
          <a:p>
            <a:r>
              <a:rPr lang="en-US" dirty="0" smtClean="0"/>
              <a:t>[0.702484, 0.330678, 0.201389] </a:t>
            </a:r>
          </a:p>
          <a:p>
            <a:r>
              <a:rPr lang="en-US" dirty="0" smtClean="0"/>
              <a:t>[0.584502, 0.330678, 0.355704] </a:t>
            </a:r>
          </a:p>
          <a:p>
            <a:r>
              <a:rPr lang="en-US" dirty="0" smtClean="0"/>
              <a:t>[0.576441, 0.358022, 0.350969] </a:t>
            </a:r>
          </a:p>
          <a:p>
            <a:r>
              <a:rPr lang="en-US" dirty="0" smtClean="0"/>
              <a:t>[0.577693, 0.374428, 0.351704] </a:t>
            </a:r>
          </a:p>
          <a:p>
            <a:r>
              <a:rPr lang="en-US" dirty="0" smtClean="0"/>
              <a:t>[0.585854, 0.379897, 0.356498] </a:t>
            </a:r>
          </a:p>
          <a:p>
            <a:r>
              <a:rPr lang="en-US" dirty="0" smtClean="0"/>
              <a:t>[0.598522, 0.374428, 0.363938] </a:t>
            </a:r>
          </a:p>
          <a:p>
            <a:r>
              <a:rPr lang="en-US" dirty="0" smtClean="0"/>
              <a:t>[0.613292, 0.358022, 0.372613] </a:t>
            </a:r>
          </a:p>
          <a:p>
            <a:r>
              <a:rPr lang="en-US" dirty="0" smtClean="0"/>
              <a:t>[0.627762, 0.330678, 0.381111] </a:t>
            </a:r>
          </a:p>
          <a:p>
            <a:r>
              <a:rPr lang="en-US" dirty="0" smtClean="0"/>
              <a:t>[0.475873, 0.330678, 0.497000] </a:t>
            </a:r>
          </a:p>
          <a:p>
            <a:r>
              <a:rPr lang="en-US" dirty="0" smtClean="0"/>
              <a:t>[0.469258, 0.358022, 0.490385] </a:t>
            </a:r>
          </a:p>
          <a:p>
            <a:r>
              <a:rPr lang="en-US" dirty="0" smtClean="0"/>
              <a:t>[0.470285, 0.374428, 0.491412] </a:t>
            </a:r>
          </a:p>
          <a:p>
            <a:r>
              <a:rPr lang="en-US" dirty="0" smtClean="0"/>
              <a:t>[0.476982, 0.379897, 0.498109] </a:t>
            </a:r>
          </a:p>
          <a:p>
            <a:r>
              <a:rPr lang="en-US" dirty="0" smtClean="0"/>
              <a:t>[0.487377, 0.374428, 0.508505]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43943" y="1436914"/>
            <a:ext cx="322217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[0.499498, 0.358022, 0.520626] </a:t>
            </a:r>
          </a:p>
          <a:p>
            <a:r>
              <a:rPr lang="en-US" dirty="0" smtClean="0"/>
              <a:t>[0.511373, 0.330678, 0.532500] </a:t>
            </a:r>
          </a:p>
          <a:p>
            <a:r>
              <a:rPr lang="en-US" dirty="0" smtClean="0"/>
              <a:t>[0.334576, 0.330678, 0.605630] </a:t>
            </a:r>
          </a:p>
          <a:p>
            <a:r>
              <a:rPr lang="en-US" dirty="0" smtClean="0"/>
              <a:t>[0.329842, 0.358022, 0.597569] </a:t>
            </a:r>
          </a:p>
          <a:p>
            <a:r>
              <a:rPr lang="en-US" dirty="0" smtClean="0"/>
              <a:t>[0.330577, 0.374428, 0.598820] </a:t>
            </a:r>
          </a:p>
          <a:p>
            <a:r>
              <a:rPr lang="en-US" dirty="0" smtClean="0"/>
              <a:t>[0.335370, 0.379897, 0.606982] </a:t>
            </a:r>
          </a:p>
          <a:p>
            <a:r>
              <a:rPr lang="en-US" dirty="0" smtClean="0"/>
              <a:t>[0.342810, 0.374428, 0.619649] </a:t>
            </a:r>
          </a:p>
          <a:p>
            <a:r>
              <a:rPr lang="en-US" dirty="0" smtClean="0"/>
              <a:t>[0.351485, 0.358022, 0.634419] </a:t>
            </a:r>
          </a:p>
          <a:p>
            <a:r>
              <a:rPr lang="en-US" dirty="0" smtClean="0"/>
              <a:t>[0.359984, 0.330678, 0.648889] </a:t>
            </a:r>
          </a:p>
          <a:p>
            <a:r>
              <a:rPr lang="en-US" dirty="0" smtClean="0"/>
              <a:t>[0.166836, 0.330678, 0.675370] </a:t>
            </a:r>
          </a:p>
          <a:p>
            <a:r>
              <a:rPr lang="en-US" dirty="0" smtClean="0"/>
              <a:t>[0.164334, 0.358022, 0.666381] </a:t>
            </a:r>
          </a:p>
          <a:p>
            <a:r>
              <a:rPr lang="en-US" dirty="0" smtClean="0"/>
              <a:t>[0.164722, 0.374428, 0.667777] </a:t>
            </a:r>
          </a:p>
          <a:p>
            <a:r>
              <a:rPr lang="en-US" dirty="0" smtClean="0"/>
              <a:t>[0.167255, 0.379897, 0.676878] </a:t>
            </a:r>
          </a:p>
          <a:p>
            <a:r>
              <a:rPr lang="en-US" dirty="0" smtClean="0"/>
              <a:t>[0.171187, 0.374428, 0.691004] </a:t>
            </a:r>
          </a:p>
          <a:p>
            <a:r>
              <a:rPr lang="en-US" dirty="0" smtClean="0"/>
              <a:t>[0.175771, 0.358022, 0.707475] </a:t>
            </a:r>
          </a:p>
          <a:p>
            <a:r>
              <a:rPr lang="en-US" dirty="0" smtClean="0"/>
              <a:t>[0.180262, 0.330678, 0.723611] </a:t>
            </a:r>
          </a:p>
          <a:p>
            <a:r>
              <a:rPr lang="en-US" dirty="0" smtClean="0"/>
              <a:t>[-0.021127, 0.330678, 0.700000] </a:t>
            </a:r>
          </a:p>
          <a:p>
            <a:r>
              <a:rPr lang="en-US" dirty="0" smtClean="0"/>
              <a:t>[-0.021127, 0.358022, 0.690683] </a:t>
            </a:r>
          </a:p>
          <a:p>
            <a:r>
              <a:rPr lang="en-US" dirty="0" smtClean="0"/>
              <a:t>[-0.021127, 0.374428, 0.692130]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55229" y="1447800"/>
            <a:ext cx="3592286" cy="541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[-0.021127, 0.379897, 0.701563] </a:t>
            </a:r>
          </a:p>
          <a:p>
            <a:r>
              <a:rPr lang="en-US" dirty="0" smtClean="0"/>
              <a:t>[-0.021127, 0.374428, 0.716204] </a:t>
            </a:r>
          </a:p>
          <a:p>
            <a:r>
              <a:rPr lang="en-US" dirty="0" smtClean="0"/>
              <a:t>[-0.021127, 0.358022, 0.733276] </a:t>
            </a:r>
          </a:p>
          <a:p>
            <a:r>
              <a:rPr lang="en-US" dirty="0" smtClean="0"/>
              <a:t>[-0.021127, 0.330678, 0.750000] </a:t>
            </a:r>
          </a:p>
          <a:p>
            <a:r>
              <a:rPr lang="en-US" dirty="0" smtClean="0"/>
              <a:t>[-0.224715, 0.330678, 0.675370] </a:t>
            </a:r>
          </a:p>
          <a:p>
            <a:r>
              <a:rPr lang="en-US" dirty="0" smtClean="0"/>
              <a:t>[-0.215631, 0.358022, 0.666381] </a:t>
            </a:r>
          </a:p>
          <a:p>
            <a:r>
              <a:rPr lang="en-US" dirty="0" smtClean="0"/>
              <a:t>[-0.211606, 0.374428, 0.667777] </a:t>
            </a:r>
          </a:p>
          <a:p>
            <a:r>
              <a:rPr lang="en-US" dirty="0" smtClean="0"/>
              <a:t>[-0.211463, 0.379897, 0.676878] </a:t>
            </a:r>
          </a:p>
          <a:p>
            <a:r>
              <a:rPr lang="en-US" dirty="0" smtClean="0"/>
              <a:t>[-0.214020, 0.374428, 0.691004] </a:t>
            </a:r>
          </a:p>
          <a:p>
            <a:r>
              <a:rPr lang="en-US" dirty="0" smtClean="0"/>
              <a:t>[-0.218098, 0.358022, 0.707475] </a:t>
            </a:r>
          </a:p>
          <a:p>
            <a:r>
              <a:rPr lang="en-US" dirty="0" smtClean="0"/>
              <a:t>[-0.222516, 0.330678, 0.723611] </a:t>
            </a:r>
          </a:p>
          <a:p>
            <a:r>
              <a:rPr lang="en-US" dirty="0" smtClean="0"/>
              <a:t>[-0.396831, 0.330678, 0.605630] </a:t>
            </a:r>
          </a:p>
          <a:p>
            <a:r>
              <a:rPr lang="en-US" dirty="0" smtClean="0"/>
              <a:t>[-0.383671, 0.358022, 0.597569] </a:t>
            </a:r>
          </a:p>
          <a:p>
            <a:r>
              <a:rPr lang="en-US" dirty="0" smtClean="0"/>
              <a:t>[-0.378758, 0.374428, 0.598820] </a:t>
            </a:r>
          </a:p>
          <a:p>
            <a:r>
              <a:rPr lang="en-US" dirty="0" smtClean="0"/>
              <a:t>[-0.380125, 0.379897, 0.606982] </a:t>
            </a:r>
          </a:p>
          <a:p>
            <a:r>
              <a:rPr lang="en-US" dirty="0" smtClean="0"/>
              <a:t>[-0.385806, 0.374428, 0.619649] </a:t>
            </a:r>
          </a:p>
          <a:p>
            <a:r>
              <a:rPr lang="en-US" dirty="0" smtClean="0"/>
              <a:t>[-0.393832, 0.358022, 0.634419] </a:t>
            </a:r>
          </a:p>
          <a:p>
            <a:r>
              <a:rPr lang="en-US" dirty="0" smtClean="0"/>
              <a:t>[-0.402238, 0.330678, 0.648889] </a:t>
            </a:r>
          </a:p>
          <a:p>
            <a:r>
              <a:rPr lang="en-US" dirty="0" smtClean="0"/>
              <a:t>[-0.535002, 0.330678, 0.497000]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Ambient + Diffuse Light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5234" y="1219591"/>
            <a:ext cx="2345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AB + DK max((N ∙ L ), 0)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7684" y="2481943"/>
            <a:ext cx="61245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Specular</a:t>
            </a:r>
            <a:r>
              <a:rPr lang="en-US" dirty="0" smtClean="0"/>
              <a:t>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83430"/>
          </a:xfrm>
        </p:spPr>
        <p:txBody>
          <a:bodyPr>
            <a:normAutofit/>
          </a:bodyPr>
          <a:lstStyle/>
          <a:p>
            <a:r>
              <a:rPr lang="en-US" dirty="0" smtClean="0"/>
              <a:t>Highlight</a:t>
            </a:r>
          </a:p>
          <a:p>
            <a:r>
              <a:rPr lang="en-US" dirty="0" smtClean="0"/>
              <a:t>Depends on</a:t>
            </a:r>
          </a:p>
          <a:p>
            <a:pPr lvl="1">
              <a:buNone/>
            </a:pPr>
            <a:r>
              <a:rPr lang="en-US" dirty="0" smtClean="0"/>
              <a:t>The direction of the light </a:t>
            </a:r>
          </a:p>
          <a:p>
            <a:pPr lvl="1">
              <a:buNone/>
            </a:pPr>
            <a:r>
              <a:rPr lang="en-US" dirty="0" smtClean="0"/>
              <a:t>The direction of the viewer</a:t>
            </a:r>
          </a:p>
          <a:p>
            <a:pPr lvl="1">
              <a:buNone/>
            </a:pPr>
            <a:r>
              <a:rPr lang="en-US" dirty="0" smtClean="0"/>
              <a:t>The color of the light</a:t>
            </a:r>
          </a:p>
          <a:p>
            <a:pPr lvl="1">
              <a:buNone/>
            </a:pPr>
            <a:r>
              <a:rPr lang="en-US" dirty="0" smtClean="0"/>
              <a:t>The material of the object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Specular</a:t>
            </a:r>
            <a:r>
              <a:rPr lang="en-US" dirty="0" smtClean="0"/>
              <a:t> Light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13692" y="6131164"/>
            <a:ext cx="661181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3716216" y="5462949"/>
            <a:ext cx="1336431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8400000" flipH="1" flipV="1">
            <a:off x="4232030" y="5709133"/>
            <a:ext cx="1336431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98276" y="3978310"/>
            <a:ext cx="2074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= Surface normal</a:t>
            </a:r>
          </a:p>
          <a:p>
            <a:r>
              <a:rPr lang="en-US" spc="-300" dirty="0" smtClean="0"/>
              <a:t>||</a:t>
            </a:r>
            <a:r>
              <a:rPr lang="en-US" dirty="0" smtClean="0"/>
              <a:t> N</a:t>
            </a:r>
            <a:r>
              <a:rPr lang="en-US" spc="-300" dirty="0" smtClean="0"/>
              <a:t>||</a:t>
            </a:r>
            <a:r>
              <a:rPr lang="en-US" dirty="0" smtClean="0"/>
              <a:t> = 1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62953" y="4747839"/>
            <a:ext cx="1594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 = Light vector</a:t>
            </a:r>
          </a:p>
          <a:p>
            <a:r>
              <a:rPr lang="en-US" spc="-300" dirty="0" smtClean="0"/>
              <a:t>||</a:t>
            </a:r>
            <a:r>
              <a:rPr lang="en-US" dirty="0" smtClean="0"/>
              <a:t> L</a:t>
            </a:r>
            <a:r>
              <a:rPr lang="en-US" spc="-300" dirty="0" smtClean="0"/>
              <a:t> ||</a:t>
            </a:r>
            <a:r>
              <a:rPr lang="en-US" dirty="0" smtClean="0"/>
              <a:t> = 1</a:t>
            </a:r>
          </a:p>
          <a:p>
            <a:r>
              <a:rPr lang="en-US" dirty="0" smtClean="0"/>
              <a:t>K = Light color</a:t>
            </a:r>
            <a:endParaRPr lang="en-US" dirty="0"/>
          </a:p>
        </p:txBody>
      </p:sp>
      <p:pic>
        <p:nvPicPr>
          <p:cNvPr id="17" name="Picture 5" descr="s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9563" y="3548272"/>
            <a:ext cx="1704975" cy="127635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43930" y="1405932"/>
            <a:ext cx="2153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 = -L+2(N∙L)N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957754" y="6201503"/>
            <a:ext cx="3452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 = </a:t>
            </a:r>
            <a:r>
              <a:rPr lang="en-US" dirty="0" err="1" smtClean="0"/>
              <a:t>specular</a:t>
            </a:r>
            <a:r>
              <a:rPr lang="en-US" dirty="0" smtClean="0"/>
              <a:t> color of material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384431" y="5650524"/>
            <a:ext cx="31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2400000" flipH="1" flipV="1">
            <a:off x="3208773" y="5698247"/>
            <a:ext cx="1336431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84714" y="4855029"/>
            <a:ext cx="1556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= Reflection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1500000" flipH="1" flipV="1">
            <a:off x="3121688" y="5850645"/>
            <a:ext cx="1336431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07771" y="5529942"/>
            <a:ext cx="140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 = View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43930" y="2124388"/>
            <a:ext cx="4896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Reflected light =</a:t>
            </a:r>
            <a:endParaRPr lang="en-US" sz="2400" baseline="30000" dirty="0"/>
          </a:p>
        </p:txBody>
      </p:sp>
      <p:sp>
        <p:nvSpPr>
          <p:cNvPr id="24" name="TextBox 23"/>
          <p:cNvSpPr txBox="1"/>
          <p:nvPr/>
        </p:nvSpPr>
        <p:spPr>
          <a:xfrm>
            <a:off x="653143" y="3309256"/>
            <a:ext cx="241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= </a:t>
            </a:r>
            <a:r>
              <a:rPr lang="en-US" dirty="0" err="1" smtClean="0"/>
              <a:t>specular</a:t>
            </a:r>
            <a:r>
              <a:rPr lang="en-US" dirty="0" smtClean="0"/>
              <a:t> power</a:t>
            </a:r>
            <a:endParaRPr lang="en-US" dirty="0"/>
          </a:p>
        </p:txBody>
      </p:sp>
      <p:sp>
        <p:nvSpPr>
          <p:cNvPr id="25" name="Left Brace 24"/>
          <p:cNvSpPr/>
          <p:nvPr/>
        </p:nvSpPr>
        <p:spPr>
          <a:xfrm>
            <a:off x="2775856" y="1741714"/>
            <a:ext cx="228600" cy="125185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58887" y="1817912"/>
            <a:ext cx="2503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SK (max((V∙R), 0))</a:t>
            </a:r>
            <a:r>
              <a:rPr lang="en-US" sz="2400" baseline="30000" dirty="0" smtClean="0"/>
              <a:t>n</a:t>
            </a:r>
          </a:p>
          <a:p>
            <a:endParaRPr lang="en-US" sz="2400" dirty="0" smtClean="0"/>
          </a:p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5715000" y="1861456"/>
            <a:ext cx="1632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N∙L &gt; 0</a:t>
            </a:r>
          </a:p>
          <a:p>
            <a:endParaRPr lang="en-US" sz="2400" dirty="0" smtClean="0"/>
          </a:p>
          <a:p>
            <a:r>
              <a:rPr lang="en-US" sz="2400" dirty="0" smtClean="0"/>
              <a:t>if N∙L ≤ 0</a:t>
            </a:r>
          </a:p>
          <a:p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4101403" y="5650523"/>
            <a:ext cx="31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Ambient + Diffuse + </a:t>
            </a:r>
            <a:r>
              <a:rPr lang="en-US" dirty="0" err="1" smtClean="0">
                <a:solidFill>
                  <a:schemeClr val="bg1"/>
                </a:solidFill>
              </a:rPr>
              <a:t>Specular</a:t>
            </a:r>
            <a:r>
              <a:rPr lang="en-US" dirty="0" smtClean="0">
                <a:solidFill>
                  <a:schemeClr val="bg1"/>
                </a:solidFill>
              </a:rPr>
              <a:t> Light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7603" y="1578819"/>
            <a:ext cx="2511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AB + DK max((N ∙ L ), 0) +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3886224" y="1306285"/>
            <a:ext cx="228601" cy="979715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69256" y="1360711"/>
            <a:ext cx="2503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SK (max((V∙R), 0))</a:t>
            </a:r>
            <a:r>
              <a:rPr lang="en-US" baseline="30000" dirty="0" smtClean="0">
                <a:solidFill>
                  <a:schemeClr val="bg1"/>
                </a:solidFill>
              </a:rPr>
              <a:t>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0183" y="1404255"/>
            <a:ext cx="1632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 N∙L &gt; 0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if N∙L ≤ 0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6657" y="3085420"/>
            <a:ext cx="59436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Phong</a:t>
            </a:r>
            <a:r>
              <a:rPr lang="en-US" dirty="0" smtClean="0">
                <a:solidFill>
                  <a:schemeClr val="bg1"/>
                </a:solidFill>
              </a:rPr>
              <a:t> shading</a:t>
            </a:r>
            <a:endParaRPr lang="en-US" dirty="0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754" y="3946752"/>
            <a:ext cx="59245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2228" y="1419906"/>
            <a:ext cx="59436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A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3113" y="1466850"/>
            <a:ext cx="50577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space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95575" y="2110581"/>
            <a:ext cx="37528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space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133600"/>
            <a:ext cx="33909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8622" y="2225147"/>
            <a:ext cx="34766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space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-1028700" y="4229100"/>
            <a:ext cx="32766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190500" y="3467100"/>
            <a:ext cx="32766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81000" y="2057400"/>
            <a:ext cx="12192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38200" y="5334000"/>
            <a:ext cx="12192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000" y="2819400"/>
            <a:ext cx="7010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00200" y="2057400"/>
            <a:ext cx="57912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38200" y="2971800"/>
            <a:ext cx="655320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057400" y="2971800"/>
            <a:ext cx="53340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2476500" y="3695700"/>
            <a:ext cx="1905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276600" y="2405743"/>
            <a:ext cx="576943" cy="489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2971804" y="3276602"/>
            <a:ext cx="2013853" cy="272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 flipV="1">
            <a:off x="3581400" y="4419600"/>
            <a:ext cx="533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09600" y="2209800"/>
            <a:ext cx="3962400" cy="4114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orthographicFront">
              <a:rot lat="1800000" lon="420000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191000"/>
            <a:ext cx="5810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114800"/>
            <a:ext cx="5143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3581400"/>
            <a:ext cx="381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TextBox 62"/>
          <p:cNvSpPr txBox="1"/>
          <p:nvPr/>
        </p:nvSpPr>
        <p:spPr>
          <a:xfrm>
            <a:off x="7315200" y="2514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camera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3581400" y="1981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near plane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066800" y="1676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far plane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2286000" y="5791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view frustum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Clip space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 rot="10800000">
            <a:off x="2808515" y="3537856"/>
            <a:ext cx="990600" cy="1143000"/>
          </a:xfrm>
          <a:prstGeom prst="rect">
            <a:avLst/>
          </a:prstGeom>
          <a:noFill/>
          <a:ln w="6350">
            <a:solidFill>
              <a:schemeClr val="tx1"/>
            </a:solidFill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rot="10800000">
            <a:off x="1143003" y="3178629"/>
            <a:ext cx="1926768" cy="52251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1785264" y="2786752"/>
            <a:ext cx="1730822" cy="64224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 flipV="1">
            <a:off x="1132119" y="4767942"/>
            <a:ext cx="1937652" cy="60959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 flipV="1">
            <a:off x="1785262" y="4517570"/>
            <a:ext cx="1730824" cy="44631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 rot="10800000">
            <a:off x="751115" y="2939142"/>
            <a:ext cx="1447800" cy="2286000"/>
          </a:xfrm>
          <a:prstGeom prst="rect">
            <a:avLst/>
          </a:prstGeom>
          <a:noFill/>
          <a:ln w="6350">
            <a:solidFill>
              <a:schemeClr val="tx1"/>
            </a:solidFill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5170713" y="3341914"/>
            <a:ext cx="2155372" cy="212271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 rot="5400000">
            <a:off x="5116285" y="2601685"/>
            <a:ext cx="794658" cy="685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7282543" y="2590800"/>
            <a:ext cx="783772" cy="69668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7271656" y="4713513"/>
            <a:ext cx="783772" cy="69668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5143500" y="4708071"/>
            <a:ext cx="783771" cy="685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5867398" y="2547257"/>
            <a:ext cx="2155372" cy="212271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4049486" y="4082143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" name="Object 111"/>
          <p:cNvGraphicFramePr>
            <a:graphicFrameLocks noChangeAspect="1"/>
          </p:cNvGraphicFramePr>
          <p:nvPr/>
        </p:nvGraphicFramePr>
        <p:xfrm>
          <a:off x="3385457" y="2934883"/>
          <a:ext cx="527050" cy="412474"/>
        </p:xfrm>
        <a:graphic>
          <a:graphicData uri="http://schemas.openxmlformats.org/presentationml/2006/ole">
            <p:oleObj spid="_x0000_s39938" name="Equation" r:id="rId4" imgW="291960" imgH="228600" progId="Equation.3">
              <p:embed/>
            </p:oleObj>
          </a:graphicData>
        </a:graphic>
      </p:graphicFrame>
      <p:graphicFrame>
        <p:nvGraphicFramePr>
          <p:cNvPr id="113" name="Object 112"/>
          <p:cNvGraphicFramePr>
            <a:graphicFrameLocks noChangeAspect="1"/>
          </p:cNvGraphicFramePr>
          <p:nvPr/>
        </p:nvGraphicFramePr>
        <p:xfrm>
          <a:off x="1701799" y="2295978"/>
          <a:ext cx="464458" cy="441235"/>
        </p:xfrm>
        <a:graphic>
          <a:graphicData uri="http://schemas.openxmlformats.org/presentationml/2006/ole">
            <p:oleObj spid="_x0000_s39939" name="Equation" r:id="rId5" imgW="253800" imgH="241200" progId="Equation.3">
              <p:embed/>
            </p:oleObj>
          </a:graphicData>
        </a:graphic>
      </p:graphicFrame>
      <p:graphicFrame>
        <p:nvGraphicFramePr>
          <p:cNvPr id="114" name="Object 113"/>
          <p:cNvGraphicFramePr>
            <a:graphicFrameLocks noChangeAspect="1"/>
          </p:cNvGraphicFramePr>
          <p:nvPr/>
        </p:nvGraphicFramePr>
        <p:xfrm>
          <a:off x="5561273" y="2177143"/>
          <a:ext cx="374390" cy="304800"/>
        </p:xfrm>
        <a:graphic>
          <a:graphicData uri="http://schemas.openxmlformats.org/presentationml/2006/ole">
            <p:oleObj spid="_x0000_s39940" name="Equation" r:id="rId6" imgW="317160" imgH="164880" progId="Equation.3">
              <p:embed/>
            </p:oleObj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7821887" y="2122713"/>
          <a:ext cx="513169" cy="315685"/>
        </p:xfrm>
        <a:graphic>
          <a:graphicData uri="http://schemas.openxmlformats.org/presentationml/2006/ole">
            <p:oleObj spid="_x0000_s39941" name="Equation" r:id="rId7" imgW="419040" imgH="164880" progId="Equation.3">
              <p:embed/>
            </p:oleObj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8067675" y="4646613"/>
          <a:ext cx="390525" cy="327025"/>
        </p:xfrm>
        <a:graphic>
          <a:graphicData uri="http://schemas.openxmlformats.org/presentationml/2006/ole">
            <p:oleObj spid="_x0000_s39942" name="Equation" r:id="rId8" imgW="330120" imgH="177480" progId="Equation.3">
              <p:embed/>
            </p:oleObj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7127875" y="5505450"/>
          <a:ext cx="528638" cy="341313"/>
        </p:xfrm>
        <a:graphic>
          <a:graphicData uri="http://schemas.openxmlformats.org/presentationml/2006/ole">
            <p:oleObj spid="_x0000_s39943" name="Equation" r:id="rId9" imgW="431640" imgH="177480" progId="Equation.3">
              <p:embed/>
            </p:oleObj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4483100" y="5372100"/>
          <a:ext cx="528638" cy="388938"/>
        </p:xfrm>
        <a:graphic>
          <a:graphicData uri="http://schemas.openxmlformats.org/presentationml/2006/ole">
            <p:oleObj spid="_x0000_s39944" name="Equation" r:id="rId10" imgW="431640" imgH="203040" progId="Equation.3">
              <p:embed/>
            </p:oleObj>
          </a:graphicData>
        </a:graphic>
      </p:graphicFrame>
      <p:graphicFrame>
        <p:nvGraphicFramePr>
          <p:cNvPr id="39945" name="Object 9"/>
          <p:cNvGraphicFramePr>
            <a:graphicFrameLocks noChangeAspect="1"/>
          </p:cNvGraphicFramePr>
          <p:nvPr/>
        </p:nvGraphicFramePr>
        <p:xfrm>
          <a:off x="4551363" y="3078163"/>
          <a:ext cx="390525" cy="373062"/>
        </p:xfrm>
        <a:graphic>
          <a:graphicData uri="http://schemas.openxmlformats.org/presentationml/2006/ole">
            <p:oleObj spid="_x0000_s39945" name="Equation" r:id="rId11" imgW="33012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 rot="16200000">
            <a:off x="1211043" y="2871108"/>
            <a:ext cx="2585353" cy="228598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space</a:t>
            </a:r>
            <a:endParaRPr lang="en-US" dirty="0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8542" y="3820886"/>
            <a:ext cx="381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28"/>
          <p:cNvSpPr/>
          <p:nvPr/>
        </p:nvSpPr>
        <p:spPr>
          <a:xfrm>
            <a:off x="5758543" y="2612571"/>
            <a:ext cx="2971800" cy="231865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769427" y="3592286"/>
            <a:ext cx="2971801" cy="81642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9028" y="3777343"/>
            <a:ext cx="381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3" name="Straight Arrow Connector 32"/>
          <p:cNvCxnSpPr/>
          <p:nvPr/>
        </p:nvCxnSpPr>
        <p:spPr>
          <a:xfrm>
            <a:off x="4288971" y="3603171"/>
            <a:ext cx="107768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055913" y="2884714"/>
            <a:ext cx="2155372" cy="212271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1001485" y="2144485"/>
            <a:ext cx="794658" cy="685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3167743" y="2133600"/>
            <a:ext cx="783772" cy="69668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3156856" y="4256313"/>
            <a:ext cx="783772" cy="69668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1028700" y="4250871"/>
            <a:ext cx="783771" cy="685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752598" y="2090057"/>
            <a:ext cx="2155372" cy="212271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Rasterize</a:t>
            </a:r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7413" y="1676400"/>
            <a:ext cx="48291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9780</TotalTime>
  <Words>1057</Words>
  <Application>Microsoft Office PowerPoint</Application>
  <PresentationFormat>On-screen Show (4:3)</PresentationFormat>
  <Paragraphs>223</Paragraphs>
  <Slides>35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Equation</vt:lpstr>
      <vt:lpstr>Seeing the Light </vt:lpstr>
      <vt:lpstr>vertices</vt:lpstr>
      <vt:lpstr>vertices</vt:lpstr>
      <vt:lpstr>Object space</vt:lpstr>
      <vt:lpstr>World space</vt:lpstr>
      <vt:lpstr>View space</vt:lpstr>
      <vt:lpstr>Clip space</vt:lpstr>
      <vt:lpstr>Screen space</vt:lpstr>
      <vt:lpstr>Rasterize</vt:lpstr>
      <vt:lpstr>Summary</vt:lpstr>
      <vt:lpstr>Slide 11</vt:lpstr>
      <vt:lpstr>Without Lighting</vt:lpstr>
      <vt:lpstr>Slide 13</vt:lpstr>
      <vt:lpstr>What you see depends on…</vt:lpstr>
      <vt:lpstr>Colors</vt:lpstr>
      <vt:lpstr>Duck colors</vt:lpstr>
      <vt:lpstr>Light Sources</vt:lpstr>
      <vt:lpstr>Diffuse Light</vt:lpstr>
      <vt:lpstr>Diffuse Light</vt:lpstr>
      <vt:lpstr>Diffuse Light</vt:lpstr>
      <vt:lpstr>Diffuse light examples</vt:lpstr>
      <vt:lpstr>Diffuse Light</vt:lpstr>
      <vt:lpstr>Vertex normals</vt:lpstr>
      <vt:lpstr>Barycentric coordinates</vt:lpstr>
      <vt:lpstr>Barycentric coordinates</vt:lpstr>
      <vt:lpstr>Barycentric coordinates</vt:lpstr>
      <vt:lpstr>Shading</vt:lpstr>
      <vt:lpstr>Diffuse Light (Gouraud shading)</vt:lpstr>
      <vt:lpstr>Ambient Light</vt:lpstr>
      <vt:lpstr>Ambient + Diffuse Light</vt:lpstr>
      <vt:lpstr>Specular Light</vt:lpstr>
      <vt:lpstr>Specular Light</vt:lpstr>
      <vt:lpstr>Ambient + Diffuse + Specular Light</vt:lpstr>
      <vt:lpstr>Phong shading</vt:lpstr>
      <vt:lpstr>Slide 35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Birgit</dc:creator>
  <cp:lastModifiedBy>Birgit</cp:lastModifiedBy>
  <cp:revision>189</cp:revision>
  <dcterms:created xsi:type="dcterms:W3CDTF">2008-03-13T16:22:40Z</dcterms:created>
  <dcterms:modified xsi:type="dcterms:W3CDTF">2009-04-27T21:21:32Z</dcterms:modified>
</cp:coreProperties>
</file>