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1"/>
  </p:notesMasterIdLst>
  <p:handoutMasterIdLst>
    <p:handoutMasterId r:id="rId62"/>
  </p:handoutMasterIdLst>
  <p:sldIdLst>
    <p:sldId id="266" r:id="rId3"/>
    <p:sldId id="504" r:id="rId4"/>
    <p:sldId id="503" r:id="rId5"/>
    <p:sldId id="505" r:id="rId6"/>
    <p:sldId id="506" r:id="rId7"/>
    <p:sldId id="507" r:id="rId8"/>
    <p:sldId id="531" r:id="rId9"/>
    <p:sldId id="276" r:id="rId10"/>
    <p:sldId id="400" r:id="rId11"/>
    <p:sldId id="432" r:id="rId12"/>
    <p:sldId id="532" r:id="rId13"/>
    <p:sldId id="401" r:id="rId14"/>
    <p:sldId id="431" r:id="rId15"/>
    <p:sldId id="424" r:id="rId16"/>
    <p:sldId id="423" r:id="rId17"/>
    <p:sldId id="428" r:id="rId18"/>
    <p:sldId id="429" r:id="rId19"/>
    <p:sldId id="430" r:id="rId20"/>
    <p:sldId id="425" r:id="rId21"/>
    <p:sldId id="426" r:id="rId22"/>
    <p:sldId id="427" r:id="rId23"/>
    <p:sldId id="406" r:id="rId24"/>
    <p:sldId id="433" r:id="rId25"/>
    <p:sldId id="435" r:id="rId26"/>
    <p:sldId id="434" r:id="rId27"/>
    <p:sldId id="436" r:id="rId28"/>
    <p:sldId id="437" r:id="rId29"/>
    <p:sldId id="438" r:id="rId30"/>
    <p:sldId id="439" r:id="rId31"/>
    <p:sldId id="440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4" r:id="rId43"/>
    <p:sldId id="452" r:id="rId44"/>
    <p:sldId id="453" r:id="rId45"/>
    <p:sldId id="455" r:id="rId46"/>
    <p:sldId id="456" r:id="rId47"/>
    <p:sldId id="462" r:id="rId48"/>
    <p:sldId id="463" r:id="rId49"/>
    <p:sldId id="464" r:id="rId50"/>
    <p:sldId id="457" r:id="rId51"/>
    <p:sldId id="465" r:id="rId52"/>
    <p:sldId id="458" r:id="rId53"/>
    <p:sldId id="466" r:id="rId54"/>
    <p:sldId id="467" r:id="rId55"/>
    <p:sldId id="495" r:id="rId56"/>
    <p:sldId id="496" r:id="rId57"/>
    <p:sldId id="460" r:id="rId58"/>
    <p:sldId id="461" r:id="rId59"/>
    <p:sldId id="347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18" autoAdjust="0"/>
    <p:restoredTop sz="84549" autoAdjust="0"/>
  </p:normalViewPr>
  <p:slideViewPr>
    <p:cSldViewPr>
      <p:cViewPr varScale="1">
        <p:scale>
          <a:sx n="83" d="100"/>
          <a:sy n="83" d="100"/>
        </p:scale>
        <p:origin x="10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8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491CC-1579-40F6-A316-4F845330E6C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28A5D-3659-4AB5-817A-A3E5F746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4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9FDEF-EBA3-4C55-AFFD-D4BC401CB94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FCFE-CCE3-4163-AD59-F70896863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pimper.com/wallpaper/download-wallpaper-Solar_System-size-1280x960-id-112377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r_Isaac_Newton_by_Sir_Godfrey_Kneller,_Bt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Introduce everyone 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http://www.wallpaperpimper.com/wallpaper/download-wallpaper-Solar_System-size-1280x960-id-112377.htm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X a = |</a:t>
            </a:r>
            <a:r>
              <a:rPr lang="en-US" baseline="0" dirty="0" err="1"/>
              <a:t>a|.|a|.sin</a:t>
            </a:r>
            <a:r>
              <a:rPr lang="en-US" baseline="0" dirty="0"/>
              <a:t>(0)= 0</a:t>
            </a:r>
          </a:p>
          <a:p>
            <a:endParaRPr lang="en-US" baseline="0" dirty="0"/>
          </a:p>
          <a:p>
            <a:r>
              <a:rPr lang="en-US" baseline="0" dirty="0"/>
              <a:t>Note for later: v x v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8D47-3C27-4FC6-8800-FB05D68C4A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0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54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70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1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7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 dirty="0" err="1"/>
              <a:t>Heliocentrism</a:t>
            </a:r>
            <a:r>
              <a:rPr lang="en-US" baseline="0" dirty="0"/>
              <a:t> is the idea that the planets revolve around the Sun and not Earth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http://www.astro.psu.edu/users/rbc/a1/lec4n.html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9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 the line with the integrals using words … not symbols (otherwise you end up having</a:t>
            </a:r>
            <a:r>
              <a:rPr lang="en-US" baseline="0" dirty="0"/>
              <a:t> to justify integrating a vector)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8D47-3C27-4FC6-8800-FB05D68C4A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4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2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0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7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0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1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5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Nicolaus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Copernicus came up with the idea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Heliocentrism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http://ircamera.as.arizona.edu/NatSci102/NatSci102/lectures/copernicus.htm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0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wouldn’t have been how Newton did it</a:t>
            </a:r>
            <a:r>
              <a:rPr lang="en-US" baseline="0" dirty="0">
                <a:sym typeface="Wingdings" pitchFamily="2" charset="2"/>
              </a:rPr>
              <a:t>.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0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solidFill>
                      <a:schemeClr val="tx1"/>
                    </a:solidFill>
                  </a:rPr>
                  <a:t>Vector triple product: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1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−(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 smtClean="0">
                    <a:solidFill>
                      <a:schemeClr val="tx1"/>
                    </a:solidFill>
                  </a:rPr>
                  <a:t>Vector triple product: 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</a:rPr>
                  <a:t> </a:t>
                </a:r>
                <a:r>
                  <a:rPr lang="en-US" sz="1200" b="0" i="0" dirty="0" smtClean="0">
                    <a:solidFill>
                      <a:srgbClr val="00B0F0"/>
                    </a:solidFill>
                    <a:latin typeface="Cambria Math"/>
                  </a:rPr>
                  <a:t>𝑎 ⃑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×(𝑏 ⃑</a:t>
                </a:r>
                <a:r>
                  <a:rPr lang="en-US" sz="1200" i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𝑐 ⃑ )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</a:rPr>
                  <a:t>=(𝑎 ⃑.𝑐 ⃑ ) 𝑏 ⃑−(𝑎 ⃑.𝑏 ⃑)𝑐 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solidFill>
                      <a:schemeClr val="tx1"/>
                    </a:solidFill>
                  </a:rPr>
                  <a:t>Vector triple product: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1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−(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 smtClean="0">
                    <a:solidFill>
                      <a:schemeClr val="tx1"/>
                    </a:solidFill>
                  </a:rPr>
                  <a:t>Vector triple product: 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</a:rPr>
                  <a:t> </a:t>
                </a:r>
                <a:r>
                  <a:rPr lang="en-US" sz="1200" b="0" i="0" dirty="0" smtClean="0">
                    <a:solidFill>
                      <a:srgbClr val="00B0F0"/>
                    </a:solidFill>
                    <a:latin typeface="Cambria Math"/>
                  </a:rPr>
                  <a:t>𝑎 ⃑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×(𝑏 ⃑</a:t>
                </a:r>
                <a:r>
                  <a:rPr lang="en-US" sz="1200" i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𝑐 ⃑ )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</a:rPr>
                  <a:t>=(𝑎 ⃑.𝑐 ⃑ ) 𝑏 ⃑−(𝑎 ⃑.𝑏 ⃑)𝑐 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7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baseline="0" dirty="0"/>
              <a:t> is a unit vector</a:t>
            </a:r>
          </a:p>
          <a:p>
            <a:r>
              <a:rPr lang="en-US" baseline="0" dirty="0" err="1"/>
              <a:t>u.u</a:t>
            </a:r>
            <a:r>
              <a:rPr lang="en-US" baseline="0" dirty="0"/>
              <a:t>’=0 since if |r|=c we know that r’ is orthogonal to r (see example 4 in section 13.2)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3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solidFill>
                      <a:schemeClr val="tx1"/>
                    </a:solidFill>
                  </a:rPr>
                  <a:t>Vector triple product: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1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1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⃑"/>
                            <m:ctrlP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−(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acc>
                      <m:accPr>
                        <m:chr m:val="⃑"/>
                        <m:ctrlP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 smtClean="0">
                    <a:solidFill>
                      <a:schemeClr val="tx1"/>
                    </a:solidFill>
                  </a:rPr>
                  <a:t>Vector triple product: 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</a:rPr>
                  <a:t> </a:t>
                </a:r>
                <a:r>
                  <a:rPr lang="en-US" sz="1200" b="0" i="0" dirty="0" smtClean="0">
                    <a:solidFill>
                      <a:srgbClr val="00B0F0"/>
                    </a:solidFill>
                    <a:latin typeface="Cambria Math"/>
                  </a:rPr>
                  <a:t>𝑎 ⃑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×(𝑏 ⃑</a:t>
                </a:r>
                <a:r>
                  <a:rPr lang="en-US" sz="1200" i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𝑐 ⃑ )</a:t>
                </a:r>
                <a:r>
                  <a:rPr lang="en-US" sz="1200" b="0" i="0" smtClean="0">
                    <a:solidFill>
                      <a:srgbClr val="00B0F0"/>
                    </a:solidFill>
                    <a:latin typeface="Cambria Math"/>
                  </a:rPr>
                  <a:t>=(𝑎 ⃑.𝑐 ⃑ ) 𝑏 ⃑−(𝑎 ⃑.𝑏 ⃑)𝑐 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1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sz="1200" dirty="0">
                    <a:solidFill>
                      <a:sysClr val="windowText" lastClr="0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sz="1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sz="12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× </m:t>
                        </m:r>
                        <m:acc>
                          <m:accPr>
                            <m:chr m:val="⃑"/>
                            <m:ctrlPr>
                              <a:rPr lang="en-US" sz="1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200" b="0" i="0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=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  <m:r>
                      <a:rPr lang="en-US" sz="1200" b="0" i="1" smtClea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) + (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12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1200" i="1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× </m:t>
                    </m:r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)</a:t>
                </a:r>
              </a:p>
              <a:p>
                <a:pPr algn="l"/>
                <a:r>
                  <a:rPr lang="en-US" sz="1200" dirty="0">
                    <a:solidFill>
                      <a:sysClr val="windowText" lastClr="000000"/>
                    </a:solidFill>
                  </a:rPr>
                  <a:t>	= 0 +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i="1">
                        <a:solidFill>
                          <a:sysClr val="windowText" lastClr="000000"/>
                        </a:solidFill>
                        <a:latin typeface="Cambria Math"/>
                      </a:rPr>
                      <m:t> </m:t>
                    </m:r>
                    <m:r>
                      <a:rPr lang="en-US" sz="1200" i="1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× </m:t>
                    </m:r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)</a:t>
                </a:r>
              </a:p>
              <a:p>
                <a:pPr algn="l"/>
                <a:r>
                  <a:rPr lang="en-US" sz="1200" dirty="0">
                    <a:solidFill>
                      <a:sysClr val="windowText" lastClr="000000"/>
                    </a:solidFill>
                  </a:rPr>
                  <a:t>	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1200" i="1">
                        <a:solidFill>
                          <a:sysClr val="windowText" lastClr="000000"/>
                        </a:solidFill>
                        <a:latin typeface="Cambria Math"/>
                      </a:rPr>
                      <m:t> </m:t>
                    </m:r>
                    <m:r>
                      <a:rPr lang="en-US" sz="1200" i="1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× </m:t>
                    </m:r>
                    <m:acc>
                      <m:accPr>
                        <m:chr m:val="⃑"/>
                        <m:ctrlP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      </a:t>
                </a:r>
                <a:r>
                  <a:rPr lang="en-US" sz="1200" i="0" smtClean="0">
                    <a:solidFill>
                      <a:sysClr val="windowText" lastClr="000000"/>
                    </a:solidFill>
                    <a:latin typeface="Cambria Math"/>
                  </a:rPr>
                  <a:t>(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〖(𝑣 ) ⃑ 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× ℎ ⃑)〗^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′</a:t>
                </a:r>
                <a:r>
                  <a:rPr lang="en-US" sz="1200" b="0" i="0" smtClean="0">
                    <a:solidFill>
                      <a:sysClr val="windowText" lastClr="000000"/>
                    </a:solidFill>
                    <a:latin typeface="Cambria Math"/>
                  </a:rPr>
                  <a:t> 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= (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(𝑣 ) ⃑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ℎ ⃑</a:t>
                </a:r>
                <a:r>
                  <a:rPr lang="en-US" sz="1200" b="0" i="0" smtClean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′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) + (</a:t>
                </a:r>
                <a:r>
                  <a:rPr lang="en-US" sz="1200" b="0" i="0" smtClean="0">
                    <a:solidFill>
                      <a:sysClr val="windowText" lastClr="000000"/>
                    </a:solidFill>
                    <a:latin typeface="Cambria Math"/>
                  </a:rPr>
                  <a:t>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(𝑣</a:t>
                </a:r>
                <a:r>
                  <a:rPr lang="en-US" sz="1200" b="0" i="0" smtClean="0">
                    <a:solidFill>
                      <a:sysClr val="windowText" lastClr="000000"/>
                    </a:solidFill>
                    <a:latin typeface="Cambria Math"/>
                  </a:rPr>
                  <a:t>′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 ) ⃑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× ℎ ⃑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)</a:t>
                </a:r>
              </a:p>
              <a:p>
                <a:pPr algn="l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	= 0 + (</a:t>
                </a:r>
                <a:r>
                  <a:rPr lang="en-US" sz="1200" b="0" i="0" smtClean="0">
                    <a:solidFill>
                      <a:sysClr val="windowText" lastClr="000000"/>
                    </a:solidFill>
                    <a:latin typeface="Cambria Math"/>
                  </a:rPr>
                  <a:t>𝑎</a:t>
                </a:r>
                <a:r>
                  <a:rPr lang="en-US" sz="1200" b="0" i="0">
                    <a:solidFill>
                      <a:sysClr val="windowText" lastClr="000000"/>
                    </a:solidFill>
                    <a:latin typeface="Cambria Math"/>
                  </a:rPr>
                  <a:t> ⃑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× ℎ ⃑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)</a:t>
                </a:r>
              </a:p>
              <a:p>
                <a:pPr algn="l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	=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</a:rPr>
                  <a:t>𝑎 ⃑  </a:t>
                </a:r>
                <a:r>
                  <a:rPr lang="en-US" sz="1200" i="0">
                    <a:solidFill>
                      <a:sysClr val="windowText" lastClr="000000"/>
                    </a:solidFill>
                    <a:latin typeface="Cambria Math"/>
                    <a:ea typeface="Cambria Math"/>
                  </a:rPr>
                  <a:t>× ℎ 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18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98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4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Confirmed (verified) Copernicus’ Idea of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Heliocentrism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by observing the planets with his telescope.  He saw</a:t>
            </a:r>
            <a:r>
              <a:rPr lang="en-US" baseline="0" dirty="0">
                <a:solidFill>
                  <a:schemeClr val="bg1">
                    <a:lumMod val="95000"/>
                  </a:schemeClr>
                </a:solidFill>
              </a:rPr>
              <a:t> phases on Venus.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http://en.wikipedia.org/wiki/Galileo_Galilei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2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103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2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equation.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69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89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4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77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44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2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04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8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Laws of Planetary Motion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</a:t>
            </a:r>
            <a:r>
              <a:rPr lang="en-US" sz="1200" dirty="0">
                <a:solidFill>
                  <a:srgbClr val="FFFF00"/>
                </a:solidFill>
                <a:latin typeface="Baskerville Old Face" pitchFamily="18" charset="0"/>
              </a:rPr>
              <a:t> A planet revolves around the sun in an elliptical orbit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</a:t>
            </a:r>
            <a:r>
              <a:rPr lang="en-US" sz="1200" dirty="0">
                <a:solidFill>
                  <a:srgbClr val="FFFF00"/>
                </a:solidFill>
                <a:latin typeface="Baskerville Old Face" pitchFamily="18" charset="0"/>
              </a:rPr>
              <a:t> The line joining the sun to a planet sweeps out equal areas in equal times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FF00"/>
              </a:solidFill>
              <a:latin typeface="Baskerville Old Face" pitchFamily="18" charset="0"/>
            </a:endParaRPr>
          </a:p>
          <a:p>
            <a:endParaRPr lang="en-US" dirty="0"/>
          </a:p>
          <a:p>
            <a:r>
              <a:rPr lang="en-US" dirty="0"/>
              <a:t>Ellipse:</a:t>
            </a:r>
            <a:r>
              <a:rPr lang="en-US" baseline="0" dirty="0"/>
              <a:t> squished circle 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8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807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9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83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1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22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Clearly</a:t>
            </a:r>
            <a:r>
              <a:rPr lang="en-US" baseline="0" dirty="0"/>
              <a:t> state the conclusion that planets follow elliptical orbits.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40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– Proves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Kepler’s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Laws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http://commons.wikimedia.org/wiki/File:Sir_Isaac_Newton_by_Sir_Godfrey_Kneller,_Bt.jpg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n applet illustration of the first law:</a:t>
            </a:r>
          </a:p>
          <a:p>
            <a:r>
              <a:rPr lang="en-US" dirty="0"/>
              <a:t>http://www.walter-fendt.de/ph14e/keplerlaw1.htm</a:t>
            </a:r>
          </a:p>
          <a:p>
            <a:endParaRPr lang="en-US" dirty="0"/>
          </a:p>
          <a:p>
            <a:r>
              <a:rPr lang="en-US" dirty="0"/>
              <a:t>Second</a:t>
            </a:r>
            <a:r>
              <a:rPr lang="en-US" baseline="0" dirty="0"/>
              <a:t> law:</a:t>
            </a:r>
          </a:p>
          <a:p>
            <a:r>
              <a:rPr lang="en-US" dirty="0"/>
              <a:t>http://www.walter-fendt.de/ph14e/keplerlaw2.htm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8D47-3C27-4FC6-8800-FB05D68C4A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9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FCFE-CCE3-4163-AD59-F70896863D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1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Tracing </a:t>
            </a:r>
            <a:r>
              <a:rPr lang="en-US" dirty="0" err="1"/>
              <a:t>Kepler’s</a:t>
            </a:r>
            <a:r>
              <a:rPr lang="en-US" dirty="0"/>
              <a:t> Path using </a:t>
            </a:r>
            <a:r>
              <a:rPr lang="en-US" i="1" dirty="0"/>
              <a:t>Mathematica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Tracing </a:t>
            </a:r>
            <a:r>
              <a:rPr lang="en-US" dirty="0" err="1"/>
              <a:t>Kepler’s</a:t>
            </a:r>
            <a:r>
              <a:rPr lang="en-US" dirty="0"/>
              <a:t> Path using </a:t>
            </a:r>
            <a:r>
              <a:rPr lang="en-US" i="1" dirty="0"/>
              <a:t>Mathematica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Tracing </a:t>
            </a:r>
            <a:r>
              <a:rPr lang="en-US" dirty="0" err="1"/>
              <a:t>Kepler’s</a:t>
            </a:r>
            <a:r>
              <a:rPr lang="en-US" dirty="0"/>
              <a:t> Path using </a:t>
            </a:r>
            <a:r>
              <a:rPr lang="en-US" i="1" dirty="0"/>
              <a:t>Mathematica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Tracing </a:t>
            </a:r>
            <a:r>
              <a:rPr lang="en-US" dirty="0" err="1"/>
              <a:t>Kepler’s</a:t>
            </a:r>
            <a:r>
              <a:rPr lang="en-US" dirty="0"/>
              <a:t> Path using </a:t>
            </a:r>
            <a:r>
              <a:rPr lang="en-US" i="1" dirty="0"/>
              <a:t>Mathematica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148A-52D7-465D-91C5-930B8E5C245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Tracing </a:t>
            </a:r>
            <a:r>
              <a:rPr lang="en-US" dirty="0" err="1"/>
              <a:t>Kepler’s</a:t>
            </a:r>
            <a:r>
              <a:rPr lang="en-US" dirty="0"/>
              <a:t> Path using </a:t>
            </a:r>
            <a:r>
              <a:rPr lang="en-US" i="1" dirty="0"/>
              <a:t>Mathematica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ECDA-9CAF-42B5-B14A-D61CAEFD4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1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1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1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4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Tracing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Kepler’s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path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with </a:t>
            </a:r>
            <a:r>
              <a:rPr lang="en-US" b="1" i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Mathematica</a:t>
            </a:r>
            <a:endParaRPr lang="en-US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4371975"/>
            <a:ext cx="8029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420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The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725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>
              <a:latin typeface="Franklin Gothic Dem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3000" y="2249269"/>
                <a:ext cx="20574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Newton's 1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Law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49269"/>
                <a:ext cx="2057400" cy="914400"/>
              </a:xfrm>
              <a:prstGeom prst="rect">
                <a:avLst/>
              </a:prstGeom>
              <a:blipFill>
                <a:blip r:embed="rId3"/>
                <a:stretch>
                  <a:fillRect b="-1623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19600" y="2249269"/>
                <a:ext cx="35814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Newton’s Gravitational Law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49269"/>
                <a:ext cx="3581400" cy="914400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4" idx="2"/>
          </p:cNvCxnSpPr>
          <p:nvPr/>
        </p:nvCxnSpPr>
        <p:spPr>
          <a:xfrm rot="16200000" flipH="1">
            <a:off x="2190750" y="3144619"/>
            <a:ext cx="1143000" cy="1181100"/>
          </a:xfrm>
          <a:prstGeom prst="curvedConnector2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5" idx="2"/>
          </p:cNvCxnSpPr>
          <p:nvPr/>
        </p:nvCxnSpPr>
        <p:spPr>
          <a:xfrm rot="5400000">
            <a:off x="5048250" y="3144619"/>
            <a:ext cx="1143000" cy="1181100"/>
          </a:xfrm>
          <a:prstGeom prst="curved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352800" y="3733800"/>
                <a:ext cx="1847850" cy="10668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33800"/>
                <a:ext cx="1847850" cy="1066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24200" y="4916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Acceleration of the planet</a:t>
            </a:r>
          </a:p>
        </p:txBody>
      </p:sp>
    </p:spTree>
    <p:extLst>
      <p:ext uri="{BB962C8B-B14F-4D97-AF65-F5344CB8AC3E}">
        <p14:creationId xmlns:p14="http://schemas.microsoft.com/office/powerpoint/2010/main" val="28708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in Three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I: Show the planet’s path lies in a plane</a:t>
            </a:r>
          </a:p>
          <a:p>
            <a:r>
              <a:rPr lang="en-US" dirty="0"/>
              <a:t>Part II: Nasty, nasty, nasty vector algebra and calculus</a:t>
            </a:r>
          </a:p>
          <a:p>
            <a:r>
              <a:rPr lang="en-US" dirty="0"/>
              <a:t>Part III: </a:t>
            </a:r>
            <a:r>
              <a:rPr lang="en-US" dirty="0" err="1"/>
              <a:t>Coordinatize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Part I</a:t>
            </a:r>
            <a:br>
              <a:rPr lang="en-US" sz="4000" dirty="0"/>
            </a:br>
            <a:r>
              <a:rPr lang="en-US" sz="4000" dirty="0"/>
              <a:t>Show the planet’s path lies in a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sz="2800" dirty="0">
                  <a:latin typeface="Franklin Gothic Demi" pitchFamily="34" charset="0"/>
                </a:endParaRPr>
              </a:p>
              <a:p>
                <a:r>
                  <a:rPr lang="en-US" sz="2800" dirty="0">
                    <a:latin typeface="Franklin Gothic Demi" pitchFamily="34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800" dirty="0">
                    <a:latin typeface="Franklin Gothic Demi" pitchFamily="34" charset="0"/>
                  </a:rPr>
                  <a:t> give the position of the planet at time </a:t>
                </a:r>
                <a:r>
                  <a:rPr lang="en-US" sz="2800" i="1" dirty="0">
                    <a:latin typeface="Franklin Gothic Demi" pitchFamily="34" charset="0"/>
                  </a:rPr>
                  <a:t>t</a:t>
                </a:r>
              </a:p>
              <a:p>
                <a:r>
                  <a:rPr lang="en-US" sz="2800" dirty="0">
                    <a:latin typeface="Franklin Gothic Demi" pitchFamily="34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>
                    <a:latin typeface="Franklin Gothic Demi" pitchFamily="34" charset="0"/>
                  </a:rPr>
                  <a:t> give the velocity of the planet at time </a:t>
                </a:r>
                <a:r>
                  <a:rPr lang="en-US" sz="2800" i="1" dirty="0">
                    <a:latin typeface="Franklin Gothic Demi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 cstate="print"/>
                <a:stretch>
                  <a:fillRect l="-2564" r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321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relation between the </a:t>
            </a:r>
            <a:br>
              <a:rPr lang="en-US" dirty="0"/>
            </a:br>
            <a:r>
              <a:rPr lang="en-US" dirty="0"/>
              <a:t>position and velocity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Franklin Gothic Demi" pitchFamily="34" charset="0"/>
                  </a:rPr>
                  <a:t>So, what is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>
                    <a:latin typeface="Franklin Gothic Demi" pitchFamily="34" charset="0"/>
                  </a:rPr>
                  <a:t> ? </a:t>
                </a:r>
              </a:p>
              <a:p>
                <a:pPr lvl="1"/>
                <a:r>
                  <a:rPr lang="en-US" dirty="0">
                    <a:latin typeface="Franklin Gothic Demi" pitchFamily="34" charset="0"/>
                  </a:rPr>
                  <a:t>Where does it come from?</a:t>
                </a:r>
                <a:endParaRPr lang="en-US" dirty="0"/>
              </a:p>
              <a:p>
                <a:pPr lvl="1"/>
                <a:r>
                  <a:rPr lang="en-US" dirty="0">
                    <a:latin typeface="Franklin Gothic Demi" pitchFamily="34" charset="0"/>
                  </a:rPr>
                  <a:t>How does it relate to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1" i="0" smtClean="0">
                        <a:latin typeface="Cambria Math"/>
                      </a:rPr>
                      <m:t>𝐚𝐧𝐝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>
                    <a:latin typeface="Franklin Gothic Demi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4" cstate="print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50962" y="5029200"/>
            <a:ext cx="4759238" cy="925446"/>
            <a:chOff x="650962" y="5029200"/>
            <a:chExt cx="4759238" cy="925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600" y="5029200"/>
                  <a:ext cx="4419600" cy="925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sz="4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× </m:t>
                        </m:r>
                        <m:acc>
                          <m:accPr>
                            <m:chr m:val="⃑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US" sz="4800" b="0" i="1" smtClean="0">
                            <a:latin typeface="Cambria Math"/>
                          </a:rPr>
                          <m:t>= </m:t>
                        </m:r>
                        <m:acc>
                          <m:accPr>
                            <m:chr m:val="⃑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5029200"/>
                  <a:ext cx="4419600" cy="925446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50962" y="5379023"/>
              <a:ext cx="1060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/>
                <a:t>Note: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9863"/>
              </p:ext>
            </p:extLst>
          </p:nvPr>
        </p:nvGraphicFramePr>
        <p:xfrm>
          <a:off x="838200" y="1676400"/>
          <a:ext cx="212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7" name="Equation" r:id="rId6" imgW="2120900" imgH="609600" progId="Equation.DSMT4">
                  <p:embed/>
                </p:oleObj>
              </mc:Choice>
              <mc:Fallback>
                <p:oleObj name="Equation" r:id="rId6" imgW="2120900" imgH="6096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2120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762919"/>
            <a:ext cx="25527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5144" y="2032337"/>
                <a:ext cx="4267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6000" b="0" i="1" smtClean="0">
                          <a:latin typeface="Cambria Math"/>
                        </a:rPr>
                        <m:t> </m:t>
                      </m:r>
                      <m:r>
                        <a:rPr lang="en-US" sz="6000" b="0" i="1" smtClean="0">
                          <a:latin typeface="Cambria Math"/>
                          <a:ea typeface="Cambria Math"/>
                        </a:rPr>
                        <m:t>× </m:t>
                      </m:r>
                      <m:acc>
                        <m:accPr>
                          <m:chr m:val="⃑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en-US" sz="60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44" y="2032337"/>
                <a:ext cx="4267200" cy="101566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90800" y="3048000"/>
            <a:ext cx="3505200" cy="1447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the derivative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4161706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45539"/>
              </p:ext>
            </p:extLst>
          </p:nvPr>
        </p:nvGraphicFramePr>
        <p:xfrm>
          <a:off x="1524000" y="1803400"/>
          <a:ext cx="5981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5" name="Equation" r:id="rId5" imgW="5981700" imgH="4064000" progId="Equation.DSMT4">
                  <p:embed/>
                </p:oleObj>
              </mc:Choice>
              <mc:Fallback>
                <p:oleObj name="Equation" r:id="rId5" imgW="5981700" imgH="40640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03400"/>
                        <a:ext cx="59817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915900"/>
      </p:ext>
    </p:extLst>
  </p:cSld>
  <p:clrMapOvr>
    <a:masterClrMapping/>
  </p:clrMapOvr>
  <p:transition advClick="0" advTm="1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89057"/>
              </p:ext>
            </p:extLst>
          </p:nvPr>
        </p:nvGraphicFramePr>
        <p:xfrm>
          <a:off x="1524000" y="1803400"/>
          <a:ext cx="5981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0" name="Equation" r:id="rId5" imgW="5981700" imgH="4064000" progId="Equation.DSMT4">
                  <p:embed/>
                </p:oleObj>
              </mc:Choice>
              <mc:Fallback>
                <p:oleObj name="Equation" r:id="rId5" imgW="5981700" imgH="40640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03400"/>
                        <a:ext cx="59817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520026"/>
      </p:ext>
    </p:extLst>
  </p:cSld>
  <p:clrMapOvr>
    <a:masterClrMapping/>
  </p:clrMapOvr>
  <p:transition advClick="0" advTm="1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85871"/>
              </p:ext>
            </p:extLst>
          </p:nvPr>
        </p:nvGraphicFramePr>
        <p:xfrm>
          <a:off x="1524000" y="1803400"/>
          <a:ext cx="5981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5" imgW="5981700" imgH="4064000" progId="Equation.DSMT4">
                  <p:embed/>
                </p:oleObj>
              </mc:Choice>
              <mc:Fallback>
                <p:oleObj name="Equation" r:id="rId5" imgW="5981700" imgH="40640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03400"/>
                        <a:ext cx="59817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520026"/>
      </p:ext>
    </p:extLst>
  </p:cSld>
  <p:clrMapOvr>
    <a:masterClrMapping/>
  </p:clrMapOvr>
  <p:transition advClick="0" advTm="1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33309"/>
              </p:ext>
            </p:extLst>
          </p:nvPr>
        </p:nvGraphicFramePr>
        <p:xfrm>
          <a:off x="1524000" y="1803400"/>
          <a:ext cx="5981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8" name="Equation" r:id="rId5" imgW="5981700" imgH="4064000" progId="Equation.DSMT4">
                  <p:embed/>
                </p:oleObj>
              </mc:Choice>
              <mc:Fallback>
                <p:oleObj name="Equation" r:id="rId5" imgW="5981700" imgH="40640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03400"/>
                        <a:ext cx="59817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52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09426"/>
              </p:ext>
            </p:extLst>
          </p:nvPr>
        </p:nvGraphicFramePr>
        <p:xfrm>
          <a:off x="1511300" y="1800225"/>
          <a:ext cx="55880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Equation" r:id="rId5" imgW="5588000" imgH="3860800" progId="Equation.DSMT4">
                  <p:embed/>
                </p:oleObj>
              </mc:Choice>
              <mc:Fallback>
                <p:oleObj name="Equation" r:id="rId5" imgW="5588000" imgH="38608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800225"/>
                        <a:ext cx="55880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116878"/>
      </p:ext>
    </p:extLst>
  </p:cSld>
  <p:clrMapOvr>
    <a:masterClrMapping/>
  </p:clrMapOvr>
  <p:transition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Heliocentrism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513"/>
            <a:ext cx="4038600" cy="4081336"/>
          </a:xfrm>
        </p:spPr>
      </p:pic>
      <p:pic>
        <p:nvPicPr>
          <p:cNvPr id="1026" name="Picture 2" descr="http://timcooley.files.wordpress.com/2010/02/heliocentrism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496344"/>
            <a:ext cx="38290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6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54284"/>
              </p:ext>
            </p:extLst>
          </p:nvPr>
        </p:nvGraphicFramePr>
        <p:xfrm>
          <a:off x="1510937" y="1800496"/>
          <a:ext cx="55880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3" name="Equation" r:id="rId5" imgW="5588000" imgH="3860800" progId="Equation.DSMT4">
                  <p:embed/>
                </p:oleObj>
              </mc:Choice>
              <mc:Fallback>
                <p:oleObj name="Equation" r:id="rId5" imgW="5588000" imgH="38608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937" y="1800496"/>
                        <a:ext cx="55880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516418"/>
      </p:ext>
    </p:extLst>
  </p:cSld>
  <p:clrMapOvr>
    <a:masterClrMapping/>
  </p:clrMapOvr>
  <p:transition advClick="0" advTm="1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Derivative of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 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64959"/>
              </p:ext>
            </p:extLst>
          </p:nvPr>
        </p:nvGraphicFramePr>
        <p:xfrm>
          <a:off x="1510937" y="1800496"/>
          <a:ext cx="55880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2" name="Equation" r:id="rId5" imgW="5588000" imgH="3860800" progId="Equation.DSMT4">
                  <p:embed/>
                </p:oleObj>
              </mc:Choice>
              <mc:Fallback>
                <p:oleObj name="Equation" r:id="rId5" imgW="5588000" imgH="3860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937" y="1800496"/>
                        <a:ext cx="55880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516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just proved?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latin typeface="Franklin Gothic Demi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>
                    <a:latin typeface="Franklin Gothic Demi" pitchFamily="34" charset="0"/>
                  </a:rPr>
                  <a:t> is a </a:t>
                </a:r>
                <a:r>
                  <a:rPr lang="en-US" u="sng" dirty="0">
                    <a:latin typeface="Franklin Gothic Demi" pitchFamily="34" charset="0"/>
                  </a:rPr>
                  <a:t>constant</a:t>
                </a:r>
                <a:r>
                  <a:rPr lang="en-US" dirty="0">
                    <a:latin typeface="Franklin Gothic Demi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>
                    <a:latin typeface="Franklin Gothic Demi" pitchFamily="34" charset="0"/>
                  </a:rPr>
                  <a:t>.  </a:t>
                </a:r>
              </a:p>
              <a:p>
                <a:r>
                  <a:rPr lang="en-US" dirty="0">
                    <a:latin typeface="Franklin Gothic Demi" pitchFamily="34" charset="0"/>
                  </a:rPr>
                  <a:t>Therefore the </a:t>
                </a:r>
                <a:r>
                  <a:rPr lang="en-US" u="sng" dirty="0">
                    <a:latin typeface="Franklin Gothic Demi" pitchFamily="34" charset="0"/>
                  </a:rPr>
                  <a:t>path</a:t>
                </a:r>
                <a:r>
                  <a:rPr lang="en-US" dirty="0">
                    <a:latin typeface="Franklin Gothic Demi" pitchFamily="34" charset="0"/>
                  </a:rPr>
                  <a:t> of the planet is always perpendicular to a constant and thus </a:t>
                </a:r>
                <a:r>
                  <a:rPr lang="en-US" u="sng" dirty="0">
                    <a:latin typeface="Franklin Gothic Demi" pitchFamily="34" charset="0"/>
                  </a:rPr>
                  <a:t>lies on a plane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 cstate="print"/>
                <a:stretch>
                  <a:fillRect l="-2564" r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6338" y="1675600"/>
                <a:ext cx="4038600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4400" b="0" i="1" smtClean="0">
                        <a:latin typeface="Cambria Math"/>
                      </a:rPr>
                      <m:t> 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× </m:t>
                    </m:r>
                    <m:acc>
                      <m:accPr>
                        <m:chr m:val="⃑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38" y="1675600"/>
                <a:ext cx="4038600" cy="10676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321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800" dirty="0">
                    <a:latin typeface="Franklin Gothic Demi" pitchFamily="34" charset="0"/>
                  </a:rPr>
                  <a:t>Nasty, nasty, nasty, vector algebra</a:t>
                </a:r>
              </a:p>
              <a:p>
                <a:pPr marL="0" indent="0" algn="ctr">
                  <a:buNone/>
                </a:pPr>
                <a:endParaRPr lang="en-US" sz="2800" dirty="0">
                  <a:latin typeface="Franklin Gothic Demi" pitchFamily="34" charset="0"/>
                </a:endParaRPr>
              </a:p>
              <a:p>
                <a:r>
                  <a:rPr lang="en-US" sz="2800" dirty="0">
                    <a:latin typeface="Franklin Gothic Demi" pitchFamily="34" charset="0"/>
                  </a:rPr>
                  <a:t>Play with the constant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endParaRPr lang="en-US" sz="2800" dirty="0">
                  <a:latin typeface="Franklin Gothic Demi" pitchFamily="34" charset="0"/>
                </a:endParaRPr>
              </a:p>
              <a:p>
                <a:r>
                  <a:rPr lang="en-US" sz="2800" dirty="0">
                    <a:latin typeface="Franklin Gothic Demi" pitchFamily="34" charset="0"/>
                  </a:rPr>
                  <a:t>Introduce Newton’s acceleration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US" sz="2800" dirty="0">
                  <a:latin typeface="Franklin Gothic Demi" pitchFamily="34" charset="0"/>
                </a:endParaRPr>
              </a:p>
              <a:p>
                <a:r>
                  <a:rPr lang="en-US" sz="2800" dirty="0">
                    <a:latin typeface="Franklin Gothic Demi" pitchFamily="34" charset="0"/>
                  </a:rPr>
                  <a:t>Go back to the velocity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sz="2800" dirty="0">
                  <a:latin typeface="Franklin Gothic Demi" pitchFamily="34" charset="0"/>
                </a:endParaRPr>
              </a:p>
              <a:p>
                <a:endParaRPr lang="en-US" sz="2800" dirty="0">
                  <a:latin typeface="Franklin Gothic Demi" pitchFamily="34" charset="0"/>
                </a:endParaRPr>
              </a:p>
              <a:p>
                <a:pPr marL="0" indent="0" algn="ctr">
                  <a:buNone/>
                </a:pPr>
                <a:endParaRPr lang="en-US" sz="2800" dirty="0">
                  <a:latin typeface="Franklin Gothic Dem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17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express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 in a different form</a:t>
                </a: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8" r="-222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359488"/>
              </p:ext>
            </p:extLst>
          </p:nvPr>
        </p:nvGraphicFramePr>
        <p:xfrm>
          <a:off x="914400" y="1712913"/>
          <a:ext cx="68580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0" name="Equation" r:id="rId5" imgW="6858000" imgH="2717800" progId="Equation.DSMT4">
                  <p:embed/>
                </p:oleObj>
              </mc:Choice>
              <mc:Fallback>
                <p:oleObj name="Equation" r:id="rId5" imgW="6858000" imgH="2717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2913"/>
                        <a:ext cx="6858000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543951"/>
      </p:ext>
    </p:extLst>
  </p:cSld>
  <p:clrMapOvr>
    <a:masterClrMapping/>
  </p:clrMapOvr>
  <p:transition advClick="0" advTm="1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express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 in a different form</a:t>
                </a: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8" r="-222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39037"/>
              </p:ext>
            </p:extLst>
          </p:nvPr>
        </p:nvGraphicFramePr>
        <p:xfrm>
          <a:off x="914400" y="1712913"/>
          <a:ext cx="68580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5" imgW="6858000" imgH="2717800" progId="Equation.DSMT4">
                  <p:embed/>
                </p:oleObj>
              </mc:Choice>
              <mc:Fallback>
                <p:oleObj name="Equation" r:id="rId5" imgW="6858000" imgH="2717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2913"/>
                        <a:ext cx="6858000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120281"/>
      </p:ext>
    </p:extLst>
  </p:cSld>
  <p:clrMapOvr>
    <a:masterClrMapping/>
  </p:clrMapOvr>
  <p:transition advClick="0" advTm="1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express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 in a different form</a:t>
                </a: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8" r="-222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54008"/>
              </p:ext>
            </p:extLst>
          </p:nvPr>
        </p:nvGraphicFramePr>
        <p:xfrm>
          <a:off x="914400" y="1712913"/>
          <a:ext cx="68580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3" name="Equation" r:id="rId5" imgW="6858000" imgH="2717800" progId="Equation.DSMT4">
                  <p:embed/>
                </p:oleObj>
              </mc:Choice>
              <mc:Fallback>
                <p:oleObj name="Equation" r:id="rId5" imgW="6858000" imgH="2717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2913"/>
                        <a:ext cx="6858000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543951"/>
      </p:ext>
    </p:extLst>
  </p:cSld>
  <p:clrMapOvr>
    <a:masterClrMapping/>
  </p:clrMapOvr>
  <p:transition advClick="0" advTm="1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product rule twice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78036008"/>
              </p:ext>
            </p:extLst>
          </p:nvPr>
        </p:nvGraphicFramePr>
        <p:xfrm>
          <a:off x="914400" y="1715589"/>
          <a:ext cx="6438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8" name="Equation" r:id="rId4" imgW="6438900" imgH="4013200" progId="Equation.DSMT4">
                  <p:embed/>
                </p:oleObj>
              </mc:Choice>
              <mc:Fallback>
                <p:oleObj name="Equation" r:id="rId4" imgW="6438900" imgH="4013200" progId="Equation.DSMT4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5589"/>
                        <a:ext cx="6438900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506170"/>
      </p:ext>
    </p:extLst>
  </p:cSld>
  <p:clrMapOvr>
    <a:masterClrMapping/>
  </p:clrMapOvr>
  <p:transition advClick="0" advTm="1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product rule twice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4699534"/>
              </p:ext>
            </p:extLst>
          </p:nvPr>
        </p:nvGraphicFramePr>
        <p:xfrm>
          <a:off x="914400" y="1715589"/>
          <a:ext cx="6438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Equation" r:id="rId4" imgW="6438900" imgH="4013200" progId="Equation.DSMT4">
                  <p:embed/>
                </p:oleObj>
              </mc:Choice>
              <mc:Fallback>
                <p:oleObj name="Equation" r:id="rId4" imgW="6438900" imgH="4013200" progId="Equation.DSMT4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5589"/>
                        <a:ext cx="6438900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858275"/>
      </p:ext>
    </p:extLst>
  </p:cSld>
  <p:clrMapOvr>
    <a:masterClrMapping/>
  </p:clrMapOvr>
  <p:transition advClick="0" advTm="1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product rule twice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55491324"/>
              </p:ext>
            </p:extLst>
          </p:nvPr>
        </p:nvGraphicFramePr>
        <p:xfrm>
          <a:off x="914400" y="1715589"/>
          <a:ext cx="6438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7" name="Equation" r:id="rId4" imgW="6438900" imgH="4013200" progId="Equation.DSMT4">
                  <p:embed/>
                </p:oleObj>
              </mc:Choice>
              <mc:Fallback>
                <p:oleObj name="Equation" r:id="rId4" imgW="6438900" imgH="4013200" progId="Equation.DSMT4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5589"/>
                        <a:ext cx="6438900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858275"/>
      </p:ext>
    </p:extLst>
  </p:cSld>
  <p:clrMapOvr>
    <a:masterClrMapping/>
  </p:clrMapOvr>
  <p:transition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Nicolaus</a:t>
            </a:r>
            <a:r>
              <a:rPr lang="en-US" dirty="0">
                <a:solidFill>
                  <a:schemeClr val="bg1"/>
                </a:solidFill>
              </a:rPr>
              <a:t> Copernicus </a:t>
            </a:r>
            <a:r>
              <a:rPr lang="en-US" sz="4000" dirty="0">
                <a:solidFill>
                  <a:schemeClr val="bg1"/>
                </a:solidFill>
              </a:rPr>
              <a:t>(1473 - 1543)</a:t>
            </a:r>
          </a:p>
        </p:txBody>
      </p:sp>
      <p:pic>
        <p:nvPicPr>
          <p:cNvPr id="2050" name="Picture 2" descr="http://ircamera.as.arizona.edu/NatSci102/NatSci102/images/copernicu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6" y="1295400"/>
            <a:ext cx="745996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product rule twice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0019780"/>
              </p:ext>
            </p:extLst>
          </p:nvPr>
        </p:nvGraphicFramePr>
        <p:xfrm>
          <a:off x="914400" y="1715589"/>
          <a:ext cx="6438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1" name="Equation" r:id="rId4" imgW="6438900" imgH="4013200" progId="Equation.DSMT4">
                  <p:embed/>
                </p:oleObj>
              </mc:Choice>
              <mc:Fallback>
                <p:oleObj name="Equation" r:id="rId4" imgW="6438900" imgH="4013200" progId="Equation.DSMT4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15589"/>
                        <a:ext cx="6438900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858275"/>
      </p:ext>
    </p:extLst>
  </p:cSld>
  <p:clrMapOvr>
    <a:masterClrMapping/>
  </p:clrMapOvr>
  <p:transition advClick="0" advTm="1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Introducing Newton’s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82995"/>
              </p:ext>
            </p:extLst>
          </p:nvPr>
        </p:nvGraphicFramePr>
        <p:xfrm>
          <a:off x="986970" y="1346200"/>
          <a:ext cx="71120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4" name="Equation" r:id="rId5" imgW="7112000" imgH="6197600" progId="Equation.DSMT4">
                  <p:embed/>
                </p:oleObj>
              </mc:Choice>
              <mc:Fallback>
                <p:oleObj name="Equation" r:id="rId5" imgW="7112000" imgH="61976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70" y="1346200"/>
                        <a:ext cx="7112000" cy="619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7836"/>
      </p:ext>
    </p:extLst>
  </p:cSld>
  <p:clrMapOvr>
    <a:masterClrMapping/>
  </p:clrMapOvr>
  <p:transition advClick="0" advTm="1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Introducing Newton’s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67044"/>
              </p:ext>
            </p:extLst>
          </p:nvPr>
        </p:nvGraphicFramePr>
        <p:xfrm>
          <a:off x="986970" y="1346200"/>
          <a:ext cx="71120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7" name="Equation" r:id="rId5" imgW="7112000" imgH="6197600" progId="Equation.DSMT4">
                  <p:embed/>
                </p:oleObj>
              </mc:Choice>
              <mc:Fallback>
                <p:oleObj name="Equation" r:id="rId5" imgW="7112000" imgH="61976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70" y="1346200"/>
                        <a:ext cx="7112000" cy="619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161185"/>
      </p:ext>
    </p:extLst>
  </p:cSld>
  <p:clrMapOvr>
    <a:masterClrMapping/>
  </p:clrMapOvr>
  <p:transition advClick="0" advTm="1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Introducing Newton’s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93790"/>
              </p:ext>
            </p:extLst>
          </p:nvPr>
        </p:nvGraphicFramePr>
        <p:xfrm>
          <a:off x="977900" y="1346200"/>
          <a:ext cx="71120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1" name="Equation" r:id="rId5" imgW="7112000" imgH="6197600" progId="Equation.DSMT4">
                  <p:embed/>
                </p:oleObj>
              </mc:Choice>
              <mc:Fallback>
                <p:oleObj name="Equation" r:id="rId5" imgW="7112000" imgH="61976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346200"/>
                        <a:ext cx="7112000" cy="619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16118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vector triple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224831"/>
              </p:ext>
            </p:extLst>
          </p:nvPr>
        </p:nvGraphicFramePr>
        <p:xfrm>
          <a:off x="1071563" y="1651000"/>
          <a:ext cx="69723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5" name="Equation" r:id="rId4" imgW="6972300" imgH="3378200" progId="Equation.DSMT4">
                  <p:embed/>
                </p:oleObj>
              </mc:Choice>
              <mc:Fallback>
                <p:oleObj name="Equation" r:id="rId4" imgW="6972300" imgH="337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51000"/>
                        <a:ext cx="69723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161185"/>
      </p:ext>
    </p:extLst>
  </p:cSld>
  <p:clrMapOvr>
    <a:masterClrMapping/>
  </p:clrMapOvr>
  <p:transition advClick="0" advTm="1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vector triple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98216"/>
              </p:ext>
            </p:extLst>
          </p:nvPr>
        </p:nvGraphicFramePr>
        <p:xfrm>
          <a:off x="1071563" y="1651000"/>
          <a:ext cx="69723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9" name="Equation" r:id="rId4" imgW="6972300" imgH="3378200" progId="Equation.DSMT4">
                  <p:embed/>
                </p:oleObj>
              </mc:Choice>
              <mc:Fallback>
                <p:oleObj name="Equation" r:id="rId4" imgW="6972300" imgH="337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51000"/>
                        <a:ext cx="69723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147549"/>
      </p:ext>
    </p:extLst>
  </p:cSld>
  <p:clrMapOvr>
    <a:masterClrMapping/>
  </p:clrMapOvr>
  <p:transition advClick="0" advTm="1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vector triple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7627"/>
              </p:ext>
            </p:extLst>
          </p:nvPr>
        </p:nvGraphicFramePr>
        <p:xfrm>
          <a:off x="1071563" y="1651000"/>
          <a:ext cx="69723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3" name="Equation" r:id="rId4" imgW="6972300" imgH="3378200" progId="Equation.DSMT4">
                  <p:embed/>
                </p:oleObj>
              </mc:Choice>
              <mc:Fallback>
                <p:oleObj name="Equation" r:id="rId4" imgW="6972300" imgH="337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51000"/>
                        <a:ext cx="69723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147549"/>
      </p:ext>
    </p:extLst>
  </p:cSld>
  <p:clrMapOvr>
    <a:masterClrMapping/>
  </p:clrMapOvr>
  <p:transition advClick="0" advTm="1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vector triple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92472"/>
              </p:ext>
            </p:extLst>
          </p:nvPr>
        </p:nvGraphicFramePr>
        <p:xfrm>
          <a:off x="1071563" y="1651000"/>
          <a:ext cx="69723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7" name="Equation" r:id="rId4" imgW="6972300" imgH="3378200" progId="Equation.DSMT4">
                  <p:embed/>
                </p:oleObj>
              </mc:Choice>
              <mc:Fallback>
                <p:oleObj name="Equation" r:id="rId4" imgW="6972300" imgH="337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51000"/>
                        <a:ext cx="69723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147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Acceleration back to Velocity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Conclude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44618"/>
              </p:ext>
            </p:extLst>
          </p:nvPr>
        </p:nvGraphicFramePr>
        <p:xfrm>
          <a:off x="918028" y="2329542"/>
          <a:ext cx="299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3" name="Equation" r:id="rId4" imgW="2997200" imgH="2438400" progId="Equation.DSMT4">
                  <p:embed/>
                </p:oleObj>
              </mc:Choice>
              <mc:Fallback>
                <p:oleObj name="Equation" r:id="rId4" imgW="2997200" imgH="24384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28" y="2329542"/>
                        <a:ext cx="299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121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Acceleration back to Velocity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Conclude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66823"/>
              </p:ext>
            </p:extLst>
          </p:nvPr>
        </p:nvGraphicFramePr>
        <p:xfrm>
          <a:off x="918028" y="2329542"/>
          <a:ext cx="299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2" name="Equation" r:id="rId4" imgW="2997200" imgH="2438400" progId="Equation.DSMT4">
                  <p:embed/>
                </p:oleObj>
              </mc:Choice>
              <mc:Fallback>
                <p:oleObj name="Equation" r:id="rId4" imgW="2997200" imgH="24384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28" y="2329542"/>
                        <a:ext cx="299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5997"/>
              </p:ext>
            </p:extLst>
          </p:nvPr>
        </p:nvGraphicFramePr>
        <p:xfrm>
          <a:off x="4923972" y="2246082"/>
          <a:ext cx="3937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3" name="Equation" r:id="rId6" imgW="3937000" imgH="2438400" progId="Equation.DSMT4">
                  <p:embed/>
                </p:oleObj>
              </mc:Choice>
              <mc:Fallback>
                <p:oleObj name="Equation" r:id="rId6" imgW="3937000" imgH="24384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972" y="2246082"/>
                        <a:ext cx="39370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50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Galileo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Galilei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(1564 - 1642)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Confirmed Copernicus’ Idea of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Heliocentrism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442" y="21031200"/>
            <a:ext cx="9357053" cy="118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2087"/>
            <a:ext cx="4153692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00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Acceleration back to Velocity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Conclude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constant vector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4" cstate="print"/>
                <a:stretch>
                  <a:fillRect l="-2112" r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66823"/>
              </p:ext>
            </p:extLst>
          </p:nvPr>
        </p:nvGraphicFramePr>
        <p:xfrm>
          <a:off x="918028" y="2329542"/>
          <a:ext cx="299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8" name="Equation" r:id="rId5" imgW="2997200" imgH="2438400" progId="Equation.DSMT4">
                  <p:embed/>
                </p:oleObj>
              </mc:Choice>
              <mc:Fallback>
                <p:oleObj name="Equation" r:id="rId5" imgW="2997200" imgH="24384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28" y="2329542"/>
                        <a:ext cx="299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21892"/>
              </p:ext>
            </p:extLst>
          </p:nvPr>
        </p:nvGraphicFramePr>
        <p:xfrm>
          <a:off x="4923972" y="2246082"/>
          <a:ext cx="3937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9" name="Equation" r:id="rId7" imgW="3937000" imgH="2438400" progId="Equation.DSMT4">
                  <p:embed/>
                </p:oleObj>
              </mc:Choice>
              <mc:Fallback>
                <p:oleObj name="Equation" r:id="rId7" imgW="3937000" imgH="24384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972" y="2246082"/>
                        <a:ext cx="39370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50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Integration Constant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constant lies </a:t>
            </a:r>
            <a:br>
              <a:rPr lang="en-US" dirty="0"/>
            </a:br>
            <a:r>
              <a:rPr lang="en-US" dirty="0"/>
              <a:t>on the plane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00201"/>
            <a:ext cx="4038600" cy="317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74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Coordinatize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Introduce polar coordinates</a:t>
            </a:r>
          </a:p>
          <a:p>
            <a:r>
              <a:rPr lang="en-US" dirty="0"/>
              <a:t>Show that </a:t>
            </a:r>
            <a:r>
              <a:rPr lang="en-US" i="1" dirty="0"/>
              <a:t>r</a:t>
            </a:r>
            <a:r>
              <a:rPr lang="en-US" dirty="0"/>
              <a:t> has the form of an ellipse</a:t>
            </a:r>
          </a:p>
        </p:txBody>
      </p:sp>
    </p:spTree>
    <p:extLst>
      <p:ext uri="{BB962C8B-B14F-4D97-AF65-F5344CB8AC3E}">
        <p14:creationId xmlns:p14="http://schemas.microsoft.com/office/powerpoint/2010/main" val="3959264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Points in polar coordinates have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is our polar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 cstate="print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2" y="1600201"/>
            <a:ext cx="4024538" cy="29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8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 the Big Three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position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: velocity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: normal to the plane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 cstate="print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6863"/>
            <a:ext cx="4114799" cy="31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49642"/>
              </p:ext>
            </p:extLst>
          </p:nvPr>
        </p:nvGraphicFramePr>
        <p:xfrm>
          <a:off x="685800" y="4038600"/>
          <a:ext cx="518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1" name="Equation" r:id="rId6" imgW="5181600" imgH="838200" progId="Equation.DSMT4">
                  <p:embed/>
                </p:oleObj>
              </mc:Choice>
              <mc:Fallback>
                <p:oleObj name="Equation" r:id="rId6" imgW="5181600" imgH="838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518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485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29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30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31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32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17185"/>
              </p:ext>
            </p:extLst>
          </p:nvPr>
        </p:nvGraphicFramePr>
        <p:xfrm>
          <a:off x="858158" y="1854427"/>
          <a:ext cx="8166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33" name="Equation" r:id="rId10" imgW="8166100" imgH="3352800" progId="Equation.DSMT4">
                  <p:embed/>
                </p:oleObj>
              </mc:Choice>
              <mc:Fallback>
                <p:oleObj name="Equation" r:id="rId10" imgW="8166100" imgH="33528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58" y="1854427"/>
                        <a:ext cx="81661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8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9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0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1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23554"/>
              </p:ext>
            </p:extLst>
          </p:nvPr>
        </p:nvGraphicFramePr>
        <p:xfrm>
          <a:off x="858158" y="1854427"/>
          <a:ext cx="8166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2" name="Equation" r:id="rId10" imgW="8166100" imgH="3352800" progId="Equation.DSMT4">
                  <p:embed/>
                </p:oleObj>
              </mc:Choice>
              <mc:Fallback>
                <p:oleObj name="Equation" r:id="rId10" imgW="8166100" imgH="33528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58" y="1854427"/>
                        <a:ext cx="81661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157780"/>
      </p:ext>
    </p:extLst>
  </p:cSld>
  <p:clrMapOvr>
    <a:masterClrMapping/>
  </p:clrMapOvr>
  <p:transition advClick="0" advTm="2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2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3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4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5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90069"/>
              </p:ext>
            </p:extLst>
          </p:nvPr>
        </p:nvGraphicFramePr>
        <p:xfrm>
          <a:off x="858158" y="1854427"/>
          <a:ext cx="8166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6" name="Equation" r:id="rId10" imgW="8166100" imgH="3352800" progId="Equation.DSMT4">
                  <p:embed/>
                </p:oleObj>
              </mc:Choice>
              <mc:Fallback>
                <p:oleObj name="Equation" r:id="rId10" imgW="8166100" imgH="33528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58" y="1854427"/>
                        <a:ext cx="81661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157780"/>
      </p:ext>
    </p:extLst>
  </p:cSld>
  <p:clrMapOvr>
    <a:masterClrMapping/>
  </p:clrMapOvr>
  <p:transition advClick="0" advTm="2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6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7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8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974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9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72949"/>
              </p:ext>
            </p:extLst>
          </p:nvPr>
        </p:nvGraphicFramePr>
        <p:xfrm>
          <a:off x="858158" y="1854427"/>
          <a:ext cx="8166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0" name="Equation" r:id="rId10" imgW="8166100" imgH="3352800" progId="Equation.DSMT4">
                  <p:embed/>
                </p:oleObj>
              </mc:Choice>
              <mc:Fallback>
                <p:oleObj name="Equation" r:id="rId10" imgW="8166100" imgH="33528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58" y="1854427"/>
                        <a:ext cx="81661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157780"/>
      </p:ext>
    </p:extLst>
  </p:cSld>
  <p:clrMapOvr>
    <a:masterClrMapping/>
  </p:clrMapOvr>
  <p:transition advClick="0" advTm="2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7239"/>
              </p:ext>
            </p:extLst>
          </p:nvPr>
        </p:nvGraphicFramePr>
        <p:xfrm>
          <a:off x="860425" y="1784350"/>
          <a:ext cx="60452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7" name="Equation" r:id="rId4" imgW="6045200" imgH="3340100" progId="Equation.DSMT4">
                  <p:embed/>
                </p:oleObj>
              </mc:Choice>
              <mc:Fallback>
                <p:oleObj name="Equation" r:id="rId4" imgW="6045200" imgH="33401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784350"/>
                        <a:ext cx="6045200" cy="334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323230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Johannes 	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Kepler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(1571 – 1630)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itchFamily="18" charset="0"/>
              </a:rPr>
              <a:t> 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Laws of 	Planetary             	        Motion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 planet’s orbit is elliptical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line from sun to the planet sweeps out equal area in equal time</a:t>
            </a:r>
          </a:p>
          <a:p>
            <a:endParaRPr lang="en-US" sz="24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30" y="-10237"/>
            <a:ext cx="5334000" cy="667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53539"/>
              </p:ext>
            </p:extLst>
          </p:nvPr>
        </p:nvGraphicFramePr>
        <p:xfrm>
          <a:off x="860425" y="1784350"/>
          <a:ext cx="60452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6" name="Equation" r:id="rId4" imgW="6045200" imgH="3340100" progId="Equation.DSMT4">
                  <p:embed/>
                </p:oleObj>
              </mc:Choice>
              <mc:Fallback>
                <p:oleObj name="Equation" r:id="rId4" imgW="6045200" imgH="33401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784350"/>
                        <a:ext cx="6045200" cy="334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328249"/>
      </p:ext>
    </p:extLst>
  </p:cSld>
  <p:clrMapOvr>
    <a:masterClrMapping/>
  </p:clrMapOvr>
  <p:transition advClick="0" advTm="2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48754"/>
              </p:ext>
            </p:extLst>
          </p:nvPr>
        </p:nvGraphicFramePr>
        <p:xfrm>
          <a:off x="1095828" y="1629228"/>
          <a:ext cx="38227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1" name="Equation" r:id="rId4" imgW="3822700" imgH="4838700" progId="Equation.DSMT4">
                  <p:embed/>
                </p:oleObj>
              </mc:Choice>
              <mc:Fallback>
                <p:oleObj name="Equation" r:id="rId4" imgW="3822700" imgH="48387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28" y="1629228"/>
                        <a:ext cx="382270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00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66091"/>
              </p:ext>
            </p:extLst>
          </p:nvPr>
        </p:nvGraphicFramePr>
        <p:xfrm>
          <a:off x="1095828" y="1629228"/>
          <a:ext cx="38227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0" name="Equation" r:id="rId4" imgW="3822700" imgH="4838700" progId="Equation.DSMT4">
                  <p:embed/>
                </p:oleObj>
              </mc:Choice>
              <mc:Fallback>
                <p:oleObj name="Equation" r:id="rId4" imgW="3822700" imgH="48387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28" y="1629228"/>
                        <a:ext cx="382270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391279"/>
      </p:ext>
    </p:extLst>
  </p:cSld>
  <p:clrMapOvr>
    <a:masterClrMapping/>
  </p:clrMapOvr>
  <p:transition advClick="0" advTm="2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50721"/>
              </p:ext>
            </p:extLst>
          </p:nvPr>
        </p:nvGraphicFramePr>
        <p:xfrm>
          <a:off x="1095828" y="1629228"/>
          <a:ext cx="38227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4" name="Equation" r:id="rId4" imgW="3822700" imgH="4838700" progId="Equation.DSMT4">
                  <p:embed/>
                </p:oleObj>
              </mc:Choice>
              <mc:Fallback>
                <p:oleObj name="Equation" r:id="rId4" imgW="3822700" imgH="48387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28" y="1629228"/>
                        <a:ext cx="382270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391279"/>
      </p:ext>
    </p:extLst>
  </p:cSld>
  <p:clrMapOvr>
    <a:masterClrMapping/>
  </p:clrMapOvr>
  <p:transition advClick="0" advTm="200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88869"/>
              </p:ext>
            </p:extLst>
          </p:nvPr>
        </p:nvGraphicFramePr>
        <p:xfrm>
          <a:off x="1066800" y="1701800"/>
          <a:ext cx="38227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7" name="Equation" r:id="rId4" imgW="3822700" imgH="3022600" progId="Equation.DSMT4">
                  <p:embed/>
                </p:oleObj>
              </mc:Choice>
              <mc:Fallback>
                <p:oleObj name="Equation" r:id="rId4" imgW="3822700" imgH="3022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01800"/>
                        <a:ext cx="3822700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000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 …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006395"/>
              </p:ext>
            </p:extLst>
          </p:nvPr>
        </p:nvGraphicFramePr>
        <p:xfrm>
          <a:off x="1066800" y="1701800"/>
          <a:ext cx="38227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1" name="Equation" r:id="rId4" imgW="3822700" imgH="3022600" progId="Equation.DSMT4">
                  <p:embed/>
                </p:oleObj>
              </mc:Choice>
              <mc:Fallback>
                <p:oleObj name="Equation" r:id="rId4" imgW="3822700" imgH="3022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01800"/>
                        <a:ext cx="3822700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175254"/>
      </p:ext>
    </p:extLst>
  </p:cSld>
  <p:clrMapOvr>
    <a:masterClrMapping/>
  </p:clrMapOvr>
  <p:transition advClick="0" advTm="2000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1752600"/>
          <a:ext cx="57277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8" name="Equation" r:id="rId4" imgW="5727700" imgH="2768600" progId="Equation.DSMT4">
                  <p:embed/>
                </p:oleObj>
              </mc:Choice>
              <mc:Fallback>
                <p:oleObj name="Equation" r:id="rId4" imgW="5727700" imgH="27686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5727700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Q.E.D.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position of the planet at an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equation of a conic section.</a:t>
                </a:r>
              </a:p>
              <a:p>
                <a:r>
                  <a:rPr lang="en-US" dirty="0"/>
                  <a:t>Planets orbit on a closed path.</a:t>
                </a:r>
              </a:p>
              <a:p>
                <a:r>
                  <a:rPr lang="en-US" dirty="0"/>
                  <a:t>The only closed conic is an ellipse.</a:t>
                </a:r>
              </a:p>
              <a:p>
                <a:r>
                  <a:rPr lang="en-US" dirty="0"/>
                  <a:t>Therefore planets follow elliptical orbits.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 cstate="print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3111500" y="2209800"/>
          <a:ext cx="3136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3" name="Equation" r:id="rId5" imgW="3136900" imgH="1346200" progId="Equation.DSMT4">
                  <p:embed/>
                </p:oleObj>
              </mc:Choice>
              <mc:Fallback>
                <p:oleObj name="Equation" r:id="rId5" imgW="3136900" imgH="1346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209800"/>
                        <a:ext cx="31369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Isaac Newton (1642-1727)</a:t>
            </a:r>
          </a:p>
        </p:txBody>
      </p:sp>
      <p:pic>
        <p:nvPicPr>
          <p:cNvPr id="5122" name="Picture 2" descr="http://upload.wikimedia.org/wikipedia/commons/5/50/Sir_Isaac_Newton_by_Sir_Godfrey_Kneller,_B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42155"/>
            <a:ext cx="4038600" cy="44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alibri" pitchFamily="34" charset="0"/>
              <a:buChar char="←"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Font typeface="Calibri" pitchFamily="34" charset="0"/>
              <a:buChar char="←"/>
            </a:pPr>
            <a:r>
              <a:rPr lang="en-US" sz="4000" dirty="0">
                <a:solidFill>
                  <a:schemeClr val="bg1"/>
                </a:solidFill>
              </a:rPr>
              <a:t>Proved </a:t>
            </a:r>
            <a:r>
              <a:rPr lang="en-US" sz="4000" dirty="0" err="1">
                <a:solidFill>
                  <a:schemeClr val="bg1"/>
                </a:solidFill>
              </a:rPr>
              <a:t>Kepler’s</a:t>
            </a:r>
            <a:r>
              <a:rPr lang="en-US" sz="4000" dirty="0">
                <a:solidFill>
                  <a:schemeClr val="bg1"/>
                </a:solidFill>
              </a:rPr>
              <a:t> Laws!</a:t>
            </a:r>
          </a:p>
        </p:txBody>
      </p:sp>
    </p:spTree>
    <p:extLst>
      <p:ext uri="{BB962C8B-B14F-4D97-AF65-F5344CB8AC3E}">
        <p14:creationId xmlns:p14="http://schemas.microsoft.com/office/powerpoint/2010/main" val="31322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Philosophy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i="1" dirty="0"/>
              <a:t>Everything should </a:t>
            </a:r>
          </a:p>
          <a:p>
            <a:pPr algn="ctr">
              <a:buNone/>
            </a:pPr>
            <a:r>
              <a:rPr lang="en-US" i="1" dirty="0"/>
              <a:t>be made as simple </a:t>
            </a:r>
          </a:p>
          <a:p>
            <a:pPr algn="ctr">
              <a:buNone/>
            </a:pPr>
            <a:r>
              <a:rPr lang="en-US" i="1" dirty="0"/>
              <a:t>as possible, but </a:t>
            </a:r>
          </a:p>
          <a:p>
            <a:pPr algn="ctr">
              <a:buNone/>
            </a:pPr>
            <a:r>
              <a:rPr lang="en-US" i="1" dirty="0"/>
              <a:t>not simpler.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dirty="0"/>
              <a:t>Albert Einstein</a:t>
            </a: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897" y="1600200"/>
            <a:ext cx="30772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42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Kepler’s</a:t>
            </a:r>
            <a:r>
              <a:rPr lang="en-US" dirty="0"/>
              <a:t> First Law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3152775"/>
            <a:ext cx="3924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76300" y="1476375"/>
            <a:ext cx="7391400" cy="145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A planet revolves around the sun in an elliptical orbit with the sun at one focus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76" y="393192"/>
            <a:ext cx="1247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85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e 9"/>
          <p:cNvSpPr/>
          <p:nvPr/>
        </p:nvSpPr>
        <p:spPr>
          <a:xfrm rot="10800000">
            <a:off x="3794760" y="1498409"/>
            <a:ext cx="533400" cy="1819656"/>
          </a:xfrm>
          <a:prstGeom prst="rightBrace">
            <a:avLst>
              <a:gd name="adj1" fmla="val 8333"/>
              <a:gd name="adj2" fmla="val 50889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" y="1992738"/>
            <a:ext cx="34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Demi" pitchFamily="34" charset="0"/>
              </a:rPr>
              <a:t>Conic equation in </a:t>
            </a:r>
          </a:p>
          <a:p>
            <a:pPr algn="ctr"/>
            <a:r>
              <a:rPr lang="en-US" sz="2400" dirty="0">
                <a:latin typeface="Franklin Gothic Demi" pitchFamily="34" charset="0"/>
              </a:rPr>
              <a:t>polar coordinates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618293"/>
            <a:ext cx="8001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: the distance between the planet and the sun</a:t>
            </a:r>
          </a:p>
          <a:p>
            <a:pPr lvl="2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: the eccentricity of the orbit </a:t>
            </a:r>
            <a:r>
              <a:rPr lang="en-US" sz="28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(related to ellipses)</a:t>
            </a:r>
          </a:p>
          <a:p>
            <a:pPr lvl="2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: the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directrix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(a constant of the ellipse)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prove?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90572" y="1633991"/>
          <a:ext cx="3601129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4" name="Equation" r:id="rId4" imgW="1002960" imgH="444240" progId="Equation.DSMT4">
                  <p:embed/>
                </p:oleObj>
              </mc:Choice>
              <mc:Fallback>
                <p:oleObj name="Equation" r:id="rId4" imgW="1002960" imgH="4442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572" y="1633991"/>
                        <a:ext cx="3601129" cy="159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2C2854CE-CC89-4A95-AEB7-A784FCCAD2A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1079</Words>
  <Application>Microsoft Office PowerPoint</Application>
  <PresentationFormat>On-screen Show (4:3)</PresentationFormat>
  <Paragraphs>264</Paragraphs>
  <Slides>58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Baskerville Old Face</vt:lpstr>
      <vt:lpstr>Calibri</vt:lpstr>
      <vt:lpstr>Cambria Math</vt:lpstr>
      <vt:lpstr>Eras Demi ITC</vt:lpstr>
      <vt:lpstr>Franklin Gothic Demi</vt:lpstr>
      <vt:lpstr>Times New Roman</vt:lpstr>
      <vt:lpstr>Office Theme</vt:lpstr>
      <vt:lpstr>Equation</vt:lpstr>
      <vt:lpstr>Tracing Kepler’s path  with Mathematica</vt:lpstr>
      <vt:lpstr>Heliocentrism</vt:lpstr>
      <vt:lpstr>Nicolaus Copernicus (1473 - 1543)</vt:lpstr>
      <vt:lpstr>Galileo Galilei (1564 - 1642)</vt:lpstr>
      <vt:lpstr>Johannes  Kepler (1571 – 1630) </vt:lpstr>
      <vt:lpstr>Sir Isaac Newton (1642-1727)</vt:lpstr>
      <vt:lpstr>Guiding Philosophy</vt:lpstr>
      <vt:lpstr>Kepler’s First Law</vt:lpstr>
      <vt:lpstr>What do we need to prove?</vt:lpstr>
      <vt:lpstr>The Physics</vt:lpstr>
      <vt:lpstr>A Proof in Three Parts</vt:lpstr>
      <vt:lpstr>Part I Show the planet’s path lies in a plane</vt:lpstr>
      <vt:lpstr>The relation between the  position and velocity vectors</vt:lpstr>
      <vt:lpstr>What is  (r ) ⃑  × v ⃑ ? </vt:lpstr>
      <vt:lpstr>The Derivative of  (r ) ⃑  × v ⃑ </vt:lpstr>
      <vt:lpstr>The Derivative of  (r ) ⃑  × v ⃑ </vt:lpstr>
      <vt:lpstr>The Derivative of  (r ) ⃑  × v ⃑ </vt:lpstr>
      <vt:lpstr>The Derivative of  (r ) ⃑  × v ⃑ </vt:lpstr>
      <vt:lpstr>The Derivative of  (r ) ⃑  × v ⃑ </vt:lpstr>
      <vt:lpstr>The Derivative of  (r ) ⃑  × v ⃑ </vt:lpstr>
      <vt:lpstr>The Derivative of  (r ) ⃑  × v ⃑ </vt:lpstr>
      <vt:lpstr>What have we just proved?</vt:lpstr>
      <vt:lpstr>Part II</vt:lpstr>
      <vt:lpstr>Let’s express h ⃑ in a different form</vt:lpstr>
      <vt:lpstr>Let’s express h ⃑ in a different form</vt:lpstr>
      <vt:lpstr>Let’s express h ⃑ in a different form</vt:lpstr>
      <vt:lpstr>Apply the product rule twice</vt:lpstr>
      <vt:lpstr>Apply the product rule twice</vt:lpstr>
      <vt:lpstr>Apply the product rule twice</vt:lpstr>
      <vt:lpstr>Apply the product rule twice</vt:lpstr>
      <vt:lpstr>Introducing Newton’s a ⃑</vt:lpstr>
      <vt:lpstr>Introducing Newton’s a ⃑</vt:lpstr>
      <vt:lpstr>Introducing Newton’s a ⃑</vt:lpstr>
      <vt:lpstr>Use the vector triple product</vt:lpstr>
      <vt:lpstr>Use the vector triple product</vt:lpstr>
      <vt:lpstr>Use the vector triple product</vt:lpstr>
      <vt:lpstr>Use the vector triple product</vt:lpstr>
      <vt:lpstr>From Acceleration back to Velocity</vt:lpstr>
      <vt:lpstr>From Acceleration back to Velocity</vt:lpstr>
      <vt:lpstr>From Acceleration back to Velocity</vt:lpstr>
      <vt:lpstr>The Integration Constant  c ⃑</vt:lpstr>
      <vt:lpstr>Part III</vt:lpstr>
      <vt:lpstr>Polar Coordinates</vt:lpstr>
      <vt:lpstr>Relate the Big Three</vt:lpstr>
      <vt:lpstr>Solving for r ⃑ as a function of θ</vt:lpstr>
      <vt:lpstr>Solving for r ⃑ as a function of θ</vt:lpstr>
      <vt:lpstr>Solving for r ⃑ as a function of θ</vt:lpstr>
      <vt:lpstr>Solving for r ⃑ as a function of θ</vt:lpstr>
      <vt:lpstr>Almost there … 3</vt:lpstr>
      <vt:lpstr>Almost there … 3</vt:lpstr>
      <vt:lpstr>Almost there … 2</vt:lpstr>
      <vt:lpstr>Almost there … 2</vt:lpstr>
      <vt:lpstr>Almost there … 2</vt:lpstr>
      <vt:lpstr>Almost there … 1</vt:lpstr>
      <vt:lpstr>Almost there … 1</vt:lpstr>
      <vt:lpstr>BLAST OFF</vt:lpstr>
      <vt:lpstr>Q.E.D.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Thach</dc:creator>
  <cp:lastModifiedBy>Dusty Wilson</cp:lastModifiedBy>
  <cp:revision>183</cp:revision>
  <cp:lastPrinted>2011-03-02T00:31:24Z</cp:lastPrinted>
  <dcterms:created xsi:type="dcterms:W3CDTF">2011-02-11T07:04:30Z</dcterms:created>
  <dcterms:modified xsi:type="dcterms:W3CDTF">2018-12-05T04:23:32Z</dcterms:modified>
</cp:coreProperties>
</file>