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57" r:id="rId3"/>
    <p:sldId id="258" r:id="rId4"/>
    <p:sldId id="261" r:id="rId5"/>
    <p:sldId id="263" r:id="rId6"/>
    <p:sldId id="259" r:id="rId7"/>
    <p:sldId id="273" r:id="rId8"/>
    <p:sldId id="274" r:id="rId9"/>
    <p:sldId id="275" r:id="rId10"/>
    <p:sldId id="276" r:id="rId11"/>
    <p:sldId id="278" r:id="rId12"/>
    <p:sldId id="279" r:id="rId13"/>
    <p:sldId id="262" r:id="rId14"/>
    <p:sldId id="293" r:id="rId15"/>
    <p:sldId id="283" r:id="rId16"/>
    <p:sldId id="281" r:id="rId17"/>
    <p:sldId id="284" r:id="rId18"/>
    <p:sldId id="285" r:id="rId19"/>
    <p:sldId id="286" r:id="rId20"/>
    <p:sldId id="287" r:id="rId21"/>
    <p:sldId id="288" r:id="rId22"/>
    <p:sldId id="289" r:id="rId23"/>
    <p:sldId id="294" r:id="rId24"/>
    <p:sldId id="290" r:id="rId25"/>
    <p:sldId id="291" r:id="rId26"/>
    <p:sldId id="295" r:id="rId27"/>
    <p:sldId id="292" r:id="rId28"/>
    <p:sldId id="282" r:id="rId29"/>
    <p:sldId id="267" r:id="rId30"/>
    <p:sldId id="268" r:id="rId31"/>
    <p:sldId id="270" r:id="rId32"/>
    <p:sldId id="269" r:id="rId33"/>
    <p:sldId id="265" r:id="rId34"/>
    <p:sldId id="266" r:id="rId35"/>
    <p:sldId id="264" r:id="rId36"/>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104" d="100"/>
          <a:sy n="104" d="100"/>
        </p:scale>
        <p:origin x="126"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DE383D48-1CC9-47B6-BC8D-98672733C54A}" type="datetimeFigureOut">
              <a:rPr lang="en-US" smtClean="0"/>
              <a:t>12/30/2015</a:t>
            </a:fld>
            <a:endParaRPr lang="en-US" dirty="0"/>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3DFC4ACA-CAB4-4AF6-B55D-A5A88D9A5388}" type="slidenum">
              <a:rPr lang="en-US" smtClean="0"/>
              <a:t>‹#›</a:t>
            </a:fld>
            <a:endParaRPr lang="en-US" dirty="0"/>
          </a:p>
        </p:txBody>
      </p:sp>
    </p:spTree>
    <p:extLst>
      <p:ext uri="{BB962C8B-B14F-4D97-AF65-F5344CB8AC3E}">
        <p14:creationId xmlns:p14="http://schemas.microsoft.com/office/powerpoint/2010/main" val="1875888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344394-1A30-49B8-8F86-0970772643B6}" type="slidenum">
              <a:rPr lang="en-US" smtClean="0">
                <a:solidFill>
                  <a:prstClr val="black"/>
                </a:solidFill>
              </a:rPr>
              <a:pPr/>
              <a:t>1</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BI 348, Chapter 01</a:t>
            </a:r>
            <a:endParaRPr lang="en-US" dirty="0">
              <a:solidFill>
                <a:prstClr val="black"/>
              </a:solidFill>
            </a:endParaRPr>
          </a:p>
        </p:txBody>
      </p:sp>
    </p:spTree>
    <p:extLst>
      <p:ext uri="{BB962C8B-B14F-4D97-AF65-F5344CB8AC3E}">
        <p14:creationId xmlns:p14="http://schemas.microsoft.com/office/powerpoint/2010/main" val="28216624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2F0058A-625E-4F7B-93F6-3C7291ED5B81}" type="datetime1">
              <a:rPr lang="en-US" smtClean="0">
                <a:solidFill>
                  <a:srgbClr val="DFDCB7"/>
                </a:solidFill>
              </a:rPr>
              <a:pPr/>
              <a:t>12/30/2015</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237951087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A1257F-A1CD-42E9-8B52-4257484E686A}" type="datetime1">
              <a:rPr lang="en-US" smtClean="0">
                <a:solidFill>
                  <a:srgbClr val="DFDCB7"/>
                </a:solidFill>
              </a:rPr>
              <a:pPr/>
              <a:t>12/30/2015</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351972049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AE698C-C9D2-4BB8-90EB-CADD575F3F9E}" type="datetime1">
              <a:rPr lang="en-US" smtClean="0">
                <a:solidFill>
                  <a:srgbClr val="DFDCB7"/>
                </a:solidFill>
              </a:rPr>
              <a:pPr/>
              <a:t>12/30/2015</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92601332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8407" y="274638"/>
            <a:ext cx="10850336" cy="688748"/>
          </a:xfrm>
        </p:spPr>
        <p:txBody>
          <a:bodyPr/>
          <a:lstStyle>
            <a:lvl1pPr>
              <a:defRPr sz="3600">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a:xfrm>
            <a:off x="318407" y="1200151"/>
            <a:ext cx="10850336" cy="5372100"/>
          </a:xfrm>
        </p:spPr>
        <p:txBody>
          <a:bodyPr>
            <a:normAutofit/>
          </a:bodyPr>
          <a:lstStyle>
            <a:lvl1pPr>
              <a:defRPr sz="2400"/>
            </a:lvl1pPr>
            <a:lvl2pPr>
              <a:defRPr sz="2400"/>
            </a:lvl2pPr>
            <a:lvl3pPr>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821D416-B675-4900-B334-C891DF1CA8A8}" type="datetime1">
              <a:rPr lang="en-US" smtClean="0">
                <a:solidFill>
                  <a:srgbClr val="DFDCB7"/>
                </a:solidFill>
              </a:rPr>
              <a:pPr/>
              <a:t>12/30/2015</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121951882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121555-D7D7-4040-8F53-BE85AC4D67E5}" type="datetime1">
              <a:rPr lang="en-US" smtClean="0">
                <a:solidFill>
                  <a:srgbClr val="DFDCB7"/>
                </a:solidFill>
              </a:rPr>
              <a:pPr/>
              <a:t>12/30/2015</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314706635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CD674C9-5CC4-48AC-BD52-9A18512CE721}" type="datetime1">
              <a:rPr lang="en-US" smtClean="0">
                <a:solidFill>
                  <a:srgbClr val="DFDCB7"/>
                </a:solidFill>
              </a:rPr>
              <a:pPr/>
              <a:t>12/30/2015</a:t>
            </a:fld>
            <a:endParaRPr lang="en-US" dirty="0">
              <a:solidFill>
                <a:srgbClr val="DFDCB7"/>
              </a:solidFill>
            </a:endParaRPr>
          </a:p>
        </p:txBody>
      </p:sp>
      <p:sp>
        <p:nvSpPr>
          <p:cNvPr id="6" name="Footer Placeholder 5"/>
          <p:cNvSpPr>
            <a:spLocks noGrp="1"/>
          </p:cNvSpPr>
          <p:nvPr>
            <p:ph type="ftr" sz="quarter" idx="11"/>
          </p:nvPr>
        </p:nvSpPr>
        <p:spPr/>
        <p:txBody>
          <a:bodyPr/>
          <a:lstStyle/>
          <a:p>
            <a:endParaRPr lang="en-US" dirty="0">
              <a:solidFill>
                <a:srgbClr val="DFDCB7"/>
              </a:solidFill>
            </a:endParaRPr>
          </a:p>
        </p:txBody>
      </p:sp>
      <p:sp>
        <p:nvSpPr>
          <p:cNvPr id="7" name="Slide Number Placeholder 6"/>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1146669808"/>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8A1AC4-4885-4984-9544-6FB03F373B4B}" type="datetime1">
              <a:rPr lang="en-US" smtClean="0">
                <a:solidFill>
                  <a:srgbClr val="DFDCB7"/>
                </a:solidFill>
              </a:rPr>
              <a:pPr/>
              <a:t>12/30/2015</a:t>
            </a:fld>
            <a:endParaRPr lang="en-US" dirty="0">
              <a:solidFill>
                <a:srgbClr val="DFDCB7"/>
              </a:solidFill>
            </a:endParaRPr>
          </a:p>
        </p:txBody>
      </p:sp>
      <p:sp>
        <p:nvSpPr>
          <p:cNvPr id="8" name="Footer Placeholder 7"/>
          <p:cNvSpPr>
            <a:spLocks noGrp="1"/>
          </p:cNvSpPr>
          <p:nvPr>
            <p:ph type="ftr" sz="quarter" idx="11"/>
          </p:nvPr>
        </p:nvSpPr>
        <p:spPr/>
        <p:txBody>
          <a:bodyPr/>
          <a:lstStyle/>
          <a:p>
            <a:endParaRPr lang="en-US" dirty="0">
              <a:solidFill>
                <a:srgbClr val="DFDCB7"/>
              </a:solidFill>
            </a:endParaRPr>
          </a:p>
        </p:txBody>
      </p:sp>
      <p:sp>
        <p:nvSpPr>
          <p:cNvPr id="9" name="Slide Number Placeholder 8"/>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86814115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21DE57-6C58-492C-8ACA-7C192264995E}" type="datetime1">
              <a:rPr lang="en-US" smtClean="0">
                <a:solidFill>
                  <a:srgbClr val="DFDCB7"/>
                </a:solidFill>
              </a:rPr>
              <a:pPr/>
              <a:t>12/30/2015</a:t>
            </a:fld>
            <a:endParaRPr lang="en-US" dirty="0">
              <a:solidFill>
                <a:srgbClr val="DFDCB7"/>
              </a:solidFill>
            </a:endParaRPr>
          </a:p>
        </p:txBody>
      </p:sp>
      <p:sp>
        <p:nvSpPr>
          <p:cNvPr id="4" name="Footer Placeholder 3"/>
          <p:cNvSpPr>
            <a:spLocks noGrp="1"/>
          </p:cNvSpPr>
          <p:nvPr>
            <p:ph type="ftr" sz="quarter" idx="11"/>
          </p:nvPr>
        </p:nvSpPr>
        <p:spPr/>
        <p:txBody>
          <a:bodyPr/>
          <a:lstStyle/>
          <a:p>
            <a:endParaRPr lang="en-US" dirty="0">
              <a:solidFill>
                <a:srgbClr val="DFDCB7"/>
              </a:solidFill>
            </a:endParaRPr>
          </a:p>
        </p:txBody>
      </p:sp>
      <p:sp>
        <p:nvSpPr>
          <p:cNvPr id="5" name="Slide Number Placeholder 4"/>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164258248"/>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02ECDE-FA92-4E48-AC94-93D797166D8A}" type="datetime1">
              <a:rPr lang="en-US" smtClean="0">
                <a:solidFill>
                  <a:srgbClr val="DFDCB7"/>
                </a:solidFill>
              </a:rPr>
              <a:pPr/>
              <a:t>12/30/2015</a:t>
            </a:fld>
            <a:endParaRPr lang="en-US" dirty="0">
              <a:solidFill>
                <a:srgbClr val="DFDCB7"/>
              </a:solidFill>
            </a:endParaRPr>
          </a:p>
        </p:txBody>
      </p:sp>
      <p:sp>
        <p:nvSpPr>
          <p:cNvPr id="3" name="Footer Placeholder 2"/>
          <p:cNvSpPr>
            <a:spLocks noGrp="1"/>
          </p:cNvSpPr>
          <p:nvPr>
            <p:ph type="ftr" sz="quarter" idx="11"/>
          </p:nvPr>
        </p:nvSpPr>
        <p:spPr/>
        <p:txBody>
          <a:bodyPr/>
          <a:lstStyle/>
          <a:p>
            <a:endParaRPr lang="en-US" dirty="0">
              <a:solidFill>
                <a:srgbClr val="DFDCB7"/>
              </a:solidFill>
            </a:endParaRPr>
          </a:p>
        </p:txBody>
      </p:sp>
      <p:sp>
        <p:nvSpPr>
          <p:cNvPr id="4" name="Slide Number Placeholder 3"/>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385263972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A5D5AD-07A6-4636-BD79-E9168F78632A}" type="datetime1">
              <a:rPr lang="en-US" smtClean="0">
                <a:solidFill>
                  <a:srgbClr val="DFDCB7"/>
                </a:solidFill>
              </a:rPr>
              <a:pPr/>
              <a:t>12/30/2015</a:t>
            </a:fld>
            <a:endParaRPr lang="en-US" dirty="0">
              <a:solidFill>
                <a:srgbClr val="DFDCB7"/>
              </a:solidFill>
            </a:endParaRPr>
          </a:p>
        </p:txBody>
      </p:sp>
      <p:sp>
        <p:nvSpPr>
          <p:cNvPr id="6" name="Footer Placeholder 5"/>
          <p:cNvSpPr>
            <a:spLocks noGrp="1"/>
          </p:cNvSpPr>
          <p:nvPr>
            <p:ph type="ftr" sz="quarter" idx="11"/>
          </p:nvPr>
        </p:nvSpPr>
        <p:spPr/>
        <p:txBody>
          <a:bodyPr/>
          <a:lstStyle/>
          <a:p>
            <a:endParaRPr lang="en-US" dirty="0">
              <a:solidFill>
                <a:srgbClr val="DFDCB7"/>
              </a:solidFill>
            </a:endParaRPr>
          </a:p>
        </p:txBody>
      </p:sp>
      <p:sp>
        <p:nvSpPr>
          <p:cNvPr id="7" name="Slide Number Placeholder 6"/>
          <p:cNvSpPr>
            <a:spLocks noGrp="1"/>
          </p:cNvSpPr>
          <p:nvPr>
            <p:ph type="sldNum" sz="quarter" idx="12"/>
          </p:nvPr>
        </p:nvSpPr>
        <p:spPr/>
        <p:txBody>
          <a:bodyPr/>
          <a:lstStyle/>
          <a:p>
            <a:fld id="{F2EC359B-1AB6-43CE-8AE3-778957AE5EF7}" type="slidenum">
              <a:rPr lang="en-US" smtClean="0"/>
              <a:pPr/>
              <a:t>‹#›</a:t>
            </a:fld>
            <a:endParaRPr lang="en-US" dirty="0"/>
          </a:p>
        </p:txBody>
      </p:sp>
      <p:sp>
        <p:nvSpPr>
          <p:cNvPr id="9" name="Content Placeholder 8"/>
          <p:cNvSpPr>
            <a:spLocks noGrp="1"/>
          </p:cNvSpPr>
          <p:nvPr>
            <p:ph sz="quarter" idx="13"/>
          </p:nvPr>
        </p:nvSpPr>
        <p:spPr>
          <a:xfrm>
            <a:off x="406400" y="381000"/>
            <a:ext cx="103632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100413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7D5F50DD-7F46-4C00-94C4-82BFAA052EEE}" type="datetime1">
              <a:rPr lang="en-US" smtClean="0">
                <a:solidFill>
                  <a:srgbClr val="DFDCB7"/>
                </a:solidFill>
              </a:rPr>
              <a:pPr/>
              <a:t>12/30/2015</a:t>
            </a:fld>
            <a:endParaRPr lang="en-US" dirty="0">
              <a:solidFill>
                <a:srgbClr val="DFDCB7"/>
              </a:solidFill>
            </a:endParaRPr>
          </a:p>
        </p:txBody>
      </p:sp>
      <p:sp>
        <p:nvSpPr>
          <p:cNvPr id="9" name="Slide Number Placeholder 8"/>
          <p:cNvSpPr>
            <a:spLocks noGrp="1"/>
          </p:cNvSpPr>
          <p:nvPr>
            <p:ph type="sldNum" sz="quarter" idx="11"/>
          </p:nvPr>
        </p:nvSpPr>
        <p:spPr/>
        <p:txBody>
          <a:bodyPr/>
          <a:lstStyle/>
          <a:p>
            <a:fld id="{F2EC359B-1AB6-43CE-8AE3-778957AE5EF7}"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solidFill>
                <a:srgbClr val="DFDCB7"/>
              </a:solidFill>
            </a:endParaRPr>
          </a:p>
        </p:txBody>
      </p:sp>
    </p:spTree>
    <p:extLst>
      <p:ext uri="{BB962C8B-B14F-4D97-AF65-F5344CB8AC3E}">
        <p14:creationId xmlns:p14="http://schemas.microsoft.com/office/powerpoint/2010/main" val="1329523822"/>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NUL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2271" y="274638"/>
            <a:ext cx="10811238" cy="56628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2271" y="1143000"/>
            <a:ext cx="10811238" cy="5486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2EC359B-1AB6-43CE-8AE3-778957AE5EF7}" type="slidenum">
              <a:rPr lang="en-US" smtClean="0"/>
              <a:pPr/>
              <a:t>‹#›</a:t>
            </a:fld>
            <a:endParaRPr lang="en-US" dirty="0"/>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dirty="0">
              <a:solidFill>
                <a:srgbClr val="DFDCB7"/>
              </a:solidFill>
            </a:endParaRPr>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41B520E3-870C-4290-A0B9-714A8D1E2D2F}" type="datetime1">
              <a:rPr lang="en-US" smtClean="0">
                <a:solidFill>
                  <a:srgbClr val="DFDCB7"/>
                </a:solidFill>
              </a:rPr>
              <a:pPr/>
              <a:t>12/30/2015</a:t>
            </a:fld>
            <a:endParaRPr lang="en-US" dirty="0">
              <a:solidFill>
                <a:srgbClr val="DFDCB7"/>
              </a:solidFill>
            </a:endParaRPr>
          </a:p>
        </p:txBody>
      </p:sp>
    </p:spTree>
    <p:extLst>
      <p:ext uri="{BB962C8B-B14F-4D97-AF65-F5344CB8AC3E}">
        <p14:creationId xmlns:p14="http://schemas.microsoft.com/office/powerpoint/2010/main" val="2796785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spd="slow">
        <p15:prstTrans prst="fallOver"/>
        <p:sndAc>
          <p:stSnd>
            <p:snd r:embed="rId13" name="type.wav"/>
          </p:stSnd>
        </p:sndAc>
      </p:transition>
    </mc:Choice>
    <mc:Fallback xmlns="">
      <p:transition spd="slow">
        <p:fade/>
        <p:sndAc>
          <p:stSnd>
            <p:snd r:embed="rId14" name="type.wav"/>
          </p:stSnd>
        </p:sndAc>
      </p:transition>
    </mc:Fallback>
  </mc:AlternateContent>
  <p:hf hdr="0" ftr="0" dt="0"/>
  <p:txStyles>
    <p:titleStyle>
      <a:lvl1pPr algn="l" defTabSz="914400" rtl="0" eaLnBrk="1" latinLnBrk="0" hangingPunct="1">
        <a:spcBef>
          <a:spcPct val="0"/>
        </a:spcBef>
        <a:buNone/>
        <a:defRPr sz="3600" kern="1200" cap="none" spc="-100" baseline="0">
          <a:ln>
            <a:noFill/>
          </a:ln>
          <a:solidFill>
            <a:schemeClr val="tx1"/>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2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1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20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8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NUL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NUL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NULL"/></Relationships>
</file>

<file path=ppt/slides/_rels/slide12.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NUL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NULL"/></Relationships>
</file>

<file path=ppt/slides/_rels/slide2.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NUL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NUL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NUL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NUL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NUL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NUL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NUL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NULL"/></Relationships>
</file>

<file path=ppt/slides/_rels/slide28.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t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NULL"/></Relationships>
</file>

<file path=ppt/slides/_rels/slide32.xml.rels><?xml version="1.0" encoding="UTF-8" standalone="yes"?>
<Relationships xmlns="http://schemas.openxmlformats.org/package/2006/relationships"><Relationship Id="rId3" Type="http://schemas.openxmlformats.org/officeDocument/2006/relationships/image" Target="../media/image21.tif"/><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audio" Target="NULL"/><Relationship Id="rId4" Type="http://schemas.openxmlformats.org/officeDocument/2006/relationships/image" Target="../media/image22.tif"/></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NULL"/></Relationships>
</file>

<file path=ppt/slides/_rels/slide34.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5.xml"/><Relationship Id="rId5" Type="http://schemas.openxmlformats.org/officeDocument/2006/relationships/audio" Target="NUL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5.xml"/><Relationship Id="rId5" Type="http://schemas.openxmlformats.org/officeDocument/2006/relationships/audio" Target="NUL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NUL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NUL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NUL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3124" y="957646"/>
            <a:ext cx="9885406" cy="2593975"/>
          </a:xfrm>
        </p:spPr>
        <p:txBody>
          <a:bodyPr/>
          <a:lstStyle/>
          <a:p>
            <a:r>
              <a:rPr lang="en-US" sz="3600" b="1" dirty="0">
                <a:solidFill>
                  <a:schemeClr val="tx1"/>
                </a:solidFill>
                <a:latin typeface="+mj-lt"/>
              </a:rPr>
              <a:t>Highline Class, BI 348</a:t>
            </a:r>
            <a:endParaRPr lang="en-US" sz="3600" b="1" i="0" u="none" strike="noStrike" baseline="0" dirty="0" smtClean="0">
              <a:solidFill>
                <a:schemeClr val="tx1"/>
              </a:solidFill>
              <a:latin typeface="+mj-lt"/>
            </a:endParaRPr>
          </a:p>
        </p:txBody>
      </p:sp>
      <p:sp>
        <p:nvSpPr>
          <p:cNvPr id="3" name="Text Placeholder 2"/>
          <p:cNvSpPr>
            <a:spLocks noGrp="1"/>
          </p:cNvSpPr>
          <p:nvPr>
            <p:ph type="subTitle" idx="1"/>
          </p:nvPr>
        </p:nvSpPr>
        <p:spPr>
          <a:xfrm>
            <a:off x="593124" y="3624644"/>
            <a:ext cx="9885406" cy="1784117"/>
          </a:xfrm>
        </p:spPr>
        <p:txBody>
          <a:bodyPr>
            <a:noAutofit/>
          </a:bodyPr>
          <a:lstStyle/>
          <a:p>
            <a:r>
              <a:rPr lang="en-US" sz="3200" b="1" dirty="0">
                <a:solidFill>
                  <a:schemeClr val="tx1"/>
                </a:solidFill>
                <a:latin typeface="Calibri Light"/>
              </a:rPr>
              <a:t>Basic Business Analytics using </a:t>
            </a:r>
            <a:r>
              <a:rPr lang="en-US" sz="3200" b="1" dirty="0" smtClean="0">
                <a:solidFill>
                  <a:schemeClr val="tx1"/>
                </a:solidFill>
                <a:latin typeface="Calibri Light"/>
              </a:rPr>
              <a:t>Excel</a:t>
            </a:r>
          </a:p>
          <a:p>
            <a:r>
              <a:rPr lang="en-US" sz="3200" b="1" dirty="0" smtClean="0">
                <a:solidFill>
                  <a:schemeClr val="tx1"/>
                </a:solidFill>
                <a:latin typeface="Calibri Light"/>
              </a:rPr>
              <a:t>Chapter 11: Monte Carlo Simulation</a:t>
            </a:r>
          </a:p>
        </p:txBody>
      </p:sp>
      <p:sp>
        <p:nvSpPr>
          <p:cNvPr id="4" name="Slide Number Placeholder 3"/>
          <p:cNvSpPr>
            <a:spLocks noGrp="1"/>
          </p:cNvSpPr>
          <p:nvPr>
            <p:ph type="sldNum" sz="quarter" idx="12"/>
          </p:nvPr>
        </p:nvSpPr>
        <p:spPr/>
        <p:txBody>
          <a:bodyPr/>
          <a:lstStyle/>
          <a:p>
            <a:fld id="{F2EC359B-1AB6-43CE-8AE3-778957AE5EF7}" type="slidenum">
              <a:rPr lang="en-US" smtClean="0"/>
              <a:pPr/>
              <a:t>1</a:t>
            </a:fld>
            <a:endParaRPr lang="en-US" dirty="0"/>
          </a:p>
        </p:txBody>
      </p:sp>
    </p:spTree>
    <p:extLst>
      <p:ext uri="{BB962C8B-B14F-4D97-AF65-F5344CB8AC3E}">
        <p14:creationId xmlns:p14="http://schemas.microsoft.com/office/powerpoint/2010/main" val="2714093592"/>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3"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 for Models with Uncertain/Random Variables</a:t>
            </a:r>
          </a:p>
        </p:txBody>
      </p:sp>
      <p:sp>
        <p:nvSpPr>
          <p:cNvPr id="3" name="Content Placeholder 2"/>
          <p:cNvSpPr>
            <a:spLocks noGrp="1"/>
          </p:cNvSpPr>
          <p:nvPr>
            <p:ph sz="half" idx="1"/>
          </p:nvPr>
        </p:nvSpPr>
        <p:spPr>
          <a:xfrm>
            <a:off x="212271" y="1058672"/>
            <a:ext cx="3282176" cy="4590288"/>
          </a:xfrm>
        </p:spPr>
        <p:txBody>
          <a:bodyPr>
            <a:noAutofit/>
          </a:bodyPr>
          <a:lstStyle/>
          <a:p>
            <a:r>
              <a:rPr lang="en-US" sz="2100" dirty="0" smtClean="0"/>
              <a:t>We can then average the output to get a single model output that can be used for decision making.</a:t>
            </a:r>
          </a:p>
          <a:p>
            <a:r>
              <a:rPr lang="en-US" sz="2100" dirty="0" smtClean="0"/>
              <a:t>More importantly, we can create a relative frequency distribution for the range of possible output values to estimate the probability for each of the outcomes: this allows us </a:t>
            </a:r>
            <a:r>
              <a:rPr lang="en-US" sz="2100" dirty="0"/>
              <a:t>to assess the </a:t>
            </a:r>
            <a:r>
              <a:rPr lang="en-US" sz="2100" dirty="0" smtClean="0"/>
              <a:t>risk of unfavorable or favorable outcomes.</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735659" y="1058672"/>
            <a:ext cx="7356729" cy="5308674"/>
          </a:xfrm>
        </p:spPr>
      </p:pic>
      <p:sp>
        <p:nvSpPr>
          <p:cNvPr id="5" name="Slide Number Placeholder 4"/>
          <p:cNvSpPr>
            <a:spLocks noGrp="1"/>
          </p:cNvSpPr>
          <p:nvPr>
            <p:ph type="sldNum" sz="quarter" idx="12"/>
          </p:nvPr>
        </p:nvSpPr>
        <p:spPr/>
        <p:txBody>
          <a:bodyPr/>
          <a:lstStyle/>
          <a:p>
            <a:fld id="{F2EC359B-1AB6-43CE-8AE3-778957AE5EF7}" type="slidenum">
              <a:rPr lang="en-US" smtClean="0"/>
              <a:pPr/>
              <a:t>10</a:t>
            </a:fld>
            <a:endParaRPr lang="en-US" dirty="0"/>
          </a:p>
        </p:txBody>
      </p:sp>
      <p:sp>
        <p:nvSpPr>
          <p:cNvPr id="8" name="Left Arrow 7"/>
          <p:cNvSpPr/>
          <p:nvPr/>
        </p:nvSpPr>
        <p:spPr>
          <a:xfrm>
            <a:off x="9913434" y="2662441"/>
            <a:ext cx="1178953" cy="691375"/>
          </a:xfrm>
          <a:prstGeom prst="leftArrow">
            <a:avLst>
              <a:gd name="adj1" fmla="val 69355"/>
              <a:gd name="adj2" fmla="val 50000"/>
            </a:avLst>
          </a:prstGeom>
          <a:solidFill>
            <a:schemeClr val="bg1"/>
          </a:solidFill>
          <a:ln w="12700">
            <a:solidFill>
              <a:srgbClr val="00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600" dirty="0" smtClean="0"/>
              <a:t>Single Output</a:t>
            </a:r>
            <a:endParaRPr lang="en-US" sz="1600" dirty="0"/>
          </a:p>
        </p:txBody>
      </p:sp>
      <p:sp>
        <p:nvSpPr>
          <p:cNvPr id="9" name="Left Arrow 8"/>
          <p:cNvSpPr/>
          <p:nvPr/>
        </p:nvSpPr>
        <p:spPr>
          <a:xfrm>
            <a:off x="9921076" y="3353816"/>
            <a:ext cx="1178953" cy="691375"/>
          </a:xfrm>
          <a:prstGeom prst="leftArrow">
            <a:avLst>
              <a:gd name="adj1" fmla="val 69355"/>
              <a:gd name="adj2" fmla="val 50000"/>
            </a:avLst>
          </a:prstGeom>
          <a:solidFill>
            <a:schemeClr val="bg1"/>
          </a:solidFill>
          <a:ln w="12700">
            <a:solidFill>
              <a:srgbClr val="00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600" dirty="0" smtClean="0"/>
              <a:t>P(Loss)</a:t>
            </a:r>
            <a:endParaRPr lang="en-US" sz="1600" dirty="0"/>
          </a:p>
        </p:txBody>
      </p:sp>
    </p:spTree>
    <p:extLst>
      <p:ext uri="{BB962C8B-B14F-4D97-AF65-F5344CB8AC3E}">
        <p14:creationId xmlns:p14="http://schemas.microsoft.com/office/powerpoint/2010/main" val="181033532"/>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 for Models with Uncertain/Random Variables</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762916" y="1058671"/>
            <a:ext cx="7387635" cy="5330977"/>
          </a:xfrm>
        </p:spPr>
      </p:pic>
      <p:sp>
        <p:nvSpPr>
          <p:cNvPr id="5" name="Slide Number Placeholder 4"/>
          <p:cNvSpPr>
            <a:spLocks noGrp="1"/>
          </p:cNvSpPr>
          <p:nvPr>
            <p:ph type="sldNum" sz="quarter" idx="12"/>
          </p:nvPr>
        </p:nvSpPr>
        <p:spPr/>
        <p:txBody>
          <a:bodyPr/>
          <a:lstStyle/>
          <a:p>
            <a:fld id="{F2EC359B-1AB6-43CE-8AE3-778957AE5EF7}" type="slidenum">
              <a:rPr lang="en-US" smtClean="0"/>
              <a:pPr/>
              <a:t>11</a:t>
            </a:fld>
            <a:endParaRPr lang="en-US" dirty="0"/>
          </a:p>
        </p:txBody>
      </p:sp>
      <p:sp>
        <p:nvSpPr>
          <p:cNvPr id="4" name="Oval 3"/>
          <p:cNvSpPr/>
          <p:nvPr/>
        </p:nvSpPr>
        <p:spPr>
          <a:xfrm>
            <a:off x="5876693" y="3657600"/>
            <a:ext cx="6237249" cy="3088888"/>
          </a:xfrm>
          <a:prstGeom prst="ellipse">
            <a:avLst/>
          </a:prstGeom>
          <a:ln w="34925">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p:cNvSpPr/>
          <p:nvPr/>
        </p:nvSpPr>
        <p:spPr>
          <a:xfrm>
            <a:off x="2810107" y="2754351"/>
            <a:ext cx="1661532" cy="3635297"/>
          </a:xfrm>
          <a:prstGeom prst="rightBrace">
            <a:avLst/>
          </a:prstGeom>
          <a:solidFill>
            <a:schemeClr val="bg1"/>
          </a:solidFill>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Arrow Connector 9"/>
          <p:cNvCxnSpPr>
            <a:stCxn id="8" idx="1"/>
          </p:cNvCxnSpPr>
          <p:nvPr/>
        </p:nvCxnSpPr>
        <p:spPr>
          <a:xfrm>
            <a:off x="4471639" y="4572000"/>
            <a:ext cx="1469403" cy="31223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122662" y="1058672"/>
            <a:ext cx="3415087" cy="5565152"/>
          </a:xfrm>
        </p:spPr>
        <p:txBody>
          <a:bodyPr>
            <a:noAutofit/>
          </a:bodyPr>
          <a:lstStyle/>
          <a:p>
            <a:r>
              <a:rPr lang="en-US" sz="2100" dirty="0" smtClean="0"/>
              <a:t>The estimated probability or risk for various outcomes is the main benefit of running a simulation. </a:t>
            </a:r>
          </a:p>
          <a:p>
            <a:r>
              <a:rPr lang="en-US" sz="2100" dirty="0" smtClean="0"/>
              <a:t>When you create Spreadsheet Model with Uncertain/Random Variables that deliver a range of output values and the estimated probability for possible model outcomes this greatly enhances Decision Making.</a:t>
            </a:r>
            <a:endParaRPr lang="en-US" sz="2100" dirty="0"/>
          </a:p>
        </p:txBody>
      </p:sp>
    </p:spTree>
    <p:extLst>
      <p:ext uri="{BB962C8B-B14F-4D97-AF65-F5344CB8AC3E}">
        <p14:creationId xmlns:p14="http://schemas.microsoft.com/office/powerpoint/2010/main" val="232779799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9"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0-#ppt_w/2"/>
                                          </p:val>
                                        </p:tav>
                                        <p:tav tm="100000">
                                          <p:val>
                                            <p:strVal val="#ppt_x"/>
                                          </p:val>
                                        </p:tav>
                                      </p:tavLst>
                                    </p:anim>
                                    <p:anim calcmode="lin" valueType="num">
                                      <p:cBhvr additive="base">
                                        <p:cTn id="17"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Simulation?</a:t>
            </a:r>
            <a:endParaRPr lang="en-US" dirty="0"/>
          </a:p>
        </p:txBody>
      </p:sp>
      <p:sp>
        <p:nvSpPr>
          <p:cNvPr id="3" name="Content Placeholder 2"/>
          <p:cNvSpPr>
            <a:spLocks noGrp="1"/>
          </p:cNvSpPr>
          <p:nvPr>
            <p:ph idx="1"/>
          </p:nvPr>
        </p:nvSpPr>
        <p:spPr/>
        <p:txBody>
          <a:bodyPr>
            <a:normAutofit fontScale="62500" lnSpcReduction="20000"/>
          </a:bodyPr>
          <a:lstStyle/>
          <a:p>
            <a:r>
              <a:rPr lang="en-US" sz="2900" b="1" dirty="0">
                <a:latin typeface="Calibri Light"/>
              </a:rPr>
              <a:t>System:</a:t>
            </a:r>
          </a:p>
          <a:p>
            <a:pPr lvl="1"/>
            <a:r>
              <a:rPr lang="en-US" sz="2900" b="1" dirty="0">
                <a:latin typeface="Calibri Light"/>
              </a:rPr>
              <a:t>Wikipedia:</a:t>
            </a:r>
          </a:p>
          <a:p>
            <a:pPr lvl="2"/>
            <a:r>
              <a:rPr lang="en-US" sz="2900" dirty="0"/>
              <a:t>A </a:t>
            </a:r>
            <a:r>
              <a:rPr lang="en-US" sz="2900" b="1" dirty="0"/>
              <a:t>system</a:t>
            </a:r>
            <a:r>
              <a:rPr lang="en-US" sz="2900" dirty="0"/>
              <a:t> is a set of interacting or interdependent component parts forming a complex/intricate </a:t>
            </a:r>
            <a:r>
              <a:rPr lang="en-US" sz="2900" dirty="0" smtClean="0"/>
              <a:t>whole</a:t>
            </a:r>
          </a:p>
          <a:p>
            <a:pPr lvl="1"/>
            <a:r>
              <a:rPr lang="en-US" sz="2900" b="1" dirty="0" smtClean="0">
                <a:latin typeface="Calibri Light"/>
              </a:rPr>
              <a:t>Example: Process of creating and selling a new product.</a:t>
            </a:r>
            <a:endParaRPr lang="en-US" sz="2900" b="1" dirty="0">
              <a:latin typeface="Calibri Light"/>
            </a:endParaRPr>
          </a:p>
          <a:p>
            <a:r>
              <a:rPr lang="en-US" sz="2900" b="1" dirty="0">
                <a:latin typeface="Calibri Light"/>
              </a:rPr>
              <a:t>Simulate:</a:t>
            </a:r>
          </a:p>
          <a:p>
            <a:pPr lvl="1"/>
            <a:r>
              <a:rPr lang="en-US" sz="2900" b="1" dirty="0" smtClean="0">
                <a:latin typeface="Calibri Light"/>
              </a:rPr>
              <a:t>Wikipedia</a:t>
            </a:r>
            <a:r>
              <a:rPr lang="en-US" sz="2900" b="1" dirty="0">
                <a:latin typeface="Calibri Light"/>
              </a:rPr>
              <a:t>:</a:t>
            </a:r>
          </a:p>
          <a:p>
            <a:pPr lvl="2"/>
            <a:r>
              <a:rPr lang="en-US" sz="2900" b="1" dirty="0">
                <a:latin typeface="Calibri Light"/>
              </a:rPr>
              <a:t>Simulation is the imitation of the operation of a real-world process or system over time.</a:t>
            </a:r>
          </a:p>
          <a:p>
            <a:pPr lvl="2"/>
            <a:r>
              <a:rPr lang="en-US" sz="2900" b="1" dirty="0">
                <a:latin typeface="Calibri Light"/>
              </a:rPr>
              <a:t>The act of simulating something first requires that a model be developed; this model represents the key characteristics or behaviors/functions of the selected physical or abstract system or process.</a:t>
            </a:r>
          </a:p>
          <a:p>
            <a:pPr lvl="2"/>
            <a:r>
              <a:rPr lang="en-US" sz="2900" b="1" dirty="0">
                <a:latin typeface="Calibri Light"/>
              </a:rPr>
              <a:t>The model represents the system itself, whereas the simulation represents the operation of the system over time.</a:t>
            </a:r>
            <a:endParaRPr lang="en-US" sz="2900" dirty="0" smtClean="0"/>
          </a:p>
          <a:p>
            <a:r>
              <a:rPr lang="en-US" sz="2900" dirty="0" smtClean="0"/>
              <a:t>Simulation:</a:t>
            </a:r>
          </a:p>
          <a:p>
            <a:pPr lvl="1"/>
            <a:r>
              <a:rPr lang="en-US" sz="2900" dirty="0"/>
              <a:t>M</a:t>
            </a:r>
            <a:r>
              <a:rPr lang="en-US" sz="2900" dirty="0" smtClean="0"/>
              <a:t>ethod for learning about real systems by experimenting with a model that represents the system.</a:t>
            </a:r>
          </a:p>
          <a:p>
            <a:pPr lvl="1"/>
            <a:r>
              <a:rPr lang="en-US" sz="2900" dirty="0" smtClean="0"/>
              <a:t>When trying to make decisions when there is uncertainty, simulation will be a process that will reveal the potential values that may occur and the estimated probability that each value will occur. The estimated probability will greatly aid in decision making because we will be able to see if undesirable outcomes are unlikely or likely.</a:t>
            </a:r>
          </a:p>
          <a:p>
            <a:pPr lvl="1"/>
            <a:r>
              <a:rPr lang="en-US" sz="2900" dirty="0" smtClean="0"/>
              <a:t>Examples:</a:t>
            </a:r>
          </a:p>
          <a:p>
            <a:pPr lvl="2"/>
            <a:r>
              <a:rPr lang="en-US" sz="2900" dirty="0" smtClean="0"/>
              <a:t>Profit for a new product</a:t>
            </a:r>
          </a:p>
          <a:p>
            <a:pPr lvl="2"/>
            <a:r>
              <a:rPr lang="en-US" sz="2900" dirty="0" smtClean="0"/>
              <a:t>Risk analysis</a:t>
            </a:r>
          </a:p>
          <a:p>
            <a:pPr lvl="1"/>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12</a:t>
            </a:fld>
            <a:endParaRPr lang="en-US" dirty="0"/>
          </a:p>
        </p:txBody>
      </p:sp>
    </p:spTree>
    <p:extLst>
      <p:ext uri="{BB962C8B-B14F-4D97-AF65-F5344CB8AC3E}">
        <p14:creationId xmlns:p14="http://schemas.microsoft.com/office/powerpoint/2010/main" val="246665445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Monte Carlo Simulation?</a:t>
            </a:r>
          </a:p>
        </p:txBody>
      </p:sp>
      <p:sp>
        <p:nvSpPr>
          <p:cNvPr id="3" name="Content Placeholder 2"/>
          <p:cNvSpPr>
            <a:spLocks noGrp="1"/>
          </p:cNvSpPr>
          <p:nvPr>
            <p:ph idx="1"/>
          </p:nvPr>
        </p:nvSpPr>
        <p:spPr/>
        <p:txBody>
          <a:bodyPr>
            <a:normAutofit/>
          </a:bodyPr>
          <a:lstStyle/>
          <a:p>
            <a:r>
              <a:rPr lang="en-US" dirty="0" smtClean="0"/>
              <a:t>When your spreadsheet model has formula inputs that are uncertain.</a:t>
            </a:r>
          </a:p>
          <a:p>
            <a:r>
              <a:rPr lang="en-US" dirty="0" smtClean="0"/>
              <a:t>Rather than provide just a single formula input, like we have done in the class so far, we will have to supply a range of inputs and thus the model will deliver a range of output values.</a:t>
            </a:r>
          </a:p>
          <a:p>
            <a:r>
              <a:rPr lang="en-US" dirty="0" smtClean="0"/>
              <a:t>We then look at the relative frequency distributions created from the range of output values to learn about the estimated probabilities for model outputs.</a:t>
            </a:r>
          </a:p>
          <a:p>
            <a:r>
              <a:rPr lang="en-US" dirty="0" smtClean="0"/>
              <a:t>In this way we can provide decision makers with estimated probabilities for uncertain variables so they can assess the risk of undesirable outcomes and the likelihood of desirable outcomes.</a:t>
            </a:r>
          </a:p>
          <a:p>
            <a:endParaRPr lang="en-US" dirty="0"/>
          </a:p>
          <a:p>
            <a:endParaRPr lang="en-US" dirty="0" smtClean="0"/>
          </a:p>
        </p:txBody>
      </p:sp>
      <p:sp>
        <p:nvSpPr>
          <p:cNvPr id="4" name="Slide Number Placeholder 3"/>
          <p:cNvSpPr>
            <a:spLocks noGrp="1"/>
          </p:cNvSpPr>
          <p:nvPr>
            <p:ph type="sldNum" sz="quarter" idx="12"/>
          </p:nvPr>
        </p:nvSpPr>
        <p:spPr/>
        <p:txBody>
          <a:bodyPr/>
          <a:lstStyle/>
          <a:p>
            <a:fld id="{F2EC359B-1AB6-43CE-8AE3-778957AE5EF7}" type="slidenum">
              <a:rPr lang="en-US" smtClean="0"/>
              <a:pPr/>
              <a:t>13</a:t>
            </a:fld>
            <a:endParaRPr lang="en-US" dirty="0"/>
          </a:p>
        </p:txBody>
      </p:sp>
    </p:spTree>
    <p:extLst>
      <p:ext uri="{BB962C8B-B14F-4D97-AF65-F5344CB8AC3E}">
        <p14:creationId xmlns:p14="http://schemas.microsoft.com/office/powerpoint/2010/main" val="216998578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Monte Carlo Simulation?</a:t>
            </a:r>
          </a:p>
        </p:txBody>
      </p:sp>
      <p:sp>
        <p:nvSpPr>
          <p:cNvPr id="3" name="Content Placeholder 2"/>
          <p:cNvSpPr>
            <a:spLocks noGrp="1"/>
          </p:cNvSpPr>
          <p:nvPr>
            <p:ph idx="1"/>
          </p:nvPr>
        </p:nvSpPr>
        <p:spPr/>
        <p:txBody>
          <a:bodyPr>
            <a:normAutofit/>
          </a:bodyPr>
          <a:lstStyle/>
          <a:p>
            <a:r>
              <a:rPr lang="en-US" dirty="0" smtClean="0"/>
              <a:t>When to use it?</a:t>
            </a:r>
          </a:p>
          <a:p>
            <a:pPr lvl="1"/>
            <a:r>
              <a:rPr lang="en-US" dirty="0" smtClean="0"/>
              <a:t>Used in decision making situations where uncertain quantities complicate the decision process.</a:t>
            </a:r>
          </a:p>
          <a:p>
            <a:r>
              <a:rPr lang="en-US" dirty="0" smtClean="0"/>
              <a:t>What is it?</a:t>
            </a:r>
          </a:p>
          <a:p>
            <a:pPr lvl="1"/>
            <a:r>
              <a:rPr lang="en-US" dirty="0"/>
              <a:t>A simulation method that uses repeated random sampling to represent uncertainty in a model representing a real-world process or system and that computes the values of model outputs</a:t>
            </a:r>
            <a:r>
              <a:rPr lang="en-US" dirty="0" smtClean="0"/>
              <a:t>.</a:t>
            </a:r>
          </a:p>
          <a:p>
            <a:r>
              <a:rPr lang="en-US" dirty="0" smtClean="0"/>
              <a:t>Why </a:t>
            </a:r>
            <a:r>
              <a:rPr lang="en-US" dirty="0"/>
              <a:t>the name?</a:t>
            </a:r>
          </a:p>
          <a:p>
            <a:pPr lvl="1"/>
            <a:r>
              <a:rPr lang="en-US" dirty="0"/>
              <a:t>Monte Carlo Simulation is named after the city in Monaco, in which many casinos feature games of chance like roulette, dice, and slot machines, which exhibit random behavior. The name came during simulations done during World War 2.</a:t>
            </a:r>
          </a:p>
          <a:p>
            <a:endParaRPr lang="en-US" dirty="0" smtClean="0"/>
          </a:p>
          <a:p>
            <a:endParaRPr lang="en-US" dirty="0"/>
          </a:p>
          <a:p>
            <a:endParaRPr lang="en-US" dirty="0" smtClean="0"/>
          </a:p>
        </p:txBody>
      </p:sp>
      <p:sp>
        <p:nvSpPr>
          <p:cNvPr id="4" name="Slide Number Placeholder 3"/>
          <p:cNvSpPr>
            <a:spLocks noGrp="1"/>
          </p:cNvSpPr>
          <p:nvPr>
            <p:ph type="sldNum" sz="quarter" idx="12"/>
          </p:nvPr>
        </p:nvSpPr>
        <p:spPr/>
        <p:txBody>
          <a:bodyPr/>
          <a:lstStyle/>
          <a:p>
            <a:fld id="{F2EC359B-1AB6-43CE-8AE3-778957AE5EF7}" type="slidenum">
              <a:rPr lang="en-US" smtClean="0"/>
              <a:pPr/>
              <a:t>14</a:t>
            </a:fld>
            <a:endParaRPr lang="en-US" dirty="0"/>
          </a:p>
        </p:txBody>
      </p:sp>
    </p:spTree>
    <p:extLst>
      <p:ext uri="{BB962C8B-B14F-4D97-AF65-F5344CB8AC3E}">
        <p14:creationId xmlns:p14="http://schemas.microsoft.com/office/powerpoint/2010/main" val="147243955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latin typeface="Calibri Light"/>
              </a:rPr>
              <a:t>Terms</a:t>
            </a:r>
            <a:endParaRPr lang="en-US" sz="5400" dirty="0"/>
          </a:p>
        </p:txBody>
      </p:sp>
      <p:sp>
        <p:nvSpPr>
          <p:cNvPr id="3" name="Content Placeholder 2"/>
          <p:cNvSpPr>
            <a:spLocks noGrp="1"/>
          </p:cNvSpPr>
          <p:nvPr>
            <p:ph idx="1"/>
          </p:nvPr>
        </p:nvSpPr>
        <p:spPr/>
        <p:txBody>
          <a:bodyPr>
            <a:normAutofit fontScale="85000" lnSpcReduction="20000"/>
          </a:bodyPr>
          <a:lstStyle/>
          <a:p>
            <a:r>
              <a:rPr lang="en-US" dirty="0" smtClean="0"/>
              <a:t>Risk Analysis</a:t>
            </a:r>
          </a:p>
          <a:p>
            <a:pPr lvl="1"/>
            <a:r>
              <a:rPr lang="en-US" dirty="0" smtClean="0"/>
              <a:t>The process of evaluating a decision in the face of uncertainty by quantifying the likelihood and magnitude of undesirable outcomes.</a:t>
            </a:r>
          </a:p>
          <a:p>
            <a:r>
              <a:rPr lang="en-US" dirty="0" smtClean="0"/>
              <a:t>What-if Analysis</a:t>
            </a:r>
          </a:p>
          <a:p>
            <a:pPr lvl="1"/>
            <a:r>
              <a:rPr lang="en-US" dirty="0" smtClean="0"/>
              <a:t>Consider alternative values for a random variable and computing model output.</a:t>
            </a:r>
          </a:p>
          <a:p>
            <a:pPr lvl="1"/>
            <a:r>
              <a:rPr lang="en-US" dirty="0" smtClean="0"/>
              <a:t>We will setup a range of values for each random variable.</a:t>
            </a:r>
          </a:p>
          <a:p>
            <a:pPr lvl="1"/>
            <a:r>
              <a:rPr lang="en-US" dirty="0" smtClean="0"/>
              <a:t>A trial-and-error approach to learning about the range of possible outputs for a model.</a:t>
            </a:r>
          </a:p>
          <a:p>
            <a:pPr lvl="2"/>
            <a:r>
              <a:rPr lang="en-US" dirty="0" smtClean="0"/>
              <a:t>Base-case scenario</a:t>
            </a:r>
          </a:p>
          <a:p>
            <a:pPr lvl="3"/>
            <a:r>
              <a:rPr lang="en-US" dirty="0" smtClean="0"/>
              <a:t>Determining outputs assuming most likely values for the random variables of the model.</a:t>
            </a:r>
          </a:p>
          <a:p>
            <a:pPr lvl="2"/>
            <a:r>
              <a:rPr lang="en-US" dirty="0" smtClean="0"/>
              <a:t>Worst-case scenario</a:t>
            </a:r>
          </a:p>
          <a:p>
            <a:pPr lvl="3"/>
            <a:r>
              <a:rPr lang="en-US" dirty="0"/>
              <a:t>Determining outputs assuming worst values </a:t>
            </a:r>
            <a:r>
              <a:rPr lang="en-US" dirty="0" smtClean="0"/>
              <a:t>that can be expected for </a:t>
            </a:r>
            <a:r>
              <a:rPr lang="en-US" dirty="0"/>
              <a:t>the random variables of the model.</a:t>
            </a:r>
          </a:p>
          <a:p>
            <a:pPr lvl="2"/>
            <a:r>
              <a:rPr lang="en-US" dirty="0" smtClean="0"/>
              <a:t>Best-case scenario</a:t>
            </a:r>
          </a:p>
          <a:p>
            <a:pPr lvl="3"/>
            <a:r>
              <a:rPr lang="en-US" dirty="0"/>
              <a:t>Determining outputs assuming </a:t>
            </a:r>
            <a:r>
              <a:rPr lang="en-US" dirty="0" smtClean="0"/>
              <a:t>best values </a:t>
            </a:r>
            <a:r>
              <a:rPr lang="en-US" dirty="0"/>
              <a:t>that can be expected for the random variables of the model</a:t>
            </a:r>
            <a:r>
              <a:rPr lang="en-US" dirty="0" smtClean="0"/>
              <a:t>.</a:t>
            </a:r>
          </a:p>
          <a:p>
            <a:pPr lvl="1"/>
            <a:r>
              <a:rPr lang="en-US" dirty="0" smtClean="0"/>
              <a:t>With the Base, Best and Worst case scenarios, the what-if analysis will yield a range of values for the decision maker.</a:t>
            </a:r>
          </a:p>
          <a:p>
            <a:pPr lvl="1"/>
            <a:r>
              <a:rPr lang="en-US" b="1" dirty="0" smtClean="0">
                <a:solidFill>
                  <a:srgbClr val="FF0000"/>
                </a:solidFill>
              </a:rPr>
              <a:t>When we run the simulation we can look at:</a:t>
            </a:r>
          </a:p>
          <a:p>
            <a:pPr lvl="2"/>
            <a:r>
              <a:rPr lang="en-US" b="1" dirty="0" smtClean="0">
                <a:solidFill>
                  <a:srgbClr val="FF0000"/>
                </a:solidFill>
              </a:rPr>
              <a:t>Frequency Distributions, </a:t>
            </a:r>
            <a:r>
              <a:rPr lang="en-US" b="1" dirty="0">
                <a:solidFill>
                  <a:srgbClr val="FF0000"/>
                </a:solidFill>
              </a:rPr>
              <a:t>Histograms </a:t>
            </a:r>
            <a:r>
              <a:rPr lang="en-US" b="1" dirty="0" smtClean="0">
                <a:solidFill>
                  <a:srgbClr val="FF0000"/>
                </a:solidFill>
              </a:rPr>
              <a:t>, and Relative Frequency Distributions that will help us to see the full picture of the range of values possible and the relative frequency for each value. In this way simulation will provide the decision maker with a more complete picture in the face of uncertainty than will a simple what if analysis with Best, Base and Worst case scenarios.</a:t>
            </a:r>
            <a:endParaRPr lang="en-US" b="1" dirty="0">
              <a:solidFill>
                <a:srgbClr val="FF0000"/>
              </a:solidFill>
            </a:endParaRPr>
          </a:p>
          <a:p>
            <a:pPr lvl="1"/>
            <a:endParaRPr lang="en-US" dirty="0" smtClean="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15</a:t>
            </a:fld>
            <a:endParaRPr lang="en-US" dirty="0"/>
          </a:p>
        </p:txBody>
      </p:sp>
    </p:spTree>
    <p:extLst>
      <p:ext uri="{BB962C8B-B14F-4D97-AF65-F5344CB8AC3E}">
        <p14:creationId xmlns:p14="http://schemas.microsoft.com/office/powerpoint/2010/main" val="397803847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07" y="274638"/>
            <a:ext cx="10850336" cy="439040"/>
          </a:xfrm>
        </p:spPr>
        <p:txBody>
          <a:bodyPr/>
          <a:lstStyle/>
          <a:p>
            <a:r>
              <a:rPr lang="en-US" dirty="0" smtClean="0"/>
              <a:t>Steps to build Monti Carlo Simulation in Excel</a:t>
            </a:r>
            <a:endParaRPr lang="en-US" dirty="0"/>
          </a:p>
        </p:txBody>
      </p:sp>
      <p:sp>
        <p:nvSpPr>
          <p:cNvPr id="3" name="Content Placeholder 2"/>
          <p:cNvSpPr>
            <a:spLocks noGrp="1"/>
          </p:cNvSpPr>
          <p:nvPr>
            <p:ph idx="1"/>
          </p:nvPr>
        </p:nvSpPr>
        <p:spPr>
          <a:xfrm>
            <a:off x="318407" y="847492"/>
            <a:ext cx="10850336" cy="5861651"/>
          </a:xfrm>
        </p:spPr>
        <p:txBody>
          <a:bodyPr>
            <a:normAutofit fontScale="85000" lnSpcReduction="20000"/>
          </a:bodyPr>
          <a:lstStyle/>
          <a:p>
            <a:pPr marL="571500" indent="-457200">
              <a:buFont typeface="+mj-lt"/>
              <a:buAutoNum type="arabicPeriod"/>
            </a:pPr>
            <a:r>
              <a:rPr lang="en-US" dirty="0" smtClean="0"/>
              <a:t>Create Spreadsheet Model using “Good Spreadsheet Model Guidelines”</a:t>
            </a:r>
          </a:p>
          <a:p>
            <a:pPr marL="571500" indent="-457200">
              <a:buFont typeface="+mj-lt"/>
              <a:buAutoNum type="arabicPeriod"/>
            </a:pPr>
            <a:r>
              <a:rPr lang="en-US" dirty="0" smtClean="0"/>
              <a:t>Determine Set/Static Variables and Uncertain/Random Variable</a:t>
            </a:r>
          </a:p>
          <a:p>
            <a:pPr marL="571500" indent="-457200">
              <a:buFont typeface="+mj-lt"/>
              <a:buAutoNum type="arabicPeriod"/>
            </a:pPr>
            <a:r>
              <a:rPr lang="en-US" dirty="0" smtClean="0"/>
              <a:t>From past data or other information, estimate the probability distributions for the </a:t>
            </a:r>
            <a:r>
              <a:rPr lang="en-US" dirty="0"/>
              <a:t>Uncertain/Random </a:t>
            </a:r>
            <a:r>
              <a:rPr lang="en-US" dirty="0" smtClean="0"/>
              <a:t>Variable.</a:t>
            </a:r>
          </a:p>
          <a:p>
            <a:pPr marL="571500" indent="-457200">
              <a:buFont typeface="+mj-lt"/>
              <a:buAutoNum type="arabicPeriod"/>
            </a:pPr>
            <a:r>
              <a:rPr lang="en-US" dirty="0" smtClean="0"/>
              <a:t>Build Randomizing formula in Excel.</a:t>
            </a:r>
          </a:p>
          <a:p>
            <a:pPr lvl="2"/>
            <a:r>
              <a:rPr lang="en-US" dirty="0"/>
              <a:t>Uniform Distribution use: RAND or RANDBETWEEN</a:t>
            </a:r>
          </a:p>
          <a:p>
            <a:pPr lvl="2"/>
            <a:r>
              <a:rPr lang="en-US" dirty="0"/>
              <a:t>Normal (Bell) Distribution use: NORM.INV with RAND and ROUND and MAX(formula,0)</a:t>
            </a:r>
          </a:p>
          <a:p>
            <a:pPr lvl="2"/>
            <a:r>
              <a:rPr lang="en-US" dirty="0"/>
              <a:t>Exponential Distribution use: LN(RAND())*(-m) and ROUND.</a:t>
            </a:r>
          </a:p>
          <a:p>
            <a:pPr lvl="2"/>
            <a:r>
              <a:rPr lang="en-US" dirty="0"/>
              <a:t>Binomial Distribution use: BINOM.INV with RANDBETWEEN</a:t>
            </a:r>
          </a:p>
          <a:p>
            <a:pPr lvl="2"/>
            <a:r>
              <a:rPr lang="en-US" dirty="0"/>
              <a:t>We can use relative frequency tables and VLOOKUP and RAND to assign random numbers.</a:t>
            </a:r>
          </a:p>
          <a:p>
            <a:pPr lvl="2"/>
            <a:r>
              <a:rPr lang="en-US" dirty="0"/>
              <a:t>Other Distribution functions Appendix 11.2: pages 545-549</a:t>
            </a:r>
            <a:r>
              <a:rPr lang="en-US" dirty="0" smtClean="0"/>
              <a:t>.</a:t>
            </a:r>
          </a:p>
          <a:p>
            <a:pPr marL="571500" indent="-457200">
              <a:buFont typeface="+mj-lt"/>
              <a:buAutoNum type="arabicPeriod"/>
            </a:pPr>
            <a:r>
              <a:rPr lang="en-US" dirty="0" smtClean="0"/>
              <a:t>Create Simulation using Excel Data Table feature with Column Input pointing to an empty cell.</a:t>
            </a:r>
          </a:p>
          <a:p>
            <a:pPr lvl="2"/>
            <a:r>
              <a:rPr lang="en-US" dirty="0"/>
              <a:t>Run enough trials so that you are satisfied that enough trials have been run to describe the probability distribution. Often, 10,00 is a reasonable number.</a:t>
            </a:r>
          </a:p>
          <a:p>
            <a:pPr lvl="2"/>
            <a:r>
              <a:rPr lang="en-US" dirty="0" smtClean="0"/>
              <a:t>If you do not use Data Table and decide to use just the randomizing formulas over 10,000 rows, the spreadsheet may be very slow to calculate.</a:t>
            </a:r>
          </a:p>
          <a:p>
            <a:pPr marL="571500" indent="-457200">
              <a:buFont typeface="+mj-lt"/>
              <a:buAutoNum type="arabicPeriod"/>
            </a:pPr>
            <a:r>
              <a:rPr lang="en-US" dirty="0" smtClean="0"/>
              <a:t>Analysis simulation data with mean, standard deviation, min, max and relative frequency distribution.</a:t>
            </a:r>
          </a:p>
          <a:p>
            <a:pPr marL="571500" indent="-457200">
              <a:buFont typeface="+mj-lt"/>
              <a:buAutoNum type="arabicPeriod"/>
            </a:pPr>
            <a:r>
              <a:rPr lang="en-US" dirty="0" smtClean="0"/>
              <a:t>Main Advantage: Decision Makers can </a:t>
            </a:r>
            <a:r>
              <a:rPr lang="en-US" dirty="0"/>
              <a:t>see the full range of possible values and the likelihood or probability of each potential outcome.</a:t>
            </a:r>
          </a:p>
          <a:p>
            <a:pPr marL="571500" indent="-457200">
              <a:buFont typeface="+mj-lt"/>
              <a:buAutoNum type="arabicPeriod"/>
            </a:pPr>
            <a:endParaRPr lang="en-US" dirty="0"/>
          </a:p>
          <a:p>
            <a:pPr marL="571500" indent="-45720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16</a:t>
            </a:fld>
            <a:endParaRPr lang="en-US" dirty="0"/>
          </a:p>
        </p:txBody>
      </p:sp>
    </p:spTree>
    <p:extLst>
      <p:ext uri="{BB962C8B-B14F-4D97-AF65-F5344CB8AC3E}">
        <p14:creationId xmlns:p14="http://schemas.microsoft.com/office/powerpoint/2010/main" val="143091477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 calcmode="lin" valueType="num">
                                      <p:cBhvr additive="base">
                                        <p:cTn id="59"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3">
                                            <p:txEl>
                                              <p:pRg st="11" end="11"/>
                                            </p:txEl>
                                          </p:spTgt>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anim calcmode="lin" valueType="num">
                                      <p:cBhvr additive="base">
                                        <p:cTn id="63" dur="5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3">
                                            <p:txEl>
                                              <p:pRg st="13" end="13"/>
                                            </p:txEl>
                                          </p:spTgt>
                                        </p:tgtEl>
                                        <p:attrNameLst>
                                          <p:attrName>style.visibility</p:attrName>
                                        </p:attrNameLst>
                                      </p:cBhvr>
                                      <p:to>
                                        <p:strVal val="visible"/>
                                      </p:to>
                                    </p:set>
                                    <p:anim calcmode="lin" valueType="num">
                                      <p:cBhvr additive="base">
                                        <p:cTn id="69" dur="500" fill="hold"/>
                                        <p:tgtEl>
                                          <p:spTgt spid="3">
                                            <p:txEl>
                                              <p:pRg st="13" end="13"/>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3">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3">
                                            <p:txEl>
                                              <p:pRg st="14" end="14"/>
                                            </p:txEl>
                                          </p:spTgt>
                                        </p:tgtEl>
                                        <p:attrNameLst>
                                          <p:attrName>style.visibility</p:attrName>
                                        </p:attrNameLst>
                                      </p:cBhvr>
                                      <p:to>
                                        <p:strVal val="visible"/>
                                      </p:to>
                                    </p:set>
                                    <p:anim calcmode="lin" valueType="num">
                                      <p:cBhvr additive="base">
                                        <p:cTn id="75" dur="500" fill="hold"/>
                                        <p:tgtEl>
                                          <p:spTgt spid="3">
                                            <p:txEl>
                                              <p:pRg st="14" end="14"/>
                                            </p:txEl>
                                          </p:spTgt>
                                        </p:tgtEl>
                                        <p:attrNameLst>
                                          <p:attrName>ppt_x</p:attrName>
                                        </p:attrNameLst>
                                      </p:cBhvr>
                                      <p:tavLst>
                                        <p:tav tm="0">
                                          <p:val>
                                            <p:strVal val="0-#ppt_w/2"/>
                                          </p:val>
                                        </p:tav>
                                        <p:tav tm="100000">
                                          <p:val>
                                            <p:strVal val="#ppt_x"/>
                                          </p:val>
                                        </p:tav>
                                      </p:tavLst>
                                    </p:anim>
                                    <p:anim calcmode="lin" valueType="num">
                                      <p:cBhvr additive="base">
                                        <p:cTn id="76" dur="500" fill="hold"/>
                                        <p:tgtEl>
                                          <p:spTgt spid="3">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Simulation: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Relatively easy to create using Excel (or other computer programs).</a:t>
            </a:r>
          </a:p>
          <a:p>
            <a:r>
              <a:rPr lang="en-US" dirty="0" smtClean="0"/>
              <a:t>The Relative Frequency Distribution provides Estimated Probabilities for the full range of simulated values.</a:t>
            </a:r>
          </a:p>
          <a:p>
            <a:pPr lvl="1"/>
            <a:r>
              <a:rPr lang="en-US" dirty="0"/>
              <a:t>Risk of undesirable outcomes is </a:t>
            </a:r>
            <a:r>
              <a:rPr lang="en-US" dirty="0" smtClean="0"/>
              <a:t>revealed.</a:t>
            </a:r>
          </a:p>
          <a:p>
            <a:pPr lvl="1"/>
            <a:r>
              <a:rPr lang="en-US" dirty="0" smtClean="0"/>
              <a:t>Likelihood of desirable outcomes is revealed.</a:t>
            </a:r>
          </a:p>
          <a:p>
            <a:pPr lvl="1"/>
            <a:r>
              <a:rPr lang="en-US" dirty="0"/>
              <a:t>Simulation can warn against poor decision strategies.</a:t>
            </a:r>
          </a:p>
          <a:p>
            <a:pPr lvl="1"/>
            <a:r>
              <a:rPr lang="en-US" dirty="0" smtClean="0"/>
              <a:t>Questions like these can be answered:</a:t>
            </a:r>
          </a:p>
          <a:p>
            <a:pPr lvl="2"/>
            <a:r>
              <a:rPr lang="en-US" dirty="0"/>
              <a:t>What is the probability of a loss?</a:t>
            </a:r>
          </a:p>
          <a:p>
            <a:pPr lvl="2"/>
            <a:r>
              <a:rPr lang="en-US" dirty="0"/>
              <a:t>What is the probability of completing the job in less than 30 weeks?</a:t>
            </a:r>
          </a:p>
          <a:p>
            <a:pPr lvl="2"/>
            <a:r>
              <a:rPr lang="en-US" dirty="0"/>
              <a:t>What is the probability of winning the world series?</a:t>
            </a:r>
          </a:p>
          <a:p>
            <a:pPr lvl="1"/>
            <a:r>
              <a:rPr lang="en-US" dirty="0" smtClean="0"/>
              <a:t>Decision making is greatly enhanced because we now have estimated probabilities for the full range of possible values.</a:t>
            </a:r>
          </a:p>
          <a:p>
            <a:r>
              <a:rPr lang="en-US" dirty="0"/>
              <a:t>We can learn about behavior of complex system.</a:t>
            </a:r>
          </a:p>
          <a:p>
            <a:r>
              <a:rPr lang="en-US" dirty="0" smtClean="0"/>
              <a:t>The </a:t>
            </a:r>
            <a:r>
              <a:rPr lang="en-US" dirty="0"/>
              <a:t>simulation approach to risk analysis is preferable to trial and error what-if analysis because with simulation you can see the full range of possible values and the likelihood or probability of each potential outcome.</a:t>
            </a:r>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17</a:t>
            </a:fld>
            <a:endParaRPr lang="en-US" dirty="0"/>
          </a:p>
        </p:txBody>
      </p:sp>
    </p:spTree>
    <p:extLst>
      <p:ext uri="{BB962C8B-B14F-4D97-AF65-F5344CB8AC3E}">
        <p14:creationId xmlns:p14="http://schemas.microsoft.com/office/powerpoint/2010/main" val="8313634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07" y="274637"/>
            <a:ext cx="10850336" cy="925513"/>
          </a:xfrm>
        </p:spPr>
        <p:txBody>
          <a:bodyPr/>
          <a:lstStyle/>
          <a:p>
            <a:r>
              <a:rPr lang="en-US" dirty="0" smtClean="0"/>
              <a:t>Creating Discrete Random Variables Based On Past Data Produced Frequency Distribution: LOOKUP and RAND</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6019" y="1550641"/>
            <a:ext cx="10655113" cy="4921250"/>
          </a:xfrm>
        </p:spPr>
      </p:pic>
      <p:sp>
        <p:nvSpPr>
          <p:cNvPr id="4" name="Slide Number Placeholder 3"/>
          <p:cNvSpPr>
            <a:spLocks noGrp="1"/>
          </p:cNvSpPr>
          <p:nvPr>
            <p:ph type="sldNum" sz="quarter" idx="12"/>
          </p:nvPr>
        </p:nvSpPr>
        <p:spPr/>
        <p:txBody>
          <a:bodyPr/>
          <a:lstStyle/>
          <a:p>
            <a:fld id="{F2EC359B-1AB6-43CE-8AE3-778957AE5EF7}" type="slidenum">
              <a:rPr lang="en-US" smtClean="0"/>
              <a:pPr/>
              <a:t>18</a:t>
            </a:fld>
            <a:endParaRPr lang="en-US" dirty="0"/>
          </a:p>
        </p:txBody>
      </p:sp>
    </p:spTree>
    <p:extLst>
      <p:ext uri="{BB962C8B-B14F-4D97-AF65-F5344CB8AC3E}">
        <p14:creationId xmlns:p14="http://schemas.microsoft.com/office/powerpoint/2010/main" val="357737698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07" y="274637"/>
            <a:ext cx="10850336" cy="925513"/>
          </a:xfrm>
        </p:spPr>
        <p:txBody>
          <a:bodyPr/>
          <a:lstStyle/>
          <a:p>
            <a:r>
              <a:rPr lang="en-US" dirty="0" smtClean="0"/>
              <a:t>Creating Discrete Random Variables Based On Binomial Experiment: BINOM.INV and RAND</a:t>
            </a:r>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19</a:t>
            </a:fld>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8407" y="1686074"/>
            <a:ext cx="10848975" cy="4161006"/>
          </a:xfrm>
        </p:spPr>
      </p:pic>
    </p:spTree>
    <p:extLst>
      <p:ext uri="{BB962C8B-B14F-4D97-AF65-F5344CB8AC3E}">
        <p14:creationId xmlns:p14="http://schemas.microsoft.com/office/powerpoint/2010/main" val="1640134698"/>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solidFill>
                  <a:srgbClr val="0000FF"/>
                </a:solidFill>
                <a:latin typeface="Calibri Light"/>
              </a:rPr>
              <a:t>Reminder of Statistic Terms.</a:t>
            </a:r>
          </a:p>
          <a:p>
            <a:r>
              <a:rPr lang="en-US" b="1" dirty="0" smtClean="0">
                <a:solidFill>
                  <a:srgbClr val="0000FF"/>
                </a:solidFill>
                <a:latin typeface="Calibri Light"/>
              </a:rPr>
              <a:t>Reminder of Probability Distributions</a:t>
            </a:r>
          </a:p>
          <a:p>
            <a:r>
              <a:rPr lang="en-US" b="1" dirty="0">
                <a:solidFill>
                  <a:srgbClr val="0000FF"/>
                </a:solidFill>
                <a:latin typeface="Calibri Light"/>
              </a:rPr>
              <a:t>Reminder of </a:t>
            </a:r>
            <a:r>
              <a:rPr lang="en-US" dirty="0" smtClean="0">
                <a:solidFill>
                  <a:srgbClr val="0000FF"/>
                </a:solidFill>
              </a:rPr>
              <a:t>Good </a:t>
            </a:r>
            <a:r>
              <a:rPr lang="en-US" dirty="0">
                <a:solidFill>
                  <a:srgbClr val="0000FF"/>
                </a:solidFill>
              </a:rPr>
              <a:t>Spreadsheet Model Building </a:t>
            </a:r>
            <a:r>
              <a:rPr lang="en-US" dirty="0" smtClean="0">
                <a:solidFill>
                  <a:srgbClr val="0000FF"/>
                </a:solidFill>
              </a:rPr>
              <a:t>Guidelines.</a:t>
            </a:r>
          </a:p>
          <a:p>
            <a:r>
              <a:rPr lang="en-US" b="1" dirty="0" smtClean="0">
                <a:solidFill>
                  <a:srgbClr val="0000FF"/>
                </a:solidFill>
                <a:latin typeface="Calibri Light"/>
              </a:rPr>
              <a:t>Spreadsheet Models with Set/Static Variables</a:t>
            </a:r>
          </a:p>
          <a:p>
            <a:r>
              <a:rPr lang="en-US" b="1" dirty="0">
                <a:latin typeface="Calibri Light"/>
              </a:rPr>
              <a:t>Spreadsheet Models with </a:t>
            </a:r>
            <a:r>
              <a:rPr lang="en-US" b="1" dirty="0" smtClean="0">
                <a:latin typeface="Calibri Light"/>
              </a:rPr>
              <a:t>Uncertain/Random Variables</a:t>
            </a:r>
          </a:p>
          <a:p>
            <a:r>
              <a:rPr lang="en-US" b="1" dirty="0" smtClean="0">
                <a:latin typeface="Calibri Light"/>
              </a:rPr>
              <a:t>What Is A Simulation?</a:t>
            </a:r>
          </a:p>
          <a:p>
            <a:r>
              <a:rPr lang="en-US" b="1" dirty="0" smtClean="0">
                <a:latin typeface="Calibri Light"/>
              </a:rPr>
              <a:t>What is </a:t>
            </a:r>
            <a:r>
              <a:rPr lang="en-US" b="1" dirty="0">
                <a:latin typeface="Calibri Light"/>
              </a:rPr>
              <a:t>Spreadsheet Monte Carlo </a:t>
            </a:r>
            <a:r>
              <a:rPr lang="en-US" b="1" dirty="0" smtClean="0">
                <a:latin typeface="Calibri Light"/>
              </a:rPr>
              <a:t>Simulation?</a:t>
            </a:r>
          </a:p>
          <a:p>
            <a:r>
              <a:rPr lang="en-US" b="1" dirty="0" smtClean="0">
                <a:latin typeface="Calibri Light"/>
              </a:rPr>
              <a:t>Creating Random Variable in Excel</a:t>
            </a:r>
          </a:p>
          <a:p>
            <a:r>
              <a:rPr lang="en-US" b="1" dirty="0" smtClean="0">
                <a:latin typeface="Calibri Light"/>
              </a:rPr>
              <a:t>Build Excel Spreadsheet </a:t>
            </a:r>
            <a:r>
              <a:rPr lang="en-US" b="1" dirty="0">
                <a:latin typeface="Calibri Light"/>
              </a:rPr>
              <a:t>Monte Carlo Simulation </a:t>
            </a:r>
            <a:r>
              <a:rPr lang="en-US" b="1" dirty="0" smtClean="0">
                <a:latin typeface="Calibri Light"/>
              </a:rPr>
              <a:t>Model/Experiment and Analyze Output</a:t>
            </a:r>
          </a:p>
          <a:p>
            <a:pPr lvl="1"/>
            <a:r>
              <a:rPr lang="en-US" b="1" dirty="0">
                <a:latin typeface="Calibri Light"/>
              </a:rPr>
              <a:t>Excel Spreadsheet Monte Carlo Simulation </a:t>
            </a:r>
            <a:r>
              <a:rPr lang="en-US" dirty="0" smtClean="0"/>
              <a:t>Examples:</a:t>
            </a:r>
          </a:p>
          <a:p>
            <a:pPr marL="1234440" lvl="2" indent="-457200">
              <a:buFont typeface="+mj-lt"/>
              <a:buAutoNum type="arabicPeriod"/>
            </a:pPr>
            <a:r>
              <a:rPr lang="en-US" dirty="0" smtClean="0"/>
              <a:t>New </a:t>
            </a:r>
            <a:r>
              <a:rPr lang="en-US" dirty="0"/>
              <a:t>Product Profit, Multiple Uncertain </a:t>
            </a:r>
            <a:r>
              <a:rPr lang="en-US" dirty="0" smtClean="0"/>
              <a:t>Variables</a:t>
            </a:r>
          </a:p>
          <a:p>
            <a:pPr marL="1234440" lvl="2" indent="-457200">
              <a:buFont typeface="+mj-lt"/>
              <a:buAutoNum type="arabicPeriod"/>
            </a:pPr>
            <a:r>
              <a:rPr lang="en-US" dirty="0" smtClean="0"/>
              <a:t>Marketing Analysis, </a:t>
            </a:r>
            <a:r>
              <a:rPr lang="en-US" dirty="0"/>
              <a:t>Binomial </a:t>
            </a:r>
            <a:r>
              <a:rPr lang="en-US" dirty="0" smtClean="0"/>
              <a:t>Variable</a:t>
            </a:r>
          </a:p>
          <a:p>
            <a:pPr marL="1234440" lvl="2" indent="-457200">
              <a:buFont typeface="+mj-lt"/>
              <a:buAutoNum type="arabicPeriod"/>
            </a:pPr>
            <a:r>
              <a:rPr lang="en-US" dirty="0" smtClean="0"/>
              <a:t>Construction </a:t>
            </a:r>
            <a:r>
              <a:rPr lang="en-US" dirty="0"/>
              <a:t>Project </a:t>
            </a:r>
            <a:r>
              <a:rPr lang="en-US" dirty="0" smtClean="0"/>
              <a:t>Length Given Sequential Process</a:t>
            </a:r>
          </a:p>
          <a:p>
            <a:pPr marL="1234440" lvl="2" indent="-457200">
              <a:buFont typeface="+mj-lt"/>
              <a:buAutoNum type="arabicPeriod"/>
            </a:pPr>
            <a:r>
              <a:rPr lang="en-US" dirty="0" smtClean="0"/>
              <a:t>Probability of winning Baseball </a:t>
            </a:r>
            <a:r>
              <a:rPr lang="en-US" dirty="0"/>
              <a:t>World </a:t>
            </a:r>
            <a:r>
              <a:rPr lang="en-US" dirty="0" smtClean="0"/>
              <a:t>Series</a:t>
            </a:r>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2</a:t>
            </a:fld>
            <a:endParaRPr lang="en-US" dirty="0"/>
          </a:p>
        </p:txBody>
      </p:sp>
    </p:spTree>
    <p:extLst>
      <p:ext uri="{BB962C8B-B14F-4D97-AF65-F5344CB8AC3E}">
        <p14:creationId xmlns:p14="http://schemas.microsoft.com/office/powerpoint/2010/main" val="165330583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07" y="274637"/>
            <a:ext cx="10850336" cy="925513"/>
          </a:xfrm>
        </p:spPr>
        <p:txBody>
          <a:bodyPr/>
          <a:lstStyle/>
          <a:p>
            <a:r>
              <a:rPr lang="en-US" dirty="0" smtClean="0"/>
              <a:t>Creating Continuous Random Variables Based On Uniform Distribution: RANDBETWEEN</a:t>
            </a:r>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20</a:t>
            </a:fld>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2146" y="1868064"/>
            <a:ext cx="10342857" cy="1895238"/>
          </a:xfrm>
        </p:spPr>
      </p:pic>
    </p:spTree>
    <p:extLst>
      <p:ext uri="{BB962C8B-B14F-4D97-AF65-F5344CB8AC3E}">
        <p14:creationId xmlns:p14="http://schemas.microsoft.com/office/powerpoint/2010/main" val="308007517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07" y="274637"/>
            <a:ext cx="10850336" cy="925513"/>
          </a:xfrm>
        </p:spPr>
        <p:txBody>
          <a:bodyPr/>
          <a:lstStyle/>
          <a:p>
            <a:r>
              <a:rPr lang="en-US" dirty="0" smtClean="0"/>
              <a:t>Creating Continuous Random Variables Based On Normal Distribution: NORM.INV and RAND</a:t>
            </a:r>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21</a:t>
            </a:fld>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2956" y="1414075"/>
            <a:ext cx="9959830" cy="5169326"/>
          </a:xfrm>
        </p:spPr>
      </p:pic>
    </p:spTree>
    <p:extLst>
      <p:ext uri="{BB962C8B-B14F-4D97-AF65-F5344CB8AC3E}">
        <p14:creationId xmlns:p14="http://schemas.microsoft.com/office/powerpoint/2010/main" val="168476881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07" y="274637"/>
            <a:ext cx="10850336" cy="925513"/>
          </a:xfrm>
        </p:spPr>
        <p:txBody>
          <a:bodyPr/>
          <a:lstStyle/>
          <a:p>
            <a:r>
              <a:rPr lang="en-US" dirty="0"/>
              <a:t>Monti Carlo Simulation for New Product Profit, Multiple Uncertain </a:t>
            </a:r>
            <a:r>
              <a:rPr lang="en-US" dirty="0" smtClean="0"/>
              <a:t>Variables, Page 1</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3539" y="1493838"/>
            <a:ext cx="9760072" cy="5078412"/>
          </a:xfrm>
        </p:spPr>
      </p:pic>
      <p:sp>
        <p:nvSpPr>
          <p:cNvPr id="4" name="Slide Number Placeholder 3"/>
          <p:cNvSpPr>
            <a:spLocks noGrp="1"/>
          </p:cNvSpPr>
          <p:nvPr>
            <p:ph type="sldNum" sz="quarter" idx="12"/>
          </p:nvPr>
        </p:nvSpPr>
        <p:spPr/>
        <p:txBody>
          <a:bodyPr/>
          <a:lstStyle/>
          <a:p>
            <a:fld id="{F2EC359B-1AB6-43CE-8AE3-778957AE5EF7}" type="slidenum">
              <a:rPr lang="en-US" smtClean="0"/>
              <a:pPr/>
              <a:t>22</a:t>
            </a:fld>
            <a:endParaRPr lang="en-US" dirty="0"/>
          </a:p>
        </p:txBody>
      </p:sp>
    </p:spTree>
    <p:extLst>
      <p:ext uri="{BB962C8B-B14F-4D97-AF65-F5344CB8AC3E}">
        <p14:creationId xmlns:p14="http://schemas.microsoft.com/office/powerpoint/2010/main" val="258124932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07" y="274637"/>
            <a:ext cx="10850336" cy="925513"/>
          </a:xfrm>
        </p:spPr>
        <p:txBody>
          <a:bodyPr/>
          <a:lstStyle/>
          <a:p>
            <a:r>
              <a:rPr lang="en-US" dirty="0"/>
              <a:t>Monti Carlo Simulation for New Product Profit, Multiple Uncertain </a:t>
            </a:r>
            <a:r>
              <a:rPr lang="en-US" dirty="0" smtClean="0"/>
              <a:t>Variables, Page 2</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215" y="1493838"/>
            <a:ext cx="10420720" cy="5078412"/>
          </a:xfrm>
        </p:spPr>
      </p:pic>
      <p:sp>
        <p:nvSpPr>
          <p:cNvPr id="4" name="Slide Number Placeholder 3"/>
          <p:cNvSpPr>
            <a:spLocks noGrp="1"/>
          </p:cNvSpPr>
          <p:nvPr>
            <p:ph type="sldNum" sz="quarter" idx="12"/>
          </p:nvPr>
        </p:nvSpPr>
        <p:spPr/>
        <p:txBody>
          <a:bodyPr/>
          <a:lstStyle/>
          <a:p>
            <a:fld id="{F2EC359B-1AB6-43CE-8AE3-778957AE5EF7}" type="slidenum">
              <a:rPr lang="en-US" smtClean="0"/>
              <a:pPr/>
              <a:t>23</a:t>
            </a:fld>
            <a:endParaRPr lang="en-US" dirty="0"/>
          </a:p>
        </p:txBody>
      </p:sp>
    </p:spTree>
    <p:extLst>
      <p:ext uri="{BB962C8B-B14F-4D97-AF65-F5344CB8AC3E}">
        <p14:creationId xmlns:p14="http://schemas.microsoft.com/office/powerpoint/2010/main" val="275478597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07" y="274637"/>
            <a:ext cx="2655702" cy="4288127"/>
          </a:xfrm>
        </p:spPr>
        <p:txBody>
          <a:bodyPr/>
          <a:lstStyle/>
          <a:p>
            <a:r>
              <a:rPr lang="en-US" dirty="0"/>
              <a:t>Monti Carlo Simulation for Marketing Analysis Binomial Variable</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82109" y="176500"/>
            <a:ext cx="6493164" cy="6469667"/>
          </a:xfrm>
        </p:spPr>
      </p:pic>
      <p:sp>
        <p:nvSpPr>
          <p:cNvPr id="4" name="Slide Number Placeholder 3"/>
          <p:cNvSpPr>
            <a:spLocks noGrp="1"/>
          </p:cNvSpPr>
          <p:nvPr>
            <p:ph type="sldNum" sz="quarter" idx="12"/>
          </p:nvPr>
        </p:nvSpPr>
        <p:spPr/>
        <p:txBody>
          <a:bodyPr/>
          <a:lstStyle/>
          <a:p>
            <a:fld id="{F2EC359B-1AB6-43CE-8AE3-778957AE5EF7}" type="slidenum">
              <a:rPr lang="en-US" smtClean="0"/>
              <a:pPr/>
              <a:t>24</a:t>
            </a:fld>
            <a:endParaRPr lang="en-US" dirty="0"/>
          </a:p>
        </p:txBody>
      </p:sp>
    </p:spTree>
    <p:extLst>
      <p:ext uri="{BB962C8B-B14F-4D97-AF65-F5344CB8AC3E}">
        <p14:creationId xmlns:p14="http://schemas.microsoft.com/office/powerpoint/2010/main" val="374497108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07" y="274637"/>
            <a:ext cx="10850336" cy="925513"/>
          </a:xfrm>
        </p:spPr>
        <p:txBody>
          <a:bodyPr/>
          <a:lstStyle/>
          <a:p>
            <a:r>
              <a:rPr lang="en-US" sz="3500" dirty="0"/>
              <a:t>Monti Carlo Simulation for Construction Project </a:t>
            </a:r>
            <a:r>
              <a:rPr lang="en-US" sz="3500" dirty="0" smtClean="0"/>
              <a:t>Length, P 1</a:t>
            </a:r>
            <a:endParaRPr lang="en-US" sz="35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9088" y="1748045"/>
            <a:ext cx="10848975" cy="4481098"/>
          </a:xfrm>
        </p:spPr>
      </p:pic>
      <p:sp>
        <p:nvSpPr>
          <p:cNvPr id="4" name="Slide Number Placeholder 3"/>
          <p:cNvSpPr>
            <a:spLocks noGrp="1"/>
          </p:cNvSpPr>
          <p:nvPr>
            <p:ph type="sldNum" sz="quarter" idx="12"/>
          </p:nvPr>
        </p:nvSpPr>
        <p:spPr/>
        <p:txBody>
          <a:bodyPr/>
          <a:lstStyle/>
          <a:p>
            <a:fld id="{F2EC359B-1AB6-43CE-8AE3-778957AE5EF7}" type="slidenum">
              <a:rPr lang="en-US" smtClean="0"/>
              <a:pPr/>
              <a:t>25</a:t>
            </a:fld>
            <a:endParaRPr lang="en-US" dirty="0"/>
          </a:p>
        </p:txBody>
      </p:sp>
    </p:spTree>
    <p:extLst>
      <p:ext uri="{BB962C8B-B14F-4D97-AF65-F5344CB8AC3E}">
        <p14:creationId xmlns:p14="http://schemas.microsoft.com/office/powerpoint/2010/main" val="1399851968"/>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07" y="274637"/>
            <a:ext cx="10850336" cy="925513"/>
          </a:xfrm>
        </p:spPr>
        <p:txBody>
          <a:bodyPr/>
          <a:lstStyle/>
          <a:p>
            <a:r>
              <a:rPr lang="en-US" sz="3500" dirty="0"/>
              <a:t>Monti Carlo Simulation for Construction Project </a:t>
            </a:r>
            <a:r>
              <a:rPr lang="en-US" sz="3500" dirty="0" smtClean="0"/>
              <a:t>Length, P 2</a:t>
            </a:r>
            <a:endParaRPr lang="en-US" sz="35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69501" y="1404938"/>
            <a:ext cx="8348148" cy="5167312"/>
          </a:xfrm>
        </p:spPr>
      </p:pic>
      <p:sp>
        <p:nvSpPr>
          <p:cNvPr id="4" name="Slide Number Placeholder 3"/>
          <p:cNvSpPr>
            <a:spLocks noGrp="1"/>
          </p:cNvSpPr>
          <p:nvPr>
            <p:ph type="sldNum" sz="quarter" idx="12"/>
          </p:nvPr>
        </p:nvSpPr>
        <p:spPr/>
        <p:txBody>
          <a:bodyPr/>
          <a:lstStyle/>
          <a:p>
            <a:fld id="{F2EC359B-1AB6-43CE-8AE3-778957AE5EF7}" type="slidenum">
              <a:rPr lang="en-US" smtClean="0"/>
              <a:pPr/>
              <a:t>26</a:t>
            </a:fld>
            <a:endParaRPr lang="en-US" dirty="0"/>
          </a:p>
        </p:txBody>
      </p:sp>
    </p:spTree>
    <p:extLst>
      <p:ext uri="{BB962C8B-B14F-4D97-AF65-F5344CB8AC3E}">
        <p14:creationId xmlns:p14="http://schemas.microsoft.com/office/powerpoint/2010/main" val="387553043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07" y="274637"/>
            <a:ext cx="10850336" cy="925513"/>
          </a:xfrm>
        </p:spPr>
        <p:txBody>
          <a:bodyPr/>
          <a:lstStyle/>
          <a:p>
            <a:r>
              <a:rPr lang="en-US" dirty="0"/>
              <a:t>Monti Carlo Simulation for Baseball World Series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43297" y="1404938"/>
            <a:ext cx="8400556" cy="5167312"/>
          </a:xfrm>
        </p:spPr>
      </p:pic>
      <p:sp>
        <p:nvSpPr>
          <p:cNvPr id="4" name="Slide Number Placeholder 3"/>
          <p:cNvSpPr>
            <a:spLocks noGrp="1"/>
          </p:cNvSpPr>
          <p:nvPr>
            <p:ph type="sldNum" sz="quarter" idx="12"/>
          </p:nvPr>
        </p:nvSpPr>
        <p:spPr/>
        <p:txBody>
          <a:bodyPr/>
          <a:lstStyle/>
          <a:p>
            <a:fld id="{F2EC359B-1AB6-43CE-8AE3-778957AE5EF7}" type="slidenum">
              <a:rPr lang="en-US" smtClean="0"/>
              <a:pPr/>
              <a:t>27</a:t>
            </a:fld>
            <a:endParaRPr lang="en-US" dirty="0"/>
          </a:p>
        </p:txBody>
      </p:sp>
    </p:spTree>
    <p:extLst>
      <p:ext uri="{BB962C8B-B14F-4D97-AF65-F5344CB8AC3E}">
        <p14:creationId xmlns:p14="http://schemas.microsoft.com/office/powerpoint/2010/main" val="143948401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Generated Random Numbers</a:t>
            </a:r>
            <a:endParaRPr lang="en-US" dirty="0"/>
          </a:p>
        </p:txBody>
      </p:sp>
      <p:sp>
        <p:nvSpPr>
          <p:cNvPr id="3" name="Content Placeholder 2"/>
          <p:cNvSpPr>
            <a:spLocks noGrp="1"/>
          </p:cNvSpPr>
          <p:nvPr>
            <p:ph idx="1"/>
          </p:nvPr>
        </p:nvSpPr>
        <p:spPr/>
        <p:txBody>
          <a:bodyPr/>
          <a:lstStyle/>
          <a:p>
            <a:r>
              <a:rPr lang="en-US" dirty="0"/>
              <a:t>Computer Generated Random </a:t>
            </a:r>
            <a:r>
              <a:rPr lang="en-US" dirty="0" smtClean="0"/>
              <a:t>Numbers</a:t>
            </a:r>
          </a:p>
          <a:p>
            <a:pPr lvl="1"/>
            <a:r>
              <a:rPr lang="en-US" dirty="0" smtClean="0"/>
              <a:t>Random numbers between 0 and 1, but not including 1.</a:t>
            </a:r>
          </a:p>
          <a:p>
            <a:pPr lvl="1"/>
            <a:r>
              <a:rPr lang="en-US" dirty="0" smtClean="0"/>
              <a:t>Each number has an equally likely probability of occurring.</a:t>
            </a:r>
          </a:p>
          <a:p>
            <a:pPr lvl="1"/>
            <a:r>
              <a:rPr lang="en-US" dirty="0" smtClean="0"/>
              <a:t>RAND &amp; RANDBETWEEN Function in Excel does this.</a:t>
            </a:r>
          </a:p>
          <a:p>
            <a:pPr lvl="1"/>
            <a:r>
              <a:rPr lang="en-US" dirty="0"/>
              <a:t>*Computer Generated Random </a:t>
            </a:r>
            <a:r>
              <a:rPr lang="en-US" dirty="0" smtClean="0"/>
              <a:t>Numbers = pseudorandom numbers because they are generated with math formulas and are not truly random numbers. The difference is primarily philosophical.</a:t>
            </a:r>
          </a:p>
          <a:p>
            <a:pPr lvl="1"/>
            <a:r>
              <a:rPr lang="en-US" dirty="0" smtClean="0"/>
              <a:t>Page 498:</a:t>
            </a:r>
          </a:p>
          <a:p>
            <a:pPr lvl="2"/>
            <a:r>
              <a:rPr lang="en-US" dirty="0" smtClean="0"/>
              <a:t>In general, the value k of a random variable X corresponds to a computer-generated random number r between 0 and 1 is the smallest value such that P(X&lt;=k)&gt;=r.</a:t>
            </a:r>
          </a:p>
          <a:p>
            <a:pPr lvl="2"/>
            <a:endParaRPr lang="en-US" dirty="0" smtClean="0"/>
          </a:p>
          <a:p>
            <a:pPr lvl="1"/>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28</a:t>
            </a:fld>
            <a:endParaRPr lang="en-US" dirty="0"/>
          </a:p>
        </p:txBody>
      </p:sp>
    </p:spTree>
    <p:extLst>
      <p:ext uri="{BB962C8B-B14F-4D97-AF65-F5344CB8AC3E}">
        <p14:creationId xmlns:p14="http://schemas.microsoft.com/office/powerpoint/2010/main" val="2066268752"/>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 ) Function</a:t>
            </a:r>
            <a:endParaRPr lang="en-US" dirty="0"/>
          </a:p>
        </p:txBody>
      </p:sp>
      <p:sp>
        <p:nvSpPr>
          <p:cNvPr id="3" name="Content Placeholder 2"/>
          <p:cNvSpPr>
            <a:spLocks noGrp="1"/>
          </p:cNvSpPr>
          <p:nvPr>
            <p:ph idx="1"/>
          </p:nvPr>
        </p:nvSpPr>
        <p:spPr/>
        <p:txBody>
          <a:bodyPr/>
          <a:lstStyle/>
          <a:p>
            <a:r>
              <a:rPr lang="en-US" dirty="0" smtClean="0"/>
              <a:t>Generates a random 15 digit number between 0 and 1 (0&lt;=Number&lt;1) using a uniform distribution.</a:t>
            </a:r>
          </a:p>
          <a:p>
            <a:r>
              <a:rPr lang="en-US" dirty="0" smtClean="0"/>
              <a:t>RAND( ) is a volatile function which means that it recalculates after any action (like Enter, or Insert new column)</a:t>
            </a:r>
          </a:p>
          <a:p>
            <a:r>
              <a:rPr lang="en-US" dirty="0" smtClean="0"/>
              <a:t>F9 key will tell RAND( ) to recalculate.</a:t>
            </a:r>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29</a:t>
            </a:fld>
            <a:endParaRPr lang="en-US" dirty="0"/>
          </a:p>
        </p:txBody>
      </p:sp>
    </p:spTree>
    <p:extLst>
      <p:ext uri="{BB962C8B-B14F-4D97-AF65-F5344CB8AC3E}">
        <p14:creationId xmlns:p14="http://schemas.microsoft.com/office/powerpoint/2010/main" val="402850492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271" y="151550"/>
            <a:ext cx="10811238" cy="566283"/>
          </a:xfrm>
        </p:spPr>
        <p:txBody>
          <a:bodyPr/>
          <a:lstStyle/>
          <a:p>
            <a:r>
              <a:rPr lang="en-US" dirty="0" smtClean="0"/>
              <a:t>Simulation / Statistics Terms</a:t>
            </a:r>
            <a:endParaRPr lang="en-US" dirty="0"/>
          </a:p>
        </p:txBody>
      </p:sp>
      <p:sp>
        <p:nvSpPr>
          <p:cNvPr id="5" name="Text Placeholder 4"/>
          <p:cNvSpPr>
            <a:spLocks noGrp="1"/>
          </p:cNvSpPr>
          <p:nvPr>
            <p:ph type="body" idx="1"/>
          </p:nvPr>
        </p:nvSpPr>
        <p:spPr>
          <a:xfrm>
            <a:off x="5295901" y="99235"/>
            <a:ext cx="5826368" cy="639762"/>
          </a:xfrm>
        </p:spPr>
        <p:txBody>
          <a:bodyPr/>
          <a:lstStyle/>
          <a:p>
            <a:r>
              <a:rPr lang="en-US" dirty="0" err="1" smtClean="0"/>
              <a:t>Busn</a:t>
            </a:r>
            <a:r>
              <a:rPr lang="en-US" dirty="0" smtClean="0"/>
              <a:t> 210</a:t>
            </a:r>
            <a:endParaRPr lang="en-US" dirty="0"/>
          </a:p>
        </p:txBody>
      </p:sp>
      <p:sp>
        <p:nvSpPr>
          <p:cNvPr id="3" name="Content Placeholder 2"/>
          <p:cNvSpPr>
            <a:spLocks noGrp="1"/>
          </p:cNvSpPr>
          <p:nvPr>
            <p:ph sz="half" idx="2"/>
          </p:nvPr>
        </p:nvSpPr>
        <p:spPr>
          <a:xfrm>
            <a:off x="5295901" y="738996"/>
            <a:ext cx="5826368" cy="6039873"/>
          </a:xfrm>
        </p:spPr>
        <p:txBody>
          <a:bodyPr>
            <a:noAutofit/>
          </a:bodyPr>
          <a:lstStyle/>
          <a:p>
            <a:pPr lvl="0"/>
            <a:r>
              <a:rPr lang="en-US" sz="1800" dirty="0"/>
              <a:t>Variable:</a:t>
            </a:r>
          </a:p>
          <a:p>
            <a:pPr lvl="1"/>
            <a:r>
              <a:rPr lang="en-US" sz="1800" dirty="0" smtClean="0"/>
              <a:t>Raw Data in a Field that can take on different values.</a:t>
            </a:r>
            <a:endParaRPr lang="en-US" sz="1800" dirty="0"/>
          </a:p>
          <a:p>
            <a:pPr lvl="0"/>
            <a:r>
              <a:rPr lang="en-US" sz="1800" dirty="0"/>
              <a:t>Random </a:t>
            </a:r>
            <a:r>
              <a:rPr lang="en-US" sz="1800" dirty="0" smtClean="0"/>
              <a:t>Variable</a:t>
            </a:r>
          </a:p>
          <a:p>
            <a:pPr lvl="1"/>
            <a:r>
              <a:rPr lang="en-US" sz="1800" dirty="0"/>
              <a:t>A numerical description of the outcome of an experiment.</a:t>
            </a:r>
          </a:p>
          <a:p>
            <a:pPr lvl="1"/>
            <a:r>
              <a:rPr lang="en-US" sz="1800" dirty="0"/>
              <a:t>Discrete Random </a:t>
            </a:r>
            <a:r>
              <a:rPr lang="en-US" sz="1800" dirty="0" smtClean="0"/>
              <a:t>Variables</a:t>
            </a:r>
          </a:p>
          <a:p>
            <a:pPr lvl="2"/>
            <a:r>
              <a:rPr lang="en-US" sz="1600" dirty="0" smtClean="0"/>
              <a:t>Counting. There are “gaps” between numbers)</a:t>
            </a:r>
            <a:endParaRPr lang="en-US" sz="1600" dirty="0"/>
          </a:p>
          <a:p>
            <a:pPr lvl="1"/>
            <a:r>
              <a:rPr lang="en-US" sz="1800" dirty="0" smtClean="0"/>
              <a:t>Continuous </a:t>
            </a:r>
            <a:r>
              <a:rPr lang="en-US" sz="1800" dirty="0"/>
              <a:t>Random </a:t>
            </a:r>
            <a:r>
              <a:rPr lang="en-US" sz="1800" dirty="0" smtClean="0"/>
              <a:t>Variables</a:t>
            </a:r>
          </a:p>
          <a:p>
            <a:pPr lvl="2"/>
            <a:r>
              <a:rPr lang="en-US" sz="1600" dirty="0" smtClean="0"/>
              <a:t>Depends </a:t>
            </a:r>
            <a:r>
              <a:rPr lang="en-US" sz="1600" dirty="0"/>
              <a:t>on measuring instrument. Many possible numbers between 1 &amp; 2. "No Gaps</a:t>
            </a:r>
            <a:r>
              <a:rPr lang="en-US" sz="1600" dirty="0" smtClean="0"/>
              <a:t>“.</a:t>
            </a:r>
            <a:endParaRPr lang="en-US" sz="1600" dirty="0"/>
          </a:p>
          <a:p>
            <a:pPr lvl="0"/>
            <a:r>
              <a:rPr lang="en-US" sz="1800" dirty="0"/>
              <a:t>Probability Distributions, f(x) or P(x)</a:t>
            </a:r>
          </a:p>
          <a:p>
            <a:pPr lvl="1"/>
            <a:r>
              <a:rPr lang="en-US" sz="1800" dirty="0" smtClean="0"/>
              <a:t>A </a:t>
            </a:r>
            <a:r>
              <a:rPr lang="en-US" sz="1800" dirty="0"/>
              <a:t>description/presentation of how the probabilities are distributed over the values of the random variable.</a:t>
            </a:r>
          </a:p>
          <a:p>
            <a:pPr lvl="1"/>
            <a:r>
              <a:rPr lang="en-US" sz="1800" dirty="0" smtClean="0"/>
              <a:t>Requirements: f(x</a:t>
            </a:r>
            <a:r>
              <a:rPr lang="en-US" sz="1800" dirty="0"/>
              <a:t>) = P(x) &gt;= 0 AND ∑f(x) = ∑P(x) = 1</a:t>
            </a:r>
          </a:p>
          <a:p>
            <a:r>
              <a:rPr lang="en-US" sz="1800" dirty="0"/>
              <a:t>Models</a:t>
            </a:r>
          </a:p>
          <a:p>
            <a:pPr lvl="1"/>
            <a:r>
              <a:rPr lang="en-US" sz="1800" dirty="0"/>
              <a:t>Random Variables and Probability Distributions are models for populations of data that we can use to estimate the unknown future</a:t>
            </a:r>
            <a:r>
              <a:rPr lang="en-US" sz="1800" dirty="0" smtClean="0"/>
              <a:t>.</a:t>
            </a:r>
            <a:endParaRPr lang="en-US" sz="1800" dirty="0"/>
          </a:p>
        </p:txBody>
      </p:sp>
      <p:sp>
        <p:nvSpPr>
          <p:cNvPr id="6" name="Text Placeholder 5"/>
          <p:cNvSpPr>
            <a:spLocks noGrp="1"/>
          </p:cNvSpPr>
          <p:nvPr>
            <p:ph type="body" sz="quarter" idx="3"/>
          </p:nvPr>
        </p:nvSpPr>
        <p:spPr>
          <a:xfrm>
            <a:off x="212271" y="717833"/>
            <a:ext cx="4876800" cy="639762"/>
          </a:xfrm>
        </p:spPr>
        <p:txBody>
          <a:bodyPr/>
          <a:lstStyle/>
          <a:p>
            <a:r>
              <a:rPr lang="en-US" dirty="0" smtClean="0"/>
              <a:t>BI 348</a:t>
            </a:r>
            <a:endParaRPr lang="en-US" dirty="0"/>
          </a:p>
        </p:txBody>
      </p:sp>
      <p:sp>
        <p:nvSpPr>
          <p:cNvPr id="7" name="Content Placeholder 6"/>
          <p:cNvSpPr>
            <a:spLocks noGrp="1"/>
          </p:cNvSpPr>
          <p:nvPr>
            <p:ph sz="quarter" idx="4"/>
          </p:nvPr>
        </p:nvSpPr>
        <p:spPr>
          <a:xfrm>
            <a:off x="212271" y="1357594"/>
            <a:ext cx="4876800" cy="5306203"/>
          </a:xfrm>
        </p:spPr>
        <p:txBody>
          <a:bodyPr>
            <a:normAutofit/>
          </a:bodyPr>
          <a:lstStyle/>
          <a:p>
            <a:pPr lvl="0"/>
            <a:r>
              <a:rPr lang="en-US" sz="1800" dirty="0"/>
              <a:t>Variable:</a:t>
            </a:r>
          </a:p>
          <a:p>
            <a:pPr lvl="1"/>
            <a:r>
              <a:rPr lang="en-US" sz="1800" dirty="0" smtClean="0"/>
              <a:t>A </a:t>
            </a:r>
            <a:r>
              <a:rPr lang="en-US" sz="1800" dirty="0"/>
              <a:t>characteristic or quantity of interest that can take on different </a:t>
            </a:r>
            <a:r>
              <a:rPr lang="en-US" sz="1800" dirty="0" smtClean="0"/>
              <a:t>values.</a:t>
            </a:r>
            <a:endParaRPr lang="en-US" sz="1800" dirty="0"/>
          </a:p>
          <a:p>
            <a:pPr lvl="0"/>
            <a:r>
              <a:rPr lang="en-US" sz="1800" dirty="0" smtClean="0"/>
              <a:t>Random </a:t>
            </a:r>
            <a:r>
              <a:rPr lang="en-US" sz="1800" dirty="0"/>
              <a:t>Variable (Uncertain Variable)</a:t>
            </a:r>
          </a:p>
          <a:p>
            <a:pPr lvl="1"/>
            <a:r>
              <a:rPr lang="en-US" sz="1800" dirty="0" smtClean="0"/>
              <a:t>Input </a:t>
            </a:r>
            <a:r>
              <a:rPr lang="en-US" sz="1800" dirty="0"/>
              <a:t>to a simulation model whose value is uncertain and described by a probability distribution.</a:t>
            </a:r>
          </a:p>
          <a:p>
            <a:pPr lvl="0"/>
            <a:r>
              <a:rPr lang="en-US" sz="1800" dirty="0"/>
              <a:t>Probability Distribution</a:t>
            </a:r>
          </a:p>
          <a:p>
            <a:pPr lvl="1"/>
            <a:r>
              <a:rPr lang="en-US" sz="1800" dirty="0"/>
              <a:t>Describes the possible values of a random variable and the relative likelihood of each possible random variable value.</a:t>
            </a:r>
          </a:p>
          <a:p>
            <a:pPr lvl="1"/>
            <a:r>
              <a:rPr lang="en-US" sz="1800" dirty="0" smtClean="0"/>
              <a:t>A </a:t>
            </a:r>
            <a:r>
              <a:rPr lang="en-US" sz="1800" dirty="0"/>
              <a:t>description of the range and relative likelihood of possible values of an uncertain variable</a:t>
            </a:r>
            <a:r>
              <a:rPr lang="en-US" sz="1800" dirty="0" smtClean="0"/>
              <a:t>.</a:t>
            </a:r>
          </a:p>
          <a:p>
            <a:endParaRPr lang="en-US" sz="1800"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3</a:t>
            </a:fld>
            <a:endParaRPr lang="en-US" dirty="0"/>
          </a:p>
        </p:txBody>
      </p:sp>
    </p:spTree>
    <p:extLst>
      <p:ext uri="{BB962C8B-B14F-4D97-AF65-F5344CB8AC3E}">
        <p14:creationId xmlns:p14="http://schemas.microsoft.com/office/powerpoint/2010/main" val="35028041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RANDBETWEEN Function</a:t>
            </a:r>
            <a:endParaRPr lang="en-US" dirty="0"/>
          </a:p>
        </p:txBody>
      </p:sp>
      <p:sp>
        <p:nvSpPr>
          <p:cNvPr id="3" name="Content Placeholder 2"/>
          <p:cNvSpPr>
            <a:spLocks noGrp="1"/>
          </p:cNvSpPr>
          <p:nvPr>
            <p:ph idx="1"/>
          </p:nvPr>
        </p:nvSpPr>
        <p:spPr/>
        <p:txBody>
          <a:bodyPr/>
          <a:lstStyle/>
          <a:p>
            <a:r>
              <a:rPr lang="en-US" dirty="0"/>
              <a:t>Generates a random </a:t>
            </a:r>
            <a:r>
              <a:rPr lang="en-US" dirty="0" smtClean="0"/>
              <a:t>number </a:t>
            </a:r>
            <a:r>
              <a:rPr lang="en-US" dirty="0"/>
              <a:t>between </a:t>
            </a:r>
            <a:r>
              <a:rPr lang="en-US" dirty="0" smtClean="0"/>
              <a:t>an upper and lower limit </a:t>
            </a:r>
            <a:r>
              <a:rPr lang="en-US" dirty="0"/>
              <a:t>using a uniform distribution.</a:t>
            </a:r>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30</a:t>
            </a:fld>
            <a:endParaRPr lang="en-US" dirty="0"/>
          </a:p>
        </p:txBody>
      </p:sp>
    </p:spTree>
    <p:extLst>
      <p:ext uri="{BB962C8B-B14F-4D97-AF65-F5344CB8AC3E}">
        <p14:creationId xmlns:p14="http://schemas.microsoft.com/office/powerpoint/2010/main" val="60632194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NORM.INV Function</a:t>
            </a:r>
            <a:endParaRPr lang="en-US" dirty="0"/>
          </a:p>
        </p:txBody>
      </p:sp>
      <p:pic>
        <p:nvPicPr>
          <p:cNvPr id="7" name="Content Placeholder 6"/>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5480" t="28948" r="27240" b="5838"/>
          <a:stretch/>
        </p:blipFill>
        <p:spPr>
          <a:xfrm rot="5400000">
            <a:off x="2964056" y="191686"/>
            <a:ext cx="5892988" cy="7436388"/>
          </a:xfrm>
        </p:spPr>
      </p:pic>
      <p:sp>
        <p:nvSpPr>
          <p:cNvPr id="5" name="Slide Number Placeholder 4"/>
          <p:cNvSpPr>
            <a:spLocks noGrp="1"/>
          </p:cNvSpPr>
          <p:nvPr>
            <p:ph type="sldNum" sz="quarter" idx="12"/>
          </p:nvPr>
        </p:nvSpPr>
        <p:spPr/>
        <p:txBody>
          <a:bodyPr/>
          <a:lstStyle/>
          <a:p>
            <a:fld id="{F2EC359B-1AB6-43CE-8AE3-778957AE5EF7}" type="slidenum">
              <a:rPr lang="en-US" smtClean="0"/>
              <a:pPr/>
              <a:t>31</a:t>
            </a:fld>
            <a:endParaRPr lang="en-US" dirty="0"/>
          </a:p>
        </p:txBody>
      </p:sp>
    </p:spTree>
    <p:extLst>
      <p:ext uri="{BB962C8B-B14F-4D97-AF65-F5344CB8AC3E}">
        <p14:creationId xmlns:p14="http://schemas.microsoft.com/office/powerpoint/2010/main" val="398426581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Binomial Distribution and BINOM.INV function</a:t>
            </a:r>
            <a:endParaRPr lang="en-US" dirty="0"/>
          </a:p>
        </p:txBody>
      </p:sp>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12271" y="1059497"/>
            <a:ext cx="3525239" cy="4589463"/>
          </a:xfrm>
        </p:spPr>
      </p:pic>
      <p:pic>
        <p:nvPicPr>
          <p:cNvPr id="8" name="Content Placeholder 7"/>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3855270" y="1059497"/>
            <a:ext cx="3525239" cy="4589463"/>
          </a:xfrm>
        </p:spPr>
      </p:pic>
      <p:sp>
        <p:nvSpPr>
          <p:cNvPr id="4" name="Slide Number Placeholder 3"/>
          <p:cNvSpPr>
            <a:spLocks noGrp="1"/>
          </p:cNvSpPr>
          <p:nvPr>
            <p:ph type="sldNum" sz="quarter" idx="12"/>
          </p:nvPr>
        </p:nvSpPr>
        <p:spPr/>
        <p:txBody>
          <a:bodyPr/>
          <a:lstStyle/>
          <a:p>
            <a:fld id="{F2EC359B-1AB6-43CE-8AE3-778957AE5EF7}" type="slidenum">
              <a:rPr lang="en-US" smtClean="0"/>
              <a:pPr/>
              <a:t>32</a:t>
            </a:fld>
            <a:endParaRPr lang="en-US" dirty="0"/>
          </a:p>
        </p:txBody>
      </p:sp>
      <p:sp>
        <p:nvSpPr>
          <p:cNvPr id="9" name="TextBox 8"/>
          <p:cNvSpPr txBox="1"/>
          <p:nvPr/>
        </p:nvSpPr>
        <p:spPr>
          <a:xfrm>
            <a:off x="7689773" y="1059497"/>
            <a:ext cx="3062690" cy="3077766"/>
          </a:xfrm>
          <a:prstGeom prst="rect">
            <a:avLst/>
          </a:prstGeom>
          <a:solidFill>
            <a:schemeClr val="bg1"/>
          </a:solidFill>
          <a:ln w="12700">
            <a:solidFill>
              <a:schemeClr val="tx1"/>
            </a:solidFill>
          </a:ln>
        </p:spPr>
        <p:txBody>
          <a:bodyPr wrap="square" lIns="0" tIns="0" rIns="0" bIns="0" rtlCol="0">
            <a:spAutoFit/>
          </a:bodyPr>
          <a:lstStyle/>
          <a:p>
            <a:pPr marL="457200" indent="-457200">
              <a:buFont typeface="Arial" panose="020B0604020202020204" pitchFamily="34" charset="0"/>
              <a:buChar char="•"/>
            </a:pPr>
            <a:r>
              <a:rPr lang="en-US" sz="2000" b="0" dirty="0" smtClean="0">
                <a:latin typeface="Cambria Math" panose="02040503050406030204" pitchFamily="18" charset="0"/>
              </a:rPr>
              <a:t>BINOM.INV Function</a:t>
            </a:r>
          </a:p>
          <a:p>
            <a:pPr marL="457200" indent="-457200">
              <a:buFont typeface="Arial" panose="020B0604020202020204" pitchFamily="34" charset="0"/>
              <a:buChar char="•"/>
            </a:pPr>
            <a:r>
              <a:rPr lang="en-US" sz="2000" b="0" dirty="0" smtClean="0">
                <a:latin typeface="Cambria Math" panose="02040503050406030204" pitchFamily="18" charset="0"/>
              </a:rPr>
              <a:t> Generates value based on inputted cumulative probability value.</a:t>
            </a:r>
          </a:p>
          <a:p>
            <a:pPr marL="457200" indent="-457200">
              <a:buFont typeface="Arial" panose="020B0604020202020204" pitchFamily="34" charset="0"/>
              <a:buChar char="•"/>
            </a:pPr>
            <a:r>
              <a:rPr lang="en-US" sz="2000" dirty="0" smtClean="0">
                <a:latin typeface="Cambria Math" panose="02040503050406030204" pitchFamily="18" charset="0"/>
              </a:rPr>
              <a:t>Trials = # trials</a:t>
            </a:r>
          </a:p>
          <a:p>
            <a:pPr marL="457200" indent="-457200">
              <a:buFont typeface="Arial" panose="020B0604020202020204" pitchFamily="34" charset="0"/>
              <a:buChar char="•"/>
            </a:pPr>
            <a:r>
              <a:rPr lang="en-US" sz="2000" b="0" dirty="0" err="1" smtClean="0">
                <a:latin typeface="Cambria Math" panose="02040503050406030204" pitchFamily="18" charset="0"/>
              </a:rPr>
              <a:t>probability_s</a:t>
            </a:r>
            <a:r>
              <a:rPr lang="en-US" sz="2000" b="0" dirty="0" smtClean="0">
                <a:latin typeface="Cambria Math" panose="02040503050406030204" pitchFamily="18" charset="0"/>
              </a:rPr>
              <a:t> = probability of success</a:t>
            </a:r>
          </a:p>
          <a:p>
            <a:pPr marL="457200" indent="-457200">
              <a:buFont typeface="Arial" panose="020B0604020202020204" pitchFamily="34" charset="0"/>
              <a:buChar char="•"/>
            </a:pPr>
            <a:r>
              <a:rPr lang="en-US" sz="2000" b="0" dirty="0" smtClean="0">
                <a:latin typeface="Cambria Math" panose="02040503050406030204" pitchFamily="18" charset="0"/>
              </a:rPr>
              <a:t>Alpha = Cumulative Binomial Probability from 0 up to X)</a:t>
            </a:r>
          </a:p>
        </p:txBody>
      </p:sp>
    </p:spTree>
    <p:extLst>
      <p:ext uri="{BB962C8B-B14F-4D97-AF65-F5344CB8AC3E}">
        <p14:creationId xmlns:p14="http://schemas.microsoft.com/office/powerpoint/2010/main" val="2393205357"/>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4632356" cy="1143000"/>
          </a:xfrm>
        </p:spPr>
        <p:txBody>
          <a:bodyPr/>
          <a:lstStyle/>
          <a:p>
            <a:r>
              <a:rPr lang="en-US" dirty="0" smtClean="0"/>
              <a:t>LOOKUP Function:</a:t>
            </a:r>
            <a:endParaRPr lang="en-US" dirty="0"/>
          </a:p>
        </p:txBody>
      </p:sp>
      <p:sp>
        <p:nvSpPr>
          <p:cNvPr id="3" name="Content Placeholder 2"/>
          <p:cNvSpPr>
            <a:spLocks noGrp="1"/>
          </p:cNvSpPr>
          <p:nvPr>
            <p:ph idx="1"/>
          </p:nvPr>
        </p:nvSpPr>
        <p:spPr/>
        <p:txBody>
          <a:bodyPr>
            <a:normAutofit lnSpcReduction="10000"/>
          </a:bodyPr>
          <a:lstStyle/>
          <a:p>
            <a:r>
              <a:rPr lang="en-US" dirty="0" smtClean="0"/>
              <a:t>Type of lookup:</a:t>
            </a:r>
          </a:p>
          <a:p>
            <a:pPr lvl="1"/>
            <a:r>
              <a:rPr lang="en-US" dirty="0" smtClean="0"/>
              <a:t>Approximate </a:t>
            </a:r>
            <a:r>
              <a:rPr lang="en-US" dirty="0"/>
              <a:t>Match only</a:t>
            </a:r>
          </a:p>
          <a:p>
            <a:pPr lvl="1"/>
            <a:r>
              <a:rPr lang="en-US" dirty="0"/>
              <a:t>If you sort your column you can trick it into doing Exact Match</a:t>
            </a:r>
          </a:p>
          <a:p>
            <a:r>
              <a:rPr lang="en-US" dirty="0" smtClean="0"/>
              <a:t>If you use “lookup_value” and “array” arguments:</a:t>
            </a:r>
          </a:p>
          <a:p>
            <a:pPr lvl="1"/>
            <a:r>
              <a:rPr lang="en-US" dirty="0" smtClean="0"/>
              <a:t>Does Vertical or Horizontal lookup:</a:t>
            </a:r>
          </a:p>
          <a:p>
            <a:pPr lvl="2"/>
            <a:r>
              <a:rPr lang="en-US" dirty="0" smtClean="0"/>
              <a:t>Table </a:t>
            </a:r>
            <a:r>
              <a:rPr lang="en-US" dirty="0"/>
              <a:t>taller or equal to width, does vertical lookup</a:t>
            </a:r>
          </a:p>
          <a:p>
            <a:pPr lvl="2"/>
            <a:r>
              <a:rPr lang="en-US" dirty="0"/>
              <a:t>Table wider than tall, does horizontal lookup</a:t>
            </a:r>
          </a:p>
          <a:p>
            <a:pPr lvl="2"/>
            <a:r>
              <a:rPr lang="en-US" dirty="0"/>
              <a:t>Exactly same rows and columns, </a:t>
            </a:r>
            <a:r>
              <a:rPr lang="en-US" dirty="0" smtClean="0"/>
              <a:t>does vertical lookup</a:t>
            </a:r>
            <a:endParaRPr lang="en-US" dirty="0"/>
          </a:p>
          <a:p>
            <a:pPr lvl="2"/>
            <a:r>
              <a:rPr lang="en-US" dirty="0" smtClean="0"/>
              <a:t>Always </a:t>
            </a:r>
            <a:r>
              <a:rPr lang="en-US" dirty="0"/>
              <a:t>takes last value from last </a:t>
            </a:r>
            <a:r>
              <a:rPr lang="en-US" dirty="0" smtClean="0"/>
              <a:t>column</a:t>
            </a:r>
            <a:endParaRPr lang="en-US" dirty="0"/>
          </a:p>
          <a:p>
            <a:r>
              <a:rPr lang="en-US" dirty="0"/>
              <a:t>If you use “lookup_value” and </a:t>
            </a:r>
            <a:r>
              <a:rPr lang="en-US" dirty="0" smtClean="0"/>
              <a:t>“lookup_vector” and “result_vector arguments:</a:t>
            </a:r>
          </a:p>
          <a:p>
            <a:pPr lvl="1"/>
            <a:r>
              <a:rPr lang="en-US" dirty="0" smtClean="0"/>
              <a:t>LOOKUP will find the position of the “lookup_value” in the “lookup_vector” to find the relative position, and that retrieve an item from the “result_vector” in that relative position.</a:t>
            </a:r>
            <a:endParaRPr lang="en-US" dirty="0"/>
          </a:p>
          <a:p>
            <a:r>
              <a:rPr lang="en-US" dirty="0" smtClean="0"/>
              <a:t>LOOKUP </a:t>
            </a:r>
            <a:r>
              <a:rPr lang="en-US" dirty="0"/>
              <a:t>can handle </a:t>
            </a:r>
            <a:r>
              <a:rPr lang="en-US" dirty="0" smtClean="0"/>
              <a:t>array calculations </a:t>
            </a:r>
            <a:r>
              <a:rPr lang="en-US" dirty="0"/>
              <a:t>and will not require Ctrl + Shift + Enter</a:t>
            </a:r>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33</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1590" y="716135"/>
            <a:ext cx="4797124" cy="524189"/>
          </a:xfrm>
          <a:prstGeom prst="rect">
            <a:avLst/>
          </a:prstGeom>
        </p:spPr>
      </p:pic>
    </p:spTree>
    <p:extLst>
      <p:ext uri="{BB962C8B-B14F-4D97-AF65-F5344CB8AC3E}">
        <p14:creationId xmlns:p14="http://schemas.microsoft.com/office/powerpoint/2010/main" val="255786884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4" name="cashreg.wav"/>
          </p:stSnd>
        </p:sndAc>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 function</a:t>
            </a:r>
            <a:endParaRPr lang="en-US" dirty="0"/>
          </a:p>
        </p:txBody>
      </p:sp>
      <p:sp>
        <p:nvSpPr>
          <p:cNvPr id="3" name="Content Placeholder 2"/>
          <p:cNvSpPr>
            <a:spLocks noGrp="1"/>
          </p:cNvSpPr>
          <p:nvPr>
            <p:ph idx="1"/>
          </p:nvPr>
        </p:nvSpPr>
        <p:spPr/>
        <p:txBody>
          <a:bodyPr/>
          <a:lstStyle/>
          <a:p>
            <a:r>
              <a:rPr lang="en-US" dirty="0"/>
              <a:t>MATCH function is a lookup function that returns the relative position of an item in a list</a:t>
            </a:r>
          </a:p>
          <a:p>
            <a:pPr lvl="1"/>
            <a:r>
              <a:rPr lang="en-US" dirty="0"/>
              <a:t>lookup_value is the value you tell the match function to lookup</a:t>
            </a:r>
          </a:p>
          <a:p>
            <a:pPr lvl="1"/>
            <a:r>
              <a:rPr lang="en-US" dirty="0" err="1"/>
              <a:t>lookup_array</a:t>
            </a:r>
            <a:r>
              <a:rPr lang="en-US" dirty="0"/>
              <a:t> is the list that you look an item up in</a:t>
            </a:r>
          </a:p>
          <a:p>
            <a:pPr lvl="1"/>
            <a:r>
              <a:rPr lang="en-US" dirty="0"/>
              <a:t>[match_type] tells the MATCH what sort of lookup to do:</a:t>
            </a:r>
          </a:p>
          <a:p>
            <a:pPr lvl="2"/>
            <a:r>
              <a:rPr lang="en-US" dirty="0"/>
              <a:t>1 or empty = </a:t>
            </a:r>
            <a:r>
              <a:rPr lang="en-US" dirty="0" smtClean="0"/>
              <a:t>approximate </a:t>
            </a:r>
            <a:r>
              <a:rPr lang="en-US" dirty="0"/>
              <a:t>match; table sorted ascending; first bigger value bumped into then jump back one position, if value is smaller than first item returns #N/A, if bigger than last it returns last value</a:t>
            </a:r>
          </a:p>
          <a:p>
            <a:pPr lvl="2"/>
            <a:r>
              <a:rPr lang="en-US" dirty="0"/>
              <a:t>2 = </a:t>
            </a:r>
            <a:r>
              <a:rPr lang="en-US" dirty="0" smtClean="0"/>
              <a:t>extract </a:t>
            </a:r>
            <a:r>
              <a:rPr lang="en-US" dirty="0"/>
              <a:t>match, if duplicates, it finds first one only, can't find it </a:t>
            </a:r>
            <a:r>
              <a:rPr lang="en-US" dirty="0" err="1"/>
              <a:t>it</a:t>
            </a:r>
            <a:r>
              <a:rPr lang="en-US" dirty="0"/>
              <a:t> shows #N/A</a:t>
            </a:r>
          </a:p>
          <a:p>
            <a:pPr lvl="2"/>
            <a:r>
              <a:rPr lang="en-US" dirty="0"/>
              <a:t>-1 = </a:t>
            </a:r>
            <a:r>
              <a:rPr lang="en-US" dirty="0" smtClean="0"/>
              <a:t>approximate </a:t>
            </a:r>
            <a:r>
              <a:rPr lang="en-US" dirty="0"/>
              <a:t>match; table sorted descending; first smaller value bumped into then jump back one position, if value is bigger than first item returns #N/A, if smaller than last it returns last value</a:t>
            </a:r>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34</a:t>
            </a:fld>
            <a:endParaRPr lang="en-US"/>
          </a:p>
        </p:txBody>
      </p:sp>
    </p:spTree>
    <p:extLst>
      <p:ext uri="{BB962C8B-B14F-4D97-AF65-F5344CB8AC3E}">
        <p14:creationId xmlns:p14="http://schemas.microsoft.com/office/powerpoint/2010/main" val="1797393678"/>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3" name="cashreg.wav"/>
          </p:stSnd>
        </p:sndAc>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a:t>
            </a:r>
            <a:r>
              <a:rPr lang="en-US" dirty="0" smtClean="0"/>
              <a:t>Array Function</a:t>
            </a:r>
            <a:endParaRPr lang="en-US" dirty="0"/>
          </a:p>
        </p:txBody>
      </p:sp>
      <p:sp>
        <p:nvSpPr>
          <p:cNvPr id="3" name="Content Placeholder 2"/>
          <p:cNvSpPr>
            <a:spLocks noGrp="1"/>
          </p:cNvSpPr>
          <p:nvPr>
            <p:ph idx="1"/>
          </p:nvPr>
        </p:nvSpPr>
        <p:spPr/>
        <p:txBody>
          <a:bodyPr>
            <a:normAutofit fontScale="92500" lnSpcReduction="10000"/>
          </a:bodyPr>
          <a:lstStyle/>
          <a:p>
            <a:pPr hangingPunct="0"/>
            <a:r>
              <a:rPr lang="en-US" dirty="0" smtClean="0"/>
              <a:t>FREQUENCY </a:t>
            </a:r>
            <a:r>
              <a:rPr lang="en-US" dirty="0"/>
              <a:t>counts how many numbers are in each category.</a:t>
            </a:r>
          </a:p>
          <a:p>
            <a:pPr hangingPunct="0"/>
            <a:r>
              <a:rPr lang="en-US" dirty="0"/>
              <a:t>The bins_array argument contains the upper values for the categories—numbers only.</a:t>
            </a:r>
          </a:p>
          <a:p>
            <a:pPr hangingPunct="0"/>
            <a:r>
              <a:rPr lang="en-US" dirty="0"/>
              <a:t>The data_array argument contains the values to count—numbers only.</a:t>
            </a:r>
          </a:p>
          <a:p>
            <a:pPr hangingPunct="0"/>
            <a:r>
              <a:rPr lang="en-US" dirty="0"/>
              <a:t>Keep in mind the following about categories:</a:t>
            </a:r>
          </a:p>
          <a:p>
            <a:pPr lvl="1" hangingPunct="0"/>
            <a:r>
              <a:rPr lang="en-US" dirty="0"/>
              <a:t>Categories are automatically created. There is no visual indication of how the categories are organized.</a:t>
            </a:r>
          </a:p>
          <a:p>
            <a:pPr lvl="1" hangingPunct="0"/>
            <a:r>
              <a:rPr lang="en-US" dirty="0">
                <a:solidFill>
                  <a:srgbClr val="FF0000"/>
                </a:solidFill>
              </a:rPr>
              <a:t>The first category counts all the values less than or equal to the first upper limit.</a:t>
            </a:r>
          </a:p>
          <a:p>
            <a:pPr lvl="1" hangingPunct="0"/>
            <a:r>
              <a:rPr lang="en-US" dirty="0">
                <a:solidFill>
                  <a:srgbClr val="FF0000"/>
                </a:solidFill>
              </a:rPr>
              <a:t>The middle categories count between a lower limit and an upper limit. The lower limit </a:t>
            </a:r>
            <a:r>
              <a:rPr lang="en-US" i="1" dirty="0">
                <a:solidFill>
                  <a:srgbClr val="FF0000"/>
                </a:solidFill>
              </a:rPr>
              <a:t>is</a:t>
            </a:r>
            <a:r>
              <a:rPr lang="en-US" dirty="0">
                <a:solidFill>
                  <a:srgbClr val="FF0000"/>
                </a:solidFill>
              </a:rPr>
              <a:t> </a:t>
            </a:r>
            <a:r>
              <a:rPr lang="en-US" i="1" dirty="0">
                <a:solidFill>
                  <a:srgbClr val="FF0000"/>
                </a:solidFill>
              </a:rPr>
              <a:t>not</a:t>
            </a:r>
            <a:r>
              <a:rPr lang="en-US" dirty="0">
                <a:solidFill>
                  <a:srgbClr val="FF0000"/>
                </a:solidFill>
              </a:rPr>
              <a:t> included in the category. The upper limit </a:t>
            </a:r>
            <a:r>
              <a:rPr lang="en-US" i="1" dirty="0">
                <a:solidFill>
                  <a:srgbClr val="FF0000"/>
                </a:solidFill>
              </a:rPr>
              <a:t>is</a:t>
            </a:r>
            <a:r>
              <a:rPr lang="en-US" dirty="0">
                <a:solidFill>
                  <a:srgbClr val="FF0000"/>
                </a:solidFill>
              </a:rPr>
              <a:t> included in the category.</a:t>
            </a:r>
          </a:p>
          <a:p>
            <a:pPr lvl="1" hangingPunct="0"/>
            <a:r>
              <a:rPr lang="en-US" dirty="0">
                <a:solidFill>
                  <a:srgbClr val="FF0000"/>
                </a:solidFill>
              </a:rPr>
              <a:t>The last category catches all the values that are greater than the last upper limit.</a:t>
            </a:r>
          </a:p>
          <a:p>
            <a:pPr lvl="1" hangingPunct="0"/>
            <a:r>
              <a:rPr lang="en-US" dirty="0"/>
              <a:t>There is always one more category than there are bins.</a:t>
            </a:r>
          </a:p>
          <a:p>
            <a:pPr hangingPunct="0"/>
            <a:r>
              <a:rPr lang="en-US" dirty="0" smtClean="0"/>
              <a:t>Because </a:t>
            </a:r>
            <a:r>
              <a:rPr lang="en-US" dirty="0"/>
              <a:t>this is an array function, you must select the destination range before creating the formula and enter the formula with </a:t>
            </a:r>
            <a:r>
              <a:rPr lang="en-US" dirty="0" smtClean="0"/>
              <a:t>Ctrl+Shift+Enter.</a:t>
            </a:r>
          </a:p>
          <a:p>
            <a:pPr lvl="1" hangingPunct="0"/>
            <a:r>
              <a:rPr lang="en-US" dirty="0" smtClean="0"/>
              <a:t>If </a:t>
            </a:r>
            <a:r>
              <a:rPr lang="en-US" dirty="0"/>
              <a:t>you have n values in the bins_array argument, the selected destination range should contain n+ + 1 cells</a:t>
            </a:r>
            <a:r>
              <a:rPr lang="en-US" dirty="0" smtClean="0"/>
              <a:t>.</a:t>
            </a:r>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35</a:t>
            </a:fld>
            <a:endParaRPr lang="en-US" dirty="0"/>
          </a:p>
        </p:txBody>
      </p:sp>
    </p:spTree>
    <p:extLst>
      <p:ext uri="{BB962C8B-B14F-4D97-AF65-F5344CB8AC3E}">
        <p14:creationId xmlns:p14="http://schemas.microsoft.com/office/powerpoint/2010/main" val="218996204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3" name="cashreg.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Probability Distributions We Saw in </a:t>
            </a:r>
            <a:r>
              <a:rPr lang="en-US" dirty="0" err="1" smtClean="0"/>
              <a:t>Busn</a:t>
            </a:r>
            <a:r>
              <a:rPr lang="en-US" dirty="0" smtClean="0"/>
              <a:t> 210</a:t>
            </a:r>
            <a:endParaRPr lang="en-US" dirty="0"/>
          </a:p>
        </p:txBody>
      </p:sp>
      <p:sp>
        <p:nvSpPr>
          <p:cNvPr id="5" name="Text Placeholder 4"/>
          <p:cNvSpPr>
            <a:spLocks noGrp="1"/>
          </p:cNvSpPr>
          <p:nvPr>
            <p:ph type="body" idx="1"/>
          </p:nvPr>
        </p:nvSpPr>
        <p:spPr/>
        <p:txBody>
          <a:bodyPr/>
          <a:lstStyle/>
          <a:p>
            <a:r>
              <a:rPr lang="en-US" dirty="0" smtClean="0"/>
              <a:t>Discrete Probability Distributions</a:t>
            </a:r>
            <a:endParaRPr lang="en-US" dirty="0"/>
          </a:p>
        </p:txBody>
      </p:sp>
      <p:sp>
        <p:nvSpPr>
          <p:cNvPr id="7" name="Text Placeholder 6"/>
          <p:cNvSpPr>
            <a:spLocks noGrp="1"/>
          </p:cNvSpPr>
          <p:nvPr>
            <p:ph type="body" sz="quarter" idx="3"/>
          </p:nvPr>
        </p:nvSpPr>
        <p:spPr/>
        <p:txBody>
          <a:bodyPr/>
          <a:lstStyle/>
          <a:p>
            <a:r>
              <a:rPr lang="en-US" dirty="0" smtClean="0"/>
              <a:t>Binomial Probability Distribution (Discrete)</a:t>
            </a:r>
            <a:endParaRPr lang="en-US" dirty="0"/>
          </a:p>
        </p:txBody>
      </p:sp>
      <p:pic>
        <p:nvPicPr>
          <p:cNvPr id="12" name="Content Placeholder 11"/>
          <p:cNvPicPr>
            <a:picLocks noGrp="1" noChangeAspect="1"/>
          </p:cNvPicPr>
          <p:nvPr>
            <p:ph sz="quarter" idx="4"/>
          </p:nvPr>
        </p:nvPicPr>
        <p:blipFill>
          <a:blip r:embed="rId3"/>
          <a:stretch>
            <a:fillRect/>
          </a:stretch>
        </p:blipFill>
        <p:spPr>
          <a:xfrm>
            <a:off x="5892800" y="2883672"/>
            <a:ext cx="4876800" cy="2533693"/>
          </a:xfrm>
          <a:prstGeom prst="rect">
            <a:avLst/>
          </a:prstGeom>
        </p:spPr>
      </p:pic>
      <p:sp>
        <p:nvSpPr>
          <p:cNvPr id="4" name="Slide Number Placeholder 3"/>
          <p:cNvSpPr>
            <a:spLocks noGrp="1"/>
          </p:cNvSpPr>
          <p:nvPr>
            <p:ph type="sldNum" sz="quarter" idx="12"/>
          </p:nvPr>
        </p:nvSpPr>
        <p:spPr/>
        <p:txBody>
          <a:bodyPr/>
          <a:lstStyle/>
          <a:p>
            <a:fld id="{F2EC359B-1AB6-43CE-8AE3-778957AE5EF7}" type="slidenum">
              <a:rPr lang="en-US" smtClean="0"/>
              <a:pPr/>
              <a:t>4</a:t>
            </a:fld>
            <a:endParaRPr lang="en-US" dirty="0"/>
          </a:p>
        </p:txBody>
      </p:sp>
      <p:pic>
        <p:nvPicPr>
          <p:cNvPr id="15" name="Content Placeholder 14"/>
          <p:cNvPicPr>
            <a:picLocks noGrp="1" noChangeAspect="1"/>
          </p:cNvPicPr>
          <p:nvPr>
            <p:ph sz="half" idx="2"/>
          </p:nvPr>
        </p:nvPicPr>
        <p:blipFill>
          <a:blip r:embed="rId4"/>
          <a:stretch>
            <a:fillRect/>
          </a:stretch>
        </p:blipFill>
        <p:spPr>
          <a:xfrm>
            <a:off x="609600" y="2551833"/>
            <a:ext cx="4876800" cy="3197372"/>
          </a:xfrm>
          <a:prstGeom prst="rect">
            <a:avLst/>
          </a:prstGeom>
        </p:spPr>
      </p:pic>
    </p:spTree>
    <p:extLst>
      <p:ext uri="{BB962C8B-B14F-4D97-AF65-F5344CB8AC3E}">
        <p14:creationId xmlns:p14="http://schemas.microsoft.com/office/powerpoint/2010/main" val="183473316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Probability Distributions We Saw in </a:t>
            </a:r>
            <a:r>
              <a:rPr lang="en-US" dirty="0" err="1"/>
              <a:t>Busn</a:t>
            </a:r>
            <a:r>
              <a:rPr lang="en-US" dirty="0"/>
              <a:t> 210</a:t>
            </a:r>
          </a:p>
        </p:txBody>
      </p:sp>
      <p:sp>
        <p:nvSpPr>
          <p:cNvPr id="5" name="Text Placeholder 4"/>
          <p:cNvSpPr>
            <a:spLocks noGrp="1"/>
          </p:cNvSpPr>
          <p:nvPr>
            <p:ph type="body" idx="1"/>
          </p:nvPr>
        </p:nvSpPr>
        <p:spPr/>
        <p:txBody>
          <a:bodyPr/>
          <a:lstStyle/>
          <a:p>
            <a:r>
              <a:rPr lang="en-US" dirty="0" smtClean="0"/>
              <a:t>Continuous Uniform Probability Distributions</a:t>
            </a:r>
            <a:endParaRPr lang="en-US" dirty="0"/>
          </a:p>
        </p:txBody>
      </p:sp>
      <p:sp>
        <p:nvSpPr>
          <p:cNvPr id="7" name="Text Placeholder 6"/>
          <p:cNvSpPr>
            <a:spLocks noGrp="1"/>
          </p:cNvSpPr>
          <p:nvPr>
            <p:ph type="body" sz="quarter" idx="3"/>
          </p:nvPr>
        </p:nvSpPr>
        <p:spPr/>
        <p:txBody>
          <a:bodyPr/>
          <a:lstStyle/>
          <a:p>
            <a:r>
              <a:rPr lang="en-US" dirty="0"/>
              <a:t>Continuous </a:t>
            </a:r>
            <a:r>
              <a:rPr lang="en-US" dirty="0" smtClean="0"/>
              <a:t>Normal (Bell) Probability </a:t>
            </a:r>
            <a:r>
              <a:rPr lang="en-US" dirty="0"/>
              <a:t>Distributions</a:t>
            </a:r>
          </a:p>
        </p:txBody>
      </p:sp>
      <p:sp>
        <p:nvSpPr>
          <p:cNvPr id="4" name="Slide Number Placeholder 3"/>
          <p:cNvSpPr>
            <a:spLocks noGrp="1"/>
          </p:cNvSpPr>
          <p:nvPr>
            <p:ph type="sldNum" sz="quarter" idx="12"/>
          </p:nvPr>
        </p:nvSpPr>
        <p:spPr/>
        <p:txBody>
          <a:bodyPr/>
          <a:lstStyle/>
          <a:p>
            <a:fld id="{F2EC359B-1AB6-43CE-8AE3-778957AE5EF7}" type="slidenum">
              <a:rPr lang="en-US" smtClean="0"/>
              <a:pPr/>
              <a:t>5</a:t>
            </a:fld>
            <a:endParaRPr lang="en-US" dirty="0"/>
          </a:p>
        </p:txBody>
      </p:sp>
      <p:pic>
        <p:nvPicPr>
          <p:cNvPr id="16" name="Content Placeholder 15"/>
          <p:cNvPicPr>
            <a:picLocks noGrp="1" noChangeAspect="1"/>
          </p:cNvPicPr>
          <p:nvPr>
            <p:ph sz="quarter" idx="4"/>
          </p:nvPr>
        </p:nvPicPr>
        <p:blipFill>
          <a:blip r:embed="rId3"/>
          <a:stretch>
            <a:fillRect/>
          </a:stretch>
        </p:blipFill>
        <p:spPr>
          <a:xfrm>
            <a:off x="6038905" y="2772703"/>
            <a:ext cx="4584589" cy="2755631"/>
          </a:xfrm>
          <a:prstGeom prst="rect">
            <a:avLst/>
          </a:prstGeom>
        </p:spPr>
      </p:pic>
      <p:pic>
        <p:nvPicPr>
          <p:cNvPr id="14" name="Content Placeholder 13"/>
          <p:cNvPicPr>
            <a:picLocks noGrp="1" noChangeAspect="1"/>
          </p:cNvPicPr>
          <p:nvPr>
            <p:ph sz="half" idx="2"/>
          </p:nvPr>
        </p:nvPicPr>
        <p:blipFill>
          <a:blip r:embed="rId4"/>
          <a:stretch>
            <a:fillRect/>
          </a:stretch>
        </p:blipFill>
        <p:spPr>
          <a:xfrm>
            <a:off x="755705" y="2772703"/>
            <a:ext cx="4584589" cy="2755631"/>
          </a:xfrm>
          <a:prstGeom prst="rect">
            <a:avLst/>
          </a:prstGeom>
        </p:spPr>
      </p:pic>
    </p:spTree>
    <p:extLst>
      <p:ext uri="{BB962C8B-B14F-4D97-AF65-F5344CB8AC3E}">
        <p14:creationId xmlns:p14="http://schemas.microsoft.com/office/powerpoint/2010/main" val="370516082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Spreadsheet Model </a:t>
            </a:r>
            <a:r>
              <a:rPr lang="en-US" dirty="0" smtClean="0"/>
              <a:t>Building Guidelines</a:t>
            </a:r>
            <a:endParaRPr lang="en-US" dirty="0"/>
          </a:p>
        </p:txBody>
      </p:sp>
      <p:sp>
        <p:nvSpPr>
          <p:cNvPr id="3" name="Content Placeholder 2"/>
          <p:cNvSpPr>
            <a:spLocks noGrp="1"/>
          </p:cNvSpPr>
          <p:nvPr>
            <p:ph idx="1"/>
          </p:nvPr>
        </p:nvSpPr>
        <p:spPr>
          <a:xfrm>
            <a:off x="271604" y="1210235"/>
            <a:ext cx="10497996" cy="5371633"/>
          </a:xfrm>
        </p:spPr>
        <p:txBody>
          <a:bodyPr>
            <a:normAutofit fontScale="92500" lnSpcReduction="20000"/>
          </a:bodyPr>
          <a:lstStyle/>
          <a:p>
            <a:pPr marL="114300" indent="0">
              <a:buNone/>
            </a:pPr>
            <a:r>
              <a:rPr lang="en-US" dirty="0" smtClean="0"/>
              <a:t>1) Excel’s </a:t>
            </a:r>
            <a:r>
              <a:rPr lang="en-US" dirty="0"/>
              <a:t>Golden Rule: If formula input (parameter, assumption, variable) can change put it in a cell and refer to it in the formula with a cell reference.</a:t>
            </a:r>
          </a:p>
          <a:p>
            <a:pPr marL="114300" indent="0">
              <a:buNone/>
            </a:pPr>
            <a:r>
              <a:rPr lang="en-US" dirty="0"/>
              <a:t>2) Label all formula inputs.</a:t>
            </a:r>
          </a:p>
          <a:p>
            <a:pPr marL="114300" indent="0">
              <a:buNone/>
            </a:pPr>
            <a:r>
              <a:rPr lang="en-US" dirty="0"/>
              <a:t>3) Separate the formula input area from the model area.</a:t>
            </a:r>
          </a:p>
          <a:p>
            <a:pPr marL="114300" indent="0">
              <a:buNone/>
            </a:pPr>
            <a:r>
              <a:rPr lang="en-US" dirty="0"/>
              <a:t>4) Model is where you create your formulas and where you can put your decision variable.</a:t>
            </a:r>
          </a:p>
          <a:p>
            <a:pPr marL="114300" indent="0">
              <a:buNone/>
            </a:pPr>
            <a:r>
              <a:rPr lang="en-US" dirty="0"/>
              <a:t>5) Label all elements in the model area.</a:t>
            </a:r>
          </a:p>
          <a:p>
            <a:pPr marL="114300" indent="0">
              <a:buNone/>
            </a:pPr>
            <a:r>
              <a:rPr lang="en-US" dirty="0"/>
              <a:t>6) Use appropriate Number &amp; Stylistic Formatting to make the spreadsheet easy to understand</a:t>
            </a:r>
            <a:r>
              <a:rPr lang="en-US" dirty="0" smtClean="0"/>
              <a:t>. Remember</a:t>
            </a:r>
            <a:r>
              <a:rPr lang="en-US" dirty="0"/>
              <a:t>: Number Formatting is a Facade.</a:t>
            </a:r>
          </a:p>
          <a:p>
            <a:pPr marL="114300" indent="0">
              <a:buNone/>
            </a:pPr>
            <a:r>
              <a:rPr lang="en-US" dirty="0"/>
              <a:t>7) Keep default alignments to visually portray the data type (Numbers to </a:t>
            </a:r>
            <a:r>
              <a:rPr lang="en-US" dirty="0" smtClean="0"/>
              <a:t>right</a:t>
            </a:r>
            <a:r>
              <a:rPr lang="en-US" dirty="0"/>
              <a:t>, Text to </a:t>
            </a:r>
            <a:r>
              <a:rPr lang="en-US" dirty="0" smtClean="0"/>
              <a:t>left</a:t>
            </a:r>
            <a:r>
              <a:rPr lang="en-US" dirty="0"/>
              <a:t>)</a:t>
            </a:r>
          </a:p>
          <a:p>
            <a:pPr marL="114300" indent="0">
              <a:buNone/>
            </a:pPr>
            <a:r>
              <a:rPr lang="en-US" dirty="0"/>
              <a:t>8) Name all sheets and files smartly.</a:t>
            </a:r>
          </a:p>
          <a:p>
            <a:pPr marL="114300" indent="0">
              <a:buNone/>
            </a:pPr>
            <a:r>
              <a:rPr lang="en-US" dirty="0"/>
              <a:t>9) Sometimes it is helpful to create math formulas or a influence diagram to describe your model</a:t>
            </a:r>
            <a:r>
              <a:rPr lang="en-US" dirty="0" smtClean="0"/>
              <a:t>.</a:t>
            </a:r>
          </a:p>
          <a:p>
            <a:pPr marL="114300" indent="0">
              <a:buNone/>
            </a:pPr>
            <a:r>
              <a:rPr lang="en-US" dirty="0" smtClean="0"/>
              <a:t>10) Validate that Assumptions reflect real system (managers, decision makers and model builders must all agree).</a:t>
            </a:r>
          </a:p>
          <a:p>
            <a:pPr marL="114300" indent="0">
              <a:buNone/>
            </a:pPr>
            <a:r>
              <a:rPr lang="en-US" dirty="0" smtClean="0"/>
              <a:t>11) Audit and Verify model works correctly (audit formula, create check formulas…)</a:t>
            </a:r>
            <a:endParaRPr lang="en-US" dirty="0"/>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6</a:t>
            </a:fld>
            <a:endParaRPr lang="en-US" dirty="0"/>
          </a:p>
        </p:txBody>
      </p:sp>
    </p:spTree>
    <p:extLst>
      <p:ext uri="{BB962C8B-B14F-4D97-AF65-F5344CB8AC3E}">
        <p14:creationId xmlns:p14="http://schemas.microsoft.com/office/powerpoint/2010/main" val="201279316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3" name="cashreg.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46086" y="3285927"/>
            <a:ext cx="6534217" cy="2936583"/>
          </a:xfrm>
        </p:spPr>
      </p:pic>
      <p:sp>
        <p:nvSpPr>
          <p:cNvPr id="2" name="Title 1"/>
          <p:cNvSpPr>
            <a:spLocks noGrp="1"/>
          </p:cNvSpPr>
          <p:nvPr>
            <p:ph type="title"/>
          </p:nvPr>
        </p:nvSpPr>
        <p:spPr/>
        <p:txBody>
          <a:bodyPr/>
          <a:lstStyle/>
          <a:p>
            <a:r>
              <a:rPr lang="en-US" sz="3200" dirty="0"/>
              <a:t>Spreadsheet Model with </a:t>
            </a:r>
            <a:r>
              <a:rPr lang="en-US" sz="3200" dirty="0" smtClean="0"/>
              <a:t>Set/Static Variables</a:t>
            </a:r>
            <a:endParaRPr lang="en-US" sz="3200" dirty="0"/>
          </a:p>
        </p:txBody>
      </p:sp>
      <p:sp>
        <p:nvSpPr>
          <p:cNvPr id="3" name="Content Placeholder 2"/>
          <p:cNvSpPr>
            <a:spLocks noGrp="1"/>
          </p:cNvSpPr>
          <p:nvPr>
            <p:ph sz="half" idx="1"/>
          </p:nvPr>
        </p:nvSpPr>
        <p:spPr>
          <a:xfrm>
            <a:off x="212271" y="1014762"/>
            <a:ext cx="10178637" cy="2129882"/>
          </a:xfrm>
        </p:spPr>
        <p:txBody>
          <a:bodyPr>
            <a:normAutofit lnSpcReduction="10000"/>
          </a:bodyPr>
          <a:lstStyle/>
          <a:p>
            <a:r>
              <a:rPr lang="en-US" sz="2400" dirty="0"/>
              <a:t>Spreadsheet Model with </a:t>
            </a:r>
            <a:r>
              <a:rPr lang="en-US" sz="2400" dirty="0" smtClean="0"/>
              <a:t>Set/Static Variables:</a:t>
            </a:r>
          </a:p>
          <a:p>
            <a:pPr lvl="1"/>
            <a:r>
              <a:rPr lang="en-US" sz="2000" dirty="0" smtClean="0"/>
              <a:t>“Set” or Static” Variables = Formula Inputs = Variables that we are fairly certain will not change.</a:t>
            </a:r>
          </a:p>
          <a:p>
            <a:pPr lvl="1"/>
            <a:r>
              <a:rPr lang="en-US" sz="2000" dirty="0"/>
              <a:t>Spreadsheet </a:t>
            </a:r>
            <a:r>
              <a:rPr lang="en-US" sz="2000" dirty="0" smtClean="0"/>
              <a:t>Models with Only Set/Static Variables are NOT Simulations.</a:t>
            </a:r>
          </a:p>
          <a:p>
            <a:pPr lvl="1"/>
            <a:r>
              <a:rPr lang="en-US" sz="2000" dirty="0" smtClean="0"/>
              <a:t>Notice that for each of the four formula inputs there is just one input which leads to one out put for Gross Profit.</a:t>
            </a:r>
            <a:endParaRPr lang="en-US" sz="2200" dirty="0" smtClean="0"/>
          </a:p>
        </p:txBody>
      </p:sp>
      <p:sp>
        <p:nvSpPr>
          <p:cNvPr id="4" name="Slide Number Placeholder 3"/>
          <p:cNvSpPr>
            <a:spLocks noGrp="1"/>
          </p:cNvSpPr>
          <p:nvPr>
            <p:ph type="sldNum" sz="quarter" idx="12"/>
          </p:nvPr>
        </p:nvSpPr>
        <p:spPr/>
        <p:txBody>
          <a:bodyPr/>
          <a:lstStyle/>
          <a:p>
            <a:fld id="{F2EC359B-1AB6-43CE-8AE3-778957AE5EF7}" type="slidenum">
              <a:rPr lang="en-US" smtClean="0"/>
              <a:pPr/>
              <a:t>7</a:t>
            </a:fld>
            <a:endParaRPr lang="en-US" dirty="0"/>
          </a:p>
        </p:txBody>
      </p:sp>
      <p:sp>
        <p:nvSpPr>
          <p:cNvPr id="10" name="Left Arrow 9"/>
          <p:cNvSpPr/>
          <p:nvPr/>
        </p:nvSpPr>
        <p:spPr>
          <a:xfrm>
            <a:off x="5166281" y="3802405"/>
            <a:ext cx="4119418" cy="1373673"/>
          </a:xfrm>
          <a:prstGeom prst="leftArrow">
            <a:avLst>
              <a:gd name="adj1" fmla="val 75551"/>
              <a:gd name="adj2" fmla="val 50000"/>
            </a:avLst>
          </a:prstGeom>
          <a:solidFill>
            <a:schemeClr val="bg1"/>
          </a:solidFill>
          <a:ln w="12700">
            <a:solidFill>
              <a:srgbClr val="00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t>Formula Inputs are Set/Static. We are fairly certain that these are reasonable estimates.</a:t>
            </a:r>
            <a:endParaRPr lang="en-US" dirty="0"/>
          </a:p>
        </p:txBody>
      </p:sp>
      <p:sp>
        <p:nvSpPr>
          <p:cNvPr id="11" name="Left Arrow 10"/>
          <p:cNvSpPr/>
          <p:nvPr/>
        </p:nvSpPr>
        <p:spPr>
          <a:xfrm>
            <a:off x="5464098" y="5648960"/>
            <a:ext cx="4047892" cy="812800"/>
          </a:xfrm>
          <a:prstGeom prst="leftArrow">
            <a:avLst>
              <a:gd name="adj1" fmla="val 69207"/>
              <a:gd name="adj2" fmla="val 50000"/>
            </a:avLst>
          </a:prstGeom>
          <a:solidFill>
            <a:schemeClr val="bg1"/>
          </a:solidFill>
          <a:ln w="12700">
            <a:solidFill>
              <a:srgbClr val="00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t>One Model Output.</a:t>
            </a:r>
            <a:endParaRPr lang="en-US" dirty="0"/>
          </a:p>
        </p:txBody>
      </p:sp>
    </p:spTree>
    <p:extLst>
      <p:ext uri="{BB962C8B-B14F-4D97-AF65-F5344CB8AC3E}">
        <p14:creationId xmlns:p14="http://schemas.microsoft.com/office/powerpoint/2010/main" val="70569653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Spreadsheet Model with </a:t>
            </a:r>
            <a:r>
              <a:rPr lang="en-US" dirty="0" smtClean="0"/>
              <a:t>Uncertain/Random Variables</a:t>
            </a:r>
            <a:endParaRPr lang="en-US" dirty="0"/>
          </a:p>
        </p:txBody>
      </p:sp>
      <p:sp>
        <p:nvSpPr>
          <p:cNvPr id="14" name="Content Placeholder 13"/>
          <p:cNvSpPr>
            <a:spLocks noGrp="1"/>
          </p:cNvSpPr>
          <p:nvPr>
            <p:ph sz="half" idx="1"/>
          </p:nvPr>
        </p:nvSpPr>
        <p:spPr>
          <a:xfrm>
            <a:off x="212271" y="1025913"/>
            <a:ext cx="10557329" cy="1672683"/>
          </a:xfrm>
        </p:spPr>
        <p:txBody>
          <a:bodyPr>
            <a:noAutofit/>
          </a:bodyPr>
          <a:lstStyle/>
          <a:p>
            <a:r>
              <a:rPr lang="en-US" sz="2000" dirty="0"/>
              <a:t>Spreadsheet Model with Uncertain/Random Variables:</a:t>
            </a:r>
          </a:p>
          <a:p>
            <a:pPr lvl="1"/>
            <a:r>
              <a:rPr lang="en-US" sz="2000" dirty="0"/>
              <a:t>“Uncertain” or “Random” Variables = Formula Inputs = We are </a:t>
            </a:r>
            <a:r>
              <a:rPr lang="en-US" sz="2000" dirty="0" smtClean="0"/>
              <a:t>UNCERTAIN </a:t>
            </a:r>
            <a:r>
              <a:rPr lang="en-US" sz="2000" dirty="0"/>
              <a:t>about what the exact value will be.</a:t>
            </a:r>
          </a:p>
          <a:p>
            <a:pPr lvl="1"/>
            <a:r>
              <a:rPr lang="en-US" sz="2000" dirty="0"/>
              <a:t>From past data or from other reasonable information we will estimate a range of possible values based on a probability distribution</a:t>
            </a:r>
            <a:r>
              <a:rPr lang="en-US" sz="2000" dirty="0" smtClean="0"/>
              <a:t>.</a:t>
            </a:r>
            <a:endParaRPr lang="en-US" sz="2000" dirty="0"/>
          </a:p>
        </p:txBody>
      </p:sp>
      <p:pic>
        <p:nvPicPr>
          <p:cNvPr id="16" name="Content Placeholder 1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827959" y="2972796"/>
            <a:ext cx="7619912" cy="3663714"/>
          </a:xfrm>
        </p:spPr>
      </p:pic>
      <p:sp>
        <p:nvSpPr>
          <p:cNvPr id="5" name="Slide Number Placeholder 4"/>
          <p:cNvSpPr>
            <a:spLocks noGrp="1"/>
          </p:cNvSpPr>
          <p:nvPr>
            <p:ph type="sldNum" sz="quarter" idx="12"/>
          </p:nvPr>
        </p:nvSpPr>
        <p:spPr/>
        <p:txBody>
          <a:bodyPr/>
          <a:lstStyle/>
          <a:p>
            <a:fld id="{F2EC359B-1AB6-43CE-8AE3-778957AE5EF7}" type="slidenum">
              <a:rPr lang="en-US" smtClean="0"/>
              <a:pPr/>
              <a:t>8</a:t>
            </a:fld>
            <a:endParaRPr lang="en-US" dirty="0"/>
          </a:p>
        </p:txBody>
      </p:sp>
    </p:spTree>
    <p:extLst>
      <p:ext uri="{BB962C8B-B14F-4D97-AF65-F5344CB8AC3E}">
        <p14:creationId xmlns:p14="http://schemas.microsoft.com/office/powerpoint/2010/main" val="221911398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for Models </a:t>
            </a:r>
            <a:r>
              <a:rPr lang="en-US" dirty="0"/>
              <a:t>with </a:t>
            </a:r>
            <a:r>
              <a:rPr lang="en-US" dirty="0" smtClean="0"/>
              <a:t>Uncertain/Random Variables</a:t>
            </a:r>
            <a:endParaRPr lang="en-US" dirty="0"/>
          </a:p>
        </p:txBody>
      </p:sp>
      <p:sp>
        <p:nvSpPr>
          <p:cNvPr id="3" name="Content Placeholder 2"/>
          <p:cNvSpPr>
            <a:spLocks noGrp="1"/>
          </p:cNvSpPr>
          <p:nvPr>
            <p:ph sz="half" idx="1"/>
          </p:nvPr>
        </p:nvSpPr>
        <p:spPr>
          <a:xfrm>
            <a:off x="212271" y="1037064"/>
            <a:ext cx="10557329" cy="4304370"/>
          </a:xfrm>
        </p:spPr>
        <p:txBody>
          <a:bodyPr>
            <a:noAutofit/>
          </a:bodyPr>
          <a:lstStyle/>
          <a:p>
            <a:r>
              <a:rPr lang="en-US" sz="2100" dirty="0" smtClean="0"/>
              <a:t>Rather than putting a single VC per unit number into the Model formula:</a:t>
            </a:r>
          </a:p>
          <a:p>
            <a:pPr lvl="1"/>
            <a:r>
              <a:rPr lang="en-US" sz="1700" dirty="0" smtClean="0"/>
              <a:t>We will have to put a range of values for the VC per unit formula input into the model.</a:t>
            </a:r>
          </a:p>
          <a:p>
            <a:pPr lvl="1"/>
            <a:r>
              <a:rPr lang="en-US" sz="1700" dirty="0" smtClean="0"/>
              <a:t>Because we put a range of values into the model, the model will deliver a range of output values: there will be more than one model output.</a:t>
            </a:r>
          </a:p>
        </p:txBody>
      </p:sp>
      <p:sp>
        <p:nvSpPr>
          <p:cNvPr id="5" name="Slide Number Placeholder 4"/>
          <p:cNvSpPr>
            <a:spLocks noGrp="1"/>
          </p:cNvSpPr>
          <p:nvPr>
            <p:ph type="sldNum" sz="quarter" idx="12"/>
          </p:nvPr>
        </p:nvSpPr>
        <p:spPr/>
        <p:txBody>
          <a:bodyPr/>
          <a:lstStyle/>
          <a:p>
            <a:fld id="{F2EC359B-1AB6-43CE-8AE3-778957AE5EF7}" type="slidenum">
              <a:rPr lang="en-US" smtClean="0"/>
              <a:pPr/>
              <a:t>9</a:t>
            </a:fld>
            <a:endParaRPr lang="en-US" dirty="0"/>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287124" y="2424501"/>
            <a:ext cx="8407622" cy="4120566"/>
          </a:xfrm>
        </p:spPr>
      </p:pic>
      <p:sp>
        <p:nvSpPr>
          <p:cNvPr id="10" name="Left Arrow 9"/>
          <p:cNvSpPr/>
          <p:nvPr/>
        </p:nvSpPr>
        <p:spPr>
          <a:xfrm>
            <a:off x="4783873" y="4716966"/>
            <a:ext cx="6155473" cy="1103971"/>
          </a:xfrm>
          <a:prstGeom prst="leftArrow">
            <a:avLst/>
          </a:prstGeom>
          <a:solidFill>
            <a:schemeClr val="bg1"/>
          </a:solidFill>
          <a:ln w="12700">
            <a:solidFill>
              <a:srgbClr val="00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t>Simulation Delivers 10,000 possible outputs for Gross Profit.</a:t>
            </a:r>
            <a:endParaRPr lang="en-US" dirty="0"/>
          </a:p>
        </p:txBody>
      </p:sp>
    </p:spTree>
    <p:extLst>
      <p:ext uri="{BB962C8B-B14F-4D97-AF65-F5344CB8AC3E}">
        <p14:creationId xmlns:p14="http://schemas.microsoft.com/office/powerpoint/2010/main" val="1158187682"/>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spDef>
      <a:spPr>
        <a:ln w="12700">
          <a:solidFill>
            <a:srgbClr val="000000"/>
          </a:solidFill>
          <a:tailEnd type="none"/>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lnDef>
      <a:spPr>
        <a:ln w="12700">
          <a:solidFill>
            <a:srgbClr val="000000"/>
          </a:solidFill>
          <a:tailEnd type="triangle"/>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ln w="12700">
          <a:solidFill>
            <a:schemeClr val="tx1"/>
          </a:solidFill>
        </a:ln>
      </a:spPr>
      <a:bodyPr wrap="none" lIns="0" tIns="0" rIns="0" bIns="0" rtlCol="0">
        <a:spAutoFit/>
      </a:bodyPr>
      <a:lstStyle>
        <a:defPPr>
          <a:defRPr sz="2800" b="0" i="1" smtClean="0">
            <a:latin typeface="Cambria Math" panose="02040503050406030204"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608</TotalTime>
  <Words>2553</Words>
  <Application>Microsoft Office PowerPoint</Application>
  <PresentationFormat>Widescreen</PresentationFormat>
  <Paragraphs>260</Paragraphs>
  <Slides>35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Cambria</vt:lpstr>
      <vt:lpstr>Cambria Math</vt:lpstr>
      <vt:lpstr>Adjacency</vt:lpstr>
      <vt:lpstr>Highline Class, BI 348</vt:lpstr>
      <vt:lpstr>Topics:</vt:lpstr>
      <vt:lpstr>Simulation / Statistics Terms</vt:lpstr>
      <vt:lpstr>Probability Distributions We Saw in Busn 210</vt:lpstr>
      <vt:lpstr>Probability Distributions We Saw in Busn 210</vt:lpstr>
      <vt:lpstr>Good Spreadsheet Model Building Guidelines</vt:lpstr>
      <vt:lpstr>Spreadsheet Model with Set/Static Variables</vt:lpstr>
      <vt:lpstr>Spreadsheet Model with Uncertain/Random Variables</vt:lpstr>
      <vt:lpstr>Simulation for Models with Uncertain/Random Variables</vt:lpstr>
      <vt:lpstr>Simulation for Models with Uncertain/Random Variables</vt:lpstr>
      <vt:lpstr>Simulation for Models with Uncertain/Random Variables</vt:lpstr>
      <vt:lpstr>What is Simulation?</vt:lpstr>
      <vt:lpstr>What is Monte Carlo Simulation?</vt:lpstr>
      <vt:lpstr>What is Monte Carlo Simulation?</vt:lpstr>
      <vt:lpstr>Terms</vt:lpstr>
      <vt:lpstr>Steps to build Monti Carlo Simulation in Excel</vt:lpstr>
      <vt:lpstr>Advantages of Simulation:</vt:lpstr>
      <vt:lpstr>Creating Discrete Random Variables Based On Past Data Produced Frequency Distribution: LOOKUP and RAND</vt:lpstr>
      <vt:lpstr>Creating Discrete Random Variables Based On Binomial Experiment: BINOM.INV and RAND</vt:lpstr>
      <vt:lpstr>Creating Continuous Random Variables Based On Uniform Distribution: RANDBETWEEN</vt:lpstr>
      <vt:lpstr>Creating Continuous Random Variables Based On Normal Distribution: NORM.INV and RAND</vt:lpstr>
      <vt:lpstr>Monti Carlo Simulation for New Product Profit, Multiple Uncertain Variables, Page 1</vt:lpstr>
      <vt:lpstr>Monti Carlo Simulation for New Product Profit, Multiple Uncertain Variables, Page 2</vt:lpstr>
      <vt:lpstr>Monti Carlo Simulation for Marketing Analysis Binomial Variable</vt:lpstr>
      <vt:lpstr>Monti Carlo Simulation for Construction Project Length, P 1</vt:lpstr>
      <vt:lpstr>Monti Carlo Simulation for Construction Project Length, P 2</vt:lpstr>
      <vt:lpstr>Monti Carlo Simulation for Baseball World Series</vt:lpstr>
      <vt:lpstr>Computer Generated Random Numbers</vt:lpstr>
      <vt:lpstr>RAND( ) Function</vt:lpstr>
      <vt:lpstr>RANDBETWEEN Function</vt:lpstr>
      <vt:lpstr>NORM.INV Function</vt:lpstr>
      <vt:lpstr>Binomial Distribution and BINOM.INV function</vt:lpstr>
      <vt:lpstr>LOOKUP Function:</vt:lpstr>
      <vt:lpstr>MATCH function</vt:lpstr>
      <vt:lpstr>FREQUENCY Array Function</vt:lpstr>
    </vt:vector>
  </TitlesOfParts>
  <Company>Highline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Highline Class, BI 348</dc:title>
  <dc:creator>Girvin, Michael</dc:creator>
  <cp:lastModifiedBy>Girvin, Michael</cp:lastModifiedBy>
  <cp:revision>60</cp:revision>
  <cp:lastPrinted>2015-12-30T19:34:58Z</cp:lastPrinted>
  <dcterms:created xsi:type="dcterms:W3CDTF">2015-12-21T22:50:54Z</dcterms:created>
  <dcterms:modified xsi:type="dcterms:W3CDTF">2015-12-30T19:43:53Z</dcterms:modified>
</cp:coreProperties>
</file>