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57" r:id="rId3"/>
    <p:sldId id="258" r:id="rId4"/>
    <p:sldId id="259" r:id="rId5"/>
    <p:sldId id="264" r:id="rId6"/>
    <p:sldId id="263" r:id="rId7"/>
    <p:sldId id="265" r:id="rId8"/>
    <p:sldId id="280" r:id="rId9"/>
    <p:sldId id="274" r:id="rId10"/>
    <p:sldId id="281" r:id="rId11"/>
    <p:sldId id="278" r:id="rId12"/>
    <p:sldId id="272" r:id="rId13"/>
    <p:sldId id="262" r:id="rId14"/>
    <p:sldId id="283" r:id="rId15"/>
    <p:sldId id="267" r:id="rId16"/>
    <p:sldId id="273" r:id="rId17"/>
    <p:sldId id="282" r:id="rId18"/>
    <p:sldId id="268" r:id="rId19"/>
    <p:sldId id="279" r:id="rId20"/>
    <p:sldId id="270" r:id="rId21"/>
    <p:sldId id="284" r:id="rId22"/>
    <p:sldId id="288" r:id="rId23"/>
    <p:sldId id="271" r:id="rId24"/>
    <p:sldId id="286" r:id="rId25"/>
    <p:sldId id="289" r:id="rId26"/>
    <p:sldId id="287" r:id="rId27"/>
    <p:sldId id="291" r:id="rId28"/>
    <p:sldId id="292" r:id="rId29"/>
    <p:sldId id="298" r:id="rId30"/>
    <p:sldId id="299" r:id="rId31"/>
    <p:sldId id="301" r:id="rId32"/>
    <p:sldId id="293" r:id="rId33"/>
    <p:sldId id="294" r:id="rId34"/>
    <p:sldId id="295" r:id="rId35"/>
    <p:sldId id="297" r:id="rId36"/>
    <p:sldId id="303" r:id="rId37"/>
    <p:sldId id="300" r:id="rId38"/>
    <p:sldId id="302" r:id="rId39"/>
    <p:sldId id="304" r:id="rId40"/>
    <p:sldId id="296" r:id="rId41"/>
    <p:sldId id="305" r:id="rId42"/>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37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C78C172E-8C77-445D-A21C-8C894B04B0EF}" type="datetimeFigureOut">
              <a:rPr lang="en-US" smtClean="0"/>
              <a:t>12/11/2015</a:t>
            </a:fld>
            <a:endParaRPr lang="en-US" dirty="0"/>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4C7C9BB6-0842-43C4-8D8F-026653FD3A16}" type="slidenum">
              <a:rPr lang="en-US" smtClean="0"/>
              <a:t>‹#›</a:t>
            </a:fld>
            <a:endParaRPr lang="en-US" dirty="0"/>
          </a:p>
        </p:txBody>
      </p:sp>
    </p:spTree>
    <p:extLst>
      <p:ext uri="{BB962C8B-B14F-4D97-AF65-F5344CB8AC3E}">
        <p14:creationId xmlns:p14="http://schemas.microsoft.com/office/powerpoint/2010/main" val="371901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344394-1A30-49B8-8F86-0970772643B6}" type="slidenum">
              <a:rPr lang="en-US" smtClean="0">
                <a:solidFill>
                  <a:prstClr val="black"/>
                </a:solidFill>
              </a:rPr>
              <a:pPr/>
              <a:t>1</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BI 348, Chapter 01</a:t>
            </a:r>
            <a:endParaRPr lang="en-US" dirty="0">
              <a:solidFill>
                <a:prstClr val="black"/>
              </a:solidFill>
            </a:endParaRPr>
          </a:p>
        </p:txBody>
      </p:sp>
    </p:spTree>
    <p:extLst>
      <p:ext uri="{BB962C8B-B14F-4D97-AF65-F5344CB8AC3E}">
        <p14:creationId xmlns:p14="http://schemas.microsoft.com/office/powerpoint/2010/main" val="11094031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2F0058A-625E-4F7B-93F6-3C7291ED5B81}" type="datetime1">
              <a:rPr lang="en-US" smtClean="0">
                <a:solidFill>
                  <a:srgbClr val="DFDCB7"/>
                </a:solidFill>
              </a:rPr>
              <a:pPr/>
              <a:t>12/11/2015</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393038529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A1257F-A1CD-42E9-8B52-4257484E686A}" type="datetime1">
              <a:rPr lang="en-US" smtClean="0">
                <a:solidFill>
                  <a:srgbClr val="DFDCB7"/>
                </a:solidFill>
              </a:rPr>
              <a:pPr/>
              <a:t>12/11/2015</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404159748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AE698C-C9D2-4BB8-90EB-CADD575F3F9E}" type="datetime1">
              <a:rPr lang="en-US" smtClean="0">
                <a:solidFill>
                  <a:srgbClr val="DFDCB7"/>
                </a:solidFill>
              </a:rPr>
              <a:pPr/>
              <a:t>12/11/2015</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356294320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8407" y="274638"/>
            <a:ext cx="10850336" cy="688748"/>
          </a:xfrm>
        </p:spPr>
        <p:txBody>
          <a:bodyPr/>
          <a:lstStyle>
            <a:lvl1pPr>
              <a:defRPr sz="3600">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a:xfrm>
            <a:off x="318407" y="1200151"/>
            <a:ext cx="10850336" cy="5372100"/>
          </a:xfrm>
        </p:spPr>
        <p:txBody>
          <a:bodyPr>
            <a:normAutofit/>
          </a:bodyPr>
          <a:lstStyle>
            <a:lvl1pPr>
              <a:defRPr sz="2400"/>
            </a:lvl1pPr>
            <a:lvl2pPr>
              <a:defRPr sz="2400"/>
            </a:lvl2pPr>
            <a:lvl3pPr>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821D416-B675-4900-B334-C891DF1CA8A8}" type="datetime1">
              <a:rPr lang="en-US" smtClean="0">
                <a:solidFill>
                  <a:srgbClr val="DFDCB7"/>
                </a:solidFill>
              </a:rPr>
              <a:pPr/>
              <a:t>12/11/2015</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134871849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121555-D7D7-4040-8F53-BE85AC4D67E5}" type="datetime1">
              <a:rPr lang="en-US" smtClean="0">
                <a:solidFill>
                  <a:srgbClr val="DFDCB7"/>
                </a:solidFill>
              </a:rPr>
              <a:pPr/>
              <a:t>12/11/2015</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2331072042"/>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CD674C9-5CC4-48AC-BD52-9A18512CE721}" type="datetime1">
              <a:rPr lang="en-US" smtClean="0">
                <a:solidFill>
                  <a:srgbClr val="DFDCB7"/>
                </a:solidFill>
              </a:rPr>
              <a:pPr/>
              <a:t>12/11/2015</a:t>
            </a:fld>
            <a:endParaRPr lang="en-US" dirty="0">
              <a:solidFill>
                <a:srgbClr val="DFDCB7"/>
              </a:solidFill>
            </a:endParaRPr>
          </a:p>
        </p:txBody>
      </p:sp>
      <p:sp>
        <p:nvSpPr>
          <p:cNvPr id="6" name="Footer Placeholder 5"/>
          <p:cNvSpPr>
            <a:spLocks noGrp="1"/>
          </p:cNvSpPr>
          <p:nvPr>
            <p:ph type="ftr" sz="quarter" idx="11"/>
          </p:nvPr>
        </p:nvSpPr>
        <p:spPr/>
        <p:txBody>
          <a:bodyPr/>
          <a:lstStyle/>
          <a:p>
            <a:endParaRPr lang="en-US" dirty="0">
              <a:solidFill>
                <a:srgbClr val="DFDCB7"/>
              </a:solidFill>
            </a:endParaRPr>
          </a:p>
        </p:txBody>
      </p:sp>
      <p:sp>
        <p:nvSpPr>
          <p:cNvPr id="7" name="Slide Number Placeholder 6"/>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8939970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8A1AC4-4885-4984-9544-6FB03F373B4B}" type="datetime1">
              <a:rPr lang="en-US" smtClean="0">
                <a:solidFill>
                  <a:srgbClr val="DFDCB7"/>
                </a:solidFill>
              </a:rPr>
              <a:pPr/>
              <a:t>12/11/2015</a:t>
            </a:fld>
            <a:endParaRPr lang="en-US" dirty="0">
              <a:solidFill>
                <a:srgbClr val="DFDCB7"/>
              </a:solidFill>
            </a:endParaRPr>
          </a:p>
        </p:txBody>
      </p:sp>
      <p:sp>
        <p:nvSpPr>
          <p:cNvPr id="8" name="Footer Placeholder 7"/>
          <p:cNvSpPr>
            <a:spLocks noGrp="1"/>
          </p:cNvSpPr>
          <p:nvPr>
            <p:ph type="ftr" sz="quarter" idx="11"/>
          </p:nvPr>
        </p:nvSpPr>
        <p:spPr/>
        <p:txBody>
          <a:bodyPr/>
          <a:lstStyle/>
          <a:p>
            <a:endParaRPr lang="en-US" dirty="0">
              <a:solidFill>
                <a:srgbClr val="DFDCB7"/>
              </a:solidFill>
            </a:endParaRPr>
          </a:p>
        </p:txBody>
      </p:sp>
      <p:sp>
        <p:nvSpPr>
          <p:cNvPr id="9" name="Slide Number Placeholder 8"/>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184559905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21DE57-6C58-492C-8ACA-7C192264995E}" type="datetime1">
              <a:rPr lang="en-US" smtClean="0">
                <a:solidFill>
                  <a:srgbClr val="DFDCB7"/>
                </a:solidFill>
              </a:rPr>
              <a:pPr/>
              <a:t>12/11/2015</a:t>
            </a:fld>
            <a:endParaRPr lang="en-US" dirty="0">
              <a:solidFill>
                <a:srgbClr val="DFDCB7"/>
              </a:solidFill>
            </a:endParaRPr>
          </a:p>
        </p:txBody>
      </p:sp>
      <p:sp>
        <p:nvSpPr>
          <p:cNvPr id="4" name="Footer Placeholder 3"/>
          <p:cNvSpPr>
            <a:spLocks noGrp="1"/>
          </p:cNvSpPr>
          <p:nvPr>
            <p:ph type="ftr" sz="quarter" idx="11"/>
          </p:nvPr>
        </p:nvSpPr>
        <p:spPr/>
        <p:txBody>
          <a:bodyPr/>
          <a:lstStyle/>
          <a:p>
            <a:endParaRPr lang="en-US" dirty="0">
              <a:solidFill>
                <a:srgbClr val="DFDCB7"/>
              </a:solidFill>
            </a:endParaRPr>
          </a:p>
        </p:txBody>
      </p:sp>
      <p:sp>
        <p:nvSpPr>
          <p:cNvPr id="5" name="Slide Number Placeholder 4"/>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580805227"/>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02ECDE-FA92-4E48-AC94-93D797166D8A}" type="datetime1">
              <a:rPr lang="en-US" smtClean="0">
                <a:solidFill>
                  <a:srgbClr val="DFDCB7"/>
                </a:solidFill>
              </a:rPr>
              <a:pPr/>
              <a:t>12/11/2015</a:t>
            </a:fld>
            <a:endParaRPr lang="en-US" dirty="0">
              <a:solidFill>
                <a:srgbClr val="DFDCB7"/>
              </a:solidFill>
            </a:endParaRPr>
          </a:p>
        </p:txBody>
      </p:sp>
      <p:sp>
        <p:nvSpPr>
          <p:cNvPr id="3" name="Footer Placeholder 2"/>
          <p:cNvSpPr>
            <a:spLocks noGrp="1"/>
          </p:cNvSpPr>
          <p:nvPr>
            <p:ph type="ftr" sz="quarter" idx="11"/>
          </p:nvPr>
        </p:nvSpPr>
        <p:spPr/>
        <p:txBody>
          <a:bodyPr/>
          <a:lstStyle/>
          <a:p>
            <a:endParaRPr lang="en-US" dirty="0">
              <a:solidFill>
                <a:srgbClr val="DFDCB7"/>
              </a:solidFill>
            </a:endParaRPr>
          </a:p>
        </p:txBody>
      </p:sp>
      <p:sp>
        <p:nvSpPr>
          <p:cNvPr id="4" name="Slide Number Placeholder 3"/>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333891475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A5D5AD-07A6-4636-BD79-E9168F78632A}" type="datetime1">
              <a:rPr lang="en-US" smtClean="0">
                <a:solidFill>
                  <a:srgbClr val="DFDCB7"/>
                </a:solidFill>
              </a:rPr>
              <a:pPr/>
              <a:t>12/11/2015</a:t>
            </a:fld>
            <a:endParaRPr lang="en-US" dirty="0">
              <a:solidFill>
                <a:srgbClr val="DFDCB7"/>
              </a:solidFill>
            </a:endParaRPr>
          </a:p>
        </p:txBody>
      </p:sp>
      <p:sp>
        <p:nvSpPr>
          <p:cNvPr id="6" name="Footer Placeholder 5"/>
          <p:cNvSpPr>
            <a:spLocks noGrp="1"/>
          </p:cNvSpPr>
          <p:nvPr>
            <p:ph type="ftr" sz="quarter" idx="11"/>
          </p:nvPr>
        </p:nvSpPr>
        <p:spPr/>
        <p:txBody>
          <a:bodyPr/>
          <a:lstStyle/>
          <a:p>
            <a:endParaRPr lang="en-US" dirty="0">
              <a:solidFill>
                <a:srgbClr val="DFDCB7"/>
              </a:solidFill>
            </a:endParaRPr>
          </a:p>
        </p:txBody>
      </p:sp>
      <p:sp>
        <p:nvSpPr>
          <p:cNvPr id="7" name="Slide Number Placeholder 6"/>
          <p:cNvSpPr>
            <a:spLocks noGrp="1"/>
          </p:cNvSpPr>
          <p:nvPr>
            <p:ph type="sldNum" sz="quarter" idx="12"/>
          </p:nvPr>
        </p:nvSpPr>
        <p:spPr/>
        <p:txBody>
          <a:bodyPr/>
          <a:lstStyle/>
          <a:p>
            <a:fld id="{F2EC359B-1AB6-43CE-8AE3-778957AE5EF7}" type="slidenum">
              <a:rPr lang="en-US" smtClean="0"/>
              <a:pPr/>
              <a:t>‹#›</a:t>
            </a:fld>
            <a:endParaRPr lang="en-US" dirty="0"/>
          </a:p>
        </p:txBody>
      </p:sp>
      <p:sp>
        <p:nvSpPr>
          <p:cNvPr id="9" name="Content Placeholder 8"/>
          <p:cNvSpPr>
            <a:spLocks noGrp="1"/>
          </p:cNvSpPr>
          <p:nvPr>
            <p:ph sz="quarter" idx="13"/>
          </p:nvPr>
        </p:nvSpPr>
        <p:spPr>
          <a:xfrm>
            <a:off x="406400" y="381000"/>
            <a:ext cx="103632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60897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7D5F50DD-7F46-4C00-94C4-82BFAA052EEE}" type="datetime1">
              <a:rPr lang="en-US" smtClean="0">
                <a:solidFill>
                  <a:srgbClr val="DFDCB7"/>
                </a:solidFill>
              </a:rPr>
              <a:pPr/>
              <a:t>12/11/2015</a:t>
            </a:fld>
            <a:endParaRPr lang="en-US" dirty="0">
              <a:solidFill>
                <a:srgbClr val="DFDCB7"/>
              </a:solidFill>
            </a:endParaRPr>
          </a:p>
        </p:txBody>
      </p:sp>
      <p:sp>
        <p:nvSpPr>
          <p:cNvPr id="9" name="Slide Number Placeholder 8"/>
          <p:cNvSpPr>
            <a:spLocks noGrp="1"/>
          </p:cNvSpPr>
          <p:nvPr>
            <p:ph type="sldNum" sz="quarter" idx="11"/>
          </p:nvPr>
        </p:nvSpPr>
        <p:spPr/>
        <p:txBody>
          <a:bodyPr/>
          <a:lstStyle/>
          <a:p>
            <a:fld id="{F2EC359B-1AB6-43CE-8AE3-778957AE5EF7}"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solidFill>
                <a:srgbClr val="DFDCB7"/>
              </a:solidFill>
            </a:endParaRPr>
          </a:p>
        </p:txBody>
      </p:sp>
    </p:spTree>
    <p:extLst>
      <p:ext uri="{BB962C8B-B14F-4D97-AF65-F5344CB8AC3E}">
        <p14:creationId xmlns:p14="http://schemas.microsoft.com/office/powerpoint/2010/main" val="334826042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type.wav"/>
          </p:stSnd>
        </p:sndAc>
      </p:transition>
    </mc:Choice>
    <mc:Fallback xmlns="">
      <p:transition spd="slow">
        <p:fade/>
        <p:sndAc>
          <p:stSnd>
            <p:snd r:embed="rId3" name="type.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2271" y="274638"/>
            <a:ext cx="10811238" cy="56628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2271" y="1143000"/>
            <a:ext cx="10811238" cy="5486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2EC359B-1AB6-43CE-8AE3-778957AE5EF7}" type="slidenum">
              <a:rPr lang="en-US" smtClean="0"/>
              <a:pPr/>
              <a:t>‹#›</a:t>
            </a:fld>
            <a:endParaRPr lang="en-US" dirty="0"/>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dirty="0">
              <a:solidFill>
                <a:srgbClr val="DFDCB7"/>
              </a:solidFill>
            </a:endParaRPr>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41B520E3-870C-4290-A0B9-714A8D1E2D2F}" type="datetime1">
              <a:rPr lang="en-US" smtClean="0">
                <a:solidFill>
                  <a:srgbClr val="DFDCB7"/>
                </a:solidFill>
              </a:rPr>
              <a:pPr/>
              <a:t>12/11/2015</a:t>
            </a:fld>
            <a:endParaRPr lang="en-US" dirty="0">
              <a:solidFill>
                <a:srgbClr val="DFDCB7"/>
              </a:solidFill>
            </a:endParaRPr>
          </a:p>
        </p:txBody>
      </p:sp>
    </p:spTree>
    <p:extLst>
      <p:ext uri="{BB962C8B-B14F-4D97-AF65-F5344CB8AC3E}">
        <p14:creationId xmlns:p14="http://schemas.microsoft.com/office/powerpoint/2010/main" val="509633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spd="slow">
        <p15:prstTrans prst="fallOver"/>
        <p:sndAc>
          <p:stSnd>
            <p:snd r:embed="rId13" name="type.wav"/>
          </p:stSnd>
        </p:sndAc>
      </p:transition>
    </mc:Choice>
    <mc:Fallback xmlns="">
      <p:transition spd="slow">
        <p:fade/>
        <p:sndAc>
          <p:stSnd>
            <p:snd r:embed="rId14" name="type.wav"/>
          </p:stSnd>
        </p:sndAc>
      </p:transition>
    </mc:Fallback>
  </mc:AlternateContent>
  <p:hf hdr="0" ftr="0" dt="0"/>
  <p:txStyles>
    <p:titleStyle>
      <a:lvl1pPr algn="l" defTabSz="914400" rtl="0" eaLnBrk="1" latinLnBrk="0" hangingPunct="1">
        <a:spcBef>
          <a:spcPct val="0"/>
        </a:spcBef>
        <a:buNone/>
        <a:defRPr sz="3600" kern="1200" cap="none" spc="-100" baseline="0">
          <a:ln>
            <a:noFill/>
          </a:ln>
          <a:solidFill>
            <a:schemeClr val="tx1"/>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2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1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20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8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audio" Target="../media/audio1.wav"/><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audio" Target="../media/audio1.wav"/></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audio" Target="../media/audio1.wav"/></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audio" Target="../media/audio1.wav"/><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sites.google.com/site/decisionmodeling/Home/mp/lp/assmp"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tif"/><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34.xml.rels><?xml version="1.0" encoding="UTF-8" standalone="yes"?>
<Relationships xmlns="http://schemas.openxmlformats.org/package/2006/relationships"><Relationship Id="rId3" Type="http://schemas.openxmlformats.org/officeDocument/2006/relationships/image" Target="../media/image29.tif"/><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audio" Target="../media/audio1.wav"/><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tif"/><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audio" Target="../media/audio1.wav"/><Relationship Id="rId4" Type="http://schemas.openxmlformats.org/officeDocument/2006/relationships/image" Target="../media/image33.tif"/></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audio" Target="../media/audio1.wav"/><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audio" Target="../media/audio1.wav"/><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audio" Target="../media/audio1.wav"/><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audio" Target="../media/audio1.wav"/><Relationship Id="rId4" Type="http://schemas.openxmlformats.org/officeDocument/2006/relationships/image" Target="../media/image4.tif"/></Relationships>
</file>

<file path=ppt/slides/_rels/slide8.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audio" Target="../media/audio1.wav"/><Relationship Id="rId4" Type="http://schemas.openxmlformats.org/officeDocument/2006/relationships/image" Target="../media/image6.tif"/></Relationships>
</file>

<file path=ppt/slides/_rels/slide9.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3124" y="957646"/>
            <a:ext cx="9885406" cy="2593975"/>
          </a:xfrm>
        </p:spPr>
        <p:txBody>
          <a:bodyPr/>
          <a:lstStyle/>
          <a:p>
            <a:r>
              <a:rPr lang="en-US" sz="3600" b="1" dirty="0">
                <a:solidFill>
                  <a:schemeClr val="tx1"/>
                </a:solidFill>
                <a:latin typeface="+mj-lt"/>
              </a:rPr>
              <a:t>Highline Class, BI 348</a:t>
            </a:r>
            <a:endParaRPr lang="en-US" sz="3600" b="1" i="0" u="none" strike="noStrike" baseline="0" dirty="0" smtClean="0">
              <a:solidFill>
                <a:schemeClr val="tx1"/>
              </a:solidFill>
              <a:latin typeface="+mj-lt"/>
            </a:endParaRPr>
          </a:p>
        </p:txBody>
      </p:sp>
      <p:sp>
        <p:nvSpPr>
          <p:cNvPr id="3" name="Text Placeholder 2"/>
          <p:cNvSpPr>
            <a:spLocks noGrp="1"/>
          </p:cNvSpPr>
          <p:nvPr>
            <p:ph type="subTitle" idx="1"/>
          </p:nvPr>
        </p:nvSpPr>
        <p:spPr>
          <a:xfrm>
            <a:off x="593124" y="3624644"/>
            <a:ext cx="9885406" cy="1784117"/>
          </a:xfrm>
        </p:spPr>
        <p:txBody>
          <a:bodyPr>
            <a:noAutofit/>
          </a:bodyPr>
          <a:lstStyle/>
          <a:p>
            <a:r>
              <a:rPr lang="en-US" sz="3200" b="1" dirty="0">
                <a:solidFill>
                  <a:schemeClr val="tx1"/>
                </a:solidFill>
                <a:latin typeface="Calibri Light"/>
              </a:rPr>
              <a:t>Basic Business Analytics using </a:t>
            </a:r>
            <a:r>
              <a:rPr lang="en-US" sz="3200" b="1" dirty="0" smtClean="0">
                <a:solidFill>
                  <a:schemeClr val="tx1"/>
                </a:solidFill>
                <a:latin typeface="Calibri Light"/>
              </a:rPr>
              <a:t>Excel</a:t>
            </a:r>
          </a:p>
          <a:p>
            <a:r>
              <a:rPr lang="en-US" sz="3200" b="1" dirty="0" smtClean="0">
                <a:solidFill>
                  <a:schemeClr val="tx1"/>
                </a:solidFill>
                <a:latin typeface="Calibri Light"/>
              </a:rPr>
              <a:t>Chapter 08 &amp; 09: Introduction to Linear Programing</a:t>
            </a:r>
          </a:p>
        </p:txBody>
      </p:sp>
      <p:sp>
        <p:nvSpPr>
          <p:cNvPr id="4" name="Slide Number Placeholder 3"/>
          <p:cNvSpPr>
            <a:spLocks noGrp="1"/>
          </p:cNvSpPr>
          <p:nvPr>
            <p:ph type="sldNum" sz="quarter" idx="12"/>
          </p:nvPr>
        </p:nvSpPr>
        <p:spPr/>
        <p:txBody>
          <a:bodyPr/>
          <a:lstStyle/>
          <a:p>
            <a:fld id="{F2EC359B-1AB6-43CE-8AE3-778957AE5EF7}" type="slidenum">
              <a:rPr lang="en-US" smtClean="0"/>
              <a:pPr/>
              <a:t>1</a:t>
            </a:fld>
            <a:endParaRPr lang="en-US" dirty="0"/>
          </a:p>
        </p:txBody>
      </p:sp>
    </p:spTree>
    <p:extLst>
      <p:ext uri="{BB962C8B-B14F-4D97-AF65-F5344CB8AC3E}">
        <p14:creationId xmlns:p14="http://schemas.microsoft.com/office/powerpoint/2010/main" val="3895967062"/>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3"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Decision Variable Example: Using Algebra</a:t>
            </a:r>
            <a:endParaRPr lang="en-US" dirty="0"/>
          </a:p>
        </p:txBody>
      </p:sp>
      <p:pic>
        <p:nvPicPr>
          <p:cNvPr id="6" name="Content Placeholder 5"/>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b="16100"/>
          <a:stretch/>
        </p:blipFill>
        <p:spPr>
          <a:xfrm>
            <a:off x="530005" y="1112416"/>
            <a:ext cx="4978429" cy="5437839"/>
          </a:xfrm>
        </p:spPr>
      </p:pic>
      <p:sp>
        <p:nvSpPr>
          <p:cNvPr id="10" name="Content Placeholder 9"/>
          <p:cNvSpPr>
            <a:spLocks noGrp="1"/>
          </p:cNvSpPr>
          <p:nvPr>
            <p:ph sz="half" idx="2"/>
          </p:nvPr>
        </p:nvSpPr>
        <p:spPr/>
        <p:txBody>
          <a:bodyPr/>
          <a:lstStyle/>
          <a:p>
            <a:r>
              <a:rPr lang="en-US" dirty="0" smtClean="0"/>
              <a:t>Plug vertices x-y coordinates into Objective Function and find Max Value.</a:t>
            </a:r>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10</a:t>
            </a:fld>
            <a:endParaRPr lang="en-US" dirty="0"/>
          </a:p>
        </p:txBody>
      </p:sp>
    </p:spTree>
    <p:extLst>
      <p:ext uri="{BB962C8B-B14F-4D97-AF65-F5344CB8AC3E}">
        <p14:creationId xmlns:p14="http://schemas.microsoft.com/office/powerpoint/2010/main" val="104291091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stretch>
            <a:fillRect/>
          </a:stretch>
        </p:blipFill>
        <p:spPr>
          <a:xfrm>
            <a:off x="967315" y="1325882"/>
            <a:ext cx="8947495" cy="5049024"/>
          </a:xfrm>
          <a:prstGeom prst="rect">
            <a:avLst/>
          </a:prstGeom>
        </p:spPr>
      </p:pic>
      <p:sp>
        <p:nvSpPr>
          <p:cNvPr id="6" name="Title 5"/>
          <p:cNvSpPr>
            <a:spLocks noGrp="1"/>
          </p:cNvSpPr>
          <p:nvPr>
            <p:ph type="title"/>
          </p:nvPr>
        </p:nvSpPr>
        <p:spPr/>
        <p:txBody>
          <a:bodyPr/>
          <a:lstStyle/>
          <a:p>
            <a:r>
              <a:rPr lang="en-US" dirty="0" smtClean="0"/>
              <a:t>“Simplex LP” algorithm developed by George </a:t>
            </a:r>
            <a:r>
              <a:rPr lang="en-US" dirty="0" err="1" smtClean="0"/>
              <a:t>Dantzig</a:t>
            </a:r>
            <a:endParaRPr lang="en-US" dirty="0"/>
          </a:p>
        </p:txBody>
      </p:sp>
      <p:sp>
        <p:nvSpPr>
          <p:cNvPr id="5" name="Slide Number Placeholder 4"/>
          <p:cNvSpPr>
            <a:spLocks noGrp="1"/>
          </p:cNvSpPr>
          <p:nvPr>
            <p:ph type="sldNum" sz="quarter" idx="12"/>
          </p:nvPr>
        </p:nvSpPr>
        <p:spPr/>
        <p:txBody>
          <a:bodyPr/>
          <a:lstStyle/>
          <a:p>
            <a:fld id="{F2EC359B-1AB6-43CE-8AE3-778957AE5EF7}" type="slidenum">
              <a:rPr lang="en-US" smtClean="0"/>
              <a:pPr/>
              <a:t>11</a:t>
            </a:fld>
            <a:endParaRPr lang="en-US" dirty="0"/>
          </a:p>
        </p:txBody>
      </p:sp>
      <p:sp>
        <p:nvSpPr>
          <p:cNvPr id="10" name="Rectangle 9"/>
          <p:cNvSpPr/>
          <p:nvPr/>
        </p:nvSpPr>
        <p:spPr>
          <a:xfrm>
            <a:off x="1982462" y="4147850"/>
            <a:ext cx="319490" cy="297456"/>
          </a:xfrm>
          <a:prstGeom prst="rect">
            <a:avLst/>
          </a:prstGeom>
          <a:solidFill>
            <a:schemeClr val="bg1"/>
          </a:solidFill>
          <a:ln w="127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rgbClr val="FF0000"/>
                </a:solidFill>
              </a:rPr>
              <a:t>1</a:t>
            </a:r>
            <a:endParaRPr lang="en-US" dirty="0">
              <a:solidFill>
                <a:srgbClr val="FF0000"/>
              </a:solidFill>
            </a:endParaRPr>
          </a:p>
        </p:txBody>
      </p:sp>
      <p:sp>
        <p:nvSpPr>
          <p:cNvPr id="12" name="Rectangle 11"/>
          <p:cNvSpPr/>
          <p:nvPr/>
        </p:nvSpPr>
        <p:spPr>
          <a:xfrm>
            <a:off x="4426026" y="4127557"/>
            <a:ext cx="319490" cy="297456"/>
          </a:xfrm>
          <a:prstGeom prst="rect">
            <a:avLst/>
          </a:prstGeom>
          <a:solidFill>
            <a:schemeClr val="bg1"/>
          </a:solidFill>
          <a:ln w="127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rgbClr val="FF0000"/>
                </a:solidFill>
              </a:rPr>
              <a:t>2</a:t>
            </a:r>
            <a:endParaRPr lang="en-US" dirty="0">
              <a:solidFill>
                <a:srgbClr val="FF0000"/>
              </a:solidFill>
            </a:endParaRPr>
          </a:p>
        </p:txBody>
      </p:sp>
      <p:sp>
        <p:nvSpPr>
          <p:cNvPr id="13" name="Rectangle 12"/>
          <p:cNvSpPr/>
          <p:nvPr/>
        </p:nvSpPr>
        <p:spPr>
          <a:xfrm>
            <a:off x="1982462" y="3251505"/>
            <a:ext cx="319490" cy="297456"/>
          </a:xfrm>
          <a:prstGeom prst="rect">
            <a:avLst/>
          </a:prstGeom>
          <a:solidFill>
            <a:schemeClr val="bg1"/>
          </a:solidFill>
          <a:ln w="127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srgbClr val="FF0000"/>
                </a:solidFill>
              </a:rPr>
              <a:t>3</a:t>
            </a:r>
            <a:endParaRPr lang="en-US" dirty="0">
              <a:solidFill>
                <a:srgbClr val="FF0000"/>
              </a:solidFill>
            </a:endParaRPr>
          </a:p>
        </p:txBody>
      </p:sp>
      <p:sp>
        <p:nvSpPr>
          <p:cNvPr id="11" name="TextBox 10"/>
          <p:cNvSpPr txBox="1"/>
          <p:nvPr/>
        </p:nvSpPr>
        <p:spPr>
          <a:xfrm>
            <a:off x="5126516" y="1712622"/>
            <a:ext cx="4543375" cy="1846659"/>
          </a:xfrm>
          <a:prstGeom prst="rect">
            <a:avLst/>
          </a:prstGeom>
          <a:solidFill>
            <a:schemeClr val="bg1"/>
          </a:solidFill>
          <a:ln w="12700">
            <a:noFill/>
          </a:ln>
        </p:spPr>
        <p:txBody>
          <a:bodyPr wrap="square" lIns="0" tIns="0" rIns="0" bIns="0" rtlCol="0">
            <a:spAutoFit/>
          </a:bodyPr>
          <a:lstStyle/>
          <a:p>
            <a:r>
              <a:rPr lang="en-US" sz="2000" dirty="0" smtClean="0"/>
              <a:t>“Simplex LP” is algorithm that searches through the vertices (extreme values) to find the min or max value. This is how Excel Solver solves problems, including problems larger than two decision variables.</a:t>
            </a:r>
          </a:p>
          <a:p>
            <a:endParaRPr lang="en-US" sz="2000" b="0" i="1" dirty="0" smtClean="0">
              <a:latin typeface="Cambria Math" panose="02040503050406030204" pitchFamily="18" charset="0"/>
            </a:endParaRPr>
          </a:p>
        </p:txBody>
      </p:sp>
    </p:spTree>
    <p:extLst>
      <p:ext uri="{BB962C8B-B14F-4D97-AF65-F5344CB8AC3E}">
        <p14:creationId xmlns:p14="http://schemas.microsoft.com/office/powerpoint/2010/main" val="352962481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Excel Solver Add-in</a:t>
            </a:r>
            <a:endParaRPr lang="en-US" dirty="0"/>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9600" y="1825557"/>
            <a:ext cx="4876800" cy="4011748"/>
          </a:xfrm>
        </p:spPr>
      </p:pic>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897866" y="1907622"/>
            <a:ext cx="2866667" cy="3847619"/>
          </a:xfrm>
        </p:spPr>
      </p:pic>
      <p:sp>
        <p:nvSpPr>
          <p:cNvPr id="4" name="Slide Number Placeholder 3"/>
          <p:cNvSpPr>
            <a:spLocks noGrp="1"/>
          </p:cNvSpPr>
          <p:nvPr>
            <p:ph type="sldNum" sz="quarter" idx="12"/>
          </p:nvPr>
        </p:nvSpPr>
        <p:spPr/>
        <p:txBody>
          <a:bodyPr/>
          <a:lstStyle/>
          <a:p>
            <a:fld id="{F2EC359B-1AB6-43CE-8AE3-778957AE5EF7}" type="slidenum">
              <a:rPr lang="en-US" smtClean="0"/>
              <a:pPr/>
              <a:t>12</a:t>
            </a:fld>
            <a:endParaRPr lang="en-US" dirty="0"/>
          </a:p>
        </p:txBody>
      </p:sp>
      <p:sp>
        <p:nvSpPr>
          <p:cNvPr id="9" name="Oval 8"/>
          <p:cNvSpPr/>
          <p:nvPr/>
        </p:nvSpPr>
        <p:spPr>
          <a:xfrm>
            <a:off x="980501" y="4902506"/>
            <a:ext cx="3018622" cy="1244906"/>
          </a:xfrm>
          <a:prstGeom prst="ellipse">
            <a:avLst/>
          </a:prstGeom>
          <a:ln w="47625">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981695518"/>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Decision Variable Example: </a:t>
            </a:r>
            <a:r>
              <a:rPr lang="en-US" dirty="0" smtClean="0"/>
              <a:t>Spreadsheet Model</a:t>
            </a:r>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13</a:t>
            </a:fld>
            <a:endParaRPr lang="en-US" dirty="0"/>
          </a:p>
        </p:txBody>
      </p:sp>
      <p:pic>
        <p:nvPicPr>
          <p:cNvPr id="13" name="Content Placeholder 1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2988" y="1200150"/>
            <a:ext cx="9401174" cy="5372100"/>
          </a:xfrm>
        </p:spPr>
      </p:pic>
    </p:spTree>
    <p:extLst>
      <p:ext uri="{BB962C8B-B14F-4D97-AF65-F5344CB8AC3E}">
        <p14:creationId xmlns:p14="http://schemas.microsoft.com/office/powerpoint/2010/main" val="1322322288"/>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Ribbon, Data Analysis group</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1194" y="1586051"/>
            <a:ext cx="10304762" cy="1295238"/>
          </a:xfrm>
        </p:spPr>
      </p:pic>
      <p:sp>
        <p:nvSpPr>
          <p:cNvPr id="4" name="Slide Number Placeholder 3"/>
          <p:cNvSpPr>
            <a:spLocks noGrp="1"/>
          </p:cNvSpPr>
          <p:nvPr>
            <p:ph type="sldNum" sz="quarter" idx="12"/>
          </p:nvPr>
        </p:nvSpPr>
        <p:spPr/>
        <p:txBody>
          <a:bodyPr/>
          <a:lstStyle/>
          <a:p>
            <a:fld id="{F2EC359B-1AB6-43CE-8AE3-778957AE5EF7}" type="slidenum">
              <a:rPr lang="en-US" smtClean="0"/>
              <a:pPr/>
              <a:t>14</a:t>
            </a:fld>
            <a:endParaRPr lang="en-US" dirty="0"/>
          </a:p>
        </p:txBody>
      </p:sp>
      <p:sp>
        <p:nvSpPr>
          <p:cNvPr id="6" name="Oval 5"/>
          <p:cNvSpPr/>
          <p:nvPr/>
        </p:nvSpPr>
        <p:spPr>
          <a:xfrm>
            <a:off x="9121966" y="1233889"/>
            <a:ext cx="1861851" cy="2258458"/>
          </a:xfrm>
          <a:prstGeom prst="ellipse">
            <a:avLst/>
          </a:prstGeom>
          <a:ln w="12700">
            <a:solidFill>
              <a:srgbClr val="000000"/>
            </a:solidFill>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8" name="Straight Arrow Connector 7"/>
          <p:cNvCxnSpPr/>
          <p:nvPr/>
        </p:nvCxnSpPr>
        <p:spPr>
          <a:xfrm flipV="1">
            <a:off x="7480453" y="2412694"/>
            <a:ext cx="2236424" cy="2258458"/>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058446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Content Placeholder 6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89340" y="1200150"/>
            <a:ext cx="5308471" cy="5372100"/>
          </a:xfrm>
        </p:spPr>
      </p:pic>
      <p:sp>
        <p:nvSpPr>
          <p:cNvPr id="2" name="Title 1"/>
          <p:cNvSpPr>
            <a:spLocks noGrp="1"/>
          </p:cNvSpPr>
          <p:nvPr>
            <p:ph type="title"/>
          </p:nvPr>
        </p:nvSpPr>
        <p:spPr/>
        <p:txBody>
          <a:bodyPr/>
          <a:lstStyle/>
          <a:p>
            <a:r>
              <a:rPr lang="en-US" sz="3400" dirty="0"/>
              <a:t>Two Decision Variable Example: </a:t>
            </a:r>
            <a:r>
              <a:rPr lang="en-US" sz="3400" dirty="0" smtClean="0"/>
              <a:t>Solver Parameter Dialog Box</a:t>
            </a:r>
            <a:endParaRPr lang="en-US" sz="3400"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15</a:t>
            </a:fld>
            <a:endParaRPr lang="en-US" dirty="0"/>
          </a:p>
        </p:txBody>
      </p:sp>
      <p:grpSp>
        <p:nvGrpSpPr>
          <p:cNvPr id="12" name="Group 11"/>
          <p:cNvGrpSpPr/>
          <p:nvPr/>
        </p:nvGrpSpPr>
        <p:grpSpPr>
          <a:xfrm>
            <a:off x="5229225" y="1114425"/>
            <a:ext cx="4762500" cy="647700"/>
            <a:chOff x="5229225" y="1114425"/>
            <a:chExt cx="4762500" cy="647700"/>
          </a:xfrm>
        </p:grpSpPr>
        <p:sp>
          <p:nvSpPr>
            <p:cNvPr id="8" name="Rectangle 7"/>
            <p:cNvSpPr/>
            <p:nvPr/>
          </p:nvSpPr>
          <p:spPr>
            <a:xfrm>
              <a:off x="8677275" y="1114425"/>
              <a:ext cx="1314450" cy="571500"/>
            </a:xfrm>
            <a:prstGeom prst="rect">
              <a:avLst/>
            </a:prstGeom>
            <a:ln w="12700">
              <a:solidFill>
                <a:srgbClr val="000000"/>
              </a:solidFill>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Objective Function</a:t>
              </a:r>
              <a:endParaRPr lang="en-US" dirty="0"/>
            </a:p>
          </p:txBody>
        </p:sp>
        <p:cxnSp>
          <p:nvCxnSpPr>
            <p:cNvPr id="10" name="Straight Arrow Connector 9"/>
            <p:cNvCxnSpPr>
              <a:stCxn id="8" idx="1"/>
            </p:cNvCxnSpPr>
            <p:nvPr/>
          </p:nvCxnSpPr>
          <p:spPr>
            <a:xfrm flipH="1">
              <a:off x="5229225" y="1400175"/>
              <a:ext cx="3448050" cy="361950"/>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Rectangle 14"/>
          <p:cNvSpPr/>
          <p:nvPr/>
        </p:nvSpPr>
        <p:spPr>
          <a:xfrm>
            <a:off x="1594094" y="1295400"/>
            <a:ext cx="1314450" cy="571500"/>
          </a:xfrm>
          <a:prstGeom prst="rect">
            <a:avLst/>
          </a:prstGeom>
          <a:ln w="12700">
            <a:solidFill>
              <a:srgbClr val="000000"/>
            </a:solidFill>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Objective</a:t>
            </a:r>
            <a:endParaRPr lang="en-US" dirty="0"/>
          </a:p>
        </p:txBody>
      </p:sp>
      <p:cxnSp>
        <p:nvCxnSpPr>
          <p:cNvPr id="16" name="Straight Arrow Connector 15"/>
          <p:cNvCxnSpPr>
            <a:stCxn id="15" idx="3"/>
          </p:cNvCxnSpPr>
          <p:nvPr/>
        </p:nvCxnSpPr>
        <p:spPr>
          <a:xfrm>
            <a:off x="2908544" y="1581150"/>
            <a:ext cx="939556" cy="522514"/>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18407" y="1985283"/>
            <a:ext cx="2120359" cy="571500"/>
          </a:xfrm>
          <a:prstGeom prst="rect">
            <a:avLst/>
          </a:prstGeom>
          <a:ln w="12700">
            <a:solidFill>
              <a:srgbClr val="000000"/>
            </a:solidFill>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Decision Variables</a:t>
            </a:r>
            <a:endParaRPr lang="en-US" dirty="0"/>
          </a:p>
        </p:txBody>
      </p:sp>
      <p:cxnSp>
        <p:nvCxnSpPr>
          <p:cNvPr id="24" name="Straight Arrow Connector 23"/>
          <p:cNvCxnSpPr>
            <a:stCxn id="23" idx="3"/>
          </p:cNvCxnSpPr>
          <p:nvPr/>
        </p:nvCxnSpPr>
        <p:spPr>
          <a:xfrm>
            <a:off x="2438766" y="2271033"/>
            <a:ext cx="866409" cy="310242"/>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051170" y="2867025"/>
            <a:ext cx="1314450" cy="571500"/>
          </a:xfrm>
          <a:prstGeom prst="rect">
            <a:avLst/>
          </a:prstGeom>
          <a:ln w="12700">
            <a:solidFill>
              <a:srgbClr val="000000"/>
            </a:solidFill>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Constraints</a:t>
            </a:r>
            <a:endParaRPr lang="en-US" dirty="0"/>
          </a:p>
        </p:txBody>
      </p:sp>
      <p:cxnSp>
        <p:nvCxnSpPr>
          <p:cNvPr id="28" name="Straight Arrow Connector 27"/>
          <p:cNvCxnSpPr>
            <a:stCxn id="27" idx="3"/>
          </p:cNvCxnSpPr>
          <p:nvPr/>
        </p:nvCxnSpPr>
        <p:spPr>
          <a:xfrm flipV="1">
            <a:off x="2365620" y="3125561"/>
            <a:ext cx="1015755" cy="27214"/>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318407" y="4248150"/>
            <a:ext cx="2120359" cy="990599"/>
          </a:xfrm>
          <a:prstGeom prst="rect">
            <a:avLst/>
          </a:prstGeom>
          <a:ln w="12700">
            <a:solidFill>
              <a:srgbClr val="000000"/>
            </a:solidFill>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Assures that the </a:t>
            </a:r>
            <a:r>
              <a:rPr lang="en-US" dirty="0" err="1" smtClean="0"/>
              <a:t>Nonnegativity</a:t>
            </a:r>
            <a:r>
              <a:rPr lang="en-US" dirty="0" smtClean="0"/>
              <a:t> Constraint is met</a:t>
            </a:r>
            <a:endParaRPr lang="en-US" dirty="0"/>
          </a:p>
        </p:txBody>
      </p:sp>
      <p:cxnSp>
        <p:nvCxnSpPr>
          <p:cNvPr id="31" name="Straight Arrow Connector 30"/>
          <p:cNvCxnSpPr>
            <a:stCxn id="30" idx="3"/>
          </p:cNvCxnSpPr>
          <p:nvPr/>
        </p:nvCxnSpPr>
        <p:spPr>
          <a:xfrm>
            <a:off x="2438766" y="4743450"/>
            <a:ext cx="942609" cy="19050"/>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8931545" y="3990974"/>
            <a:ext cx="2120359" cy="1219200"/>
          </a:xfrm>
          <a:prstGeom prst="rect">
            <a:avLst/>
          </a:prstGeom>
          <a:ln w="12700">
            <a:solidFill>
              <a:srgbClr val="000000"/>
            </a:solidFill>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Select “Simplex LP” so Solver knows to do Linear Programming.</a:t>
            </a:r>
            <a:endParaRPr lang="en-US" dirty="0"/>
          </a:p>
        </p:txBody>
      </p:sp>
      <p:cxnSp>
        <p:nvCxnSpPr>
          <p:cNvPr id="37" name="Straight Arrow Connector 36"/>
          <p:cNvCxnSpPr>
            <a:stCxn id="36" idx="1"/>
          </p:cNvCxnSpPr>
          <p:nvPr/>
        </p:nvCxnSpPr>
        <p:spPr>
          <a:xfrm flipH="1">
            <a:off x="5676900" y="4600574"/>
            <a:ext cx="3254645" cy="381001"/>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9153524" y="2103664"/>
            <a:ext cx="1704975" cy="738869"/>
          </a:xfrm>
          <a:prstGeom prst="rect">
            <a:avLst/>
          </a:prstGeom>
          <a:ln w="12700">
            <a:solidFill>
              <a:srgbClr val="000000"/>
            </a:solidFill>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Click Add to add constraints</a:t>
            </a:r>
            <a:endParaRPr lang="en-US" dirty="0"/>
          </a:p>
        </p:txBody>
      </p:sp>
      <p:cxnSp>
        <p:nvCxnSpPr>
          <p:cNvPr id="47" name="Straight Arrow Connector 46"/>
          <p:cNvCxnSpPr>
            <a:stCxn id="46" idx="1"/>
          </p:cNvCxnSpPr>
          <p:nvPr/>
        </p:nvCxnSpPr>
        <p:spPr>
          <a:xfrm flipH="1">
            <a:off x="8048626" y="2473099"/>
            <a:ext cx="1104898" cy="652462"/>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8578606" y="5395232"/>
            <a:ext cx="2473297" cy="568778"/>
          </a:xfrm>
          <a:prstGeom prst="rect">
            <a:avLst/>
          </a:prstGeom>
          <a:ln w="12700">
            <a:solidFill>
              <a:srgbClr val="000000"/>
            </a:solidFill>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Click Solve to solve linear program</a:t>
            </a:r>
            <a:endParaRPr lang="en-US" dirty="0"/>
          </a:p>
        </p:txBody>
      </p:sp>
      <p:cxnSp>
        <p:nvCxnSpPr>
          <p:cNvPr id="54" name="Straight Arrow Connector 53"/>
          <p:cNvCxnSpPr>
            <a:stCxn id="53" idx="1"/>
          </p:cNvCxnSpPr>
          <p:nvPr/>
        </p:nvCxnSpPr>
        <p:spPr>
          <a:xfrm flipH="1">
            <a:off x="6981826" y="5679621"/>
            <a:ext cx="1596780" cy="395966"/>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610799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0-#ppt_w/2"/>
                                          </p:val>
                                        </p:tav>
                                        <p:tav tm="100000">
                                          <p:val>
                                            <p:strVal val="#ppt_x"/>
                                          </p:val>
                                        </p:tav>
                                      </p:tavLst>
                                    </p:anim>
                                    <p:anim calcmode="lin" valueType="num">
                                      <p:cBhvr additive="base">
                                        <p:cTn id="24" dur="500" fill="hold"/>
                                        <p:tgtEl>
                                          <p:spTgt spid="23"/>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0-#ppt_w/2"/>
                                          </p:val>
                                        </p:tav>
                                        <p:tav tm="100000">
                                          <p:val>
                                            <p:strVal val="#ppt_x"/>
                                          </p:val>
                                        </p:tav>
                                      </p:tavLst>
                                    </p:anim>
                                    <p:anim calcmode="lin" valueType="num">
                                      <p:cBhvr additive="base">
                                        <p:cTn id="2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500" fill="hold"/>
                                        <p:tgtEl>
                                          <p:spTgt spid="46"/>
                                        </p:tgtEl>
                                        <p:attrNameLst>
                                          <p:attrName>ppt_x</p:attrName>
                                        </p:attrNameLst>
                                      </p:cBhvr>
                                      <p:tavLst>
                                        <p:tav tm="0">
                                          <p:val>
                                            <p:strVal val="1+#ppt_w/2"/>
                                          </p:val>
                                        </p:tav>
                                        <p:tav tm="100000">
                                          <p:val>
                                            <p:strVal val="#ppt_x"/>
                                          </p:val>
                                        </p:tav>
                                      </p:tavLst>
                                    </p:anim>
                                    <p:anim calcmode="lin" valueType="num">
                                      <p:cBhvr additive="base">
                                        <p:cTn id="34" dur="500" fill="hold"/>
                                        <p:tgtEl>
                                          <p:spTgt spid="46"/>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1+#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0-#ppt_w/2"/>
                                          </p:val>
                                        </p:tav>
                                        <p:tav tm="100000">
                                          <p:val>
                                            <p:strVal val="#ppt_x"/>
                                          </p:val>
                                        </p:tav>
                                      </p:tavLst>
                                    </p:anim>
                                    <p:anim calcmode="lin" valueType="num">
                                      <p:cBhvr additive="base">
                                        <p:cTn id="44" dur="500" fill="hold"/>
                                        <p:tgtEl>
                                          <p:spTgt spid="27"/>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0-#ppt_w/2"/>
                                          </p:val>
                                        </p:tav>
                                        <p:tav tm="100000">
                                          <p:val>
                                            <p:strVal val="#ppt_x"/>
                                          </p:val>
                                        </p:tav>
                                      </p:tavLst>
                                    </p:anim>
                                    <p:anim calcmode="lin" valueType="num">
                                      <p:cBhvr additive="base">
                                        <p:cTn id="4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additive="base">
                                        <p:cTn id="53" dur="500" fill="hold"/>
                                        <p:tgtEl>
                                          <p:spTgt spid="30"/>
                                        </p:tgtEl>
                                        <p:attrNameLst>
                                          <p:attrName>ppt_x</p:attrName>
                                        </p:attrNameLst>
                                      </p:cBhvr>
                                      <p:tavLst>
                                        <p:tav tm="0">
                                          <p:val>
                                            <p:strVal val="0-#ppt_w/2"/>
                                          </p:val>
                                        </p:tav>
                                        <p:tav tm="100000">
                                          <p:val>
                                            <p:strVal val="#ppt_x"/>
                                          </p:val>
                                        </p:tav>
                                      </p:tavLst>
                                    </p:anim>
                                    <p:anim calcmode="lin" valueType="num">
                                      <p:cBhvr additive="base">
                                        <p:cTn id="54" dur="500" fill="hold"/>
                                        <p:tgtEl>
                                          <p:spTgt spid="30"/>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additive="base">
                                        <p:cTn id="57" dur="500" fill="hold"/>
                                        <p:tgtEl>
                                          <p:spTgt spid="31"/>
                                        </p:tgtEl>
                                        <p:attrNameLst>
                                          <p:attrName>ppt_x</p:attrName>
                                        </p:attrNameLst>
                                      </p:cBhvr>
                                      <p:tavLst>
                                        <p:tav tm="0">
                                          <p:val>
                                            <p:strVal val="0-#ppt_w/2"/>
                                          </p:val>
                                        </p:tav>
                                        <p:tav tm="100000">
                                          <p:val>
                                            <p:strVal val="#ppt_x"/>
                                          </p:val>
                                        </p:tav>
                                      </p:tavLst>
                                    </p:anim>
                                    <p:anim calcmode="lin" valueType="num">
                                      <p:cBhvr additive="base">
                                        <p:cTn id="58"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1+#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additive="base">
                                        <p:cTn id="67" dur="500" fill="hold"/>
                                        <p:tgtEl>
                                          <p:spTgt spid="37"/>
                                        </p:tgtEl>
                                        <p:attrNameLst>
                                          <p:attrName>ppt_x</p:attrName>
                                        </p:attrNameLst>
                                      </p:cBhvr>
                                      <p:tavLst>
                                        <p:tav tm="0">
                                          <p:val>
                                            <p:strVal val="1+#ppt_w/2"/>
                                          </p:val>
                                        </p:tav>
                                        <p:tav tm="100000">
                                          <p:val>
                                            <p:strVal val="#ppt_x"/>
                                          </p:val>
                                        </p:tav>
                                      </p:tavLst>
                                    </p:anim>
                                    <p:anim calcmode="lin" valueType="num">
                                      <p:cBhvr additive="base">
                                        <p:cTn id="68"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53"/>
                                        </p:tgtEl>
                                        <p:attrNameLst>
                                          <p:attrName>style.visibility</p:attrName>
                                        </p:attrNameLst>
                                      </p:cBhvr>
                                      <p:to>
                                        <p:strVal val="visible"/>
                                      </p:to>
                                    </p:set>
                                    <p:anim calcmode="lin" valueType="num">
                                      <p:cBhvr additive="base">
                                        <p:cTn id="73" dur="500" fill="hold"/>
                                        <p:tgtEl>
                                          <p:spTgt spid="53"/>
                                        </p:tgtEl>
                                        <p:attrNameLst>
                                          <p:attrName>ppt_x</p:attrName>
                                        </p:attrNameLst>
                                      </p:cBhvr>
                                      <p:tavLst>
                                        <p:tav tm="0">
                                          <p:val>
                                            <p:strVal val="1+#ppt_w/2"/>
                                          </p:val>
                                        </p:tav>
                                        <p:tav tm="100000">
                                          <p:val>
                                            <p:strVal val="#ppt_x"/>
                                          </p:val>
                                        </p:tav>
                                      </p:tavLst>
                                    </p:anim>
                                    <p:anim calcmode="lin" valueType="num">
                                      <p:cBhvr additive="base">
                                        <p:cTn id="74" dur="500" fill="hold"/>
                                        <p:tgtEl>
                                          <p:spTgt spid="53"/>
                                        </p:tgtEl>
                                        <p:attrNameLst>
                                          <p:attrName>ppt_y</p:attrName>
                                        </p:attrNameLst>
                                      </p:cBhvr>
                                      <p:tavLst>
                                        <p:tav tm="0">
                                          <p:val>
                                            <p:strVal val="#ppt_y"/>
                                          </p:val>
                                        </p:tav>
                                        <p:tav tm="100000">
                                          <p:val>
                                            <p:strVal val="#ppt_y"/>
                                          </p:val>
                                        </p:tav>
                                      </p:tavLst>
                                    </p:anim>
                                  </p:childTnLst>
                                </p:cTn>
                              </p:par>
                              <p:par>
                                <p:cTn id="75" presetID="2" presetClass="entr" presetSubtype="2" fill="hold" nodeType="with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additive="base">
                                        <p:cTn id="77" dur="500" fill="hold"/>
                                        <p:tgtEl>
                                          <p:spTgt spid="54"/>
                                        </p:tgtEl>
                                        <p:attrNameLst>
                                          <p:attrName>ppt_x</p:attrName>
                                        </p:attrNameLst>
                                      </p:cBhvr>
                                      <p:tavLst>
                                        <p:tav tm="0">
                                          <p:val>
                                            <p:strVal val="1+#ppt_w/2"/>
                                          </p:val>
                                        </p:tav>
                                        <p:tav tm="100000">
                                          <p:val>
                                            <p:strVal val="#ppt_x"/>
                                          </p:val>
                                        </p:tav>
                                      </p:tavLst>
                                    </p:anim>
                                    <p:anim calcmode="lin" valueType="num">
                                      <p:cBhvr additive="base">
                                        <p:cTn id="78"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7" grpId="0" animBg="1"/>
      <p:bldP spid="30" grpId="0" animBg="1"/>
      <p:bldP spid="36" grpId="0" animBg="1"/>
      <p:bldP spid="46" grpId="0" animBg="1"/>
      <p:bldP spid="5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Decision Variable </a:t>
            </a:r>
            <a:r>
              <a:rPr lang="en-US" dirty="0" smtClean="0"/>
              <a:t>Example: Solution</a:t>
            </a:r>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16</a:t>
            </a:fld>
            <a:endParaRPr lang="en-US"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23320" y="1200150"/>
            <a:ext cx="9440511" cy="5372100"/>
          </a:xfrm>
        </p:spPr>
      </p:pic>
    </p:spTree>
    <p:extLst>
      <p:ext uri="{BB962C8B-B14F-4D97-AF65-F5344CB8AC3E}">
        <p14:creationId xmlns:p14="http://schemas.microsoft.com/office/powerpoint/2010/main" val="273877924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Decision Variable </a:t>
            </a:r>
            <a:r>
              <a:rPr lang="en-US" dirty="0" smtClean="0"/>
              <a:t>Example: Solver Results</a:t>
            </a:r>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17</a:t>
            </a:fld>
            <a:endParaRPr lang="en-US" dirty="0"/>
          </a:p>
        </p:txBody>
      </p:sp>
      <p:pic>
        <p:nvPicPr>
          <p:cNvPr id="6" name="Content Placeholder 2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21166" y="1550770"/>
            <a:ext cx="5610058" cy="4296310"/>
          </a:xfrm>
        </p:spPr>
      </p:pic>
    </p:spTree>
    <p:extLst>
      <p:ext uri="{BB962C8B-B14F-4D97-AF65-F5344CB8AC3E}">
        <p14:creationId xmlns:p14="http://schemas.microsoft.com/office/powerpoint/2010/main" val="373712291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Content Placeholder 4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03220" y="840921"/>
            <a:ext cx="5265472" cy="5636184"/>
          </a:xfrm>
        </p:spPr>
      </p:pic>
      <p:sp>
        <p:nvSpPr>
          <p:cNvPr id="2" name="Title 1"/>
          <p:cNvSpPr>
            <a:spLocks noGrp="1"/>
          </p:cNvSpPr>
          <p:nvPr>
            <p:ph type="title"/>
          </p:nvPr>
        </p:nvSpPr>
        <p:spPr/>
        <p:txBody>
          <a:bodyPr/>
          <a:lstStyle/>
          <a:p>
            <a:r>
              <a:rPr lang="en-US" dirty="0"/>
              <a:t>Two Decision Variable Example: </a:t>
            </a:r>
            <a:r>
              <a:rPr lang="en-US" dirty="0" smtClean="0"/>
              <a:t>Answer Report</a:t>
            </a:r>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18</a:t>
            </a:fld>
            <a:endParaRPr lang="en-US" dirty="0"/>
          </a:p>
        </p:txBody>
      </p:sp>
      <p:sp>
        <p:nvSpPr>
          <p:cNvPr id="10" name="TextBox 9"/>
          <p:cNvSpPr txBox="1"/>
          <p:nvPr/>
        </p:nvSpPr>
        <p:spPr>
          <a:xfrm>
            <a:off x="7354534" y="4814094"/>
            <a:ext cx="2803017" cy="738664"/>
          </a:xfrm>
          <a:prstGeom prst="rect">
            <a:avLst/>
          </a:prstGeom>
          <a:solidFill>
            <a:schemeClr val="bg1"/>
          </a:solidFill>
          <a:ln w="12700">
            <a:noFill/>
          </a:ln>
        </p:spPr>
        <p:txBody>
          <a:bodyPr wrap="square" lIns="0" tIns="0" rIns="0" bIns="0" rtlCol="0">
            <a:spAutoFit/>
          </a:bodyPr>
          <a:lstStyle/>
          <a:p>
            <a:pPr marL="285750" indent="-285750" algn="ctr">
              <a:buFont typeface="Arial" panose="020B0604020202020204" pitchFamily="34" charset="0"/>
              <a:buChar char="•"/>
            </a:pPr>
            <a:r>
              <a:rPr lang="en-US" sz="1600" b="0" dirty="0" smtClean="0">
                <a:latin typeface="Cambria Math" panose="02040503050406030204" pitchFamily="18" charset="0"/>
              </a:rPr>
              <a:t>Slack means how far away from constraint the </a:t>
            </a:r>
            <a:r>
              <a:rPr lang="en-US" sz="1600" dirty="0" smtClean="0">
                <a:latin typeface="Cambria Math" panose="02040503050406030204" pitchFamily="18" charset="0"/>
              </a:rPr>
              <a:t>optimal solution is.</a:t>
            </a:r>
            <a:endParaRPr lang="en-US" sz="1600" b="0" dirty="0" smtClean="0">
              <a:latin typeface="Cambria Math" panose="02040503050406030204" pitchFamily="18" charset="0"/>
            </a:endParaRPr>
          </a:p>
        </p:txBody>
      </p:sp>
      <p:cxnSp>
        <p:nvCxnSpPr>
          <p:cNvPr id="12" name="Straight Arrow Connector 11"/>
          <p:cNvCxnSpPr>
            <a:stCxn id="10" idx="1"/>
          </p:cNvCxnSpPr>
          <p:nvPr/>
        </p:nvCxnSpPr>
        <p:spPr>
          <a:xfrm flipH="1">
            <a:off x="5871990" y="5183426"/>
            <a:ext cx="1482544" cy="16535"/>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354535" y="1956601"/>
            <a:ext cx="3034345" cy="1231106"/>
          </a:xfrm>
          <a:prstGeom prst="rect">
            <a:avLst/>
          </a:prstGeom>
          <a:solidFill>
            <a:schemeClr val="bg1"/>
          </a:solidFill>
          <a:ln w="12700">
            <a:noFill/>
          </a:ln>
        </p:spPr>
        <p:txBody>
          <a:bodyPr wrap="square" lIns="0" tIns="0" rIns="0" bIns="0" rtlCol="0">
            <a:spAutoFit/>
          </a:bodyPr>
          <a:lstStyle/>
          <a:p>
            <a:pPr marL="285750" indent="-285750">
              <a:buFont typeface="Arial" panose="020B0604020202020204" pitchFamily="34" charset="0"/>
              <a:buChar char="•"/>
            </a:pPr>
            <a:r>
              <a:rPr lang="en-US" sz="1600" b="0" dirty="0" smtClean="0">
                <a:latin typeface="Cambria Math" panose="02040503050406030204" pitchFamily="18" charset="0"/>
              </a:rPr>
              <a:t>“Binding” means that at the optimal solution, we hit constraint.</a:t>
            </a:r>
          </a:p>
          <a:p>
            <a:pPr marL="285750" indent="-285750">
              <a:buFont typeface="Arial" panose="020B0604020202020204" pitchFamily="34" charset="0"/>
              <a:buChar char="•"/>
            </a:pPr>
            <a:r>
              <a:rPr lang="en-US" sz="1600" dirty="0" smtClean="0">
                <a:latin typeface="Cambria Math" panose="02040503050406030204" pitchFamily="18" charset="0"/>
              </a:rPr>
              <a:t>Not Binding means we did not hit constraint.</a:t>
            </a:r>
            <a:endParaRPr lang="en-US" sz="1600" b="0" dirty="0" smtClean="0">
              <a:latin typeface="Cambria Math" panose="02040503050406030204" pitchFamily="18" charset="0"/>
            </a:endParaRPr>
          </a:p>
        </p:txBody>
      </p:sp>
      <p:cxnSp>
        <p:nvCxnSpPr>
          <p:cNvPr id="20" name="Straight Arrow Connector 19"/>
          <p:cNvCxnSpPr>
            <a:stCxn id="14" idx="2"/>
          </p:cNvCxnSpPr>
          <p:nvPr/>
        </p:nvCxnSpPr>
        <p:spPr>
          <a:xfrm flipH="1">
            <a:off x="5155894" y="3187707"/>
            <a:ext cx="3715814" cy="1725816"/>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668912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Answer Report Terms</a:t>
            </a:r>
            <a:endParaRPr lang="en-US" dirty="0"/>
          </a:p>
        </p:txBody>
      </p:sp>
      <p:sp>
        <p:nvSpPr>
          <p:cNvPr id="7" name="Content Placeholder 6"/>
          <p:cNvSpPr>
            <a:spLocks noGrp="1"/>
          </p:cNvSpPr>
          <p:nvPr>
            <p:ph sz="half" idx="1"/>
          </p:nvPr>
        </p:nvSpPr>
        <p:spPr>
          <a:xfrm>
            <a:off x="212271" y="1110611"/>
            <a:ext cx="4701252" cy="5477476"/>
          </a:xfrm>
        </p:spPr>
        <p:txBody>
          <a:bodyPr>
            <a:normAutofit fontScale="92500"/>
          </a:bodyPr>
          <a:lstStyle/>
          <a:p>
            <a:r>
              <a:rPr lang="en-US" dirty="0" smtClean="0"/>
              <a:t>Binding Constraint</a:t>
            </a:r>
          </a:p>
          <a:p>
            <a:pPr lvl="1"/>
            <a:r>
              <a:rPr lang="en-US" dirty="0" smtClean="0"/>
              <a:t>The optimal solution hit the constraint limit!</a:t>
            </a:r>
          </a:p>
          <a:p>
            <a:pPr lvl="1"/>
            <a:r>
              <a:rPr lang="en-US" dirty="0" smtClean="0"/>
              <a:t>Constraint function that holds as an equality at the optimal solution.</a:t>
            </a:r>
          </a:p>
          <a:p>
            <a:pPr lvl="1"/>
            <a:r>
              <a:rPr lang="en-US" dirty="0" smtClean="0"/>
              <a:t>The line that defined the half space for the constraint intersects with the optimal solution.</a:t>
            </a:r>
          </a:p>
          <a:p>
            <a:r>
              <a:rPr lang="en-US" dirty="0" smtClean="0"/>
              <a:t>Slack</a:t>
            </a:r>
          </a:p>
          <a:p>
            <a:pPr lvl="1"/>
            <a:r>
              <a:rPr lang="en-US" dirty="0"/>
              <a:t>Amount of unused resource.</a:t>
            </a:r>
          </a:p>
          <a:p>
            <a:pPr lvl="1"/>
            <a:r>
              <a:rPr lang="en-US" dirty="0" smtClean="0"/>
              <a:t>For binding constraints, slack = 0.</a:t>
            </a:r>
          </a:p>
          <a:p>
            <a:pPr lvl="1"/>
            <a:r>
              <a:rPr lang="en-US" dirty="0" smtClean="0"/>
              <a:t>0 slack means you hit that constraint limit.</a:t>
            </a:r>
          </a:p>
        </p:txBody>
      </p:sp>
      <p:sp>
        <p:nvSpPr>
          <p:cNvPr id="5" name="Slide Number Placeholder 4"/>
          <p:cNvSpPr>
            <a:spLocks noGrp="1"/>
          </p:cNvSpPr>
          <p:nvPr>
            <p:ph type="sldNum" sz="quarter" idx="12"/>
          </p:nvPr>
        </p:nvSpPr>
        <p:spPr/>
        <p:txBody>
          <a:bodyPr/>
          <a:lstStyle/>
          <a:p>
            <a:fld id="{F2EC359B-1AB6-43CE-8AE3-778957AE5EF7}" type="slidenum">
              <a:rPr lang="en-US" smtClean="0"/>
              <a:pPr/>
              <a:t>19</a:t>
            </a:fld>
            <a:endParaRPr lang="en-US" dirty="0"/>
          </a:p>
        </p:txBody>
      </p:sp>
      <p:pic>
        <p:nvPicPr>
          <p:cNvPr id="11" name="Content Placeholder 10"/>
          <p:cNvPicPr>
            <a:picLocks noGrp="1" noChangeAspect="1"/>
          </p:cNvPicPr>
          <p:nvPr>
            <p:ph sz="half" idx="2"/>
          </p:nvPr>
        </p:nvPicPr>
        <p:blipFill>
          <a:blip r:embed="rId3"/>
          <a:stretch>
            <a:fillRect/>
          </a:stretch>
        </p:blipFill>
        <p:spPr>
          <a:xfrm>
            <a:off x="5057076" y="1110611"/>
            <a:ext cx="5703971" cy="3247097"/>
          </a:xfrm>
          <a:prstGeom prst="rect">
            <a:avLst/>
          </a:prstGeom>
        </p:spPr>
      </p:pic>
    </p:spTree>
    <p:extLst>
      <p:ext uri="{BB962C8B-B14F-4D97-AF65-F5344CB8AC3E}">
        <p14:creationId xmlns:p14="http://schemas.microsoft.com/office/powerpoint/2010/main" val="1377938679"/>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Covered (Videos):</a:t>
            </a:r>
            <a:endParaRPr lang="en-US" dirty="0"/>
          </a:p>
        </p:txBody>
      </p:sp>
      <p:sp>
        <p:nvSpPr>
          <p:cNvPr id="3" name="Content Placeholder 2"/>
          <p:cNvSpPr>
            <a:spLocks noGrp="1"/>
          </p:cNvSpPr>
          <p:nvPr>
            <p:ph idx="1"/>
          </p:nvPr>
        </p:nvSpPr>
        <p:spPr/>
        <p:txBody>
          <a:bodyPr>
            <a:normAutofit fontScale="92500"/>
          </a:bodyPr>
          <a:lstStyle/>
          <a:p>
            <a:pPr marL="571500" indent="-457200">
              <a:buFont typeface="+mj-lt"/>
              <a:buAutoNum type="arabicPeriod"/>
            </a:pPr>
            <a:r>
              <a:rPr lang="en-US" dirty="0" smtClean="0"/>
              <a:t>Linear Programming</a:t>
            </a:r>
          </a:p>
          <a:p>
            <a:pPr lvl="1"/>
            <a:r>
              <a:rPr lang="en-US" dirty="0" smtClean="0"/>
              <a:t>Objective Function</a:t>
            </a:r>
          </a:p>
          <a:p>
            <a:pPr lvl="1"/>
            <a:r>
              <a:rPr lang="en-US" dirty="0" smtClean="0"/>
              <a:t>Constraint Functions</a:t>
            </a:r>
          </a:p>
          <a:p>
            <a:pPr lvl="1"/>
            <a:r>
              <a:rPr lang="en-US" dirty="0" smtClean="0"/>
              <a:t>Linear Algebra Solution for Two Decision Variables: Manufacturer Maximizing CM</a:t>
            </a:r>
          </a:p>
          <a:p>
            <a:pPr marL="571500" indent="-457200">
              <a:buFont typeface="+mj-lt"/>
              <a:buAutoNum type="arabicPeriod"/>
            </a:pPr>
            <a:r>
              <a:rPr lang="en-US" dirty="0" smtClean="0"/>
              <a:t>Excel Solver </a:t>
            </a:r>
            <a:r>
              <a:rPr lang="en-US" dirty="0"/>
              <a:t>Solution for Two Decision Variables : Manufacturer Maximizing </a:t>
            </a:r>
            <a:r>
              <a:rPr lang="en-US" dirty="0" smtClean="0"/>
              <a:t>CM</a:t>
            </a:r>
          </a:p>
          <a:p>
            <a:pPr lvl="1"/>
            <a:r>
              <a:rPr lang="en-US" dirty="0" smtClean="0"/>
              <a:t>Solver Answer Report</a:t>
            </a:r>
          </a:p>
          <a:p>
            <a:pPr lvl="1"/>
            <a:r>
              <a:rPr lang="en-US" dirty="0" smtClean="0"/>
              <a:t>Solver Sensitivity Report</a:t>
            </a:r>
          </a:p>
          <a:p>
            <a:pPr marL="571500" indent="-457200">
              <a:buFont typeface="+mj-lt"/>
              <a:buAutoNum type="arabicPeriod"/>
            </a:pPr>
            <a:r>
              <a:rPr lang="en-US" dirty="0" smtClean="0"/>
              <a:t>Special Cases: Infeasible, Unbound, Alternative Optimal Solution</a:t>
            </a:r>
            <a:endParaRPr lang="en-US" dirty="0"/>
          </a:p>
          <a:p>
            <a:pPr marL="571500" indent="-457200">
              <a:buFont typeface="+mj-lt"/>
              <a:buAutoNum type="arabicPeriod"/>
            </a:pPr>
            <a:r>
              <a:rPr lang="en-US" dirty="0"/>
              <a:t>Excel </a:t>
            </a:r>
            <a:r>
              <a:rPr lang="en-US" dirty="0" smtClean="0"/>
              <a:t>Solver</a:t>
            </a:r>
            <a:r>
              <a:rPr lang="en-US" dirty="0"/>
              <a:t>: Finance Example, </a:t>
            </a:r>
            <a:r>
              <a:rPr lang="en-US" dirty="0" smtClean="0"/>
              <a:t>Multiple Variables, Maximize Return</a:t>
            </a:r>
          </a:p>
          <a:p>
            <a:pPr marL="571500" indent="-457200">
              <a:buFont typeface="+mj-lt"/>
              <a:buAutoNum type="arabicPeriod"/>
            </a:pPr>
            <a:r>
              <a:rPr lang="en-US" dirty="0"/>
              <a:t>Excel </a:t>
            </a:r>
            <a:r>
              <a:rPr lang="en-US" dirty="0" smtClean="0">
                <a:solidFill>
                  <a:srgbClr val="2F2B20"/>
                </a:solidFill>
              </a:rPr>
              <a:t>Solver</a:t>
            </a:r>
            <a:r>
              <a:rPr lang="en-US" dirty="0">
                <a:solidFill>
                  <a:srgbClr val="2F2B20"/>
                </a:solidFill>
              </a:rPr>
              <a:t>: Transportation Example, Multiple Variables, Minimize </a:t>
            </a:r>
            <a:r>
              <a:rPr lang="en-US" dirty="0" smtClean="0">
                <a:solidFill>
                  <a:srgbClr val="2F2B20"/>
                </a:solidFill>
              </a:rPr>
              <a:t>Costs</a:t>
            </a:r>
            <a:endParaRPr lang="en-US" dirty="0"/>
          </a:p>
          <a:p>
            <a:pPr marL="571500" indent="-457200">
              <a:buFont typeface="+mj-lt"/>
              <a:buAutoNum type="arabicPeriod"/>
            </a:pPr>
            <a:r>
              <a:rPr lang="en-US" dirty="0" smtClean="0"/>
              <a:t>Binary </a:t>
            </a:r>
            <a:r>
              <a:rPr lang="en-US" dirty="0"/>
              <a:t>Variable Is Like On On/Off Switch</a:t>
            </a:r>
            <a:br>
              <a:rPr lang="en-US" dirty="0"/>
            </a:br>
            <a:r>
              <a:rPr lang="en-US" dirty="0" smtClean="0">
                <a:solidFill>
                  <a:srgbClr val="2F2B20"/>
                </a:solidFill>
              </a:rPr>
              <a:t>Solver</a:t>
            </a:r>
          </a:p>
          <a:p>
            <a:pPr lvl="1"/>
            <a:r>
              <a:rPr lang="en-US" dirty="0" smtClean="0">
                <a:solidFill>
                  <a:srgbClr val="2F2B20"/>
                </a:solidFill>
              </a:rPr>
              <a:t>NPV </a:t>
            </a:r>
            <a:r>
              <a:rPr lang="en-US" dirty="0">
                <a:solidFill>
                  <a:srgbClr val="2F2B20"/>
                </a:solidFill>
              </a:rPr>
              <a:t>Finance Example, Multiple Variables, Choose When there are Limited Resources</a:t>
            </a:r>
            <a:endParaRPr lang="en-US" dirty="0"/>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2</a:t>
            </a:fld>
            <a:endParaRPr lang="en-US" dirty="0"/>
          </a:p>
        </p:txBody>
      </p:sp>
    </p:spTree>
    <p:extLst>
      <p:ext uri="{BB962C8B-B14F-4D97-AF65-F5344CB8AC3E}">
        <p14:creationId xmlns:p14="http://schemas.microsoft.com/office/powerpoint/2010/main" val="25940511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Decision Variable Example: Sensitivity Report</a:t>
            </a:r>
          </a:p>
        </p:txBody>
      </p:sp>
      <p:sp>
        <p:nvSpPr>
          <p:cNvPr id="5" name="Text Placeholder 4"/>
          <p:cNvSpPr>
            <a:spLocks noGrp="1"/>
          </p:cNvSpPr>
          <p:nvPr>
            <p:ph type="body" idx="1"/>
          </p:nvPr>
        </p:nvSpPr>
        <p:spPr>
          <a:xfrm>
            <a:off x="297455" y="1057614"/>
            <a:ext cx="5188945" cy="510924"/>
          </a:xfrm>
        </p:spPr>
        <p:txBody>
          <a:bodyPr/>
          <a:lstStyle/>
          <a:p>
            <a:r>
              <a:rPr lang="en-US" sz="2600" dirty="0"/>
              <a:t>Constraint section</a:t>
            </a:r>
          </a:p>
        </p:txBody>
      </p:sp>
      <p:sp>
        <p:nvSpPr>
          <p:cNvPr id="3" name="Content Placeholder 2"/>
          <p:cNvSpPr>
            <a:spLocks noGrp="1"/>
          </p:cNvSpPr>
          <p:nvPr>
            <p:ph sz="half" idx="2"/>
          </p:nvPr>
        </p:nvSpPr>
        <p:spPr>
          <a:xfrm>
            <a:off x="297455" y="1590975"/>
            <a:ext cx="5188945" cy="4897960"/>
          </a:xfrm>
        </p:spPr>
        <p:txBody>
          <a:bodyPr>
            <a:normAutofit fontScale="85000" lnSpcReduction="20000"/>
          </a:bodyPr>
          <a:lstStyle/>
          <a:p>
            <a:r>
              <a:rPr lang="en-US" dirty="0" smtClean="0"/>
              <a:t>Final Value</a:t>
            </a:r>
          </a:p>
          <a:p>
            <a:pPr lvl="1"/>
            <a:r>
              <a:rPr lang="en-US" dirty="0" smtClean="0"/>
              <a:t>At optimal solution what did Left-Hand Side of constraint inequality equate to?</a:t>
            </a:r>
          </a:p>
          <a:p>
            <a:r>
              <a:rPr lang="en-US" dirty="0" smtClean="0"/>
              <a:t>Shadow Price</a:t>
            </a:r>
          </a:p>
          <a:p>
            <a:pPr lvl="1"/>
            <a:r>
              <a:rPr lang="en-US" dirty="0" smtClean="0"/>
              <a:t>If we increase Right-Hand Side of </a:t>
            </a:r>
            <a:r>
              <a:rPr lang="en-US" dirty="0"/>
              <a:t>constraint inequality </a:t>
            </a:r>
            <a:r>
              <a:rPr lang="en-US" dirty="0" smtClean="0"/>
              <a:t>by 1, how much does value of optimal objective function move?</a:t>
            </a:r>
          </a:p>
          <a:p>
            <a:pPr lvl="2"/>
            <a:r>
              <a:rPr lang="en-US" dirty="0"/>
              <a:t>Nonbinding constraints will have a shadow price of 0.</a:t>
            </a:r>
          </a:p>
          <a:p>
            <a:pPr lvl="2"/>
            <a:r>
              <a:rPr lang="en-US" dirty="0"/>
              <a:t>For binding constraints:</a:t>
            </a:r>
          </a:p>
          <a:p>
            <a:pPr lvl="3"/>
            <a:r>
              <a:rPr lang="en-US" dirty="0"/>
              <a:t>More restrictive = 0 or adverse change.</a:t>
            </a:r>
          </a:p>
          <a:p>
            <a:pPr lvl="3"/>
            <a:r>
              <a:rPr lang="en-US" dirty="0"/>
              <a:t>Less restrictive = 0 or improved change</a:t>
            </a:r>
            <a:r>
              <a:rPr lang="en-US" dirty="0" smtClean="0"/>
              <a:t>.</a:t>
            </a:r>
          </a:p>
          <a:p>
            <a:pPr lvl="2"/>
            <a:r>
              <a:rPr lang="en-US" dirty="0" smtClean="0"/>
              <a:t>Sign of shadow price depends on whether or not it is a max or min problem and where or not where or not the constraint is a max or min.</a:t>
            </a:r>
            <a:endParaRPr lang="en-US" dirty="0" smtClean="0"/>
          </a:p>
          <a:p>
            <a:r>
              <a:rPr lang="en-US" dirty="0" smtClean="0"/>
              <a:t>Allowable Increase/Decrease</a:t>
            </a:r>
          </a:p>
          <a:p>
            <a:pPr lvl="1"/>
            <a:r>
              <a:rPr lang="en-US" dirty="0" smtClean="0"/>
              <a:t>Range for allowable changes in Right-Hand Side of constraint inequality and Shadow Price will remain valid.</a:t>
            </a:r>
            <a:endParaRPr lang="en-US" dirty="0"/>
          </a:p>
          <a:p>
            <a:pPr lvl="3"/>
            <a:endParaRPr lang="en-US" dirty="0" smtClean="0"/>
          </a:p>
          <a:p>
            <a:pPr lvl="1"/>
            <a:endParaRPr lang="en-US" dirty="0"/>
          </a:p>
        </p:txBody>
      </p:sp>
      <p:pic>
        <p:nvPicPr>
          <p:cNvPr id="9" name="Content Placeholder 8"/>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486400" y="1323546"/>
            <a:ext cx="5537109" cy="4721654"/>
          </a:xfrm>
        </p:spPr>
      </p:pic>
      <p:sp>
        <p:nvSpPr>
          <p:cNvPr id="4" name="Slide Number Placeholder 3"/>
          <p:cNvSpPr>
            <a:spLocks noGrp="1"/>
          </p:cNvSpPr>
          <p:nvPr>
            <p:ph type="sldNum" sz="quarter" idx="12"/>
          </p:nvPr>
        </p:nvSpPr>
        <p:spPr/>
        <p:txBody>
          <a:bodyPr/>
          <a:lstStyle/>
          <a:p>
            <a:fld id="{F2EC359B-1AB6-43CE-8AE3-778957AE5EF7}" type="slidenum">
              <a:rPr lang="en-US" smtClean="0"/>
              <a:pPr/>
              <a:t>20</a:t>
            </a:fld>
            <a:endParaRPr lang="en-US" dirty="0"/>
          </a:p>
        </p:txBody>
      </p:sp>
    </p:spTree>
    <p:extLst>
      <p:ext uri="{BB962C8B-B14F-4D97-AF65-F5344CB8AC3E}">
        <p14:creationId xmlns:p14="http://schemas.microsoft.com/office/powerpoint/2010/main" val="2788811768"/>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Decision Variable Example: Sensitivity Report</a:t>
            </a:r>
          </a:p>
        </p:txBody>
      </p:sp>
      <p:sp>
        <p:nvSpPr>
          <p:cNvPr id="5" name="Text Placeholder 4"/>
          <p:cNvSpPr>
            <a:spLocks noGrp="1"/>
          </p:cNvSpPr>
          <p:nvPr>
            <p:ph type="body" idx="1"/>
          </p:nvPr>
        </p:nvSpPr>
        <p:spPr>
          <a:xfrm>
            <a:off x="297455" y="1057614"/>
            <a:ext cx="5188945" cy="510924"/>
          </a:xfrm>
        </p:spPr>
        <p:txBody>
          <a:bodyPr/>
          <a:lstStyle/>
          <a:p>
            <a:r>
              <a:rPr lang="en-US" sz="2600" dirty="0"/>
              <a:t>Decision Variable section</a:t>
            </a:r>
          </a:p>
        </p:txBody>
      </p:sp>
      <p:sp>
        <p:nvSpPr>
          <p:cNvPr id="3" name="Content Placeholder 2"/>
          <p:cNvSpPr>
            <a:spLocks noGrp="1"/>
          </p:cNvSpPr>
          <p:nvPr>
            <p:ph sz="half" idx="2"/>
          </p:nvPr>
        </p:nvSpPr>
        <p:spPr>
          <a:xfrm>
            <a:off x="297455" y="1590975"/>
            <a:ext cx="5188945" cy="4897960"/>
          </a:xfrm>
        </p:spPr>
        <p:txBody>
          <a:bodyPr>
            <a:normAutofit/>
          </a:bodyPr>
          <a:lstStyle/>
          <a:p>
            <a:r>
              <a:rPr lang="en-US" dirty="0"/>
              <a:t>Reduced Cost</a:t>
            </a:r>
          </a:p>
          <a:p>
            <a:pPr lvl="1"/>
            <a:r>
              <a:rPr lang="en-US" dirty="0"/>
              <a:t>If </a:t>
            </a:r>
            <a:r>
              <a:rPr lang="en-US" dirty="0" smtClean="0"/>
              <a:t>we increase the </a:t>
            </a:r>
            <a:r>
              <a:rPr lang="en-US" dirty="0"/>
              <a:t>Right-Hand Side of the non-negativity constraint </a:t>
            </a:r>
            <a:r>
              <a:rPr lang="en-US" dirty="0" smtClean="0"/>
              <a:t>by one, </a:t>
            </a:r>
            <a:r>
              <a:rPr lang="en-US" dirty="0"/>
              <a:t>how much does value of optimal objective function value </a:t>
            </a:r>
            <a:r>
              <a:rPr lang="en-US" dirty="0" smtClean="0"/>
              <a:t>move?</a:t>
            </a:r>
            <a:endParaRPr lang="en-US" dirty="0"/>
          </a:p>
          <a:p>
            <a:r>
              <a:rPr lang="en-US" dirty="0"/>
              <a:t>Allowable Increase/Decrease</a:t>
            </a:r>
          </a:p>
          <a:p>
            <a:pPr lvl="1"/>
            <a:r>
              <a:rPr lang="en-US" dirty="0"/>
              <a:t>Range for the decision variable coefficient for which current objective function optimal solution will remain optimal.</a:t>
            </a:r>
          </a:p>
          <a:p>
            <a:pPr lvl="1"/>
            <a:r>
              <a:rPr lang="en-US" dirty="0"/>
              <a:t>How much wiggle room is there in coefficients and we an still get the current optimal solution.</a:t>
            </a:r>
          </a:p>
          <a:p>
            <a:pPr lvl="1"/>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21</a:t>
            </a:fld>
            <a:endParaRPr lang="en-US" dirty="0"/>
          </a:p>
        </p:txBody>
      </p:sp>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760251" y="1568538"/>
            <a:ext cx="5344751" cy="4557625"/>
          </a:xfrm>
        </p:spPr>
      </p:pic>
    </p:spTree>
    <p:extLst>
      <p:ext uri="{BB962C8B-B14F-4D97-AF65-F5344CB8AC3E}">
        <p14:creationId xmlns:p14="http://schemas.microsoft.com/office/powerpoint/2010/main" val="2927289648"/>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Two Decision Variable Example</a:t>
            </a:r>
            <a:r>
              <a:rPr lang="en-US" dirty="0" smtClean="0"/>
              <a:t>: Optimal Solution</a:t>
            </a:r>
            <a:endParaRPr lang="en-US" dirty="0"/>
          </a:p>
        </p:txBody>
      </p:sp>
      <p:sp>
        <p:nvSpPr>
          <p:cNvPr id="5" name="Slide Number Placeholder 4"/>
          <p:cNvSpPr>
            <a:spLocks noGrp="1"/>
          </p:cNvSpPr>
          <p:nvPr>
            <p:ph type="sldNum" sz="quarter" idx="12"/>
          </p:nvPr>
        </p:nvSpPr>
        <p:spPr/>
        <p:txBody>
          <a:bodyPr/>
          <a:lstStyle/>
          <a:p>
            <a:fld id="{F2EC359B-1AB6-43CE-8AE3-778957AE5EF7}" type="slidenum">
              <a:rPr lang="en-US" smtClean="0"/>
              <a:pPr/>
              <a:t>22</a:t>
            </a:fld>
            <a:endParaRPr lang="en-US" dirty="0"/>
          </a:p>
        </p:txBody>
      </p:sp>
      <p:pic>
        <p:nvPicPr>
          <p:cNvPr id="10" name="Content Placeholder 9"/>
          <p:cNvPicPr>
            <a:picLocks noGrp="1" noChangeAspect="1"/>
          </p:cNvPicPr>
          <p:nvPr>
            <p:ph idx="1"/>
          </p:nvPr>
        </p:nvPicPr>
        <p:blipFill>
          <a:blip r:embed="rId3"/>
          <a:stretch>
            <a:fillRect/>
          </a:stretch>
        </p:blipFill>
        <p:spPr>
          <a:xfrm>
            <a:off x="318407" y="1077596"/>
            <a:ext cx="9705975" cy="5525316"/>
          </a:xfrm>
          <a:prstGeom prst="rect">
            <a:avLst/>
          </a:prstGeom>
        </p:spPr>
      </p:pic>
    </p:spTree>
    <p:extLst>
      <p:ext uri="{BB962C8B-B14F-4D97-AF65-F5344CB8AC3E}">
        <p14:creationId xmlns:p14="http://schemas.microsoft.com/office/powerpoint/2010/main" val="3813527488"/>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Cases of Linear Program Outcomes</a:t>
            </a:r>
            <a:endParaRPr lang="en-US" dirty="0"/>
          </a:p>
        </p:txBody>
      </p:sp>
      <p:sp>
        <p:nvSpPr>
          <p:cNvPr id="3" name="Content Placeholder 2"/>
          <p:cNvSpPr>
            <a:spLocks noGrp="1"/>
          </p:cNvSpPr>
          <p:nvPr>
            <p:ph sz="half" idx="1"/>
          </p:nvPr>
        </p:nvSpPr>
        <p:spPr>
          <a:xfrm>
            <a:off x="211666" y="1219200"/>
            <a:ext cx="4588934" cy="4907280"/>
          </a:xfrm>
        </p:spPr>
        <p:txBody>
          <a:bodyPr>
            <a:normAutofit fontScale="92500"/>
          </a:bodyPr>
          <a:lstStyle/>
          <a:p>
            <a:r>
              <a:rPr lang="en-US" dirty="0"/>
              <a:t>Infeasibility</a:t>
            </a:r>
          </a:p>
          <a:p>
            <a:pPr lvl="1"/>
            <a:r>
              <a:rPr lang="en-US" dirty="0" smtClean="0"/>
              <a:t>No Intersection of all equations to create Feasible Region</a:t>
            </a:r>
          </a:p>
          <a:p>
            <a:pPr lvl="1"/>
            <a:r>
              <a:rPr lang="en-US" dirty="0" smtClean="0"/>
              <a:t>No </a:t>
            </a:r>
            <a:r>
              <a:rPr lang="en-US" dirty="0"/>
              <a:t>solution satisfies all constraints.</a:t>
            </a:r>
          </a:p>
          <a:p>
            <a:pPr lvl="1"/>
            <a:r>
              <a:rPr lang="en-US" dirty="0"/>
              <a:t>Maybe the plan is not feasible.</a:t>
            </a:r>
          </a:p>
          <a:p>
            <a:pPr lvl="1"/>
            <a:r>
              <a:rPr lang="en-US" dirty="0"/>
              <a:t>Maybe you can reexamine the problem and drop a constraints.</a:t>
            </a:r>
          </a:p>
          <a:p>
            <a:pPr lvl="1"/>
            <a:r>
              <a:rPr lang="en-US" dirty="0"/>
              <a:t>Infeasibility is independent of the Objective Function</a:t>
            </a:r>
            <a:r>
              <a:rPr lang="en-US" dirty="0" smtClean="0"/>
              <a:t>.</a:t>
            </a:r>
          </a:p>
          <a:p>
            <a:pPr lvl="1"/>
            <a:r>
              <a:rPr lang="en-US" dirty="0" smtClean="0"/>
              <a:t>Solver will give message: “Could Not Find a Feasible Solution”</a:t>
            </a:r>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23</a:t>
            </a:fld>
            <a:endParaRPr lang="en-US" dirty="0"/>
          </a:p>
        </p:txBody>
      </p:sp>
      <p:pic>
        <p:nvPicPr>
          <p:cNvPr id="14" name="Content Placeholder 13"/>
          <p:cNvPicPr>
            <a:picLocks noGrp="1" noChangeAspect="1"/>
          </p:cNvPicPr>
          <p:nvPr>
            <p:ph sz="half" idx="2"/>
          </p:nvPr>
        </p:nvPicPr>
        <p:blipFill>
          <a:blip r:embed="rId3"/>
          <a:stretch>
            <a:fillRect/>
          </a:stretch>
        </p:blipFill>
        <p:spPr>
          <a:xfrm>
            <a:off x="4900785" y="1769534"/>
            <a:ext cx="6226070" cy="3742266"/>
          </a:xfrm>
          <a:prstGeom prst="rect">
            <a:avLst/>
          </a:prstGeom>
        </p:spPr>
      </p:pic>
      <p:cxnSp>
        <p:nvCxnSpPr>
          <p:cNvPr id="16" name="Straight Arrow Connector 15"/>
          <p:cNvCxnSpPr/>
          <p:nvPr/>
        </p:nvCxnSpPr>
        <p:spPr>
          <a:xfrm flipV="1">
            <a:off x="7010400" y="3437467"/>
            <a:ext cx="0" cy="5334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7534276" y="3189818"/>
            <a:ext cx="609599" cy="105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6086475" y="4732867"/>
            <a:ext cx="0" cy="5334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6403094" y="3649134"/>
            <a:ext cx="371476" cy="40004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295900" y="4277783"/>
            <a:ext cx="438150" cy="846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800725" y="2600325"/>
            <a:ext cx="1690517" cy="808567"/>
          </a:xfrm>
          <a:prstGeom prst="rect">
            <a:avLst/>
          </a:prstGeom>
          <a:pattFill prst="wdUpDiag">
            <a:fgClr>
              <a:srgbClr val="FF0000"/>
            </a:fgClr>
            <a:bgClr>
              <a:schemeClr val="bg1"/>
            </a:bgClr>
          </a:pattFill>
          <a:ln w="1270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ight Triangle 25"/>
          <p:cNvSpPr/>
          <p:nvPr/>
        </p:nvSpPr>
        <p:spPr>
          <a:xfrm>
            <a:off x="5810250" y="3771900"/>
            <a:ext cx="1428750" cy="923925"/>
          </a:xfrm>
          <a:prstGeom prst="rtTriangle">
            <a:avLst/>
          </a:prstGeom>
          <a:pattFill prst="wdUpDiag">
            <a:fgClr>
              <a:srgbClr val="FF0000"/>
            </a:fgClr>
            <a:bgClr>
              <a:schemeClr val="bg1"/>
            </a:bgClr>
          </a:pattFill>
          <a:ln w="1270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ectangle 4"/>
          <p:cNvSpPr/>
          <p:nvPr/>
        </p:nvSpPr>
        <p:spPr>
          <a:xfrm>
            <a:off x="6543675" y="5086350"/>
            <a:ext cx="3038475" cy="247650"/>
          </a:xfrm>
          <a:prstGeom prst="rect">
            <a:avLst/>
          </a:prstGeom>
          <a:solidFill>
            <a:schemeClr val="bg1"/>
          </a:solidFill>
          <a:ln w="1270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smtClean="0"/>
              <a:t>Laptop 1 = x = # Units Produced &amp;Sold</a:t>
            </a:r>
            <a:endParaRPr lang="en-US" sz="1200" dirty="0"/>
          </a:p>
        </p:txBody>
      </p:sp>
      <p:sp>
        <p:nvSpPr>
          <p:cNvPr id="15" name="Rectangle 14"/>
          <p:cNvSpPr/>
          <p:nvPr/>
        </p:nvSpPr>
        <p:spPr>
          <a:xfrm rot="16200000">
            <a:off x="3709989" y="3725332"/>
            <a:ext cx="3038475" cy="247650"/>
          </a:xfrm>
          <a:prstGeom prst="rect">
            <a:avLst/>
          </a:prstGeom>
          <a:solidFill>
            <a:schemeClr val="bg1"/>
          </a:solidFill>
          <a:ln w="1270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smtClean="0"/>
              <a:t>Laptop 2 = x = # Units Produced &amp;Sold</a:t>
            </a:r>
            <a:endParaRPr lang="en-US" sz="1200" dirty="0"/>
          </a:p>
        </p:txBody>
      </p:sp>
    </p:spTree>
    <p:extLst>
      <p:ext uri="{BB962C8B-B14F-4D97-AF65-F5344CB8AC3E}">
        <p14:creationId xmlns:p14="http://schemas.microsoft.com/office/powerpoint/2010/main" val="218177959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0-#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1+#ppt_w/2"/>
                                          </p:val>
                                        </p:tav>
                                        <p:tav tm="100000">
                                          <p:val>
                                            <p:strVal val="#ppt_x"/>
                                          </p:val>
                                        </p:tav>
                                      </p:tavLst>
                                    </p:anim>
                                    <p:anim calcmode="lin" valueType="num">
                                      <p:cBhvr additive="base">
                                        <p:cTn id="32"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down)">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p:cNvPicPr>
            <a:picLocks noGrp="1" noChangeAspect="1"/>
          </p:cNvPicPr>
          <p:nvPr>
            <p:ph sz="half" idx="2"/>
          </p:nvPr>
        </p:nvPicPr>
        <p:blipFill>
          <a:blip r:embed="rId3"/>
          <a:stretch>
            <a:fillRect/>
          </a:stretch>
        </p:blipFill>
        <p:spPr>
          <a:xfrm>
            <a:off x="5308600" y="1995170"/>
            <a:ext cx="5883157" cy="3508162"/>
          </a:xfrm>
          <a:prstGeom prst="rect">
            <a:avLst/>
          </a:prstGeom>
        </p:spPr>
      </p:pic>
      <p:sp>
        <p:nvSpPr>
          <p:cNvPr id="10" name="Rectangle 9"/>
          <p:cNvSpPr/>
          <p:nvPr/>
        </p:nvSpPr>
        <p:spPr>
          <a:xfrm>
            <a:off x="6375401" y="5052482"/>
            <a:ext cx="3206750" cy="247650"/>
          </a:xfrm>
          <a:prstGeom prst="rect">
            <a:avLst/>
          </a:prstGeom>
          <a:solidFill>
            <a:schemeClr val="bg1"/>
          </a:solidFill>
          <a:ln w="1270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smtClean="0"/>
              <a:t>Laptop 1 = x = # Units Produced &amp;Sold</a:t>
            </a:r>
            <a:endParaRPr lang="en-US" sz="1200" dirty="0"/>
          </a:p>
        </p:txBody>
      </p:sp>
      <p:sp>
        <p:nvSpPr>
          <p:cNvPr id="2" name="Title 1"/>
          <p:cNvSpPr>
            <a:spLocks noGrp="1"/>
          </p:cNvSpPr>
          <p:nvPr>
            <p:ph type="title"/>
          </p:nvPr>
        </p:nvSpPr>
        <p:spPr/>
        <p:txBody>
          <a:bodyPr/>
          <a:lstStyle/>
          <a:p>
            <a:r>
              <a:rPr lang="en-US" dirty="0" smtClean="0"/>
              <a:t>Special Cases of Linear Program Outcomes</a:t>
            </a:r>
            <a:endParaRPr lang="en-US" dirty="0"/>
          </a:p>
        </p:txBody>
      </p:sp>
      <p:sp>
        <p:nvSpPr>
          <p:cNvPr id="3" name="Content Placeholder 2"/>
          <p:cNvSpPr>
            <a:spLocks noGrp="1"/>
          </p:cNvSpPr>
          <p:nvPr>
            <p:ph sz="half" idx="1"/>
          </p:nvPr>
        </p:nvSpPr>
        <p:spPr>
          <a:xfrm>
            <a:off x="209550" y="1419225"/>
            <a:ext cx="4362450" cy="4707255"/>
          </a:xfrm>
        </p:spPr>
        <p:txBody>
          <a:bodyPr>
            <a:normAutofit fontScale="85000" lnSpcReduction="20000"/>
          </a:bodyPr>
          <a:lstStyle/>
          <a:p>
            <a:r>
              <a:rPr lang="en-US" dirty="0"/>
              <a:t>Unbound</a:t>
            </a:r>
          </a:p>
          <a:p>
            <a:pPr lvl="1"/>
            <a:r>
              <a:rPr lang="en-US" dirty="0"/>
              <a:t>The value of the solution can continue changing without hitting a constraint.</a:t>
            </a:r>
          </a:p>
          <a:p>
            <a:pPr lvl="1"/>
            <a:r>
              <a:rPr lang="en-US" dirty="0"/>
              <a:t>Can go infinitely big for Max Problem, or infinitely small for Min Problem.</a:t>
            </a:r>
          </a:p>
          <a:p>
            <a:pPr lvl="1"/>
            <a:r>
              <a:rPr lang="en-US" dirty="0"/>
              <a:t>You may have accidentally left out a constraint.</a:t>
            </a:r>
          </a:p>
          <a:p>
            <a:pPr lvl="1"/>
            <a:r>
              <a:rPr lang="en-US" dirty="0"/>
              <a:t>Sometimes you can change the Objective Function and make Unbound become Bound.</a:t>
            </a:r>
          </a:p>
          <a:p>
            <a:pPr lvl="1"/>
            <a:r>
              <a:rPr lang="en-US" dirty="0"/>
              <a:t>Math problem not represent a real-world problem</a:t>
            </a:r>
            <a:r>
              <a:rPr lang="en-US" dirty="0" smtClean="0"/>
              <a:t>.</a:t>
            </a:r>
          </a:p>
          <a:p>
            <a:pPr lvl="1"/>
            <a:r>
              <a:rPr lang="en-US" dirty="0" smtClean="0"/>
              <a:t>Solver Message: “The Objective Cell values do not converge”.</a:t>
            </a:r>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24</a:t>
            </a:fld>
            <a:endParaRPr lang="en-US" dirty="0"/>
          </a:p>
        </p:txBody>
      </p:sp>
      <p:sp>
        <p:nvSpPr>
          <p:cNvPr id="11" name="Freeform 10"/>
          <p:cNvSpPr/>
          <p:nvPr/>
        </p:nvSpPr>
        <p:spPr>
          <a:xfrm>
            <a:off x="6134100" y="3371850"/>
            <a:ext cx="5143500" cy="3505200"/>
          </a:xfrm>
          <a:custGeom>
            <a:avLst/>
            <a:gdLst>
              <a:gd name="connsiteX0" fmla="*/ 0 w 5143500"/>
              <a:gd name="connsiteY0" fmla="*/ 9525 h 3505200"/>
              <a:gd name="connsiteX1" fmla="*/ 0 w 5143500"/>
              <a:gd name="connsiteY1" fmla="*/ 9525 h 3505200"/>
              <a:gd name="connsiteX2" fmla="*/ 0 w 5143500"/>
              <a:gd name="connsiteY2" fmla="*/ 276225 h 3505200"/>
              <a:gd name="connsiteX3" fmla="*/ 4419600 w 5143500"/>
              <a:gd name="connsiteY3" fmla="*/ 3505200 h 3505200"/>
              <a:gd name="connsiteX4" fmla="*/ 5143500 w 5143500"/>
              <a:gd name="connsiteY4" fmla="*/ 3505200 h 3505200"/>
              <a:gd name="connsiteX5" fmla="*/ 5124450 w 5143500"/>
              <a:gd name="connsiteY5" fmla="*/ 0 h 3505200"/>
              <a:gd name="connsiteX6" fmla="*/ 0 w 5143500"/>
              <a:gd name="connsiteY6" fmla="*/ 9525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500" h="3505200">
                <a:moveTo>
                  <a:pt x="0" y="9525"/>
                </a:moveTo>
                <a:lnTo>
                  <a:pt x="0" y="9525"/>
                </a:lnTo>
                <a:lnTo>
                  <a:pt x="0" y="276225"/>
                </a:lnTo>
                <a:lnTo>
                  <a:pt x="4419600" y="3505200"/>
                </a:lnTo>
                <a:lnTo>
                  <a:pt x="5143500" y="3505200"/>
                </a:lnTo>
                <a:lnTo>
                  <a:pt x="5124450" y="0"/>
                </a:lnTo>
                <a:lnTo>
                  <a:pt x="0" y="9525"/>
                </a:lnTo>
                <a:close/>
              </a:path>
            </a:pathLst>
          </a:custGeom>
          <a:pattFill prst="wdUpDiag">
            <a:fgClr>
              <a:srgbClr val="FF0000"/>
            </a:fgClr>
            <a:bgClr>
              <a:schemeClr val="bg1"/>
            </a:bgClr>
          </a:pattFill>
          <a:ln w="12700">
            <a:solidFill>
              <a:srgbClr val="00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Straight Arrow Connector 12"/>
          <p:cNvCxnSpPr/>
          <p:nvPr/>
        </p:nvCxnSpPr>
        <p:spPr>
          <a:xfrm>
            <a:off x="6134100" y="3576638"/>
            <a:ext cx="4552950" cy="92868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rot="958375">
            <a:off x="8124825" y="4512595"/>
            <a:ext cx="2362200" cy="557212"/>
          </a:xfrm>
          <a:prstGeom prst="rect">
            <a:avLst/>
          </a:prstGeom>
          <a:ln w="1270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2500" dirty="0" smtClean="0">
                <a:solidFill>
                  <a:srgbClr val="000000"/>
                </a:solidFill>
              </a:rPr>
              <a:t>Unbound……</a:t>
            </a:r>
            <a:r>
              <a:rPr lang="en-US" sz="2500" dirty="0" smtClean="0">
                <a:solidFill>
                  <a:srgbClr val="000000"/>
                </a:solidFill>
                <a:sym typeface="Wingdings" panose="05000000000000000000" pitchFamily="2" charset="2"/>
              </a:rPr>
              <a:t></a:t>
            </a:r>
            <a:endParaRPr lang="en-US" sz="2500" dirty="0">
              <a:solidFill>
                <a:srgbClr val="000000"/>
              </a:solidFill>
            </a:endParaRPr>
          </a:p>
        </p:txBody>
      </p:sp>
      <p:sp>
        <p:nvSpPr>
          <p:cNvPr id="9" name="Rectangle 8"/>
          <p:cNvSpPr/>
          <p:nvPr/>
        </p:nvSpPr>
        <p:spPr>
          <a:xfrm rot="16200000">
            <a:off x="3951843" y="3689371"/>
            <a:ext cx="3283586" cy="344334"/>
          </a:xfrm>
          <a:prstGeom prst="rect">
            <a:avLst/>
          </a:prstGeom>
          <a:solidFill>
            <a:schemeClr val="bg1"/>
          </a:solidFill>
          <a:ln w="12700">
            <a:no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smtClean="0"/>
              <a:t>Laptop 2 = x = # Units Produced &amp;Sold</a:t>
            </a:r>
            <a:endParaRPr lang="en-US" sz="1200" dirty="0"/>
          </a:p>
        </p:txBody>
      </p:sp>
    </p:spTree>
    <p:extLst>
      <p:ext uri="{BB962C8B-B14F-4D97-AF65-F5344CB8AC3E}">
        <p14:creationId xmlns:p14="http://schemas.microsoft.com/office/powerpoint/2010/main" val="282515399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9"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0-#ppt_w/2"/>
                                          </p:val>
                                        </p:tav>
                                        <p:tav tm="100000">
                                          <p:val>
                                            <p:strVal val="#ppt_x"/>
                                          </p:val>
                                        </p:tav>
                                      </p:tavLst>
                                    </p:anim>
                                    <p:anim calcmode="lin" valueType="num">
                                      <p:cBhvr additive="base">
                                        <p:cTn id="19"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12271" y="274638"/>
            <a:ext cx="10811238" cy="534987"/>
          </a:xfrm>
        </p:spPr>
        <p:txBody>
          <a:bodyPr/>
          <a:lstStyle/>
          <a:p>
            <a:r>
              <a:rPr lang="en-US" dirty="0" smtClean="0"/>
              <a:t>Optimal Objective Function Contour Line</a:t>
            </a:r>
            <a:endParaRPr lang="en-US" dirty="0"/>
          </a:p>
        </p:txBody>
      </p:sp>
      <p:sp>
        <p:nvSpPr>
          <p:cNvPr id="5" name="Slide Number Placeholder 4"/>
          <p:cNvSpPr>
            <a:spLocks noGrp="1"/>
          </p:cNvSpPr>
          <p:nvPr>
            <p:ph type="sldNum" sz="quarter" idx="12"/>
          </p:nvPr>
        </p:nvSpPr>
        <p:spPr/>
        <p:txBody>
          <a:bodyPr/>
          <a:lstStyle/>
          <a:p>
            <a:fld id="{F2EC359B-1AB6-43CE-8AE3-778957AE5EF7}" type="slidenum">
              <a:rPr lang="en-US" smtClean="0"/>
              <a:pPr/>
              <a:t>25</a:t>
            </a:fld>
            <a:endParaRPr lang="en-US" dirty="0"/>
          </a:p>
        </p:txBody>
      </p:sp>
      <p:sp>
        <p:nvSpPr>
          <p:cNvPr id="3" name="Content Placeholder 2"/>
          <p:cNvSpPr>
            <a:spLocks noGrp="1"/>
          </p:cNvSpPr>
          <p:nvPr>
            <p:ph sz="half" idx="1"/>
          </p:nvPr>
        </p:nvSpPr>
        <p:spPr>
          <a:xfrm>
            <a:off x="609599" y="1019176"/>
            <a:ext cx="10201275" cy="990600"/>
          </a:xfrm>
        </p:spPr>
        <p:txBody>
          <a:bodyPr>
            <a:normAutofit lnSpcReduction="10000"/>
          </a:bodyPr>
          <a:lstStyle/>
          <a:p>
            <a:r>
              <a:rPr lang="en-US" dirty="0" smtClean="0"/>
              <a:t>Set of X-Y points that would yield optimal solution.</a:t>
            </a:r>
          </a:p>
          <a:p>
            <a:r>
              <a:rPr lang="en-US" dirty="0" smtClean="0"/>
              <a:t>This line will intersect with Optimal Solution Point</a:t>
            </a:r>
            <a:endParaRPr lang="en-US" dirty="0"/>
          </a:p>
        </p:txBody>
      </p:sp>
      <p:pic>
        <p:nvPicPr>
          <p:cNvPr id="4" name="Content Placeholder 3"/>
          <p:cNvPicPr>
            <a:picLocks noGrp="1" noChangeAspect="1"/>
          </p:cNvPicPr>
          <p:nvPr>
            <p:ph sz="half" idx="2"/>
          </p:nvPr>
        </p:nvPicPr>
        <p:blipFill>
          <a:blip r:embed="rId3"/>
          <a:stretch>
            <a:fillRect/>
          </a:stretch>
        </p:blipFill>
        <p:spPr>
          <a:xfrm>
            <a:off x="609599" y="2219327"/>
            <a:ext cx="7528256" cy="4396346"/>
          </a:xfrm>
          <a:prstGeom prst="rect">
            <a:avLst/>
          </a:prstGeom>
        </p:spPr>
      </p:pic>
    </p:spTree>
    <p:extLst>
      <p:ext uri="{BB962C8B-B14F-4D97-AF65-F5344CB8AC3E}">
        <p14:creationId xmlns:p14="http://schemas.microsoft.com/office/powerpoint/2010/main" val="279894165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Cases of Linear Program Outcomes</a:t>
            </a:r>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26</a:t>
            </a:fld>
            <a:endParaRPr lang="en-US" dirty="0"/>
          </a:p>
        </p:txBody>
      </p:sp>
      <p:sp>
        <p:nvSpPr>
          <p:cNvPr id="8" name="TextBox 7"/>
          <p:cNvSpPr txBox="1"/>
          <p:nvPr/>
        </p:nvSpPr>
        <p:spPr>
          <a:xfrm>
            <a:off x="333375" y="933450"/>
            <a:ext cx="8667749" cy="830997"/>
          </a:xfrm>
          <a:prstGeom prst="rect">
            <a:avLst/>
          </a:prstGeom>
          <a:solidFill>
            <a:schemeClr val="bg1"/>
          </a:solidFill>
          <a:ln w="12700">
            <a:solidFill>
              <a:schemeClr val="tx1"/>
            </a:solidFill>
          </a:ln>
        </p:spPr>
        <p:txBody>
          <a:bodyPr wrap="square" lIns="0" tIns="0" rIns="0" bIns="0" rtlCol="0">
            <a:spAutoFit/>
          </a:bodyPr>
          <a:lstStyle/>
          <a:p>
            <a:pPr marL="285750" indent="-285750">
              <a:buFont typeface="Arial" panose="020B0604020202020204" pitchFamily="34" charset="0"/>
              <a:buChar char="•"/>
            </a:pPr>
            <a:r>
              <a:rPr lang="en-US" dirty="0"/>
              <a:t>Alternative Optimal Solutions</a:t>
            </a:r>
          </a:p>
          <a:p>
            <a:pPr marL="742950" lvl="1" indent="-285750">
              <a:buFont typeface="Arial" panose="020B0604020202020204" pitchFamily="34" charset="0"/>
              <a:buChar char="•"/>
            </a:pPr>
            <a:r>
              <a:rPr lang="en-US" dirty="0"/>
              <a:t>Optimal Objective Function coincides with one of the binding constraint lines on the boundary of the feasible </a:t>
            </a:r>
            <a:r>
              <a:rPr lang="en-US" dirty="0" smtClean="0"/>
              <a:t>solution</a:t>
            </a:r>
            <a:r>
              <a:rPr lang="en-US" dirty="0"/>
              <a:t> </a:t>
            </a:r>
            <a:r>
              <a:rPr lang="en-US" dirty="0" smtClean="0"/>
              <a:t>and provides multiple optimal solutions.</a:t>
            </a:r>
            <a:endParaRPr lang="en-US" sz="2800" b="0" i="1" dirty="0" smtClean="0">
              <a:latin typeface="Cambria Math" panose="02040503050406030204" pitchFamily="18" charset="0"/>
            </a:endParaRPr>
          </a:p>
        </p:txBody>
      </p:sp>
      <p:pic>
        <p:nvPicPr>
          <p:cNvPr id="25" name="Content Placeholder 24"/>
          <p:cNvPicPr>
            <a:picLocks noGrp="1" noChangeAspect="1"/>
          </p:cNvPicPr>
          <p:nvPr>
            <p:ph sz="half" idx="2"/>
          </p:nvPr>
        </p:nvPicPr>
        <p:blipFill>
          <a:blip r:embed="rId3"/>
          <a:stretch>
            <a:fillRect/>
          </a:stretch>
        </p:blipFill>
        <p:spPr>
          <a:xfrm>
            <a:off x="333375" y="1965965"/>
            <a:ext cx="9131300" cy="4706211"/>
          </a:xfrm>
          <a:prstGeom prst="rect">
            <a:avLst/>
          </a:prstGeom>
        </p:spPr>
      </p:pic>
      <p:pic>
        <p:nvPicPr>
          <p:cNvPr id="27" name="Picture 26"/>
          <p:cNvPicPr>
            <a:picLocks noChangeAspect="1"/>
          </p:cNvPicPr>
          <p:nvPr/>
        </p:nvPicPr>
        <p:blipFill>
          <a:blip r:embed="rId4"/>
          <a:stretch>
            <a:fillRect/>
          </a:stretch>
        </p:blipFill>
        <p:spPr>
          <a:xfrm>
            <a:off x="333375" y="1965965"/>
            <a:ext cx="9131298" cy="4706211"/>
          </a:xfrm>
          <a:prstGeom prst="rect">
            <a:avLst/>
          </a:prstGeom>
        </p:spPr>
      </p:pic>
      <p:pic>
        <p:nvPicPr>
          <p:cNvPr id="29" name="Picture 28"/>
          <p:cNvPicPr>
            <a:picLocks noChangeAspect="1"/>
          </p:cNvPicPr>
          <p:nvPr/>
        </p:nvPicPr>
        <p:blipFill>
          <a:blip r:embed="rId5"/>
          <a:stretch>
            <a:fillRect/>
          </a:stretch>
        </p:blipFill>
        <p:spPr>
          <a:xfrm>
            <a:off x="333373" y="1978906"/>
            <a:ext cx="9131300" cy="4706212"/>
          </a:xfrm>
          <a:prstGeom prst="rect">
            <a:avLst/>
          </a:prstGeom>
        </p:spPr>
      </p:pic>
    </p:spTree>
    <p:extLst>
      <p:ext uri="{BB962C8B-B14F-4D97-AF65-F5344CB8AC3E}">
        <p14:creationId xmlns:p14="http://schemas.microsoft.com/office/powerpoint/2010/main" val="18879241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6"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General </a:t>
            </a:r>
            <a:r>
              <a:rPr lang="en-US" dirty="0" smtClean="0"/>
              <a:t>Approach to Find Alternative </a:t>
            </a:r>
            <a:r>
              <a:rPr lang="en-US" dirty="0"/>
              <a:t>Optimal </a:t>
            </a:r>
            <a:r>
              <a:rPr lang="en-US" dirty="0" smtClean="0"/>
              <a:t>Solutions:</a:t>
            </a:r>
            <a:endParaRPr lang="en-US" dirty="0"/>
          </a:p>
        </p:txBody>
      </p:sp>
      <p:sp>
        <p:nvSpPr>
          <p:cNvPr id="7" name="Content Placeholder 6"/>
          <p:cNvSpPr>
            <a:spLocks noGrp="1"/>
          </p:cNvSpPr>
          <p:nvPr>
            <p:ph idx="1"/>
          </p:nvPr>
        </p:nvSpPr>
        <p:spPr/>
        <p:txBody>
          <a:bodyPr/>
          <a:lstStyle/>
          <a:p>
            <a:pPr marL="571500" indent="-457200">
              <a:buFont typeface="+mj-lt"/>
              <a:buAutoNum type="arabicPeriod"/>
            </a:pPr>
            <a:r>
              <a:rPr lang="en-US" dirty="0" smtClean="0"/>
              <a:t>Solve original linear </a:t>
            </a:r>
            <a:r>
              <a:rPr lang="en-US" dirty="0"/>
              <a:t>program.</a:t>
            </a:r>
          </a:p>
          <a:p>
            <a:pPr marL="571500" indent="-457200">
              <a:buFont typeface="+mj-lt"/>
              <a:buAutoNum type="arabicPeriod"/>
            </a:pPr>
            <a:r>
              <a:rPr lang="en-US" dirty="0" smtClean="0"/>
              <a:t>Create New Linear Program with:</a:t>
            </a:r>
          </a:p>
          <a:p>
            <a:pPr marL="868680" lvl="1" indent="-457200">
              <a:buFont typeface="+mj-lt"/>
              <a:buAutoNum type="arabicPeriod"/>
            </a:pPr>
            <a:r>
              <a:rPr lang="en-US" dirty="0" smtClean="0"/>
              <a:t>New Max Objective </a:t>
            </a:r>
            <a:r>
              <a:rPr lang="en-US" dirty="0"/>
              <a:t>Function </a:t>
            </a:r>
            <a:r>
              <a:rPr lang="en-US" dirty="0" smtClean="0"/>
              <a:t>= Sum </a:t>
            </a:r>
            <a:r>
              <a:rPr lang="en-US" dirty="0"/>
              <a:t>of </a:t>
            </a:r>
            <a:r>
              <a:rPr lang="en-US" dirty="0" smtClean="0"/>
              <a:t>Decision Variables (from Step 1) </a:t>
            </a:r>
            <a:r>
              <a:rPr lang="en-US" dirty="0"/>
              <a:t>that </a:t>
            </a:r>
            <a:r>
              <a:rPr lang="en-US" dirty="0" smtClean="0"/>
              <a:t>are equal </a:t>
            </a:r>
            <a:r>
              <a:rPr lang="en-US" dirty="0"/>
              <a:t>to </a:t>
            </a:r>
            <a:r>
              <a:rPr lang="en-US" dirty="0" smtClean="0"/>
              <a:t>zero.</a:t>
            </a:r>
          </a:p>
          <a:p>
            <a:pPr marL="868680" lvl="1" indent="-457200">
              <a:buFont typeface="+mj-lt"/>
              <a:buAutoNum type="arabicPeriod"/>
            </a:pPr>
            <a:r>
              <a:rPr lang="en-US" dirty="0" smtClean="0"/>
              <a:t>All original constraints + new one: Original Objective </a:t>
            </a:r>
            <a:r>
              <a:rPr lang="en-US" dirty="0"/>
              <a:t>function </a:t>
            </a:r>
            <a:r>
              <a:rPr lang="en-US" dirty="0" smtClean="0"/>
              <a:t>= Optimal Value Achieved in Step 1.</a:t>
            </a:r>
            <a:endParaRPr lang="en-US" dirty="0"/>
          </a:p>
          <a:p>
            <a:pPr marL="571500" indent="-457200">
              <a:buFont typeface="+mj-lt"/>
              <a:buAutoNum type="arabicPeriod"/>
            </a:pPr>
            <a:r>
              <a:rPr lang="en-US" dirty="0" smtClean="0"/>
              <a:t>Solve Linear Program. </a:t>
            </a:r>
            <a:r>
              <a:rPr lang="en-US" dirty="0"/>
              <a:t>If the </a:t>
            </a:r>
            <a:r>
              <a:rPr lang="en-US" dirty="0" smtClean="0"/>
              <a:t>New Objective Function &gt; 0, </a:t>
            </a:r>
            <a:r>
              <a:rPr lang="en-US" dirty="0"/>
              <a:t>an alternative optimal solution </a:t>
            </a:r>
            <a:r>
              <a:rPr lang="en-US" dirty="0" smtClean="0"/>
              <a:t>has been found.</a:t>
            </a:r>
          </a:p>
          <a:p>
            <a:pPr marL="571500" indent="-457200">
              <a:buFont typeface="+mj-lt"/>
              <a:buAutoNum type="arabicPeriod"/>
            </a:pPr>
            <a:endParaRPr lang="en-US" dirty="0"/>
          </a:p>
          <a:p>
            <a:r>
              <a:rPr lang="en-US" dirty="0" smtClean="0"/>
              <a:t>Alternative Optimal Solutions may provide useful options to mangers making decisions.</a:t>
            </a:r>
          </a:p>
          <a:p>
            <a:r>
              <a:rPr lang="en-US" dirty="0" smtClean="0"/>
              <a:t>Slide 39 has example.</a:t>
            </a:r>
            <a:endParaRPr lang="en-US" dirty="0"/>
          </a:p>
          <a:p>
            <a:endParaRPr lang="en-US" dirty="0"/>
          </a:p>
        </p:txBody>
      </p:sp>
      <p:sp>
        <p:nvSpPr>
          <p:cNvPr id="5" name="Slide Number Placeholder 4"/>
          <p:cNvSpPr>
            <a:spLocks noGrp="1"/>
          </p:cNvSpPr>
          <p:nvPr>
            <p:ph type="sldNum" sz="quarter" idx="12"/>
          </p:nvPr>
        </p:nvSpPr>
        <p:spPr/>
        <p:txBody>
          <a:bodyPr/>
          <a:lstStyle/>
          <a:p>
            <a:fld id="{F2EC359B-1AB6-43CE-8AE3-778957AE5EF7}" type="slidenum">
              <a:rPr lang="en-US" smtClean="0"/>
              <a:pPr/>
              <a:t>27</a:t>
            </a:fld>
            <a:endParaRPr lang="en-US" dirty="0"/>
          </a:p>
        </p:txBody>
      </p:sp>
    </p:spTree>
    <p:extLst>
      <p:ext uri="{BB962C8B-B14F-4D97-AF65-F5344CB8AC3E}">
        <p14:creationId xmlns:p14="http://schemas.microsoft.com/office/powerpoint/2010/main" val="214384278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07" y="285750"/>
            <a:ext cx="10850336" cy="762000"/>
          </a:xfrm>
        </p:spPr>
        <p:txBody>
          <a:bodyPr/>
          <a:lstStyle/>
          <a:p>
            <a:r>
              <a:rPr lang="en-US" dirty="0" smtClean="0"/>
              <a:t>Liner Programming Assumptions*</a:t>
            </a:r>
            <a:endParaRPr lang="en-US" dirty="0"/>
          </a:p>
        </p:txBody>
      </p:sp>
      <p:sp>
        <p:nvSpPr>
          <p:cNvPr id="3" name="Content Placeholder 2"/>
          <p:cNvSpPr>
            <a:spLocks noGrp="1"/>
          </p:cNvSpPr>
          <p:nvPr>
            <p:ph idx="1"/>
          </p:nvPr>
        </p:nvSpPr>
        <p:spPr/>
        <p:txBody>
          <a:bodyPr>
            <a:normAutofit/>
          </a:bodyPr>
          <a:lstStyle/>
          <a:p>
            <a:pPr marL="571500" indent="-457200">
              <a:buFont typeface="+mj-lt"/>
              <a:buAutoNum type="arabicPeriod"/>
            </a:pPr>
            <a:r>
              <a:rPr lang="en-US" dirty="0" smtClean="0"/>
              <a:t>Proportionality </a:t>
            </a:r>
            <a:r>
              <a:rPr lang="en-US" dirty="0"/>
              <a:t>— the effect of a decision variable in any one equation is proportional to a constant quantity.</a:t>
            </a:r>
          </a:p>
          <a:p>
            <a:pPr marL="571500" indent="-457200">
              <a:buFont typeface="+mj-lt"/>
              <a:buAutoNum type="arabicPeriod"/>
            </a:pPr>
            <a:endParaRPr lang="en-US" dirty="0"/>
          </a:p>
          <a:p>
            <a:pPr marL="571500" indent="-457200">
              <a:buFont typeface="+mj-lt"/>
              <a:buAutoNum type="arabicPeriod"/>
            </a:pPr>
            <a:r>
              <a:rPr lang="en-US" dirty="0" smtClean="0"/>
              <a:t>Additivity </a:t>
            </a:r>
            <a:r>
              <a:rPr lang="en-US" dirty="0"/>
              <a:t>— the combined effect of the decision variables in any one equation is the algebraic sum of their individual weighted effects. (The weighting, of course, is due to the proportionality constants.)</a:t>
            </a:r>
          </a:p>
          <a:p>
            <a:pPr marL="571500" indent="-457200">
              <a:buFont typeface="+mj-lt"/>
              <a:buAutoNum type="arabicPeriod"/>
            </a:pPr>
            <a:endParaRPr lang="en-US" dirty="0"/>
          </a:p>
          <a:p>
            <a:pPr marL="571500" indent="-457200">
              <a:buFont typeface="+mj-lt"/>
              <a:buAutoNum type="arabicPeriod"/>
            </a:pPr>
            <a:r>
              <a:rPr lang="en-US" dirty="0" smtClean="0"/>
              <a:t>Divisibility </a:t>
            </a:r>
            <a:r>
              <a:rPr lang="en-US" dirty="0"/>
              <a:t>— the decision variables can take on fractional (non-integer) values.</a:t>
            </a:r>
          </a:p>
          <a:p>
            <a:pPr marL="571500" indent="-457200">
              <a:buFont typeface="+mj-lt"/>
              <a:buAutoNum type="arabicPeriod"/>
            </a:pPr>
            <a:endParaRPr lang="en-US" dirty="0"/>
          </a:p>
          <a:p>
            <a:pPr marL="571500" indent="-457200">
              <a:buFont typeface="+mj-lt"/>
              <a:buAutoNum type="arabicPeriod"/>
            </a:pPr>
            <a:r>
              <a:rPr lang="en-US" dirty="0" smtClean="0"/>
              <a:t>Certainty </a:t>
            </a:r>
            <a:r>
              <a:rPr lang="en-US" dirty="0"/>
              <a:t>— all model parameters are known constants</a:t>
            </a:r>
            <a:r>
              <a:rPr lang="en-US" dirty="0" smtClean="0"/>
              <a:t>.</a:t>
            </a:r>
            <a:br>
              <a:rPr lang="en-US" dirty="0" smtClean="0"/>
            </a:br>
            <a:r>
              <a:rPr lang="en-US" dirty="0" smtClean="0"/>
              <a:t/>
            </a:r>
            <a:br>
              <a:rPr lang="en-US" dirty="0" smtClean="0"/>
            </a:br>
            <a:r>
              <a:rPr lang="en-US" dirty="0" smtClean="0"/>
              <a:t/>
            </a:r>
            <a:br>
              <a:rPr lang="en-US" dirty="0" smtClean="0"/>
            </a:br>
            <a:r>
              <a:rPr lang="en-US" sz="1600" dirty="0"/>
              <a:t>*</a:t>
            </a:r>
            <a:r>
              <a:rPr lang="en-US" sz="1600" dirty="0" smtClean="0"/>
              <a:t>quoted </a:t>
            </a:r>
            <a:r>
              <a:rPr lang="en-US" sz="1600" dirty="0"/>
              <a:t>from: </a:t>
            </a:r>
            <a:r>
              <a:rPr lang="en-US" sz="1600" dirty="0">
                <a:hlinkClick r:id="rId3"/>
              </a:rPr>
              <a:t>https://sites.google.com/site/decisionmodeling/Home/mp/lp/assmp</a:t>
            </a:r>
            <a:endParaRPr lang="en-US" sz="1600"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28</a:t>
            </a:fld>
            <a:endParaRPr lang="en-US" dirty="0"/>
          </a:p>
        </p:txBody>
      </p:sp>
    </p:spTree>
    <p:extLst>
      <p:ext uri="{BB962C8B-B14F-4D97-AF65-F5344CB8AC3E}">
        <p14:creationId xmlns:p14="http://schemas.microsoft.com/office/powerpoint/2010/main" val="145657250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Solver: Finance Example, Multiple Variables, Maximize Return</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8407" y="1233310"/>
            <a:ext cx="10848975" cy="2240845"/>
          </a:xfrm>
        </p:spPr>
      </p:pic>
      <p:sp>
        <p:nvSpPr>
          <p:cNvPr id="4" name="Slide Number Placeholder 3"/>
          <p:cNvSpPr>
            <a:spLocks noGrp="1"/>
          </p:cNvSpPr>
          <p:nvPr>
            <p:ph type="sldNum" sz="quarter" idx="12"/>
          </p:nvPr>
        </p:nvSpPr>
        <p:spPr/>
        <p:txBody>
          <a:bodyPr/>
          <a:lstStyle/>
          <a:p>
            <a:fld id="{F2EC359B-1AB6-43CE-8AE3-778957AE5EF7}" type="slidenum">
              <a:rPr lang="en-US" smtClean="0"/>
              <a:pPr/>
              <a:t>29</a:t>
            </a:fld>
            <a:endParaRPr lang="en-US" dirty="0"/>
          </a:p>
        </p:txBody>
      </p:sp>
    </p:spTree>
    <p:extLst>
      <p:ext uri="{BB962C8B-B14F-4D97-AF65-F5344CB8AC3E}">
        <p14:creationId xmlns:p14="http://schemas.microsoft.com/office/powerpoint/2010/main" val="178320689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Spreadsheet </a:t>
            </a:r>
            <a:r>
              <a:rPr lang="en-US" dirty="0" smtClean="0"/>
              <a:t>Models (Chapter 7)</a:t>
            </a:r>
            <a:endParaRPr lang="en-US" dirty="0"/>
          </a:p>
        </p:txBody>
      </p:sp>
      <p:sp>
        <p:nvSpPr>
          <p:cNvPr id="4" name="Content Placeholder 3"/>
          <p:cNvSpPr>
            <a:spLocks noGrp="1"/>
          </p:cNvSpPr>
          <p:nvPr>
            <p:ph idx="1"/>
          </p:nvPr>
        </p:nvSpPr>
        <p:spPr/>
        <p:txBody>
          <a:bodyPr/>
          <a:lstStyle/>
          <a:p>
            <a:r>
              <a:rPr lang="en-US" sz="2200" dirty="0" smtClean="0"/>
              <a:t>Models built to solve business related problems.</a:t>
            </a:r>
          </a:p>
          <a:p>
            <a:r>
              <a:rPr lang="en-US" sz="2200" dirty="0" smtClean="0"/>
              <a:t>Built </a:t>
            </a:r>
            <a:r>
              <a:rPr lang="en-US" sz="2200" dirty="0"/>
              <a:t>with formula inputs, </a:t>
            </a:r>
            <a:r>
              <a:rPr lang="en-US" sz="2200" dirty="0" smtClean="0"/>
              <a:t>formulas, functions </a:t>
            </a:r>
            <a:r>
              <a:rPr lang="en-US" sz="2200" dirty="0"/>
              <a:t>and other Excel </a:t>
            </a:r>
            <a:r>
              <a:rPr lang="en-US" sz="2200" dirty="0" smtClean="0"/>
              <a:t>features.</a:t>
            </a:r>
          </a:p>
          <a:p>
            <a:r>
              <a:rPr lang="en-US" sz="2200" dirty="0"/>
              <a:t>Decision </a:t>
            </a:r>
            <a:r>
              <a:rPr lang="en-US" sz="2200" dirty="0" smtClean="0"/>
              <a:t>variables (formula inputs) variables </a:t>
            </a:r>
            <a:r>
              <a:rPr lang="en-US" sz="2200" dirty="0"/>
              <a:t>managers have control </a:t>
            </a:r>
            <a:r>
              <a:rPr lang="en-US" sz="2200" dirty="0" smtClean="0"/>
              <a:t>over.</a:t>
            </a:r>
          </a:p>
          <a:p>
            <a:r>
              <a:rPr lang="en-US" sz="2200" dirty="0" smtClean="0"/>
              <a:t>The </a:t>
            </a:r>
            <a:r>
              <a:rPr lang="en-US" sz="2200" dirty="0"/>
              <a:t>beauty of such models as that they instantaneous recalculate when formula inputs </a:t>
            </a:r>
            <a:r>
              <a:rPr lang="en-US" sz="2200" dirty="0" smtClean="0"/>
              <a:t>change.</a:t>
            </a:r>
            <a:endParaRPr lang="en-US" sz="2200" dirty="0"/>
          </a:p>
          <a:p>
            <a:r>
              <a:rPr lang="en-US" sz="2200" dirty="0" smtClean="0"/>
              <a:t>Features such as </a:t>
            </a:r>
            <a:r>
              <a:rPr lang="en-US" sz="2200" dirty="0"/>
              <a:t>D</a:t>
            </a:r>
            <a:r>
              <a:rPr lang="en-US" sz="2200" dirty="0" smtClean="0"/>
              <a:t>ata Tables, Goal Seek and </a:t>
            </a:r>
            <a:r>
              <a:rPr lang="en-US" sz="3200" b="1" dirty="0" smtClean="0"/>
              <a:t>Solver</a:t>
            </a:r>
            <a:r>
              <a:rPr lang="en-US" sz="2200" dirty="0" smtClean="0"/>
              <a:t> can be used to find solutions.</a:t>
            </a:r>
          </a:p>
          <a:p>
            <a:endParaRPr lang="en-US" sz="2200" dirty="0"/>
          </a:p>
        </p:txBody>
      </p:sp>
      <p:sp>
        <p:nvSpPr>
          <p:cNvPr id="7" name="Slide Number Placeholder 6"/>
          <p:cNvSpPr>
            <a:spLocks noGrp="1"/>
          </p:cNvSpPr>
          <p:nvPr>
            <p:ph type="sldNum" sz="quarter" idx="12"/>
          </p:nvPr>
        </p:nvSpPr>
        <p:spPr/>
        <p:txBody>
          <a:bodyPr/>
          <a:lstStyle/>
          <a:p>
            <a:fld id="{F2EC359B-1AB6-43CE-8AE3-778957AE5EF7}" type="slidenum">
              <a:rPr lang="en-US" smtClean="0"/>
              <a:pPr/>
              <a:t>3</a:t>
            </a:fld>
            <a:endParaRPr lang="en-US" dirty="0"/>
          </a:p>
        </p:txBody>
      </p:sp>
    </p:spTree>
    <p:extLst>
      <p:ext uri="{BB962C8B-B14F-4D97-AF65-F5344CB8AC3E}">
        <p14:creationId xmlns:p14="http://schemas.microsoft.com/office/powerpoint/2010/main" val="392504365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2F2B20"/>
                </a:solidFill>
              </a:rPr>
              <a:t>Solver: Finance Example, Multiple Variables, Maximize Return</a:t>
            </a:r>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30</a:t>
            </a:fld>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1" y="963386"/>
            <a:ext cx="8305364" cy="5696126"/>
          </a:xfrm>
        </p:spPr>
      </p:pic>
    </p:spTree>
    <p:extLst>
      <p:ext uri="{BB962C8B-B14F-4D97-AF65-F5344CB8AC3E}">
        <p14:creationId xmlns:p14="http://schemas.microsoft.com/office/powerpoint/2010/main" val="79790435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2F2B20"/>
                </a:solidFill>
              </a:rPr>
              <a:t>Solver: Finance Example, Multiple Variables, Maximize Return</a:t>
            </a:r>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31</a:t>
            </a:fld>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89340" y="1200150"/>
            <a:ext cx="5308471" cy="5372100"/>
          </a:xfrm>
        </p:spPr>
      </p:pic>
    </p:spTree>
    <p:extLst>
      <p:ext uri="{BB962C8B-B14F-4D97-AF65-F5344CB8AC3E}">
        <p14:creationId xmlns:p14="http://schemas.microsoft.com/office/powerpoint/2010/main" val="881249057"/>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07" y="274638"/>
            <a:ext cx="10850336" cy="389596"/>
          </a:xfrm>
        </p:spPr>
        <p:txBody>
          <a:bodyPr/>
          <a:lstStyle/>
          <a:p>
            <a:r>
              <a:rPr lang="en-US" dirty="0" smtClean="0"/>
              <a:t>Integer Liner Optimization</a:t>
            </a:r>
            <a:endParaRPr lang="en-US" dirty="0"/>
          </a:p>
        </p:txBody>
      </p:sp>
      <p:sp>
        <p:nvSpPr>
          <p:cNvPr id="3" name="Content Placeholder 2"/>
          <p:cNvSpPr>
            <a:spLocks noGrp="1"/>
          </p:cNvSpPr>
          <p:nvPr>
            <p:ph idx="1"/>
          </p:nvPr>
        </p:nvSpPr>
        <p:spPr>
          <a:xfrm>
            <a:off x="318407" y="897147"/>
            <a:ext cx="10850336" cy="5675104"/>
          </a:xfrm>
        </p:spPr>
        <p:txBody>
          <a:bodyPr>
            <a:normAutofit/>
          </a:bodyPr>
          <a:lstStyle/>
          <a:p>
            <a:r>
              <a:rPr lang="en-US" dirty="0" smtClean="0"/>
              <a:t>Rounding to find Integer Solution</a:t>
            </a:r>
          </a:p>
          <a:p>
            <a:pPr lvl="1"/>
            <a:r>
              <a:rPr lang="en-US" dirty="0" smtClean="0"/>
              <a:t>If you have an integer variable, running the model through Solver may yield non-integer answers.</a:t>
            </a:r>
          </a:p>
          <a:p>
            <a:pPr lvl="1"/>
            <a:r>
              <a:rPr lang="en-US" dirty="0" smtClean="0"/>
              <a:t>If rounding is insignificant, then rounding is okay.</a:t>
            </a:r>
          </a:p>
          <a:p>
            <a:pPr lvl="1"/>
            <a:r>
              <a:rPr lang="en-US" dirty="0" smtClean="0"/>
              <a:t>If rounding significantly changes the number so that it because an unacceptable number or puts the answer outside the feasible region, then we need to add an “integer constraint”.</a:t>
            </a:r>
          </a:p>
          <a:p>
            <a:pPr lvl="1"/>
            <a:r>
              <a:rPr lang="en-US" dirty="0" smtClean="0"/>
              <a:t>Rounding an integer solution is a trial and error process.</a:t>
            </a:r>
          </a:p>
          <a:p>
            <a:pPr lvl="2"/>
            <a:r>
              <a:rPr lang="en-US" dirty="0" smtClean="0"/>
              <a:t>Each rounding effort must:</a:t>
            </a:r>
          </a:p>
          <a:p>
            <a:pPr lvl="3"/>
            <a:r>
              <a:rPr lang="en-US" dirty="0" smtClean="0"/>
              <a:t>Checked to see if it is in feasible range.</a:t>
            </a:r>
          </a:p>
          <a:p>
            <a:pPr lvl="3"/>
            <a:r>
              <a:rPr lang="en-US" dirty="0" smtClean="0"/>
              <a:t>Check against past objective function results.</a:t>
            </a:r>
          </a:p>
          <a:p>
            <a:pPr lvl="2"/>
            <a:r>
              <a:rPr lang="en-US" dirty="0" smtClean="0"/>
              <a:t>The trial and error process may not yield the optimal solution.</a:t>
            </a:r>
          </a:p>
          <a:p>
            <a:pPr lvl="1"/>
            <a:r>
              <a:rPr lang="en-US" dirty="0" smtClean="0"/>
              <a:t>To avoid rounding manually, we can require that our Linear Program deliver an integer solution.</a:t>
            </a:r>
          </a:p>
          <a:p>
            <a:endParaRPr lang="en-US" dirty="0"/>
          </a:p>
          <a:p>
            <a:pPr lvl="1"/>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32</a:t>
            </a:fld>
            <a:endParaRPr lang="en-US" dirty="0"/>
          </a:p>
        </p:txBody>
      </p:sp>
    </p:spTree>
    <p:extLst>
      <p:ext uri="{BB962C8B-B14F-4D97-AF65-F5344CB8AC3E}">
        <p14:creationId xmlns:p14="http://schemas.microsoft.com/office/powerpoint/2010/main" val="69385195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Integer Liner Optimization</a:t>
            </a:r>
            <a:endParaRPr lang="en-US" dirty="0"/>
          </a:p>
        </p:txBody>
      </p:sp>
      <p:sp>
        <p:nvSpPr>
          <p:cNvPr id="3" name="Content Placeholder 2"/>
          <p:cNvSpPr>
            <a:spLocks noGrp="1"/>
          </p:cNvSpPr>
          <p:nvPr>
            <p:ph sz="half" idx="1"/>
          </p:nvPr>
        </p:nvSpPr>
        <p:spPr>
          <a:xfrm>
            <a:off x="212271" y="1013987"/>
            <a:ext cx="6429992" cy="5703683"/>
          </a:xfrm>
        </p:spPr>
        <p:txBody>
          <a:bodyPr>
            <a:normAutofit fontScale="92500" lnSpcReduction="20000"/>
          </a:bodyPr>
          <a:lstStyle/>
          <a:p>
            <a:r>
              <a:rPr lang="en-US" dirty="0"/>
              <a:t>LP Relaxation Linear Program Relaxation =</a:t>
            </a:r>
          </a:p>
          <a:p>
            <a:pPr lvl="1"/>
            <a:r>
              <a:rPr lang="en-US" dirty="0"/>
              <a:t>Don’t require your linear program to provide optimal solution in integers</a:t>
            </a:r>
          </a:p>
          <a:p>
            <a:pPr lvl="2"/>
            <a:r>
              <a:rPr lang="en-US" dirty="0"/>
              <a:t>For max problems, the LP Relaxation is upper bound for solution</a:t>
            </a:r>
          </a:p>
          <a:p>
            <a:pPr lvl="2"/>
            <a:r>
              <a:rPr lang="en-US" dirty="0"/>
              <a:t>For min problems, the LP Relaxation is lower bound for solution</a:t>
            </a:r>
          </a:p>
          <a:p>
            <a:r>
              <a:rPr lang="en-US" dirty="0" smtClean="0"/>
              <a:t>Feasible Region</a:t>
            </a:r>
          </a:p>
          <a:p>
            <a:pPr lvl="1"/>
            <a:r>
              <a:rPr lang="en-US" dirty="0" smtClean="0"/>
              <a:t>A series of dots defined by all the combinations of the possible integer values.</a:t>
            </a:r>
          </a:p>
          <a:p>
            <a:pPr lvl="1"/>
            <a:r>
              <a:rPr lang="en-US" dirty="0"/>
              <a:t>“Convex Hull” line defines the Integer Problem Feasible </a:t>
            </a:r>
            <a:r>
              <a:rPr lang="en-US" dirty="0" smtClean="0"/>
              <a:t>Region for an Integer Problem.</a:t>
            </a:r>
          </a:p>
          <a:p>
            <a:pPr lvl="1"/>
            <a:r>
              <a:rPr lang="en-US" dirty="0" smtClean="0"/>
              <a:t>The optimal solution lines on the “Convex </a:t>
            </a:r>
            <a:r>
              <a:rPr lang="en-US" dirty="0"/>
              <a:t>Hull</a:t>
            </a:r>
            <a:r>
              <a:rPr lang="en-US" dirty="0" smtClean="0"/>
              <a:t>”: one of the vertices (extreme points).</a:t>
            </a:r>
            <a:endParaRPr lang="en-US" dirty="0"/>
          </a:p>
          <a:p>
            <a:pPr lvl="1"/>
            <a:r>
              <a:rPr lang="en-US" dirty="0" smtClean="0"/>
              <a:t>Very time consuming:</a:t>
            </a:r>
          </a:p>
          <a:p>
            <a:pPr lvl="2"/>
            <a:r>
              <a:rPr lang="en-US" dirty="0" smtClean="0"/>
              <a:t>Identifying the Convex Hull.</a:t>
            </a:r>
          </a:p>
          <a:p>
            <a:pPr lvl="2"/>
            <a:r>
              <a:rPr lang="en-US" dirty="0" smtClean="0"/>
              <a:t>Finding an optimal solution may require solving many liner programs.</a:t>
            </a:r>
          </a:p>
          <a:p>
            <a:pPr lvl="1"/>
            <a:endParaRPr lang="en-US" dirty="0" smtClean="0"/>
          </a:p>
          <a:p>
            <a:endParaRPr lang="en-US" dirty="0" smtClean="0"/>
          </a:p>
          <a:p>
            <a:endParaRPr lang="en-US" dirty="0"/>
          </a:p>
          <a:p>
            <a:pPr lvl="1"/>
            <a:endParaRPr lang="en-US"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642263" y="693581"/>
            <a:ext cx="4381246" cy="5703887"/>
          </a:xfrm>
        </p:spPr>
      </p:pic>
      <p:sp>
        <p:nvSpPr>
          <p:cNvPr id="4" name="Slide Number Placeholder 3"/>
          <p:cNvSpPr>
            <a:spLocks noGrp="1"/>
          </p:cNvSpPr>
          <p:nvPr>
            <p:ph type="sldNum" sz="quarter" idx="12"/>
          </p:nvPr>
        </p:nvSpPr>
        <p:spPr/>
        <p:txBody>
          <a:bodyPr/>
          <a:lstStyle/>
          <a:p>
            <a:fld id="{F2EC359B-1AB6-43CE-8AE3-778957AE5EF7}" type="slidenum">
              <a:rPr lang="en-US" smtClean="0"/>
              <a:pPr/>
              <a:t>33</a:t>
            </a:fld>
            <a:endParaRPr lang="en-US" dirty="0"/>
          </a:p>
        </p:txBody>
      </p:sp>
    </p:spTree>
    <p:extLst>
      <p:ext uri="{BB962C8B-B14F-4D97-AF65-F5344CB8AC3E}">
        <p14:creationId xmlns:p14="http://schemas.microsoft.com/office/powerpoint/2010/main" val="112276657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Integer Liner Optimization</a:t>
            </a:r>
            <a:endParaRPr lang="en-US" dirty="0"/>
          </a:p>
        </p:txBody>
      </p:sp>
      <p:sp>
        <p:nvSpPr>
          <p:cNvPr id="3" name="Content Placeholder 2"/>
          <p:cNvSpPr>
            <a:spLocks noGrp="1"/>
          </p:cNvSpPr>
          <p:nvPr>
            <p:ph sz="half" idx="1"/>
          </p:nvPr>
        </p:nvSpPr>
        <p:spPr>
          <a:xfrm>
            <a:off x="212271" y="1013987"/>
            <a:ext cx="5274129" cy="5703683"/>
          </a:xfrm>
        </p:spPr>
        <p:txBody>
          <a:bodyPr>
            <a:normAutofit fontScale="85000" lnSpcReduction="20000"/>
          </a:bodyPr>
          <a:lstStyle/>
          <a:p>
            <a:r>
              <a:rPr lang="en-US" dirty="0" smtClean="0"/>
              <a:t>Because Feasible region is smaller for Convex Hull that for the outer edge of the LP Relaxation Line, there may be “Slack” in all variables.</a:t>
            </a:r>
          </a:p>
          <a:p>
            <a:r>
              <a:rPr lang="en-US" dirty="0" smtClean="0"/>
              <a:t>Solver uses a combination of “Branch-and-Bound Approach” and “Cutting Plane” approaches to come to an optimal integer solution.</a:t>
            </a:r>
          </a:p>
          <a:p>
            <a:r>
              <a:rPr lang="en-US" dirty="0"/>
              <a:t>Sensitivity </a:t>
            </a:r>
            <a:r>
              <a:rPr lang="en-US" dirty="0" smtClean="0"/>
              <a:t>Analysis:</a:t>
            </a:r>
          </a:p>
          <a:p>
            <a:pPr lvl="1"/>
            <a:r>
              <a:rPr lang="en-US" dirty="0" smtClean="0"/>
              <a:t>In Excel Solver, Sensitivity Analysis is not available because it is not possible to easily calculate: Objective function coefficient range, Shadow prices, Right-hand ranges.</a:t>
            </a:r>
          </a:p>
          <a:p>
            <a:pPr lvl="1"/>
            <a:r>
              <a:rPr lang="en-US" dirty="0" smtClean="0"/>
              <a:t>However, small changes in inputs may have a large change in optimal solution. For this reason, it is common for practitioners to change coefficients and re-run the liner program several times.</a:t>
            </a:r>
          </a:p>
          <a:p>
            <a:endParaRPr lang="en-US" dirty="0"/>
          </a:p>
          <a:p>
            <a:pPr lvl="1"/>
            <a:endParaRPr lang="en-US"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240435" y="557779"/>
            <a:ext cx="4381246" cy="5703887"/>
          </a:xfrm>
        </p:spPr>
      </p:pic>
      <p:sp>
        <p:nvSpPr>
          <p:cNvPr id="4" name="Slide Number Placeholder 3"/>
          <p:cNvSpPr>
            <a:spLocks noGrp="1"/>
          </p:cNvSpPr>
          <p:nvPr>
            <p:ph type="sldNum" sz="quarter" idx="12"/>
          </p:nvPr>
        </p:nvSpPr>
        <p:spPr/>
        <p:txBody>
          <a:bodyPr/>
          <a:lstStyle/>
          <a:p>
            <a:fld id="{F2EC359B-1AB6-43CE-8AE3-778957AE5EF7}" type="slidenum">
              <a:rPr lang="en-US" smtClean="0"/>
              <a:pPr/>
              <a:t>34</a:t>
            </a:fld>
            <a:endParaRPr lang="en-US" dirty="0"/>
          </a:p>
        </p:txBody>
      </p:sp>
    </p:spTree>
    <p:extLst>
      <p:ext uri="{BB962C8B-B14F-4D97-AF65-F5344CB8AC3E}">
        <p14:creationId xmlns:p14="http://schemas.microsoft.com/office/powerpoint/2010/main" val="3367500922"/>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271" y="274638"/>
            <a:ext cx="10811238" cy="563561"/>
          </a:xfrm>
        </p:spPr>
        <p:txBody>
          <a:bodyPr/>
          <a:lstStyle/>
          <a:p>
            <a:r>
              <a:rPr lang="en-US" b="1" dirty="0"/>
              <a:t>Integer Optimality (%) = 0</a:t>
            </a:r>
            <a:endParaRPr lang="en-US" dirty="0"/>
          </a:p>
        </p:txBody>
      </p:sp>
      <p:pic>
        <p:nvPicPr>
          <p:cNvPr id="6" name="Content Placeholder 5"/>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51911"/>
          <a:stretch/>
        </p:blipFill>
        <p:spPr>
          <a:xfrm>
            <a:off x="563550" y="1793767"/>
            <a:ext cx="4535104" cy="2207018"/>
          </a:xfrm>
        </p:spPr>
      </p:pic>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862240" y="1224358"/>
            <a:ext cx="2937920" cy="4589463"/>
          </a:xfrm>
        </p:spPr>
      </p:pic>
      <p:sp>
        <p:nvSpPr>
          <p:cNvPr id="7" name="Slide Number Placeholder 6"/>
          <p:cNvSpPr>
            <a:spLocks noGrp="1"/>
          </p:cNvSpPr>
          <p:nvPr>
            <p:ph type="sldNum" sz="quarter" idx="12"/>
          </p:nvPr>
        </p:nvSpPr>
        <p:spPr/>
        <p:txBody>
          <a:bodyPr/>
          <a:lstStyle/>
          <a:p>
            <a:fld id="{F2EC359B-1AB6-43CE-8AE3-778957AE5EF7}" type="slidenum">
              <a:rPr lang="en-US" smtClean="0"/>
              <a:pPr/>
              <a:t>35</a:t>
            </a:fld>
            <a:endParaRPr lang="en-US" dirty="0"/>
          </a:p>
        </p:txBody>
      </p:sp>
      <p:sp>
        <p:nvSpPr>
          <p:cNvPr id="10" name="TextBox 9"/>
          <p:cNvSpPr txBox="1"/>
          <p:nvPr/>
        </p:nvSpPr>
        <p:spPr>
          <a:xfrm>
            <a:off x="563550" y="4870186"/>
            <a:ext cx="5100650" cy="615553"/>
          </a:xfrm>
          <a:prstGeom prst="rect">
            <a:avLst/>
          </a:prstGeom>
          <a:solidFill>
            <a:schemeClr val="bg1"/>
          </a:solidFill>
          <a:ln w="12700">
            <a:solidFill>
              <a:schemeClr val="tx1"/>
            </a:solidFill>
          </a:ln>
        </p:spPr>
        <p:txBody>
          <a:bodyPr wrap="square" lIns="0" tIns="0" rIns="0" bIns="0" rtlCol="0">
            <a:spAutoFit/>
          </a:bodyPr>
          <a:lstStyle/>
          <a:p>
            <a:pPr marL="582930" lvl="1" indent="-171450">
              <a:buFont typeface="Arial" panose="020B0604020202020204" pitchFamily="34" charset="0"/>
              <a:buChar char="•"/>
            </a:pPr>
            <a:r>
              <a:rPr lang="en-US" sz="2000" dirty="0" smtClean="0"/>
              <a:t>“</a:t>
            </a:r>
            <a:r>
              <a:rPr lang="en-US" sz="2000" b="1" dirty="0"/>
              <a:t>Integer Optimality (%) = 0</a:t>
            </a:r>
            <a:r>
              <a:rPr lang="en-US" sz="2000" dirty="0"/>
              <a:t>” ensures we can find an optimal integer solution</a:t>
            </a:r>
            <a:r>
              <a:rPr lang="en-US" sz="2000" dirty="0" smtClean="0"/>
              <a:t>.</a:t>
            </a:r>
            <a:endParaRPr lang="en-US" sz="2000" dirty="0"/>
          </a:p>
        </p:txBody>
      </p:sp>
      <p:sp>
        <p:nvSpPr>
          <p:cNvPr id="11" name="Oval 10"/>
          <p:cNvSpPr/>
          <p:nvPr/>
        </p:nvSpPr>
        <p:spPr>
          <a:xfrm>
            <a:off x="3652051" y="2487459"/>
            <a:ext cx="1302588" cy="4658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solidFill>
                <a:srgbClr val="FF0000"/>
              </a:solidFill>
            </a:endParaRPr>
          </a:p>
        </p:txBody>
      </p:sp>
      <p:cxnSp>
        <p:nvCxnSpPr>
          <p:cNvPr id="12" name="Straight Arrow Connector 11"/>
          <p:cNvCxnSpPr>
            <a:stCxn id="11" idx="6"/>
          </p:cNvCxnSpPr>
          <p:nvPr/>
        </p:nvCxnSpPr>
        <p:spPr>
          <a:xfrm>
            <a:off x="4954639" y="2720373"/>
            <a:ext cx="2242028" cy="46591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454356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 Problems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Often distribution of goods for supply location to demand locations.</a:t>
            </a:r>
          </a:p>
          <a:p>
            <a:r>
              <a:rPr lang="en-US" dirty="0"/>
              <a:t>Often </a:t>
            </a:r>
            <a:r>
              <a:rPr lang="en-US" dirty="0" smtClean="0"/>
              <a:t>minimize costs of shipping, while meeting supply constraints and demand requirements.</a:t>
            </a:r>
          </a:p>
          <a:p>
            <a:pPr lvl="1"/>
            <a:r>
              <a:rPr lang="en-US" dirty="0" smtClean="0"/>
              <a:t>Select routes and quantity that will minimize costs.</a:t>
            </a:r>
          </a:p>
          <a:p>
            <a:r>
              <a:rPr lang="en-US" dirty="0" smtClean="0"/>
              <a:t>Graph called: “Network”.</a:t>
            </a:r>
          </a:p>
          <a:p>
            <a:pPr lvl="1"/>
            <a:r>
              <a:rPr lang="en-US" dirty="0" smtClean="0"/>
              <a:t>“Nodes”</a:t>
            </a:r>
          </a:p>
          <a:p>
            <a:pPr lvl="2"/>
            <a:r>
              <a:rPr lang="en-US" dirty="0" smtClean="0"/>
              <a:t>Circles represent suppliers and final location and are called: “Nodes”. The number representing the supply constraint or demand amount is written nest to the Node.</a:t>
            </a:r>
          </a:p>
          <a:p>
            <a:pPr lvl="2"/>
            <a:r>
              <a:rPr lang="en-US" dirty="0" smtClean="0"/>
              <a:t>Each Node has one constraint.</a:t>
            </a:r>
          </a:p>
          <a:p>
            <a:pPr lvl="2"/>
            <a:r>
              <a:rPr lang="en-US" dirty="0" smtClean="0"/>
              <a:t>Sum of decision variables of Arcs from an origin Node &lt;= origin's supply.</a:t>
            </a:r>
          </a:p>
          <a:p>
            <a:pPr lvl="2"/>
            <a:r>
              <a:rPr lang="en-US" dirty="0"/>
              <a:t>Sum of decision variables of Arcs from </a:t>
            </a:r>
            <a:r>
              <a:rPr lang="en-US" dirty="0" smtClean="0"/>
              <a:t>a destination </a:t>
            </a:r>
            <a:r>
              <a:rPr lang="en-US" dirty="0"/>
              <a:t>Node </a:t>
            </a:r>
            <a:r>
              <a:rPr lang="en-US" dirty="0" smtClean="0"/>
              <a:t>= destination’s demand.</a:t>
            </a:r>
            <a:endParaRPr lang="en-US" dirty="0"/>
          </a:p>
          <a:p>
            <a:pPr lvl="1"/>
            <a:r>
              <a:rPr lang="en-US" dirty="0" smtClean="0"/>
              <a:t>“Arcs”</a:t>
            </a:r>
          </a:p>
          <a:p>
            <a:pPr lvl="2"/>
            <a:r>
              <a:rPr lang="en-US" dirty="0" smtClean="0"/>
              <a:t>Connecting arrow lines between supplier and final destination: “Arc” and represent the flow of goods. The number by each Arc is the cost for one unit.</a:t>
            </a:r>
          </a:p>
          <a:p>
            <a:pPr lvl="2"/>
            <a:r>
              <a:rPr lang="en-US" dirty="0" smtClean="0"/>
              <a:t>Each Arc has one variable.</a:t>
            </a:r>
          </a:p>
          <a:p>
            <a:pPr lvl="1"/>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36</a:t>
            </a:fld>
            <a:endParaRPr lang="en-US" dirty="0"/>
          </a:p>
        </p:txBody>
      </p:sp>
    </p:spTree>
    <p:extLst>
      <p:ext uri="{BB962C8B-B14F-4D97-AF65-F5344CB8AC3E}">
        <p14:creationId xmlns:p14="http://schemas.microsoft.com/office/powerpoint/2010/main" val="1569080707"/>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Solver: Transportation </a:t>
            </a:r>
            <a:r>
              <a:rPr lang="en-US" sz="2800" dirty="0" smtClean="0"/>
              <a:t>Example, Multiple Variables, Minimize Costs</a:t>
            </a:r>
            <a:endParaRPr lang="en-US" sz="2800" dirty="0"/>
          </a:p>
        </p:txBody>
      </p:sp>
      <p:sp>
        <p:nvSpPr>
          <p:cNvPr id="5" name="Slide Number Placeholder 4"/>
          <p:cNvSpPr>
            <a:spLocks noGrp="1"/>
          </p:cNvSpPr>
          <p:nvPr>
            <p:ph type="sldNum" sz="quarter" idx="12"/>
          </p:nvPr>
        </p:nvSpPr>
        <p:spPr/>
        <p:txBody>
          <a:bodyPr/>
          <a:lstStyle/>
          <a:p>
            <a:fld id="{F2EC359B-1AB6-43CE-8AE3-778957AE5EF7}" type="slidenum">
              <a:rPr lang="en-US" smtClean="0"/>
              <a:pPr/>
              <a:t>37</a:t>
            </a:fld>
            <a:endParaRPr lang="en-US" dirty="0"/>
          </a:p>
        </p:txBody>
      </p:sp>
      <p:pic>
        <p:nvPicPr>
          <p:cNvPr id="12" name="Content Placeholder 11"/>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285380" y="1536700"/>
            <a:ext cx="3525239" cy="4589463"/>
          </a:xfrm>
        </p:spPr>
      </p:pic>
      <p:pic>
        <p:nvPicPr>
          <p:cNvPr id="13" name="Content Placeholder 12"/>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568580" y="1536700"/>
            <a:ext cx="3525239" cy="4589463"/>
          </a:xfrm>
        </p:spPr>
      </p:pic>
    </p:spTree>
    <p:extLst>
      <p:ext uri="{BB962C8B-B14F-4D97-AF65-F5344CB8AC3E}">
        <p14:creationId xmlns:p14="http://schemas.microsoft.com/office/powerpoint/2010/main" val="352258976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2F2B20"/>
                </a:solidFill>
              </a:rPr>
              <a:t>Solver: Transportation Example, Multiple Variables, Minimize Costs</a:t>
            </a:r>
            <a:endParaRPr lang="en-US" dirty="0"/>
          </a:p>
        </p:txBody>
      </p:sp>
      <p:sp>
        <p:nvSpPr>
          <p:cNvPr id="5" name="Slide Number Placeholder 4"/>
          <p:cNvSpPr>
            <a:spLocks noGrp="1"/>
          </p:cNvSpPr>
          <p:nvPr>
            <p:ph type="sldNum" sz="quarter" idx="12"/>
          </p:nvPr>
        </p:nvSpPr>
        <p:spPr/>
        <p:txBody>
          <a:bodyPr/>
          <a:lstStyle/>
          <a:p>
            <a:fld id="{F2EC359B-1AB6-43CE-8AE3-778957AE5EF7}" type="slidenum">
              <a:rPr lang="en-US" smtClean="0"/>
              <a:pPr/>
              <a:t>38</a:t>
            </a:fld>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41067" y="1018106"/>
            <a:ext cx="4070951" cy="4119747"/>
          </a:xfrm>
        </p:spPr>
      </p:pic>
      <p:pic>
        <p:nvPicPr>
          <p:cNvPr id="9" name="Content Placeholder 8"/>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212270" y="1018106"/>
            <a:ext cx="6328347" cy="4188894"/>
          </a:xfrm>
        </p:spPr>
      </p:pic>
    </p:spTree>
    <p:extLst>
      <p:ext uri="{BB962C8B-B14F-4D97-AF65-F5344CB8AC3E}">
        <p14:creationId xmlns:p14="http://schemas.microsoft.com/office/powerpoint/2010/main" val="122253000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271" y="173034"/>
            <a:ext cx="10811238" cy="566283"/>
          </a:xfrm>
        </p:spPr>
        <p:txBody>
          <a:bodyPr/>
          <a:lstStyle/>
          <a:p>
            <a:r>
              <a:rPr lang="en-US" dirty="0" smtClean="0"/>
              <a:t>Alternative Optimal Solution</a:t>
            </a:r>
            <a:endParaRPr lang="en-US" dirty="0"/>
          </a:p>
        </p:txBody>
      </p:sp>
      <p:sp>
        <p:nvSpPr>
          <p:cNvPr id="3" name="Content Placeholder 2"/>
          <p:cNvSpPr>
            <a:spLocks noGrp="1"/>
          </p:cNvSpPr>
          <p:nvPr>
            <p:ph sz="half" idx="1"/>
          </p:nvPr>
        </p:nvSpPr>
        <p:spPr>
          <a:xfrm>
            <a:off x="212271" y="4961468"/>
            <a:ext cx="10811237" cy="1775140"/>
          </a:xfrm>
        </p:spPr>
        <p:txBody>
          <a:bodyPr>
            <a:normAutofit fontScale="70000" lnSpcReduction="20000"/>
          </a:bodyPr>
          <a:lstStyle/>
          <a:p>
            <a:pPr marL="571500" indent="-457200">
              <a:buFont typeface="+mj-lt"/>
              <a:buAutoNum type="arabicPeriod"/>
            </a:pPr>
            <a:r>
              <a:rPr lang="en-US" dirty="0"/>
              <a:t>Solve original linear program.</a:t>
            </a:r>
          </a:p>
          <a:p>
            <a:pPr marL="571500" indent="-457200">
              <a:buFont typeface="+mj-lt"/>
              <a:buAutoNum type="arabicPeriod"/>
            </a:pPr>
            <a:r>
              <a:rPr lang="en-US" dirty="0"/>
              <a:t>Create New Linear Program with:</a:t>
            </a:r>
          </a:p>
          <a:p>
            <a:pPr marL="868680" lvl="1" indent="-457200">
              <a:buFont typeface="+mj-lt"/>
              <a:buAutoNum type="arabicPeriod"/>
            </a:pPr>
            <a:r>
              <a:rPr lang="en-US" dirty="0"/>
              <a:t>New Max Objective Function = Sum of Decision Variables (from Step 1) that are equal to zero.</a:t>
            </a:r>
          </a:p>
          <a:p>
            <a:pPr marL="868680" lvl="1" indent="-457200">
              <a:buFont typeface="+mj-lt"/>
              <a:buAutoNum type="arabicPeriod"/>
            </a:pPr>
            <a:r>
              <a:rPr lang="en-US" dirty="0"/>
              <a:t>All original constraints + new one: Original Objective function = Optimal Value Achieved in Step 1.</a:t>
            </a:r>
          </a:p>
          <a:p>
            <a:pPr marL="571500" indent="-457200">
              <a:buFont typeface="+mj-lt"/>
              <a:buAutoNum type="arabicPeriod"/>
            </a:pPr>
            <a:r>
              <a:rPr lang="en-US" dirty="0"/>
              <a:t>Solve Linear Program. If the New Objective Function &gt; 0, an alternative optimal solution has been found.</a:t>
            </a:r>
          </a:p>
          <a:p>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61639" y="214257"/>
            <a:ext cx="5361869" cy="5127099"/>
          </a:xfrm>
        </p:spPr>
      </p:pic>
      <p:sp>
        <p:nvSpPr>
          <p:cNvPr id="5" name="Slide Number Placeholder 4"/>
          <p:cNvSpPr>
            <a:spLocks noGrp="1"/>
          </p:cNvSpPr>
          <p:nvPr>
            <p:ph type="sldNum" sz="quarter" idx="12"/>
          </p:nvPr>
        </p:nvSpPr>
        <p:spPr/>
        <p:txBody>
          <a:bodyPr/>
          <a:lstStyle/>
          <a:p>
            <a:fld id="{F2EC359B-1AB6-43CE-8AE3-778957AE5EF7}" type="slidenum">
              <a:rPr lang="en-US" smtClean="0"/>
              <a:pPr/>
              <a:t>39</a:t>
            </a:fld>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9066" y="826587"/>
            <a:ext cx="3856219" cy="3902440"/>
          </a:xfrm>
          <a:prstGeom prst="rect">
            <a:avLst/>
          </a:prstGeom>
        </p:spPr>
      </p:pic>
    </p:spTree>
    <p:extLst>
      <p:ext uri="{BB962C8B-B14F-4D97-AF65-F5344CB8AC3E}">
        <p14:creationId xmlns:p14="http://schemas.microsoft.com/office/powerpoint/2010/main" val="64323787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Programming </a:t>
            </a:r>
            <a:r>
              <a:rPr lang="en-US" dirty="0" smtClean="0"/>
              <a:t>(Linear </a:t>
            </a:r>
            <a:r>
              <a:rPr lang="en-US" dirty="0"/>
              <a:t>O</a:t>
            </a:r>
            <a:r>
              <a:rPr lang="en-US" dirty="0" smtClean="0"/>
              <a:t>ptimization)</a:t>
            </a:r>
            <a:endParaRPr lang="en-US" dirty="0"/>
          </a:p>
        </p:txBody>
      </p:sp>
      <p:sp>
        <p:nvSpPr>
          <p:cNvPr id="3" name="Content Placeholder 2"/>
          <p:cNvSpPr>
            <a:spLocks noGrp="1"/>
          </p:cNvSpPr>
          <p:nvPr>
            <p:ph idx="1"/>
          </p:nvPr>
        </p:nvSpPr>
        <p:spPr>
          <a:xfrm>
            <a:off x="166007" y="1200151"/>
            <a:ext cx="10850336" cy="5372100"/>
          </a:xfrm>
        </p:spPr>
        <p:txBody>
          <a:bodyPr>
            <a:normAutofit lnSpcReduction="10000"/>
          </a:bodyPr>
          <a:lstStyle/>
          <a:p>
            <a:r>
              <a:rPr lang="en-US" dirty="0"/>
              <a:t>Linear </a:t>
            </a:r>
            <a:r>
              <a:rPr lang="en-US" dirty="0" smtClean="0"/>
              <a:t>Programming</a:t>
            </a:r>
          </a:p>
          <a:p>
            <a:pPr lvl="1"/>
            <a:r>
              <a:rPr lang="en-US" dirty="0" smtClean="0"/>
              <a:t>Using Linear Algebra to either maximize or minimize and </a:t>
            </a:r>
            <a:r>
              <a:rPr lang="en-US" b="1" dirty="0" smtClean="0"/>
              <a:t>objective function </a:t>
            </a:r>
            <a:r>
              <a:rPr lang="en-US" dirty="0" smtClean="0"/>
              <a:t>given a set of </a:t>
            </a:r>
            <a:r>
              <a:rPr lang="en-US" b="1" dirty="0" smtClean="0"/>
              <a:t>constraints</a:t>
            </a:r>
            <a:r>
              <a:rPr lang="en-US" dirty="0" smtClean="0"/>
              <a:t>.</a:t>
            </a:r>
          </a:p>
          <a:p>
            <a:pPr lvl="1"/>
            <a:r>
              <a:rPr lang="en-US" dirty="0" smtClean="0"/>
              <a:t>Mathematical Model built with linear equations for the </a:t>
            </a:r>
            <a:r>
              <a:rPr lang="en-US" b="1" dirty="0" smtClean="0"/>
              <a:t>objective function </a:t>
            </a:r>
            <a:r>
              <a:rPr lang="en-US" dirty="0" smtClean="0"/>
              <a:t>and </a:t>
            </a:r>
            <a:r>
              <a:rPr lang="en-US" b="1" dirty="0" smtClean="0"/>
              <a:t>constraints</a:t>
            </a:r>
            <a:r>
              <a:rPr lang="en-US" dirty="0" smtClean="0"/>
              <a:t>.</a:t>
            </a:r>
          </a:p>
          <a:p>
            <a:r>
              <a:rPr lang="en-US" dirty="0" smtClean="0"/>
              <a:t>Example:</a:t>
            </a:r>
          </a:p>
          <a:p>
            <a:pPr lvl="1"/>
            <a:r>
              <a:rPr lang="en-US" dirty="0" smtClean="0"/>
              <a:t>Computer manufacturer company wants to maximize contribution margin from the sales of two laptop computers given the following facts:</a:t>
            </a:r>
          </a:p>
          <a:p>
            <a:pPr lvl="2"/>
            <a:r>
              <a:rPr lang="en-US" dirty="0" smtClean="0"/>
              <a:t>Laptop 1 price = $295</a:t>
            </a:r>
          </a:p>
          <a:p>
            <a:pPr lvl="2"/>
            <a:r>
              <a:rPr lang="en-US" dirty="0" smtClean="0"/>
              <a:t>Laptop 1 cost = $200</a:t>
            </a:r>
          </a:p>
          <a:p>
            <a:pPr lvl="2"/>
            <a:r>
              <a:rPr lang="en-US" dirty="0" smtClean="0"/>
              <a:t>Laptop 2 price = $450</a:t>
            </a:r>
          </a:p>
          <a:p>
            <a:pPr lvl="2"/>
            <a:r>
              <a:rPr lang="en-US" dirty="0" smtClean="0"/>
              <a:t>Laptop 2 cost = $400</a:t>
            </a:r>
          </a:p>
          <a:p>
            <a:pPr lvl="2"/>
            <a:r>
              <a:rPr lang="en-US" dirty="0" smtClean="0"/>
              <a:t>Max COGS for both = $70,000</a:t>
            </a:r>
          </a:p>
          <a:p>
            <a:pPr lvl="2"/>
            <a:r>
              <a:rPr lang="en-US" dirty="0" smtClean="0"/>
              <a:t>Max estimated demand for 1 </a:t>
            </a:r>
            <a:r>
              <a:rPr lang="en-US" dirty="0"/>
              <a:t>= </a:t>
            </a:r>
            <a:r>
              <a:rPr lang="en-US" dirty="0" smtClean="0"/>
              <a:t>200</a:t>
            </a:r>
          </a:p>
          <a:p>
            <a:pPr lvl="2"/>
            <a:r>
              <a:rPr lang="en-US" dirty="0" smtClean="0"/>
              <a:t>Min </a:t>
            </a:r>
            <a:r>
              <a:rPr lang="en-US" dirty="0"/>
              <a:t>estimated demand for </a:t>
            </a:r>
            <a:r>
              <a:rPr lang="en-US" dirty="0" smtClean="0"/>
              <a:t>2 </a:t>
            </a:r>
            <a:r>
              <a:rPr lang="en-US" dirty="0"/>
              <a:t>= </a:t>
            </a:r>
            <a:r>
              <a:rPr lang="en-US" dirty="0" smtClean="0"/>
              <a:t>100</a:t>
            </a:r>
            <a:endParaRPr lang="en-US" dirty="0"/>
          </a:p>
          <a:p>
            <a:pPr lvl="2"/>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4</a:t>
            </a:fld>
            <a:endParaRPr lang="en-US" dirty="0"/>
          </a:p>
        </p:txBody>
      </p:sp>
      <p:grpSp>
        <p:nvGrpSpPr>
          <p:cNvPr id="12" name="Group 11"/>
          <p:cNvGrpSpPr/>
          <p:nvPr/>
        </p:nvGrpSpPr>
        <p:grpSpPr>
          <a:xfrm>
            <a:off x="3683000" y="4191000"/>
            <a:ext cx="2538942" cy="1261533"/>
            <a:chOff x="3683000" y="4191000"/>
            <a:chExt cx="2538942" cy="1261533"/>
          </a:xfrm>
        </p:grpSpPr>
        <p:sp>
          <p:nvSpPr>
            <p:cNvPr id="5" name="Right Brace 4"/>
            <p:cNvSpPr/>
            <p:nvPr/>
          </p:nvSpPr>
          <p:spPr>
            <a:xfrm>
              <a:off x="3683000" y="4191000"/>
              <a:ext cx="643467" cy="1261533"/>
            </a:xfrm>
            <a:prstGeom prst="rightBrace">
              <a:avLst/>
            </a:prstGeom>
            <a:ln w="12700">
              <a:solidFill>
                <a:srgbClr val="00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Rectangle 5"/>
            <p:cNvSpPr/>
            <p:nvPr/>
          </p:nvSpPr>
          <p:spPr>
            <a:xfrm>
              <a:off x="4326467" y="4240741"/>
              <a:ext cx="1895475" cy="1162050"/>
            </a:xfrm>
            <a:prstGeom prst="rect">
              <a:avLst/>
            </a:prstGeom>
            <a:ln w="12700">
              <a:solidFill>
                <a:srgbClr val="000000"/>
              </a:solidFill>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Coefficients for Objective Function</a:t>
              </a:r>
              <a:endParaRPr lang="en-US" dirty="0"/>
            </a:p>
          </p:txBody>
        </p:sp>
      </p:grpSp>
      <p:grpSp>
        <p:nvGrpSpPr>
          <p:cNvPr id="13" name="Group 12"/>
          <p:cNvGrpSpPr/>
          <p:nvPr/>
        </p:nvGrpSpPr>
        <p:grpSpPr>
          <a:xfrm>
            <a:off x="5421841" y="5547484"/>
            <a:ext cx="2538942" cy="951840"/>
            <a:chOff x="5421841" y="5547484"/>
            <a:chExt cx="2538942" cy="634242"/>
          </a:xfrm>
        </p:grpSpPr>
        <p:sp>
          <p:nvSpPr>
            <p:cNvPr id="10" name="Right Brace 9"/>
            <p:cNvSpPr/>
            <p:nvPr/>
          </p:nvSpPr>
          <p:spPr>
            <a:xfrm>
              <a:off x="5421841" y="5547484"/>
              <a:ext cx="643467" cy="634242"/>
            </a:xfrm>
            <a:prstGeom prst="rightBrace">
              <a:avLst/>
            </a:prstGeom>
            <a:ln w="12700">
              <a:solidFill>
                <a:srgbClr val="00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Rectangle 10"/>
            <p:cNvSpPr/>
            <p:nvPr/>
          </p:nvSpPr>
          <p:spPr>
            <a:xfrm>
              <a:off x="6065308" y="5547484"/>
              <a:ext cx="1895475" cy="634242"/>
            </a:xfrm>
            <a:prstGeom prst="rect">
              <a:avLst/>
            </a:prstGeom>
            <a:ln w="12700">
              <a:solidFill>
                <a:srgbClr val="000000"/>
              </a:solidFill>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Constraints</a:t>
              </a:r>
              <a:endParaRPr lang="en-US" dirty="0"/>
            </a:p>
          </p:txBody>
        </p:sp>
      </p:grpSp>
      <p:sp>
        <p:nvSpPr>
          <p:cNvPr id="14" name="TextBox 13"/>
          <p:cNvSpPr txBox="1"/>
          <p:nvPr/>
        </p:nvSpPr>
        <p:spPr>
          <a:xfrm>
            <a:off x="8695419" y="4191000"/>
            <a:ext cx="2473324" cy="2308324"/>
          </a:xfrm>
          <a:prstGeom prst="rect">
            <a:avLst/>
          </a:prstGeom>
          <a:solidFill>
            <a:schemeClr val="bg1"/>
          </a:solidFill>
          <a:ln w="12700">
            <a:solidFill>
              <a:schemeClr val="tx1"/>
            </a:solidFill>
          </a:ln>
        </p:spPr>
        <p:txBody>
          <a:bodyPr wrap="square" lIns="0" tIns="0" rIns="0" bIns="0" rtlCol="0">
            <a:spAutoFit/>
          </a:bodyPr>
          <a:lstStyle/>
          <a:p>
            <a:pPr marL="285750" lvl="1" indent="-285750">
              <a:buFont typeface="Arial" panose="020B0604020202020204" pitchFamily="34" charset="0"/>
              <a:buChar char="•"/>
            </a:pPr>
            <a:r>
              <a:rPr lang="en-US" sz="1500" dirty="0" smtClean="0"/>
              <a:t>Programming means “choosing a course of action”.</a:t>
            </a:r>
          </a:p>
          <a:p>
            <a:pPr marL="285750" lvl="1" indent="-285750">
              <a:buFont typeface="Arial" panose="020B0604020202020204" pitchFamily="34" charset="0"/>
              <a:buChar char="•"/>
            </a:pPr>
            <a:r>
              <a:rPr lang="en-US" sz="1500" dirty="0" smtClean="0"/>
              <a:t>Linear equation means each variable appears as a separate term and is raised to the first power (^1).</a:t>
            </a:r>
          </a:p>
          <a:p>
            <a:pPr marL="285750" lvl="1" indent="-285750">
              <a:buFont typeface="Arial" panose="020B0604020202020204" pitchFamily="34" charset="0"/>
              <a:buChar char="•"/>
            </a:pPr>
            <a:r>
              <a:rPr lang="en-US" sz="1500" dirty="0" smtClean="0"/>
              <a:t>“Linear” means the model only contains linear equations.</a:t>
            </a:r>
            <a:endParaRPr lang="en-US" sz="1500" b="0" i="1" dirty="0" smtClean="0">
              <a:latin typeface="Cambria Math" panose="02040503050406030204" pitchFamily="18" charset="0"/>
            </a:endParaRPr>
          </a:p>
        </p:txBody>
      </p:sp>
    </p:spTree>
    <p:extLst>
      <p:ext uri="{BB962C8B-B14F-4D97-AF65-F5344CB8AC3E}">
        <p14:creationId xmlns:p14="http://schemas.microsoft.com/office/powerpoint/2010/main" val="708235438"/>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271" y="274639"/>
            <a:ext cx="10811238" cy="447776"/>
          </a:xfrm>
        </p:spPr>
        <p:txBody>
          <a:bodyPr/>
          <a:lstStyle/>
          <a:p>
            <a:r>
              <a:rPr lang="en-US" dirty="0"/>
              <a:t>Binary Variable </a:t>
            </a:r>
            <a:r>
              <a:rPr lang="en-US" dirty="0" smtClean="0"/>
              <a:t>Is Like On On/Off Switch</a:t>
            </a:r>
            <a:br>
              <a:rPr lang="en-US" dirty="0" smtClean="0"/>
            </a:br>
            <a:r>
              <a:rPr lang="en-US" sz="2000" dirty="0">
                <a:solidFill>
                  <a:srgbClr val="2F2B20"/>
                </a:solidFill>
              </a:rPr>
              <a:t>Solver: </a:t>
            </a:r>
            <a:r>
              <a:rPr lang="en-US" sz="2000" dirty="0" smtClean="0">
                <a:solidFill>
                  <a:srgbClr val="2F2B20"/>
                </a:solidFill>
              </a:rPr>
              <a:t>NPV Finance Example</a:t>
            </a:r>
            <a:r>
              <a:rPr lang="en-US" sz="2000" dirty="0">
                <a:solidFill>
                  <a:srgbClr val="2F2B20"/>
                </a:solidFill>
              </a:rPr>
              <a:t>, Multiple Variables, </a:t>
            </a:r>
            <a:r>
              <a:rPr lang="en-US" sz="2000" dirty="0" smtClean="0">
                <a:solidFill>
                  <a:srgbClr val="2F2B20"/>
                </a:solidFill>
              </a:rPr>
              <a:t>Choose When there are Limited Resources</a:t>
            </a:r>
            <a:endParaRPr lang="en-US" sz="2800" dirty="0"/>
          </a:p>
        </p:txBody>
      </p:sp>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10420" y="2667004"/>
            <a:ext cx="6915867" cy="3488266"/>
          </a:xfrm>
        </p:spPr>
      </p:pic>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092249" y="2667004"/>
            <a:ext cx="4032860" cy="4081199"/>
          </a:xfrm>
        </p:spPr>
      </p:pic>
      <p:sp>
        <p:nvSpPr>
          <p:cNvPr id="5" name="Slide Number Placeholder 4"/>
          <p:cNvSpPr>
            <a:spLocks noGrp="1"/>
          </p:cNvSpPr>
          <p:nvPr>
            <p:ph type="sldNum" sz="quarter" idx="12"/>
          </p:nvPr>
        </p:nvSpPr>
        <p:spPr/>
        <p:txBody>
          <a:bodyPr/>
          <a:lstStyle/>
          <a:p>
            <a:fld id="{F2EC359B-1AB6-43CE-8AE3-778957AE5EF7}" type="slidenum">
              <a:rPr lang="en-US" smtClean="0"/>
              <a:pPr/>
              <a:t>40</a:t>
            </a:fld>
            <a:endParaRPr lang="en-US" dirty="0"/>
          </a:p>
        </p:txBody>
      </p:sp>
      <p:sp>
        <p:nvSpPr>
          <p:cNvPr id="6" name="TextBox 5"/>
          <p:cNvSpPr txBox="1"/>
          <p:nvPr/>
        </p:nvSpPr>
        <p:spPr>
          <a:xfrm>
            <a:off x="364067" y="1202267"/>
            <a:ext cx="9795933" cy="984885"/>
          </a:xfrm>
          <a:prstGeom prst="rect">
            <a:avLst/>
          </a:prstGeom>
          <a:solidFill>
            <a:schemeClr val="bg1"/>
          </a:solidFill>
          <a:ln w="12700">
            <a:solidFill>
              <a:schemeClr val="tx1"/>
            </a:solidFill>
          </a:ln>
        </p:spPr>
        <p:txBody>
          <a:bodyPr wrap="square" lIns="0" tIns="0" rIns="0" bIns="0" rtlCol="0">
            <a:spAutoFit/>
          </a:bodyPr>
          <a:lstStyle/>
          <a:p>
            <a:r>
              <a:rPr lang="en-US" sz="1600" dirty="0"/>
              <a:t>1 = “Yes” or “TRUE”</a:t>
            </a:r>
          </a:p>
          <a:p>
            <a:r>
              <a:rPr lang="en-US" sz="1600" dirty="0"/>
              <a:t>0 = “No” or “FALSE”</a:t>
            </a:r>
          </a:p>
          <a:p>
            <a:r>
              <a:rPr lang="en-US" sz="1600" dirty="0" smtClean="0"/>
              <a:t>In </a:t>
            </a:r>
            <a:r>
              <a:rPr lang="en-US" sz="1600" dirty="0"/>
              <a:t>our class example, we choose the projects to go forward with given that we had limited resources.</a:t>
            </a:r>
          </a:p>
          <a:p>
            <a:endParaRPr lang="en-US" sz="1600" b="0" i="1" dirty="0" smtClean="0">
              <a:latin typeface="Cambria Math" panose="02040503050406030204" pitchFamily="18" charset="0"/>
            </a:endParaRPr>
          </a:p>
        </p:txBody>
      </p:sp>
    </p:spTree>
    <p:extLst>
      <p:ext uri="{BB962C8B-B14F-4D97-AF65-F5344CB8AC3E}">
        <p14:creationId xmlns:p14="http://schemas.microsoft.com/office/powerpoint/2010/main" val="138259375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F2B20"/>
                </a:solidFill>
              </a:rPr>
              <a:t>Binary Variable Is Like On On/Off Switch</a:t>
            </a:r>
            <a:br>
              <a:rPr lang="en-US" dirty="0">
                <a:solidFill>
                  <a:srgbClr val="2F2B20"/>
                </a:solidFill>
              </a:rPr>
            </a:br>
            <a:r>
              <a:rPr lang="en-US" sz="2000" dirty="0">
                <a:solidFill>
                  <a:srgbClr val="2F2B20"/>
                </a:solidFill>
              </a:rPr>
              <a:t>Solver: NPV Finance Example, Multiple Variables, Choose When there are Limited Resources</a:t>
            </a:r>
            <a:endParaRPr lang="en-US"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1042" y="1310221"/>
            <a:ext cx="10605066" cy="5372100"/>
          </a:xfrm>
        </p:spPr>
      </p:pic>
      <p:sp>
        <p:nvSpPr>
          <p:cNvPr id="5" name="Slide Number Placeholder 4"/>
          <p:cNvSpPr>
            <a:spLocks noGrp="1"/>
          </p:cNvSpPr>
          <p:nvPr>
            <p:ph type="sldNum" sz="quarter" idx="12"/>
          </p:nvPr>
        </p:nvSpPr>
        <p:spPr/>
        <p:txBody>
          <a:bodyPr/>
          <a:lstStyle/>
          <a:p>
            <a:fld id="{F2EC359B-1AB6-43CE-8AE3-778957AE5EF7}" type="slidenum">
              <a:rPr lang="en-US" smtClean="0"/>
              <a:pPr/>
              <a:t>41</a:t>
            </a:fld>
            <a:endParaRPr lang="en-US" dirty="0"/>
          </a:p>
        </p:txBody>
      </p:sp>
    </p:spTree>
    <p:extLst>
      <p:ext uri="{BB962C8B-B14F-4D97-AF65-F5344CB8AC3E}">
        <p14:creationId xmlns:p14="http://schemas.microsoft.com/office/powerpoint/2010/main" val="369533250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in Building Linear Program</a:t>
            </a:r>
            <a:endParaRPr lang="en-US" dirty="0"/>
          </a:p>
        </p:txBody>
      </p:sp>
      <p:sp>
        <p:nvSpPr>
          <p:cNvPr id="3" name="Content Placeholder 2"/>
          <p:cNvSpPr>
            <a:spLocks noGrp="1"/>
          </p:cNvSpPr>
          <p:nvPr>
            <p:ph sz="half" idx="1"/>
          </p:nvPr>
        </p:nvSpPr>
        <p:spPr>
          <a:xfrm>
            <a:off x="212271" y="1112703"/>
            <a:ext cx="5274129" cy="5530467"/>
          </a:xfrm>
        </p:spPr>
        <p:txBody>
          <a:bodyPr>
            <a:normAutofit fontScale="85000" lnSpcReduction="20000"/>
          </a:bodyPr>
          <a:lstStyle/>
          <a:p>
            <a:pPr marL="571500" indent="-457200">
              <a:buFont typeface="+mj-lt"/>
              <a:buAutoNum type="arabicPeriod"/>
            </a:pPr>
            <a:r>
              <a:rPr lang="en-US" dirty="0" smtClean="0"/>
              <a:t>Read problem carefully and take notes. Gather necessary data.</a:t>
            </a:r>
          </a:p>
          <a:p>
            <a:pPr marL="571500" indent="-457200">
              <a:buFont typeface="+mj-lt"/>
              <a:buAutoNum type="arabicPeriod"/>
            </a:pPr>
            <a:r>
              <a:rPr lang="en-US" dirty="0" smtClean="0"/>
              <a:t>List variables and state objective (goal).</a:t>
            </a:r>
          </a:p>
          <a:p>
            <a:pPr lvl="1"/>
            <a:r>
              <a:rPr lang="en-US" dirty="0" smtClean="0"/>
              <a:t>State Objective: max or min.</a:t>
            </a:r>
          </a:p>
          <a:p>
            <a:pPr lvl="1"/>
            <a:r>
              <a:rPr lang="en-US" dirty="0" smtClean="0"/>
              <a:t>Define Decision Variables</a:t>
            </a:r>
          </a:p>
          <a:p>
            <a:pPr lvl="2"/>
            <a:r>
              <a:rPr lang="en-US" dirty="0"/>
              <a:t>V</a:t>
            </a:r>
            <a:r>
              <a:rPr lang="en-US" dirty="0" smtClean="0"/>
              <a:t>ariables management has control over.</a:t>
            </a:r>
          </a:p>
          <a:p>
            <a:pPr lvl="1"/>
            <a:r>
              <a:rPr lang="en-US" dirty="0" smtClean="0"/>
              <a:t>List Parameters</a:t>
            </a:r>
          </a:p>
          <a:p>
            <a:pPr lvl="2"/>
            <a:r>
              <a:rPr lang="en-US" dirty="0" smtClean="0"/>
              <a:t>Assumptions, Formula Inputs, Coefficients.</a:t>
            </a:r>
          </a:p>
          <a:p>
            <a:pPr lvl="1"/>
            <a:r>
              <a:rPr lang="en-US" dirty="0" smtClean="0"/>
              <a:t>List Constraints.</a:t>
            </a:r>
          </a:p>
          <a:p>
            <a:pPr marL="628650" indent="-514350">
              <a:buFont typeface="+mj-lt"/>
              <a:buAutoNum type="arabicPeriod" startAt="3"/>
            </a:pPr>
            <a:r>
              <a:rPr lang="en-US" dirty="0"/>
              <a:t>Define Linear Equations for:</a:t>
            </a:r>
          </a:p>
          <a:p>
            <a:pPr lvl="1"/>
            <a:r>
              <a:rPr lang="en-US" dirty="0"/>
              <a:t>Objective Function</a:t>
            </a:r>
          </a:p>
          <a:p>
            <a:pPr lvl="2"/>
            <a:r>
              <a:rPr lang="en-US" dirty="0"/>
              <a:t>Formula to find optimal solution for, max or min.</a:t>
            </a:r>
          </a:p>
          <a:p>
            <a:pPr lvl="2"/>
            <a:r>
              <a:rPr lang="en-US" dirty="0"/>
              <a:t>Formula that uses Decision Variables as formula inputs.</a:t>
            </a:r>
          </a:p>
          <a:p>
            <a:pPr lvl="2"/>
            <a:r>
              <a:rPr lang="en-US" dirty="0"/>
              <a:t>Formula will have coefficients for each decision variable</a:t>
            </a:r>
            <a:r>
              <a:rPr lang="en-US" dirty="0" smtClean="0"/>
              <a:t>.</a:t>
            </a:r>
          </a:p>
          <a:p>
            <a:pPr marL="571500" indent="-457200">
              <a:buFont typeface="+mj-lt"/>
              <a:buAutoNum type="arabicPeriod"/>
            </a:pPr>
            <a:endParaRPr lang="en-US" dirty="0" smtClean="0"/>
          </a:p>
          <a:p>
            <a:pPr marL="868680" lvl="1" indent="-457200">
              <a:buFont typeface="+mj-lt"/>
              <a:buAutoNum type="arabicPeriod"/>
            </a:pPr>
            <a:endParaRPr lang="en-US" dirty="0"/>
          </a:p>
        </p:txBody>
      </p:sp>
      <p:sp>
        <p:nvSpPr>
          <p:cNvPr id="5" name="Content Placeholder 4"/>
          <p:cNvSpPr>
            <a:spLocks noGrp="1"/>
          </p:cNvSpPr>
          <p:nvPr>
            <p:ph sz="half" idx="2"/>
          </p:nvPr>
        </p:nvSpPr>
        <p:spPr>
          <a:xfrm>
            <a:off x="5495471" y="1112703"/>
            <a:ext cx="5274129" cy="5530467"/>
          </a:xfrm>
        </p:spPr>
        <p:txBody>
          <a:bodyPr>
            <a:normAutofit fontScale="85000" lnSpcReduction="20000"/>
          </a:bodyPr>
          <a:lstStyle/>
          <a:p>
            <a:pPr marL="628650" indent="-514350">
              <a:buFont typeface="+mj-lt"/>
              <a:buAutoNum type="arabicPeriod" startAt="3"/>
            </a:pPr>
            <a:r>
              <a:rPr lang="en-US" dirty="0"/>
              <a:t>Define Linear Equations for:</a:t>
            </a:r>
          </a:p>
          <a:p>
            <a:pPr lvl="1"/>
            <a:r>
              <a:rPr lang="en-US" dirty="0" smtClean="0"/>
              <a:t>Constraint Functions</a:t>
            </a:r>
            <a:endParaRPr lang="en-US" dirty="0"/>
          </a:p>
          <a:p>
            <a:pPr lvl="2"/>
            <a:r>
              <a:rPr lang="en-US" dirty="0"/>
              <a:t>Formulas that place limitations on finding an optimal </a:t>
            </a:r>
            <a:r>
              <a:rPr lang="en-US" dirty="0" smtClean="0"/>
              <a:t>solution.</a:t>
            </a:r>
          </a:p>
          <a:p>
            <a:pPr lvl="3"/>
            <a:r>
              <a:rPr lang="en-US" dirty="0" smtClean="0"/>
              <a:t>Restrictions </a:t>
            </a:r>
            <a:r>
              <a:rPr lang="en-US" dirty="0"/>
              <a:t>that limit the outcomes of the decision </a:t>
            </a:r>
            <a:r>
              <a:rPr lang="en-US" dirty="0" smtClean="0"/>
              <a:t>variables.</a:t>
            </a:r>
            <a:endParaRPr lang="en-US" dirty="0"/>
          </a:p>
          <a:p>
            <a:pPr lvl="2"/>
            <a:r>
              <a:rPr lang="en-US" dirty="0"/>
              <a:t>Formula that uses Decision Variables as formula inputs.</a:t>
            </a:r>
          </a:p>
          <a:p>
            <a:pPr lvl="2"/>
            <a:r>
              <a:rPr lang="en-US" dirty="0"/>
              <a:t>The amount of the constraint will be the Right-Side of the constraint linear inequality</a:t>
            </a:r>
            <a:r>
              <a:rPr lang="en-US" dirty="0" smtClean="0"/>
              <a:t>.</a:t>
            </a:r>
          </a:p>
          <a:p>
            <a:pPr marL="571500" indent="-457200">
              <a:buFont typeface="+mj-lt"/>
              <a:buAutoNum type="arabicPeriod" startAt="3"/>
            </a:pPr>
            <a:r>
              <a:rPr lang="en-US" dirty="0" smtClean="0"/>
              <a:t>Solve on paper using algebra</a:t>
            </a:r>
          </a:p>
          <a:p>
            <a:pPr marL="571500" indent="-457200">
              <a:buFont typeface="+mj-lt"/>
              <a:buAutoNum type="arabicPeriod" startAt="3"/>
            </a:pPr>
            <a:r>
              <a:rPr lang="en-US" dirty="0" smtClean="0"/>
              <a:t>Solve using Excel Solver</a:t>
            </a:r>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5</a:t>
            </a:fld>
            <a:endParaRPr lang="en-US" dirty="0"/>
          </a:p>
        </p:txBody>
      </p:sp>
    </p:spTree>
    <p:extLst>
      <p:ext uri="{BB962C8B-B14F-4D97-AF65-F5344CB8AC3E}">
        <p14:creationId xmlns:p14="http://schemas.microsoft.com/office/powerpoint/2010/main" val="2795762947"/>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3" name="type.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07" y="274637"/>
            <a:ext cx="10850336" cy="1087437"/>
          </a:xfrm>
        </p:spPr>
        <p:txBody>
          <a:bodyPr/>
          <a:lstStyle/>
          <a:p>
            <a:r>
              <a:rPr lang="en-US" dirty="0"/>
              <a:t>Two Decision Variable </a:t>
            </a:r>
            <a:r>
              <a:rPr lang="en-US" dirty="0" smtClean="0"/>
              <a:t>Example:</a:t>
            </a:r>
            <a:br>
              <a:rPr lang="en-US" dirty="0" smtClean="0"/>
            </a:br>
            <a:r>
              <a:rPr lang="en-US" dirty="0" smtClean="0"/>
              <a:t>Manufacturing Example, Maximization Problem</a:t>
            </a:r>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6</a:t>
            </a:fld>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8407" y="1752742"/>
            <a:ext cx="10752647" cy="2552557"/>
          </a:xfrm>
        </p:spPr>
      </p:pic>
    </p:spTree>
    <p:extLst>
      <p:ext uri="{BB962C8B-B14F-4D97-AF65-F5344CB8AC3E}">
        <p14:creationId xmlns:p14="http://schemas.microsoft.com/office/powerpoint/2010/main" val="3741775508"/>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Decision Variable Example: Using Algebra</a:t>
            </a:r>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7</a:t>
            </a:fld>
            <a:endParaRPr lang="en-US" dirty="0"/>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04333" y="910431"/>
            <a:ext cx="4512733" cy="5875069"/>
          </a:xfrm>
        </p:spPr>
      </p:pic>
      <p:pic>
        <p:nvPicPr>
          <p:cNvPr id="9" name="Content Placeholder 8"/>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875868" y="1084772"/>
            <a:ext cx="4411132" cy="5742796"/>
          </a:xfrm>
        </p:spPr>
      </p:pic>
    </p:spTree>
    <p:extLst>
      <p:ext uri="{BB962C8B-B14F-4D97-AF65-F5344CB8AC3E}">
        <p14:creationId xmlns:p14="http://schemas.microsoft.com/office/powerpoint/2010/main" val="3993924807"/>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884334" y="739025"/>
            <a:ext cx="4605866" cy="5996317"/>
          </a:xfrm>
        </p:spPr>
      </p:pic>
      <p:pic>
        <p:nvPicPr>
          <p:cNvPr id="7" name="Content Placeholder 6"/>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601133" y="739025"/>
            <a:ext cx="4685549" cy="6100055"/>
          </a:xfrm>
        </p:spPr>
      </p:pic>
      <p:sp>
        <p:nvSpPr>
          <p:cNvPr id="2" name="Title 1"/>
          <p:cNvSpPr>
            <a:spLocks noGrp="1"/>
          </p:cNvSpPr>
          <p:nvPr>
            <p:ph type="title"/>
          </p:nvPr>
        </p:nvSpPr>
        <p:spPr>
          <a:xfrm>
            <a:off x="212271" y="181501"/>
            <a:ext cx="10811238" cy="566283"/>
          </a:xfrm>
        </p:spPr>
        <p:txBody>
          <a:bodyPr/>
          <a:lstStyle/>
          <a:p>
            <a:r>
              <a:rPr lang="en-US" dirty="0" smtClean="0"/>
              <a:t>Two Decision Variable Example: Using Algebra</a:t>
            </a:r>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8</a:t>
            </a:fld>
            <a:endParaRPr lang="en-US" dirty="0"/>
          </a:p>
        </p:txBody>
      </p:sp>
    </p:spTree>
    <p:extLst>
      <p:ext uri="{BB962C8B-B14F-4D97-AF65-F5344CB8AC3E}">
        <p14:creationId xmlns:p14="http://schemas.microsoft.com/office/powerpoint/2010/main" val="2415932377"/>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5" name="type.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Decision Variable Example: Using Algebra</a:t>
            </a:r>
            <a:endParaRPr lang="en-US" dirty="0"/>
          </a:p>
        </p:txBody>
      </p:sp>
      <p:sp>
        <p:nvSpPr>
          <p:cNvPr id="5" name="Content Placeholder 4"/>
          <p:cNvSpPr>
            <a:spLocks noGrp="1"/>
          </p:cNvSpPr>
          <p:nvPr>
            <p:ph sz="half" idx="1"/>
          </p:nvPr>
        </p:nvSpPr>
        <p:spPr/>
        <p:txBody>
          <a:bodyPr>
            <a:normAutofit fontScale="85000" lnSpcReduction="10000"/>
          </a:bodyPr>
          <a:lstStyle/>
          <a:p>
            <a:r>
              <a:rPr lang="en-US" dirty="0" smtClean="0"/>
              <a:t>Each plotted line defines an inequality (half space) that has a direction indicated by the red arrows.</a:t>
            </a:r>
          </a:p>
          <a:p>
            <a:r>
              <a:rPr lang="en-US" dirty="0" smtClean="0"/>
              <a:t>The intersection of the half spaces (confined internal area) is called the “Feasible Region” and is defined as the set of points that satisfy all the constraints.</a:t>
            </a:r>
          </a:p>
          <a:p>
            <a:r>
              <a:rPr lang="en-US" dirty="0" smtClean="0"/>
              <a:t>The </a:t>
            </a:r>
            <a:r>
              <a:rPr lang="en-US" dirty="0"/>
              <a:t>optimal solution </a:t>
            </a:r>
            <a:r>
              <a:rPr lang="en-US" dirty="0" smtClean="0"/>
              <a:t>will be one of the vertices (extreme values) on the outside edge of the feasible </a:t>
            </a:r>
            <a:r>
              <a:rPr lang="en-US" dirty="0"/>
              <a:t>solution </a:t>
            </a:r>
            <a:r>
              <a:rPr lang="en-US" dirty="0" smtClean="0"/>
              <a:t>region.</a:t>
            </a:r>
            <a:endParaRPr lang="en-US" dirty="0"/>
          </a:p>
        </p:txBody>
      </p:sp>
      <p:pic>
        <p:nvPicPr>
          <p:cNvPr id="24" name="Content Placeholder 23"/>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b="31943"/>
          <a:stretch/>
        </p:blipFill>
        <p:spPr>
          <a:xfrm>
            <a:off x="5673032" y="1340778"/>
            <a:ext cx="5513250" cy="4884854"/>
          </a:xfrm>
        </p:spPr>
      </p:pic>
      <p:sp>
        <p:nvSpPr>
          <p:cNvPr id="4" name="Slide Number Placeholder 3"/>
          <p:cNvSpPr>
            <a:spLocks noGrp="1"/>
          </p:cNvSpPr>
          <p:nvPr>
            <p:ph type="sldNum" sz="quarter" idx="12"/>
          </p:nvPr>
        </p:nvSpPr>
        <p:spPr/>
        <p:txBody>
          <a:bodyPr/>
          <a:lstStyle/>
          <a:p>
            <a:fld id="{F2EC359B-1AB6-43CE-8AE3-778957AE5EF7}" type="slidenum">
              <a:rPr lang="en-US" smtClean="0"/>
              <a:pPr/>
              <a:t>9</a:t>
            </a:fld>
            <a:endParaRPr lang="en-US" dirty="0"/>
          </a:p>
        </p:txBody>
      </p:sp>
      <p:cxnSp>
        <p:nvCxnSpPr>
          <p:cNvPr id="26" name="Straight Arrow Connector 25"/>
          <p:cNvCxnSpPr/>
          <p:nvPr/>
        </p:nvCxnSpPr>
        <p:spPr>
          <a:xfrm flipH="1">
            <a:off x="7513504" y="3850836"/>
            <a:ext cx="71609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6765519" y="3258459"/>
            <a:ext cx="398442" cy="5923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838939" y="3955055"/>
            <a:ext cx="630959" cy="151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6645496" y="4146456"/>
            <a:ext cx="8692" cy="3814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6798570" y="4678790"/>
            <a:ext cx="8692" cy="3814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134182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type.wav"/>
          </p:stSnd>
        </p:sndAc>
      </p:transition>
    </mc:Choice>
    <mc:Fallback xmlns="">
      <p:transition spd="slow">
        <p:fade/>
        <p:sndAc>
          <p:stSnd>
            <p:snd r:embed="rId4"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ppt_x"/>
                                          </p:val>
                                        </p:tav>
                                        <p:tav tm="100000">
                                          <p:val>
                                            <p:strVal val="#ppt_x"/>
                                          </p:val>
                                        </p:tav>
                                      </p:tavLst>
                                    </p:anim>
                                    <p:anim calcmode="lin" valueType="num">
                                      <p:cBhvr additive="base">
                                        <p:cTn id="1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spDef>
      <a:spPr>
        <a:ln w="12700">
          <a:solidFill>
            <a:srgbClr val="000000"/>
          </a:solidFill>
          <a:tailEnd type="none"/>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lnDef>
      <a:spPr>
        <a:ln w="12700">
          <a:solidFill>
            <a:srgbClr val="000000"/>
          </a:solidFill>
          <a:tailEnd type="triangle"/>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ln w="12700">
          <a:solidFill>
            <a:schemeClr val="tx1"/>
          </a:solidFill>
        </a:ln>
      </a:spPr>
      <a:bodyPr wrap="none" lIns="0" tIns="0" rIns="0" bIns="0" rtlCol="0">
        <a:spAutoFit/>
      </a:bodyPr>
      <a:lstStyle>
        <a:defPPr>
          <a:defRPr sz="2800" b="0" i="1" smtClean="0">
            <a:latin typeface="Cambria Math" panose="02040503050406030204"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3621</TotalTime>
  <Words>2195</Words>
  <Application>Microsoft Office PowerPoint</Application>
  <PresentationFormat>Widescreen</PresentationFormat>
  <Paragraphs>274</Paragraphs>
  <Slides>41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Calibri Light</vt:lpstr>
      <vt:lpstr>Cambria</vt:lpstr>
      <vt:lpstr>Cambria Math</vt:lpstr>
      <vt:lpstr>Wingdings</vt:lpstr>
      <vt:lpstr>Adjacency</vt:lpstr>
      <vt:lpstr>Highline Class, BI 348</vt:lpstr>
      <vt:lpstr>Topics Covered (Videos):</vt:lpstr>
      <vt:lpstr>Spreadsheet Models (Chapter 7)</vt:lpstr>
      <vt:lpstr>Linear Programming (Linear Optimization)</vt:lpstr>
      <vt:lpstr>Steps in Building Linear Program</vt:lpstr>
      <vt:lpstr>Two Decision Variable Example: Manufacturing Example, Maximization Problem</vt:lpstr>
      <vt:lpstr>Two Decision Variable Example: Using Algebra</vt:lpstr>
      <vt:lpstr>Two Decision Variable Example: Using Algebra</vt:lpstr>
      <vt:lpstr>Two Decision Variable Example: Using Algebra</vt:lpstr>
      <vt:lpstr>Two Decision Variable Example: Using Algebra</vt:lpstr>
      <vt:lpstr>“Simplex LP” algorithm developed by George Dantzig</vt:lpstr>
      <vt:lpstr>Excel Solver Add-in</vt:lpstr>
      <vt:lpstr>Two Decision Variable Example: Spreadsheet Model</vt:lpstr>
      <vt:lpstr>Data Ribbon, Data Analysis group</vt:lpstr>
      <vt:lpstr>Two Decision Variable Example: Solver Parameter Dialog Box</vt:lpstr>
      <vt:lpstr>Two Decision Variable Example: Solution</vt:lpstr>
      <vt:lpstr>Two Decision Variable Example: Solver Results</vt:lpstr>
      <vt:lpstr>Two Decision Variable Example: Answer Report</vt:lpstr>
      <vt:lpstr>Answer Report Terms</vt:lpstr>
      <vt:lpstr>Two Decision Variable Example: Sensitivity Report</vt:lpstr>
      <vt:lpstr>Two Decision Variable Example: Sensitivity Report</vt:lpstr>
      <vt:lpstr>Two Decision Variable Example: Optimal Solution</vt:lpstr>
      <vt:lpstr>Special Cases of Linear Program Outcomes</vt:lpstr>
      <vt:lpstr>Special Cases of Linear Program Outcomes</vt:lpstr>
      <vt:lpstr>Optimal Objective Function Contour Line</vt:lpstr>
      <vt:lpstr>Special Cases of Linear Program Outcomes</vt:lpstr>
      <vt:lpstr>General Approach to Find Alternative Optimal Solutions:</vt:lpstr>
      <vt:lpstr>Liner Programming Assumptions*</vt:lpstr>
      <vt:lpstr>Solver: Finance Example, Multiple Variables, Maximize Return</vt:lpstr>
      <vt:lpstr>Solver: Finance Example, Multiple Variables, Maximize Return</vt:lpstr>
      <vt:lpstr>Solver: Finance Example, Multiple Variables, Maximize Return</vt:lpstr>
      <vt:lpstr>Integer Liner Optimization</vt:lpstr>
      <vt:lpstr>Integer Liner Optimization</vt:lpstr>
      <vt:lpstr>Integer Liner Optimization</vt:lpstr>
      <vt:lpstr>Integer Optimality (%) = 0</vt:lpstr>
      <vt:lpstr>Transportation Problems</vt:lpstr>
      <vt:lpstr>Solver: Transportation Example, Multiple Variables, Minimize Costs</vt:lpstr>
      <vt:lpstr>Solver: Transportation Example, Multiple Variables, Minimize Costs</vt:lpstr>
      <vt:lpstr>Alternative Optimal Solution</vt:lpstr>
      <vt:lpstr>Binary Variable Is Like On On/Off Switch Solver: NPV Finance Example, Multiple Variables, Choose When there are Limited Resources</vt:lpstr>
      <vt:lpstr>Binary Variable Is Like On On/Off Switch Solver: NPV Finance Example, Multiple Variables, Choose When there are Limited Resources</vt:lpstr>
    </vt:vector>
  </TitlesOfParts>
  <Company>Highline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Highline Class, BI 348</dc:title>
  <dc:creator>Girvin, Michael</dc:creator>
  <cp:lastModifiedBy>Girvin, Michael</cp:lastModifiedBy>
  <cp:revision>107</cp:revision>
  <cp:lastPrinted>2015-12-12T15:53:04Z</cp:lastPrinted>
  <dcterms:created xsi:type="dcterms:W3CDTF">2015-12-09T16:00:51Z</dcterms:created>
  <dcterms:modified xsi:type="dcterms:W3CDTF">2015-12-12T22:59:50Z</dcterms:modified>
</cp:coreProperties>
</file>