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9" r:id="rId3"/>
    <p:sldId id="261" r:id="rId4"/>
    <p:sldId id="279" r:id="rId5"/>
    <p:sldId id="280" r:id="rId6"/>
    <p:sldId id="267" r:id="rId7"/>
    <p:sldId id="268" r:id="rId8"/>
    <p:sldId id="282" r:id="rId9"/>
    <p:sldId id="283" r:id="rId10"/>
    <p:sldId id="269" r:id="rId11"/>
    <p:sldId id="272" r:id="rId12"/>
    <p:sldId id="274" r:id="rId13"/>
    <p:sldId id="273" r:id="rId14"/>
    <p:sldId id="281" r:id="rId15"/>
    <p:sldId id="270" r:id="rId16"/>
    <p:sldId id="271" r:id="rId17"/>
    <p:sldId id="277" r:id="rId18"/>
    <p:sldId id="278"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8" autoAdjust="0"/>
    <p:restoredTop sz="96433" autoAdjust="0"/>
  </p:normalViewPr>
  <p:slideViewPr>
    <p:cSldViewPr snapToGrid="0">
      <p:cViewPr varScale="1">
        <p:scale>
          <a:sx n="69" d="100"/>
          <a:sy n="69" d="100"/>
        </p:scale>
        <p:origin x="468" y="7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6.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5.xml"/><Relationship Id="rId2" Type="http://schemas.openxmlformats.org/officeDocument/2006/relationships/slide" Target="slides/slide2.xml"/><Relationship Id="rId16" Type="http://schemas.openxmlformats.org/officeDocument/2006/relationships/slide" Target="slides/slide1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3.xml"/><Relationship Id="rId5" Type="http://schemas.openxmlformats.org/officeDocument/2006/relationships/slide" Target="slides/slide5.xml"/><Relationship Id="rId15" Type="http://schemas.openxmlformats.org/officeDocument/2006/relationships/slide" Target="slides/slide18.xml"/><Relationship Id="rId10" Type="http://schemas.openxmlformats.org/officeDocument/2006/relationships/slide" Target="slides/slide12.xml"/><Relationship Id="rId4" Type="http://schemas.openxmlformats.org/officeDocument/2006/relationships/slide" Target="slides/slide4.xml"/><Relationship Id="rId9" Type="http://schemas.openxmlformats.org/officeDocument/2006/relationships/slide" Target="slides/slide11.xml"/><Relationship Id="rId14"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5D2353-491C-44C2-B4E1-F56C6C8CCA64}" type="datetimeFigureOut">
              <a:rPr lang="en-US" smtClean="0"/>
              <a:t>9/22/2015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6775BA-E465-4672-92FA-5DB51B93AC61}" type="slidenum">
              <a:rPr lang="en-US" smtClean="0"/>
              <a:t>‹#›</a:t>
            </a:fld>
            <a:endParaRPr lang="en-US"/>
          </a:p>
        </p:txBody>
      </p:sp>
    </p:spTree>
    <p:extLst>
      <p:ext uri="{BB962C8B-B14F-4D97-AF65-F5344CB8AC3E}">
        <p14:creationId xmlns:p14="http://schemas.microsoft.com/office/powerpoint/2010/main" val="1907204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344394-1A30-49B8-8F86-0970772643B6}" type="slidenum">
              <a:rPr lang="en-US" smtClean="0">
                <a:solidFill>
                  <a:prstClr val="black"/>
                </a:solidFill>
              </a:rPr>
              <a:pPr/>
              <a:t>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BI 348, Chapter 01</a:t>
            </a:r>
            <a:endParaRPr lang="en-US">
              <a:solidFill>
                <a:prstClr val="black"/>
              </a:solidFill>
            </a:endParaRPr>
          </a:p>
        </p:txBody>
      </p:sp>
    </p:spTree>
    <p:extLst>
      <p:ext uri="{BB962C8B-B14F-4D97-AF65-F5344CB8AC3E}">
        <p14:creationId xmlns:p14="http://schemas.microsoft.com/office/powerpoint/2010/main" val="4117143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F0058A-625E-4F7B-93F6-3C7291ED5B81}" type="datetime1">
              <a:rPr lang="en-US" smtClean="0">
                <a:solidFill>
                  <a:srgbClr val="DFDCB7"/>
                </a:solidFill>
              </a:rPr>
              <a:pPr/>
              <a:t>9/22/2015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a:p>
        </p:txBody>
      </p:sp>
    </p:spTree>
    <p:extLst>
      <p:ext uri="{BB962C8B-B14F-4D97-AF65-F5344CB8AC3E}">
        <p14:creationId xmlns:p14="http://schemas.microsoft.com/office/powerpoint/2010/main" val="2469950350"/>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1257F-A1CD-42E9-8B52-4257484E686A}" type="datetime1">
              <a:rPr lang="en-US" smtClean="0">
                <a:solidFill>
                  <a:srgbClr val="DFDCB7"/>
                </a:solidFill>
              </a:rPr>
              <a:pPr/>
              <a:t>9/22/2015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a:p>
        </p:txBody>
      </p:sp>
    </p:spTree>
    <p:extLst>
      <p:ext uri="{BB962C8B-B14F-4D97-AF65-F5344CB8AC3E}">
        <p14:creationId xmlns:p14="http://schemas.microsoft.com/office/powerpoint/2010/main" val="746099011"/>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E698C-C9D2-4BB8-90EB-CADD575F3F9E}" type="datetime1">
              <a:rPr lang="en-US" smtClean="0">
                <a:solidFill>
                  <a:srgbClr val="DFDCB7"/>
                </a:solidFill>
              </a:rPr>
              <a:pPr/>
              <a:t>9/22/2015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a:p>
        </p:txBody>
      </p:sp>
    </p:spTree>
    <p:extLst>
      <p:ext uri="{BB962C8B-B14F-4D97-AF65-F5344CB8AC3E}">
        <p14:creationId xmlns:p14="http://schemas.microsoft.com/office/powerpoint/2010/main" val="1787539404"/>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1D416-B675-4900-B334-C891DF1CA8A8}" type="datetime1">
              <a:rPr lang="en-US" smtClean="0">
                <a:solidFill>
                  <a:srgbClr val="DFDCB7"/>
                </a:solidFill>
              </a:rPr>
              <a:pPr/>
              <a:t>9/22/2015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a:p>
        </p:txBody>
      </p:sp>
    </p:spTree>
    <p:extLst>
      <p:ext uri="{BB962C8B-B14F-4D97-AF65-F5344CB8AC3E}">
        <p14:creationId xmlns:p14="http://schemas.microsoft.com/office/powerpoint/2010/main" val="3500242193"/>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21555-D7D7-4040-8F53-BE85AC4D67E5}" type="datetime1">
              <a:rPr lang="en-US" smtClean="0">
                <a:solidFill>
                  <a:srgbClr val="DFDCB7"/>
                </a:solidFill>
              </a:rPr>
              <a:pPr/>
              <a:t>9/22/2015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F2EC359B-1AB6-43CE-8AE3-778957AE5EF7}" type="slidenum">
              <a:rPr lang="en-US" smtClean="0"/>
              <a:pPr/>
              <a:t>‹#›</a:t>
            </a:fld>
            <a:endParaRPr lang="en-US"/>
          </a:p>
        </p:txBody>
      </p:sp>
    </p:spTree>
    <p:extLst>
      <p:ext uri="{BB962C8B-B14F-4D97-AF65-F5344CB8AC3E}">
        <p14:creationId xmlns:p14="http://schemas.microsoft.com/office/powerpoint/2010/main" val="959876660"/>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D674C9-5CC4-48AC-BD52-9A18512CE721}" type="datetime1">
              <a:rPr lang="en-US" smtClean="0">
                <a:solidFill>
                  <a:srgbClr val="DFDCB7"/>
                </a:solidFill>
              </a:rPr>
              <a:pPr/>
              <a:t>9/22/2015</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F2EC359B-1AB6-43CE-8AE3-778957AE5EF7}" type="slidenum">
              <a:rPr lang="en-US" smtClean="0"/>
              <a:pPr/>
              <a:t>‹#›</a:t>
            </a:fld>
            <a:endParaRPr lang="en-US"/>
          </a:p>
        </p:txBody>
      </p:sp>
    </p:spTree>
    <p:extLst>
      <p:ext uri="{BB962C8B-B14F-4D97-AF65-F5344CB8AC3E}">
        <p14:creationId xmlns:p14="http://schemas.microsoft.com/office/powerpoint/2010/main" val="103679272"/>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8A1AC4-4885-4984-9544-6FB03F373B4B}" type="datetime1">
              <a:rPr lang="en-US" smtClean="0">
                <a:solidFill>
                  <a:srgbClr val="DFDCB7"/>
                </a:solidFill>
              </a:rPr>
              <a:pPr/>
              <a:t>9/22/2015</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F2EC359B-1AB6-43CE-8AE3-778957AE5EF7}" type="slidenum">
              <a:rPr lang="en-US" smtClean="0"/>
              <a:pPr/>
              <a:t>‹#›</a:t>
            </a:fld>
            <a:endParaRPr lang="en-US"/>
          </a:p>
        </p:txBody>
      </p:sp>
    </p:spTree>
    <p:extLst>
      <p:ext uri="{BB962C8B-B14F-4D97-AF65-F5344CB8AC3E}">
        <p14:creationId xmlns:p14="http://schemas.microsoft.com/office/powerpoint/2010/main" val="2295330962"/>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21DE57-6C58-492C-8ACA-7C192264995E}" type="datetime1">
              <a:rPr lang="en-US" smtClean="0">
                <a:solidFill>
                  <a:srgbClr val="DFDCB7"/>
                </a:solidFill>
              </a:rPr>
              <a:pPr/>
              <a:t>9/22/2015</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F2EC359B-1AB6-43CE-8AE3-778957AE5EF7}" type="slidenum">
              <a:rPr lang="en-US" smtClean="0"/>
              <a:pPr/>
              <a:t>‹#›</a:t>
            </a:fld>
            <a:endParaRPr lang="en-US"/>
          </a:p>
        </p:txBody>
      </p:sp>
    </p:spTree>
    <p:extLst>
      <p:ext uri="{BB962C8B-B14F-4D97-AF65-F5344CB8AC3E}">
        <p14:creationId xmlns:p14="http://schemas.microsoft.com/office/powerpoint/2010/main" val="3511972674"/>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2ECDE-FA92-4E48-AC94-93D797166D8A}" type="datetime1">
              <a:rPr lang="en-US" smtClean="0">
                <a:solidFill>
                  <a:srgbClr val="DFDCB7"/>
                </a:solidFill>
              </a:rPr>
              <a:pPr/>
              <a:t>9/22/2015</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F2EC359B-1AB6-43CE-8AE3-778957AE5EF7}" type="slidenum">
              <a:rPr lang="en-US" smtClean="0"/>
              <a:pPr/>
              <a:t>‹#›</a:t>
            </a:fld>
            <a:endParaRPr lang="en-US"/>
          </a:p>
        </p:txBody>
      </p:sp>
    </p:spTree>
    <p:extLst>
      <p:ext uri="{BB962C8B-B14F-4D97-AF65-F5344CB8AC3E}">
        <p14:creationId xmlns:p14="http://schemas.microsoft.com/office/powerpoint/2010/main" val="1557443896"/>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5D5AD-07A6-4636-BD79-E9168F78632A}" type="datetime1">
              <a:rPr lang="en-US" smtClean="0">
                <a:solidFill>
                  <a:srgbClr val="DFDCB7"/>
                </a:solidFill>
              </a:rPr>
              <a:pPr/>
              <a:t>9/22/2015</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F2EC359B-1AB6-43CE-8AE3-778957AE5EF7}" type="slidenum">
              <a:rPr lang="en-US" smtClean="0"/>
              <a:pPr/>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5697995"/>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D5F50DD-7F46-4C00-94C4-82BFAA052EEE}" type="datetime1">
              <a:rPr lang="en-US" smtClean="0">
                <a:solidFill>
                  <a:srgbClr val="DFDCB7"/>
                </a:solidFill>
              </a:rPr>
              <a:pPr/>
              <a:t>9/22/2015</a:t>
            </a:fld>
            <a:endParaRPr lang="en-US">
              <a:solidFill>
                <a:srgbClr val="DFDCB7"/>
              </a:solidFill>
            </a:endParaRPr>
          </a:p>
        </p:txBody>
      </p:sp>
      <p:sp>
        <p:nvSpPr>
          <p:cNvPr id="9" name="Slide Number Placeholder 8"/>
          <p:cNvSpPr>
            <a:spLocks noGrp="1"/>
          </p:cNvSpPr>
          <p:nvPr>
            <p:ph type="sldNum" sz="quarter" idx="11"/>
          </p:nvPr>
        </p:nvSpPr>
        <p:spPr/>
        <p:txBody>
          <a:bodyPr/>
          <a:lstStyle/>
          <a:p>
            <a:fld id="{F2EC359B-1AB6-43CE-8AE3-778957AE5EF7}"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3532649201"/>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1" name="cashreg.wav"/>
          </p:stSnd>
        </p:sndAc>
      </p:transition>
    </mc:Choice>
    <mc:Fallback>
      <p:transition spd="slow">
        <p:fade/>
        <p:sndAc>
          <p:stSnd>
            <p:snd r:embed="rId1" name="cashreg.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2EC359B-1AB6-43CE-8AE3-778957AE5EF7}" type="slidenum">
              <a:rPr lang="en-US" smtClean="0"/>
              <a:pPr/>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41B520E3-870C-4290-A0B9-714A8D1E2D2F}" type="datetime1">
              <a:rPr lang="en-US" smtClean="0">
                <a:solidFill>
                  <a:srgbClr val="DFDCB7"/>
                </a:solidFill>
              </a:rPr>
              <a:pPr/>
              <a:t>9/22/2015</a:t>
            </a:fld>
            <a:endParaRPr lang="en-US">
              <a:solidFill>
                <a:srgbClr val="DFDCB7"/>
              </a:solidFill>
            </a:endParaRPr>
          </a:p>
        </p:txBody>
      </p:sp>
    </p:spTree>
    <p:extLst>
      <p:ext uri="{BB962C8B-B14F-4D97-AF65-F5344CB8AC3E}">
        <p14:creationId xmlns:p14="http://schemas.microsoft.com/office/powerpoint/2010/main" val="3727879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spd="slow">
        <p15:prstTrans prst="fallOver"/>
        <p:sndAc>
          <p:stSnd>
            <p:snd r:embed="rId13" name="cashreg.wav"/>
          </p:stSnd>
        </p:sndAc>
      </p:transition>
    </mc:Choice>
    <mc:Fallback>
      <p:transition spd="slow">
        <p:fade/>
        <p:sndAc>
          <p:stSnd>
            <p:snd r:embed="rId13" name="cashreg.wav"/>
          </p:stSnd>
        </p:sndAc>
      </p:transition>
    </mc:Fallback>
  </mc:AlternateConten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latin typeface="Calibri Light"/>
              </a:rPr>
              <a:t>Highline Class, BI 348</a:t>
            </a:r>
            <a:endParaRPr lang="en-US" b="1" i="0" u="none" strike="noStrike" baseline="0" dirty="0" smtClean="0">
              <a:solidFill>
                <a:schemeClr val="tx1"/>
              </a:solidFill>
              <a:latin typeface="Times New Roman"/>
            </a:endParaRPr>
          </a:p>
        </p:txBody>
      </p:sp>
      <p:sp>
        <p:nvSpPr>
          <p:cNvPr id="3" name="Text Placeholder 2"/>
          <p:cNvSpPr>
            <a:spLocks noGrp="1"/>
          </p:cNvSpPr>
          <p:nvPr>
            <p:ph type="subTitle" idx="1"/>
          </p:nvPr>
        </p:nvSpPr>
        <p:spPr/>
        <p:txBody>
          <a:bodyPr/>
          <a:lstStyle/>
          <a:p>
            <a:r>
              <a:rPr lang="en-US" b="1" dirty="0">
                <a:solidFill>
                  <a:schemeClr val="tx1"/>
                </a:solidFill>
                <a:latin typeface="Calibri Light"/>
              </a:rPr>
              <a:t>Basic Business Analytics using </a:t>
            </a:r>
            <a:r>
              <a:rPr lang="en-US" b="1" dirty="0" smtClean="0">
                <a:solidFill>
                  <a:schemeClr val="tx1"/>
                </a:solidFill>
                <a:latin typeface="Calibri Light"/>
              </a:rPr>
              <a:t>Excel,</a:t>
            </a:r>
            <a:r>
              <a:rPr lang="en-US" b="1" i="0" u="none" strike="noStrike" baseline="0" dirty="0" smtClean="0">
                <a:solidFill>
                  <a:schemeClr val="tx1"/>
                </a:solidFill>
                <a:latin typeface="Calibri Light"/>
              </a:rPr>
              <a:t> Chapter 07</a:t>
            </a:r>
          </a:p>
          <a:p>
            <a:r>
              <a:rPr lang="en-US" b="1" i="0" u="none" strike="noStrike" baseline="0" dirty="0" smtClean="0">
                <a:solidFill>
                  <a:schemeClr val="tx1"/>
                </a:solidFill>
                <a:latin typeface="Calibri Light"/>
              </a:rPr>
              <a:t>What-If Spreadsheet Models</a:t>
            </a:r>
            <a:endParaRPr lang="en-US" b="1" i="0" u="none" strike="noStrike" baseline="0" dirty="0" smtClean="0">
              <a:solidFill>
                <a:schemeClr val="tx1"/>
              </a:solidFill>
              <a:latin typeface="Times New Roman"/>
            </a:endParaRPr>
          </a:p>
        </p:txBody>
      </p:sp>
      <p:sp>
        <p:nvSpPr>
          <p:cNvPr id="4" name="Slide Number Placeholder 3"/>
          <p:cNvSpPr>
            <a:spLocks noGrp="1"/>
          </p:cNvSpPr>
          <p:nvPr>
            <p:ph type="sldNum" sz="quarter" idx="12"/>
          </p:nvPr>
        </p:nvSpPr>
        <p:spPr/>
        <p:txBody>
          <a:bodyPr/>
          <a:lstStyle/>
          <a:p>
            <a:fld id="{F2EC359B-1AB6-43CE-8AE3-778957AE5EF7}" type="slidenum">
              <a:rPr lang="en-US" smtClean="0"/>
              <a:pPr/>
              <a:t>1</a:t>
            </a:fld>
            <a:endParaRPr lang="en-US"/>
          </a:p>
        </p:txBody>
      </p:sp>
    </p:spTree>
    <p:extLst>
      <p:ext uri="{BB962C8B-B14F-4D97-AF65-F5344CB8AC3E}">
        <p14:creationId xmlns:p14="http://schemas.microsoft.com/office/powerpoint/2010/main" val="2997354669"/>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3" name="cashreg.wav"/>
          </p:stSnd>
        </p:sndAc>
      </p:transition>
    </mc:Choice>
    <mc:Fallback>
      <p:transition spd="slow">
        <p:fade/>
        <p:sndAc>
          <p:stSnd>
            <p:snd r:embed="rId3" name="cashreg.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Seek</a:t>
            </a:r>
            <a:endParaRPr lang="en-US" dirty="0"/>
          </a:p>
        </p:txBody>
      </p:sp>
      <p:sp>
        <p:nvSpPr>
          <p:cNvPr id="3" name="Content Placeholder 2"/>
          <p:cNvSpPr>
            <a:spLocks noGrp="1"/>
          </p:cNvSpPr>
          <p:nvPr>
            <p:ph idx="1"/>
          </p:nvPr>
        </p:nvSpPr>
        <p:spPr/>
        <p:txBody>
          <a:bodyPr/>
          <a:lstStyle/>
          <a:p>
            <a:r>
              <a:rPr lang="en-US" dirty="0" smtClean="0"/>
              <a:t>What </a:t>
            </a:r>
            <a:r>
              <a:rPr lang="en-US" dirty="0"/>
              <a:t>does Goal Seek </a:t>
            </a:r>
            <a:r>
              <a:rPr lang="en-US" dirty="0" smtClean="0"/>
              <a:t>do:</a:t>
            </a:r>
          </a:p>
          <a:p>
            <a:pPr lvl="1"/>
            <a:r>
              <a:rPr lang="en-US" dirty="0" smtClean="0"/>
              <a:t>Gets </a:t>
            </a:r>
            <a:r>
              <a:rPr lang="en-US" dirty="0"/>
              <a:t>formula to evaluate to desired result, by automatically changing one formula input. </a:t>
            </a:r>
          </a:p>
          <a:p>
            <a:pPr lvl="1"/>
            <a:r>
              <a:rPr lang="en-US" dirty="0"/>
              <a:t>It is the reverse of what we normally do when we change a formula input. We are saying: "Hey formula, I want you to b "x", so can you please tell me what the formula input should be?"</a:t>
            </a:r>
          </a:p>
          <a:p>
            <a:r>
              <a:rPr lang="en-US" dirty="0"/>
              <a:t>2) Goal Seek Keyboard: Alt T, G or Alt A, W, G</a:t>
            </a:r>
          </a:p>
          <a:p>
            <a:r>
              <a:rPr lang="en-US" dirty="0"/>
              <a:t>3) Set Cell textbox: Contains a formula with a formula input that you want to change</a:t>
            </a:r>
          </a:p>
          <a:p>
            <a:r>
              <a:rPr lang="en-US" dirty="0"/>
              <a:t>4) To value textbox: Result you want the formula to be. Must be typed into text box.</a:t>
            </a:r>
          </a:p>
          <a:p>
            <a:r>
              <a:rPr lang="en-US" dirty="0"/>
              <a:t>5) By changing cell textbox: Must be cell reference for formula input</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10</a:t>
            </a:fld>
            <a:endParaRPr lang="en-US"/>
          </a:p>
        </p:txBody>
      </p:sp>
    </p:spTree>
    <p:extLst>
      <p:ext uri="{BB962C8B-B14F-4D97-AF65-F5344CB8AC3E}">
        <p14:creationId xmlns:p14="http://schemas.microsoft.com/office/powerpoint/2010/main" val="567546158"/>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VLOOKUP function</a:t>
            </a:r>
            <a:endParaRPr lang="en-US" dirty="0"/>
          </a:p>
        </p:txBody>
      </p:sp>
      <p:sp>
        <p:nvSpPr>
          <p:cNvPr id="3" name="Content Placeholder 2"/>
          <p:cNvSpPr>
            <a:spLocks noGrp="1"/>
          </p:cNvSpPr>
          <p:nvPr>
            <p:ph idx="1"/>
          </p:nvPr>
        </p:nvSpPr>
        <p:spPr/>
        <p:txBody>
          <a:bodyPr>
            <a:normAutofit/>
          </a:bodyPr>
          <a:lstStyle/>
          <a:p>
            <a:r>
              <a:rPr lang="en-US" dirty="0"/>
              <a:t>VLOOKUP Function:</a:t>
            </a:r>
          </a:p>
          <a:p>
            <a:r>
              <a:rPr lang="en-US" dirty="0"/>
              <a:t>VLOOKUP Delivers a value to a cell</a:t>
            </a:r>
          </a:p>
          <a:p>
            <a:r>
              <a:rPr lang="en-US" dirty="0"/>
              <a:t>Tell VLOOKUP what value it should look up = 1st argument</a:t>
            </a:r>
          </a:p>
          <a:p>
            <a:r>
              <a:rPr lang="en-US" dirty="0"/>
              <a:t>Tell VLOOKUP where the table is = 2nd argument</a:t>
            </a:r>
          </a:p>
          <a:p>
            <a:r>
              <a:rPr lang="en-US" dirty="0"/>
              <a:t>Tell VLOOKUP what column holds the value you want to return to the cell = 3rd argument</a:t>
            </a:r>
          </a:p>
          <a:p>
            <a:r>
              <a:rPr lang="en-US" dirty="0"/>
              <a:t>Tell VLOOKUP whether you are doing exact ( 0 ) or approximate (leave argument blank) match = 4th </a:t>
            </a:r>
            <a:r>
              <a:rPr lang="en-US" dirty="0" smtClean="0"/>
              <a:t>argument</a:t>
            </a:r>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11</a:t>
            </a:fld>
            <a:endParaRPr lang="en-US"/>
          </a:p>
        </p:txBody>
      </p:sp>
    </p:spTree>
    <p:extLst>
      <p:ext uri="{BB962C8B-B14F-4D97-AF65-F5344CB8AC3E}">
        <p14:creationId xmlns:p14="http://schemas.microsoft.com/office/powerpoint/2010/main" val="2014706101"/>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VLOOKUP function Exact Match:</a:t>
            </a:r>
            <a:endParaRPr lang="en-US" dirty="0"/>
          </a:p>
        </p:txBody>
      </p:sp>
      <p:sp>
        <p:nvSpPr>
          <p:cNvPr id="3" name="Content Placeholder 2"/>
          <p:cNvSpPr>
            <a:spLocks noGrp="1"/>
          </p:cNvSpPr>
          <p:nvPr>
            <p:ph idx="1"/>
          </p:nvPr>
        </p:nvSpPr>
        <p:spPr/>
        <p:txBody>
          <a:bodyPr/>
          <a:lstStyle/>
          <a:p>
            <a:pPr lvl="0"/>
            <a:r>
              <a:rPr lang="en-US" dirty="0" smtClean="0"/>
              <a:t>Exact Match: means VLOOKUP starts at first item in first column and looks through column at each item until it finds an exact match.</a:t>
            </a:r>
          </a:p>
          <a:p>
            <a:pPr lvl="0"/>
            <a:r>
              <a:rPr lang="en-US" dirty="0" smtClean="0"/>
              <a:t>If there are duplicates, it only finds the first one.</a:t>
            </a:r>
          </a:p>
          <a:p>
            <a:pPr lvl="0"/>
            <a:r>
              <a:rPr lang="en-US" dirty="0" smtClean="0"/>
              <a:t>If it can't find a match, it returns an #N?A error.</a:t>
            </a:r>
          </a:p>
          <a:p>
            <a:pPr lvl="0"/>
            <a:r>
              <a:rPr lang="en-US" dirty="0" smtClean="0"/>
              <a:t>1st column is where VLOOKUP "looks" to figure out what row in the table has the value it wants</a:t>
            </a:r>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12</a:t>
            </a:fld>
            <a:endParaRPr lang="en-US"/>
          </a:p>
        </p:txBody>
      </p:sp>
    </p:spTree>
    <p:extLst>
      <p:ext uri="{BB962C8B-B14F-4D97-AF65-F5344CB8AC3E}">
        <p14:creationId xmlns:p14="http://schemas.microsoft.com/office/powerpoint/2010/main" val="1559970648"/>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VLOOKUP function Approximate Match:</a:t>
            </a:r>
            <a:endParaRPr lang="en-US" dirty="0"/>
          </a:p>
        </p:txBody>
      </p:sp>
      <p:sp>
        <p:nvSpPr>
          <p:cNvPr id="3" name="Content Placeholder 2"/>
          <p:cNvSpPr>
            <a:spLocks noGrp="1"/>
          </p:cNvSpPr>
          <p:nvPr>
            <p:ph idx="1"/>
          </p:nvPr>
        </p:nvSpPr>
        <p:spPr/>
        <p:txBody>
          <a:bodyPr/>
          <a:lstStyle/>
          <a:p>
            <a:pPr lvl="0"/>
            <a:r>
              <a:rPr lang="en-US" dirty="0" smtClean="0"/>
              <a:t>leave 4th argument blank (default behavior)</a:t>
            </a:r>
          </a:p>
          <a:p>
            <a:pPr lvl="0"/>
            <a:r>
              <a:rPr lang="en-US" dirty="0" smtClean="0"/>
              <a:t>First column must be sorted ascending (biggest to smallest).</a:t>
            </a:r>
          </a:p>
          <a:p>
            <a:pPr lvl="0"/>
            <a:r>
              <a:rPr lang="en-US" dirty="0" smtClean="0"/>
              <a:t>Metaphor for understanding how it works: </a:t>
            </a:r>
          </a:p>
          <a:p>
            <a:pPr lvl="0"/>
            <a:r>
              <a:rPr lang="en-US" dirty="0" smtClean="0"/>
              <a:t>It starts at the first item in first column, and looks at each one and when it bumps into first bigger value, it jumps back one row.</a:t>
            </a:r>
          </a:p>
          <a:p>
            <a:pPr lvl="0"/>
            <a:r>
              <a:rPr lang="en-US" dirty="0" smtClean="0"/>
              <a:t>Binary search is how it really works.</a:t>
            </a:r>
          </a:p>
          <a:p>
            <a:pPr lvl="0"/>
            <a:r>
              <a:rPr lang="en-US" dirty="0" smtClean="0"/>
              <a:t>Binary Search and is faster than Linear Search (Exact Match)</a:t>
            </a:r>
          </a:p>
          <a:p>
            <a:pPr lvl="0"/>
            <a:r>
              <a:rPr lang="en-US" dirty="0" smtClean="0"/>
              <a:t>Binary Search reduces search time because it repeatedly divides the table in half and checks the one in the middle to help reduce </a:t>
            </a:r>
            <a:r>
              <a:rPr lang="en-US" dirty="0" err="1" smtClean="0"/>
              <a:t>calc</a:t>
            </a:r>
            <a:r>
              <a:rPr lang="en-US" dirty="0" smtClean="0"/>
              <a:t> time.</a:t>
            </a:r>
          </a:p>
          <a:p>
            <a:pPr lvl="0"/>
            <a:r>
              <a:rPr lang="en-US" dirty="0" smtClean="0"/>
              <a:t>It doesn't have to check each one.</a:t>
            </a:r>
          </a:p>
          <a:p>
            <a:pPr lvl="0"/>
            <a:r>
              <a:rPr lang="en-US" dirty="0" smtClean="0"/>
              <a:t>If lookup_value is less than 1st value in table LOOKUP returns #N/A</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13</a:t>
            </a:fld>
            <a:endParaRPr lang="en-US"/>
          </a:p>
        </p:txBody>
      </p:sp>
    </p:spTree>
    <p:extLst>
      <p:ext uri="{BB962C8B-B14F-4D97-AF65-F5344CB8AC3E}">
        <p14:creationId xmlns:p14="http://schemas.microsoft.com/office/powerpoint/2010/main" val="1164696509"/>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4632356" cy="1143000"/>
          </a:xfrm>
        </p:spPr>
        <p:txBody>
          <a:bodyPr/>
          <a:lstStyle/>
          <a:p>
            <a:r>
              <a:rPr lang="en-US" dirty="0" smtClean="0"/>
              <a:t>LOOKUP Function:</a:t>
            </a:r>
            <a:endParaRPr lang="en-US" dirty="0"/>
          </a:p>
        </p:txBody>
      </p:sp>
      <p:sp>
        <p:nvSpPr>
          <p:cNvPr id="3" name="Content Placeholder 2"/>
          <p:cNvSpPr>
            <a:spLocks noGrp="1"/>
          </p:cNvSpPr>
          <p:nvPr>
            <p:ph idx="1"/>
          </p:nvPr>
        </p:nvSpPr>
        <p:spPr/>
        <p:txBody>
          <a:bodyPr>
            <a:normAutofit lnSpcReduction="10000"/>
          </a:bodyPr>
          <a:lstStyle/>
          <a:p>
            <a:r>
              <a:rPr lang="en-US" dirty="0" smtClean="0"/>
              <a:t>Type of lookup:</a:t>
            </a:r>
          </a:p>
          <a:p>
            <a:pPr lvl="1"/>
            <a:r>
              <a:rPr lang="en-US" dirty="0" smtClean="0"/>
              <a:t>Approximate </a:t>
            </a:r>
            <a:r>
              <a:rPr lang="en-US" dirty="0"/>
              <a:t>Match only</a:t>
            </a:r>
          </a:p>
          <a:p>
            <a:pPr lvl="1"/>
            <a:r>
              <a:rPr lang="en-US" dirty="0"/>
              <a:t>If you sort your column you can trick it into doing Exact Match</a:t>
            </a:r>
          </a:p>
          <a:p>
            <a:r>
              <a:rPr lang="en-US" dirty="0" smtClean="0"/>
              <a:t>If you use “lookup_value” and “array” arguments:</a:t>
            </a:r>
          </a:p>
          <a:p>
            <a:pPr lvl="1"/>
            <a:r>
              <a:rPr lang="en-US" dirty="0" smtClean="0"/>
              <a:t>Does Vertical or Horizontal lookup:</a:t>
            </a:r>
          </a:p>
          <a:p>
            <a:pPr lvl="2"/>
            <a:r>
              <a:rPr lang="en-US" dirty="0" smtClean="0"/>
              <a:t>Table </a:t>
            </a:r>
            <a:r>
              <a:rPr lang="en-US" dirty="0"/>
              <a:t>taller or equal to width, does vertical lookup</a:t>
            </a:r>
          </a:p>
          <a:p>
            <a:pPr lvl="2"/>
            <a:r>
              <a:rPr lang="en-US" dirty="0"/>
              <a:t>Table wider than tall, does horizontal lookup</a:t>
            </a:r>
          </a:p>
          <a:p>
            <a:pPr lvl="2"/>
            <a:r>
              <a:rPr lang="en-US" dirty="0"/>
              <a:t>Exactly same rows and columns, </a:t>
            </a:r>
            <a:r>
              <a:rPr lang="en-US" dirty="0" smtClean="0"/>
              <a:t>does vertical lookup</a:t>
            </a:r>
            <a:endParaRPr lang="en-US" dirty="0"/>
          </a:p>
          <a:p>
            <a:pPr lvl="2"/>
            <a:r>
              <a:rPr lang="en-US" dirty="0" smtClean="0"/>
              <a:t>Always </a:t>
            </a:r>
            <a:r>
              <a:rPr lang="en-US" dirty="0"/>
              <a:t>takes last value from last </a:t>
            </a:r>
            <a:r>
              <a:rPr lang="en-US" dirty="0" smtClean="0"/>
              <a:t>column</a:t>
            </a:r>
            <a:endParaRPr lang="en-US" dirty="0"/>
          </a:p>
          <a:p>
            <a:r>
              <a:rPr lang="en-US" dirty="0"/>
              <a:t>If you use “lookup_value” and </a:t>
            </a:r>
            <a:r>
              <a:rPr lang="en-US" dirty="0" smtClean="0"/>
              <a:t>“lookup_vector” and “result_vector arguments:</a:t>
            </a:r>
          </a:p>
          <a:p>
            <a:pPr lvl="1"/>
            <a:r>
              <a:rPr lang="en-US" dirty="0" smtClean="0"/>
              <a:t>LOOKUP will find the position of the “lookup_value” in the “lookup_vector” to find the relative position, and that retrieve an item from the “result_vector” in that relative position.</a:t>
            </a:r>
            <a:endParaRPr lang="en-US" dirty="0"/>
          </a:p>
          <a:p>
            <a:r>
              <a:rPr lang="en-US" dirty="0" smtClean="0"/>
              <a:t>LOOKUP </a:t>
            </a:r>
            <a:r>
              <a:rPr lang="en-US" dirty="0"/>
              <a:t>can handle </a:t>
            </a:r>
            <a:r>
              <a:rPr lang="en-US" dirty="0" smtClean="0"/>
              <a:t>array calculations </a:t>
            </a:r>
            <a:r>
              <a:rPr lang="en-US" dirty="0"/>
              <a:t>and will not require Ctrl + Shift + Enter</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1590" y="716135"/>
            <a:ext cx="4797124" cy="524189"/>
          </a:xfrm>
          <a:prstGeom prst="rect">
            <a:avLst/>
          </a:prstGeom>
        </p:spPr>
      </p:pic>
    </p:spTree>
    <p:extLst>
      <p:ext uri="{BB962C8B-B14F-4D97-AF65-F5344CB8AC3E}">
        <p14:creationId xmlns:p14="http://schemas.microsoft.com/office/powerpoint/2010/main" val="3758275186"/>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600" i="0" u="none" strike="noStrike" kern="1200" cap="none" spc="-100" baseline="0" dirty="0" smtClean="0">
                <a:ln>
                  <a:noFill/>
                </a:ln>
                <a:solidFill>
                  <a:schemeClr val="tx2"/>
                </a:solidFill>
                <a:effectLst/>
              </a:rPr>
              <a:t>SUMPRODUCT function</a:t>
            </a:r>
            <a:endParaRPr lang="en-US" dirty="0"/>
          </a:p>
        </p:txBody>
      </p:sp>
      <p:sp>
        <p:nvSpPr>
          <p:cNvPr id="3" name="Content Placeholder 2"/>
          <p:cNvSpPr>
            <a:spLocks noGrp="1"/>
          </p:cNvSpPr>
          <p:nvPr>
            <p:ph idx="1"/>
          </p:nvPr>
        </p:nvSpPr>
        <p:spPr/>
        <p:txBody>
          <a:bodyPr>
            <a:normAutofit/>
          </a:bodyPr>
          <a:lstStyle/>
          <a:p>
            <a:pPr lvl="0"/>
            <a:r>
              <a:rPr lang="en-US" sz="3200" dirty="0"/>
              <a:t>Multiplies arrays (ranges or arrays of values) of the same dimension, and then adds. </a:t>
            </a:r>
          </a:p>
          <a:p>
            <a:pPr lvl="0"/>
            <a:r>
              <a:rPr lang="en-US" sz="3200" dirty="0"/>
              <a:t>The array argument in the SUMPRODUCT can handle array operations without an special keystroke</a:t>
            </a:r>
            <a:r>
              <a:rPr lang="en-US" sz="3200" dirty="0" smtClean="0"/>
              <a:t>.</a:t>
            </a:r>
          </a:p>
          <a:p>
            <a:pPr lvl="1"/>
            <a:r>
              <a:rPr lang="en-US" sz="2400" dirty="0" smtClean="0"/>
              <a:t>When you want to add the result of an array operation (operation that results in many answers), you can use SUMPRODUCT rather then the SUM function.</a:t>
            </a:r>
            <a:endParaRPr lang="en-US" sz="24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15</a:t>
            </a:fld>
            <a:endParaRPr lang="en-US"/>
          </a:p>
        </p:txBody>
      </p:sp>
    </p:spTree>
    <p:extLst>
      <p:ext uri="{BB962C8B-B14F-4D97-AF65-F5344CB8AC3E}">
        <p14:creationId xmlns:p14="http://schemas.microsoft.com/office/powerpoint/2010/main" val="2074505915"/>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and COUNTIFS functions</a:t>
            </a:r>
            <a:endParaRPr lang="en-US" dirty="0"/>
          </a:p>
        </p:txBody>
      </p:sp>
      <p:sp>
        <p:nvSpPr>
          <p:cNvPr id="3" name="Content Placeholder 2"/>
          <p:cNvSpPr>
            <a:spLocks noGrp="1"/>
          </p:cNvSpPr>
          <p:nvPr>
            <p:ph idx="1"/>
          </p:nvPr>
        </p:nvSpPr>
        <p:spPr/>
        <p:txBody>
          <a:bodyPr/>
          <a:lstStyle/>
          <a:p>
            <a:r>
              <a:rPr lang="en-US" sz="2800" dirty="0"/>
              <a:t>IF Functions:</a:t>
            </a:r>
          </a:p>
          <a:p>
            <a:pPr lvl="1"/>
            <a:r>
              <a:rPr lang="en-US" sz="2400" dirty="0"/>
              <a:t>IF function puts one of two things into a cell. IF functions can also be "nested" to deliver more than 2 things.</a:t>
            </a:r>
          </a:p>
          <a:p>
            <a:pPr lvl="1"/>
            <a:r>
              <a:rPr lang="en-US" sz="2400" dirty="0"/>
              <a:t>The "things" can be numbers, text, or formulas, functions.</a:t>
            </a:r>
          </a:p>
          <a:p>
            <a:pPr lvl="1"/>
            <a:r>
              <a:rPr lang="en-US" sz="2400" dirty="0"/>
              <a:t>Give it a logical test that evaluates to TRUE or FALSE, and then tell it what to put in the cell if </a:t>
            </a:r>
            <a:r>
              <a:rPr lang="en-US" sz="2400" dirty="0" err="1"/>
              <a:t>if</a:t>
            </a:r>
            <a:r>
              <a:rPr lang="en-US" sz="2400" dirty="0"/>
              <a:t> it evaluates to TRUE and what to put in the cell if it evaluates to FALSE.</a:t>
            </a:r>
          </a:p>
          <a:p>
            <a:r>
              <a:rPr lang="en-US" sz="2800" dirty="0"/>
              <a:t>COUNTIFS Function:</a:t>
            </a:r>
          </a:p>
          <a:p>
            <a:pPr lvl="1"/>
            <a:r>
              <a:rPr lang="en-US" sz="2400" dirty="0"/>
              <a:t>Counts with one or more conditions or criteria</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16</a:t>
            </a:fld>
            <a:endParaRPr lang="en-US"/>
          </a:p>
        </p:txBody>
      </p:sp>
    </p:spTree>
    <p:extLst>
      <p:ext uri="{BB962C8B-B14F-4D97-AF65-F5344CB8AC3E}">
        <p14:creationId xmlns:p14="http://schemas.microsoft.com/office/powerpoint/2010/main" val="3604596068"/>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function</a:t>
            </a:r>
            <a:endParaRPr lang="en-US" dirty="0"/>
          </a:p>
        </p:txBody>
      </p:sp>
      <p:sp>
        <p:nvSpPr>
          <p:cNvPr id="3" name="Content Placeholder 2"/>
          <p:cNvSpPr>
            <a:spLocks noGrp="1"/>
          </p:cNvSpPr>
          <p:nvPr>
            <p:ph idx="1"/>
          </p:nvPr>
        </p:nvSpPr>
        <p:spPr/>
        <p:txBody>
          <a:bodyPr/>
          <a:lstStyle/>
          <a:p>
            <a:r>
              <a:rPr lang="en-US" dirty="0"/>
              <a:t>MATCH function is a lookup function that returns the relative position of an item in a list</a:t>
            </a:r>
          </a:p>
          <a:p>
            <a:pPr lvl="1"/>
            <a:r>
              <a:rPr lang="en-US" dirty="0"/>
              <a:t>lookup_value is the value you tell the match function to lookup</a:t>
            </a:r>
          </a:p>
          <a:p>
            <a:pPr lvl="1"/>
            <a:r>
              <a:rPr lang="en-US" dirty="0" err="1"/>
              <a:t>lookup_array</a:t>
            </a:r>
            <a:r>
              <a:rPr lang="en-US" dirty="0"/>
              <a:t> is the list that you look an item up in</a:t>
            </a:r>
          </a:p>
          <a:p>
            <a:pPr lvl="1"/>
            <a:r>
              <a:rPr lang="en-US" dirty="0"/>
              <a:t>[match_type] tells the MATCH what sort of lookup to do:</a:t>
            </a:r>
          </a:p>
          <a:p>
            <a:pPr lvl="2"/>
            <a:r>
              <a:rPr lang="en-US" dirty="0"/>
              <a:t>1 or empty = </a:t>
            </a:r>
            <a:r>
              <a:rPr lang="en-US" dirty="0" smtClean="0"/>
              <a:t>approximate </a:t>
            </a:r>
            <a:r>
              <a:rPr lang="en-US" dirty="0"/>
              <a:t>match; table sorted ascending; first bigger value bumped into then jump back one position, if value is smaller than first item returns #N/A, if bigger than last it returns last value</a:t>
            </a:r>
          </a:p>
          <a:p>
            <a:pPr lvl="2"/>
            <a:r>
              <a:rPr lang="en-US" dirty="0"/>
              <a:t>2 = </a:t>
            </a:r>
            <a:r>
              <a:rPr lang="en-US" dirty="0" smtClean="0"/>
              <a:t>extract </a:t>
            </a:r>
            <a:r>
              <a:rPr lang="en-US" dirty="0"/>
              <a:t>match, if duplicates, it finds first one only, can't find it </a:t>
            </a:r>
            <a:r>
              <a:rPr lang="en-US" dirty="0" err="1"/>
              <a:t>it</a:t>
            </a:r>
            <a:r>
              <a:rPr lang="en-US" dirty="0"/>
              <a:t> shows #N/A</a:t>
            </a:r>
          </a:p>
          <a:p>
            <a:pPr lvl="2"/>
            <a:r>
              <a:rPr lang="en-US" dirty="0"/>
              <a:t>-1 = </a:t>
            </a:r>
            <a:r>
              <a:rPr lang="en-US" dirty="0" smtClean="0"/>
              <a:t>approximate </a:t>
            </a:r>
            <a:r>
              <a:rPr lang="en-US" dirty="0"/>
              <a:t>match; table sorted descending; first smaller value bumped into then jump back one position, if value is bigger than first item returns #N/A, if smaller than last it returns last value</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17</a:t>
            </a:fld>
            <a:endParaRPr lang="en-US"/>
          </a:p>
        </p:txBody>
      </p:sp>
    </p:spTree>
    <p:extLst>
      <p:ext uri="{BB962C8B-B14F-4D97-AF65-F5344CB8AC3E}">
        <p14:creationId xmlns:p14="http://schemas.microsoft.com/office/powerpoint/2010/main" val="4055426762"/>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 f</a:t>
            </a:r>
            <a:r>
              <a:rPr lang="en-US" dirty="0" smtClean="0"/>
              <a:t>unction</a:t>
            </a:r>
            <a:endParaRPr lang="en-US" dirty="0"/>
          </a:p>
        </p:txBody>
      </p:sp>
      <p:sp>
        <p:nvSpPr>
          <p:cNvPr id="3" name="Content Placeholder 2"/>
          <p:cNvSpPr>
            <a:spLocks noGrp="1"/>
          </p:cNvSpPr>
          <p:nvPr>
            <p:ph idx="1"/>
          </p:nvPr>
        </p:nvSpPr>
        <p:spPr/>
        <p:txBody>
          <a:bodyPr/>
          <a:lstStyle/>
          <a:p>
            <a:r>
              <a:rPr lang="en-US" dirty="0"/>
              <a:t>INDEX is a lookup function that can do a two-way </a:t>
            </a:r>
            <a:r>
              <a:rPr lang="en-US" dirty="0" smtClean="0"/>
              <a:t>lookup or one-way lookup.</a:t>
            </a:r>
            <a:endParaRPr lang="en-US" dirty="0"/>
          </a:p>
          <a:p>
            <a:r>
              <a:rPr lang="en-US" dirty="0"/>
              <a:t>array argument </a:t>
            </a:r>
            <a:r>
              <a:rPr lang="en-US" dirty="0" smtClean="0"/>
              <a:t>can be:</a:t>
            </a:r>
          </a:p>
          <a:p>
            <a:pPr lvl="1"/>
            <a:r>
              <a:rPr lang="en-US" dirty="0" smtClean="0"/>
              <a:t>A </a:t>
            </a:r>
            <a:r>
              <a:rPr lang="en-US" dirty="0"/>
              <a:t>two </a:t>
            </a:r>
            <a:r>
              <a:rPr lang="en-US" dirty="0" smtClean="0"/>
              <a:t>dimensional </a:t>
            </a:r>
            <a:r>
              <a:rPr lang="en-US" dirty="0"/>
              <a:t>table (both a row and a </a:t>
            </a:r>
            <a:r>
              <a:rPr lang="en-US" dirty="0" smtClean="0"/>
              <a:t>column).</a:t>
            </a:r>
            <a:br>
              <a:rPr lang="en-US" dirty="0" smtClean="0"/>
            </a:br>
            <a:r>
              <a:rPr lang="en-US" dirty="0" smtClean="0"/>
              <a:t>or</a:t>
            </a:r>
          </a:p>
          <a:p>
            <a:pPr lvl="1"/>
            <a:r>
              <a:rPr lang="en-US" dirty="0"/>
              <a:t>A </a:t>
            </a:r>
            <a:r>
              <a:rPr lang="en-US" dirty="0" smtClean="0"/>
              <a:t>one dimensional </a:t>
            </a:r>
            <a:r>
              <a:rPr lang="en-US" dirty="0"/>
              <a:t>table </a:t>
            </a:r>
            <a:r>
              <a:rPr lang="en-US" dirty="0" smtClean="0"/>
              <a:t>(row or column).</a:t>
            </a:r>
          </a:p>
          <a:p>
            <a:r>
              <a:rPr lang="en-US" dirty="0" smtClean="0"/>
              <a:t>row_num </a:t>
            </a:r>
            <a:r>
              <a:rPr lang="en-US" dirty="0"/>
              <a:t>argument tells index </a:t>
            </a:r>
            <a:r>
              <a:rPr lang="en-US" dirty="0" smtClean="0"/>
              <a:t>from which </a:t>
            </a:r>
            <a:r>
              <a:rPr lang="en-US" dirty="0"/>
              <a:t>row to </a:t>
            </a:r>
            <a:r>
              <a:rPr lang="en-US" dirty="0" smtClean="0"/>
              <a:t>retrieve the item.</a:t>
            </a:r>
            <a:endParaRPr lang="en-US" dirty="0"/>
          </a:p>
          <a:p>
            <a:r>
              <a:rPr lang="en-US" dirty="0" err="1"/>
              <a:t>column_num</a:t>
            </a:r>
            <a:r>
              <a:rPr lang="en-US" dirty="0"/>
              <a:t> argument tells index from which </a:t>
            </a:r>
            <a:r>
              <a:rPr lang="en-US" dirty="0" smtClean="0"/>
              <a:t>column to </a:t>
            </a:r>
            <a:r>
              <a:rPr lang="en-US" dirty="0"/>
              <a:t>retrieve the </a:t>
            </a:r>
            <a:r>
              <a:rPr lang="en-US" dirty="0" smtClean="0"/>
              <a:t>item.</a:t>
            </a:r>
            <a:endParaRPr lang="en-US" dirty="0"/>
          </a:p>
          <a:p>
            <a:r>
              <a:rPr lang="en-US" dirty="0"/>
              <a:t>The intersection of the row and column is the value that is returned to the cell or </a:t>
            </a:r>
            <a:r>
              <a:rPr lang="en-US" dirty="0" smtClean="0"/>
              <a:t>formula.</a:t>
            </a:r>
            <a:endParaRPr lang="en-US" dirty="0"/>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18</a:t>
            </a:fld>
            <a:endParaRPr lang="en-US"/>
          </a:p>
        </p:txBody>
      </p:sp>
    </p:spTree>
    <p:extLst>
      <p:ext uri="{BB962C8B-B14F-4D97-AF65-F5344CB8AC3E}">
        <p14:creationId xmlns:p14="http://schemas.microsoft.com/office/powerpoint/2010/main" val="3750099954"/>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Formula Auditing:</a:t>
            </a:r>
            <a:endParaRPr lang="en-US" dirty="0"/>
          </a:p>
        </p:txBody>
      </p:sp>
      <p:sp>
        <p:nvSpPr>
          <p:cNvPr id="3" name="Content Placeholder 2"/>
          <p:cNvSpPr>
            <a:spLocks noGrp="1"/>
          </p:cNvSpPr>
          <p:nvPr>
            <p:ph idx="1"/>
          </p:nvPr>
        </p:nvSpPr>
        <p:spPr/>
        <p:txBody>
          <a:bodyPr/>
          <a:lstStyle/>
          <a:p>
            <a:pPr lvl="0"/>
            <a:r>
              <a:rPr lang="en-US" dirty="0" smtClean="0"/>
              <a:t>Formula Ribbon Tab, Formula Auditing Group:</a:t>
            </a:r>
          </a:p>
          <a:p>
            <a:pPr lvl="0"/>
            <a:r>
              <a:rPr lang="en-US" dirty="0" smtClean="0"/>
              <a:t>Trace Precedents</a:t>
            </a:r>
          </a:p>
          <a:p>
            <a:pPr lvl="0"/>
            <a:r>
              <a:rPr lang="en-US" dirty="0" smtClean="0"/>
              <a:t>Trace Dependents</a:t>
            </a:r>
          </a:p>
          <a:p>
            <a:pPr lvl="0"/>
            <a:r>
              <a:rPr lang="en-US" dirty="0" smtClean="0"/>
              <a:t>Remove Arrows</a:t>
            </a:r>
          </a:p>
          <a:p>
            <a:pPr lvl="0"/>
            <a:r>
              <a:rPr lang="en-US" dirty="0" smtClean="0"/>
              <a:t>Show Formulas: Ctrl + ~</a:t>
            </a:r>
          </a:p>
          <a:p>
            <a:pPr lvl="0"/>
            <a:r>
              <a:rPr lang="en-US" dirty="0" smtClean="0"/>
              <a:t>Error Check: Not reliable</a:t>
            </a:r>
          </a:p>
          <a:p>
            <a:pPr lvl="0"/>
            <a:r>
              <a:rPr lang="en-US" dirty="0" smtClean="0"/>
              <a:t>Evaluate Formula: watch how Excel calculates a formula step by step . Keyboard: Alt, M, V</a:t>
            </a:r>
          </a:p>
          <a:p>
            <a:pPr lvl="0"/>
            <a:r>
              <a:rPr lang="en-US" dirty="0" smtClean="0"/>
              <a:t>Watch Window: Shows Formula in Window that allows you so see how a particular formula changes when you are anywhere in the workbook.</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19</a:t>
            </a:fld>
            <a:endParaRPr lang="en-US"/>
          </a:p>
        </p:txBody>
      </p:sp>
    </p:spTree>
    <p:extLst>
      <p:ext uri="{BB962C8B-B14F-4D97-AF65-F5344CB8AC3E}">
        <p14:creationId xmlns:p14="http://schemas.microsoft.com/office/powerpoint/2010/main" val="3559340164"/>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rmAutofit lnSpcReduction="10000"/>
          </a:bodyPr>
          <a:lstStyle/>
          <a:p>
            <a:r>
              <a:rPr lang="en-US" sz="2800" dirty="0"/>
              <a:t>Spreadsheet Models</a:t>
            </a:r>
          </a:p>
          <a:p>
            <a:r>
              <a:rPr lang="en-US" sz="2800" dirty="0"/>
              <a:t>Good Spreadsheet Model Building</a:t>
            </a:r>
          </a:p>
          <a:p>
            <a:r>
              <a:rPr lang="en-US" sz="2800" dirty="0" smtClean="0"/>
              <a:t>Data Tables &amp; Goal </a:t>
            </a:r>
            <a:r>
              <a:rPr lang="en-US" sz="2800" dirty="0"/>
              <a:t>Seek</a:t>
            </a:r>
          </a:p>
          <a:p>
            <a:r>
              <a:rPr lang="en-US" sz="2800" dirty="0"/>
              <a:t>VLOOKUP function</a:t>
            </a:r>
          </a:p>
          <a:p>
            <a:r>
              <a:rPr lang="en-US" sz="2800" dirty="0"/>
              <a:t>LOOKUP Function</a:t>
            </a:r>
          </a:p>
          <a:p>
            <a:r>
              <a:rPr lang="en-US" sz="2800" dirty="0" smtClean="0"/>
              <a:t>SUMPRODUCT function</a:t>
            </a:r>
          </a:p>
          <a:p>
            <a:r>
              <a:rPr lang="en-US" sz="2800" dirty="0" smtClean="0"/>
              <a:t>IF </a:t>
            </a:r>
            <a:r>
              <a:rPr lang="en-US" sz="2800" dirty="0"/>
              <a:t>and COUNTIFS functions</a:t>
            </a:r>
          </a:p>
          <a:p>
            <a:r>
              <a:rPr lang="en-US" sz="2800" dirty="0" smtClean="0"/>
              <a:t>MATCH </a:t>
            </a:r>
            <a:r>
              <a:rPr lang="en-US" sz="2800" dirty="0"/>
              <a:t>function</a:t>
            </a:r>
          </a:p>
          <a:p>
            <a:r>
              <a:rPr lang="en-US" sz="2800" dirty="0"/>
              <a:t>INDEX function</a:t>
            </a:r>
          </a:p>
          <a:p>
            <a:r>
              <a:rPr lang="en-US" sz="2800" dirty="0"/>
              <a:t>Formula </a:t>
            </a:r>
            <a:r>
              <a:rPr lang="en-US" sz="2800" dirty="0" smtClean="0"/>
              <a:t>Auditing</a:t>
            </a:r>
            <a:endParaRPr lang="en-US" sz="28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2</a:t>
            </a:fld>
            <a:endParaRPr lang="en-US"/>
          </a:p>
        </p:txBody>
      </p:sp>
    </p:spTree>
    <p:extLst>
      <p:ext uri="{BB962C8B-B14F-4D97-AF65-F5344CB8AC3E}">
        <p14:creationId xmlns:p14="http://schemas.microsoft.com/office/powerpoint/2010/main" val="1941107020"/>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631"/>
            <a:ext cx="10160000" cy="1143000"/>
          </a:xfrm>
        </p:spPr>
        <p:txBody>
          <a:bodyPr/>
          <a:lstStyle/>
          <a:p>
            <a:r>
              <a:rPr lang="en-US" dirty="0"/>
              <a:t>Spreadsheet Models</a:t>
            </a:r>
          </a:p>
        </p:txBody>
      </p:sp>
      <p:sp>
        <p:nvSpPr>
          <p:cNvPr id="3" name="Text Placeholder 2"/>
          <p:cNvSpPr>
            <a:spLocks noGrp="1"/>
          </p:cNvSpPr>
          <p:nvPr>
            <p:ph type="body" idx="1"/>
          </p:nvPr>
        </p:nvSpPr>
        <p:spPr>
          <a:xfrm>
            <a:off x="609600" y="1200152"/>
            <a:ext cx="4876800" cy="639762"/>
          </a:xfrm>
        </p:spPr>
        <p:txBody>
          <a:bodyPr/>
          <a:lstStyle/>
          <a:p>
            <a:r>
              <a:rPr lang="en-US" sz="2200" dirty="0"/>
              <a:t>Mathematical and logic-based models</a:t>
            </a:r>
          </a:p>
        </p:txBody>
      </p:sp>
      <p:sp>
        <p:nvSpPr>
          <p:cNvPr id="4" name="Content Placeholder 3"/>
          <p:cNvSpPr>
            <a:spLocks noGrp="1"/>
          </p:cNvSpPr>
          <p:nvPr>
            <p:ph sz="half" idx="2"/>
          </p:nvPr>
        </p:nvSpPr>
        <p:spPr>
          <a:xfrm>
            <a:off x="609600" y="1839914"/>
            <a:ext cx="4876800" cy="3951288"/>
          </a:xfrm>
        </p:spPr>
        <p:txBody>
          <a:bodyPr/>
          <a:lstStyle/>
          <a:p>
            <a:r>
              <a:rPr lang="en-US" sz="2200" dirty="0" smtClean="0"/>
              <a:t>Built </a:t>
            </a:r>
            <a:r>
              <a:rPr lang="en-US" sz="2200" dirty="0"/>
              <a:t>with formula inputs, </a:t>
            </a:r>
            <a:r>
              <a:rPr lang="en-US" sz="2200" dirty="0" smtClean="0"/>
              <a:t>formulas, functions </a:t>
            </a:r>
            <a:r>
              <a:rPr lang="en-US" sz="2200" dirty="0"/>
              <a:t>and other Excel </a:t>
            </a:r>
            <a:r>
              <a:rPr lang="en-US" sz="2200" dirty="0" smtClean="0"/>
              <a:t>features</a:t>
            </a:r>
          </a:p>
          <a:p>
            <a:r>
              <a:rPr lang="en-US" sz="2200" dirty="0"/>
              <a:t>Referred to as what-if </a:t>
            </a:r>
            <a:r>
              <a:rPr lang="en-US" sz="2200" dirty="0" smtClean="0"/>
              <a:t>models</a:t>
            </a:r>
            <a:endParaRPr lang="en-US" sz="2200" dirty="0"/>
          </a:p>
          <a:p>
            <a:r>
              <a:rPr lang="en-US" sz="2200" dirty="0"/>
              <a:t>The beauty of such models as that they instantaneous recalculate when formula inputs change</a:t>
            </a:r>
          </a:p>
          <a:p>
            <a:r>
              <a:rPr lang="en-US" sz="2200" dirty="0" smtClean="0"/>
              <a:t>Features such as </a:t>
            </a:r>
            <a:r>
              <a:rPr lang="en-US" sz="2200" dirty="0"/>
              <a:t>D</a:t>
            </a:r>
            <a:r>
              <a:rPr lang="en-US" sz="2200" dirty="0" smtClean="0"/>
              <a:t>ata Tables, Goal Seek and Solver can be used to find solutions</a:t>
            </a:r>
            <a:endParaRPr lang="en-US" sz="2200" dirty="0"/>
          </a:p>
        </p:txBody>
      </p:sp>
      <p:sp>
        <p:nvSpPr>
          <p:cNvPr id="5" name="Text Placeholder 4"/>
          <p:cNvSpPr>
            <a:spLocks noGrp="1"/>
          </p:cNvSpPr>
          <p:nvPr>
            <p:ph type="body" sz="quarter" idx="3"/>
          </p:nvPr>
        </p:nvSpPr>
        <p:spPr>
          <a:xfrm>
            <a:off x="5892800" y="1200152"/>
            <a:ext cx="4876800" cy="639762"/>
          </a:xfrm>
        </p:spPr>
        <p:txBody>
          <a:bodyPr/>
          <a:lstStyle/>
          <a:p>
            <a:r>
              <a:rPr lang="en-US" sz="2200" dirty="0" smtClean="0"/>
              <a:t>Data Models (chapter 2 and later)</a:t>
            </a:r>
            <a:endParaRPr lang="en-US" sz="2200" dirty="0"/>
          </a:p>
        </p:txBody>
      </p:sp>
      <p:sp>
        <p:nvSpPr>
          <p:cNvPr id="6" name="Content Placeholder 5"/>
          <p:cNvSpPr>
            <a:spLocks noGrp="1"/>
          </p:cNvSpPr>
          <p:nvPr>
            <p:ph sz="quarter" idx="4"/>
          </p:nvPr>
        </p:nvSpPr>
        <p:spPr>
          <a:xfrm>
            <a:off x="5892800" y="1839914"/>
            <a:ext cx="4876800" cy="3951288"/>
          </a:xfrm>
        </p:spPr>
        <p:txBody>
          <a:bodyPr>
            <a:normAutofit fontScale="92500" lnSpcReduction="20000"/>
          </a:bodyPr>
          <a:lstStyle/>
          <a:p>
            <a:r>
              <a:rPr lang="en-US" dirty="0" smtClean="0"/>
              <a:t>Source Raw Data comes from:</a:t>
            </a:r>
          </a:p>
          <a:p>
            <a:pPr lvl="1"/>
            <a:r>
              <a:rPr lang="en-US" dirty="0" smtClean="0"/>
              <a:t>An Excel sheet</a:t>
            </a:r>
            <a:br>
              <a:rPr lang="en-US" dirty="0" smtClean="0"/>
            </a:br>
            <a:r>
              <a:rPr lang="en-US" dirty="0" smtClean="0"/>
              <a:t>or</a:t>
            </a:r>
          </a:p>
          <a:p>
            <a:pPr lvl="1"/>
            <a:r>
              <a:rPr lang="en-US" dirty="0"/>
              <a:t>I</a:t>
            </a:r>
            <a:r>
              <a:rPr lang="en-US" dirty="0" smtClean="0"/>
              <a:t>s imported into Excel from an external source</a:t>
            </a:r>
          </a:p>
          <a:p>
            <a:r>
              <a:rPr lang="en-US" dirty="0"/>
              <a:t>Data is cleaned and </a:t>
            </a:r>
            <a:r>
              <a:rPr lang="en-US" dirty="0" smtClean="0"/>
              <a:t>stored as a proper data set using the Excel Table feature or the Data Model</a:t>
            </a:r>
            <a:endParaRPr lang="en-US" dirty="0"/>
          </a:p>
          <a:p>
            <a:pPr lvl="1"/>
            <a:r>
              <a:rPr lang="en-US" dirty="0"/>
              <a:t>Power Query is an efficient feature to clean </a:t>
            </a:r>
            <a:r>
              <a:rPr lang="en-US" dirty="0" smtClean="0"/>
              <a:t>data</a:t>
            </a:r>
          </a:p>
          <a:p>
            <a:pPr lvl="1"/>
            <a:r>
              <a:rPr lang="en-US" dirty="0" smtClean="0"/>
              <a:t>Excel Table feature is used so that source data is dynamic</a:t>
            </a:r>
          </a:p>
          <a:p>
            <a:r>
              <a:rPr lang="en-US" dirty="0" smtClean="0"/>
              <a:t>PivotTables or formulas are used to create a report</a:t>
            </a:r>
          </a:p>
          <a:p>
            <a:endParaRPr lang="en-US" dirty="0" smtClean="0"/>
          </a:p>
        </p:txBody>
      </p:sp>
      <p:sp>
        <p:nvSpPr>
          <p:cNvPr id="7" name="Slide Number Placeholder 6"/>
          <p:cNvSpPr>
            <a:spLocks noGrp="1"/>
          </p:cNvSpPr>
          <p:nvPr>
            <p:ph type="sldNum" sz="quarter" idx="12"/>
          </p:nvPr>
        </p:nvSpPr>
        <p:spPr/>
        <p:txBody>
          <a:bodyPr/>
          <a:lstStyle/>
          <a:p>
            <a:fld id="{F2EC359B-1AB6-43CE-8AE3-778957AE5EF7}" type="slidenum">
              <a:rPr lang="en-US" smtClean="0"/>
              <a:pPr/>
              <a:t>3</a:t>
            </a:fld>
            <a:endParaRPr lang="en-US"/>
          </a:p>
        </p:txBody>
      </p:sp>
      <p:sp>
        <p:nvSpPr>
          <p:cNvPr id="8" name="TextBox 7"/>
          <p:cNvSpPr txBox="1"/>
          <p:nvPr/>
        </p:nvSpPr>
        <p:spPr>
          <a:xfrm>
            <a:off x="606582" y="5848536"/>
            <a:ext cx="10185149" cy="430887"/>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sz="2200" dirty="0" smtClean="0"/>
              <a:t>Models can be a combination of both</a:t>
            </a:r>
            <a:endParaRPr lang="en-US" sz="2200" dirty="0"/>
          </a:p>
        </p:txBody>
      </p:sp>
    </p:spTree>
    <p:extLst>
      <p:ext uri="{BB962C8B-B14F-4D97-AF65-F5344CB8AC3E}">
        <p14:creationId xmlns:p14="http://schemas.microsoft.com/office/powerpoint/2010/main" val="4055941582"/>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Spreadsheet Model </a:t>
            </a:r>
            <a:r>
              <a:rPr lang="en-US" dirty="0" smtClean="0"/>
              <a:t>Building</a:t>
            </a:r>
            <a:endParaRPr lang="en-US" dirty="0"/>
          </a:p>
        </p:txBody>
      </p:sp>
      <p:sp>
        <p:nvSpPr>
          <p:cNvPr id="3" name="Content Placeholder 2"/>
          <p:cNvSpPr>
            <a:spLocks noGrp="1"/>
          </p:cNvSpPr>
          <p:nvPr>
            <p:ph idx="1"/>
          </p:nvPr>
        </p:nvSpPr>
        <p:spPr>
          <a:xfrm>
            <a:off x="609600" y="1600199"/>
            <a:ext cx="10160000" cy="4981669"/>
          </a:xfrm>
        </p:spPr>
        <p:txBody>
          <a:bodyPr>
            <a:normAutofit fontScale="92500"/>
          </a:bodyPr>
          <a:lstStyle/>
          <a:p>
            <a:r>
              <a:rPr lang="en-US" sz="2400" dirty="0"/>
              <a:t>General Principles</a:t>
            </a:r>
          </a:p>
          <a:p>
            <a:r>
              <a:rPr lang="en-US" dirty="0" smtClean="0"/>
              <a:t>Excel’s </a:t>
            </a:r>
            <a:r>
              <a:rPr lang="en-US" dirty="0"/>
              <a:t>Golden Rule: If formula input (parameter, assumption, variable) can change put it in a cell </a:t>
            </a:r>
            <a:r>
              <a:rPr lang="en-US" dirty="0" smtClean="0"/>
              <a:t>and refer </a:t>
            </a:r>
            <a:r>
              <a:rPr lang="en-US" dirty="0"/>
              <a:t>to it in the formula with a cell reference.</a:t>
            </a:r>
          </a:p>
          <a:p>
            <a:r>
              <a:rPr lang="en-US" dirty="0"/>
              <a:t>2) Label all formula inputs.</a:t>
            </a:r>
          </a:p>
          <a:p>
            <a:r>
              <a:rPr lang="en-US" dirty="0"/>
              <a:t>3) Separate the formula input area from the model area.</a:t>
            </a:r>
          </a:p>
          <a:p>
            <a:r>
              <a:rPr lang="en-US" dirty="0"/>
              <a:t>4) Model is where you create your formulas and where you can put your decision variable.</a:t>
            </a:r>
          </a:p>
          <a:p>
            <a:r>
              <a:rPr lang="en-US" dirty="0"/>
              <a:t>5) Label all elements in the model area.</a:t>
            </a:r>
          </a:p>
          <a:p>
            <a:r>
              <a:rPr lang="en-US" dirty="0"/>
              <a:t>6) Use appropriate Number &amp; Stylistic Formatting to make the spreadsheet easy to understand</a:t>
            </a:r>
            <a:r>
              <a:rPr lang="en-US" dirty="0" smtClean="0"/>
              <a:t>. Remember</a:t>
            </a:r>
            <a:r>
              <a:rPr lang="en-US" dirty="0"/>
              <a:t>: Number Formatting is a Facade.</a:t>
            </a:r>
          </a:p>
          <a:p>
            <a:r>
              <a:rPr lang="en-US" dirty="0"/>
              <a:t>7) Keep default alignments to visually portray the data type (Numbers to </a:t>
            </a:r>
            <a:r>
              <a:rPr lang="en-US" dirty="0" smtClean="0"/>
              <a:t>right</a:t>
            </a:r>
            <a:r>
              <a:rPr lang="en-US" dirty="0"/>
              <a:t>, Text to </a:t>
            </a:r>
            <a:r>
              <a:rPr lang="en-US" dirty="0" smtClean="0"/>
              <a:t>left</a:t>
            </a:r>
            <a:r>
              <a:rPr lang="en-US" dirty="0"/>
              <a:t>)</a:t>
            </a:r>
          </a:p>
          <a:p>
            <a:r>
              <a:rPr lang="en-US" dirty="0"/>
              <a:t>8) Name all sheets and files smartly.</a:t>
            </a:r>
          </a:p>
          <a:p>
            <a:r>
              <a:rPr lang="en-US" dirty="0"/>
              <a:t>9) Sometimes it is helpful to create math formulas or a influence diagram to describe your model.</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4</a:t>
            </a:fld>
            <a:endParaRPr lang="en-US"/>
          </a:p>
        </p:txBody>
      </p:sp>
    </p:spTree>
    <p:extLst>
      <p:ext uri="{BB962C8B-B14F-4D97-AF65-F5344CB8AC3E}">
        <p14:creationId xmlns:p14="http://schemas.microsoft.com/office/powerpoint/2010/main" val="1594318551"/>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Stylistic Formatting</a:t>
            </a:r>
            <a:endParaRPr lang="en-US" dirty="0"/>
          </a:p>
        </p:txBody>
      </p:sp>
      <p:sp>
        <p:nvSpPr>
          <p:cNvPr id="3" name="Content Placeholder 2"/>
          <p:cNvSpPr>
            <a:spLocks noGrp="1"/>
          </p:cNvSpPr>
          <p:nvPr>
            <p:ph idx="1"/>
          </p:nvPr>
        </p:nvSpPr>
        <p:spPr/>
        <p:txBody>
          <a:bodyPr>
            <a:normAutofit/>
          </a:bodyPr>
          <a:lstStyle/>
          <a:p>
            <a:r>
              <a:rPr lang="en-US" sz="3200" dirty="0"/>
              <a:t>Two schools of thought about stylistic:</a:t>
            </a:r>
          </a:p>
          <a:p>
            <a:pPr lvl="1"/>
            <a:r>
              <a:rPr lang="en-US" sz="2800" dirty="0"/>
              <a:t>Minimal</a:t>
            </a:r>
          </a:p>
          <a:p>
            <a:pPr lvl="2"/>
            <a:r>
              <a:rPr lang="en-US" sz="2400" dirty="0"/>
              <a:t>Default Grey </a:t>
            </a:r>
            <a:r>
              <a:rPr lang="en-US" sz="2400" dirty="0" smtClean="0"/>
              <a:t>lines.</a:t>
            </a:r>
          </a:p>
          <a:p>
            <a:pPr lvl="2"/>
            <a:r>
              <a:rPr lang="en-US" sz="2400" dirty="0" smtClean="0"/>
              <a:t>Bold </a:t>
            </a:r>
            <a:r>
              <a:rPr lang="en-US" sz="2400" dirty="0"/>
              <a:t>for Field Names and important </a:t>
            </a:r>
            <a:r>
              <a:rPr lang="en-US" sz="2400" dirty="0" smtClean="0"/>
              <a:t>items.</a:t>
            </a:r>
            <a:endParaRPr lang="en-US" sz="2400" dirty="0"/>
          </a:p>
          <a:p>
            <a:pPr lvl="1"/>
            <a:r>
              <a:rPr lang="en-US" sz="2800" dirty="0"/>
              <a:t>More than minimal</a:t>
            </a:r>
          </a:p>
          <a:p>
            <a:pPr lvl="2"/>
            <a:r>
              <a:rPr lang="en-US" sz="2400" dirty="0"/>
              <a:t>Format field names and important </a:t>
            </a:r>
            <a:r>
              <a:rPr lang="en-US" sz="2400" dirty="0" smtClean="0"/>
              <a:t>text.</a:t>
            </a:r>
          </a:p>
          <a:p>
            <a:pPr lvl="2"/>
            <a:r>
              <a:rPr lang="en-US" sz="2400" dirty="0" smtClean="0"/>
              <a:t>Format </a:t>
            </a:r>
            <a:r>
              <a:rPr lang="en-US" sz="2400" dirty="0"/>
              <a:t>cells with formulas with light </a:t>
            </a:r>
            <a:r>
              <a:rPr lang="en-US" sz="2400" dirty="0" smtClean="0"/>
              <a:t>green.</a:t>
            </a:r>
          </a:p>
          <a:p>
            <a:pPr lvl="2"/>
            <a:r>
              <a:rPr lang="en-US" sz="2400" dirty="0" smtClean="0"/>
              <a:t>Raw </a:t>
            </a:r>
            <a:r>
              <a:rPr lang="en-US" sz="2400" dirty="0"/>
              <a:t>Data has no fill </a:t>
            </a:r>
            <a:r>
              <a:rPr lang="en-US" sz="2400" dirty="0" smtClean="0"/>
              <a:t>color.</a:t>
            </a:r>
          </a:p>
          <a:p>
            <a:pPr lvl="2"/>
            <a:r>
              <a:rPr lang="en-US" sz="2400" dirty="0" smtClean="0"/>
              <a:t>Some </a:t>
            </a:r>
            <a:r>
              <a:rPr lang="en-US" sz="2400" dirty="0"/>
              <a:t>borders and other formatting </a:t>
            </a:r>
            <a:r>
              <a:rPr lang="en-US" sz="2400" dirty="0" smtClean="0"/>
              <a:t>okay.</a:t>
            </a:r>
          </a:p>
          <a:p>
            <a:pPr lvl="1"/>
            <a:r>
              <a:rPr lang="en-US" sz="2600" dirty="0" smtClean="0"/>
              <a:t>Chose one and be consistent.</a:t>
            </a:r>
            <a:endParaRPr lang="en-US" sz="2600"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5</a:t>
            </a:fld>
            <a:endParaRPr lang="en-US"/>
          </a:p>
        </p:txBody>
      </p:sp>
    </p:spTree>
    <p:extLst>
      <p:ext uri="{BB962C8B-B14F-4D97-AF65-F5344CB8AC3E}">
        <p14:creationId xmlns:p14="http://schemas.microsoft.com/office/powerpoint/2010/main" val="2997423185"/>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Good Spreadsheet Model Design</a:t>
            </a:r>
            <a:endParaRPr lang="en-US" dirty="0"/>
          </a:p>
        </p:txBody>
      </p:sp>
      <p:sp>
        <p:nvSpPr>
          <p:cNvPr id="8" name="Content Placeholder 7"/>
          <p:cNvSpPr>
            <a:spLocks noGrp="1"/>
          </p:cNvSpPr>
          <p:nvPr>
            <p:ph idx="1"/>
          </p:nvPr>
        </p:nvSpPr>
        <p:spPr>
          <a:xfrm>
            <a:off x="609600" y="1600199"/>
            <a:ext cx="10160000" cy="5017883"/>
          </a:xfrm>
        </p:spPr>
        <p:txBody>
          <a:bodyPr>
            <a:normAutofit/>
          </a:bodyPr>
          <a:lstStyle/>
          <a:p>
            <a:pPr indent="-342900"/>
            <a:r>
              <a:rPr lang="en-US" b="1" dirty="0"/>
              <a:t>Influence diagram</a:t>
            </a:r>
            <a:r>
              <a:rPr lang="en-US" dirty="0"/>
              <a:t>: Visual representation that shows which entities influence others in a model.</a:t>
            </a:r>
          </a:p>
          <a:p>
            <a:pPr marL="937260" lvl="1" indent="-342900"/>
            <a:r>
              <a:rPr lang="en-US" dirty="0"/>
              <a:t>Parts of the model are represented by circular or oval symbols called </a:t>
            </a:r>
            <a:r>
              <a:rPr lang="en-US" i="1" dirty="0"/>
              <a:t>nodes</a:t>
            </a:r>
            <a:r>
              <a:rPr lang="en-US" dirty="0"/>
              <a:t>, and arrows connecting the nodes show influence.</a:t>
            </a:r>
          </a:p>
          <a:p>
            <a:r>
              <a:rPr lang="en-US" b="1" dirty="0"/>
              <a:t>Building a Mathematical Model</a:t>
            </a:r>
            <a:endParaRPr lang="en-US" dirty="0"/>
          </a:p>
          <a:p>
            <a:pPr lvl="1"/>
            <a:r>
              <a:rPr lang="en-US" dirty="0"/>
              <a:t>Define notation for every node in the influence diagram</a:t>
            </a:r>
            <a:r>
              <a:rPr lang="en-US" dirty="0" smtClean="0"/>
              <a:t>.</a:t>
            </a:r>
          </a:p>
          <a:p>
            <a:pPr lvl="1"/>
            <a:r>
              <a:rPr lang="en-US" dirty="0" smtClean="0"/>
              <a:t>Define formulas.</a:t>
            </a:r>
          </a:p>
          <a:p>
            <a:pPr lvl="1"/>
            <a:r>
              <a:rPr lang="en-US" dirty="0" smtClean="0"/>
              <a:t>Variables managers have control over = Decision Variables</a:t>
            </a:r>
          </a:p>
          <a:p>
            <a:pPr lvl="1"/>
            <a:r>
              <a:rPr lang="en-US" dirty="0" smtClean="0"/>
              <a:t>Variables that can change, but</a:t>
            </a:r>
            <a:r>
              <a:rPr lang="en-US" dirty="0"/>
              <a:t> managers </a:t>
            </a:r>
            <a:r>
              <a:rPr lang="en-US" dirty="0" smtClean="0"/>
              <a:t>DON’T have </a:t>
            </a:r>
            <a:r>
              <a:rPr lang="en-US" dirty="0"/>
              <a:t>control over = </a:t>
            </a:r>
            <a:r>
              <a:rPr lang="en-US" dirty="0" smtClean="0"/>
              <a:t>Parameters</a:t>
            </a:r>
          </a:p>
          <a:p>
            <a:pPr lvl="2"/>
            <a:r>
              <a:rPr lang="en-US" dirty="0" smtClean="0"/>
              <a:t>Don’t confuse with “parameter” term we used in </a:t>
            </a:r>
            <a:r>
              <a:rPr lang="en-US" dirty="0" err="1" smtClean="0"/>
              <a:t>Busn</a:t>
            </a:r>
            <a:r>
              <a:rPr lang="en-US" dirty="0" smtClean="0"/>
              <a:t> 210 Statistics Class, which meant a calculation for a population.</a:t>
            </a:r>
          </a:p>
          <a:p>
            <a:pPr lvl="1"/>
            <a:endParaRPr lang="en-US" dirty="0"/>
          </a:p>
          <a:p>
            <a:endParaRPr lang="en-US" dirty="0"/>
          </a:p>
        </p:txBody>
      </p:sp>
      <p:sp>
        <p:nvSpPr>
          <p:cNvPr id="7" name="Slide Number Placeholder 6"/>
          <p:cNvSpPr>
            <a:spLocks noGrp="1"/>
          </p:cNvSpPr>
          <p:nvPr>
            <p:ph type="sldNum" sz="quarter" idx="12"/>
          </p:nvPr>
        </p:nvSpPr>
        <p:spPr/>
        <p:txBody>
          <a:bodyPr/>
          <a:lstStyle/>
          <a:p>
            <a:fld id="{F2EC359B-1AB6-43CE-8AE3-778957AE5EF7}" type="slidenum">
              <a:rPr lang="en-US" smtClean="0"/>
              <a:pPr/>
              <a:t>6</a:t>
            </a:fld>
            <a:endParaRPr lang="en-US"/>
          </a:p>
        </p:txBody>
      </p:sp>
    </p:spTree>
    <p:extLst>
      <p:ext uri="{BB962C8B-B14F-4D97-AF65-F5344CB8AC3E}">
        <p14:creationId xmlns:p14="http://schemas.microsoft.com/office/powerpoint/2010/main" val="1735380720"/>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Tables</a:t>
            </a:r>
            <a:endParaRPr lang="en-US" dirty="0"/>
          </a:p>
        </p:txBody>
      </p:sp>
      <p:sp>
        <p:nvSpPr>
          <p:cNvPr id="3" name="Content Placeholder 2"/>
          <p:cNvSpPr>
            <a:spLocks noGrp="1"/>
          </p:cNvSpPr>
          <p:nvPr>
            <p:ph idx="1"/>
          </p:nvPr>
        </p:nvSpPr>
        <p:spPr/>
        <p:txBody>
          <a:bodyPr>
            <a:normAutofit/>
          </a:bodyPr>
          <a:lstStyle/>
          <a:p>
            <a:r>
              <a:rPr lang="en-US" sz="3200" dirty="0"/>
              <a:t>Data Table: Excel tool which quantifies the impact of changing the value of a specific </a:t>
            </a:r>
            <a:r>
              <a:rPr lang="en-US" sz="3200" b="1" dirty="0" smtClean="0">
                <a:solidFill>
                  <a:srgbClr val="FF0000"/>
                </a:solidFill>
              </a:rPr>
              <a:t>Formula Input </a:t>
            </a:r>
            <a:r>
              <a:rPr lang="en-US" sz="3200" dirty="0"/>
              <a:t>on an </a:t>
            </a:r>
            <a:r>
              <a:rPr lang="en-US" sz="3200" dirty="0" smtClean="0"/>
              <a:t>Formula.</a:t>
            </a:r>
            <a:endParaRPr lang="en-US" sz="3200" dirty="0"/>
          </a:p>
          <a:p>
            <a:pPr lvl="1"/>
            <a:r>
              <a:rPr lang="en-US" sz="2800" dirty="0"/>
              <a:t>One-way data </a:t>
            </a:r>
            <a:r>
              <a:rPr lang="en-US" sz="2800" dirty="0" smtClean="0"/>
              <a:t>table</a:t>
            </a:r>
          </a:p>
          <a:p>
            <a:pPr lvl="1"/>
            <a:r>
              <a:rPr lang="en-US" sz="2800" dirty="0" smtClean="0"/>
              <a:t>Two-way </a:t>
            </a:r>
            <a:r>
              <a:rPr lang="en-US" sz="2800" dirty="0"/>
              <a:t>data </a:t>
            </a:r>
            <a:r>
              <a:rPr lang="en-US" sz="2800" dirty="0" smtClean="0"/>
              <a:t>table</a:t>
            </a:r>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7</a:t>
            </a:fld>
            <a:endParaRPr lang="en-US"/>
          </a:p>
        </p:txBody>
      </p:sp>
    </p:spTree>
    <p:extLst>
      <p:ext uri="{BB962C8B-B14F-4D97-AF65-F5344CB8AC3E}">
        <p14:creationId xmlns:p14="http://schemas.microsoft.com/office/powerpoint/2010/main" val="731133160"/>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1 Variable Data </a:t>
            </a:r>
            <a:r>
              <a:rPr lang="en-US" sz="3200" dirty="0"/>
              <a:t>Table </a:t>
            </a:r>
            <a:r>
              <a:rPr lang="en-US" sz="3200" dirty="0" smtClean="0"/>
              <a:t>Steps </a:t>
            </a:r>
            <a:r>
              <a:rPr lang="en-US" sz="3200" dirty="0" smtClean="0"/>
              <a:t>from sheet </a:t>
            </a:r>
            <a:r>
              <a:rPr lang="en-US" sz="3200" dirty="0"/>
              <a:t>“1 V Data </a:t>
            </a:r>
            <a:r>
              <a:rPr lang="en-US" sz="3200" dirty="0" smtClean="0"/>
              <a:t>Table”:</a:t>
            </a:r>
            <a:endParaRPr lang="en-US" sz="3200" dirty="0"/>
          </a:p>
        </p:txBody>
      </p:sp>
      <p:sp>
        <p:nvSpPr>
          <p:cNvPr id="3" name="Content Placeholder 2"/>
          <p:cNvSpPr>
            <a:spLocks noGrp="1"/>
          </p:cNvSpPr>
          <p:nvPr>
            <p:ph idx="1"/>
          </p:nvPr>
        </p:nvSpPr>
        <p:spPr>
          <a:xfrm>
            <a:off x="609600" y="1600200"/>
            <a:ext cx="10160000" cy="5063150"/>
          </a:xfrm>
        </p:spPr>
        <p:txBody>
          <a:bodyPr>
            <a:normAutofit fontScale="77500" lnSpcReduction="20000"/>
          </a:bodyPr>
          <a:lstStyle/>
          <a:p>
            <a:pPr marL="114300" indent="0">
              <a:buNone/>
            </a:pPr>
            <a:r>
              <a:rPr lang="en-US" dirty="0"/>
              <a:t>1) You must have a formula that uses formula inputs. We have that in cell B30. It is the Total Profit = TP(q) =TR(q) - TC(q) formula.</a:t>
            </a:r>
          </a:p>
          <a:p>
            <a:pPr marL="114300" indent="0">
              <a:buNone/>
            </a:pPr>
            <a:r>
              <a:rPr lang="en-US" dirty="0"/>
              <a:t>2) The B30 formula is pointing to two previous formulas (cells B28 and B29) that use the formula input from cell B25 (our decision variable).</a:t>
            </a:r>
          </a:p>
          <a:p>
            <a:pPr marL="114300" indent="0">
              <a:buNone/>
            </a:pPr>
            <a:r>
              <a:rPr lang="en-US" dirty="0"/>
              <a:t>3) In cell C34, create a formula that points to the Total Profit = TP(q) =TR(q) - TC(q) formula.</a:t>
            </a:r>
          </a:p>
          <a:p>
            <a:pPr marL="114300" indent="0">
              <a:buNone/>
            </a:pPr>
            <a:r>
              <a:rPr lang="en-US" dirty="0"/>
              <a:t>4) Because we want to see how the "Total Profit" formula will change when we change the Decision Variable, "Quantity", we create a column of the new quantity inputs for quantity in the range B35:B47.</a:t>
            </a:r>
          </a:p>
          <a:p>
            <a:pPr marL="114300" indent="0">
              <a:buNone/>
            </a:pPr>
            <a:r>
              <a:rPr lang="en-US" dirty="0"/>
              <a:t>5) We highlight the range B34:C47, with the range C35:C47 containing empty cells.</a:t>
            </a:r>
          </a:p>
          <a:p>
            <a:pPr marL="114300" indent="0">
              <a:buNone/>
            </a:pPr>
            <a:r>
              <a:rPr lang="en-US" dirty="0"/>
              <a:t>6) On the Data Ribbon, we go to the Data Tools group, then click on the What-If Analysis dropdown arrow, then click Data Table.</a:t>
            </a:r>
          </a:p>
          <a:p>
            <a:pPr marL="114300" indent="0">
              <a:buNone/>
            </a:pPr>
            <a:r>
              <a:rPr lang="en-US" dirty="0"/>
              <a:t>7) Keyboard for Data Table: Alt, A, W, T or Alt, D, T</a:t>
            </a:r>
          </a:p>
          <a:p>
            <a:pPr marL="114300" indent="0">
              <a:buNone/>
            </a:pPr>
            <a:r>
              <a:rPr lang="en-US" dirty="0"/>
              <a:t>8) Because out New Inputs for "Quantity" are in a column, we click in the "Column input cell" textbox and then click on the cell that contains the Decision Variable, "Quantity", cell B25.</a:t>
            </a:r>
          </a:p>
          <a:p>
            <a:pPr marL="114300" indent="0">
              <a:buNone/>
            </a:pPr>
            <a:r>
              <a:rPr lang="en-US" dirty="0"/>
              <a:t>9) When you click OK, the Array Function TABLE is automatically entered as an Array Formula (notice the curly brackets in the formula bar)</a:t>
            </a:r>
          </a:p>
          <a:p>
            <a:pPr marL="114300" indent="0">
              <a:buNone/>
            </a:pPr>
            <a:r>
              <a:rPr lang="en-US" dirty="0"/>
              <a:t>10) This TABLE function automatically takes the formula in cell B30 (which is using the two previous formulas in cells B28 and B29) and substitutes the New Inputs for Quantities and displays the results in the range C35:C47.</a:t>
            </a:r>
          </a:p>
          <a:p>
            <a:pPr marL="114300" indent="0">
              <a:buNone/>
            </a:pPr>
            <a:r>
              <a:rPr lang="en-US" dirty="0"/>
              <a:t>**Note: the use of "Column input cell" may seem backwards if you are used to using PivotTables where we have "Row area" Criteria and "Column area" criteria. This is an inconsistency on Microsoft's part.</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8</a:t>
            </a:fld>
            <a:endParaRPr lang="en-US"/>
          </a:p>
        </p:txBody>
      </p:sp>
    </p:spTree>
    <p:extLst>
      <p:ext uri="{BB962C8B-B14F-4D97-AF65-F5344CB8AC3E}">
        <p14:creationId xmlns:p14="http://schemas.microsoft.com/office/powerpoint/2010/main" val="1930721055"/>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 </a:t>
            </a:r>
            <a:r>
              <a:rPr lang="en-US" sz="3200" dirty="0"/>
              <a:t>Variable Data Table Steps from sheet </a:t>
            </a:r>
            <a:r>
              <a:rPr lang="en-US" sz="3200" dirty="0" smtClean="0"/>
              <a:t>“2 </a:t>
            </a:r>
            <a:r>
              <a:rPr lang="en-US" sz="3200" dirty="0"/>
              <a:t>V Data Table”:</a:t>
            </a:r>
            <a:endParaRPr lang="en-US" sz="3200" dirty="0"/>
          </a:p>
        </p:txBody>
      </p:sp>
      <p:sp>
        <p:nvSpPr>
          <p:cNvPr id="3" name="Content Placeholder 2"/>
          <p:cNvSpPr>
            <a:spLocks noGrp="1"/>
          </p:cNvSpPr>
          <p:nvPr>
            <p:ph idx="1"/>
          </p:nvPr>
        </p:nvSpPr>
        <p:spPr/>
        <p:txBody>
          <a:bodyPr>
            <a:normAutofit fontScale="70000" lnSpcReduction="20000"/>
          </a:bodyPr>
          <a:lstStyle/>
          <a:p>
            <a:pPr marL="114300" indent="0">
              <a:buNone/>
            </a:pPr>
            <a:r>
              <a:rPr lang="en-US" dirty="0"/>
              <a:t>1) You must have a formula that uses formula inputs. We have that in cell B30. It is the Total Profit = TP(q) =TR(q) - TC(q) formula.</a:t>
            </a:r>
          </a:p>
          <a:p>
            <a:pPr marL="114300" indent="0">
              <a:buNone/>
            </a:pPr>
            <a:r>
              <a:rPr lang="en-US" dirty="0"/>
              <a:t>2) The B30 formula is pointing to two previous formulas (cells B28 and B29) that use the formula inputs from cell B25 (our decision variable) and from cell B9 (Defect Rate).</a:t>
            </a:r>
          </a:p>
          <a:p>
            <a:pPr marL="114300" indent="0">
              <a:buNone/>
            </a:pPr>
            <a:r>
              <a:rPr lang="en-US" dirty="0"/>
              <a:t>3) In cell C33, create a formula that points to the "Total Revenue" formula. This must be in the upper left corner!!!!</a:t>
            </a:r>
          </a:p>
          <a:p>
            <a:pPr marL="114300" indent="0">
              <a:buNone/>
            </a:pPr>
            <a:r>
              <a:rPr lang="en-US" dirty="0"/>
              <a:t>4) Because we want to see how the "Total Revenue" formula will change when we change the Decision Variable, "Quantity" and "Defect Rate", we create a column of the new quantity inputs for quantity in the range C34:C46 and a row of new costs in the range D33:H33.</a:t>
            </a:r>
          </a:p>
          <a:p>
            <a:pPr marL="114300" indent="0">
              <a:buNone/>
            </a:pPr>
            <a:r>
              <a:rPr lang="en-US" dirty="0"/>
              <a:t>5) We highlight the range C33:H46, with the range D34:H46 containing empty cells.</a:t>
            </a:r>
          </a:p>
          <a:p>
            <a:pPr marL="114300" indent="0">
              <a:buNone/>
            </a:pPr>
            <a:r>
              <a:rPr lang="en-US" dirty="0"/>
              <a:t>6) On the Data Ribbon, we go to the Data Tools group, then click on the What-If Analysis dropdown arrow, then click Data Table.</a:t>
            </a:r>
          </a:p>
          <a:p>
            <a:pPr marL="114300" indent="0">
              <a:buNone/>
            </a:pPr>
            <a:r>
              <a:rPr lang="en-US" dirty="0"/>
              <a:t>7) Keyboard for Data Table: Alt, A, W, T or Alt, D, T</a:t>
            </a:r>
          </a:p>
          <a:p>
            <a:pPr marL="114300" indent="0">
              <a:buNone/>
            </a:pPr>
            <a:r>
              <a:rPr lang="en-US" dirty="0"/>
              <a:t>8) Because our New Inputs for "Quantity" are in a column, we click in the "Column input cell" textbox and then click on the cell that contains the Decision Variable, "Quantity", cell B25.</a:t>
            </a:r>
          </a:p>
          <a:p>
            <a:pPr marL="114300" indent="0">
              <a:buNone/>
            </a:pPr>
            <a:r>
              <a:rPr lang="en-US" dirty="0"/>
              <a:t>9) Because our New Inputs for "Defect Rate" are in a row, we click in the "Row input cell" textbox and then click on the cell that contains the Variable, "Defect Rate", cell B9.</a:t>
            </a:r>
          </a:p>
          <a:p>
            <a:pPr marL="114300" indent="0">
              <a:buNone/>
            </a:pPr>
            <a:r>
              <a:rPr lang="en-US" dirty="0"/>
              <a:t>10) When you click OK, the Array Function TABLE is automatically entered as an Array Formula (notice the curly brackets in the formula bar)</a:t>
            </a:r>
          </a:p>
          <a:p>
            <a:pPr marL="114300" indent="0">
              <a:buNone/>
            </a:pPr>
            <a:r>
              <a:rPr lang="en-US" dirty="0"/>
              <a:t>11) This TABLE function automatically takes the formula in cell B30 (which is using the two previous formulas in cells B25 and B9) and substitutes the New Inputs for Quantities and Defect Rate into the TABLE function formula and displays the results in the range D34:H46.</a:t>
            </a:r>
          </a:p>
          <a:p>
            <a:pPr marL="114300" indent="0">
              <a:buNone/>
            </a:pPr>
            <a:r>
              <a:rPr lang="en-US" dirty="0"/>
              <a:t>**Note: the use of "Column input cell" and "Row input cell" may seem backwards if you are used to using PivotTables where we have "Row area" Criteria and "Column area" criteria. This is an inconsistency on Microsoft's part.</a:t>
            </a:r>
          </a:p>
          <a:p>
            <a:endParaRPr lang="en-US" dirty="0"/>
          </a:p>
        </p:txBody>
      </p:sp>
      <p:sp>
        <p:nvSpPr>
          <p:cNvPr id="4" name="Slide Number Placeholder 3"/>
          <p:cNvSpPr>
            <a:spLocks noGrp="1"/>
          </p:cNvSpPr>
          <p:nvPr>
            <p:ph type="sldNum" sz="quarter" idx="12"/>
          </p:nvPr>
        </p:nvSpPr>
        <p:spPr/>
        <p:txBody>
          <a:bodyPr/>
          <a:lstStyle/>
          <a:p>
            <a:fld id="{F2EC359B-1AB6-43CE-8AE3-778957AE5EF7}" type="slidenum">
              <a:rPr lang="en-US" smtClean="0"/>
              <a:pPr/>
              <a:t>9</a:t>
            </a:fld>
            <a:endParaRPr lang="en-US"/>
          </a:p>
        </p:txBody>
      </p:sp>
    </p:spTree>
    <p:extLst>
      <p:ext uri="{BB962C8B-B14F-4D97-AF65-F5344CB8AC3E}">
        <p14:creationId xmlns:p14="http://schemas.microsoft.com/office/powerpoint/2010/main" val="4074165902"/>
      </p:ext>
    </p:extLst>
  </p:cSld>
  <p:clrMapOvr>
    <a:masterClrMapping/>
  </p:clrMapOvr>
  <mc:AlternateContent xmlns:mc="http://schemas.openxmlformats.org/markup-compatibility/2006">
    <mc:Choice xmlns:p15="http://schemas.microsoft.com/office/powerpoint/2012/main" Requires="p15">
      <p:transition spd="slow">
        <p15:prstTrans prst="fallOver"/>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254</TotalTime>
  <Words>2296</Words>
  <Application>Microsoft Office PowerPoint</Application>
  <PresentationFormat>Widescreen</PresentationFormat>
  <Paragraphs>189</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vt:lpstr>
      <vt:lpstr>Times New Roman</vt:lpstr>
      <vt:lpstr>Adjacency</vt:lpstr>
      <vt:lpstr>Highline Class, BI 348</vt:lpstr>
      <vt:lpstr>Topics</vt:lpstr>
      <vt:lpstr>Spreadsheet Models</vt:lpstr>
      <vt:lpstr>Good Spreadsheet Model Building</vt:lpstr>
      <vt:lpstr>Stylistic Formatting</vt:lpstr>
      <vt:lpstr>Good Spreadsheet Model Design</vt:lpstr>
      <vt:lpstr>Data Tables</vt:lpstr>
      <vt:lpstr>1 Variable Data Table Steps from sheet “1 V Data Table”:</vt:lpstr>
      <vt:lpstr>2 Variable Data Table Steps from sheet “2 V Data Table”:</vt:lpstr>
      <vt:lpstr>Goal Seek</vt:lpstr>
      <vt:lpstr>VLOOKUP function</vt:lpstr>
      <vt:lpstr>VLOOKUP function Exact Match:</vt:lpstr>
      <vt:lpstr>VLOOKUP function Approximate Match:</vt:lpstr>
      <vt:lpstr>LOOKUP Function:</vt:lpstr>
      <vt:lpstr>SUMPRODUCT function</vt:lpstr>
      <vt:lpstr>IF and COUNTIFS functions</vt:lpstr>
      <vt:lpstr>MATCH function</vt:lpstr>
      <vt:lpstr>INDEX function</vt:lpstr>
      <vt:lpstr>Formula Auditing:</vt:lpstr>
    </vt:vector>
  </TitlesOfParts>
  <Company>Highline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 348</dc:title>
  <dc:creator>Girvin, Michael</dc:creator>
  <cp:lastModifiedBy>Girvin, Michael</cp:lastModifiedBy>
  <cp:revision>30</cp:revision>
  <dcterms:created xsi:type="dcterms:W3CDTF">2015-09-10T22:07:11Z</dcterms:created>
  <dcterms:modified xsi:type="dcterms:W3CDTF">2015-09-22T19:19:28Z</dcterms:modified>
</cp:coreProperties>
</file>