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454" r:id="rId3"/>
    <p:sldId id="402" r:id="rId4"/>
    <p:sldId id="457" r:id="rId5"/>
    <p:sldId id="408" r:id="rId6"/>
    <p:sldId id="407" r:id="rId7"/>
    <p:sldId id="406" r:id="rId8"/>
    <p:sldId id="405" r:id="rId9"/>
    <p:sldId id="404" r:id="rId10"/>
    <p:sldId id="449" r:id="rId11"/>
    <p:sldId id="450" r:id="rId12"/>
    <p:sldId id="423" r:id="rId13"/>
    <p:sldId id="427" r:id="rId14"/>
    <p:sldId id="433" r:id="rId15"/>
    <p:sldId id="432" r:id="rId16"/>
    <p:sldId id="455" r:id="rId17"/>
    <p:sldId id="431" r:id="rId18"/>
    <p:sldId id="412" r:id="rId19"/>
    <p:sldId id="411" r:id="rId20"/>
    <p:sldId id="414" r:id="rId21"/>
    <p:sldId id="415" r:id="rId22"/>
    <p:sldId id="416" r:id="rId23"/>
    <p:sldId id="417" r:id="rId24"/>
    <p:sldId id="418" r:id="rId25"/>
    <p:sldId id="420" r:id="rId26"/>
    <p:sldId id="421" r:id="rId27"/>
    <p:sldId id="425" r:id="rId28"/>
    <p:sldId id="424" r:id="rId29"/>
    <p:sldId id="428" r:id="rId30"/>
    <p:sldId id="429" r:id="rId31"/>
    <p:sldId id="419" r:id="rId32"/>
    <p:sldId id="422" r:id="rId33"/>
    <p:sldId id="399" r:id="rId34"/>
    <p:sldId id="456" r:id="rId35"/>
    <p:sldId id="458" r:id="rId36"/>
    <p:sldId id="452" r:id="rId37"/>
    <p:sldId id="438" r:id="rId38"/>
    <p:sldId id="441" r:id="rId39"/>
    <p:sldId id="435" r:id="rId40"/>
    <p:sldId id="442" r:id="rId41"/>
    <p:sldId id="436" r:id="rId42"/>
    <p:sldId id="443" r:id="rId43"/>
    <p:sldId id="437" r:id="rId44"/>
    <p:sldId id="444" r:id="rId45"/>
    <p:sldId id="445" r:id="rId46"/>
    <p:sldId id="446" r:id="rId47"/>
    <p:sldId id="439" r:id="rId48"/>
    <p:sldId id="453" r:id="rId4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autoAdjust="0"/>
    <p:restoredTop sz="94476" autoAdjust="0"/>
  </p:normalViewPr>
  <p:slideViewPr>
    <p:cSldViewPr snapToGrid="0">
      <p:cViewPr varScale="1">
        <p:scale>
          <a:sx n="106" d="100"/>
          <a:sy n="106" d="100"/>
        </p:scale>
        <p:origin x="660" y="108"/>
      </p:cViewPr>
      <p:guideLst>
        <p:guide orient="horz" pos="2160"/>
        <p:guide pos="3840"/>
      </p:guideLst>
    </p:cSldViewPr>
  </p:slideViewPr>
  <p:outlineViewPr>
    <p:cViewPr>
      <p:scale>
        <a:sx n="33" d="100"/>
        <a:sy n="33" d="100"/>
      </p:scale>
      <p:origin x="0" y="-451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85C1514-1688-4423-A583-2CE0A3C8CF35}" type="datetimeFigureOut">
              <a:rPr lang="en-US" smtClean="0"/>
              <a:t>12/3/2015</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5363E7AD-2328-453B-8D20-C969E07F0F46}" type="slidenum">
              <a:rPr lang="en-US" smtClean="0"/>
              <a:t>‹#›</a:t>
            </a:fld>
            <a:endParaRPr lang="en-US" dirty="0"/>
          </a:p>
        </p:txBody>
      </p:sp>
    </p:spTree>
    <p:extLst>
      <p:ext uri="{BB962C8B-B14F-4D97-AF65-F5344CB8AC3E}">
        <p14:creationId xmlns:p14="http://schemas.microsoft.com/office/powerpoint/2010/main" val="110384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44394-1A30-49B8-8F86-0970772643B6}"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BI 348, Chapter 01</a:t>
            </a:r>
            <a:endParaRPr lang="en-US" dirty="0">
              <a:solidFill>
                <a:prstClr val="black"/>
              </a:solidFill>
            </a:endParaRPr>
          </a:p>
        </p:txBody>
      </p:sp>
    </p:spTree>
    <p:extLst>
      <p:ext uri="{BB962C8B-B14F-4D97-AF65-F5344CB8AC3E}">
        <p14:creationId xmlns:p14="http://schemas.microsoft.com/office/powerpoint/2010/main" val="59637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3E7AD-2328-453B-8D20-C969E07F0F46}" type="slidenum">
              <a:rPr lang="en-US" smtClean="0"/>
              <a:t>30</a:t>
            </a:fld>
            <a:endParaRPr lang="en-US" dirty="0"/>
          </a:p>
        </p:txBody>
      </p:sp>
    </p:spTree>
    <p:extLst>
      <p:ext uri="{BB962C8B-B14F-4D97-AF65-F5344CB8AC3E}">
        <p14:creationId xmlns:p14="http://schemas.microsoft.com/office/powerpoint/2010/main" val="3163791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F0058A-625E-4F7B-93F6-3C7291ED5B81}" type="datetime1">
              <a:rPr lang="en-US" smtClean="0">
                <a:solidFill>
                  <a:srgbClr val="DFDCB7"/>
                </a:solidFill>
              </a:rPr>
              <a:pPr/>
              <a:t>12/3/2015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8968833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1257F-A1CD-42E9-8B52-4257484E686A}" type="datetime1">
              <a:rPr lang="en-US" smtClean="0">
                <a:solidFill>
                  <a:srgbClr val="DFDCB7"/>
                </a:solidFill>
              </a:rPr>
              <a:pPr/>
              <a:t>12/3/2015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0273755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E698C-C9D2-4BB8-90EB-CADD575F3F9E}" type="datetime1">
              <a:rPr lang="en-US" smtClean="0">
                <a:solidFill>
                  <a:srgbClr val="DFDCB7"/>
                </a:solidFill>
              </a:rPr>
              <a:pPr/>
              <a:t>12/3/2015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50033039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688748"/>
          </a:xfrm>
        </p:spPr>
        <p:txBody>
          <a:bodyPr/>
          <a:lstStyle>
            <a:lvl1pPr>
              <a:defRPr sz="3600">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18407" y="1200151"/>
            <a:ext cx="10850336" cy="53721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21D416-B675-4900-B334-C891DF1CA8A8}" type="datetime1">
              <a:rPr lang="en-US" smtClean="0">
                <a:solidFill>
                  <a:srgbClr val="DFDCB7"/>
                </a:solidFill>
              </a:rPr>
              <a:pPr/>
              <a:t>12/3/2015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0293479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21555-D7D7-4040-8F53-BE85AC4D67E5}" type="datetime1">
              <a:rPr lang="en-US" smtClean="0">
                <a:solidFill>
                  <a:srgbClr val="DFDCB7"/>
                </a:solidFill>
              </a:rPr>
              <a:pPr/>
              <a:t>12/3/2015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74485223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D674C9-5CC4-48AC-BD52-9A18512CE721}" type="datetime1">
              <a:rPr lang="en-US" smtClean="0">
                <a:solidFill>
                  <a:srgbClr val="DFDCB7"/>
                </a:solidFill>
              </a:rPr>
              <a:pPr/>
              <a:t>12/3/2015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5121466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A1AC4-4885-4984-9544-6FB03F373B4B}" type="datetime1">
              <a:rPr lang="en-US" smtClean="0">
                <a:solidFill>
                  <a:srgbClr val="DFDCB7"/>
                </a:solidFill>
              </a:rPr>
              <a:pPr/>
              <a:t>12/3/2015</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6246209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1DE57-6C58-492C-8ACA-7C192264995E}" type="datetime1">
              <a:rPr lang="en-US" smtClean="0">
                <a:solidFill>
                  <a:srgbClr val="DFDCB7"/>
                </a:solidFill>
              </a:rPr>
              <a:pPr/>
              <a:t>12/3/2015</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1375317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ECDE-FA92-4E48-AC94-93D797166D8A}" type="datetime1">
              <a:rPr lang="en-US" smtClean="0">
                <a:solidFill>
                  <a:srgbClr val="DFDCB7"/>
                </a:solidFill>
              </a:rPr>
              <a:pPr/>
              <a:t>12/3/2015</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1005328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5D5AD-07A6-4636-BD79-E9168F78632A}" type="datetime1">
              <a:rPr lang="en-US" smtClean="0">
                <a:solidFill>
                  <a:srgbClr val="DFDCB7"/>
                </a:solidFill>
              </a:rPr>
              <a:pPr/>
              <a:t>12/3/2015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3354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D5F50DD-7F46-4C00-94C4-82BFAA052EEE}" type="datetime1">
              <a:rPr lang="en-US" smtClean="0">
                <a:solidFill>
                  <a:srgbClr val="DFDCB7"/>
                </a:solidFill>
              </a:rPr>
              <a:pPr/>
              <a:t>12/3/2015</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F2EC359B-1AB6-43CE-8AE3-778957AE5E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140673086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271" y="274638"/>
            <a:ext cx="10811238" cy="56628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2271" y="1143000"/>
            <a:ext cx="10811238" cy="5486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C359B-1AB6-43CE-8AE3-778957AE5EF7}"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1B520E3-870C-4290-A0B9-714A8D1E2D2F}" type="datetime1">
              <a:rPr lang="en-US" smtClean="0">
                <a:solidFill>
                  <a:srgbClr val="DFDCB7"/>
                </a:solidFill>
              </a:rPr>
              <a:pPr/>
              <a:t>12/3/2015</a:t>
            </a:fld>
            <a:endParaRPr lang="en-US" dirty="0">
              <a:solidFill>
                <a:srgbClr val="DFDCB7"/>
              </a:solidFill>
            </a:endParaRPr>
          </a:p>
        </p:txBody>
      </p:sp>
    </p:spTree>
    <p:extLst>
      <p:ext uri="{BB962C8B-B14F-4D97-AF65-F5344CB8AC3E}">
        <p14:creationId xmlns:p14="http://schemas.microsoft.com/office/powerpoint/2010/main" val="166806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fallOver"/>
        <p:sndAc>
          <p:stSnd>
            <p:snd r:embed="rId13" name="type.wav"/>
          </p:stSnd>
        </p:sndAc>
      </p:transition>
    </mc:Choice>
    <mc:Fallback xmlns="">
      <p:transition spd="slow">
        <p:fade/>
        <p:sndAc>
          <p:stSnd>
            <p:snd r:embed="rId14" name="type.wav"/>
          </p:stSnd>
        </p:sndAc>
      </p:transition>
    </mc:Fallback>
  </mc:AlternateContent>
  <p:hf hdr="0" ftr="0" dt="0"/>
  <p:txStyles>
    <p:titleStyle>
      <a:lvl1pPr algn="l" defTabSz="914400" rtl="0" eaLnBrk="1" latinLnBrk="0" hangingPunct="1">
        <a:spcBef>
          <a:spcPct val="0"/>
        </a:spcBef>
        <a:buNone/>
        <a:defRPr sz="3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90.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124" y="957646"/>
            <a:ext cx="9885406" cy="2593975"/>
          </a:xfrm>
        </p:spPr>
        <p:txBody>
          <a:bodyPr/>
          <a:lstStyle/>
          <a:p>
            <a:r>
              <a:rPr lang="en-US" sz="3600" b="1" dirty="0">
                <a:solidFill>
                  <a:schemeClr val="tx1"/>
                </a:solidFill>
                <a:latin typeface="+mj-lt"/>
              </a:rPr>
              <a:t>Highline Class, BI 348</a:t>
            </a:r>
            <a:endParaRPr lang="en-US" sz="3600" b="1" i="0" u="none" strike="noStrike" baseline="0" dirty="0" smtClean="0">
              <a:solidFill>
                <a:schemeClr val="tx1"/>
              </a:solidFill>
              <a:latin typeface="+mj-lt"/>
            </a:endParaRPr>
          </a:p>
        </p:txBody>
      </p:sp>
      <p:sp>
        <p:nvSpPr>
          <p:cNvPr id="3" name="Text Placeholder 2"/>
          <p:cNvSpPr>
            <a:spLocks noGrp="1"/>
          </p:cNvSpPr>
          <p:nvPr>
            <p:ph type="subTitle" idx="1"/>
          </p:nvPr>
        </p:nvSpPr>
        <p:spPr>
          <a:xfrm>
            <a:off x="593124" y="3624645"/>
            <a:ext cx="9885406" cy="1066800"/>
          </a:xfrm>
        </p:spPr>
        <p:txBody>
          <a:bodyPr>
            <a:noAutofit/>
          </a:bodyPr>
          <a:lstStyle/>
          <a:p>
            <a:r>
              <a:rPr lang="en-US" sz="3200" b="1" dirty="0">
                <a:solidFill>
                  <a:schemeClr val="tx1"/>
                </a:solidFill>
                <a:latin typeface="Calibri Light"/>
              </a:rPr>
              <a:t>Basic Business Analytics using </a:t>
            </a:r>
            <a:r>
              <a:rPr lang="en-US" sz="3200" b="1" dirty="0" smtClean="0">
                <a:solidFill>
                  <a:schemeClr val="tx1"/>
                </a:solidFill>
                <a:latin typeface="Calibri Light"/>
              </a:rPr>
              <a:t>Excel</a:t>
            </a:r>
          </a:p>
          <a:p>
            <a:r>
              <a:rPr lang="en-US" sz="3600" b="1" dirty="0" smtClean="0">
                <a:solidFill>
                  <a:schemeClr val="tx1"/>
                </a:solidFill>
                <a:latin typeface="Calibri Light"/>
              </a:rPr>
              <a:t>Chapter 05: Introduction to</a:t>
            </a:r>
          </a:p>
          <a:p>
            <a:r>
              <a:rPr lang="en-US" sz="3600" b="1" dirty="0" smtClean="0">
                <a:solidFill>
                  <a:schemeClr val="tx1"/>
                </a:solidFill>
                <a:latin typeface="Calibri Light"/>
              </a:rPr>
              <a:t>Basic Time Series Analysis and Forecasting</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a:t>
            </a:fld>
            <a:endParaRPr lang="en-US" dirty="0"/>
          </a:p>
        </p:txBody>
      </p:sp>
    </p:spTree>
    <p:extLst>
      <p:ext uri="{BB962C8B-B14F-4D97-AF65-F5344CB8AC3E}">
        <p14:creationId xmlns:p14="http://schemas.microsoft.com/office/powerpoint/2010/main" val="40487852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Forecasting Methods</a:t>
            </a:r>
            <a:endParaRPr lang="en-US" dirty="0"/>
          </a:p>
        </p:txBody>
      </p:sp>
      <p:sp>
        <p:nvSpPr>
          <p:cNvPr id="3" name="Content Placeholder 2"/>
          <p:cNvSpPr>
            <a:spLocks noGrp="1"/>
          </p:cNvSpPr>
          <p:nvPr>
            <p:ph idx="1"/>
          </p:nvPr>
        </p:nvSpPr>
        <p:spPr/>
        <p:txBody>
          <a:bodyPr/>
          <a:lstStyle/>
          <a:p>
            <a:r>
              <a:rPr lang="en-US" dirty="0" smtClean="0"/>
              <a:t>For Constant </a:t>
            </a:r>
            <a:r>
              <a:rPr lang="en-US" dirty="0"/>
              <a:t>or Horizontal or Stationary </a:t>
            </a:r>
            <a:r>
              <a:rPr lang="en-US" dirty="0" smtClean="0"/>
              <a:t>Pattern:</a:t>
            </a:r>
          </a:p>
          <a:p>
            <a:pPr lvl="1"/>
            <a:r>
              <a:rPr lang="en-US" dirty="0" smtClean="0"/>
              <a:t>Most Recent (Naïve Forecast Method)</a:t>
            </a:r>
          </a:p>
          <a:p>
            <a:pPr lvl="1"/>
            <a:r>
              <a:rPr lang="en-US" dirty="0" smtClean="0"/>
              <a:t>Average of Past Values</a:t>
            </a:r>
          </a:p>
          <a:p>
            <a:pPr lvl="1"/>
            <a:r>
              <a:rPr lang="en-US" dirty="0" smtClean="0"/>
              <a:t>Moving Averages</a:t>
            </a:r>
          </a:p>
          <a:p>
            <a:pPr lvl="1"/>
            <a:r>
              <a:rPr lang="en-US" dirty="0"/>
              <a:t>Exponential Smoothing</a:t>
            </a:r>
          </a:p>
          <a:p>
            <a:r>
              <a:rPr lang="en-US" dirty="0" smtClean="0"/>
              <a:t>Trends:</a:t>
            </a:r>
          </a:p>
          <a:p>
            <a:pPr lvl="1"/>
            <a:r>
              <a:rPr lang="en-US" dirty="0" smtClean="0"/>
              <a:t>Regression Analysis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10</a:t>
            </a:fld>
            <a:endParaRPr lang="en-US" dirty="0"/>
          </a:p>
        </p:txBody>
      </p:sp>
    </p:spTree>
    <p:extLst>
      <p:ext uri="{BB962C8B-B14F-4D97-AF65-F5344CB8AC3E}">
        <p14:creationId xmlns:p14="http://schemas.microsoft.com/office/powerpoint/2010/main" val="6007536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of Forecast Accuracy</a:t>
            </a:r>
            <a:endParaRPr lang="en-US" dirty="0"/>
          </a:p>
        </p:txBody>
      </p:sp>
      <p:sp>
        <p:nvSpPr>
          <p:cNvPr id="3" name="Content Placeholder 2"/>
          <p:cNvSpPr>
            <a:spLocks noGrp="1"/>
          </p:cNvSpPr>
          <p:nvPr>
            <p:ph idx="1"/>
          </p:nvPr>
        </p:nvSpPr>
        <p:spPr/>
        <p:txBody>
          <a:bodyPr/>
          <a:lstStyle/>
          <a:p>
            <a:r>
              <a:rPr lang="en-US" dirty="0" smtClean="0"/>
              <a:t>Forecast Error</a:t>
            </a:r>
          </a:p>
          <a:p>
            <a:r>
              <a:rPr lang="en-US" dirty="0" smtClean="0"/>
              <a:t>Mean Forecast Error = MFE</a:t>
            </a:r>
          </a:p>
          <a:p>
            <a:r>
              <a:rPr lang="en-US" dirty="0" smtClean="0"/>
              <a:t>Mean Absolute Error = MAE</a:t>
            </a:r>
          </a:p>
          <a:p>
            <a:r>
              <a:rPr lang="en-US" dirty="0" smtClean="0"/>
              <a:t>Mean Squared Error = MSE</a:t>
            </a:r>
          </a:p>
          <a:p>
            <a:r>
              <a:rPr lang="en-US" dirty="0" smtClean="0"/>
              <a:t>Mean Absolute Percentage Error = MAPE</a:t>
            </a:r>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11</a:t>
            </a:fld>
            <a:endParaRPr lang="en-US" dirty="0"/>
          </a:p>
        </p:txBody>
      </p:sp>
    </p:spTree>
    <p:extLst>
      <p:ext uri="{BB962C8B-B14F-4D97-AF65-F5344CB8AC3E}">
        <p14:creationId xmlns:p14="http://schemas.microsoft.com/office/powerpoint/2010/main" val="26910006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407750"/>
          </a:xfrm>
        </p:spPr>
        <p:txBody>
          <a:bodyPr/>
          <a:lstStyle/>
          <a:p>
            <a:r>
              <a:rPr lang="en-US" sz="3200" dirty="0"/>
              <a:t>Constant or Horizontal or Stationary </a:t>
            </a:r>
            <a:r>
              <a:rPr lang="en-US" sz="3200" dirty="0" smtClean="0"/>
              <a:t>Pattern Forecast Methods:</a:t>
            </a:r>
            <a:endParaRPr lang="en-US" sz="3200" dirty="0"/>
          </a:p>
        </p:txBody>
      </p:sp>
      <p:sp>
        <p:nvSpPr>
          <p:cNvPr id="3" name="Content Placeholder 2"/>
          <p:cNvSpPr>
            <a:spLocks noGrp="1"/>
          </p:cNvSpPr>
          <p:nvPr>
            <p:ph idx="1"/>
          </p:nvPr>
        </p:nvSpPr>
        <p:spPr>
          <a:xfrm>
            <a:off x="0" y="982638"/>
            <a:ext cx="11168743" cy="5759355"/>
          </a:xfrm>
        </p:spPr>
        <p:txBody>
          <a:bodyPr>
            <a:normAutofit/>
          </a:bodyPr>
          <a:lstStyle/>
          <a:p>
            <a:pPr lvl="0"/>
            <a:r>
              <a:rPr lang="en-US" sz="2800" b="1" dirty="0" smtClean="0"/>
              <a:t>Most Recent (Naïve Forecast Method)</a:t>
            </a:r>
          </a:p>
          <a:p>
            <a:pPr lvl="1"/>
            <a:r>
              <a:rPr lang="en-US" sz="2800" dirty="0" smtClean="0"/>
              <a:t>Use the most recent period amount to forecast the next period.</a:t>
            </a:r>
          </a:p>
          <a:p>
            <a:r>
              <a:rPr lang="en-US" sz="2800" b="1" dirty="0"/>
              <a:t>Average of Past </a:t>
            </a:r>
            <a:r>
              <a:rPr lang="en-US" sz="2800" b="1" dirty="0" smtClean="0"/>
              <a:t>Values</a:t>
            </a:r>
          </a:p>
          <a:p>
            <a:pPr lvl="1"/>
            <a:r>
              <a:rPr lang="en-US" sz="2800" dirty="0" smtClean="0"/>
              <a:t>For period 2, use period 1 value</a:t>
            </a:r>
          </a:p>
          <a:p>
            <a:pPr lvl="1"/>
            <a:r>
              <a:rPr lang="en-US" sz="2800" dirty="0" smtClean="0"/>
              <a:t>For period 3 use: (period 1 + period 2 values)/2</a:t>
            </a:r>
          </a:p>
          <a:p>
            <a:pPr lvl="1"/>
            <a:r>
              <a:rPr lang="en-US" sz="2800" dirty="0"/>
              <a:t>For period </a:t>
            </a:r>
            <a:r>
              <a:rPr lang="en-US" sz="2800" dirty="0" smtClean="0"/>
              <a:t>4 </a:t>
            </a:r>
            <a:r>
              <a:rPr lang="en-US" sz="2800" dirty="0"/>
              <a:t>use: (period 1 + period 2 </a:t>
            </a:r>
            <a:r>
              <a:rPr lang="en-US" sz="2800" dirty="0" smtClean="0"/>
              <a:t>+ period 3 values)/3</a:t>
            </a:r>
          </a:p>
          <a:p>
            <a:pPr lvl="1"/>
            <a:r>
              <a:rPr lang="en-US" sz="2800" dirty="0" smtClean="0"/>
              <a:t>In Excel use AVERAGE function with “Expandable Range”.</a:t>
            </a:r>
          </a:p>
          <a:p>
            <a:pPr lvl="2"/>
            <a:r>
              <a:rPr lang="en-US" sz="2400" dirty="0" smtClean="0"/>
              <a:t>Like</a:t>
            </a:r>
            <a:r>
              <a:rPr lang="en-US" sz="2400" dirty="0"/>
              <a:t>: =AVERAGE($</a:t>
            </a:r>
            <a:r>
              <a:rPr lang="en-US" sz="2400" dirty="0" smtClean="0"/>
              <a:t>B$24:B24)</a:t>
            </a:r>
          </a:p>
          <a:p>
            <a:pPr lvl="3"/>
            <a:r>
              <a:rPr lang="en-US" sz="2000" dirty="0"/>
              <a:t>W</a:t>
            </a:r>
            <a:r>
              <a:rPr lang="en-US" sz="2000" dirty="0" smtClean="0"/>
              <a:t>here first cell in range is “locked” (absolute cell reference) and second cell in range is not “locked”.</a:t>
            </a:r>
            <a:endParaRPr lang="en-US" sz="2000" dirty="0"/>
          </a:p>
          <a:p>
            <a:endParaRPr lang="en-US" sz="2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12</a:t>
            </a:fld>
            <a:endParaRPr lang="en-US" dirty="0"/>
          </a:p>
        </p:txBody>
      </p:sp>
    </p:spTree>
    <p:extLst>
      <p:ext uri="{BB962C8B-B14F-4D97-AF65-F5344CB8AC3E}">
        <p14:creationId xmlns:p14="http://schemas.microsoft.com/office/powerpoint/2010/main" val="22934898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407750"/>
          </a:xfrm>
        </p:spPr>
        <p:txBody>
          <a:bodyPr/>
          <a:lstStyle/>
          <a:p>
            <a:r>
              <a:rPr lang="en-US" sz="3200" dirty="0"/>
              <a:t>Constant or Horizontal or Stationary </a:t>
            </a:r>
            <a:r>
              <a:rPr lang="en-US" sz="3200" dirty="0" smtClean="0"/>
              <a:t>Pattern Forecast Methods:</a:t>
            </a:r>
            <a:endParaRPr lang="en-US" sz="3200" dirty="0"/>
          </a:p>
        </p:txBody>
      </p:sp>
      <p:sp>
        <p:nvSpPr>
          <p:cNvPr id="3" name="Content Placeholder 2"/>
          <p:cNvSpPr>
            <a:spLocks noGrp="1"/>
          </p:cNvSpPr>
          <p:nvPr>
            <p:ph idx="1"/>
          </p:nvPr>
        </p:nvSpPr>
        <p:spPr>
          <a:xfrm>
            <a:off x="0" y="982638"/>
            <a:ext cx="11168743" cy="5759355"/>
          </a:xfrm>
        </p:spPr>
        <p:txBody>
          <a:bodyPr>
            <a:normAutofit lnSpcReduction="10000"/>
          </a:bodyPr>
          <a:lstStyle/>
          <a:p>
            <a:r>
              <a:rPr lang="en-US" b="1" dirty="0" smtClean="0"/>
              <a:t>Moving Averages</a:t>
            </a:r>
          </a:p>
          <a:p>
            <a:pPr lvl="1"/>
            <a:r>
              <a:rPr lang="en-US" dirty="0"/>
              <a:t>Helps “smooth” out random </a:t>
            </a:r>
            <a:r>
              <a:rPr lang="en-US" dirty="0" smtClean="0"/>
              <a:t>fluctuations in the time series data.</a:t>
            </a:r>
          </a:p>
          <a:p>
            <a:pPr lvl="1"/>
            <a:r>
              <a:rPr lang="en-US" dirty="0" smtClean="0"/>
              <a:t>Average most recent k periods.</a:t>
            </a:r>
          </a:p>
          <a:p>
            <a:pPr lvl="2"/>
            <a:r>
              <a:rPr lang="en-US" dirty="0" smtClean="0"/>
              <a:t>Choosing k: are only a few of the most recent values relevant, or are larger number relevant</a:t>
            </a:r>
          </a:p>
          <a:p>
            <a:pPr lvl="2"/>
            <a:r>
              <a:rPr lang="en-US" dirty="0" smtClean="0"/>
              <a:t>The smaller the k, the better the forecast will adopt to a change in level</a:t>
            </a:r>
          </a:p>
          <a:p>
            <a:pPr lvl="2"/>
            <a:r>
              <a:rPr lang="en-US" dirty="0" smtClean="0"/>
              <a:t>The bigger the k, the more it will “smooth” out random fluctuations.</a:t>
            </a:r>
          </a:p>
          <a:p>
            <a:pPr lvl="2"/>
            <a:r>
              <a:rPr lang="en-US" dirty="0" smtClean="0"/>
              <a:t>Use trial and Error to find k that provides the minimum MSE.</a:t>
            </a:r>
          </a:p>
          <a:p>
            <a:pPr lvl="3"/>
            <a:r>
              <a:rPr lang="en-US" dirty="0" smtClean="0"/>
              <a:t>If large amounts of data, divide data into Training and Validation Data Sets.</a:t>
            </a:r>
          </a:p>
          <a:p>
            <a:pPr lvl="1"/>
            <a:r>
              <a:rPr lang="en-US" dirty="0" smtClean="0"/>
              <a:t>Period 4, average period 1-3 values</a:t>
            </a:r>
          </a:p>
          <a:p>
            <a:pPr lvl="1"/>
            <a:r>
              <a:rPr lang="en-US" dirty="0"/>
              <a:t>Period </a:t>
            </a:r>
            <a:r>
              <a:rPr lang="en-US" dirty="0" smtClean="0"/>
              <a:t>5, </a:t>
            </a:r>
            <a:r>
              <a:rPr lang="en-US" dirty="0"/>
              <a:t>average period </a:t>
            </a:r>
            <a:r>
              <a:rPr lang="en-US" dirty="0" smtClean="0"/>
              <a:t>2-4 values</a:t>
            </a:r>
          </a:p>
          <a:p>
            <a:pPr lvl="1"/>
            <a:r>
              <a:rPr lang="en-US" dirty="0" smtClean="0"/>
              <a:t>And so on.</a:t>
            </a:r>
          </a:p>
          <a:p>
            <a:pPr lvl="1"/>
            <a:r>
              <a:rPr lang="en-US" dirty="0" smtClean="0"/>
              <a:t>In Excel use:</a:t>
            </a:r>
          </a:p>
          <a:p>
            <a:pPr lvl="2"/>
            <a:r>
              <a:rPr lang="en-US" dirty="0" smtClean="0"/>
              <a:t>AVERAGE with Relative Cell Range looking at last three periods.</a:t>
            </a:r>
          </a:p>
          <a:p>
            <a:pPr lvl="3"/>
            <a:r>
              <a:rPr lang="en-US" dirty="0"/>
              <a:t>Like: =AVERAGE(B45:B47</a:t>
            </a:r>
            <a:r>
              <a:rPr lang="en-US" dirty="0" smtClean="0"/>
              <a:t>)</a:t>
            </a:r>
          </a:p>
          <a:p>
            <a:pPr lvl="4"/>
            <a:r>
              <a:rPr lang="en-US" dirty="0" smtClean="0"/>
              <a:t>Where range points relatively at last three values in time series.</a:t>
            </a:r>
          </a:p>
          <a:p>
            <a:pPr lvl="2"/>
            <a:r>
              <a:rPr lang="en-US" dirty="0" smtClean="0"/>
              <a:t>Data Analysis, Moving Average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13</a:t>
            </a:fld>
            <a:endParaRPr lang="en-US" dirty="0"/>
          </a:p>
        </p:txBody>
      </p:sp>
    </p:spTree>
    <p:extLst>
      <p:ext uri="{BB962C8B-B14F-4D97-AF65-F5344CB8AC3E}">
        <p14:creationId xmlns:p14="http://schemas.microsoft.com/office/powerpoint/2010/main" val="154793992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Moving Average Forecast Formula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m:rPr>
                        <m:nor/>
                      </m:rPr>
                      <a:rPr lang="cy-GB" sz="4000" b="1" dirty="0"/>
                      <m:t>ŷ</m:t>
                    </m:r>
                    <m:r>
                      <m:rPr>
                        <m:nor/>
                      </m:rPr>
                      <a:rPr lang="cy-GB" sz="4000" b="1" baseline="-25000" dirty="0"/>
                      <m:t>t</m:t>
                    </m:r>
                    <m:r>
                      <m:rPr>
                        <m:nor/>
                      </m:rPr>
                      <a:rPr lang="cy-GB" sz="4000" b="1" baseline="-25000" dirty="0"/>
                      <m:t> + 1 =</m:t>
                    </m:r>
                    <m:r>
                      <a:rPr lang="en-US" sz="4000" b="0" i="1" dirty="0" smtClean="0">
                        <a:latin typeface="Cambria Math" panose="02040503050406030204" pitchFamily="18" charset="0"/>
                      </a:rPr>
                      <m:t> </m:t>
                    </m:r>
                    <m:f>
                      <m:fPr>
                        <m:ctrlPr>
                          <a:rPr lang="en-US" sz="4000" b="1" i="1">
                            <a:latin typeface="Cambria Math" panose="02040503050406030204" pitchFamily="18" charset="0"/>
                          </a:rPr>
                        </m:ctrlPr>
                      </m:fPr>
                      <m:num>
                        <m:nary>
                          <m:naryPr>
                            <m:chr m:val="∑"/>
                            <m:subHide m:val="on"/>
                            <m:supHide m:val="on"/>
                            <m:ctrlPr>
                              <a:rPr lang="en-US" sz="4000" b="1" i="1">
                                <a:latin typeface="Cambria Math" panose="02040503050406030204" pitchFamily="18" charset="0"/>
                              </a:rPr>
                            </m:ctrlPr>
                          </m:naryPr>
                          <m:sub/>
                          <m:sup/>
                          <m:e>
                            <m:r>
                              <a:rPr lang="en-US" sz="4000" b="1" i="1">
                                <a:latin typeface="Cambria Math" panose="02040503050406030204" pitchFamily="18" charset="0"/>
                              </a:rPr>
                              <m:t>(</m:t>
                            </m:r>
                            <m:r>
                              <a:rPr lang="en-US" sz="4000" b="1" i="1">
                                <a:latin typeface="Cambria Math" panose="02040503050406030204" pitchFamily="18" charset="0"/>
                              </a:rPr>
                              <m:t>𝑴𝒐𝒔𝒕</m:t>
                            </m:r>
                            <m:r>
                              <a:rPr lang="en-US" sz="4000" b="1" i="1">
                                <a:latin typeface="Cambria Math" panose="02040503050406030204" pitchFamily="18" charset="0"/>
                              </a:rPr>
                              <m:t> </m:t>
                            </m:r>
                            <m:r>
                              <a:rPr lang="en-US" sz="4000" b="1" i="1">
                                <a:latin typeface="Cambria Math" panose="02040503050406030204" pitchFamily="18" charset="0"/>
                              </a:rPr>
                              <m:t>𝒓𝒆𝒄𝒆𝒏𝒕</m:t>
                            </m:r>
                            <m:r>
                              <a:rPr lang="en-US" sz="4000" b="1" i="1">
                                <a:latin typeface="Cambria Math" panose="02040503050406030204" pitchFamily="18" charset="0"/>
                              </a:rPr>
                              <m:t> </m:t>
                            </m:r>
                            <m:r>
                              <a:rPr lang="en-US" sz="4000" b="1" i="1">
                                <a:latin typeface="Cambria Math" panose="02040503050406030204" pitchFamily="18" charset="0"/>
                              </a:rPr>
                              <m:t>𝒌</m:t>
                            </m:r>
                            <m:r>
                              <a:rPr lang="en-US" sz="4000" b="1" i="1">
                                <a:latin typeface="Cambria Math" panose="02040503050406030204" pitchFamily="18" charset="0"/>
                              </a:rPr>
                              <m:t> </m:t>
                            </m:r>
                            <m:r>
                              <a:rPr lang="en-US" sz="4000" b="1" i="1">
                                <a:latin typeface="Cambria Math" panose="02040503050406030204" pitchFamily="18" charset="0"/>
                              </a:rPr>
                              <m:t>𝒅𝒂𝒕𝒂</m:t>
                            </m:r>
                            <m:r>
                              <a:rPr lang="en-US" sz="4000" b="1" i="1">
                                <a:latin typeface="Cambria Math" panose="02040503050406030204" pitchFamily="18" charset="0"/>
                              </a:rPr>
                              <m:t> </m:t>
                            </m:r>
                            <m:r>
                              <a:rPr lang="en-US" sz="4000" b="1" i="1">
                                <a:latin typeface="Cambria Math" panose="02040503050406030204" pitchFamily="18" charset="0"/>
                              </a:rPr>
                              <m:t>𝒗𝒂𝒍𝒖𝒆𝒔</m:t>
                            </m:r>
                            <m:r>
                              <a:rPr lang="en-US" sz="4000" b="1" i="1">
                                <a:latin typeface="Cambria Math" panose="02040503050406030204" pitchFamily="18" charset="0"/>
                              </a:rPr>
                              <m:t>)</m:t>
                            </m:r>
                          </m:e>
                        </m:nary>
                      </m:num>
                      <m:den>
                        <m:r>
                          <a:rPr lang="en-US" sz="4000" b="1" i="1">
                            <a:latin typeface="Cambria Math" panose="02040503050406030204" pitchFamily="18" charset="0"/>
                          </a:rPr>
                          <m:t>𝒌</m:t>
                        </m:r>
                      </m:den>
                    </m:f>
                  </m:oMath>
                </a14:m>
                <a:endParaRPr lang="en-US" b="1" dirty="0" smtClean="0"/>
              </a:p>
              <a:p>
                <a:endParaRPr lang="en-US" b="1" dirty="0"/>
              </a:p>
              <a:p>
                <a14:m>
                  <m:oMath xmlns:m="http://schemas.openxmlformats.org/officeDocument/2006/math">
                    <m:r>
                      <m:rPr>
                        <m:nor/>
                      </m:rPr>
                      <a:rPr lang="cy-GB" dirty="0"/>
                      <m:t>ŷ</m:t>
                    </m:r>
                    <m:r>
                      <m:rPr>
                        <m:nor/>
                      </m:rPr>
                      <a:rPr lang="cy-GB" baseline="-25000" dirty="0"/>
                      <m:t>t</m:t>
                    </m:r>
                    <m:r>
                      <m:rPr>
                        <m:nor/>
                      </m:rPr>
                      <a:rPr lang="cy-GB" baseline="-25000" dirty="0"/>
                      <m:t> + 1 </m:t>
                    </m:r>
                  </m:oMath>
                </a14:m>
                <a:r>
                  <a:rPr lang="en-US" dirty="0" smtClean="0"/>
                  <a:t>	= Forecast of time series for period t +1</a:t>
                </a:r>
              </a:p>
              <a:p>
                <a14:m>
                  <m:oMath xmlns:m="http://schemas.openxmlformats.org/officeDocument/2006/math">
                    <m:r>
                      <m:rPr>
                        <m:nor/>
                      </m:rPr>
                      <a:rPr lang="en-US" b="0" i="0" dirty="0" smtClean="0"/>
                      <m:t>y</m:t>
                    </m:r>
                    <m:r>
                      <m:rPr>
                        <m:nor/>
                      </m:rPr>
                      <a:rPr lang="cy-GB" baseline="-25000" dirty="0"/>
                      <m:t>t</m:t>
                    </m:r>
                    <m:r>
                      <m:rPr>
                        <m:nor/>
                      </m:rPr>
                      <a:rPr lang="cy-GB" baseline="-25000" dirty="0"/>
                      <m:t> </m:t>
                    </m:r>
                  </m:oMath>
                </a14:m>
                <a:r>
                  <a:rPr lang="en-US" dirty="0" smtClean="0"/>
                  <a:t>	= Actual value of the time series in period t</a:t>
                </a:r>
              </a:p>
              <a:p>
                <a:r>
                  <a:rPr lang="en-US" dirty="0" smtClean="0"/>
                  <a:t>k 	= Number of periods of time series data used to generate forecast</a:t>
                </a:r>
              </a:p>
              <a:p>
                <a:r>
                  <a:rPr lang="en-US" dirty="0" smtClean="0"/>
                  <a:t>t 	= time period right before forecast period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2EC359B-1AB6-43CE-8AE3-778957AE5EF7}" type="slidenum">
              <a:rPr lang="en-US" smtClean="0"/>
              <a:pPr/>
              <a:t>14</a:t>
            </a:fld>
            <a:endParaRPr lang="en-US" dirty="0"/>
          </a:p>
        </p:txBody>
      </p:sp>
    </p:spTree>
    <p:extLst>
      <p:ext uri="{BB962C8B-B14F-4D97-AF65-F5344CB8AC3E}">
        <p14:creationId xmlns:p14="http://schemas.microsoft.com/office/powerpoint/2010/main" val="157118396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Constant or Horizontal or Stationary </a:t>
            </a:r>
            <a:r>
              <a:rPr lang="en-US" sz="3200" dirty="0" smtClean="0"/>
              <a:t>Pattern Forecast Methods: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09600" y="1201899"/>
                <a:ext cx="4876800" cy="5048899"/>
              </a:xfrm>
            </p:spPr>
            <p:txBody>
              <a:bodyPr>
                <a:normAutofit fontScale="77500" lnSpcReduction="20000"/>
              </a:bodyPr>
              <a:lstStyle/>
              <a:p>
                <a:r>
                  <a:rPr lang="en-US" sz="3100" b="1" dirty="0" smtClean="0"/>
                  <a:t>Exponential Smoothing Formula</a:t>
                </a:r>
                <a:r>
                  <a:rPr lang="en-US" dirty="0" smtClean="0"/>
                  <a:t>:</a:t>
                </a:r>
              </a:p>
              <a:p>
                <a:pPr lvl="1"/>
                <a:r>
                  <a:rPr lang="en-US" dirty="0" smtClean="0"/>
                  <a:t>Helps </a:t>
                </a:r>
                <a:r>
                  <a:rPr lang="en-US" dirty="0"/>
                  <a:t>“smooth” out random fluctuations in the time series </a:t>
                </a:r>
                <a:r>
                  <a:rPr lang="en-US" dirty="0" smtClean="0"/>
                  <a:t>data:</a:t>
                </a:r>
                <a:br>
                  <a:rPr lang="en-US" dirty="0" smtClean="0"/>
                </a:br>
                <a:endParaRPr lang="en-US" dirty="0" smtClean="0"/>
              </a:p>
              <a:p>
                <a:pPr marL="114300" indent="0">
                  <a:buNone/>
                </a:pPr>
                <a:r>
                  <a:rPr lang="cy-GB" sz="4600" b="1" dirty="0" smtClean="0"/>
                  <a:t>ŷ</a:t>
                </a:r>
                <a:r>
                  <a:rPr lang="cy-GB" sz="4600" b="1" baseline="-25000" dirty="0" smtClean="0"/>
                  <a:t>t + 1</a:t>
                </a:r>
                <a:r>
                  <a:rPr lang="cy-GB" sz="4600" b="1" dirty="0" smtClean="0"/>
                  <a:t> = </a:t>
                </a:r>
                <a:r>
                  <a:rPr lang="el-GR" sz="4600" b="1" dirty="0" smtClean="0"/>
                  <a:t>α</a:t>
                </a:r>
                <a:r>
                  <a:rPr lang="en-US" sz="4600" b="1" dirty="0" smtClean="0"/>
                  <a:t>*</a:t>
                </a:r>
                <a:r>
                  <a:rPr lang="en-US" sz="4600" b="1" dirty="0" err="1" smtClean="0"/>
                  <a:t>y</a:t>
                </a:r>
                <a:r>
                  <a:rPr lang="en-US" sz="4600" b="1" baseline="-25000" dirty="0" err="1" smtClean="0"/>
                  <a:t>t</a:t>
                </a:r>
                <a:r>
                  <a:rPr lang="en-US" sz="4600" b="1" dirty="0" smtClean="0"/>
                  <a:t> + (1 – </a:t>
                </a:r>
                <a:r>
                  <a:rPr lang="el-GR" sz="4600" b="1" dirty="0" smtClean="0"/>
                  <a:t>α</a:t>
                </a:r>
                <a:r>
                  <a:rPr lang="en-US" sz="4600" b="1" dirty="0" smtClean="0"/>
                  <a:t>)*</a:t>
                </a:r>
                <a:r>
                  <a:rPr lang="cy-GB" sz="4600" b="1" dirty="0" smtClean="0"/>
                  <a:t>ŷ</a:t>
                </a:r>
                <a:r>
                  <a:rPr lang="cy-GB" sz="4600" b="1" baseline="-25000" dirty="0" smtClean="0"/>
                  <a:t>t</a:t>
                </a:r>
              </a:p>
              <a:p>
                <a:pPr lvl="1"/>
                <a:endParaRPr lang="en-US" baseline="-25000" dirty="0" smtClean="0"/>
              </a:p>
              <a:p>
                <a14:m>
                  <m:oMath xmlns:m="http://schemas.openxmlformats.org/officeDocument/2006/math">
                    <m:r>
                      <m:rPr>
                        <m:nor/>
                      </m:rPr>
                      <a:rPr lang="cy-GB" dirty="0"/>
                      <m:t>Where</m:t>
                    </m:r>
                    <m:r>
                      <m:rPr>
                        <m:nor/>
                      </m:rPr>
                      <a:rPr lang="cy-GB" dirty="0"/>
                      <m:t> </m:t>
                    </m:r>
                    <m:r>
                      <m:rPr>
                        <m:nor/>
                      </m:rPr>
                      <a:rPr lang="cy-GB" dirty="0">
                        <a:latin typeface="Calibri" panose="020F0502020204030204" pitchFamily="34" charset="0"/>
                      </a:rPr>
                      <m:t>ŷ</m:t>
                    </m:r>
                    <m:r>
                      <m:rPr>
                        <m:nor/>
                      </m:rPr>
                      <a:rPr lang="cy-GB" baseline="-25000" dirty="0">
                        <a:latin typeface="Calibri" panose="020F0502020204030204" pitchFamily="34" charset="0"/>
                      </a:rPr>
                      <m:t>1</m:t>
                    </m:r>
                    <m:r>
                      <m:rPr>
                        <m:nor/>
                      </m:rPr>
                      <a:rPr lang="cy-GB" dirty="0">
                        <a:latin typeface="Calibri" panose="020F0502020204030204" pitchFamily="34" charset="0"/>
                      </a:rPr>
                      <m:t> = </m:t>
                    </m:r>
                    <m:r>
                      <m:rPr>
                        <m:nor/>
                      </m:rPr>
                      <a:rPr lang="cy-GB" dirty="0">
                        <a:latin typeface="Calibri" panose="020F0502020204030204" pitchFamily="34" charset="0"/>
                      </a:rPr>
                      <m:t>y</m:t>
                    </m:r>
                    <m:r>
                      <m:rPr>
                        <m:nor/>
                      </m:rPr>
                      <a:rPr lang="en-US" b="0" i="0" baseline="-25000" dirty="0" smtClean="0">
                        <a:latin typeface="Calibri" panose="020F0502020204030204" pitchFamily="34" charset="0"/>
                      </a:rPr>
                      <m:t>t</m:t>
                    </m:r>
                    <m:r>
                      <m:rPr>
                        <m:nor/>
                      </m:rPr>
                      <a:rPr lang="cy-GB" dirty="0">
                        <a:latin typeface="Calibri" panose="020F0502020204030204" pitchFamily="34" charset="0"/>
                      </a:rPr>
                      <m:t> </m:t>
                    </m:r>
                    <m:r>
                      <m:rPr>
                        <m:nor/>
                      </m:rPr>
                      <a:rPr lang="cy-GB" dirty="0">
                        <a:latin typeface="Calibri" panose="020F0502020204030204" pitchFamily="34" charset="0"/>
                      </a:rPr>
                      <m:t>in</m:t>
                    </m:r>
                    <m:r>
                      <m:rPr>
                        <m:nor/>
                      </m:rPr>
                      <a:rPr lang="cy-GB" dirty="0">
                        <a:latin typeface="Calibri" panose="020F0502020204030204" pitchFamily="34" charset="0"/>
                      </a:rPr>
                      <m:t> </m:t>
                    </m:r>
                    <m:r>
                      <m:rPr>
                        <m:nor/>
                      </m:rPr>
                      <a:rPr lang="cy-GB" dirty="0">
                        <a:latin typeface="Calibri" panose="020F0502020204030204" pitchFamily="34" charset="0"/>
                      </a:rPr>
                      <m:t>order</m:t>
                    </m:r>
                    <m:r>
                      <m:rPr>
                        <m:nor/>
                      </m:rPr>
                      <a:rPr lang="cy-GB" dirty="0">
                        <a:latin typeface="Calibri" panose="020F0502020204030204" pitchFamily="34" charset="0"/>
                      </a:rPr>
                      <m:t> </m:t>
                    </m:r>
                    <m:r>
                      <m:rPr>
                        <m:nor/>
                      </m:rPr>
                      <a:rPr lang="cy-GB" dirty="0">
                        <a:latin typeface="Calibri" panose="020F0502020204030204" pitchFamily="34" charset="0"/>
                      </a:rPr>
                      <m:t>to</m:t>
                    </m:r>
                    <m:r>
                      <m:rPr>
                        <m:nor/>
                      </m:rPr>
                      <a:rPr lang="cy-GB" dirty="0">
                        <a:latin typeface="Calibri" panose="020F0502020204030204" pitchFamily="34" charset="0"/>
                      </a:rPr>
                      <m:t> </m:t>
                    </m:r>
                    <m:r>
                      <m:rPr>
                        <m:nor/>
                      </m:rPr>
                      <a:rPr lang="cy-GB" dirty="0">
                        <a:latin typeface="Calibri" panose="020F0502020204030204" pitchFamily="34" charset="0"/>
                      </a:rPr>
                      <m:t>start</m:t>
                    </m:r>
                    <m:r>
                      <m:rPr>
                        <m:nor/>
                      </m:rPr>
                      <a:rPr lang="cy-GB" dirty="0">
                        <a:latin typeface="Calibri" panose="020F0502020204030204" pitchFamily="34" charset="0"/>
                      </a:rPr>
                      <m:t> </m:t>
                    </m:r>
                    <m:r>
                      <m:rPr>
                        <m:nor/>
                      </m:rPr>
                      <a:rPr lang="cy-GB" dirty="0">
                        <a:latin typeface="Calibri" panose="020F0502020204030204" pitchFamily="34" charset="0"/>
                      </a:rPr>
                      <m:t>the</m:t>
                    </m:r>
                    <m:r>
                      <m:rPr>
                        <m:nor/>
                      </m:rPr>
                      <a:rPr lang="cy-GB" dirty="0">
                        <a:latin typeface="Calibri" panose="020F0502020204030204" pitchFamily="34" charset="0"/>
                      </a:rPr>
                      <m:t> </m:t>
                    </m:r>
                    <m:r>
                      <m:rPr>
                        <m:nor/>
                      </m:rPr>
                      <a:rPr lang="cy-GB" dirty="0">
                        <a:latin typeface="Calibri" panose="020F0502020204030204" pitchFamily="34" charset="0"/>
                      </a:rPr>
                      <m:t>series</m:t>
                    </m:r>
                    <m:r>
                      <m:rPr>
                        <m:nor/>
                      </m:rPr>
                      <a:rPr lang="cy-GB" dirty="0">
                        <a:latin typeface="Calibri" panose="020F0502020204030204" pitchFamily="34" charset="0"/>
                      </a:rPr>
                      <m:t> </m:t>
                    </m:r>
                    <m:r>
                      <m:rPr>
                        <m:nor/>
                      </m:rPr>
                      <a:rPr lang="cy-GB" dirty="0">
                        <a:latin typeface="Calibri" panose="020F0502020204030204" pitchFamily="34" charset="0"/>
                      </a:rPr>
                      <m:t>off</m:t>
                    </m:r>
                    <m:r>
                      <m:rPr>
                        <m:nor/>
                      </m:rPr>
                      <a:rPr lang="cy-GB" dirty="0">
                        <a:latin typeface="Calibri" panose="020F0502020204030204" pitchFamily="34" charset="0"/>
                      </a:rPr>
                      <m:t> </m:t>
                    </m:r>
                    <m:r>
                      <m:rPr>
                        <m:nor/>
                      </m:rPr>
                      <a:rPr lang="cy-GB" dirty="0">
                        <a:latin typeface="Calibri" panose="020F0502020204030204" pitchFamily="34" charset="0"/>
                      </a:rPr>
                      <m:t>with</m:t>
                    </m:r>
                    <m:r>
                      <m:rPr>
                        <m:nor/>
                      </m:rPr>
                      <a:rPr lang="cy-GB" dirty="0">
                        <a:latin typeface="Calibri" panose="020F0502020204030204" pitchFamily="34" charset="0"/>
                      </a:rPr>
                      <m:t> </m:t>
                    </m:r>
                    <m:r>
                      <m:rPr>
                        <m:nor/>
                      </m:rPr>
                      <a:rPr lang="cy-GB" dirty="0">
                        <a:latin typeface="Calibri" panose="020F0502020204030204" pitchFamily="34" charset="0"/>
                      </a:rPr>
                      <m:t>a</m:t>
                    </m:r>
                    <m:r>
                      <m:rPr>
                        <m:nor/>
                      </m:rPr>
                      <a:rPr lang="cy-GB" dirty="0">
                        <a:latin typeface="Calibri" panose="020F0502020204030204" pitchFamily="34" charset="0"/>
                      </a:rPr>
                      <m:t> </m:t>
                    </m:r>
                    <m:r>
                      <m:rPr>
                        <m:nor/>
                      </m:rPr>
                      <a:rPr lang="cy-GB" dirty="0">
                        <a:latin typeface="Calibri" panose="020F0502020204030204" pitchFamily="34" charset="0"/>
                      </a:rPr>
                      <m:t>value</m:t>
                    </m:r>
                    <m:r>
                      <m:rPr>
                        <m:nor/>
                      </m:rPr>
                      <a:rPr lang="cy-GB" dirty="0">
                        <a:latin typeface="Calibri" panose="020F0502020204030204" pitchFamily="34" charset="0"/>
                      </a:rPr>
                      <m:t>.</m:t>
                    </m:r>
                  </m:oMath>
                </a14:m>
                <a:endParaRPr lang="en-US" dirty="0"/>
              </a:p>
              <a:p>
                <a14:m>
                  <m:oMath xmlns:m="http://schemas.openxmlformats.org/officeDocument/2006/math">
                    <m:r>
                      <m:rPr>
                        <m:nor/>
                      </m:rPr>
                      <a:rPr lang="cy-GB" dirty="0"/>
                      <m:t>ŷ</m:t>
                    </m:r>
                    <m:r>
                      <m:rPr>
                        <m:nor/>
                      </m:rPr>
                      <a:rPr lang="cy-GB" baseline="-25000" dirty="0"/>
                      <m:t>t</m:t>
                    </m:r>
                    <m:r>
                      <m:rPr>
                        <m:nor/>
                      </m:rPr>
                      <a:rPr lang="cy-GB" baseline="-25000" dirty="0"/>
                      <m:t> + 1 </m:t>
                    </m:r>
                  </m:oMath>
                </a14:m>
                <a:r>
                  <a:rPr lang="en-US" dirty="0"/>
                  <a:t>= Forecast of time series for period t +1</a:t>
                </a:r>
              </a:p>
              <a:p>
                <a14:m>
                  <m:oMath xmlns:m="http://schemas.openxmlformats.org/officeDocument/2006/math">
                    <m:r>
                      <m:rPr>
                        <m:nor/>
                      </m:rPr>
                      <a:rPr lang="en-US" dirty="0"/>
                      <m:t>y</m:t>
                    </m:r>
                    <m:r>
                      <m:rPr>
                        <m:nor/>
                      </m:rPr>
                      <a:rPr lang="cy-GB" baseline="-25000" dirty="0"/>
                      <m:t>t</m:t>
                    </m:r>
                    <m:r>
                      <m:rPr>
                        <m:nor/>
                      </m:rPr>
                      <a:rPr lang="cy-GB" baseline="-25000" dirty="0"/>
                      <m:t> </m:t>
                    </m:r>
                  </m:oMath>
                </a14:m>
                <a:r>
                  <a:rPr lang="en-US" dirty="0" smtClean="0"/>
                  <a:t>	= </a:t>
                </a:r>
                <a:r>
                  <a:rPr lang="en-US" dirty="0"/>
                  <a:t>Actual value of the time series in period t</a:t>
                </a:r>
              </a:p>
              <a:p>
                <a:r>
                  <a:rPr lang="cy-GB" dirty="0" smtClean="0"/>
                  <a:t>ŷ</a:t>
                </a:r>
                <a:r>
                  <a:rPr lang="cy-GB" baseline="-25000" dirty="0" smtClean="0"/>
                  <a:t>t</a:t>
                </a:r>
                <a:r>
                  <a:rPr lang="cy-GB" dirty="0"/>
                  <a:t>	</a:t>
                </a:r>
                <a:r>
                  <a:rPr lang="cy-GB" dirty="0" smtClean="0"/>
                  <a:t>= Forecast of the time series for period t</a:t>
                </a:r>
              </a:p>
              <a:p>
                <a:r>
                  <a:rPr lang="cy-GB" dirty="0" smtClean="0"/>
                  <a:t>α	= Smoothing Constant (0 </a:t>
                </a:r>
                <a:r>
                  <a:rPr lang="cy-GB" dirty="0"/>
                  <a:t>&lt;= α </a:t>
                </a:r>
                <a:r>
                  <a:rPr lang="cy-GB" dirty="0" smtClean="0"/>
                  <a:t>&lt;= 1)</a:t>
                </a:r>
              </a:p>
              <a:p>
                <a:pPr lvl="1"/>
                <a:endParaRPr lang="en-US" dirty="0">
                  <a:latin typeface="Calibri" panose="020F0502020204030204" pitchFamily="34" charset="0"/>
                </a:endParaRPr>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09600" y="1201899"/>
                <a:ext cx="4876800" cy="5048899"/>
              </a:xfrm>
              <a:blipFill rotWithShape="0">
                <a:blip r:embed="rId3"/>
                <a:stretch>
                  <a:fillRect l="-1375" t="-2295" r="-1375" b="-2174"/>
                </a:stretch>
              </a:blipFill>
            </p:spPr>
            <p:txBody>
              <a:bodyPr/>
              <a:lstStyle/>
              <a:p>
                <a:r>
                  <a:rPr lang="en-US">
                    <a:noFill/>
                  </a:rPr>
                  <a:t> </a:t>
                </a:r>
              </a:p>
            </p:txBody>
          </p:sp>
        </mc:Fallback>
      </mc:AlternateContent>
      <p:sp>
        <p:nvSpPr>
          <p:cNvPr id="5" name="Content Placeholder 4"/>
          <p:cNvSpPr>
            <a:spLocks noGrp="1"/>
          </p:cNvSpPr>
          <p:nvPr>
            <p:ph sz="half" idx="2"/>
          </p:nvPr>
        </p:nvSpPr>
        <p:spPr>
          <a:xfrm>
            <a:off x="5892800" y="1158844"/>
            <a:ext cx="5288230" cy="5699155"/>
          </a:xfrm>
        </p:spPr>
        <p:txBody>
          <a:bodyPr>
            <a:noAutofit/>
          </a:bodyPr>
          <a:lstStyle/>
          <a:p>
            <a:pPr lvl="1"/>
            <a:r>
              <a:rPr lang="en-US" sz="1800" dirty="0">
                <a:latin typeface="Calibri" panose="020F0502020204030204" pitchFamily="34" charset="0"/>
              </a:rPr>
              <a:t>The bigger </a:t>
            </a:r>
            <a:r>
              <a:rPr lang="el-GR" sz="1800" dirty="0">
                <a:latin typeface="Calibri" panose="020F0502020204030204" pitchFamily="34" charset="0"/>
              </a:rPr>
              <a:t>α</a:t>
            </a:r>
            <a:r>
              <a:rPr lang="en-US" sz="1800" dirty="0">
                <a:latin typeface="Calibri" panose="020F0502020204030204" pitchFamily="34" charset="0"/>
              </a:rPr>
              <a:t>:</a:t>
            </a:r>
          </a:p>
          <a:p>
            <a:pPr lvl="2"/>
            <a:r>
              <a:rPr lang="en-US" sz="1600" dirty="0">
                <a:latin typeface="Calibri" panose="020F0502020204030204" pitchFamily="34" charset="0"/>
              </a:rPr>
              <a:t>The more the forecast will mirror the last periods actual value.</a:t>
            </a:r>
          </a:p>
          <a:p>
            <a:pPr lvl="2"/>
            <a:r>
              <a:rPr lang="en-US" sz="1600" dirty="0">
                <a:latin typeface="Calibri" panose="020F0502020204030204" pitchFamily="34" charset="0"/>
              </a:rPr>
              <a:t>The more the forecast will adjust to jumps to a new level. If there is not a lot of random fluctuations is past time series, bigger </a:t>
            </a:r>
            <a:r>
              <a:rPr lang="el-GR" sz="1600" dirty="0">
                <a:latin typeface="Calibri" panose="020F0502020204030204" pitchFamily="34" charset="0"/>
              </a:rPr>
              <a:t>α</a:t>
            </a:r>
            <a:r>
              <a:rPr lang="en-US" sz="1600" dirty="0">
                <a:latin typeface="Calibri" panose="020F0502020204030204" pitchFamily="34" charset="0"/>
              </a:rPr>
              <a:t> picks up real change.</a:t>
            </a:r>
          </a:p>
          <a:p>
            <a:pPr lvl="2"/>
            <a:r>
              <a:rPr lang="en-US" sz="1600" dirty="0">
                <a:latin typeface="Calibri" panose="020F0502020204030204" pitchFamily="34" charset="0"/>
              </a:rPr>
              <a:t>α = 1 means forecast will exactly equal last period value (Naïve Method).</a:t>
            </a:r>
          </a:p>
          <a:p>
            <a:pPr lvl="1"/>
            <a:r>
              <a:rPr lang="en-US" sz="1800" dirty="0">
                <a:latin typeface="Calibri" panose="020F0502020204030204" pitchFamily="34" charset="0"/>
              </a:rPr>
              <a:t>The smaller </a:t>
            </a:r>
            <a:r>
              <a:rPr lang="el-GR" sz="1800" dirty="0">
                <a:latin typeface="Calibri" panose="020F0502020204030204" pitchFamily="34" charset="0"/>
              </a:rPr>
              <a:t>α</a:t>
            </a:r>
            <a:r>
              <a:rPr lang="en-US" sz="1800" dirty="0">
                <a:latin typeface="Calibri" panose="020F0502020204030204" pitchFamily="34" charset="0"/>
              </a:rPr>
              <a:t>:</a:t>
            </a:r>
          </a:p>
          <a:p>
            <a:pPr lvl="2"/>
            <a:r>
              <a:rPr lang="en-US" sz="1600" dirty="0">
                <a:latin typeface="Calibri" panose="020F0502020204030204" pitchFamily="34" charset="0"/>
              </a:rPr>
              <a:t>The more the formula will smooth out random fluctuations.</a:t>
            </a:r>
          </a:p>
          <a:p>
            <a:pPr lvl="2"/>
            <a:r>
              <a:rPr lang="en-US" sz="1600" dirty="0">
                <a:latin typeface="Calibri" panose="020F0502020204030204" pitchFamily="34" charset="0"/>
              </a:rPr>
              <a:t>If there is a lot of random fluctuations (up and down) in the time series, a smaller </a:t>
            </a:r>
            <a:r>
              <a:rPr lang="el-GR" sz="1600" dirty="0">
                <a:latin typeface="Calibri" panose="020F0502020204030204" pitchFamily="34" charset="0"/>
              </a:rPr>
              <a:t>α</a:t>
            </a:r>
            <a:r>
              <a:rPr lang="en-US" sz="1600" dirty="0">
                <a:latin typeface="Calibri" panose="020F0502020204030204" pitchFamily="34" charset="0"/>
              </a:rPr>
              <a:t> may be preferred so that we do not overreact and adjust the forecast too quickly to a random change.</a:t>
            </a:r>
          </a:p>
          <a:p>
            <a:pPr lvl="1"/>
            <a:r>
              <a:rPr lang="en-US" sz="1800" dirty="0"/>
              <a:t>Use trial and Error to find </a:t>
            </a:r>
            <a:r>
              <a:rPr lang="el-GR" sz="1800" dirty="0">
                <a:latin typeface="Calibri" panose="020F0502020204030204" pitchFamily="34" charset="0"/>
              </a:rPr>
              <a:t>α</a:t>
            </a:r>
            <a:r>
              <a:rPr lang="en-US" sz="1800" dirty="0"/>
              <a:t> that provides the minimum MSE.</a:t>
            </a:r>
          </a:p>
          <a:p>
            <a:pPr lvl="2"/>
            <a:r>
              <a:rPr lang="en-US" sz="1600" dirty="0"/>
              <a:t>If large amounts of data, divide data into Training and Validation Data Sets</a:t>
            </a:r>
            <a:r>
              <a:rPr lang="en-US" sz="1600" dirty="0" smtClean="0"/>
              <a:t>.</a:t>
            </a:r>
            <a:endParaRPr lang="cy-GB" sz="1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15</a:t>
            </a:fld>
            <a:endParaRPr lang="en-US" dirty="0"/>
          </a:p>
        </p:txBody>
      </p:sp>
    </p:spTree>
    <p:extLst>
      <p:ext uri="{BB962C8B-B14F-4D97-AF65-F5344CB8AC3E}">
        <p14:creationId xmlns:p14="http://schemas.microsoft.com/office/powerpoint/2010/main" val="164899605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407750"/>
          </a:xfrm>
        </p:spPr>
        <p:txBody>
          <a:bodyPr/>
          <a:lstStyle/>
          <a:p>
            <a:r>
              <a:rPr lang="en-US" sz="3200" dirty="0"/>
              <a:t>Constant or Horizontal or Stationary </a:t>
            </a:r>
            <a:r>
              <a:rPr lang="en-US" sz="3200" dirty="0" smtClean="0"/>
              <a:t>Pattern Forecast Methods:</a:t>
            </a:r>
            <a:endParaRPr lang="en-US" sz="3200" dirty="0"/>
          </a:p>
        </p:txBody>
      </p:sp>
      <p:sp>
        <p:nvSpPr>
          <p:cNvPr id="3" name="Content Placeholder 2"/>
          <p:cNvSpPr>
            <a:spLocks noGrp="1"/>
          </p:cNvSpPr>
          <p:nvPr>
            <p:ph idx="1"/>
          </p:nvPr>
        </p:nvSpPr>
        <p:spPr>
          <a:xfrm>
            <a:off x="0" y="982638"/>
            <a:ext cx="11262049" cy="5759355"/>
          </a:xfrm>
        </p:spPr>
        <p:txBody>
          <a:bodyPr>
            <a:normAutofit/>
          </a:bodyPr>
          <a:lstStyle/>
          <a:p>
            <a:r>
              <a:rPr lang="en-US" b="1" dirty="0" smtClean="0"/>
              <a:t>Exponential Smoothing </a:t>
            </a:r>
            <a:r>
              <a:rPr lang="en-US" b="1" dirty="0"/>
              <a:t>Formula </a:t>
            </a:r>
            <a:r>
              <a:rPr lang="en-US" dirty="0" smtClean="0"/>
              <a:t>continued:</a:t>
            </a:r>
          </a:p>
          <a:p>
            <a:pPr lvl="1"/>
            <a:r>
              <a:rPr lang="en-US" dirty="0" smtClean="0"/>
              <a:t>Exponential </a:t>
            </a:r>
            <a:r>
              <a:rPr lang="en-US" dirty="0"/>
              <a:t>Smoothing is a forecast method for Horizontal Time Series Data that uses a </a:t>
            </a:r>
            <a:r>
              <a:rPr lang="en-US" b="1" dirty="0"/>
              <a:t>weighted average of past time values</a:t>
            </a:r>
            <a:r>
              <a:rPr lang="en-US" dirty="0"/>
              <a:t>.</a:t>
            </a:r>
          </a:p>
          <a:p>
            <a:pPr lvl="2"/>
            <a:r>
              <a:rPr lang="en-US" dirty="0"/>
              <a:t>Weight given actual value </a:t>
            </a:r>
            <a:r>
              <a:rPr lang="en-US" dirty="0" smtClean="0"/>
              <a:t>at time t =  </a:t>
            </a:r>
            <a:r>
              <a:rPr lang="en-US" dirty="0" err="1"/>
              <a:t>y</a:t>
            </a:r>
            <a:r>
              <a:rPr lang="en-US" baseline="-25000" dirty="0" err="1"/>
              <a:t>t</a:t>
            </a:r>
            <a:r>
              <a:rPr lang="en-US" dirty="0"/>
              <a:t>*</a:t>
            </a:r>
            <a:r>
              <a:rPr lang="el-GR" dirty="0" smtClean="0">
                <a:latin typeface="Calibri" panose="020F0502020204030204" pitchFamily="34" charset="0"/>
              </a:rPr>
              <a:t>α</a:t>
            </a:r>
            <a:endParaRPr lang="en-US" dirty="0" smtClean="0">
              <a:latin typeface="Calibri" panose="020F0502020204030204" pitchFamily="34" charset="0"/>
            </a:endParaRPr>
          </a:p>
          <a:p>
            <a:pPr lvl="2"/>
            <a:r>
              <a:rPr lang="en-US" dirty="0" smtClean="0">
                <a:latin typeface="Calibri" panose="020F0502020204030204" pitchFamily="34" charset="0"/>
              </a:rPr>
              <a:t>Weight for forecast at time t = </a:t>
            </a:r>
            <a:r>
              <a:rPr lang="cy-GB" dirty="0" smtClean="0">
                <a:latin typeface="Calibri" panose="020F0502020204030204" pitchFamily="34" charset="0"/>
              </a:rPr>
              <a:t>ŷ</a:t>
            </a:r>
            <a:r>
              <a:rPr lang="cy-GB" baseline="-25000" dirty="0" smtClean="0">
                <a:latin typeface="Calibri" panose="020F0502020204030204" pitchFamily="34" charset="0"/>
              </a:rPr>
              <a:t>t</a:t>
            </a:r>
            <a:r>
              <a:rPr lang="cy-GB" dirty="0" smtClean="0">
                <a:latin typeface="Calibri" panose="020F0502020204030204" pitchFamily="34" charset="0"/>
              </a:rPr>
              <a:t>*(1-</a:t>
            </a:r>
            <a:r>
              <a:rPr lang="el-GR" dirty="0" smtClean="0">
                <a:latin typeface="Calibri" panose="020F0502020204030204" pitchFamily="34" charset="0"/>
              </a:rPr>
              <a:t>α</a:t>
            </a:r>
            <a:r>
              <a:rPr lang="cy-GB" dirty="0" smtClean="0">
                <a:latin typeface="Calibri" panose="020F0502020204030204" pitchFamily="34" charset="0"/>
              </a:rPr>
              <a:t>)</a:t>
            </a:r>
          </a:p>
          <a:p>
            <a:pPr lvl="2"/>
            <a:r>
              <a:rPr lang="cy-GB" dirty="0" smtClean="0">
                <a:latin typeface="Calibri" panose="020F0502020204030204" pitchFamily="34" charset="0"/>
              </a:rPr>
              <a:t>This method provides the actual weighted average of all previous values.</a:t>
            </a:r>
          </a:p>
          <a:p>
            <a:pPr lvl="1"/>
            <a:r>
              <a:rPr lang="cy-GB" dirty="0" smtClean="0">
                <a:latin typeface="Calibri" panose="020F0502020204030204" pitchFamily="34" charset="0"/>
              </a:rPr>
              <a:t>In Excel use:</a:t>
            </a:r>
          </a:p>
          <a:p>
            <a:pPr lvl="2"/>
            <a:r>
              <a:rPr lang="cy-GB" dirty="0" smtClean="0">
                <a:latin typeface="Calibri" panose="020F0502020204030204" pitchFamily="34" charset="0"/>
              </a:rPr>
              <a:t>Formulas.</a:t>
            </a:r>
          </a:p>
          <a:p>
            <a:pPr lvl="2"/>
            <a:r>
              <a:rPr lang="en-US" dirty="0"/>
              <a:t>Data Analysis, </a:t>
            </a:r>
            <a:r>
              <a:rPr lang="en-US" dirty="0" smtClean="0"/>
              <a:t>Exponential Smoothing (Damping Factor – 1 – </a:t>
            </a:r>
            <a:r>
              <a:rPr lang="el-GR" dirty="0" smtClean="0">
                <a:latin typeface="Calibri" panose="020F0502020204030204" pitchFamily="34" charset="0"/>
              </a:rPr>
              <a:t>α</a:t>
            </a:r>
            <a:r>
              <a:rPr lang="en-US" dirty="0" smtClean="0">
                <a:latin typeface="Calibri" panose="020F0502020204030204" pitchFamily="34" charset="0"/>
              </a:rPr>
              <a:t>).</a:t>
            </a:r>
          </a:p>
          <a:p>
            <a:endParaRPr lang="cy-GB" dirty="0" smtClean="0">
              <a:latin typeface="Calibri" panose="020F0502020204030204" pitchFamily="34" charset="0"/>
            </a:endParaRPr>
          </a:p>
          <a:p>
            <a:pPr lvl="1"/>
            <a:endParaRPr lang="en-US" dirty="0">
              <a:latin typeface="Calibri" panose="020F0502020204030204" pitchFamily="34" charset="0"/>
            </a:endParaRPr>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16</a:t>
            </a:fld>
            <a:endParaRPr lang="en-US" dirty="0"/>
          </a:p>
        </p:txBody>
      </p:sp>
    </p:spTree>
    <p:extLst>
      <p:ext uri="{BB962C8B-B14F-4D97-AF65-F5344CB8AC3E}">
        <p14:creationId xmlns:p14="http://schemas.microsoft.com/office/powerpoint/2010/main" val="64819577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Exponential Smoothing Forecast Formula:</a:t>
            </a:r>
            <a:endParaRPr lang="en-US" dirty="0"/>
          </a:p>
        </p:txBody>
      </p:sp>
      <p:sp>
        <p:nvSpPr>
          <p:cNvPr id="3" name="Content Placeholder 2"/>
          <p:cNvSpPr>
            <a:spLocks noGrp="1"/>
          </p:cNvSpPr>
          <p:nvPr>
            <p:ph idx="1"/>
          </p:nvPr>
        </p:nvSpPr>
        <p:spPr/>
        <p:txBody>
          <a:bodyPr/>
          <a:lstStyle/>
          <a:p>
            <a:r>
              <a:rPr lang="cy-GB" b="1" dirty="0" smtClean="0"/>
              <a:t>ŷ</a:t>
            </a:r>
            <a:r>
              <a:rPr lang="cy-GB" b="1" baseline="-25000" dirty="0" smtClean="0"/>
              <a:t>t + 1</a:t>
            </a:r>
            <a:r>
              <a:rPr lang="cy-GB" b="1" dirty="0" smtClean="0"/>
              <a:t> = </a:t>
            </a:r>
            <a:r>
              <a:rPr lang="el-GR" b="1" dirty="0" smtClean="0"/>
              <a:t>α</a:t>
            </a:r>
            <a:r>
              <a:rPr lang="en-US" b="1" dirty="0" smtClean="0"/>
              <a:t>*</a:t>
            </a:r>
            <a:r>
              <a:rPr lang="en-US" b="1" dirty="0" err="1" smtClean="0"/>
              <a:t>y</a:t>
            </a:r>
            <a:r>
              <a:rPr lang="en-US" b="1" baseline="-25000" dirty="0" err="1" smtClean="0"/>
              <a:t>t</a:t>
            </a:r>
            <a:r>
              <a:rPr lang="en-US" b="1" dirty="0" smtClean="0"/>
              <a:t> + (1 – </a:t>
            </a:r>
            <a:r>
              <a:rPr lang="el-GR" b="1" dirty="0" smtClean="0"/>
              <a:t>α</a:t>
            </a:r>
            <a:r>
              <a:rPr lang="en-US" b="1" dirty="0" smtClean="0"/>
              <a:t>)*</a:t>
            </a:r>
            <a:r>
              <a:rPr lang="cy-GB" b="1" dirty="0" smtClean="0"/>
              <a:t>ŷ</a:t>
            </a:r>
            <a:r>
              <a:rPr lang="cy-GB" b="1" baseline="-25000" dirty="0" smtClean="0"/>
              <a:t>1</a:t>
            </a:r>
            <a:br>
              <a:rPr lang="cy-GB" b="1" baseline="-25000" dirty="0" smtClean="0"/>
            </a:br>
            <a:r>
              <a:rPr lang="cy-GB" b="1" baseline="-25000" dirty="0" smtClean="0"/>
              <a:t/>
            </a:r>
            <a:br>
              <a:rPr lang="cy-GB" b="1" baseline="-25000" dirty="0" smtClean="0"/>
            </a:br>
            <a:r>
              <a:rPr lang="cy-GB" b="1" dirty="0" smtClean="0"/>
              <a:t>	= </a:t>
            </a:r>
            <a:r>
              <a:rPr lang="el-GR" b="1" dirty="0" smtClean="0"/>
              <a:t>α</a:t>
            </a:r>
            <a:r>
              <a:rPr lang="en-US" b="1" dirty="0" smtClean="0"/>
              <a:t>*</a:t>
            </a:r>
            <a:r>
              <a:rPr lang="en-US" b="1" dirty="0" err="1" smtClean="0"/>
              <a:t>y</a:t>
            </a:r>
            <a:r>
              <a:rPr lang="en-US" b="1" baseline="-25000" dirty="0" err="1" smtClean="0"/>
              <a:t>t</a:t>
            </a:r>
            <a:r>
              <a:rPr lang="en-US" b="1" dirty="0" smtClean="0"/>
              <a:t> + </a:t>
            </a:r>
            <a:r>
              <a:rPr lang="cy-GB" b="1" dirty="0" smtClean="0"/>
              <a:t>ŷ</a:t>
            </a:r>
            <a:r>
              <a:rPr lang="cy-GB" b="1" baseline="-25000" dirty="0" smtClean="0"/>
              <a:t>1</a:t>
            </a:r>
            <a:r>
              <a:rPr lang="en-US" b="1" dirty="0" smtClean="0"/>
              <a:t> – </a:t>
            </a:r>
            <a:r>
              <a:rPr lang="el-GR" b="1" dirty="0" smtClean="0"/>
              <a:t>α</a:t>
            </a:r>
            <a:r>
              <a:rPr lang="en-US" b="1" dirty="0" smtClean="0"/>
              <a:t>*</a:t>
            </a:r>
            <a:r>
              <a:rPr lang="cy-GB" b="1" dirty="0" smtClean="0"/>
              <a:t>ŷ</a:t>
            </a:r>
            <a:r>
              <a:rPr lang="cy-GB" b="1" baseline="-25000" dirty="0" smtClean="0"/>
              <a:t>1</a:t>
            </a:r>
            <a:r>
              <a:rPr lang="cy-GB" b="1" dirty="0" smtClean="0"/>
              <a:t> </a:t>
            </a:r>
            <a:br>
              <a:rPr lang="cy-GB" b="1" dirty="0" smtClean="0"/>
            </a:br>
            <a:r>
              <a:rPr lang="cy-GB" b="1" dirty="0" smtClean="0"/>
              <a:t/>
            </a:r>
            <a:br>
              <a:rPr lang="cy-GB" b="1" dirty="0" smtClean="0"/>
            </a:br>
            <a:r>
              <a:rPr lang="cy-GB" b="1" dirty="0" smtClean="0"/>
              <a:t>	= </a:t>
            </a:r>
            <a:r>
              <a:rPr lang="el-GR" b="1" dirty="0" smtClean="0"/>
              <a:t>α</a:t>
            </a:r>
            <a:r>
              <a:rPr lang="en-US" b="1" dirty="0" smtClean="0"/>
              <a:t>*</a:t>
            </a:r>
            <a:r>
              <a:rPr lang="en-US" b="1" dirty="0" err="1" smtClean="0"/>
              <a:t>y</a:t>
            </a:r>
            <a:r>
              <a:rPr lang="en-US" b="1" baseline="-25000" dirty="0" err="1" smtClean="0"/>
              <a:t>t</a:t>
            </a:r>
            <a:r>
              <a:rPr lang="en-US" b="1" dirty="0" smtClean="0"/>
              <a:t> – </a:t>
            </a:r>
            <a:r>
              <a:rPr lang="el-GR" b="1" dirty="0" smtClean="0"/>
              <a:t>α</a:t>
            </a:r>
            <a:r>
              <a:rPr lang="en-US" b="1" dirty="0" smtClean="0"/>
              <a:t>*</a:t>
            </a:r>
            <a:r>
              <a:rPr lang="cy-GB" b="1" dirty="0" smtClean="0"/>
              <a:t>ŷ</a:t>
            </a:r>
            <a:r>
              <a:rPr lang="cy-GB" b="1" baseline="-25000" dirty="0" smtClean="0"/>
              <a:t>1</a:t>
            </a:r>
            <a:r>
              <a:rPr lang="cy-GB" b="1" dirty="0" smtClean="0"/>
              <a:t> </a:t>
            </a:r>
            <a:r>
              <a:rPr lang="en-US" b="1" dirty="0" smtClean="0"/>
              <a:t>+ </a:t>
            </a:r>
            <a:r>
              <a:rPr lang="cy-GB" b="1" dirty="0" smtClean="0"/>
              <a:t>ŷ</a:t>
            </a:r>
            <a:r>
              <a:rPr lang="cy-GB" b="1" baseline="-25000" dirty="0" smtClean="0"/>
              <a:t>1</a:t>
            </a:r>
            <a:br>
              <a:rPr lang="cy-GB" b="1" baseline="-25000" dirty="0" smtClean="0"/>
            </a:br>
            <a:r>
              <a:rPr lang="cy-GB" b="1" baseline="-25000" dirty="0" smtClean="0"/>
              <a:t/>
            </a:r>
            <a:br>
              <a:rPr lang="cy-GB" b="1" baseline="-25000" dirty="0" smtClean="0"/>
            </a:br>
            <a:r>
              <a:rPr lang="cy-GB" b="1" dirty="0"/>
              <a:t>	= </a:t>
            </a:r>
            <a:r>
              <a:rPr lang="el-GR" b="1" dirty="0"/>
              <a:t>α</a:t>
            </a:r>
            <a:r>
              <a:rPr lang="en-US" b="1" dirty="0" smtClean="0"/>
              <a:t>*(</a:t>
            </a:r>
            <a:r>
              <a:rPr lang="en-US" b="1" dirty="0" err="1" smtClean="0"/>
              <a:t>y</a:t>
            </a:r>
            <a:r>
              <a:rPr lang="en-US" b="1" baseline="-25000" dirty="0" err="1" smtClean="0"/>
              <a:t>t</a:t>
            </a:r>
            <a:r>
              <a:rPr lang="en-US" b="1" dirty="0" smtClean="0"/>
              <a:t> </a:t>
            </a:r>
            <a:r>
              <a:rPr lang="en-US" b="1" dirty="0"/>
              <a:t>– </a:t>
            </a:r>
            <a:r>
              <a:rPr lang="cy-GB" b="1" dirty="0" smtClean="0"/>
              <a:t>ŷ</a:t>
            </a:r>
            <a:r>
              <a:rPr lang="cy-GB" b="1" baseline="-25000" dirty="0" smtClean="0"/>
              <a:t>1</a:t>
            </a:r>
            <a:r>
              <a:rPr lang="cy-GB" b="1" dirty="0" smtClean="0"/>
              <a:t>) </a:t>
            </a:r>
            <a:r>
              <a:rPr lang="en-US" b="1" dirty="0" smtClean="0"/>
              <a:t>+ </a:t>
            </a:r>
            <a:r>
              <a:rPr lang="cy-GB" b="1" dirty="0" smtClean="0"/>
              <a:t>ŷ</a:t>
            </a:r>
            <a:r>
              <a:rPr lang="cy-GB" b="1" baseline="-25000" dirty="0" smtClean="0"/>
              <a:t>1	</a:t>
            </a:r>
            <a:r>
              <a:rPr lang="cy-GB" b="1" dirty="0" smtClean="0"/>
              <a:t>since </a:t>
            </a:r>
            <a:r>
              <a:rPr lang="en-US" b="1" dirty="0" err="1"/>
              <a:t>y</a:t>
            </a:r>
            <a:r>
              <a:rPr lang="en-US" b="1" baseline="-25000" dirty="0" err="1"/>
              <a:t>t</a:t>
            </a:r>
            <a:r>
              <a:rPr lang="en-US" b="1" dirty="0"/>
              <a:t> – </a:t>
            </a:r>
            <a:r>
              <a:rPr lang="cy-GB" b="1" dirty="0" smtClean="0"/>
              <a:t>ŷ</a:t>
            </a:r>
            <a:r>
              <a:rPr lang="cy-GB" b="1" baseline="-25000" dirty="0" smtClean="0"/>
              <a:t>1</a:t>
            </a:r>
            <a:r>
              <a:rPr lang="cy-GB" b="1" dirty="0" smtClean="0"/>
              <a:t> = Forecast Error = e</a:t>
            </a:r>
            <a:r>
              <a:rPr lang="cy-GB" b="1" baseline="-25000" dirty="0" smtClean="0"/>
              <a:t>t</a:t>
            </a:r>
            <a:r>
              <a:rPr lang="cy-GB" b="1" dirty="0" smtClean="0"/>
              <a:t> </a:t>
            </a:r>
            <a:br>
              <a:rPr lang="cy-GB" b="1" dirty="0" smtClean="0"/>
            </a:br>
            <a:r>
              <a:rPr lang="cy-GB" b="1" dirty="0" smtClean="0"/>
              <a:t/>
            </a:r>
            <a:br>
              <a:rPr lang="cy-GB" b="1" dirty="0" smtClean="0"/>
            </a:br>
            <a:r>
              <a:rPr lang="cy-GB" b="1" dirty="0" smtClean="0"/>
              <a:t>	= ŷ</a:t>
            </a:r>
            <a:r>
              <a:rPr lang="cy-GB" b="1" baseline="-25000" dirty="0" smtClean="0"/>
              <a:t>1</a:t>
            </a:r>
            <a:r>
              <a:rPr lang="cy-GB" b="1" dirty="0" smtClean="0"/>
              <a:t> + </a:t>
            </a:r>
            <a:r>
              <a:rPr lang="el-GR" b="1" dirty="0" smtClean="0"/>
              <a:t>α</a:t>
            </a:r>
            <a:r>
              <a:rPr lang="en-US" b="1" dirty="0" smtClean="0"/>
              <a:t>*e</a:t>
            </a:r>
            <a:r>
              <a:rPr lang="en-US" b="1" baseline="-25000" dirty="0" smtClean="0"/>
              <a:t>t</a:t>
            </a:r>
            <a:r>
              <a:rPr lang="en-US" b="1" dirty="0" smtClean="0"/>
              <a:t> </a:t>
            </a:r>
            <a:endParaRPr lang="cy-GB" b="1" dirty="0" smtClean="0"/>
          </a:p>
          <a:p>
            <a:endParaRPr lang="cy-GB" b="1" baseline="-250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17</a:t>
            </a:fld>
            <a:endParaRPr lang="en-US" dirty="0"/>
          </a:p>
        </p:txBody>
      </p:sp>
    </p:spTree>
    <p:extLst>
      <p:ext uri="{BB962C8B-B14F-4D97-AF65-F5344CB8AC3E}">
        <p14:creationId xmlns:p14="http://schemas.microsoft.com/office/powerpoint/2010/main" val="6161953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Forecast Error</a:t>
            </a:r>
            <a:endParaRPr lang="en-US" dirty="0"/>
          </a:p>
        </p:txBody>
      </p:sp>
      <p:sp>
        <p:nvSpPr>
          <p:cNvPr id="3" name="Content Placeholder 2"/>
          <p:cNvSpPr>
            <a:spLocks noGrp="1"/>
          </p:cNvSpPr>
          <p:nvPr>
            <p:ph idx="1"/>
          </p:nvPr>
        </p:nvSpPr>
        <p:spPr/>
        <p:txBody>
          <a:bodyPr/>
          <a:lstStyle/>
          <a:p>
            <a:r>
              <a:rPr lang="en-US" dirty="0"/>
              <a:t>Forecast Error is simply: Actual Value – Forecast</a:t>
            </a:r>
          </a:p>
          <a:p>
            <a:pPr lvl="0"/>
            <a:r>
              <a:rPr lang="en-US" dirty="0" smtClean="0"/>
              <a:t>Forecast </a:t>
            </a:r>
            <a:r>
              <a:rPr lang="en-US" dirty="0"/>
              <a:t>Error at Time t = </a:t>
            </a:r>
            <a:r>
              <a:rPr lang="en-US" sz="3200" b="1" dirty="0"/>
              <a:t>e</a:t>
            </a:r>
            <a:r>
              <a:rPr lang="en-US" sz="3200" b="1" baseline="-25000" dirty="0"/>
              <a:t>t</a:t>
            </a:r>
            <a:r>
              <a:rPr lang="en-US" sz="3200" b="1" dirty="0"/>
              <a:t> = </a:t>
            </a:r>
            <a:r>
              <a:rPr lang="en-US" sz="3200" b="1" dirty="0" err="1"/>
              <a:t>y</a:t>
            </a:r>
            <a:r>
              <a:rPr lang="en-US" sz="3200" b="1" baseline="-25000" dirty="0" err="1"/>
              <a:t>t</a:t>
            </a:r>
            <a:r>
              <a:rPr lang="en-US" sz="3200" b="1" dirty="0"/>
              <a:t> – </a:t>
            </a:r>
            <a:r>
              <a:rPr lang="cy-GB" sz="3200" b="1" dirty="0">
                <a:latin typeface="Calibri" panose="020F0502020204030204" pitchFamily="34" charset="0"/>
              </a:rPr>
              <a:t>ŷ</a:t>
            </a:r>
            <a:r>
              <a:rPr lang="en-US" sz="3200" b="1" baseline="-25000" dirty="0"/>
              <a:t>t</a:t>
            </a:r>
            <a:r>
              <a:rPr lang="en-US" sz="3200" b="1" dirty="0"/>
              <a:t> </a:t>
            </a:r>
          </a:p>
          <a:p>
            <a:pPr lvl="0"/>
            <a:r>
              <a:rPr lang="en-US" dirty="0"/>
              <a:t>t = Time Period</a:t>
            </a:r>
          </a:p>
          <a:p>
            <a:pPr lvl="0"/>
            <a:r>
              <a:rPr lang="en-US" dirty="0" err="1"/>
              <a:t>y</a:t>
            </a:r>
            <a:r>
              <a:rPr lang="en-US" baseline="-25000" dirty="0" err="1"/>
              <a:t>t</a:t>
            </a:r>
            <a:r>
              <a:rPr lang="en-US" dirty="0"/>
              <a:t> = Actual value at time t</a:t>
            </a:r>
          </a:p>
          <a:p>
            <a:pPr lvl="0"/>
            <a:r>
              <a:rPr lang="cy-GB" dirty="0">
                <a:latin typeface="Calibri" panose="020F0502020204030204" pitchFamily="34" charset="0"/>
              </a:rPr>
              <a:t>ŷ</a:t>
            </a:r>
            <a:r>
              <a:rPr lang="en-US" baseline="-25000" dirty="0"/>
              <a:t>t</a:t>
            </a:r>
            <a:r>
              <a:rPr lang="en-US" dirty="0"/>
              <a:t> = Forecast value at time t</a:t>
            </a:r>
          </a:p>
          <a:p>
            <a:pPr lvl="0"/>
            <a:r>
              <a:rPr lang="en-US" dirty="0" smtClean="0"/>
              <a:t/>
            </a:r>
            <a:br>
              <a:rPr lang="en-US" dirty="0" smtClean="0"/>
            </a:br>
            <a:r>
              <a:rPr lang="en-US" dirty="0" smtClean="0"/>
              <a:t>Positive Error = </a:t>
            </a:r>
            <a:r>
              <a:rPr lang="en-US" dirty="0"/>
              <a:t>Forecast Underestimates</a:t>
            </a:r>
          </a:p>
          <a:p>
            <a:pPr lvl="0"/>
            <a:r>
              <a:rPr lang="en-US" dirty="0"/>
              <a:t>Negative </a:t>
            </a:r>
            <a:r>
              <a:rPr lang="en-US" dirty="0" smtClean="0"/>
              <a:t>Error = </a:t>
            </a:r>
            <a:r>
              <a:rPr lang="en-US" dirty="0"/>
              <a:t>Forecast </a:t>
            </a:r>
            <a:r>
              <a:rPr lang="en-US" dirty="0" smtClean="0"/>
              <a:t>Overestimates</a:t>
            </a:r>
            <a:br>
              <a:rPr lang="en-US" dirty="0" smtClean="0"/>
            </a:br>
            <a:endParaRPr lang="en-US" dirty="0"/>
          </a:p>
          <a:p>
            <a:r>
              <a:rPr lang="en-US" dirty="0" smtClean="0">
                <a:solidFill>
                  <a:srgbClr val="FF0000"/>
                </a:solidFill>
              </a:rPr>
              <a:t>Reminds you of earlier in the class when we had:</a:t>
            </a:r>
          </a:p>
          <a:p>
            <a:pPr lvl="1"/>
            <a:r>
              <a:rPr lang="en-US" dirty="0" smtClean="0">
                <a:solidFill>
                  <a:srgbClr val="FF0000"/>
                </a:solidFill>
              </a:rPr>
              <a:t>Deviation = Y</a:t>
            </a:r>
            <a:r>
              <a:rPr lang="en-US" baseline="-25000" dirty="0" smtClean="0">
                <a:solidFill>
                  <a:srgbClr val="FF0000"/>
                </a:solidFill>
              </a:rPr>
              <a:t>i</a:t>
            </a:r>
            <a:r>
              <a:rPr lang="en-US" dirty="0" smtClean="0">
                <a:solidFill>
                  <a:srgbClr val="FF0000"/>
                </a:solidFill>
              </a:rPr>
              <a:t> – </a:t>
            </a:r>
            <a:r>
              <a:rPr lang="en-US" dirty="0" err="1" smtClean="0">
                <a:solidFill>
                  <a:srgbClr val="FF0000"/>
                </a:solidFill>
              </a:rPr>
              <a:t>Y</a:t>
            </a:r>
            <a:r>
              <a:rPr lang="en-US" baseline="-25000" dirty="0" err="1" smtClean="0">
                <a:solidFill>
                  <a:srgbClr val="FF0000"/>
                </a:solidFill>
              </a:rPr>
              <a:t>bar</a:t>
            </a:r>
            <a:endParaRPr lang="en-US" baseline="-25000" dirty="0" smtClean="0">
              <a:solidFill>
                <a:srgbClr val="FF0000"/>
              </a:solidFill>
            </a:endParaRPr>
          </a:p>
          <a:p>
            <a:pPr lvl="1"/>
            <a:r>
              <a:rPr lang="en-US" dirty="0" smtClean="0">
                <a:solidFill>
                  <a:srgbClr val="FF0000"/>
                </a:solidFill>
              </a:rPr>
              <a:t>Residual = Y</a:t>
            </a:r>
            <a:r>
              <a:rPr lang="en-US" baseline="-25000" dirty="0" smtClean="0">
                <a:solidFill>
                  <a:srgbClr val="FF0000"/>
                </a:solidFill>
              </a:rPr>
              <a:t>i</a:t>
            </a:r>
            <a:r>
              <a:rPr lang="en-US" dirty="0" smtClean="0">
                <a:solidFill>
                  <a:srgbClr val="FF0000"/>
                </a:solidFill>
              </a:rPr>
              <a:t> - </a:t>
            </a:r>
            <a:r>
              <a:rPr lang="cy-GB" dirty="0" smtClean="0">
                <a:solidFill>
                  <a:srgbClr val="FF0000"/>
                </a:solidFill>
              </a:rPr>
              <a:t>ŷ</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18</a:t>
            </a:fld>
            <a:endParaRPr lang="en-US" dirty="0"/>
          </a:p>
        </p:txBody>
      </p:sp>
    </p:spTree>
    <p:extLst>
      <p:ext uri="{BB962C8B-B14F-4D97-AF65-F5344CB8AC3E}">
        <p14:creationId xmlns:p14="http://schemas.microsoft.com/office/powerpoint/2010/main" val="3169931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453495"/>
          </a:xfrm>
        </p:spPr>
        <p:txBody>
          <a:bodyPr/>
          <a:lstStyle/>
          <a:p>
            <a:pPr lvl="0"/>
            <a:r>
              <a:rPr lang="en-US" dirty="0" smtClean="0"/>
              <a:t>Mean Forecast Error = MFE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999067"/>
                <a:ext cx="10940143" cy="5664200"/>
              </a:xfrm>
            </p:spPr>
            <p:txBody>
              <a:bodyPr>
                <a:normAutofit fontScale="85000" lnSpcReduction="20000"/>
              </a:bodyPr>
              <a:lstStyle/>
              <a:p>
                <a:pPr lvl="0"/>
                <a:r>
                  <a:rPr lang="en-US" dirty="0" smtClean="0"/>
                  <a:t>MFE measures forecast error.</a:t>
                </a:r>
              </a:p>
              <a:p>
                <a:pPr lvl="1"/>
                <a:r>
                  <a:rPr lang="en-US" dirty="0" smtClean="0"/>
                  <a:t>Simple measure of forecast error.</a:t>
                </a:r>
              </a:p>
              <a:p>
                <a:pPr lvl="0"/>
                <a:r>
                  <a:rPr lang="en-US" dirty="0" smtClean="0"/>
                  <a:t>Mean </a:t>
                </a:r>
                <a:r>
                  <a:rPr lang="en-US" dirty="0"/>
                  <a:t>Forecast Error </a:t>
                </a:r>
                <a:r>
                  <a:rPr lang="en-US" dirty="0" smtClean="0"/>
                  <a:t>(Average </a:t>
                </a:r>
                <a:r>
                  <a:rPr lang="en-US" dirty="0"/>
                  <a:t>Forecast </a:t>
                </a:r>
                <a:r>
                  <a:rPr lang="en-US" dirty="0" smtClean="0"/>
                  <a:t>Error) </a:t>
                </a:r>
                <a:r>
                  <a:rPr lang="en-US" dirty="0"/>
                  <a:t>= </a:t>
                </a:r>
                <a:r>
                  <a:rPr lang="en-US" sz="3500" b="1" dirty="0"/>
                  <a:t>MFE = </a:t>
                </a:r>
                <a14:m>
                  <m:oMath xmlns:m="http://schemas.openxmlformats.org/officeDocument/2006/math">
                    <m:f>
                      <m:fPr>
                        <m:ctrlPr>
                          <a:rPr lang="en-US" sz="3500" b="1" i="1">
                            <a:latin typeface="Cambria Math" panose="02040503050406030204" pitchFamily="18" charset="0"/>
                          </a:rPr>
                        </m:ctrlPr>
                      </m:fPr>
                      <m:num>
                        <m:nary>
                          <m:naryPr>
                            <m:chr m:val="∑"/>
                            <m:ctrlPr>
                              <a:rPr lang="en-US" sz="3500" b="1" i="1">
                                <a:latin typeface="Cambria Math" panose="02040503050406030204" pitchFamily="18" charset="0"/>
                              </a:rPr>
                            </m:ctrlPr>
                          </m:naryPr>
                          <m:sub>
                            <m:r>
                              <m:rPr>
                                <m:brk m:alnAt="23"/>
                              </m:rPr>
                              <a:rPr lang="en-US" sz="3500" b="1" i="1">
                                <a:latin typeface="Cambria Math" panose="02040503050406030204" pitchFamily="18" charset="0"/>
                              </a:rPr>
                              <m:t>𝒕</m:t>
                            </m:r>
                            <m:r>
                              <a:rPr lang="en-US" sz="3500" b="1" i="1">
                                <a:latin typeface="Cambria Math" panose="02040503050406030204" pitchFamily="18" charset="0"/>
                              </a:rPr>
                              <m:t>=</m:t>
                            </m:r>
                            <m:r>
                              <a:rPr lang="en-US" sz="3500" b="1" i="1">
                                <a:latin typeface="Cambria Math" panose="02040503050406030204" pitchFamily="18" charset="0"/>
                              </a:rPr>
                              <m:t>𝒌</m:t>
                            </m:r>
                            <m:r>
                              <a:rPr lang="en-US" sz="3500" b="1" i="1">
                                <a:latin typeface="Cambria Math" panose="02040503050406030204" pitchFamily="18" charset="0"/>
                              </a:rPr>
                              <m:t>+</m:t>
                            </m:r>
                            <m:r>
                              <a:rPr lang="en-US" sz="3500" b="1" i="1">
                                <a:latin typeface="Cambria Math" panose="02040503050406030204" pitchFamily="18" charset="0"/>
                              </a:rPr>
                              <m:t>𝟏</m:t>
                            </m:r>
                          </m:sub>
                          <m:sup>
                            <m:r>
                              <a:rPr lang="en-US" sz="3500" b="1" i="1">
                                <a:latin typeface="Cambria Math" panose="02040503050406030204" pitchFamily="18" charset="0"/>
                              </a:rPr>
                              <m:t>𝒏</m:t>
                            </m:r>
                          </m:sup>
                          <m:e>
                            <m:sSub>
                              <m:sSubPr>
                                <m:ctrlPr>
                                  <a:rPr lang="en-US" sz="3500" b="1" i="1">
                                    <a:latin typeface="Cambria Math" panose="02040503050406030204" pitchFamily="18" charset="0"/>
                                  </a:rPr>
                                </m:ctrlPr>
                              </m:sSubPr>
                              <m:e>
                                <m:r>
                                  <a:rPr lang="en-US" sz="3500" b="1" i="1">
                                    <a:latin typeface="Cambria Math" panose="02040503050406030204" pitchFamily="18" charset="0"/>
                                  </a:rPr>
                                  <m:t>𝒆</m:t>
                                </m:r>
                              </m:e>
                              <m:sub>
                                <m:r>
                                  <a:rPr lang="en-US" sz="3500" b="1" i="1">
                                    <a:latin typeface="Cambria Math" panose="02040503050406030204" pitchFamily="18" charset="0"/>
                                  </a:rPr>
                                  <m:t>𝒕</m:t>
                                </m:r>
                              </m:sub>
                            </m:sSub>
                          </m:e>
                        </m:nary>
                      </m:num>
                      <m:den>
                        <m:r>
                          <a:rPr lang="en-US" sz="3500" b="1" i="1">
                            <a:latin typeface="Cambria Math" panose="02040503050406030204" pitchFamily="18" charset="0"/>
                          </a:rPr>
                          <m:t>𝒏</m:t>
                        </m:r>
                        <m:r>
                          <a:rPr lang="en-US" sz="3500" b="1" i="1">
                            <a:latin typeface="Cambria Math" panose="02040503050406030204" pitchFamily="18" charset="0"/>
                          </a:rPr>
                          <m:t> −</m:t>
                        </m:r>
                        <m:r>
                          <a:rPr lang="en-US" sz="3500" b="1" i="1">
                            <a:latin typeface="Cambria Math" panose="02040503050406030204" pitchFamily="18" charset="0"/>
                          </a:rPr>
                          <m:t>𝒌</m:t>
                        </m:r>
                      </m:den>
                    </m:f>
                  </m:oMath>
                </a14:m>
                <a:endParaRPr lang="en-US" sz="3500" b="1" dirty="0" smtClean="0"/>
              </a:p>
              <a:p>
                <a:pPr lvl="0"/>
                <a:r>
                  <a:rPr lang="en-US" dirty="0" smtClean="0"/>
                  <a:t>n = Count = Sample Size.</a:t>
                </a:r>
              </a:p>
              <a:p>
                <a:pPr lvl="0"/>
                <a:r>
                  <a:rPr lang="en-US" dirty="0" smtClean="0"/>
                  <a:t>k = Number of past periods from time series that we use </a:t>
                </a:r>
                <a:r>
                  <a:rPr lang="en-US" dirty="0"/>
                  <a:t>to produce </a:t>
                </a:r>
                <a:r>
                  <a:rPr lang="en-US" dirty="0" smtClean="0"/>
                  <a:t>forecasts and therefore number </a:t>
                </a:r>
                <a:r>
                  <a:rPr lang="en-US" dirty="0"/>
                  <a:t>of past periods from time series </a:t>
                </a:r>
                <a:r>
                  <a:rPr lang="en-US" dirty="0" smtClean="0"/>
                  <a:t>that we cannot produce forecasts for.</a:t>
                </a:r>
              </a:p>
              <a:p>
                <a:pPr lvl="1"/>
                <a:r>
                  <a:rPr lang="en-US" dirty="0" smtClean="0"/>
                  <a:t>For Naïve Method, number of periods at beginning of time series for which we cannot produce naïve forecast.</a:t>
                </a:r>
              </a:p>
              <a:p>
                <a:r>
                  <a:rPr lang="en-US" dirty="0" smtClean="0"/>
                  <a:t>t = k +1 = Period summation starts = first value of t for which we have produced a forecast.</a:t>
                </a:r>
              </a:p>
              <a:p>
                <a:r>
                  <a:rPr lang="en-US" dirty="0" smtClean="0"/>
                  <a:t>n – k = Number of forecasts we were able to produce.</a:t>
                </a:r>
              </a:p>
              <a:p>
                <a:pPr lvl="0"/>
                <a:r>
                  <a:rPr lang="en-US" dirty="0" smtClean="0"/>
                  <a:t>When this method yields:</a:t>
                </a:r>
              </a:p>
              <a:p>
                <a:pPr lvl="1"/>
                <a:r>
                  <a:rPr lang="en-US" dirty="0" smtClean="0"/>
                  <a:t>Positive mean </a:t>
                </a:r>
                <a:r>
                  <a:rPr lang="en-US" dirty="0" smtClean="0">
                    <a:sym typeface="Wingdings" panose="05000000000000000000" pitchFamily="2" charset="2"/>
                  </a:rPr>
                  <a:t> Forecast Method tends to </a:t>
                </a:r>
                <a:r>
                  <a:rPr lang="en-US" dirty="0" err="1" smtClean="0">
                    <a:sym typeface="Wingdings" panose="05000000000000000000" pitchFamily="2" charset="2"/>
                  </a:rPr>
                  <a:t>underpredict</a:t>
                </a:r>
                <a:endParaRPr lang="en-US" dirty="0" smtClean="0">
                  <a:sym typeface="Wingdings" panose="05000000000000000000" pitchFamily="2" charset="2"/>
                </a:endParaRPr>
              </a:p>
              <a:p>
                <a:pPr lvl="1"/>
                <a:r>
                  <a:rPr lang="en-US" dirty="0" smtClean="0"/>
                  <a:t>Negative mean </a:t>
                </a:r>
                <a:r>
                  <a:rPr lang="en-US" dirty="0">
                    <a:sym typeface="Wingdings" panose="05000000000000000000" pitchFamily="2" charset="2"/>
                  </a:rPr>
                  <a:t> Forecast Method tends to </a:t>
                </a:r>
                <a:r>
                  <a:rPr lang="en-US" dirty="0" err="1" smtClean="0">
                    <a:sym typeface="Wingdings" panose="05000000000000000000" pitchFamily="2" charset="2"/>
                  </a:rPr>
                  <a:t>overpredict</a:t>
                </a:r>
                <a:r>
                  <a:rPr lang="en-US" dirty="0" smtClean="0">
                    <a:sym typeface="Wingdings" panose="05000000000000000000" pitchFamily="2" charset="2"/>
                  </a:rPr>
                  <a:t/>
                </a:r>
                <a:br>
                  <a:rPr lang="en-US" dirty="0" smtClean="0">
                    <a:sym typeface="Wingdings" panose="05000000000000000000" pitchFamily="2" charset="2"/>
                  </a:rPr>
                </a:br>
                <a:endParaRPr lang="en-US" dirty="0" smtClean="0">
                  <a:sym typeface="Wingdings" panose="05000000000000000000" pitchFamily="2" charset="2"/>
                </a:endParaRPr>
              </a:p>
              <a:p>
                <a:r>
                  <a:rPr lang="en-US" dirty="0" smtClean="0">
                    <a:sym typeface="Wingdings" panose="05000000000000000000" pitchFamily="2" charset="2"/>
                  </a:rPr>
                  <a:t>Drawback:</a:t>
                </a:r>
              </a:p>
              <a:p>
                <a:pPr lvl="1"/>
                <a:r>
                  <a:rPr lang="en-US" dirty="0" smtClean="0">
                    <a:sym typeface="Wingdings" panose="05000000000000000000" pitchFamily="2" charset="2"/>
                  </a:rPr>
                  <a:t>Because there tends to be some positive and some negative forecast errors and they tend to offset one another, MFE is not very useful for measuring forecast error.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999067"/>
                <a:ext cx="10940143" cy="5664200"/>
              </a:xfrm>
              <a:blipFill rotWithShape="1">
                <a:blip r:embed="rId3"/>
                <a:stretch>
                  <a:fillRect t="-1507" r="-3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2EC359B-1AB6-43CE-8AE3-778957AE5EF7}" type="slidenum">
              <a:rPr lang="en-US" smtClean="0"/>
              <a:pPr/>
              <a:t>19</a:t>
            </a:fld>
            <a:endParaRPr lang="en-US" dirty="0"/>
          </a:p>
        </p:txBody>
      </p:sp>
    </p:spTree>
    <p:extLst>
      <p:ext uri="{BB962C8B-B14F-4D97-AF65-F5344CB8AC3E}">
        <p14:creationId xmlns:p14="http://schemas.microsoft.com/office/powerpoint/2010/main" val="39675817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normAutofit/>
          </a:bodyPr>
          <a:lstStyle/>
          <a:p>
            <a:r>
              <a:rPr lang="en-US" dirty="0" smtClean="0"/>
              <a:t>Terms: Time </a:t>
            </a:r>
            <a:r>
              <a:rPr lang="en-US" dirty="0"/>
              <a:t>Series and </a:t>
            </a:r>
            <a:r>
              <a:rPr lang="en-US" dirty="0" smtClean="0"/>
              <a:t>Forecast</a:t>
            </a:r>
          </a:p>
          <a:p>
            <a:pPr lvl="0"/>
            <a:r>
              <a:rPr lang="en-US" dirty="0" smtClean="0"/>
              <a:t>Time Series Patterns</a:t>
            </a:r>
          </a:p>
          <a:p>
            <a:r>
              <a:rPr lang="en-US" dirty="0" smtClean="0"/>
              <a:t>Basic Forecasting Methods:</a:t>
            </a:r>
          </a:p>
          <a:p>
            <a:pPr lvl="1"/>
            <a:r>
              <a:rPr lang="en-US" dirty="0" smtClean="0"/>
              <a:t>Most Recent (Naïve) Method</a:t>
            </a:r>
          </a:p>
          <a:p>
            <a:pPr lvl="0"/>
            <a:r>
              <a:rPr lang="en-US" dirty="0" smtClean="0"/>
              <a:t>Measure of Forecast Accuracy</a:t>
            </a:r>
          </a:p>
          <a:p>
            <a:r>
              <a:rPr lang="en-US" dirty="0"/>
              <a:t>Basic Forecasting Methods:</a:t>
            </a:r>
          </a:p>
          <a:p>
            <a:pPr lvl="1"/>
            <a:r>
              <a:rPr lang="en-US" dirty="0" smtClean="0"/>
              <a:t>Averaging </a:t>
            </a:r>
            <a:r>
              <a:rPr lang="en-US" dirty="0"/>
              <a:t>Past Values</a:t>
            </a:r>
          </a:p>
          <a:p>
            <a:pPr lvl="1"/>
            <a:r>
              <a:rPr lang="en-US" dirty="0"/>
              <a:t>Moving Average</a:t>
            </a:r>
          </a:p>
          <a:p>
            <a:pPr lvl="1"/>
            <a:r>
              <a:rPr lang="en-US" dirty="0"/>
              <a:t>Exponential </a:t>
            </a:r>
            <a:r>
              <a:rPr lang="en-US" dirty="0" smtClean="0"/>
              <a:t>Smoothing</a:t>
            </a:r>
          </a:p>
          <a:p>
            <a:pPr lvl="0"/>
            <a:r>
              <a:rPr lang="en-US" dirty="0" smtClean="0"/>
              <a:t>Regression to Create Forecasts</a:t>
            </a:r>
          </a:p>
          <a:p>
            <a:r>
              <a:rPr lang="en-US" dirty="0" smtClean="0"/>
              <a:t>Determining </a:t>
            </a:r>
            <a:r>
              <a:rPr lang="en-US" dirty="0"/>
              <a:t>Best Forecast Model</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a:t>
            </a:fld>
            <a:endParaRPr lang="en-US" dirty="0"/>
          </a:p>
        </p:txBody>
      </p:sp>
    </p:spTree>
    <p:extLst>
      <p:ext uri="{BB962C8B-B14F-4D97-AF65-F5344CB8AC3E}">
        <p14:creationId xmlns:p14="http://schemas.microsoft.com/office/powerpoint/2010/main" val="294140582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512762"/>
          </a:xfrm>
        </p:spPr>
        <p:txBody>
          <a:bodyPr/>
          <a:lstStyle/>
          <a:p>
            <a:r>
              <a:rPr lang="en-US" dirty="0"/>
              <a:t>Mean Absolute Error = </a:t>
            </a:r>
            <a:r>
              <a:rPr lang="en-US" dirty="0" smtClean="0"/>
              <a:t>MAE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8407" y="990600"/>
                <a:ext cx="10850336" cy="5655733"/>
              </a:xfrm>
            </p:spPr>
            <p:txBody>
              <a:bodyPr>
                <a:normAutofit fontScale="92500" lnSpcReduction="20000"/>
              </a:bodyPr>
              <a:lstStyle/>
              <a:p>
                <a:r>
                  <a:rPr lang="en-US" dirty="0" smtClean="0"/>
                  <a:t>MAE </a:t>
                </a:r>
                <a:r>
                  <a:rPr lang="en-US" dirty="0"/>
                  <a:t>measures forecast </a:t>
                </a:r>
                <a:r>
                  <a:rPr lang="en-US" dirty="0" smtClean="0"/>
                  <a:t>error.</a:t>
                </a:r>
              </a:p>
              <a:p>
                <a:pPr lvl="1"/>
                <a:r>
                  <a:rPr lang="en-US" dirty="0" smtClean="0"/>
                  <a:t>It avoids the problem of positive and negative forecast errors tending to offset one another when you sum the errors.</a:t>
                </a:r>
              </a:p>
              <a:p>
                <a:pPr marL="708660" lvl="2">
                  <a:buClr>
                    <a:schemeClr val="accent1"/>
                  </a:buClr>
                </a:pPr>
                <a:r>
                  <a:rPr lang="en-US" sz="2400" dirty="0"/>
                  <a:t>Synonym for MAE is: MAD = Mean Absolute Deviation</a:t>
                </a:r>
              </a:p>
              <a:p>
                <a:r>
                  <a:rPr lang="en-US" dirty="0" smtClean="0"/>
                  <a:t>Mean </a:t>
                </a:r>
                <a:r>
                  <a:rPr lang="en-US" dirty="0"/>
                  <a:t>Absolute Error = </a:t>
                </a:r>
                <a:r>
                  <a:rPr lang="en-US" sz="3200" b="1" dirty="0" smtClean="0"/>
                  <a:t>MAE </a:t>
                </a:r>
                <a:r>
                  <a:rPr lang="en-US" sz="3200" b="1" dirty="0"/>
                  <a:t>= </a:t>
                </a:r>
                <a14:m>
                  <m:oMath xmlns:m="http://schemas.openxmlformats.org/officeDocument/2006/math">
                    <m:f>
                      <m:fPr>
                        <m:ctrlPr>
                          <a:rPr lang="en-US" sz="3200" b="1" i="1">
                            <a:latin typeface="Cambria Math" panose="02040503050406030204" pitchFamily="18" charset="0"/>
                          </a:rPr>
                        </m:ctrlPr>
                      </m:fPr>
                      <m:num>
                        <m:nary>
                          <m:naryPr>
                            <m:chr m:val="∑"/>
                            <m:ctrlPr>
                              <a:rPr lang="en-US" sz="3200" b="1" i="1">
                                <a:latin typeface="Cambria Math" panose="02040503050406030204" pitchFamily="18" charset="0"/>
                              </a:rPr>
                            </m:ctrlPr>
                          </m:naryPr>
                          <m:sub>
                            <m:r>
                              <m:rPr>
                                <m:brk m:alnAt="23"/>
                              </m:rPr>
                              <a:rPr lang="en-US" sz="3200" b="1" i="1">
                                <a:latin typeface="Cambria Math" panose="02040503050406030204" pitchFamily="18" charset="0"/>
                              </a:rPr>
                              <m:t>𝒕</m:t>
                            </m:r>
                            <m:r>
                              <a:rPr lang="en-US" sz="3200" b="1" i="1">
                                <a:latin typeface="Cambria Math" panose="02040503050406030204" pitchFamily="18" charset="0"/>
                              </a:rPr>
                              <m:t>=</m:t>
                            </m:r>
                            <m:r>
                              <a:rPr lang="en-US" sz="3200" b="1" i="1">
                                <a:latin typeface="Cambria Math" panose="02040503050406030204" pitchFamily="18" charset="0"/>
                              </a:rPr>
                              <m:t>𝒌</m:t>
                            </m:r>
                            <m:r>
                              <a:rPr lang="en-US" sz="3200" b="1" i="1">
                                <a:latin typeface="Cambria Math" panose="02040503050406030204" pitchFamily="18" charset="0"/>
                              </a:rPr>
                              <m:t>+</m:t>
                            </m:r>
                            <m:r>
                              <a:rPr lang="en-US" sz="3200" b="1" i="1">
                                <a:latin typeface="Cambria Math" panose="02040503050406030204" pitchFamily="18" charset="0"/>
                              </a:rPr>
                              <m:t>𝟏</m:t>
                            </m:r>
                          </m:sub>
                          <m:sup>
                            <m:r>
                              <a:rPr lang="en-US" sz="3200" b="1" i="1">
                                <a:latin typeface="Cambria Math" panose="02040503050406030204" pitchFamily="18" charset="0"/>
                              </a:rPr>
                              <m:t>𝒏</m:t>
                            </m:r>
                          </m:sup>
                          <m:e>
                            <m:d>
                              <m:dPr>
                                <m:begChr m:val="|"/>
                                <m:endChr m:val="|"/>
                                <m:ctrlPr>
                                  <a:rPr lang="en-US" sz="3200" b="1" i="1" smtClean="0">
                                    <a:latin typeface="Cambria Math" panose="02040503050406030204" pitchFamily="18" charset="0"/>
                                  </a:rPr>
                                </m:ctrlPr>
                              </m:dPr>
                              <m:e>
                                <m:sSub>
                                  <m:sSubPr>
                                    <m:ctrlPr>
                                      <a:rPr lang="en-US" sz="3200" b="1" i="1" smtClean="0">
                                        <a:latin typeface="Cambria Math" panose="02040503050406030204" pitchFamily="18" charset="0"/>
                                      </a:rPr>
                                    </m:ctrlPr>
                                  </m:sSubPr>
                                  <m:e>
                                    <m:r>
                                      <a:rPr lang="en-US" sz="3200" b="1" i="1" smtClean="0">
                                        <a:latin typeface="Cambria Math"/>
                                      </a:rPr>
                                      <m:t>𝒆</m:t>
                                    </m:r>
                                  </m:e>
                                  <m:sub>
                                    <m:r>
                                      <a:rPr lang="en-US" sz="3200" b="1" i="1" smtClean="0">
                                        <a:latin typeface="Cambria Math"/>
                                      </a:rPr>
                                      <m:t>𝒕</m:t>
                                    </m:r>
                                  </m:sub>
                                </m:sSub>
                              </m:e>
                            </m:d>
                          </m:e>
                        </m:nary>
                      </m:num>
                      <m:den>
                        <m:r>
                          <a:rPr lang="en-US" sz="3200" b="1" i="1">
                            <a:latin typeface="Cambria Math" panose="02040503050406030204" pitchFamily="18" charset="0"/>
                          </a:rPr>
                          <m:t>𝒏</m:t>
                        </m:r>
                        <m:r>
                          <a:rPr lang="en-US" sz="3200" b="1" i="1">
                            <a:latin typeface="Cambria Math" panose="02040503050406030204" pitchFamily="18" charset="0"/>
                          </a:rPr>
                          <m:t> −</m:t>
                        </m:r>
                        <m:r>
                          <a:rPr lang="en-US" sz="3200" b="1" i="1">
                            <a:latin typeface="Cambria Math" panose="02040503050406030204" pitchFamily="18" charset="0"/>
                          </a:rPr>
                          <m:t>𝒌</m:t>
                        </m:r>
                      </m:den>
                    </m:f>
                  </m:oMath>
                </a14:m>
                <a:endParaRPr lang="en-US" b="1" dirty="0" smtClean="0"/>
              </a:p>
              <a:p>
                <a:pPr lvl="1"/>
                <a:r>
                  <a:rPr lang="en-US" dirty="0"/>
                  <a:t>n = Count = Sample Size.</a:t>
                </a:r>
              </a:p>
              <a:p>
                <a:pPr lvl="1"/>
                <a:r>
                  <a:rPr lang="en-US" dirty="0"/>
                  <a:t>k = Number of past periods from time series that we use to produce forecasts and therefore number of past periods from time series that we cannot produce forecasts for.</a:t>
                </a:r>
              </a:p>
              <a:p>
                <a:pPr lvl="2"/>
                <a:r>
                  <a:rPr lang="en-US" dirty="0"/>
                  <a:t>For Naïve Method, number of periods at beginning of time series for which we cannot produce naïve forecast.</a:t>
                </a:r>
              </a:p>
              <a:p>
                <a:pPr lvl="1"/>
                <a:r>
                  <a:rPr lang="en-US" dirty="0"/>
                  <a:t>t = k +1 = Period summation starts = first value of t for which we have produced a forecast.</a:t>
                </a:r>
              </a:p>
              <a:p>
                <a:pPr lvl="1"/>
                <a:r>
                  <a:rPr lang="en-US" dirty="0"/>
                  <a:t>n – k = Number of forecasts we were able to produce</a:t>
                </a:r>
                <a:r>
                  <a:rPr lang="en-US" dirty="0" smtClean="0"/>
                  <a:t>.</a:t>
                </a:r>
              </a:p>
              <a:p>
                <a:r>
                  <a:rPr lang="en-US" dirty="0"/>
                  <a:t>Drawback:</a:t>
                </a:r>
              </a:p>
              <a:p>
                <a:pPr lvl="1"/>
                <a:r>
                  <a:rPr lang="en-US" dirty="0"/>
                  <a:t>Hard to compare this measure across forecast methods with different time intervals or time series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8407" y="990600"/>
                <a:ext cx="10850336" cy="5655733"/>
              </a:xfrm>
              <a:blipFill rotWithShape="1">
                <a:blip r:embed="rId3"/>
                <a:stretch>
                  <a:fillRect t="-1726" r="-3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2EC359B-1AB6-43CE-8AE3-778957AE5EF7}" type="slidenum">
              <a:rPr lang="en-US" smtClean="0"/>
              <a:pPr/>
              <a:t>20</a:t>
            </a:fld>
            <a:endParaRPr lang="en-US" dirty="0"/>
          </a:p>
        </p:txBody>
      </p:sp>
    </p:spTree>
    <p:extLst>
      <p:ext uri="{BB962C8B-B14F-4D97-AF65-F5344CB8AC3E}">
        <p14:creationId xmlns:p14="http://schemas.microsoft.com/office/powerpoint/2010/main" val="279327966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Squared Error = </a:t>
            </a:r>
            <a:r>
              <a:rPr lang="en-US" dirty="0" smtClean="0"/>
              <a:t>MSE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MSE </a:t>
                </a:r>
                <a:r>
                  <a:rPr lang="en-US" dirty="0"/>
                  <a:t>measures forecast error.</a:t>
                </a:r>
              </a:p>
              <a:p>
                <a:pPr lvl="1"/>
                <a:r>
                  <a:rPr lang="en-US" dirty="0"/>
                  <a:t>It avoids the problem of positive and negative forecast errors tending to offset one another when you sum the errors.</a:t>
                </a:r>
              </a:p>
              <a:p>
                <a:r>
                  <a:rPr lang="en-US" dirty="0"/>
                  <a:t>Mean </a:t>
                </a:r>
                <a:r>
                  <a:rPr lang="en-US" dirty="0" smtClean="0"/>
                  <a:t>Square Error </a:t>
                </a:r>
                <a:r>
                  <a:rPr lang="en-US" dirty="0"/>
                  <a:t>= </a:t>
                </a:r>
                <a:r>
                  <a:rPr lang="en-US" sz="3200" b="1" dirty="0"/>
                  <a:t>MAE = </a:t>
                </a:r>
                <a14:m>
                  <m:oMath xmlns:m="http://schemas.openxmlformats.org/officeDocument/2006/math">
                    <m:f>
                      <m:fPr>
                        <m:ctrlPr>
                          <a:rPr lang="en-US" sz="3200" b="1" i="1">
                            <a:latin typeface="Cambria Math" panose="02040503050406030204" pitchFamily="18" charset="0"/>
                          </a:rPr>
                        </m:ctrlPr>
                      </m:fPr>
                      <m:num>
                        <m:nary>
                          <m:naryPr>
                            <m:chr m:val="∑"/>
                            <m:ctrlPr>
                              <a:rPr lang="en-US" sz="3200" b="1" i="1">
                                <a:latin typeface="Cambria Math" panose="02040503050406030204" pitchFamily="18" charset="0"/>
                              </a:rPr>
                            </m:ctrlPr>
                          </m:naryPr>
                          <m:sub>
                            <m:r>
                              <m:rPr>
                                <m:brk m:alnAt="23"/>
                              </m:rPr>
                              <a:rPr lang="en-US" sz="3200" b="1" i="1">
                                <a:latin typeface="Cambria Math" panose="02040503050406030204" pitchFamily="18" charset="0"/>
                              </a:rPr>
                              <m:t>𝒕</m:t>
                            </m:r>
                            <m:r>
                              <a:rPr lang="en-US" sz="3200" b="1" i="1">
                                <a:latin typeface="Cambria Math" panose="02040503050406030204" pitchFamily="18" charset="0"/>
                              </a:rPr>
                              <m:t>=</m:t>
                            </m:r>
                            <m:r>
                              <a:rPr lang="en-US" sz="3200" b="1" i="1">
                                <a:latin typeface="Cambria Math" panose="02040503050406030204" pitchFamily="18" charset="0"/>
                              </a:rPr>
                              <m:t>𝒌</m:t>
                            </m:r>
                            <m:r>
                              <a:rPr lang="en-US" sz="3200" b="1" i="1">
                                <a:latin typeface="Cambria Math" panose="02040503050406030204" pitchFamily="18" charset="0"/>
                              </a:rPr>
                              <m:t>+</m:t>
                            </m:r>
                            <m:r>
                              <a:rPr lang="en-US" sz="3200" b="1" i="1">
                                <a:latin typeface="Cambria Math" panose="02040503050406030204" pitchFamily="18" charset="0"/>
                              </a:rPr>
                              <m:t>𝟏</m:t>
                            </m:r>
                          </m:sub>
                          <m:sup>
                            <m:r>
                              <a:rPr lang="en-US" sz="3200" b="1" i="1">
                                <a:latin typeface="Cambria Math" panose="02040503050406030204" pitchFamily="18" charset="0"/>
                              </a:rPr>
                              <m:t>𝒏</m:t>
                            </m:r>
                          </m:sup>
                          <m:e>
                            <m:sSub>
                              <m:sSubPr>
                                <m:ctrlPr>
                                  <a:rPr lang="en-US" sz="3200" b="1" i="1" smtClean="0">
                                    <a:latin typeface="Cambria Math" panose="02040503050406030204" pitchFamily="18" charset="0"/>
                                  </a:rPr>
                                </m:ctrlPr>
                              </m:sSubPr>
                              <m:e>
                                <m:r>
                                  <a:rPr lang="en-US" sz="3200" b="1" i="1" smtClean="0">
                                    <a:latin typeface="Cambria Math"/>
                                  </a:rPr>
                                  <m:t>𝒆</m:t>
                                </m:r>
                              </m:e>
                              <m:sub>
                                <m:r>
                                  <a:rPr lang="en-US" sz="3200" b="1" i="1" smtClean="0">
                                    <a:latin typeface="Cambria Math"/>
                                  </a:rPr>
                                  <m:t>𝒕</m:t>
                                </m:r>
                              </m:sub>
                            </m:sSub>
                            <m:r>
                              <a:rPr lang="en-US" sz="3200" b="1" i="1" smtClean="0">
                                <a:latin typeface="Cambria Math"/>
                              </a:rPr>
                              <m:t>^</m:t>
                            </m:r>
                            <m:r>
                              <a:rPr lang="en-US" sz="3200" b="1" i="1" smtClean="0">
                                <a:latin typeface="Cambria Math"/>
                              </a:rPr>
                              <m:t>𝟐</m:t>
                            </m:r>
                          </m:e>
                        </m:nary>
                      </m:num>
                      <m:den>
                        <m:r>
                          <a:rPr lang="en-US" sz="3200" b="1" i="1">
                            <a:latin typeface="Cambria Math" panose="02040503050406030204" pitchFamily="18" charset="0"/>
                          </a:rPr>
                          <m:t>𝒏</m:t>
                        </m:r>
                        <m:r>
                          <a:rPr lang="en-US" sz="3200" b="1" i="1">
                            <a:latin typeface="Cambria Math" panose="02040503050406030204" pitchFamily="18" charset="0"/>
                          </a:rPr>
                          <m:t> −</m:t>
                        </m:r>
                        <m:r>
                          <a:rPr lang="en-US" sz="3200" b="1" i="1">
                            <a:latin typeface="Cambria Math" panose="02040503050406030204" pitchFamily="18" charset="0"/>
                          </a:rPr>
                          <m:t>𝒌</m:t>
                        </m:r>
                      </m:den>
                    </m:f>
                  </m:oMath>
                </a14:m>
                <a:endParaRPr lang="en-US" b="1" dirty="0"/>
              </a:p>
              <a:p>
                <a:pPr lvl="1"/>
                <a:r>
                  <a:rPr lang="en-US" dirty="0"/>
                  <a:t>n = Count = Sample Size.</a:t>
                </a:r>
              </a:p>
              <a:p>
                <a:pPr lvl="1"/>
                <a:r>
                  <a:rPr lang="en-US" dirty="0"/>
                  <a:t>k = Number of past periods from time series that we use to produce forecasts and therefore number of past periods from time series that we cannot produce forecasts for.</a:t>
                </a:r>
              </a:p>
              <a:p>
                <a:pPr lvl="2"/>
                <a:r>
                  <a:rPr lang="en-US" dirty="0"/>
                  <a:t>For Naïve Method, number of periods at beginning of time series for which we cannot produce naïve forecast.</a:t>
                </a:r>
              </a:p>
              <a:p>
                <a:pPr lvl="1"/>
                <a:r>
                  <a:rPr lang="en-US" dirty="0"/>
                  <a:t>t = k +1 = Period summation starts = first value of t for which we have produced a forecast.</a:t>
                </a:r>
              </a:p>
              <a:p>
                <a:pPr lvl="1"/>
                <a:r>
                  <a:rPr lang="en-US" dirty="0"/>
                  <a:t>n – k = Number of forecasts we were able to produce</a:t>
                </a:r>
                <a:r>
                  <a:rPr lang="en-US" dirty="0" smtClean="0"/>
                  <a:t>.</a:t>
                </a:r>
              </a:p>
              <a:p>
                <a:r>
                  <a:rPr lang="en-US" dirty="0"/>
                  <a:t>Drawback:</a:t>
                </a:r>
              </a:p>
              <a:p>
                <a:pPr lvl="1"/>
                <a:r>
                  <a:rPr lang="en-US" dirty="0"/>
                  <a:t>Hard to compare this measure across forecast methods with different time intervals or </a:t>
                </a:r>
                <a:r>
                  <a:rPr lang="en-US" dirty="0" smtClean="0"/>
                  <a:t>time series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816" r="-3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2EC359B-1AB6-43CE-8AE3-778957AE5EF7}" type="slidenum">
              <a:rPr lang="en-US" smtClean="0"/>
              <a:pPr/>
              <a:t>21</a:t>
            </a:fld>
            <a:endParaRPr lang="en-US" dirty="0"/>
          </a:p>
        </p:txBody>
      </p:sp>
    </p:spTree>
    <p:extLst>
      <p:ext uri="{BB962C8B-B14F-4D97-AF65-F5344CB8AC3E}">
        <p14:creationId xmlns:p14="http://schemas.microsoft.com/office/powerpoint/2010/main" val="147570041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919162"/>
          </a:xfrm>
        </p:spPr>
        <p:txBody>
          <a:bodyPr/>
          <a:lstStyle/>
          <a:p>
            <a:r>
              <a:rPr lang="en-US" dirty="0" smtClean="0"/>
              <a:t>Comparison of MAE and MSE across different Time Intervals or Time Series</a:t>
            </a:r>
            <a:endParaRPr lang="en-US" dirty="0"/>
          </a:p>
        </p:txBody>
      </p:sp>
      <p:sp>
        <p:nvSpPr>
          <p:cNvPr id="3" name="Content Placeholder 2"/>
          <p:cNvSpPr>
            <a:spLocks noGrp="1"/>
          </p:cNvSpPr>
          <p:nvPr>
            <p:ph idx="1"/>
          </p:nvPr>
        </p:nvSpPr>
        <p:spPr>
          <a:xfrm>
            <a:off x="318407" y="1498599"/>
            <a:ext cx="10850336" cy="5073651"/>
          </a:xfrm>
        </p:spPr>
        <p:txBody>
          <a:bodyPr/>
          <a:lstStyle/>
          <a:p>
            <a:r>
              <a:rPr lang="en-US" dirty="0"/>
              <a:t>Size of MAE and </a:t>
            </a:r>
            <a:r>
              <a:rPr lang="en-US" dirty="0" smtClean="0"/>
              <a:t>MSE depends on the scale of the data.</a:t>
            </a:r>
          </a:p>
          <a:p>
            <a:r>
              <a:rPr lang="en-US" dirty="0" smtClean="0"/>
              <a:t>This makes it hard to compare the measures:</a:t>
            </a:r>
          </a:p>
          <a:p>
            <a:pPr lvl="1"/>
            <a:r>
              <a:rPr lang="en-US" dirty="0" smtClean="0"/>
              <a:t>For different time intervals (days </a:t>
            </a:r>
            <a:r>
              <a:rPr lang="en-US" dirty="0"/>
              <a:t>to weeks, or months to </a:t>
            </a:r>
            <a:r>
              <a:rPr lang="en-US" dirty="0" smtClean="0"/>
              <a:t>years,…)</a:t>
            </a:r>
          </a:p>
          <a:p>
            <a:pPr lvl="2"/>
            <a:r>
              <a:rPr lang="en-US" dirty="0" smtClean="0"/>
              <a:t>Example</a:t>
            </a:r>
            <a:r>
              <a:rPr lang="en-US" dirty="0"/>
              <a:t>: hard to compare forecast error of a weekly sales forecasting method to a monthly sales forecasting method.</a:t>
            </a:r>
          </a:p>
          <a:p>
            <a:pPr lvl="1"/>
            <a:r>
              <a:rPr lang="en-US" dirty="0" smtClean="0"/>
              <a:t>For different time series</a:t>
            </a:r>
          </a:p>
          <a:p>
            <a:pPr lvl="2"/>
            <a:r>
              <a:rPr lang="en-US" dirty="0" smtClean="0"/>
              <a:t>Example forecast methods for unit boomerang sales and unit kite sales.</a:t>
            </a:r>
          </a:p>
          <a:p>
            <a:r>
              <a:rPr lang="en-US" dirty="0" smtClean="0"/>
              <a:t>Converting to relative/percentage measures help overcome the problem of comparison of different time intervals and different times series.</a:t>
            </a:r>
          </a:p>
          <a:p>
            <a:r>
              <a:rPr lang="en-US" dirty="0" smtClean="0"/>
              <a:t>MAPE is a relative measure</a:t>
            </a:r>
          </a:p>
          <a:p>
            <a:endParaRPr lang="en-US" dirty="0" smtClean="0"/>
          </a:p>
        </p:txBody>
      </p:sp>
      <p:sp>
        <p:nvSpPr>
          <p:cNvPr id="4" name="Slide Number Placeholder 3"/>
          <p:cNvSpPr>
            <a:spLocks noGrp="1"/>
          </p:cNvSpPr>
          <p:nvPr>
            <p:ph type="sldNum" sz="quarter" idx="12"/>
          </p:nvPr>
        </p:nvSpPr>
        <p:spPr/>
        <p:txBody>
          <a:bodyPr/>
          <a:lstStyle/>
          <a:p>
            <a:fld id="{F2EC359B-1AB6-43CE-8AE3-778957AE5EF7}" type="slidenum">
              <a:rPr lang="en-US" smtClean="0"/>
              <a:pPr/>
              <a:t>22</a:t>
            </a:fld>
            <a:endParaRPr lang="en-US" dirty="0"/>
          </a:p>
        </p:txBody>
      </p:sp>
    </p:spTree>
    <p:extLst>
      <p:ext uri="{BB962C8B-B14F-4D97-AF65-F5344CB8AC3E}">
        <p14:creationId xmlns:p14="http://schemas.microsoft.com/office/powerpoint/2010/main" val="213419202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Absolute Percentage Error = </a:t>
            </a:r>
            <a:r>
              <a:rPr lang="en-US" dirty="0" smtClean="0"/>
              <a:t>MAPE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MSE measures forecast error</a:t>
                </a:r>
                <a:r>
                  <a:rPr lang="en-US" dirty="0"/>
                  <a:t> </a:t>
                </a:r>
                <a:r>
                  <a:rPr lang="en-US" dirty="0" smtClean="0"/>
                  <a:t>in relative terms.</a:t>
                </a:r>
              </a:p>
              <a:p>
                <a:pPr lvl="1"/>
                <a:r>
                  <a:rPr lang="en-US" dirty="0" smtClean="0"/>
                  <a:t>A relative or percentage error measure that allows you to compare forecast error across </a:t>
                </a:r>
                <a:r>
                  <a:rPr lang="en-US" dirty="0"/>
                  <a:t>forecast methods with different time intervals or time </a:t>
                </a:r>
                <a:r>
                  <a:rPr lang="en-US" dirty="0" smtClean="0"/>
                  <a:t>series.</a:t>
                </a:r>
              </a:p>
              <a:p>
                <a:r>
                  <a:rPr lang="en-US" dirty="0"/>
                  <a:t>Mean Absolute Percentage Error </a:t>
                </a:r>
                <a:r>
                  <a:rPr lang="en-US" dirty="0" smtClean="0"/>
                  <a:t>(NO *100) = </a:t>
                </a:r>
                <a:r>
                  <a:rPr lang="en-US" sz="3200" b="1" dirty="0" smtClean="0"/>
                  <a:t>MAPE = </a:t>
                </a:r>
                <a14:m>
                  <m:oMath xmlns:m="http://schemas.openxmlformats.org/officeDocument/2006/math">
                    <m:f>
                      <m:fPr>
                        <m:ctrlPr>
                          <a:rPr lang="en-US" sz="3200" b="1" i="1" smtClean="0">
                            <a:latin typeface="Cambria Math" panose="02040503050406030204" pitchFamily="18" charset="0"/>
                          </a:rPr>
                        </m:ctrlPr>
                      </m:fPr>
                      <m:num>
                        <m:nary>
                          <m:naryPr>
                            <m:chr m:val="∑"/>
                            <m:ctrlPr>
                              <a:rPr lang="en-US" sz="3200" b="1" i="1" smtClean="0">
                                <a:latin typeface="Cambria Math" panose="02040503050406030204" pitchFamily="18" charset="0"/>
                              </a:rPr>
                            </m:ctrlPr>
                          </m:naryPr>
                          <m:sub>
                            <m:r>
                              <m:rPr>
                                <m:brk m:alnAt="23"/>
                              </m:rPr>
                              <a:rPr lang="en-US" sz="3200" b="1" i="1" smtClean="0">
                                <a:latin typeface="Cambria Math"/>
                              </a:rPr>
                              <m:t>𝒕</m:t>
                            </m:r>
                            <m:r>
                              <a:rPr lang="en-US" sz="3200" b="1" i="1" smtClean="0">
                                <a:latin typeface="Cambria Math"/>
                              </a:rPr>
                              <m:t>=</m:t>
                            </m:r>
                            <m:r>
                              <a:rPr lang="en-US" sz="3200" b="1" i="1" smtClean="0">
                                <a:latin typeface="Cambria Math"/>
                              </a:rPr>
                              <m:t>𝒌</m:t>
                            </m:r>
                            <m:r>
                              <a:rPr lang="en-US" sz="3200" b="1" i="1" smtClean="0">
                                <a:latin typeface="Cambria Math"/>
                              </a:rPr>
                              <m:t>+</m:t>
                            </m:r>
                            <m:r>
                              <a:rPr lang="en-US" sz="3200" b="1" i="1" smtClean="0">
                                <a:latin typeface="Cambria Math"/>
                              </a:rPr>
                              <m:t>𝟏</m:t>
                            </m:r>
                          </m:sub>
                          <m:sup>
                            <m:r>
                              <a:rPr lang="en-US" sz="3200" b="1" i="1" smtClean="0">
                                <a:latin typeface="Cambria Math"/>
                              </a:rPr>
                              <m:t>𝒏</m:t>
                            </m:r>
                          </m:sup>
                          <m:e>
                            <m:d>
                              <m:dPr>
                                <m:begChr m:val="|"/>
                                <m:endChr m:val="|"/>
                                <m:ctrlPr>
                                  <a:rPr lang="en-US" sz="3200" b="1" i="1" smtClean="0">
                                    <a:latin typeface="Cambria Math" panose="02040503050406030204" pitchFamily="18" charset="0"/>
                                  </a:rPr>
                                </m:ctrlPr>
                              </m:dPr>
                              <m:e>
                                <m:f>
                                  <m:fPr>
                                    <m:ctrlPr>
                                      <a:rPr lang="en-US" sz="3200" b="1" i="1" smtClean="0">
                                        <a:latin typeface="Cambria Math" panose="02040503050406030204" pitchFamily="18" charset="0"/>
                                      </a:rPr>
                                    </m:ctrlPr>
                                  </m:fPr>
                                  <m:num>
                                    <m:sSub>
                                      <m:sSubPr>
                                        <m:ctrlPr>
                                          <a:rPr lang="en-US" sz="3200" b="1" i="1" smtClean="0">
                                            <a:latin typeface="Cambria Math" panose="02040503050406030204" pitchFamily="18" charset="0"/>
                                          </a:rPr>
                                        </m:ctrlPr>
                                      </m:sSubPr>
                                      <m:e>
                                        <m:r>
                                          <a:rPr lang="en-US" sz="3200" b="1" i="1" smtClean="0">
                                            <a:latin typeface="Cambria Math"/>
                                          </a:rPr>
                                          <m:t>𝒆</m:t>
                                        </m:r>
                                      </m:e>
                                      <m:sub>
                                        <m:r>
                                          <a:rPr lang="en-US" sz="3200" b="1" i="1" smtClean="0">
                                            <a:latin typeface="Cambria Math"/>
                                          </a:rPr>
                                          <m:t>𝒕</m:t>
                                        </m:r>
                                      </m:sub>
                                    </m:sSub>
                                  </m:num>
                                  <m:den>
                                    <m:sSub>
                                      <m:sSubPr>
                                        <m:ctrlPr>
                                          <a:rPr lang="en-US" sz="3200" b="1" i="1" smtClean="0">
                                            <a:latin typeface="Cambria Math" panose="02040503050406030204" pitchFamily="18" charset="0"/>
                                          </a:rPr>
                                        </m:ctrlPr>
                                      </m:sSubPr>
                                      <m:e>
                                        <m:r>
                                          <a:rPr lang="en-US" sz="3200" b="1" i="1" smtClean="0">
                                            <a:latin typeface="Cambria Math"/>
                                          </a:rPr>
                                          <m:t>𝒚</m:t>
                                        </m:r>
                                      </m:e>
                                      <m:sub>
                                        <m:r>
                                          <a:rPr lang="en-US" sz="3200" b="1" i="1" smtClean="0">
                                            <a:latin typeface="Cambria Math"/>
                                          </a:rPr>
                                          <m:t>𝒕</m:t>
                                        </m:r>
                                      </m:sub>
                                    </m:sSub>
                                  </m:den>
                                </m:f>
                              </m:e>
                            </m:d>
                          </m:e>
                        </m:nary>
                      </m:num>
                      <m:den>
                        <m:r>
                          <a:rPr lang="en-US" sz="3200" b="1" i="1" smtClean="0">
                            <a:latin typeface="Cambria Math"/>
                          </a:rPr>
                          <m:t>𝒏</m:t>
                        </m:r>
                        <m:r>
                          <a:rPr lang="en-US" sz="3200" b="1" i="1" smtClean="0">
                            <a:latin typeface="Cambria Math"/>
                          </a:rPr>
                          <m:t>−</m:t>
                        </m:r>
                        <m:r>
                          <a:rPr lang="en-US" sz="3200" b="1" i="1" smtClean="0">
                            <a:latin typeface="Cambria Math"/>
                          </a:rPr>
                          <m:t>𝒌</m:t>
                        </m:r>
                      </m:den>
                    </m:f>
                  </m:oMath>
                </a14:m>
                <a:endParaRPr lang="en-US" b="1" dirty="0" smtClean="0"/>
              </a:p>
              <a:p>
                <a:pPr lvl="1"/>
                <a:r>
                  <a:rPr lang="en-US" b="1" dirty="0" smtClean="0"/>
                  <a:t>Kept as a decimal and if you want you can use Percentage Number Format in Excel</a:t>
                </a:r>
              </a:p>
              <a:p>
                <a:r>
                  <a:rPr lang="en-US" dirty="0"/>
                  <a:t>Mean Absolute Percentage Error </a:t>
                </a:r>
                <a:r>
                  <a:rPr lang="en-US" dirty="0" smtClean="0"/>
                  <a:t>(Book Version) </a:t>
                </a:r>
                <a:r>
                  <a:rPr lang="en-US" dirty="0"/>
                  <a:t>= </a:t>
                </a:r>
                <a:r>
                  <a:rPr lang="en-US" b="1" dirty="0"/>
                  <a:t>MAPE = </a:t>
                </a:r>
                <a14:m>
                  <m:oMath xmlns:m="http://schemas.openxmlformats.org/officeDocument/2006/math">
                    <m:f>
                      <m:fPr>
                        <m:ctrlPr>
                          <a:rPr lang="en-US" b="1" i="1">
                            <a:latin typeface="Cambria Math" panose="02040503050406030204" pitchFamily="18" charset="0"/>
                          </a:rPr>
                        </m:ctrlPr>
                      </m:fPr>
                      <m:num>
                        <m:nary>
                          <m:naryPr>
                            <m:chr m:val="∑"/>
                            <m:ctrlPr>
                              <a:rPr lang="en-US" b="1" i="1">
                                <a:latin typeface="Cambria Math" panose="02040503050406030204" pitchFamily="18" charset="0"/>
                              </a:rPr>
                            </m:ctrlPr>
                          </m:naryPr>
                          <m:sub>
                            <m:r>
                              <m:rPr>
                                <m:brk m:alnAt="23"/>
                              </m:rPr>
                              <a:rPr lang="en-US" b="1" i="1">
                                <a:latin typeface="Cambria Math"/>
                              </a:rPr>
                              <m:t>𝒕</m:t>
                            </m:r>
                            <m:r>
                              <a:rPr lang="en-US" b="1" i="1">
                                <a:latin typeface="Cambria Math"/>
                              </a:rPr>
                              <m:t>=</m:t>
                            </m:r>
                            <m:r>
                              <a:rPr lang="en-US" b="1" i="1">
                                <a:latin typeface="Cambria Math"/>
                              </a:rPr>
                              <m:t>𝒌</m:t>
                            </m:r>
                            <m:r>
                              <a:rPr lang="en-US" b="1" i="1">
                                <a:latin typeface="Cambria Math"/>
                              </a:rPr>
                              <m:t>+</m:t>
                            </m:r>
                            <m:r>
                              <a:rPr lang="en-US" b="1" i="1">
                                <a:latin typeface="Cambria Math"/>
                              </a:rPr>
                              <m:t>𝟏</m:t>
                            </m:r>
                          </m:sub>
                          <m:sup>
                            <m:r>
                              <a:rPr lang="en-US" b="1" i="1">
                                <a:latin typeface="Cambria Math"/>
                              </a:rPr>
                              <m:t>𝒏</m:t>
                            </m:r>
                          </m:sup>
                          <m:e>
                            <m:d>
                              <m:dPr>
                                <m:begChr m:val="|"/>
                                <m:endChr m:val="|"/>
                                <m:ctrlPr>
                                  <a:rPr lang="en-US" b="1" i="1">
                                    <a:latin typeface="Cambria Math" panose="02040503050406030204" pitchFamily="18" charset="0"/>
                                  </a:rPr>
                                </m:ctrlPr>
                              </m:dPr>
                              <m:e>
                                <m:d>
                                  <m:dPr>
                                    <m:ctrlPr>
                                      <a:rPr lang="en-US" b="1" i="1" smtClean="0">
                                        <a:latin typeface="Cambria Math" panose="02040503050406030204" pitchFamily="18" charset="0"/>
                                      </a:rPr>
                                    </m:ctrlPr>
                                  </m:dPr>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a:rPr>
                                              <m:t>𝒆</m:t>
                                            </m:r>
                                          </m:e>
                                          <m:sub>
                                            <m:r>
                                              <a:rPr lang="en-US" b="1" i="1">
                                                <a:latin typeface="Cambria Math"/>
                                              </a:rPr>
                                              <m:t>𝒕</m:t>
                                            </m:r>
                                          </m:sub>
                                        </m:sSub>
                                      </m:num>
                                      <m:den>
                                        <m:sSub>
                                          <m:sSubPr>
                                            <m:ctrlPr>
                                              <a:rPr lang="en-US" b="1" i="1">
                                                <a:latin typeface="Cambria Math" panose="02040503050406030204" pitchFamily="18" charset="0"/>
                                              </a:rPr>
                                            </m:ctrlPr>
                                          </m:sSubPr>
                                          <m:e>
                                            <m:r>
                                              <a:rPr lang="en-US" b="1" i="1">
                                                <a:latin typeface="Cambria Math"/>
                                              </a:rPr>
                                              <m:t>𝒚</m:t>
                                            </m:r>
                                          </m:e>
                                          <m:sub>
                                            <m:r>
                                              <a:rPr lang="en-US" b="1" i="1">
                                                <a:latin typeface="Cambria Math"/>
                                              </a:rPr>
                                              <m:t>𝒕</m:t>
                                            </m:r>
                                          </m:sub>
                                        </m:sSub>
                                      </m:den>
                                    </m:f>
                                  </m:e>
                                </m:d>
                                <m:r>
                                  <a:rPr lang="en-US" b="1" i="1" smtClean="0">
                                    <a:latin typeface="Cambria Math"/>
                                  </a:rPr>
                                  <m:t>∗</m:t>
                                </m:r>
                                <m:r>
                                  <a:rPr lang="en-US" b="1" i="1" smtClean="0">
                                    <a:latin typeface="Cambria Math"/>
                                  </a:rPr>
                                  <m:t>𝟏𝟎𝟎</m:t>
                                </m:r>
                              </m:e>
                            </m:d>
                          </m:e>
                        </m:nary>
                      </m:num>
                      <m:den>
                        <m:r>
                          <a:rPr lang="en-US" b="1" i="1">
                            <a:latin typeface="Cambria Math"/>
                          </a:rPr>
                          <m:t>𝒏</m:t>
                        </m:r>
                        <m:r>
                          <a:rPr lang="en-US" b="1" i="1">
                            <a:latin typeface="Cambria Math"/>
                          </a:rPr>
                          <m:t>−</m:t>
                        </m:r>
                        <m:r>
                          <a:rPr lang="en-US" b="1" i="1">
                            <a:latin typeface="Cambria Math"/>
                          </a:rPr>
                          <m:t>𝒌</m:t>
                        </m:r>
                      </m:den>
                    </m:f>
                  </m:oMath>
                </a14:m>
                <a:r>
                  <a:rPr lang="en-US" b="1" dirty="0" smtClean="0"/>
                  <a:t> </a:t>
                </a:r>
              </a:p>
              <a:p>
                <a:pPr lvl="1"/>
                <a:r>
                  <a:rPr lang="en-US" b="1" dirty="0" smtClean="0"/>
                  <a:t>Why multiply by 100 when you have Percentage Number Format in Excel?</a:t>
                </a:r>
                <a:endParaRPr lang="en-US" b="1" dirty="0"/>
              </a:p>
              <a:p>
                <a:pPr lvl="1"/>
                <a:r>
                  <a:rPr lang="en-US" dirty="0"/>
                  <a:t>n = Count = Sample Size.</a:t>
                </a:r>
              </a:p>
              <a:p>
                <a:pPr lvl="1"/>
                <a:r>
                  <a:rPr lang="en-US" dirty="0"/>
                  <a:t>k = Number of past periods from time series that we use to produce forecasts and therefore number of past periods from time series that we cannot produce forecasts for.</a:t>
                </a:r>
              </a:p>
              <a:p>
                <a:pPr lvl="2"/>
                <a:r>
                  <a:rPr lang="en-US" dirty="0"/>
                  <a:t>For Naïve Method, number of periods at beginning of time series for which we cannot produce naïve forecast.</a:t>
                </a:r>
              </a:p>
              <a:p>
                <a:pPr lvl="1"/>
                <a:r>
                  <a:rPr lang="en-US" dirty="0"/>
                  <a:t>t = k +1 = Period summation starts = first value of t for which we have produced a forecast.</a:t>
                </a:r>
              </a:p>
              <a:p>
                <a:pPr lvl="1"/>
                <a:r>
                  <a:rPr lang="en-US" dirty="0"/>
                  <a:t>n – k = Number of forecasts we were able to produce.</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135" r="-2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2EC359B-1AB6-43CE-8AE3-778957AE5EF7}" type="slidenum">
              <a:rPr lang="en-US" smtClean="0"/>
              <a:pPr/>
              <a:t>23</a:t>
            </a:fld>
            <a:endParaRPr lang="en-US" dirty="0"/>
          </a:p>
        </p:txBody>
      </p:sp>
    </p:spTree>
    <p:extLst>
      <p:ext uri="{BB962C8B-B14F-4D97-AF65-F5344CB8AC3E}">
        <p14:creationId xmlns:p14="http://schemas.microsoft.com/office/powerpoint/2010/main" val="12367018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Most Recent Value (Naïve) as Forecast:</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24</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7" y="1629707"/>
            <a:ext cx="10848975" cy="3734388"/>
          </a:xfrm>
        </p:spPr>
      </p:pic>
    </p:spTree>
    <p:extLst>
      <p:ext uri="{BB962C8B-B14F-4D97-AF65-F5344CB8AC3E}">
        <p14:creationId xmlns:p14="http://schemas.microsoft.com/office/powerpoint/2010/main" val="1004626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EC359B-1AB6-43CE-8AE3-778957AE5EF7}" type="slidenum">
              <a:rPr lang="en-US" smtClean="0"/>
              <a:pPr/>
              <a:t>25</a:t>
            </a:fld>
            <a:endParaRPr lang="en-US" dirty="0"/>
          </a:p>
        </p:txBody>
      </p:sp>
      <p:sp>
        <p:nvSpPr>
          <p:cNvPr id="5" name="Title 1"/>
          <p:cNvSpPr>
            <a:spLocks noGrp="1"/>
          </p:cNvSpPr>
          <p:nvPr>
            <p:ph type="title"/>
          </p:nvPr>
        </p:nvSpPr>
        <p:spPr/>
        <p:txBody>
          <a:bodyPr/>
          <a:lstStyle/>
          <a:p>
            <a:r>
              <a:rPr lang="en-US" dirty="0" smtClean="0"/>
              <a:t>Example for Averaging Past Values as Forecast:</a:t>
            </a:r>
            <a:endParaRPr lang="en-US" dirty="0"/>
          </a:p>
        </p:txBody>
      </p:sp>
      <p:sp>
        <p:nvSpPr>
          <p:cNvPr id="9" name="TextBox 8"/>
          <p:cNvSpPr txBox="1"/>
          <p:nvPr/>
        </p:nvSpPr>
        <p:spPr>
          <a:xfrm>
            <a:off x="318407" y="5621867"/>
            <a:ext cx="10442726" cy="430887"/>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800" b="0" dirty="0" smtClean="0">
                <a:latin typeface="Cambria Math" panose="02040503050406030204" pitchFamily="18" charset="0"/>
              </a:rPr>
              <a:t>Looks like less forecast error when we averaged past values.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607" y="1383118"/>
            <a:ext cx="10848975" cy="3819017"/>
          </a:xfrm>
        </p:spPr>
      </p:pic>
    </p:spTree>
    <p:extLst>
      <p:ext uri="{BB962C8B-B14F-4D97-AF65-F5344CB8AC3E}">
        <p14:creationId xmlns:p14="http://schemas.microsoft.com/office/powerpoint/2010/main" val="371114715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Naïve Method Vs. Averaging Past Values</a:t>
            </a:r>
            <a:endParaRPr lang="en-US" dirty="0"/>
          </a:p>
        </p:txBody>
      </p:sp>
      <p:sp>
        <p:nvSpPr>
          <p:cNvPr id="3" name="Content Placeholder 2"/>
          <p:cNvSpPr>
            <a:spLocks noGrp="1"/>
          </p:cNvSpPr>
          <p:nvPr>
            <p:ph idx="1"/>
          </p:nvPr>
        </p:nvSpPr>
        <p:spPr/>
        <p:txBody>
          <a:bodyPr/>
          <a:lstStyle/>
          <a:p>
            <a:pPr lvl="0"/>
            <a:r>
              <a:rPr lang="en-US" dirty="0" smtClean="0"/>
              <a:t>If values are stationary, the average method tends to be more accurate.</a:t>
            </a:r>
          </a:p>
          <a:p>
            <a:pPr lvl="0"/>
            <a:r>
              <a:rPr lang="en-US" dirty="0" smtClean="0"/>
              <a:t>If there is a big jump up or down (like chart on slide 8), naïve method will reflect the change more quickly than the average method.</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26</a:t>
            </a:fld>
            <a:endParaRPr lang="en-US" dirty="0"/>
          </a:p>
        </p:txBody>
      </p:sp>
    </p:spTree>
    <p:extLst>
      <p:ext uri="{BB962C8B-B14F-4D97-AF65-F5344CB8AC3E}">
        <p14:creationId xmlns:p14="http://schemas.microsoft.com/office/powerpoint/2010/main" val="235620770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Average &amp; Exponential Smoothing</a:t>
            </a:r>
            <a:endParaRPr lang="en-US" dirty="0"/>
          </a:p>
        </p:txBody>
      </p:sp>
      <p:sp>
        <p:nvSpPr>
          <p:cNvPr id="3" name="Content Placeholder 2"/>
          <p:cNvSpPr>
            <a:spLocks noGrp="1"/>
          </p:cNvSpPr>
          <p:nvPr>
            <p:ph idx="1"/>
          </p:nvPr>
        </p:nvSpPr>
        <p:spPr/>
        <p:txBody>
          <a:bodyPr/>
          <a:lstStyle/>
          <a:p>
            <a:pPr lvl="1"/>
            <a:r>
              <a:rPr lang="en-US" dirty="0" smtClean="0"/>
              <a:t>Moving </a:t>
            </a:r>
            <a:r>
              <a:rPr lang="en-US" dirty="0"/>
              <a:t>Average &amp; Exponential </a:t>
            </a:r>
            <a:r>
              <a:rPr lang="en-US" dirty="0" smtClean="0"/>
              <a:t>Smoothing appropriate for Horizontal Pattern</a:t>
            </a:r>
          </a:p>
          <a:p>
            <a:pPr lvl="1"/>
            <a:r>
              <a:rPr lang="en-US" dirty="0" smtClean="0"/>
              <a:t>Can adapt to sudden changes in Level</a:t>
            </a:r>
          </a:p>
          <a:p>
            <a:pPr lvl="1"/>
            <a:r>
              <a:rPr lang="en-US" dirty="0"/>
              <a:t>However, without modification they are not appropriate for:</a:t>
            </a:r>
          </a:p>
          <a:p>
            <a:pPr lvl="2"/>
            <a:r>
              <a:rPr lang="en-US" dirty="0"/>
              <a:t>Trend</a:t>
            </a:r>
          </a:p>
          <a:p>
            <a:pPr lvl="2"/>
            <a:r>
              <a:rPr lang="en-US" dirty="0"/>
              <a:t>Cyclical</a:t>
            </a:r>
          </a:p>
          <a:p>
            <a:pPr lvl="2"/>
            <a:r>
              <a:rPr lang="en-US" dirty="0"/>
              <a:t>Seasonal</a:t>
            </a:r>
          </a:p>
          <a:p>
            <a:pPr lvl="1"/>
            <a:r>
              <a:rPr lang="en-US" dirty="0"/>
              <a:t>Objective of methods:</a:t>
            </a:r>
          </a:p>
          <a:p>
            <a:pPr lvl="2"/>
            <a:r>
              <a:rPr lang="en-US" dirty="0"/>
              <a:t>Smooth out random </a:t>
            </a:r>
            <a:r>
              <a:rPr lang="en-US" dirty="0" smtClean="0"/>
              <a:t>fluctuations</a:t>
            </a:r>
          </a:p>
          <a:p>
            <a:r>
              <a:rPr lang="en-US" dirty="0"/>
              <a:t>Moving Average &amp; Exponential </a:t>
            </a:r>
            <a:r>
              <a:rPr lang="en-US" dirty="0" smtClean="0"/>
              <a:t>Smoothing are good for short term forecast, like next period.</a:t>
            </a:r>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27</a:t>
            </a:fld>
            <a:endParaRPr lang="en-US" dirty="0"/>
          </a:p>
        </p:txBody>
      </p:sp>
    </p:spTree>
    <p:extLst>
      <p:ext uri="{BB962C8B-B14F-4D97-AF65-F5344CB8AC3E}">
        <p14:creationId xmlns:p14="http://schemas.microsoft.com/office/powerpoint/2010/main" val="33054444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 </a:t>
            </a:r>
            <a:r>
              <a:rPr lang="en-US" dirty="0" smtClean="0"/>
              <a:t>Moving Average </a:t>
            </a:r>
            <a:r>
              <a:rPr lang="en-US" dirty="0"/>
              <a:t>as Forecast: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28</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2244668"/>
            <a:ext cx="10848975" cy="3283064"/>
          </a:xfrm>
        </p:spPr>
      </p:pic>
    </p:spTree>
    <p:extLst>
      <p:ext uri="{BB962C8B-B14F-4D97-AF65-F5344CB8AC3E}">
        <p14:creationId xmlns:p14="http://schemas.microsoft.com/office/powerpoint/2010/main" val="20404940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Forecast Accuracy/Error Measures for Different Forecast Methods:</a:t>
            </a:r>
            <a:endParaRPr lang="en-US" dirty="0"/>
          </a:p>
        </p:txBody>
      </p:sp>
      <p:sp>
        <p:nvSpPr>
          <p:cNvPr id="5" name="Content Placeholder 4"/>
          <p:cNvSpPr>
            <a:spLocks noGrp="1"/>
          </p:cNvSpPr>
          <p:nvPr>
            <p:ph sz="half" idx="1"/>
          </p:nvPr>
        </p:nvSpPr>
        <p:spPr>
          <a:xfrm>
            <a:off x="689127" y="4037846"/>
            <a:ext cx="9953723" cy="1418678"/>
          </a:xfrm>
        </p:spPr>
        <p:txBody>
          <a:bodyPr/>
          <a:lstStyle/>
          <a:p>
            <a:r>
              <a:rPr lang="en-US" dirty="0" smtClean="0"/>
              <a:t>Comparing MSE can be used to decide which forecast method to use. Smallest MSE indicates smallest forecast error.</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29</a:t>
            </a:fld>
            <a:endParaRPr lang="en-US" dirty="0"/>
          </a:p>
        </p:txBody>
      </p:sp>
      <p:pic>
        <p:nvPicPr>
          <p:cNvPr id="9" name="Content Placeholder 8"/>
          <p:cNvPicPr>
            <a:picLocks noGrp="1" noChangeAspect="1"/>
          </p:cNvPicPr>
          <p:nvPr>
            <p:ph sz="half" idx="2"/>
          </p:nvPr>
        </p:nvPicPr>
        <p:blipFill>
          <a:blip r:embed="rId3"/>
          <a:stretch>
            <a:fillRect/>
          </a:stretch>
        </p:blipFill>
        <p:spPr>
          <a:xfrm>
            <a:off x="689128" y="1810694"/>
            <a:ext cx="9953723" cy="1573216"/>
          </a:xfrm>
          <a:prstGeom prst="rect">
            <a:avLst/>
          </a:prstGeom>
        </p:spPr>
      </p:pic>
    </p:spTree>
    <p:extLst>
      <p:ext uri="{BB962C8B-B14F-4D97-AF65-F5344CB8AC3E}">
        <p14:creationId xmlns:p14="http://schemas.microsoft.com/office/powerpoint/2010/main" val="36479321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t>
            </a:r>
            <a:r>
              <a:rPr lang="en-US" dirty="0" smtClean="0"/>
              <a:t>Series</a:t>
            </a:r>
            <a:endParaRPr lang="en-US" dirty="0"/>
          </a:p>
        </p:txBody>
      </p:sp>
      <p:sp>
        <p:nvSpPr>
          <p:cNvPr id="3" name="Content Placeholder 2"/>
          <p:cNvSpPr>
            <a:spLocks noGrp="1"/>
          </p:cNvSpPr>
          <p:nvPr>
            <p:ph idx="1"/>
          </p:nvPr>
        </p:nvSpPr>
        <p:spPr/>
        <p:txBody>
          <a:bodyPr>
            <a:normAutofit/>
          </a:bodyPr>
          <a:lstStyle/>
          <a:p>
            <a:r>
              <a:rPr lang="en-US" dirty="0" smtClean="0"/>
              <a:t>Time Series</a:t>
            </a:r>
          </a:p>
          <a:p>
            <a:pPr lvl="1"/>
            <a:r>
              <a:rPr lang="en-US" dirty="0" smtClean="0"/>
              <a:t>Data collected over successive time periods.</a:t>
            </a:r>
          </a:p>
          <a:p>
            <a:pPr lvl="1"/>
            <a:r>
              <a:rPr lang="en-US" dirty="0" smtClean="0"/>
              <a:t>We look at equal time periods like:</a:t>
            </a:r>
          </a:p>
          <a:p>
            <a:pPr lvl="2"/>
            <a:r>
              <a:rPr lang="en-US" dirty="0" smtClean="0"/>
              <a:t>Day, Month, Quarter, Year and so on.</a:t>
            </a:r>
          </a:p>
          <a:p>
            <a:pPr lvl="1"/>
            <a:r>
              <a:rPr lang="en-US" dirty="0" smtClean="0"/>
              <a:t>Uneven time series is beyond the scope of this class.</a:t>
            </a:r>
          </a:p>
          <a:p>
            <a:r>
              <a:rPr lang="en-US" dirty="0" smtClean="0"/>
              <a:t>Chart Time Series</a:t>
            </a:r>
          </a:p>
          <a:p>
            <a:pPr lvl="1"/>
            <a:r>
              <a:rPr lang="en-US" dirty="0" smtClean="0"/>
              <a:t>Line Chart with time on horizontal axis and quantitative variable on vertical axis</a:t>
            </a:r>
          </a:p>
          <a:p>
            <a:r>
              <a:rPr lang="en-US" dirty="0"/>
              <a:t>Time Series Analysis:</a:t>
            </a:r>
          </a:p>
          <a:p>
            <a:pPr lvl="1"/>
            <a:r>
              <a:rPr lang="en-US" dirty="0"/>
              <a:t>Look at Time Series Data and try to find pattern that can be used to forecast future values.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a:t>
            </a:fld>
            <a:endParaRPr lang="en-US" dirty="0"/>
          </a:p>
        </p:txBody>
      </p:sp>
    </p:spTree>
    <p:extLst>
      <p:ext uri="{BB962C8B-B14F-4D97-AF65-F5344CB8AC3E}">
        <p14:creationId xmlns:p14="http://schemas.microsoft.com/office/powerpoint/2010/main" val="394807710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37862" y="1047750"/>
            <a:ext cx="7522539" cy="5372100"/>
          </a:xfrm>
        </p:spPr>
      </p:pic>
      <p:sp>
        <p:nvSpPr>
          <p:cNvPr id="2" name="Title 1"/>
          <p:cNvSpPr>
            <a:spLocks noGrp="1"/>
          </p:cNvSpPr>
          <p:nvPr>
            <p:ph type="title"/>
          </p:nvPr>
        </p:nvSpPr>
        <p:spPr/>
        <p:txBody>
          <a:bodyPr/>
          <a:lstStyle/>
          <a:p>
            <a:r>
              <a:rPr lang="en-US" sz="3200" dirty="0"/>
              <a:t>Use trial and Error to find k that provides the minimum </a:t>
            </a:r>
            <a:r>
              <a:rPr lang="en-US" sz="3200" dirty="0" smtClean="0"/>
              <a:t>MSE</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30</a:t>
            </a:fld>
            <a:endParaRPr lang="en-US" dirty="0"/>
          </a:p>
        </p:txBody>
      </p:sp>
      <p:sp>
        <p:nvSpPr>
          <p:cNvPr id="8" name="Oval 7"/>
          <p:cNvSpPr/>
          <p:nvPr/>
        </p:nvSpPr>
        <p:spPr>
          <a:xfrm>
            <a:off x="5641145" y="4951828"/>
            <a:ext cx="1153550" cy="1463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endParaRPr>
          </a:p>
        </p:txBody>
      </p:sp>
      <p:sp>
        <p:nvSpPr>
          <p:cNvPr id="9" name="Rectangle 8"/>
          <p:cNvSpPr/>
          <p:nvPr/>
        </p:nvSpPr>
        <p:spPr>
          <a:xfrm>
            <a:off x="8153400" y="2933700"/>
            <a:ext cx="2438400" cy="15621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Minimum MSE @ k = 6</a:t>
            </a:r>
          </a:p>
        </p:txBody>
      </p:sp>
      <p:cxnSp>
        <p:nvCxnSpPr>
          <p:cNvPr id="11" name="Straight Arrow Connector 10"/>
          <p:cNvCxnSpPr/>
          <p:nvPr/>
        </p:nvCxnSpPr>
        <p:spPr>
          <a:xfrm flipH="1">
            <a:off x="6515100" y="3733800"/>
            <a:ext cx="1600200" cy="14097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13048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5" name="type.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Error for Future Forecast?</a:t>
            </a:r>
            <a:endParaRPr lang="en-US" dirty="0"/>
          </a:p>
        </p:txBody>
      </p:sp>
      <p:sp>
        <p:nvSpPr>
          <p:cNvPr id="3" name="Content Placeholder 2"/>
          <p:cNvSpPr>
            <a:spLocks noGrp="1"/>
          </p:cNvSpPr>
          <p:nvPr>
            <p:ph idx="1"/>
          </p:nvPr>
        </p:nvSpPr>
        <p:spPr/>
        <p:txBody>
          <a:bodyPr/>
          <a:lstStyle/>
          <a:p>
            <a:r>
              <a:rPr lang="en-US" dirty="0" smtClean="0"/>
              <a:t>MAE, MSE and MAPE only can measure how well forecast method works on forecasting historical values of the time series…</a:t>
            </a:r>
          </a:p>
          <a:p>
            <a:r>
              <a:rPr lang="en-US" dirty="0" smtClean="0"/>
              <a:t>No way to measure forecast error of future estimates… It is the unknown future…</a:t>
            </a:r>
          </a:p>
          <a:p>
            <a:r>
              <a:rPr lang="en-US" dirty="0" smtClean="0"/>
              <a:t>However, our goal is been to check if the forecasting method works on historical values.</a:t>
            </a:r>
          </a:p>
          <a:p>
            <a:r>
              <a:rPr lang="en-US" dirty="0" smtClean="0"/>
              <a:t>If our assumption that the past is a good estimate of the future, then this process helps us assess the accuracy of the method.</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31</a:t>
            </a:fld>
            <a:endParaRPr lang="en-US" dirty="0"/>
          </a:p>
        </p:txBody>
      </p:sp>
    </p:spTree>
    <p:extLst>
      <p:ext uri="{BB962C8B-B14F-4D97-AF65-F5344CB8AC3E}">
        <p14:creationId xmlns:p14="http://schemas.microsoft.com/office/powerpoint/2010/main" val="40499875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Data and Good Business Judgment</a:t>
            </a:r>
            <a:endParaRPr lang="en-US" dirty="0"/>
          </a:p>
        </p:txBody>
      </p:sp>
      <p:sp>
        <p:nvSpPr>
          <p:cNvPr id="3" name="Content Placeholder 2"/>
          <p:cNvSpPr>
            <a:spLocks noGrp="1"/>
          </p:cNvSpPr>
          <p:nvPr>
            <p:ph idx="1"/>
          </p:nvPr>
        </p:nvSpPr>
        <p:spPr/>
        <p:txBody>
          <a:bodyPr/>
          <a:lstStyle/>
          <a:p>
            <a:r>
              <a:rPr lang="en-US" dirty="0" smtClean="0"/>
              <a:t>Using Historical Data to estimate what might happen in the future is important.</a:t>
            </a:r>
          </a:p>
          <a:p>
            <a:r>
              <a:rPr lang="en-US" dirty="0" smtClean="0"/>
              <a:t>Good knowledge of business and </a:t>
            </a:r>
            <a:r>
              <a:rPr lang="en-US" smtClean="0"/>
              <a:t>economic environment </a:t>
            </a:r>
            <a:r>
              <a:rPr lang="en-US" dirty="0" smtClean="0"/>
              <a:t>are </a:t>
            </a:r>
            <a:r>
              <a:rPr lang="en-US" smtClean="0"/>
              <a:t>also important.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32</a:t>
            </a:fld>
            <a:endParaRPr lang="en-US" dirty="0"/>
          </a:p>
        </p:txBody>
      </p:sp>
    </p:spTree>
    <p:extLst>
      <p:ext uri="{BB962C8B-B14F-4D97-AF65-F5344CB8AC3E}">
        <p14:creationId xmlns:p14="http://schemas.microsoft.com/office/powerpoint/2010/main" val="2980858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Exponential Smoothing Models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33</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2159787"/>
            <a:ext cx="10848975" cy="3452826"/>
          </a:xfrm>
        </p:spPr>
      </p:pic>
    </p:spTree>
    <p:extLst>
      <p:ext uri="{BB962C8B-B14F-4D97-AF65-F5344CB8AC3E}">
        <p14:creationId xmlns:p14="http://schemas.microsoft.com/office/powerpoint/2010/main" val="23498431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46028" b="7326"/>
          <a:stretch/>
        </p:blipFill>
        <p:spPr>
          <a:xfrm>
            <a:off x="319087" y="922894"/>
            <a:ext cx="9957655" cy="5441691"/>
          </a:xfrm>
        </p:spPr>
      </p:pic>
      <p:sp>
        <p:nvSpPr>
          <p:cNvPr id="2" name="Title 1"/>
          <p:cNvSpPr>
            <a:spLocks noGrp="1"/>
          </p:cNvSpPr>
          <p:nvPr>
            <p:ph type="title"/>
          </p:nvPr>
        </p:nvSpPr>
        <p:spPr/>
        <p:txBody>
          <a:bodyPr/>
          <a:lstStyle/>
          <a:p>
            <a:r>
              <a:rPr lang="en-US" sz="2800" dirty="0"/>
              <a:t>Exponential Smoothing Models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34</a:t>
            </a:fld>
            <a:endParaRPr lang="en-US" dirty="0"/>
          </a:p>
        </p:txBody>
      </p:sp>
      <p:sp>
        <p:nvSpPr>
          <p:cNvPr id="7" name="Oval 6"/>
          <p:cNvSpPr/>
          <p:nvPr/>
        </p:nvSpPr>
        <p:spPr>
          <a:xfrm>
            <a:off x="5305331" y="4549088"/>
            <a:ext cx="3346179" cy="503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endParaRPr>
          </a:p>
        </p:txBody>
      </p:sp>
      <p:sp>
        <p:nvSpPr>
          <p:cNvPr id="8" name="Rectangle 7"/>
          <p:cNvSpPr/>
          <p:nvPr/>
        </p:nvSpPr>
        <p:spPr>
          <a:xfrm>
            <a:off x="8787582" y="2190939"/>
            <a:ext cx="1726163" cy="227666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Use trial and Error to find k that provides the minimum MSE</a:t>
            </a:r>
            <a:endParaRPr lang="en-US" sz="1600" dirty="0" smtClean="0">
              <a:solidFill>
                <a:schemeClr val="tx1"/>
              </a:solidFill>
            </a:endParaRPr>
          </a:p>
        </p:txBody>
      </p:sp>
      <p:cxnSp>
        <p:nvCxnSpPr>
          <p:cNvPr id="10" name="Straight Arrow Connector 9"/>
          <p:cNvCxnSpPr>
            <a:stCxn id="8" idx="1"/>
            <a:endCxn id="7" idx="7"/>
          </p:cNvCxnSpPr>
          <p:nvPr/>
        </p:nvCxnSpPr>
        <p:spPr>
          <a:xfrm flipH="1">
            <a:off x="8161473" y="3329274"/>
            <a:ext cx="626109" cy="12936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542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That Jump To New Level: Pick Smallest MSE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3613" y="1200150"/>
            <a:ext cx="8999924" cy="5372100"/>
          </a:xfrm>
        </p:spPr>
      </p:pic>
      <p:sp>
        <p:nvSpPr>
          <p:cNvPr id="4" name="Slide Number Placeholder 3"/>
          <p:cNvSpPr>
            <a:spLocks noGrp="1"/>
          </p:cNvSpPr>
          <p:nvPr>
            <p:ph type="sldNum" sz="quarter" idx="12"/>
          </p:nvPr>
        </p:nvSpPr>
        <p:spPr/>
        <p:txBody>
          <a:bodyPr/>
          <a:lstStyle/>
          <a:p>
            <a:fld id="{F2EC359B-1AB6-43CE-8AE3-778957AE5EF7}" type="slidenum">
              <a:rPr lang="en-US" smtClean="0"/>
              <a:pPr/>
              <a:t>35</a:t>
            </a:fld>
            <a:endParaRPr lang="en-US" dirty="0"/>
          </a:p>
        </p:txBody>
      </p:sp>
    </p:spTree>
    <p:extLst>
      <p:ext uri="{BB962C8B-B14F-4D97-AF65-F5344CB8AC3E}">
        <p14:creationId xmlns:p14="http://schemas.microsoft.com/office/powerpoint/2010/main" val="179230535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Regression to Create Forecasts</a:t>
            </a:r>
            <a:endParaRPr lang="en-US" sz="3300" dirty="0"/>
          </a:p>
        </p:txBody>
      </p:sp>
      <p:sp>
        <p:nvSpPr>
          <p:cNvPr id="3" name="Content Placeholder 2"/>
          <p:cNvSpPr>
            <a:spLocks noGrp="1"/>
          </p:cNvSpPr>
          <p:nvPr>
            <p:ph idx="1"/>
          </p:nvPr>
        </p:nvSpPr>
        <p:spPr/>
        <p:txBody>
          <a:bodyPr/>
          <a:lstStyle/>
          <a:p>
            <a:r>
              <a:rPr lang="en-US" dirty="0" smtClean="0"/>
              <a:t>Regression Models to Calculate Estimates of Parameters for:</a:t>
            </a:r>
          </a:p>
          <a:p>
            <a:pPr lvl="1"/>
            <a:r>
              <a:rPr lang="en-US" dirty="0" smtClean="0"/>
              <a:t>When data show a linear trend</a:t>
            </a:r>
          </a:p>
          <a:p>
            <a:pPr lvl="1"/>
            <a:r>
              <a:rPr lang="en-US" dirty="0" smtClean="0"/>
              <a:t>When data show a seasonal pattern</a:t>
            </a:r>
          </a:p>
          <a:p>
            <a:pPr lvl="1"/>
            <a:r>
              <a:rPr lang="en-US" dirty="0"/>
              <a:t>When data show </a:t>
            </a:r>
            <a:r>
              <a:rPr lang="en-US" dirty="0" smtClean="0"/>
              <a:t>trend </a:t>
            </a:r>
            <a:r>
              <a:rPr lang="en-US" dirty="0"/>
              <a:t>and seasonal pattern</a:t>
            </a:r>
            <a:endParaRPr lang="en-US" dirty="0" smtClean="0"/>
          </a:p>
          <a:p>
            <a:pPr lvl="1"/>
            <a:r>
              <a:rPr lang="en-US" dirty="0" smtClean="0"/>
              <a:t>When there is a causal relationship</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36</a:t>
            </a:fld>
            <a:endParaRPr lang="en-US" dirty="0"/>
          </a:p>
        </p:txBody>
      </p:sp>
    </p:spTree>
    <p:extLst>
      <p:ext uri="{BB962C8B-B14F-4D97-AF65-F5344CB8AC3E}">
        <p14:creationId xmlns:p14="http://schemas.microsoft.com/office/powerpoint/2010/main" val="24366335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386265"/>
          </a:xfrm>
        </p:spPr>
        <p:txBody>
          <a:bodyPr/>
          <a:lstStyle/>
          <a:p>
            <a:r>
              <a:rPr lang="en-US" sz="3300" dirty="0"/>
              <a:t>Regression to Create Forecasts </a:t>
            </a:r>
            <a:r>
              <a:rPr lang="en-US" sz="3300" dirty="0" smtClean="0"/>
              <a:t>When Data Show </a:t>
            </a:r>
            <a:r>
              <a:rPr lang="en-US" sz="3300" dirty="0"/>
              <a:t>a </a:t>
            </a:r>
            <a:r>
              <a:rPr lang="en-US" sz="3300" dirty="0" smtClean="0"/>
              <a:t>Linear Trend</a:t>
            </a:r>
            <a:endParaRPr lang="en-US" sz="3300" dirty="0"/>
          </a:p>
        </p:txBody>
      </p:sp>
      <p:sp>
        <p:nvSpPr>
          <p:cNvPr id="3" name="Content Placeholder 2"/>
          <p:cNvSpPr>
            <a:spLocks noGrp="1"/>
          </p:cNvSpPr>
          <p:nvPr>
            <p:ph idx="1"/>
          </p:nvPr>
        </p:nvSpPr>
        <p:spPr>
          <a:xfrm>
            <a:off x="318407" y="950614"/>
            <a:ext cx="10850336" cy="5776111"/>
          </a:xfrm>
        </p:spPr>
        <p:txBody>
          <a:bodyPr>
            <a:normAutofit fontScale="92500" lnSpcReduction="20000"/>
          </a:bodyPr>
          <a:lstStyle/>
          <a:p>
            <a:r>
              <a:rPr lang="cy-GB" dirty="0">
                <a:latin typeface="Calibri" panose="020F0502020204030204" pitchFamily="34" charset="0"/>
              </a:rPr>
              <a:t>Use </a:t>
            </a:r>
            <a:r>
              <a:rPr lang="en-US" dirty="0"/>
              <a:t>Estimated Simple Linear Regression Equation if </a:t>
            </a:r>
            <a:r>
              <a:rPr lang="cy-GB" dirty="0">
                <a:latin typeface="Calibri" panose="020F0502020204030204" pitchFamily="34" charset="0"/>
              </a:rPr>
              <a:t>you expect </a:t>
            </a:r>
            <a:r>
              <a:rPr lang="cy-GB" b="1" i="1" dirty="0">
                <a:latin typeface="Calibri" panose="020F0502020204030204" pitchFamily="34" charset="0"/>
              </a:rPr>
              <a:t>past</a:t>
            </a:r>
            <a:r>
              <a:rPr lang="cy-GB" dirty="0">
                <a:latin typeface="Calibri" panose="020F0502020204030204" pitchFamily="34" charset="0"/>
              </a:rPr>
              <a:t> times seires </a:t>
            </a:r>
            <a:r>
              <a:rPr lang="cy-GB" dirty="0" smtClean="0">
                <a:latin typeface="Calibri" panose="020F0502020204030204" pitchFamily="34" charset="0"/>
              </a:rPr>
              <a:t>values to </a:t>
            </a:r>
            <a:r>
              <a:rPr lang="cy-GB" dirty="0">
                <a:latin typeface="Calibri" panose="020F0502020204030204" pitchFamily="34" charset="0"/>
              </a:rPr>
              <a:t>be a good aproximatation of </a:t>
            </a:r>
            <a:r>
              <a:rPr lang="cy-GB" b="1" i="1" dirty="0" smtClean="0">
                <a:latin typeface="Calibri" panose="020F0502020204030204" pitchFamily="34" charset="0"/>
              </a:rPr>
              <a:t>future </a:t>
            </a:r>
            <a:r>
              <a:rPr lang="cy-GB" dirty="0" smtClean="0">
                <a:latin typeface="Calibri" panose="020F0502020204030204" pitchFamily="34" charset="0"/>
              </a:rPr>
              <a:t>times </a:t>
            </a:r>
            <a:r>
              <a:rPr lang="cy-GB" dirty="0">
                <a:latin typeface="Calibri" panose="020F0502020204030204" pitchFamily="34" charset="0"/>
              </a:rPr>
              <a:t>seires </a:t>
            </a:r>
            <a:r>
              <a:rPr lang="cy-GB" dirty="0" smtClean="0">
                <a:latin typeface="Calibri" panose="020F0502020204030204" pitchFamily="34" charset="0"/>
              </a:rPr>
              <a:t>values.</a:t>
            </a:r>
            <a:endParaRPr lang="cy-GB" dirty="0">
              <a:latin typeface="Calibri" panose="020F0502020204030204" pitchFamily="34" charset="0"/>
            </a:endParaRPr>
          </a:p>
          <a:p>
            <a:r>
              <a:rPr lang="en-US" dirty="0" smtClean="0"/>
              <a:t>Estimated Simple Linear Regression Equation: </a:t>
            </a:r>
            <a:r>
              <a:rPr lang="cy-GB" dirty="0" smtClean="0">
                <a:latin typeface="Calibri" panose="020F0502020204030204" pitchFamily="34" charset="0"/>
              </a:rPr>
              <a:t>ŷ</a:t>
            </a:r>
            <a:r>
              <a:rPr lang="cy-GB" baseline="-25000" dirty="0" smtClean="0">
                <a:latin typeface="Calibri" panose="020F0502020204030204" pitchFamily="34" charset="0"/>
              </a:rPr>
              <a:t>t</a:t>
            </a:r>
            <a:r>
              <a:rPr lang="cy-GB" dirty="0" smtClean="0">
                <a:latin typeface="Calibri" panose="020F0502020204030204" pitchFamily="34" charset="0"/>
              </a:rPr>
              <a:t> = b</a:t>
            </a:r>
            <a:r>
              <a:rPr lang="cy-GB" baseline="-25000" dirty="0" smtClean="0">
                <a:latin typeface="Calibri" panose="020F0502020204030204" pitchFamily="34" charset="0"/>
              </a:rPr>
              <a:t>1</a:t>
            </a:r>
            <a:r>
              <a:rPr lang="cy-GB" dirty="0" smtClean="0">
                <a:latin typeface="Calibri" panose="020F0502020204030204" pitchFamily="34" charset="0"/>
              </a:rPr>
              <a:t>*t + b</a:t>
            </a:r>
            <a:r>
              <a:rPr lang="cy-GB" baseline="-25000" dirty="0" smtClean="0">
                <a:latin typeface="Calibri" panose="020F0502020204030204" pitchFamily="34" charset="0"/>
              </a:rPr>
              <a:t>0</a:t>
            </a:r>
            <a:r>
              <a:rPr lang="cy-GB" dirty="0" smtClean="0">
                <a:latin typeface="Calibri" panose="020F0502020204030204" pitchFamily="34" charset="0"/>
              </a:rPr>
              <a:t> </a:t>
            </a:r>
          </a:p>
          <a:p>
            <a:pPr lvl="1"/>
            <a:r>
              <a:rPr lang="cy-GB" dirty="0">
                <a:latin typeface="Calibri" panose="020F0502020204030204" pitchFamily="34" charset="0"/>
              </a:rPr>
              <a:t>ŷ</a:t>
            </a:r>
            <a:r>
              <a:rPr lang="cy-GB" baseline="-25000" dirty="0">
                <a:latin typeface="Calibri" panose="020F0502020204030204" pitchFamily="34" charset="0"/>
              </a:rPr>
              <a:t>t</a:t>
            </a:r>
            <a:r>
              <a:rPr lang="cy-GB" dirty="0">
                <a:latin typeface="Calibri" panose="020F0502020204030204" pitchFamily="34" charset="0"/>
              </a:rPr>
              <a:t> = </a:t>
            </a:r>
            <a:r>
              <a:rPr lang="cy-GB" dirty="0" smtClean="0">
                <a:latin typeface="Calibri" panose="020F0502020204030204" pitchFamily="34" charset="0"/>
              </a:rPr>
              <a:t>Dependent Variable = Predicted Variable = Forecast at time t</a:t>
            </a:r>
          </a:p>
          <a:p>
            <a:pPr lvl="1"/>
            <a:r>
              <a:rPr lang="cy-GB" dirty="0" smtClean="0">
                <a:latin typeface="Calibri" panose="020F0502020204030204" pitchFamily="34" charset="0"/>
              </a:rPr>
              <a:t>t = Independent Variable = Time t = Predictor Variable</a:t>
            </a:r>
          </a:p>
          <a:p>
            <a:pPr lvl="2"/>
            <a:r>
              <a:rPr lang="cy-GB" dirty="0" smtClean="0">
                <a:latin typeface="Calibri" panose="020F0502020204030204" pitchFamily="34" charset="0"/>
              </a:rPr>
              <a:t>Notice we use t for independent variable in a time series, rether than x</a:t>
            </a:r>
          </a:p>
          <a:p>
            <a:pPr lvl="1"/>
            <a:r>
              <a:rPr lang="cy-GB" dirty="0" smtClean="0">
                <a:latin typeface="Calibri" panose="020F0502020204030204" pitchFamily="34" charset="0"/>
              </a:rPr>
              <a:t>b</a:t>
            </a:r>
            <a:r>
              <a:rPr lang="cy-GB" baseline="-25000" dirty="0" smtClean="0">
                <a:latin typeface="Calibri" panose="020F0502020204030204" pitchFamily="34" charset="0"/>
              </a:rPr>
              <a:t>1</a:t>
            </a:r>
            <a:r>
              <a:rPr lang="cy-GB" dirty="0">
                <a:latin typeface="Calibri" panose="020F0502020204030204" pitchFamily="34" charset="0"/>
              </a:rPr>
              <a:t> </a:t>
            </a:r>
            <a:r>
              <a:rPr lang="cy-GB" dirty="0" smtClean="0">
                <a:latin typeface="Calibri" panose="020F0502020204030204" pitchFamily="34" charset="0"/>
              </a:rPr>
              <a:t>= Slope</a:t>
            </a:r>
            <a:endParaRPr lang="cy-GB" dirty="0">
              <a:latin typeface="Calibri" panose="020F0502020204030204" pitchFamily="34" charset="0"/>
            </a:endParaRPr>
          </a:p>
          <a:p>
            <a:pPr lvl="1"/>
            <a:r>
              <a:rPr lang="cy-GB" dirty="0" smtClean="0">
                <a:latin typeface="Calibri" panose="020F0502020204030204" pitchFamily="34" charset="0"/>
              </a:rPr>
              <a:t>b</a:t>
            </a:r>
            <a:r>
              <a:rPr lang="cy-GB" baseline="-25000" dirty="0" smtClean="0">
                <a:latin typeface="Calibri" panose="020F0502020204030204" pitchFamily="34" charset="0"/>
              </a:rPr>
              <a:t>0</a:t>
            </a:r>
            <a:r>
              <a:rPr lang="cy-GB" dirty="0" smtClean="0">
                <a:latin typeface="Calibri" panose="020F0502020204030204" pitchFamily="34" charset="0"/>
              </a:rPr>
              <a:t> = Y-Intercept</a:t>
            </a:r>
            <a:endParaRPr lang="cy-GB" dirty="0">
              <a:latin typeface="Calibri" panose="020F0502020204030204" pitchFamily="34" charset="0"/>
            </a:endParaRPr>
          </a:p>
          <a:p>
            <a:r>
              <a:rPr lang="cy-GB" dirty="0" smtClean="0">
                <a:latin typeface="Calibri" panose="020F0502020204030204" pitchFamily="34" charset="0"/>
              </a:rPr>
              <a:t>Best fitting line is the line that minimized MSE (from last chapter)</a:t>
            </a:r>
          </a:p>
          <a:p>
            <a:r>
              <a:rPr lang="cy-GB" dirty="0" smtClean="0">
                <a:latin typeface="Calibri" panose="020F0502020204030204" pitchFamily="34" charset="0"/>
              </a:rPr>
              <a:t>If we are forecasting sales over equal time periods, we can say slope = “average growth per time period”.</a:t>
            </a:r>
          </a:p>
          <a:p>
            <a:r>
              <a:rPr lang="cy-GB" dirty="0" smtClean="0">
                <a:latin typeface="Calibri" panose="020F0502020204030204" pitchFamily="34" charset="0"/>
              </a:rPr>
              <a:t>Becasue we do not have to use past values from time series to forecast, k = 0 for the MAE, MSE and MAPE.</a:t>
            </a:r>
          </a:p>
          <a:p>
            <a:r>
              <a:rPr lang="cy-GB" dirty="0" smtClean="0">
                <a:latin typeface="Calibri" panose="020F0502020204030204" pitchFamily="34" charset="0"/>
              </a:rPr>
              <a:t>In Excel:</a:t>
            </a:r>
          </a:p>
          <a:p>
            <a:pPr lvl="1"/>
            <a:r>
              <a:rPr lang="cy-GB" dirty="0" smtClean="0">
                <a:latin typeface="Calibri" panose="020F0502020204030204" pitchFamily="34" charset="0"/>
              </a:rPr>
              <a:t>We can use FORECAST function, LINEST function or the Data Analysis Regression feature</a:t>
            </a:r>
          </a:p>
          <a:p>
            <a:pPr lvl="2"/>
            <a:r>
              <a:rPr lang="cy-GB" dirty="0" smtClean="0">
                <a:latin typeface="Calibri" panose="020F0502020204030204" pitchFamily="34" charset="0"/>
              </a:rPr>
              <a:t>However, the MSE (Mean Square Error) we calculate in regression uses df in denominator, whereas in forecasting we use n – k and since k = 0, we use n (count of values in Time Series)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37</a:t>
            </a:fld>
            <a:endParaRPr lang="en-US" dirty="0"/>
          </a:p>
        </p:txBody>
      </p:sp>
    </p:spTree>
    <p:extLst>
      <p:ext uri="{BB962C8B-B14F-4D97-AF65-F5344CB8AC3E}">
        <p14:creationId xmlns:p14="http://schemas.microsoft.com/office/powerpoint/2010/main" val="132777923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449639"/>
          </a:xfrm>
        </p:spPr>
        <p:txBody>
          <a:bodyPr/>
          <a:lstStyle/>
          <a:p>
            <a:r>
              <a:rPr lang="en-US" sz="3300" dirty="0"/>
              <a:t>Regression to Create Forecasts </a:t>
            </a:r>
            <a:r>
              <a:rPr lang="en-US" sz="3300" dirty="0" smtClean="0"/>
              <a:t>When Data Show </a:t>
            </a:r>
            <a:r>
              <a:rPr lang="en-US" sz="3300" dirty="0"/>
              <a:t>a </a:t>
            </a:r>
            <a:r>
              <a:rPr lang="en-US" sz="3300" dirty="0" smtClean="0"/>
              <a:t>Linear Trend</a:t>
            </a:r>
            <a:endParaRPr lang="en-US" sz="33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38</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063" y="1200150"/>
            <a:ext cx="10487024" cy="5372100"/>
          </a:xfrm>
        </p:spPr>
      </p:pic>
    </p:spTree>
    <p:extLst>
      <p:ext uri="{BB962C8B-B14F-4D97-AF65-F5344CB8AC3E}">
        <p14:creationId xmlns:p14="http://schemas.microsoft.com/office/powerpoint/2010/main" val="191973870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315912"/>
          </a:xfrm>
        </p:spPr>
        <p:txBody>
          <a:bodyPr/>
          <a:lstStyle/>
          <a:p>
            <a:r>
              <a:rPr lang="en-US" sz="2500" dirty="0" smtClean="0"/>
              <a:t>Regression to Create Forecasts When Data Show a Seasonal Pattern Without a Trend</a:t>
            </a:r>
            <a:endParaRPr lang="en-US" sz="2500" dirty="0"/>
          </a:p>
        </p:txBody>
      </p:sp>
      <p:sp>
        <p:nvSpPr>
          <p:cNvPr id="3" name="Content Placeholder 2"/>
          <p:cNvSpPr>
            <a:spLocks noGrp="1"/>
          </p:cNvSpPr>
          <p:nvPr>
            <p:ph idx="1"/>
          </p:nvPr>
        </p:nvSpPr>
        <p:spPr>
          <a:xfrm>
            <a:off x="318407" y="838201"/>
            <a:ext cx="10850336" cy="5372100"/>
          </a:xfrm>
        </p:spPr>
        <p:txBody>
          <a:bodyPr>
            <a:normAutofit fontScale="92500" lnSpcReduction="20000"/>
          </a:bodyPr>
          <a:lstStyle/>
          <a:p>
            <a:r>
              <a:rPr lang="en-US" dirty="0" smtClean="0"/>
              <a:t>If there is a pattern in the fluctuations of the time series (like quarterly or daily patterns), use a Dummy Variable with Linear Regression.</a:t>
            </a:r>
          </a:p>
          <a:p>
            <a:r>
              <a:rPr lang="en-US" dirty="0" smtClean="0"/>
              <a:t>Example:</a:t>
            </a:r>
          </a:p>
          <a:p>
            <a:pPr lvl="1"/>
            <a:r>
              <a:rPr lang="en-US" dirty="0"/>
              <a:t>Inspection of the time series chart suggests that there is a quarterly seasonal pattern.</a:t>
            </a:r>
          </a:p>
          <a:p>
            <a:pPr lvl="1"/>
            <a:r>
              <a:rPr lang="en-US" dirty="0" smtClean="0"/>
              <a:t>Quarter </a:t>
            </a:r>
            <a:r>
              <a:rPr lang="en-US" dirty="0"/>
              <a:t>is Categorical variable with four quarters (levels)</a:t>
            </a:r>
          </a:p>
          <a:p>
            <a:pPr lvl="1"/>
            <a:r>
              <a:rPr lang="en-US" dirty="0" smtClean="0"/>
              <a:t>k = Number of levels in Categorical Variable</a:t>
            </a:r>
          </a:p>
          <a:p>
            <a:pPr lvl="1"/>
            <a:r>
              <a:rPr lang="en-US" dirty="0" smtClean="0"/>
              <a:t>Number of Dummy Variables = k – 1</a:t>
            </a:r>
          </a:p>
          <a:p>
            <a:pPr marL="845820" lvl="1" indent="-342900"/>
            <a:r>
              <a:rPr lang="en-US" dirty="0" smtClean="0"/>
              <a:t>For Quarterly pattern the three </a:t>
            </a:r>
            <a:r>
              <a:rPr lang="en-US" dirty="0"/>
              <a:t>dummy variables </a:t>
            </a:r>
            <a:r>
              <a:rPr lang="en-US" dirty="0" smtClean="0"/>
              <a:t>would be:</a:t>
            </a:r>
            <a:br>
              <a:rPr lang="en-US" dirty="0" smtClean="0"/>
            </a:br>
            <a:endParaRPr lang="en-US" dirty="0"/>
          </a:p>
          <a:p>
            <a:pPr marL="1211580" lvl="2" indent="-342900">
              <a:spcBef>
                <a:spcPts val="1200"/>
              </a:spcBef>
              <a:spcAft>
                <a:spcPts val="1200"/>
              </a:spcAft>
            </a:pPr>
            <a:r>
              <a:rPr lang="en-US" dirty="0"/>
              <a:t>Qtr1</a:t>
            </a:r>
            <a:r>
              <a:rPr lang="en-US" i="1" baseline="-25000" dirty="0"/>
              <a:t>t </a:t>
            </a:r>
            <a:r>
              <a:rPr lang="en-US" dirty="0" smtClean="0"/>
              <a:t>=</a:t>
            </a:r>
            <a:br>
              <a:rPr lang="en-US" dirty="0" smtClean="0"/>
            </a:br>
            <a:endParaRPr lang="en-US" dirty="0"/>
          </a:p>
          <a:p>
            <a:pPr marL="1211580" lvl="2" indent="-342900">
              <a:spcBef>
                <a:spcPts val="1200"/>
              </a:spcBef>
              <a:spcAft>
                <a:spcPts val="1200"/>
              </a:spcAft>
            </a:pPr>
            <a:r>
              <a:rPr lang="en-US" dirty="0"/>
              <a:t>Qtr2</a:t>
            </a:r>
            <a:r>
              <a:rPr lang="en-US" i="1" baseline="-25000" dirty="0"/>
              <a:t>t </a:t>
            </a:r>
            <a:r>
              <a:rPr lang="en-US" dirty="0"/>
              <a:t>= </a:t>
            </a:r>
            <a:r>
              <a:rPr lang="en-US" dirty="0" smtClean="0"/>
              <a:t/>
            </a:r>
            <a:br>
              <a:rPr lang="en-US" dirty="0" smtClean="0"/>
            </a:br>
            <a:endParaRPr lang="en-US" dirty="0"/>
          </a:p>
          <a:p>
            <a:pPr marL="1211580" lvl="2" indent="-342900"/>
            <a:r>
              <a:rPr lang="en-US" dirty="0"/>
              <a:t>Qtr3</a:t>
            </a:r>
            <a:r>
              <a:rPr lang="en-US" i="1" baseline="-25000" dirty="0"/>
              <a:t>t </a:t>
            </a:r>
            <a:r>
              <a:rPr lang="en-US" dirty="0" smtClean="0"/>
              <a:t>= </a:t>
            </a:r>
            <a:br>
              <a:rPr lang="en-US" dirty="0" smtClean="0"/>
            </a:br>
            <a:endParaRPr lang="en-US" dirty="0"/>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2EC359B-1AB6-43CE-8AE3-778957AE5EF7}" type="slidenum">
              <a:rPr lang="en-US" smtClean="0"/>
              <a:pPr/>
              <a:t>39</a:t>
            </a:fld>
            <a:endParaRPr lang="en-US" dirty="0"/>
          </a:p>
        </p:txBody>
      </p:sp>
      <p:sp>
        <p:nvSpPr>
          <p:cNvPr id="5" name="Left Brace 4"/>
          <p:cNvSpPr/>
          <p:nvPr/>
        </p:nvSpPr>
        <p:spPr>
          <a:xfrm>
            <a:off x="2425959" y="3659544"/>
            <a:ext cx="317241" cy="587828"/>
          </a:xfrm>
          <a:prstGeom prst="leftBrace">
            <a:avLst/>
          </a:prstGeom>
          <a:ln w="12700" cap="rnd">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2836506" y="3640883"/>
            <a:ext cx="1558212" cy="6158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1 if </a:t>
            </a:r>
            <a:r>
              <a:rPr lang="en-US" sz="1600" dirty="0" err="1" smtClean="0">
                <a:solidFill>
                  <a:srgbClr val="FF0000"/>
                </a:solidFill>
              </a:rPr>
              <a:t>Qrt</a:t>
            </a:r>
            <a:r>
              <a:rPr lang="en-US" sz="1600" dirty="0" smtClean="0">
                <a:solidFill>
                  <a:srgbClr val="FF0000"/>
                </a:solidFill>
              </a:rPr>
              <a:t> 1</a:t>
            </a:r>
          </a:p>
          <a:p>
            <a:pPr algn="ctr"/>
            <a:r>
              <a:rPr lang="en-US" sz="1600" dirty="0" smtClean="0">
                <a:solidFill>
                  <a:srgbClr val="FF0000"/>
                </a:solidFill>
              </a:rPr>
              <a:t>Otherwise 0</a:t>
            </a:r>
          </a:p>
        </p:txBody>
      </p:sp>
      <p:sp>
        <p:nvSpPr>
          <p:cNvPr id="7" name="Left Brace 6"/>
          <p:cNvSpPr/>
          <p:nvPr/>
        </p:nvSpPr>
        <p:spPr>
          <a:xfrm>
            <a:off x="2425959" y="4409103"/>
            <a:ext cx="317241" cy="587828"/>
          </a:xfrm>
          <a:prstGeom prst="leftBrace">
            <a:avLst/>
          </a:prstGeom>
          <a:ln w="12700" cap="rnd">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2836506" y="4390442"/>
            <a:ext cx="1558212" cy="6158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1 if </a:t>
            </a:r>
            <a:r>
              <a:rPr lang="en-US" sz="1600" dirty="0" err="1" smtClean="0">
                <a:solidFill>
                  <a:srgbClr val="FF0000"/>
                </a:solidFill>
              </a:rPr>
              <a:t>Qrt</a:t>
            </a:r>
            <a:r>
              <a:rPr lang="en-US" sz="1600" dirty="0" smtClean="0">
                <a:solidFill>
                  <a:srgbClr val="FF0000"/>
                </a:solidFill>
              </a:rPr>
              <a:t> 2</a:t>
            </a:r>
          </a:p>
          <a:p>
            <a:pPr algn="ctr"/>
            <a:r>
              <a:rPr lang="en-US" sz="1600" dirty="0" smtClean="0">
                <a:solidFill>
                  <a:srgbClr val="FF0000"/>
                </a:solidFill>
              </a:rPr>
              <a:t>Otherwise 0</a:t>
            </a:r>
          </a:p>
        </p:txBody>
      </p:sp>
      <p:sp>
        <p:nvSpPr>
          <p:cNvPr id="9" name="Left Brace 8"/>
          <p:cNvSpPr/>
          <p:nvPr/>
        </p:nvSpPr>
        <p:spPr>
          <a:xfrm>
            <a:off x="2425959" y="5155552"/>
            <a:ext cx="317241" cy="587828"/>
          </a:xfrm>
          <a:prstGeom prst="leftBrace">
            <a:avLst/>
          </a:prstGeom>
          <a:ln w="12700" cap="rnd">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2836506" y="5136891"/>
            <a:ext cx="1558212" cy="6158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1 if </a:t>
            </a:r>
            <a:r>
              <a:rPr lang="en-US" sz="1600" dirty="0" err="1" smtClean="0">
                <a:solidFill>
                  <a:srgbClr val="FF0000"/>
                </a:solidFill>
              </a:rPr>
              <a:t>Qrt</a:t>
            </a:r>
            <a:r>
              <a:rPr lang="en-US" sz="1600" dirty="0" smtClean="0">
                <a:solidFill>
                  <a:srgbClr val="FF0000"/>
                </a:solidFill>
              </a:rPr>
              <a:t> 3</a:t>
            </a:r>
          </a:p>
          <a:p>
            <a:pPr algn="ctr"/>
            <a:r>
              <a:rPr lang="en-US" sz="1600" dirty="0" smtClean="0">
                <a:solidFill>
                  <a:srgbClr val="FF0000"/>
                </a:solidFill>
              </a:rPr>
              <a:t>Otherwise 0</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757" y="4175294"/>
            <a:ext cx="5137823" cy="1507956"/>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18337" y="6090448"/>
                <a:ext cx="10216243" cy="278474"/>
              </a:xfrm>
              <a:prstGeom prst="rect">
                <a:avLst/>
              </a:prstGeom>
              <a:solidFill>
                <a:srgbClr val="FFFFCC"/>
              </a:solidFill>
              <a:ln w="12700">
                <a:noFill/>
              </a:ln>
            </p:spPr>
            <p:txBody>
              <a:bodyPr wrap="square" lIns="0" tIns="0" rIns="0" bIns="0" rtlCol="0">
                <a:spAutoFit/>
              </a:bodyPr>
              <a:lstStyle/>
              <a:p>
                <a:pPr marL="285750" lvl="2" indent="-285750">
                  <a:buFont typeface="Arial" panose="020B0604020202020204" pitchFamily="34" charset="0"/>
                  <a:buChar char="•"/>
                </a:pPr>
                <a:r>
                  <a:rPr lang="en-US" dirty="0"/>
                  <a:t>Seasonal Pattern Regression Equation =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𝑦</m:t>
                            </m:r>
                          </m:e>
                        </m:acc>
                      </m:e>
                      <m:sub>
                        <m:r>
                          <a:rPr lang="en-US" i="1">
                            <a:latin typeface="Cambria Math"/>
                          </a:rPr>
                          <m:t>𝑡</m:t>
                        </m:r>
                        <m:r>
                          <a:rPr lang="en-US" i="1">
                            <a:latin typeface="Cambria Math"/>
                          </a:rPr>
                          <m:t>  </m:t>
                        </m:r>
                      </m:sub>
                    </m:sSub>
                  </m:oMath>
                </a14:m>
                <a:r>
                  <a:rPr lang="en-US" dirty="0"/>
                  <a:t>= </a:t>
                </a:r>
                <a14:m>
                  <m:oMath xmlns:m="http://schemas.openxmlformats.org/officeDocument/2006/math">
                    <m:r>
                      <a:rPr lang="en-US" i="1" dirty="0">
                        <a:latin typeface="Cambria Math"/>
                      </a:rPr>
                      <m:t> </m:t>
                    </m:r>
                    <m:sSub>
                      <m:sSubPr>
                        <m:ctrlPr>
                          <a:rPr lang="en-US" i="1" dirty="0">
                            <a:latin typeface="Cambria Math" panose="02040503050406030204" pitchFamily="18" charset="0"/>
                          </a:rPr>
                        </m:ctrlPr>
                      </m:sSubPr>
                      <m:e>
                        <m:r>
                          <a:rPr lang="en-US" i="1" dirty="0">
                            <a:latin typeface="Cambria Math"/>
                          </a:rPr>
                          <m:t>𝑏</m:t>
                        </m:r>
                      </m:e>
                      <m:sub>
                        <m:r>
                          <a:rPr lang="en-US" i="1" dirty="0">
                            <a:latin typeface="Cambria Math"/>
                          </a:rPr>
                          <m:t>1</m:t>
                        </m:r>
                      </m:sub>
                    </m:sSub>
                    <m:sSub>
                      <m:sSubPr>
                        <m:ctrlPr>
                          <a:rPr lang="en-US" i="1" dirty="0">
                            <a:latin typeface="Cambria Math" panose="02040503050406030204" pitchFamily="18" charset="0"/>
                          </a:rPr>
                        </m:ctrlPr>
                      </m:sSubPr>
                      <m:e>
                        <m:r>
                          <m:rPr>
                            <m:nor/>
                          </m:rPr>
                          <a:rPr lang="en-US"/>
                          <m:t>Qtr</m:t>
                        </m:r>
                        <m:r>
                          <m:rPr>
                            <m:nor/>
                          </m:rPr>
                          <a:rPr lang="en-US"/>
                          <m:t>1 </m:t>
                        </m:r>
                      </m:e>
                      <m:sub>
                        <m:r>
                          <a:rPr lang="en-US" i="1" dirty="0">
                            <a:latin typeface="Cambria Math"/>
                          </a:rPr>
                          <m:t>𝑡</m:t>
                        </m:r>
                      </m:sub>
                    </m:sSub>
                    <m:r>
                      <a:rPr lang="en-US" i="1" dirty="0">
                        <a:latin typeface="Cambria Math"/>
                      </a:rPr>
                      <m:t> + </m:t>
                    </m:r>
                    <m:sSub>
                      <m:sSubPr>
                        <m:ctrlPr>
                          <a:rPr lang="en-US" i="1" dirty="0">
                            <a:latin typeface="Cambria Math" panose="02040503050406030204" pitchFamily="18" charset="0"/>
                          </a:rPr>
                        </m:ctrlPr>
                      </m:sSubPr>
                      <m:e>
                        <m:r>
                          <a:rPr lang="en-US" i="1" dirty="0">
                            <a:latin typeface="Cambria Math"/>
                          </a:rPr>
                          <m:t>𝑏</m:t>
                        </m:r>
                      </m:e>
                      <m:sub>
                        <m:r>
                          <a:rPr lang="en-US" i="1" dirty="0">
                            <a:latin typeface="Cambria Math"/>
                          </a:rPr>
                          <m:t>2</m:t>
                        </m:r>
                      </m:sub>
                    </m:sSub>
                    <m:sSub>
                      <m:sSubPr>
                        <m:ctrlPr>
                          <a:rPr lang="en-US" i="1" dirty="0">
                            <a:latin typeface="Cambria Math" panose="02040503050406030204" pitchFamily="18" charset="0"/>
                          </a:rPr>
                        </m:ctrlPr>
                      </m:sSubPr>
                      <m:e>
                        <m:r>
                          <m:rPr>
                            <m:nor/>
                          </m:rPr>
                          <a:rPr lang="en-US"/>
                          <m:t>Qtr</m:t>
                        </m:r>
                        <m:r>
                          <a:rPr lang="en-US" i="1">
                            <a:latin typeface="Cambria Math"/>
                          </a:rPr>
                          <m:t>2</m:t>
                        </m:r>
                      </m:e>
                      <m:sub>
                        <m:r>
                          <a:rPr lang="en-US" i="1" dirty="0">
                            <a:latin typeface="Cambria Math"/>
                          </a:rPr>
                          <m:t>𝑡</m:t>
                        </m:r>
                      </m:sub>
                    </m:sSub>
                  </m:oMath>
                </a14:m>
                <a:r>
                  <a:rPr lang="en-US" dirty="0"/>
                  <a:t> </a:t>
                </a:r>
                <a14:m>
                  <m:oMath xmlns:m="http://schemas.openxmlformats.org/officeDocument/2006/math">
                    <m:r>
                      <a:rPr lang="en-US" i="1" dirty="0">
                        <a:latin typeface="Cambria Math"/>
                      </a:rPr>
                      <m:t>+ </m:t>
                    </m:r>
                    <m:sSub>
                      <m:sSubPr>
                        <m:ctrlPr>
                          <a:rPr lang="en-US" i="1" dirty="0">
                            <a:latin typeface="Cambria Math" panose="02040503050406030204" pitchFamily="18" charset="0"/>
                          </a:rPr>
                        </m:ctrlPr>
                      </m:sSubPr>
                      <m:e>
                        <m:r>
                          <a:rPr lang="en-US" i="1" dirty="0">
                            <a:latin typeface="Cambria Math"/>
                          </a:rPr>
                          <m:t>𝑏</m:t>
                        </m:r>
                      </m:e>
                      <m:sub>
                        <m:r>
                          <a:rPr lang="en-US" i="1" dirty="0">
                            <a:latin typeface="Cambria Math"/>
                          </a:rPr>
                          <m:t>3</m:t>
                        </m:r>
                      </m:sub>
                    </m:sSub>
                    <m:sSub>
                      <m:sSubPr>
                        <m:ctrlPr>
                          <a:rPr lang="en-US" i="1" dirty="0">
                            <a:latin typeface="Cambria Math" panose="02040503050406030204" pitchFamily="18" charset="0"/>
                          </a:rPr>
                        </m:ctrlPr>
                      </m:sSubPr>
                      <m:e>
                        <m:r>
                          <m:rPr>
                            <m:nor/>
                          </m:rPr>
                          <a:rPr lang="en-US"/>
                          <m:t>Qtr</m:t>
                        </m:r>
                        <m:r>
                          <a:rPr lang="en-US" i="1">
                            <a:latin typeface="Cambria Math"/>
                          </a:rPr>
                          <m:t>3</m:t>
                        </m:r>
                      </m:e>
                      <m:sub>
                        <m:r>
                          <a:rPr lang="en-US" i="1" dirty="0">
                            <a:latin typeface="Cambria Math"/>
                          </a:rPr>
                          <m:t>𝑡</m:t>
                        </m:r>
                      </m:sub>
                    </m:sSub>
                  </m:oMath>
                </a14:m>
                <a:r>
                  <a:rPr lang="en-US" dirty="0" smtClean="0"/>
                  <a:t> +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𝑏</m:t>
                        </m:r>
                      </m:e>
                      <m:sub>
                        <m:r>
                          <a:rPr lang="en-US" i="1" dirty="0">
                            <a:latin typeface="Cambria Math"/>
                          </a:rPr>
                          <m:t>0</m:t>
                        </m:r>
                      </m:sub>
                    </m:sSub>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18337" y="6090448"/>
                <a:ext cx="10216243" cy="278474"/>
              </a:xfrm>
              <a:prstGeom prst="rect">
                <a:avLst/>
              </a:prstGeom>
              <a:blipFill rotWithShape="0">
                <a:blip r:embed="rId4"/>
                <a:stretch>
                  <a:fillRect l="-1313" t="-28261" b="-50000"/>
                </a:stretch>
              </a:blipFill>
              <a:ln w="12700">
                <a:noFill/>
              </a:ln>
            </p:spPr>
            <p:txBody>
              <a:bodyPr/>
              <a:lstStyle/>
              <a:p>
                <a:r>
                  <a:rPr lang="en-US">
                    <a:noFill/>
                  </a:rPr>
                  <a:t> </a:t>
                </a:r>
              </a:p>
            </p:txBody>
          </p:sp>
        </mc:Fallback>
      </mc:AlternateContent>
    </p:spTree>
    <p:extLst>
      <p:ext uri="{BB962C8B-B14F-4D97-AF65-F5344CB8AC3E}">
        <p14:creationId xmlns:p14="http://schemas.microsoft.com/office/powerpoint/2010/main" val="257293955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a:t>
            </a:r>
            <a:endParaRPr lang="en-US" dirty="0"/>
          </a:p>
        </p:txBody>
      </p:sp>
      <p:sp>
        <p:nvSpPr>
          <p:cNvPr id="15" name="Content Placeholder 14"/>
          <p:cNvSpPr>
            <a:spLocks noGrp="1"/>
          </p:cNvSpPr>
          <p:nvPr>
            <p:ph idx="1"/>
          </p:nvPr>
        </p:nvSpPr>
        <p:spPr/>
        <p:txBody>
          <a:bodyPr>
            <a:normAutofit lnSpcReduction="10000"/>
          </a:bodyPr>
          <a:lstStyle/>
          <a:p>
            <a:r>
              <a:rPr lang="en-US" dirty="0"/>
              <a:t>Forecast:</a:t>
            </a:r>
          </a:p>
          <a:p>
            <a:pPr lvl="1"/>
            <a:r>
              <a:rPr lang="en-US" dirty="0"/>
              <a:t>Predict future values based on past patterns.</a:t>
            </a:r>
          </a:p>
          <a:p>
            <a:pPr lvl="1"/>
            <a:r>
              <a:rPr lang="en-US" dirty="0"/>
              <a:t>Although we try to forecast accurately, we never know if the patterns we have seen in the past that we are using to make predictions, will hold into the future. Not only that, but “You never know what will happen in the future!”</a:t>
            </a:r>
          </a:p>
          <a:p>
            <a:pPr lvl="1"/>
            <a:r>
              <a:rPr lang="en-US" dirty="0"/>
              <a:t>Yogi Berra and Niels Bohr: “It's tough to make predictions, especially about the future.”</a:t>
            </a:r>
          </a:p>
          <a:p>
            <a:r>
              <a:rPr lang="en-US" dirty="0" smtClean="0"/>
              <a:t>Forecasts </a:t>
            </a:r>
            <a:r>
              <a:rPr lang="en-US" dirty="0"/>
              <a:t>can be:</a:t>
            </a:r>
          </a:p>
          <a:p>
            <a:pPr lvl="1"/>
            <a:r>
              <a:rPr lang="en-US" dirty="0"/>
              <a:t>Qualitative</a:t>
            </a:r>
          </a:p>
          <a:p>
            <a:pPr lvl="2"/>
            <a:r>
              <a:rPr lang="en-US" dirty="0"/>
              <a:t>Expert judgement can be used when historical data is not available.</a:t>
            </a:r>
          </a:p>
          <a:p>
            <a:pPr lvl="1"/>
            <a:r>
              <a:rPr lang="en-US" dirty="0"/>
              <a:t>Quantitative</a:t>
            </a:r>
          </a:p>
          <a:p>
            <a:pPr lvl="2"/>
            <a:r>
              <a:rPr lang="en-US" dirty="0"/>
              <a:t>Historical data is available.</a:t>
            </a:r>
          </a:p>
          <a:p>
            <a:pPr lvl="2"/>
            <a:r>
              <a:rPr lang="en-US" dirty="0"/>
              <a:t>Data can be quantitated.</a:t>
            </a:r>
          </a:p>
          <a:p>
            <a:pPr lvl="2"/>
            <a:r>
              <a:rPr lang="en-US" dirty="0"/>
              <a:t>The pattern of the data can be expected to continue into the future (“past is prologue”)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a:t>
            </a:fld>
            <a:endParaRPr lang="en-US" dirty="0"/>
          </a:p>
        </p:txBody>
      </p:sp>
    </p:spTree>
    <p:extLst>
      <p:ext uri="{BB962C8B-B14F-4D97-AF65-F5344CB8AC3E}">
        <p14:creationId xmlns:p14="http://schemas.microsoft.com/office/powerpoint/2010/main" val="19787132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to Create Forecasts When Data Show a Seasonal </a:t>
            </a:r>
            <a:r>
              <a:rPr lang="en-US" dirty="0" smtClean="0"/>
              <a:t>Pattern without a Trend</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40</a:t>
            </a:fld>
            <a:endParaRPr lang="en-US" dirty="0"/>
          </a:p>
        </p:txBody>
      </p:sp>
      <p:sp>
        <p:nvSpPr>
          <p:cNvPr id="6" name="Rectangle 5"/>
          <p:cNvSpPr/>
          <p:nvPr/>
        </p:nvSpPr>
        <p:spPr>
          <a:xfrm>
            <a:off x="7572469" y="632372"/>
            <a:ext cx="2571750" cy="79692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3 Independent Variables: Qtr1, Qtr2, Qtr3</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494" y="1551963"/>
            <a:ext cx="10973570" cy="4722088"/>
          </a:xfrm>
        </p:spPr>
      </p:pic>
    </p:spTree>
    <p:extLst>
      <p:ext uri="{BB962C8B-B14F-4D97-AF65-F5344CB8AC3E}">
        <p14:creationId xmlns:p14="http://schemas.microsoft.com/office/powerpoint/2010/main" val="372382289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925513"/>
          </a:xfrm>
        </p:spPr>
        <p:txBody>
          <a:bodyPr/>
          <a:lstStyle/>
          <a:p>
            <a:r>
              <a:rPr lang="en-US" sz="3300" dirty="0" smtClean="0"/>
              <a:t>Regression To Create Forecasts When Data Show Trend &amp; Seasonal Pattern</a:t>
            </a:r>
            <a:endParaRPr lang="en-US" sz="3300" dirty="0"/>
          </a:p>
        </p:txBody>
      </p:sp>
      <p:sp>
        <p:nvSpPr>
          <p:cNvPr id="3" name="Content Placeholder 2"/>
          <p:cNvSpPr>
            <a:spLocks noGrp="1"/>
          </p:cNvSpPr>
          <p:nvPr>
            <p:ph idx="1"/>
          </p:nvPr>
        </p:nvSpPr>
        <p:spPr>
          <a:xfrm>
            <a:off x="318407" y="1464906"/>
            <a:ext cx="10850336" cy="4945419"/>
          </a:xfrm>
        </p:spPr>
        <p:txBody>
          <a:bodyPr>
            <a:normAutofit/>
          </a:bodyPr>
          <a:lstStyle/>
          <a:p>
            <a:r>
              <a:rPr lang="en-US" dirty="0" smtClean="0"/>
              <a:t>Combine two previous methods</a:t>
            </a:r>
          </a:p>
          <a:p>
            <a:r>
              <a:rPr lang="en-US" dirty="0" smtClean="0"/>
              <a:t>If there was a quarterly seasonal pattern and an upward trend, the formula becomes:</a:t>
            </a:r>
          </a:p>
          <a:p>
            <a:endParaRPr lang="en-US" dirty="0" smtClean="0"/>
          </a:p>
          <a:p>
            <a:endParaRPr lang="en-US" dirty="0" smtClean="0"/>
          </a:p>
          <a:p>
            <a:endParaRPr lang="en-US" dirty="0" smtClean="0"/>
          </a:p>
          <a:p>
            <a:r>
              <a:rPr lang="en-US" sz="2000" dirty="0" smtClean="0"/>
              <a:t>Estimated </a:t>
            </a:r>
            <a:r>
              <a:rPr lang="en-US" sz="2000" dirty="0"/>
              <a:t>Simple Linear Regression Equation: </a:t>
            </a:r>
            <a:r>
              <a:rPr lang="cy-GB" sz="2000" dirty="0">
                <a:latin typeface="Calibri" panose="020F0502020204030204" pitchFamily="34" charset="0"/>
              </a:rPr>
              <a:t>ŷ</a:t>
            </a:r>
            <a:r>
              <a:rPr lang="cy-GB" sz="2000" baseline="-25000" dirty="0">
                <a:latin typeface="Calibri" panose="020F0502020204030204" pitchFamily="34" charset="0"/>
              </a:rPr>
              <a:t>t</a:t>
            </a:r>
            <a:r>
              <a:rPr lang="cy-GB" sz="2000" dirty="0">
                <a:latin typeface="Calibri" panose="020F0502020204030204" pitchFamily="34" charset="0"/>
              </a:rPr>
              <a:t> = b</a:t>
            </a:r>
            <a:r>
              <a:rPr lang="cy-GB" sz="2000" baseline="-25000" dirty="0">
                <a:latin typeface="Calibri" panose="020F0502020204030204" pitchFamily="34" charset="0"/>
              </a:rPr>
              <a:t>1</a:t>
            </a:r>
            <a:r>
              <a:rPr lang="cy-GB" sz="2000" dirty="0">
                <a:latin typeface="Calibri" panose="020F0502020204030204" pitchFamily="34" charset="0"/>
              </a:rPr>
              <a:t>*t + b</a:t>
            </a:r>
            <a:r>
              <a:rPr lang="cy-GB" sz="2000" baseline="-25000" dirty="0">
                <a:latin typeface="Calibri" panose="020F0502020204030204" pitchFamily="34" charset="0"/>
              </a:rPr>
              <a:t>0</a:t>
            </a:r>
            <a:r>
              <a:rPr lang="cy-GB" sz="2000" dirty="0">
                <a:latin typeface="Calibri" panose="020F0502020204030204" pitchFamily="34" charset="0"/>
              </a:rPr>
              <a:t> </a:t>
            </a:r>
          </a:p>
          <a:p>
            <a:r>
              <a:rPr lang="cy-GB" sz="2000" dirty="0">
                <a:latin typeface="Calibri" panose="020F0502020204030204" pitchFamily="34" charset="0"/>
              </a:rPr>
              <a:t>ŷ</a:t>
            </a:r>
            <a:r>
              <a:rPr lang="cy-GB" sz="2000" baseline="-25000" dirty="0">
                <a:latin typeface="Calibri" panose="020F0502020204030204" pitchFamily="34" charset="0"/>
              </a:rPr>
              <a:t>t</a:t>
            </a:r>
            <a:r>
              <a:rPr lang="cy-GB" sz="2000" dirty="0">
                <a:latin typeface="Calibri" panose="020F0502020204030204" pitchFamily="34" charset="0"/>
              </a:rPr>
              <a:t> = Dependent Variable = Predicted Variable = Forecast at time t</a:t>
            </a:r>
          </a:p>
          <a:p>
            <a:r>
              <a:rPr lang="cy-GB" sz="2000" dirty="0">
                <a:latin typeface="Calibri" panose="020F0502020204030204" pitchFamily="34" charset="0"/>
              </a:rPr>
              <a:t>t = Independent Variable = Time t = Predictor Variable</a:t>
            </a:r>
          </a:p>
          <a:p>
            <a:r>
              <a:rPr lang="cy-GB" sz="2000" dirty="0">
                <a:latin typeface="Calibri" panose="020F0502020204030204" pitchFamily="34" charset="0"/>
              </a:rPr>
              <a:t>b</a:t>
            </a:r>
            <a:r>
              <a:rPr lang="cy-GB" sz="2000" baseline="-25000" dirty="0">
                <a:latin typeface="Calibri" panose="020F0502020204030204" pitchFamily="34" charset="0"/>
              </a:rPr>
              <a:t>1</a:t>
            </a:r>
            <a:r>
              <a:rPr lang="cy-GB" sz="2000" dirty="0">
                <a:latin typeface="Calibri" panose="020F0502020204030204" pitchFamily="34" charset="0"/>
              </a:rPr>
              <a:t> = </a:t>
            </a:r>
            <a:r>
              <a:rPr lang="cy-GB" sz="2000" dirty="0" smtClean="0">
                <a:latin typeface="Calibri" panose="020F0502020204030204" pitchFamily="34" charset="0"/>
              </a:rPr>
              <a:t>Slope Qrt1,   b</a:t>
            </a:r>
            <a:r>
              <a:rPr lang="cy-GB" sz="2000" baseline="-25000" dirty="0" smtClean="0">
                <a:latin typeface="Calibri" panose="020F0502020204030204" pitchFamily="34" charset="0"/>
              </a:rPr>
              <a:t>2</a:t>
            </a:r>
            <a:r>
              <a:rPr lang="cy-GB" sz="2000" dirty="0" smtClean="0">
                <a:latin typeface="Calibri" panose="020F0502020204030204" pitchFamily="34" charset="0"/>
              </a:rPr>
              <a:t> </a:t>
            </a:r>
            <a:r>
              <a:rPr lang="cy-GB" sz="2000" dirty="0">
                <a:latin typeface="Calibri" panose="020F0502020204030204" pitchFamily="34" charset="0"/>
              </a:rPr>
              <a:t>= Slope </a:t>
            </a:r>
            <a:r>
              <a:rPr lang="cy-GB" sz="2000" dirty="0" smtClean="0">
                <a:latin typeface="Calibri" panose="020F0502020204030204" pitchFamily="34" charset="0"/>
              </a:rPr>
              <a:t>Qrt2,   b</a:t>
            </a:r>
            <a:r>
              <a:rPr lang="cy-GB" sz="2000" baseline="-25000" dirty="0" smtClean="0">
                <a:latin typeface="Calibri" panose="020F0502020204030204" pitchFamily="34" charset="0"/>
              </a:rPr>
              <a:t>3</a:t>
            </a:r>
            <a:r>
              <a:rPr lang="cy-GB" sz="2000" dirty="0" smtClean="0">
                <a:latin typeface="Calibri" panose="020F0502020204030204" pitchFamily="34" charset="0"/>
              </a:rPr>
              <a:t> </a:t>
            </a:r>
            <a:r>
              <a:rPr lang="cy-GB" sz="2000" dirty="0">
                <a:latin typeface="Calibri" panose="020F0502020204030204" pitchFamily="34" charset="0"/>
              </a:rPr>
              <a:t>= Slope </a:t>
            </a:r>
            <a:r>
              <a:rPr lang="cy-GB" sz="2000" dirty="0" smtClean="0">
                <a:latin typeface="Calibri" panose="020F0502020204030204" pitchFamily="34" charset="0"/>
              </a:rPr>
              <a:t>Qrt3,   b</a:t>
            </a:r>
            <a:r>
              <a:rPr lang="cy-GB" sz="2000" baseline="-25000" dirty="0" smtClean="0">
                <a:latin typeface="Calibri" panose="020F0502020204030204" pitchFamily="34" charset="0"/>
              </a:rPr>
              <a:t>4</a:t>
            </a:r>
            <a:r>
              <a:rPr lang="cy-GB" sz="2000" dirty="0" smtClean="0">
                <a:latin typeface="Calibri" panose="020F0502020204030204" pitchFamily="34" charset="0"/>
              </a:rPr>
              <a:t> </a:t>
            </a:r>
            <a:r>
              <a:rPr lang="cy-GB" sz="2000" dirty="0">
                <a:latin typeface="Calibri" panose="020F0502020204030204" pitchFamily="34" charset="0"/>
              </a:rPr>
              <a:t>= Slope </a:t>
            </a:r>
            <a:r>
              <a:rPr lang="cy-GB" sz="2000" dirty="0" smtClean="0">
                <a:latin typeface="Calibri" panose="020F0502020204030204" pitchFamily="34" charset="0"/>
              </a:rPr>
              <a:t>Time Variable, </a:t>
            </a:r>
            <a:endParaRPr lang="cy-GB" sz="2000" dirty="0">
              <a:latin typeface="Calibri" panose="020F0502020204030204" pitchFamily="34" charset="0"/>
            </a:endParaRPr>
          </a:p>
          <a:p>
            <a:r>
              <a:rPr lang="cy-GB" sz="2000" dirty="0">
                <a:latin typeface="Calibri" panose="020F0502020204030204" pitchFamily="34" charset="0"/>
              </a:rPr>
              <a:t>b</a:t>
            </a:r>
            <a:r>
              <a:rPr lang="cy-GB" sz="2000" baseline="-25000" dirty="0">
                <a:latin typeface="Calibri" panose="020F0502020204030204" pitchFamily="34" charset="0"/>
              </a:rPr>
              <a:t>0</a:t>
            </a:r>
            <a:r>
              <a:rPr lang="cy-GB" sz="2000" dirty="0">
                <a:latin typeface="Calibri" panose="020F0502020204030204" pitchFamily="34" charset="0"/>
              </a:rPr>
              <a:t> = Y-Intercept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41</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423182" y="2937673"/>
                <a:ext cx="10216243" cy="771365"/>
              </a:xfrm>
              <a:prstGeom prst="rect">
                <a:avLst/>
              </a:prstGeom>
              <a:solidFill>
                <a:srgbClr val="FFFFCC"/>
              </a:solidFill>
              <a:ln w="12700">
                <a:noFill/>
              </a:ln>
            </p:spPr>
            <p:txBody>
              <a:bodyPr wrap="square" lIns="0" tIns="0" rIns="0" bIns="0" rtlCol="0">
                <a:spAutoFit/>
              </a:bodyPr>
              <a:lstStyle/>
              <a:p>
                <a:pPr marL="285750" lvl="2" indent="-285750">
                  <a:buFont typeface="Arial" panose="020B0604020202020204" pitchFamily="34" charset="0"/>
                  <a:buChar char="•"/>
                </a:pPr>
                <a:r>
                  <a:rPr lang="en-US" sz="2500" dirty="0"/>
                  <a:t>Seasonal Pattern </a:t>
                </a:r>
                <a:r>
                  <a:rPr lang="en-US" sz="2500" dirty="0" smtClean="0"/>
                  <a:t>with Trend Regression </a:t>
                </a:r>
                <a:r>
                  <a:rPr lang="en-US" sz="2500" dirty="0"/>
                  <a:t>Equation </a:t>
                </a:r>
                <a:r>
                  <a:rPr lang="en-US" sz="2500" dirty="0" smtClean="0"/>
                  <a:t>=</a:t>
                </a:r>
                <a:r>
                  <a:rPr lang="en-US" sz="2500" i="1" dirty="0">
                    <a:latin typeface="Cambria Math" panose="02040503050406030204" pitchFamily="18" charset="0"/>
                  </a:rPr>
                  <a:t/>
                </a:r>
                <a:br>
                  <a:rPr lang="en-US" sz="2500" i="1" dirty="0">
                    <a:latin typeface="Cambria Math" panose="02040503050406030204" pitchFamily="18" charset="0"/>
                  </a:rPr>
                </a:br>
                <a14:m>
                  <m:oMath xmlns:m="http://schemas.openxmlformats.org/officeDocument/2006/math">
                    <m:sSub>
                      <m:sSubPr>
                        <m:ctrlPr>
                          <a:rPr lang="en-US" sz="2500" i="1">
                            <a:latin typeface="Cambria Math" panose="02040503050406030204" pitchFamily="18" charset="0"/>
                          </a:rPr>
                        </m:ctrlPr>
                      </m:sSubPr>
                      <m:e>
                        <m:acc>
                          <m:accPr>
                            <m:chr m:val="̂"/>
                            <m:ctrlPr>
                              <a:rPr lang="en-US" sz="2500" i="1">
                                <a:latin typeface="Cambria Math" panose="02040503050406030204" pitchFamily="18" charset="0"/>
                              </a:rPr>
                            </m:ctrlPr>
                          </m:accPr>
                          <m:e>
                            <m:r>
                              <a:rPr lang="en-US" sz="2500" i="1">
                                <a:latin typeface="Cambria Math"/>
                              </a:rPr>
                              <m:t>𝑦</m:t>
                            </m:r>
                          </m:e>
                        </m:acc>
                      </m:e>
                      <m:sub>
                        <m:r>
                          <a:rPr lang="en-US" sz="2500" i="1">
                            <a:latin typeface="Cambria Math"/>
                          </a:rPr>
                          <m:t>𝑡</m:t>
                        </m:r>
                        <m:r>
                          <a:rPr lang="en-US" sz="2500" i="1">
                            <a:latin typeface="Cambria Math"/>
                          </a:rPr>
                          <m:t>  </m:t>
                        </m:r>
                      </m:sub>
                    </m:sSub>
                  </m:oMath>
                </a14:m>
                <a:r>
                  <a:rPr lang="en-US" sz="2500" dirty="0"/>
                  <a:t>= </a:t>
                </a:r>
                <a14:m>
                  <m:oMath xmlns:m="http://schemas.openxmlformats.org/officeDocument/2006/math">
                    <m:r>
                      <a:rPr lang="en-US" sz="2500" i="1" dirty="0">
                        <a:latin typeface="Cambria Math"/>
                      </a:rPr>
                      <m:t> </m:t>
                    </m:r>
                    <m:sSub>
                      <m:sSubPr>
                        <m:ctrlPr>
                          <a:rPr lang="en-US" sz="2500" i="1" dirty="0">
                            <a:latin typeface="Cambria Math" panose="02040503050406030204" pitchFamily="18" charset="0"/>
                          </a:rPr>
                        </m:ctrlPr>
                      </m:sSubPr>
                      <m:e>
                        <m:r>
                          <a:rPr lang="en-US" sz="2500" i="1" dirty="0">
                            <a:latin typeface="Cambria Math"/>
                          </a:rPr>
                          <m:t>𝑏</m:t>
                        </m:r>
                      </m:e>
                      <m:sub>
                        <m:r>
                          <a:rPr lang="en-US" sz="2500" i="1" dirty="0">
                            <a:latin typeface="Cambria Math"/>
                          </a:rPr>
                          <m:t>1</m:t>
                        </m:r>
                      </m:sub>
                    </m:sSub>
                    <m:sSub>
                      <m:sSubPr>
                        <m:ctrlPr>
                          <a:rPr lang="en-US" sz="2500" i="1" dirty="0">
                            <a:latin typeface="Cambria Math" panose="02040503050406030204" pitchFamily="18" charset="0"/>
                          </a:rPr>
                        </m:ctrlPr>
                      </m:sSubPr>
                      <m:e>
                        <m:r>
                          <m:rPr>
                            <m:nor/>
                          </m:rPr>
                          <a:rPr lang="en-US" sz="2500" b="0" i="0" dirty="0" smtClean="0">
                            <a:latin typeface="Cambria Math" panose="02040503050406030204" pitchFamily="18" charset="0"/>
                          </a:rPr>
                          <m:t>∗</m:t>
                        </m:r>
                        <m:r>
                          <m:rPr>
                            <m:nor/>
                          </m:rPr>
                          <a:rPr lang="en-US" sz="2500"/>
                          <m:t>Qtr</m:t>
                        </m:r>
                        <m:r>
                          <m:rPr>
                            <m:nor/>
                          </m:rPr>
                          <a:rPr lang="en-US" sz="2500"/>
                          <m:t>1 </m:t>
                        </m:r>
                      </m:e>
                      <m:sub>
                        <m:r>
                          <a:rPr lang="en-US" sz="2500" i="1" dirty="0">
                            <a:latin typeface="Cambria Math"/>
                          </a:rPr>
                          <m:t>𝑡</m:t>
                        </m:r>
                      </m:sub>
                    </m:sSub>
                    <m:r>
                      <a:rPr lang="en-US" sz="2500" i="1" dirty="0">
                        <a:latin typeface="Cambria Math"/>
                      </a:rPr>
                      <m:t> + </m:t>
                    </m:r>
                    <m:sSub>
                      <m:sSubPr>
                        <m:ctrlPr>
                          <a:rPr lang="en-US" sz="2500" i="1" dirty="0">
                            <a:latin typeface="Cambria Math" panose="02040503050406030204" pitchFamily="18" charset="0"/>
                          </a:rPr>
                        </m:ctrlPr>
                      </m:sSubPr>
                      <m:e>
                        <m:r>
                          <a:rPr lang="en-US" sz="2500" i="1" dirty="0">
                            <a:latin typeface="Cambria Math"/>
                          </a:rPr>
                          <m:t>𝑏</m:t>
                        </m:r>
                      </m:e>
                      <m:sub>
                        <m:r>
                          <a:rPr lang="en-US" sz="2500" i="1" dirty="0">
                            <a:latin typeface="Cambria Math"/>
                          </a:rPr>
                          <m:t>2</m:t>
                        </m:r>
                      </m:sub>
                    </m:sSub>
                    <m:sSub>
                      <m:sSubPr>
                        <m:ctrlPr>
                          <a:rPr lang="en-US" sz="2500" i="1" dirty="0">
                            <a:latin typeface="Cambria Math" panose="02040503050406030204" pitchFamily="18" charset="0"/>
                          </a:rPr>
                        </m:ctrlPr>
                      </m:sSubPr>
                      <m:e>
                        <m:r>
                          <m:rPr>
                            <m:nor/>
                          </m:rPr>
                          <a:rPr lang="en-US" sz="2500" b="0" i="0" dirty="0" smtClean="0">
                            <a:latin typeface="Cambria Math" panose="02040503050406030204" pitchFamily="18" charset="0"/>
                          </a:rPr>
                          <m:t>∗</m:t>
                        </m:r>
                        <m:r>
                          <m:rPr>
                            <m:nor/>
                          </m:rPr>
                          <a:rPr lang="en-US" sz="2500"/>
                          <m:t>Qtr</m:t>
                        </m:r>
                        <m:r>
                          <a:rPr lang="en-US" sz="2500" i="1">
                            <a:latin typeface="Cambria Math"/>
                          </a:rPr>
                          <m:t>2</m:t>
                        </m:r>
                      </m:e>
                      <m:sub>
                        <m:r>
                          <a:rPr lang="en-US" sz="2500" i="1" dirty="0">
                            <a:latin typeface="Cambria Math"/>
                          </a:rPr>
                          <m:t>𝑡</m:t>
                        </m:r>
                      </m:sub>
                    </m:sSub>
                  </m:oMath>
                </a14:m>
                <a:r>
                  <a:rPr lang="en-US" sz="2500" dirty="0"/>
                  <a:t> </a:t>
                </a:r>
                <a14:m>
                  <m:oMath xmlns:m="http://schemas.openxmlformats.org/officeDocument/2006/math">
                    <m:r>
                      <a:rPr lang="en-US" sz="2500" i="1" dirty="0">
                        <a:latin typeface="Cambria Math"/>
                      </a:rPr>
                      <m:t>+ </m:t>
                    </m:r>
                    <m:sSub>
                      <m:sSubPr>
                        <m:ctrlPr>
                          <a:rPr lang="en-US" sz="2500" i="1" dirty="0">
                            <a:latin typeface="Cambria Math" panose="02040503050406030204" pitchFamily="18" charset="0"/>
                          </a:rPr>
                        </m:ctrlPr>
                      </m:sSubPr>
                      <m:e>
                        <m:r>
                          <a:rPr lang="en-US" sz="2500" i="1" dirty="0">
                            <a:latin typeface="Cambria Math"/>
                          </a:rPr>
                          <m:t>𝑏</m:t>
                        </m:r>
                      </m:e>
                      <m:sub>
                        <m:r>
                          <a:rPr lang="en-US" sz="2500" i="1" dirty="0">
                            <a:latin typeface="Cambria Math"/>
                          </a:rPr>
                          <m:t>3</m:t>
                        </m:r>
                      </m:sub>
                    </m:sSub>
                    <m:sSub>
                      <m:sSubPr>
                        <m:ctrlPr>
                          <a:rPr lang="en-US" sz="2500" i="1" dirty="0">
                            <a:latin typeface="Cambria Math" panose="02040503050406030204" pitchFamily="18" charset="0"/>
                          </a:rPr>
                        </m:ctrlPr>
                      </m:sSubPr>
                      <m:e>
                        <m:r>
                          <m:rPr>
                            <m:nor/>
                          </m:rPr>
                          <a:rPr lang="en-US" sz="2500" b="0" i="0" dirty="0" smtClean="0">
                            <a:latin typeface="Cambria Math" panose="02040503050406030204" pitchFamily="18" charset="0"/>
                          </a:rPr>
                          <m:t>∗</m:t>
                        </m:r>
                        <m:r>
                          <m:rPr>
                            <m:nor/>
                          </m:rPr>
                          <a:rPr lang="en-US" sz="2500"/>
                          <m:t>Qtr</m:t>
                        </m:r>
                        <m:r>
                          <a:rPr lang="en-US" sz="2500" i="1">
                            <a:latin typeface="Cambria Math"/>
                          </a:rPr>
                          <m:t>3</m:t>
                        </m:r>
                      </m:e>
                      <m:sub>
                        <m:r>
                          <a:rPr lang="en-US" sz="2500" i="1" dirty="0">
                            <a:latin typeface="Cambria Math"/>
                          </a:rPr>
                          <m:t>𝑡</m:t>
                        </m:r>
                      </m:sub>
                    </m:sSub>
                  </m:oMath>
                </a14:m>
                <a:r>
                  <a:rPr lang="en-US" sz="2500" dirty="0" smtClean="0"/>
                  <a:t> + b</a:t>
                </a:r>
                <a:r>
                  <a:rPr lang="en-US" sz="2500" baseline="-25000" dirty="0" smtClean="0"/>
                  <a:t>4</a:t>
                </a:r>
                <a:r>
                  <a:rPr lang="en-US" sz="2500" dirty="0" smtClean="0"/>
                  <a:t>*t + </a:t>
                </a:r>
                <a14:m>
                  <m:oMath xmlns:m="http://schemas.openxmlformats.org/officeDocument/2006/math">
                    <m:sSub>
                      <m:sSubPr>
                        <m:ctrlPr>
                          <a:rPr lang="en-US" sz="2500" i="1" dirty="0">
                            <a:latin typeface="Cambria Math" panose="02040503050406030204" pitchFamily="18" charset="0"/>
                          </a:rPr>
                        </m:ctrlPr>
                      </m:sSubPr>
                      <m:e>
                        <m:r>
                          <a:rPr lang="en-US" sz="2500" i="1" dirty="0">
                            <a:latin typeface="Cambria Math"/>
                          </a:rPr>
                          <m:t>𝑏</m:t>
                        </m:r>
                      </m:e>
                      <m:sub>
                        <m:r>
                          <a:rPr lang="en-US" sz="2500" i="1" dirty="0">
                            <a:latin typeface="Cambria Math"/>
                          </a:rPr>
                          <m:t>0</m:t>
                        </m:r>
                      </m:sub>
                    </m:sSub>
                  </m:oMath>
                </a14:m>
                <a:endParaRPr lang="en-US" sz="2500" dirty="0"/>
              </a:p>
            </p:txBody>
          </p:sp>
        </mc:Choice>
        <mc:Fallback xmlns="">
          <p:sp>
            <p:nvSpPr>
              <p:cNvPr id="6" name="TextBox 5"/>
              <p:cNvSpPr txBox="1">
                <a:spLocks noRot="1" noChangeAspect="1" noMove="1" noResize="1" noEditPoints="1" noAdjustHandles="1" noChangeArrowheads="1" noChangeShapeType="1" noTextEdit="1"/>
              </p:cNvSpPr>
              <p:nvPr/>
            </p:nvSpPr>
            <p:spPr>
              <a:xfrm>
                <a:off x="423182" y="2937673"/>
                <a:ext cx="10216243" cy="771365"/>
              </a:xfrm>
              <a:prstGeom prst="rect">
                <a:avLst/>
              </a:prstGeom>
              <a:blipFill rotWithShape="0">
                <a:blip r:embed="rId3"/>
                <a:stretch>
                  <a:fillRect l="-1730" t="-11905" b="-24603"/>
                </a:stretch>
              </a:blipFill>
              <a:ln w="12700">
                <a:noFill/>
              </a:ln>
            </p:spPr>
            <p:txBody>
              <a:bodyPr/>
              <a:lstStyle/>
              <a:p>
                <a:r>
                  <a:rPr lang="en-US">
                    <a:noFill/>
                  </a:rPr>
                  <a:t> </a:t>
                </a:r>
              </a:p>
            </p:txBody>
          </p:sp>
        </mc:Fallback>
      </mc:AlternateContent>
      <p:sp>
        <p:nvSpPr>
          <p:cNvPr id="7" name="Rectangle 6"/>
          <p:cNvSpPr/>
          <p:nvPr/>
        </p:nvSpPr>
        <p:spPr>
          <a:xfrm>
            <a:off x="8067675" y="4114800"/>
            <a:ext cx="2571750" cy="79692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4 Independent Variables: Qtr1, Qtr2, Qtr3, and Time</a:t>
            </a:r>
          </a:p>
        </p:txBody>
      </p:sp>
    </p:spTree>
    <p:extLst>
      <p:ext uri="{BB962C8B-B14F-4D97-AF65-F5344CB8AC3E}">
        <p14:creationId xmlns:p14="http://schemas.microsoft.com/office/powerpoint/2010/main" val="350678840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To Create Forecasts When Data Show Trend &amp; Seasonal Pattern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42</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642449"/>
            <a:ext cx="10848975" cy="4487502"/>
          </a:xfrm>
        </p:spPr>
      </p:pic>
      <p:sp>
        <p:nvSpPr>
          <p:cNvPr id="7" name="TextBox 6"/>
          <p:cNvSpPr txBox="1"/>
          <p:nvPr/>
        </p:nvSpPr>
        <p:spPr>
          <a:xfrm>
            <a:off x="4101221" y="1149029"/>
            <a:ext cx="6020554" cy="307777"/>
          </a:xfrm>
          <a:prstGeom prst="rect">
            <a:avLst/>
          </a:prstGeom>
          <a:solidFill>
            <a:schemeClr val="bg1"/>
          </a:solidFill>
          <a:ln w="12700">
            <a:solidFill>
              <a:schemeClr val="tx1"/>
            </a:solidFill>
          </a:ln>
        </p:spPr>
        <p:txBody>
          <a:bodyPr wrap="square" lIns="0" tIns="0" rIns="0" bIns="0" rtlCol="0">
            <a:spAutoFit/>
          </a:bodyPr>
          <a:lstStyle/>
          <a:p>
            <a:r>
              <a:rPr lang="en-US" sz="2000" b="0" i="1" dirty="0" smtClean="0">
                <a:latin typeface="Cambria Math" panose="02040503050406030204" pitchFamily="18" charset="0"/>
              </a:rPr>
              <a:t>3 Categorical X variables and 1 quantitative x variable.</a:t>
            </a:r>
            <a:endParaRPr lang="en-US" sz="2000" b="0" i="1" dirty="0" smtClean="0">
              <a:latin typeface="Cambria Math" panose="02040503050406030204" pitchFamily="18" charset="0"/>
            </a:endParaRPr>
          </a:p>
        </p:txBody>
      </p:sp>
    </p:spTree>
    <p:extLst>
      <p:ext uri="{BB962C8B-B14F-4D97-AF65-F5344CB8AC3E}">
        <p14:creationId xmlns:p14="http://schemas.microsoft.com/office/powerpoint/2010/main" val="73210419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413426"/>
          </a:xfrm>
        </p:spPr>
        <p:txBody>
          <a:bodyPr/>
          <a:lstStyle/>
          <a:p>
            <a:r>
              <a:rPr lang="en-US" sz="2900" dirty="0" smtClean="0"/>
              <a:t>Regression to Create Forecasts When There is a Causal Relationship</a:t>
            </a:r>
            <a:endParaRPr lang="en-US" sz="2900" dirty="0"/>
          </a:p>
        </p:txBody>
      </p:sp>
      <p:sp>
        <p:nvSpPr>
          <p:cNvPr id="3" name="Content Placeholder 2"/>
          <p:cNvSpPr>
            <a:spLocks noGrp="1"/>
          </p:cNvSpPr>
          <p:nvPr>
            <p:ph idx="1"/>
          </p:nvPr>
        </p:nvSpPr>
        <p:spPr>
          <a:xfrm>
            <a:off x="318407" y="977774"/>
            <a:ext cx="10850336" cy="5880225"/>
          </a:xfrm>
        </p:spPr>
        <p:txBody>
          <a:bodyPr>
            <a:normAutofit fontScale="70000" lnSpcReduction="20000"/>
          </a:bodyPr>
          <a:lstStyle/>
          <a:p>
            <a:r>
              <a:rPr lang="en-US" dirty="0" smtClean="0"/>
              <a:t>Causation</a:t>
            </a:r>
          </a:p>
          <a:p>
            <a:pPr lvl="1"/>
            <a:r>
              <a:rPr lang="en-US" dirty="0" smtClean="0"/>
              <a:t>It is hard if not impossible to prove causation between two variables.</a:t>
            </a:r>
          </a:p>
          <a:p>
            <a:pPr lvl="1"/>
            <a:r>
              <a:rPr lang="en-US" dirty="0" smtClean="0"/>
              <a:t>Regression models and procedures do not prove causation.</a:t>
            </a:r>
          </a:p>
          <a:p>
            <a:pPr lvl="1"/>
            <a:r>
              <a:rPr lang="en-US" dirty="0"/>
              <a:t>Regression models and </a:t>
            </a:r>
            <a:r>
              <a:rPr lang="en-US" dirty="0" smtClean="0"/>
              <a:t>procedures can provide evidence of association or how variables are related.</a:t>
            </a:r>
          </a:p>
          <a:p>
            <a:pPr lvl="2"/>
            <a:r>
              <a:rPr lang="en-US" dirty="0" smtClean="0"/>
              <a:t>Correlation/Association are not the same as causation.</a:t>
            </a:r>
          </a:p>
          <a:p>
            <a:pPr lvl="1"/>
            <a:r>
              <a:rPr lang="en-US" dirty="0" smtClean="0"/>
              <a:t>Expert Judgement and practical experience assigns causation.</a:t>
            </a:r>
          </a:p>
          <a:p>
            <a:r>
              <a:rPr lang="en-US" dirty="0" smtClean="0"/>
              <a:t>From textbook list of variables that are believed to cause changes:</a:t>
            </a:r>
          </a:p>
          <a:p>
            <a:pPr lvl="1"/>
            <a:r>
              <a:rPr lang="en-US" dirty="0" smtClean="0"/>
              <a:t>x = Ad Expense </a:t>
            </a:r>
            <a:r>
              <a:rPr lang="en-US" dirty="0" smtClean="0">
                <a:sym typeface="Wingdings" panose="05000000000000000000" pitchFamily="2" charset="2"/>
              </a:rPr>
              <a:t> y = Sales Forecast</a:t>
            </a:r>
          </a:p>
          <a:p>
            <a:pPr lvl="1"/>
            <a:r>
              <a:rPr lang="en-US" dirty="0" smtClean="0">
                <a:sym typeface="Wingdings" panose="05000000000000000000" pitchFamily="2" charset="2"/>
              </a:rPr>
              <a:t>x = Mortgage Rate  y = Housing Construction Forecast</a:t>
            </a:r>
          </a:p>
          <a:p>
            <a:pPr lvl="1"/>
            <a:r>
              <a:rPr lang="en-US" dirty="0" smtClean="0">
                <a:sym typeface="Wingdings" panose="05000000000000000000" pitchFamily="2" charset="2"/>
              </a:rPr>
              <a:t>x = GPA  y = Starting Salary Forecast</a:t>
            </a:r>
          </a:p>
          <a:p>
            <a:pPr lvl="1"/>
            <a:r>
              <a:rPr lang="en-US" dirty="0" smtClean="0">
                <a:sym typeface="Wingdings" panose="05000000000000000000" pitchFamily="2" charset="2"/>
              </a:rPr>
              <a:t>x = Price of Product  y = Demand Forecast</a:t>
            </a:r>
          </a:p>
          <a:p>
            <a:pPr lvl="1"/>
            <a:r>
              <a:rPr lang="en-US" dirty="0" smtClean="0">
                <a:sym typeface="Wingdings" panose="05000000000000000000" pitchFamily="2" charset="2"/>
              </a:rPr>
              <a:t>x = Dow Jones Industrial Average  y = Individual Stock Value Forecast</a:t>
            </a:r>
          </a:p>
          <a:p>
            <a:pPr lvl="1"/>
            <a:r>
              <a:rPr lang="en-US" dirty="0" smtClean="0">
                <a:sym typeface="Wingdings" panose="05000000000000000000" pitchFamily="2" charset="2"/>
              </a:rPr>
              <a:t>x = Daily High Temperature  y = Electricity Usage Forecast</a:t>
            </a:r>
          </a:p>
          <a:p>
            <a:r>
              <a:rPr lang="en-US" dirty="0" smtClean="0">
                <a:sym typeface="Wingdings" panose="05000000000000000000" pitchFamily="2" charset="2"/>
              </a:rPr>
              <a:t>When you use variables like these, the regression model is called “Causal Models”.</a:t>
            </a:r>
          </a:p>
          <a:p>
            <a:r>
              <a:rPr lang="en-US" dirty="0" smtClean="0">
                <a:sym typeface="Wingdings" panose="05000000000000000000" pitchFamily="2" charset="2"/>
              </a:rPr>
              <a:t>The techniques learned in last chapter can be used to create an Estimated Regression Equation that can be used to make a forecast.</a:t>
            </a:r>
          </a:p>
          <a:p>
            <a:pPr lvl="1"/>
            <a:r>
              <a:rPr lang="en-US" dirty="0" smtClean="0">
                <a:sym typeface="Wingdings" panose="05000000000000000000" pitchFamily="2" charset="2"/>
              </a:rPr>
              <a:t>If we believe that the Least Squares Estimated </a:t>
            </a:r>
            <a:r>
              <a:rPr lang="en-US" dirty="0">
                <a:sym typeface="Wingdings" panose="05000000000000000000" pitchFamily="2" charset="2"/>
              </a:rPr>
              <a:t>Regression Equation </a:t>
            </a:r>
            <a:r>
              <a:rPr lang="en-US" dirty="0" smtClean="0">
                <a:sym typeface="Wingdings" panose="05000000000000000000" pitchFamily="2" charset="2"/>
              </a:rPr>
              <a:t>adequately describes the relationship between an x and y and we believe that a similar relationship exists for our forecast situation, using the </a:t>
            </a:r>
            <a:r>
              <a:rPr lang="en-US" dirty="0">
                <a:sym typeface="Wingdings" panose="05000000000000000000" pitchFamily="2" charset="2"/>
              </a:rPr>
              <a:t>Estimated Regression Equation </a:t>
            </a:r>
            <a:r>
              <a:rPr lang="en-US" dirty="0" smtClean="0">
                <a:sym typeface="Wingdings" panose="05000000000000000000" pitchFamily="2" charset="2"/>
              </a:rPr>
              <a:t>to forecast the value of y given an x value seems reasonable.</a:t>
            </a:r>
          </a:p>
          <a:p>
            <a:pPr lvl="1"/>
            <a:r>
              <a:rPr lang="en-US" dirty="0" smtClean="0">
                <a:sym typeface="Wingdings" panose="05000000000000000000" pitchFamily="2" charset="2"/>
              </a:rPr>
              <a:t>As always with Regression, start with a Scatter Chart to “look” at the data.</a:t>
            </a:r>
          </a:p>
          <a:p>
            <a:r>
              <a:rPr lang="en-US" dirty="0" smtClean="0">
                <a:sym typeface="Wingdings" panose="05000000000000000000" pitchFamily="2" charset="2"/>
              </a:rPr>
              <a:t>Estimated Simple Regression Equation = </a:t>
            </a:r>
            <a:r>
              <a:rPr lang="cy-GB" dirty="0" smtClean="0">
                <a:latin typeface="Calibri" panose="020F0502020204030204" pitchFamily="34" charset="0"/>
                <a:sym typeface="Wingdings" panose="05000000000000000000" pitchFamily="2" charset="2"/>
              </a:rPr>
              <a:t>ŷ</a:t>
            </a:r>
            <a:r>
              <a:rPr lang="cy-GB" baseline="-25000" dirty="0" smtClean="0">
                <a:latin typeface="Calibri" panose="020F0502020204030204" pitchFamily="34" charset="0"/>
                <a:sym typeface="Wingdings" panose="05000000000000000000" pitchFamily="2" charset="2"/>
              </a:rPr>
              <a:t>i</a:t>
            </a:r>
            <a:r>
              <a:rPr lang="cy-GB" dirty="0" smtClean="0">
                <a:latin typeface="Calibri" panose="020F0502020204030204" pitchFamily="34" charset="0"/>
                <a:sym typeface="Wingdings" panose="05000000000000000000" pitchFamily="2" charset="2"/>
              </a:rPr>
              <a:t> = b</a:t>
            </a:r>
            <a:r>
              <a:rPr lang="cy-GB" baseline="-25000" dirty="0" smtClean="0">
                <a:latin typeface="Calibri" panose="020F0502020204030204" pitchFamily="34" charset="0"/>
                <a:sym typeface="Wingdings" panose="05000000000000000000" pitchFamily="2" charset="2"/>
              </a:rPr>
              <a:t>1</a:t>
            </a:r>
            <a:r>
              <a:rPr lang="cy-GB" dirty="0" smtClean="0">
                <a:latin typeface="Calibri" panose="020F0502020204030204" pitchFamily="34" charset="0"/>
                <a:sym typeface="Wingdings" panose="05000000000000000000" pitchFamily="2" charset="2"/>
              </a:rPr>
              <a:t>*x</a:t>
            </a:r>
            <a:r>
              <a:rPr lang="cy-GB" baseline="-25000" dirty="0" smtClean="0">
                <a:latin typeface="Calibri" panose="020F0502020204030204" pitchFamily="34" charset="0"/>
                <a:sym typeface="Wingdings" panose="05000000000000000000" pitchFamily="2" charset="2"/>
              </a:rPr>
              <a:t>i</a:t>
            </a:r>
            <a:r>
              <a:rPr lang="cy-GB" dirty="0" smtClean="0">
                <a:latin typeface="Calibri" panose="020F0502020204030204" pitchFamily="34" charset="0"/>
                <a:sym typeface="Wingdings" panose="05000000000000000000" pitchFamily="2" charset="2"/>
              </a:rPr>
              <a:t> + b</a:t>
            </a:r>
            <a:r>
              <a:rPr lang="cy-GB" baseline="-25000" dirty="0" smtClean="0">
                <a:latin typeface="Calibri" panose="020F0502020204030204" pitchFamily="34" charset="0"/>
                <a:sym typeface="Wingdings" panose="05000000000000000000" pitchFamily="2" charset="2"/>
              </a:rPr>
              <a:t>0</a:t>
            </a:r>
            <a:r>
              <a:rPr lang="cy-GB" dirty="0" smtClean="0">
                <a:latin typeface="Calibri" panose="020F0502020204030204" pitchFamily="34" charset="0"/>
                <a:sym typeface="Wingdings" panose="05000000000000000000" pitchFamily="2" charset="2"/>
              </a:rPr>
              <a:t> (notice we are back to using x, rather than t for a Time Series)</a:t>
            </a:r>
            <a:endParaRPr lang="en-US" dirty="0" smtClean="0">
              <a:sym typeface="Wingdings" panose="05000000000000000000" pitchFamily="2" charset="2"/>
            </a:endParaRPr>
          </a:p>
          <a:p>
            <a:pPr lvl="1"/>
            <a:endParaRPr lang="en-US" dirty="0" smtClean="0">
              <a:sym typeface="Wingdings" panose="05000000000000000000" pitchFamily="2" charset="2"/>
            </a:endParaRPr>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43</a:t>
            </a:fld>
            <a:endParaRPr lang="en-US" dirty="0"/>
          </a:p>
        </p:txBody>
      </p:sp>
    </p:spTree>
    <p:extLst>
      <p:ext uri="{BB962C8B-B14F-4D97-AF65-F5344CB8AC3E}">
        <p14:creationId xmlns:p14="http://schemas.microsoft.com/office/powerpoint/2010/main" val="138655715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963612"/>
          </a:xfrm>
        </p:spPr>
        <p:txBody>
          <a:bodyPr/>
          <a:lstStyle/>
          <a:p>
            <a:pPr lvl="0"/>
            <a:r>
              <a:rPr lang="en-US" dirty="0"/>
              <a:t>Combining Causal Variables with Trends and Seasonal Effects</a:t>
            </a:r>
            <a:r>
              <a:rPr lang="en-US" dirty="0" smtClean="0"/>
              <a:t>.</a:t>
            </a:r>
            <a:endParaRPr lang="en-US" dirty="0"/>
          </a:p>
        </p:txBody>
      </p:sp>
      <p:sp>
        <p:nvSpPr>
          <p:cNvPr id="3" name="Content Placeholder 2"/>
          <p:cNvSpPr>
            <a:spLocks noGrp="1"/>
          </p:cNvSpPr>
          <p:nvPr>
            <p:ph idx="1"/>
          </p:nvPr>
        </p:nvSpPr>
        <p:spPr>
          <a:xfrm>
            <a:off x="318407" y="1447801"/>
            <a:ext cx="10850336" cy="5124450"/>
          </a:xfrm>
        </p:spPr>
        <p:txBody>
          <a:bodyPr/>
          <a:lstStyle/>
          <a:p>
            <a:r>
              <a:rPr lang="en-US" dirty="0" smtClean="0"/>
              <a:t>Example: combine regression techniques for all three:</a:t>
            </a:r>
          </a:p>
          <a:p>
            <a:pPr lvl="1"/>
            <a:r>
              <a:rPr lang="en-US" dirty="0" smtClean="0"/>
              <a:t>Causal Variable like Ad Expense to predict Sales</a:t>
            </a:r>
          </a:p>
          <a:p>
            <a:pPr lvl="1"/>
            <a:r>
              <a:rPr lang="en-US" dirty="0" smtClean="0"/>
              <a:t>Trend from a past data time series</a:t>
            </a:r>
          </a:p>
          <a:p>
            <a:pPr lvl="1"/>
            <a:r>
              <a:rPr lang="en-US" dirty="0" smtClean="0"/>
              <a:t>Seasonal Effects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44</a:t>
            </a:fld>
            <a:endParaRPr lang="en-US" dirty="0"/>
          </a:p>
        </p:txBody>
      </p:sp>
    </p:spTree>
    <p:extLst>
      <p:ext uri="{BB962C8B-B14F-4D97-AF65-F5344CB8AC3E}">
        <p14:creationId xmlns:p14="http://schemas.microsoft.com/office/powerpoint/2010/main" val="359929341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When Using Regression for Forecasting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Page 236 in textbook:</a:t>
            </a:r>
          </a:p>
          <a:p>
            <a:r>
              <a:rPr lang="en-US" dirty="0" smtClean="0"/>
              <a:t>Whether </a:t>
            </a:r>
            <a:r>
              <a:rPr lang="en-US" dirty="0"/>
              <a:t>a regression approach provides a good forecast depends largely on </a:t>
            </a:r>
          </a:p>
          <a:p>
            <a:pPr lvl="1"/>
            <a:r>
              <a:rPr lang="en-US" dirty="0"/>
              <a:t>How well we are able to identify and obtain data for independent variables that are closely related to the time series. </a:t>
            </a:r>
          </a:p>
          <a:p>
            <a:pPr lvl="1"/>
            <a:r>
              <a:rPr lang="en-US" dirty="0"/>
              <a:t>Part of the regression analysis procedure should focus on the selection of the set of independent variables that provides the best forecasting model.</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45</a:t>
            </a:fld>
            <a:endParaRPr lang="en-US" dirty="0"/>
          </a:p>
        </p:txBody>
      </p:sp>
    </p:spTree>
    <p:extLst>
      <p:ext uri="{BB962C8B-B14F-4D97-AF65-F5344CB8AC3E}">
        <p14:creationId xmlns:p14="http://schemas.microsoft.com/office/powerpoint/2010/main" val="7057715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Best Forecast Model</a:t>
            </a:r>
            <a:endParaRPr lang="en-US" dirty="0"/>
          </a:p>
        </p:txBody>
      </p:sp>
      <p:sp>
        <p:nvSpPr>
          <p:cNvPr id="3" name="Content Placeholder 2"/>
          <p:cNvSpPr>
            <a:spLocks noGrp="1"/>
          </p:cNvSpPr>
          <p:nvPr>
            <p:ph idx="1"/>
          </p:nvPr>
        </p:nvSpPr>
        <p:spPr/>
        <p:txBody>
          <a:bodyPr/>
          <a:lstStyle/>
          <a:p>
            <a:r>
              <a:rPr lang="en-US" dirty="0" smtClean="0"/>
              <a:t>Lots of trial and error.</a:t>
            </a:r>
          </a:p>
          <a:p>
            <a:r>
              <a:rPr lang="en-US" dirty="0" smtClean="0"/>
              <a:t>Large Time series, break set into two parts:</a:t>
            </a:r>
          </a:p>
          <a:p>
            <a:pPr lvl="1"/>
            <a:r>
              <a:rPr lang="en-US" dirty="0" smtClean="0"/>
              <a:t>Training Set: use earlier year to try different methods and find a good model</a:t>
            </a:r>
          </a:p>
          <a:p>
            <a:pPr lvl="1"/>
            <a:r>
              <a:rPr lang="en-US" dirty="0" smtClean="0"/>
              <a:t>Validation Set: Use model from Training Set to verify on this second set.</a:t>
            </a:r>
          </a:p>
          <a:p>
            <a:pPr lvl="1"/>
            <a:r>
              <a:rPr lang="en-US" dirty="0" smtClean="0"/>
              <a:t>Be wary of changes through long periods of time.</a:t>
            </a:r>
          </a:p>
          <a:p>
            <a:r>
              <a:rPr lang="en-US" dirty="0" smtClean="0"/>
              <a:t>Try to pick model that minimizes errors, such as MSE.</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46</a:t>
            </a:fld>
            <a:endParaRPr lang="en-US" dirty="0"/>
          </a:p>
        </p:txBody>
      </p:sp>
    </p:spTree>
    <p:extLst>
      <p:ext uri="{BB962C8B-B14F-4D97-AF65-F5344CB8AC3E}">
        <p14:creationId xmlns:p14="http://schemas.microsoft.com/office/powerpoint/2010/main" val="22480033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 Not Covered In This Class</a:t>
            </a:r>
            <a:endParaRPr lang="en-US" dirty="0"/>
          </a:p>
        </p:txBody>
      </p:sp>
      <p:sp>
        <p:nvSpPr>
          <p:cNvPr id="3" name="Content Placeholder 2"/>
          <p:cNvSpPr>
            <a:spLocks noGrp="1"/>
          </p:cNvSpPr>
          <p:nvPr>
            <p:ph idx="1"/>
          </p:nvPr>
        </p:nvSpPr>
        <p:spPr/>
        <p:txBody>
          <a:bodyPr>
            <a:normAutofit fontScale="92500"/>
          </a:bodyPr>
          <a:lstStyle/>
          <a:p>
            <a:pPr lvl="0"/>
            <a:r>
              <a:rPr lang="en-US" dirty="0" smtClean="0"/>
              <a:t>Moving </a:t>
            </a:r>
            <a:r>
              <a:rPr lang="en-US" dirty="0"/>
              <a:t>Averages &amp; Exponential Smoothing Only the Start</a:t>
            </a:r>
          </a:p>
          <a:p>
            <a:pPr lvl="1"/>
            <a:r>
              <a:rPr lang="en-US" dirty="0"/>
              <a:t>Moving Averages &amp; Exponential Smoothing are the foundation for more advanced formulas such as:</a:t>
            </a:r>
          </a:p>
          <a:p>
            <a:pPr lvl="2"/>
            <a:r>
              <a:rPr lang="en-US" dirty="0"/>
              <a:t>Weighted Moving Averages</a:t>
            </a:r>
          </a:p>
          <a:p>
            <a:pPr lvl="2"/>
            <a:r>
              <a:rPr lang="en-US" dirty="0"/>
              <a:t>Double Moving Averages</a:t>
            </a:r>
          </a:p>
          <a:p>
            <a:pPr lvl="2"/>
            <a:r>
              <a:rPr lang="en-US" dirty="0"/>
              <a:t>Brown's Method for Double Exponential Smoothing</a:t>
            </a:r>
          </a:p>
          <a:p>
            <a:pPr lvl="2"/>
            <a:r>
              <a:rPr lang="en-US" dirty="0"/>
              <a:t>Triple Exponential Smoothing</a:t>
            </a:r>
          </a:p>
          <a:p>
            <a:pPr lvl="2"/>
            <a:r>
              <a:rPr lang="en-US" dirty="0"/>
              <a:t>More…</a:t>
            </a:r>
          </a:p>
          <a:p>
            <a:r>
              <a:rPr lang="en-US" dirty="0" smtClean="0"/>
              <a:t>Regression with Nonlinear Trends</a:t>
            </a:r>
          </a:p>
          <a:p>
            <a:r>
              <a:rPr lang="en-US" dirty="0" smtClean="0"/>
              <a:t>Autoregressive Models</a:t>
            </a:r>
          </a:p>
          <a:p>
            <a:pPr lvl="1"/>
            <a:r>
              <a:rPr lang="en-US" dirty="0" smtClean="0"/>
              <a:t>Regression with independent variables from k previous period time series values (each a separate independent variable). Formula is used to predict future time series values.</a:t>
            </a:r>
          </a:p>
          <a:p>
            <a:r>
              <a:rPr lang="en-US" dirty="0" smtClean="0"/>
              <a:t>Holt-Winters Seasonal Smoothing</a:t>
            </a:r>
          </a:p>
          <a:p>
            <a:r>
              <a:rPr lang="en-US" dirty="0" smtClean="0"/>
              <a:t>Holt-Winters Multiplicative Method</a:t>
            </a:r>
          </a:p>
          <a:p>
            <a:pPr lvl="2"/>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47</a:t>
            </a:fld>
            <a:endParaRPr lang="en-US" dirty="0"/>
          </a:p>
        </p:txBody>
      </p:sp>
    </p:spTree>
    <p:extLst>
      <p:ext uri="{BB962C8B-B14F-4D97-AF65-F5344CB8AC3E}">
        <p14:creationId xmlns:p14="http://schemas.microsoft.com/office/powerpoint/2010/main" val="414961591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normAutofit fontScale="47500" lnSpcReduction="20000"/>
          </a:bodyPr>
          <a:lstStyle/>
          <a:p>
            <a:r>
              <a:rPr lang="en-US" dirty="0"/>
              <a:t>Time Series and </a:t>
            </a:r>
            <a:r>
              <a:rPr lang="en-US" dirty="0" smtClean="0"/>
              <a:t>Forecast</a:t>
            </a:r>
          </a:p>
          <a:p>
            <a:pPr lvl="0"/>
            <a:r>
              <a:rPr lang="en-US" dirty="0" smtClean="0"/>
              <a:t>Time Series Patterns</a:t>
            </a:r>
          </a:p>
          <a:p>
            <a:pPr lvl="1"/>
            <a:r>
              <a:rPr lang="en-US" dirty="0" smtClean="0"/>
              <a:t>Constant or Horizontal Pattern</a:t>
            </a:r>
          </a:p>
          <a:p>
            <a:pPr lvl="1"/>
            <a:r>
              <a:rPr lang="en-US" dirty="0" smtClean="0"/>
              <a:t>Trend Pattern</a:t>
            </a:r>
          </a:p>
          <a:p>
            <a:pPr lvl="1"/>
            <a:r>
              <a:rPr lang="en-US" dirty="0" smtClean="0"/>
              <a:t>Seasonal Pattern</a:t>
            </a:r>
          </a:p>
          <a:p>
            <a:pPr lvl="1"/>
            <a:r>
              <a:rPr lang="en-US" dirty="0" smtClean="0"/>
              <a:t>Trend-Seasonal Pattern</a:t>
            </a:r>
          </a:p>
          <a:p>
            <a:pPr lvl="1"/>
            <a:r>
              <a:rPr lang="en-US" dirty="0" smtClean="0"/>
              <a:t>Cyclical Pattern</a:t>
            </a:r>
          </a:p>
          <a:p>
            <a:pPr lvl="0"/>
            <a:r>
              <a:rPr lang="en-US" dirty="0" smtClean="0"/>
              <a:t>Basic Forecasting Methods</a:t>
            </a:r>
          </a:p>
          <a:p>
            <a:pPr lvl="1"/>
            <a:r>
              <a:rPr lang="en-US" dirty="0" smtClean="0"/>
              <a:t>For Constant or Horizontal or Stationary Pattern:</a:t>
            </a:r>
          </a:p>
          <a:p>
            <a:pPr lvl="2"/>
            <a:r>
              <a:rPr lang="en-US" dirty="0" smtClean="0"/>
              <a:t>Most Recent (Naïve Forecast Method)</a:t>
            </a:r>
          </a:p>
          <a:p>
            <a:pPr lvl="2"/>
            <a:r>
              <a:rPr lang="en-US" dirty="0" smtClean="0"/>
              <a:t>Average of Past Values</a:t>
            </a:r>
          </a:p>
          <a:p>
            <a:pPr lvl="2"/>
            <a:r>
              <a:rPr lang="en-US" dirty="0" smtClean="0"/>
              <a:t>Moving Averages</a:t>
            </a:r>
          </a:p>
          <a:p>
            <a:pPr lvl="2"/>
            <a:r>
              <a:rPr lang="en-US" dirty="0" smtClean="0"/>
              <a:t>Exponential Smoothing</a:t>
            </a:r>
          </a:p>
          <a:p>
            <a:pPr lvl="1"/>
            <a:r>
              <a:rPr lang="en-US" dirty="0"/>
              <a:t>Trends:</a:t>
            </a:r>
          </a:p>
          <a:p>
            <a:pPr lvl="2"/>
            <a:r>
              <a:rPr lang="en-US" dirty="0"/>
              <a:t>Regression </a:t>
            </a:r>
            <a:r>
              <a:rPr lang="en-US" dirty="0" smtClean="0"/>
              <a:t>Analysis</a:t>
            </a:r>
          </a:p>
          <a:p>
            <a:pPr lvl="0"/>
            <a:r>
              <a:rPr lang="en-US" dirty="0" smtClean="0"/>
              <a:t>Measure of Forecast Accuracy</a:t>
            </a:r>
          </a:p>
          <a:p>
            <a:pPr lvl="1"/>
            <a:r>
              <a:rPr lang="en-US" dirty="0" smtClean="0"/>
              <a:t>Forecast Error</a:t>
            </a:r>
          </a:p>
          <a:p>
            <a:pPr lvl="1"/>
            <a:r>
              <a:rPr lang="en-US" dirty="0" smtClean="0"/>
              <a:t>Mean Forecast Error = MFE</a:t>
            </a:r>
          </a:p>
          <a:p>
            <a:pPr lvl="1"/>
            <a:r>
              <a:rPr lang="en-US" dirty="0" smtClean="0"/>
              <a:t>Mean Absolute Error = MAE</a:t>
            </a:r>
          </a:p>
          <a:p>
            <a:pPr lvl="1"/>
            <a:r>
              <a:rPr lang="en-US" dirty="0" smtClean="0"/>
              <a:t>Mean Squared Error = MSE</a:t>
            </a:r>
          </a:p>
          <a:p>
            <a:pPr lvl="1"/>
            <a:r>
              <a:rPr lang="en-US" dirty="0" smtClean="0"/>
              <a:t>Mean Absolute Percentage Error = MAPE</a:t>
            </a:r>
          </a:p>
          <a:p>
            <a:pPr lvl="2"/>
            <a:endParaRPr lang="en-US" dirty="0" smtClean="0"/>
          </a:p>
          <a:p>
            <a:pPr lvl="0"/>
            <a:r>
              <a:rPr lang="en-US" sz="2300" dirty="0" smtClean="0"/>
              <a:t>Regression to Create Forecasts</a:t>
            </a:r>
          </a:p>
          <a:p>
            <a:pPr lvl="1"/>
            <a:r>
              <a:rPr lang="en-US" dirty="0" smtClean="0"/>
              <a:t>Regression Models to Calculate Estimates of Parameters for:</a:t>
            </a:r>
          </a:p>
          <a:p>
            <a:pPr lvl="2"/>
            <a:r>
              <a:rPr lang="en-US" dirty="0" smtClean="0"/>
              <a:t>When data show a linear trend</a:t>
            </a:r>
          </a:p>
          <a:p>
            <a:pPr lvl="2"/>
            <a:r>
              <a:rPr lang="en-US" dirty="0" smtClean="0"/>
              <a:t>When data show a seasonal pattern</a:t>
            </a:r>
          </a:p>
          <a:p>
            <a:pPr lvl="2"/>
            <a:r>
              <a:rPr lang="en-US" dirty="0" smtClean="0"/>
              <a:t>When data show trend and seasonal pattern</a:t>
            </a:r>
          </a:p>
          <a:p>
            <a:pPr lvl="2"/>
            <a:r>
              <a:rPr lang="en-US" dirty="0" smtClean="0"/>
              <a:t>When there is a causal relationship</a:t>
            </a:r>
          </a:p>
          <a:p>
            <a:r>
              <a:rPr lang="en-US" dirty="0"/>
              <a:t>Determining Best Forecast Model</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48</a:t>
            </a:fld>
            <a:endParaRPr lang="en-US" dirty="0"/>
          </a:p>
        </p:txBody>
      </p:sp>
    </p:spTree>
    <p:extLst>
      <p:ext uri="{BB962C8B-B14F-4D97-AF65-F5344CB8AC3E}">
        <p14:creationId xmlns:p14="http://schemas.microsoft.com/office/powerpoint/2010/main" val="342766749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4000" kern="1200" dirty="0" smtClean="0">
                <a:solidFill>
                  <a:schemeClr val="tx1"/>
                </a:solidFill>
                <a:effectLst/>
                <a:latin typeface="+mn-lt"/>
                <a:ea typeface="+mn-ea"/>
                <a:cs typeface="+mn-cs"/>
              </a:rPr>
              <a:t>Constant or Horizontal or Stationary Pattern</a:t>
            </a:r>
            <a:endParaRPr lang="en-US" sz="5400" dirty="0"/>
          </a:p>
        </p:txBody>
      </p:sp>
      <p:sp>
        <p:nvSpPr>
          <p:cNvPr id="3" name="Content Placeholder 2"/>
          <p:cNvSpPr>
            <a:spLocks noGrp="1"/>
          </p:cNvSpPr>
          <p:nvPr>
            <p:ph sz="half" idx="1"/>
          </p:nvPr>
        </p:nvSpPr>
        <p:spPr>
          <a:xfrm>
            <a:off x="609600" y="1043689"/>
            <a:ext cx="4876800" cy="5227751"/>
          </a:xfrm>
        </p:spPr>
        <p:txBody>
          <a:bodyPr>
            <a:normAutofit fontScale="92500" lnSpcReduction="10000"/>
          </a:bodyPr>
          <a:lstStyle/>
          <a:p>
            <a:r>
              <a:rPr lang="en-US" dirty="0" smtClean="0"/>
              <a:t>Data Fluctuate randomly around a constant mean over time and have a constant variance.</a:t>
            </a:r>
          </a:p>
          <a:p>
            <a:pPr lvl="1"/>
            <a:r>
              <a:rPr lang="en-US" sz="1900" dirty="0" smtClean="0"/>
              <a:t>Simply observing a Stationary Pattern is not sufficient evidence to conclude that the time series is stationary. Other methods for access the Stationary </a:t>
            </a:r>
            <a:r>
              <a:rPr lang="en-US" sz="1900" dirty="0"/>
              <a:t>Pattern </a:t>
            </a:r>
            <a:r>
              <a:rPr lang="en-US" sz="1900" dirty="0" smtClean="0"/>
              <a:t>and for transforming a nonstationary time series into a stationary series are </a:t>
            </a:r>
            <a:r>
              <a:rPr lang="en-US" sz="1900" dirty="0"/>
              <a:t>beyond the scope of this </a:t>
            </a:r>
            <a:r>
              <a:rPr lang="en-US" sz="1900" dirty="0" smtClean="0"/>
              <a:t>class.</a:t>
            </a:r>
          </a:p>
          <a:p>
            <a:r>
              <a:rPr lang="en-US" dirty="0" smtClean="0"/>
              <a:t>Sometimes business events (like signing a new contract) will shift the pattern to a new level.</a:t>
            </a:r>
          </a:p>
          <a:p>
            <a:pPr lvl="1"/>
            <a:r>
              <a:rPr lang="en-US" dirty="0" smtClean="0"/>
              <a:t>Changes like this are common and make choosing the appropriate forecasting method difficult.</a:t>
            </a:r>
          </a:p>
          <a:p>
            <a:endParaRPr lang="en-US" sz="2000" dirty="0" smtClean="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a:t>
            </a:fld>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6618" y="1043690"/>
            <a:ext cx="4293685" cy="5227751"/>
          </a:xfrm>
        </p:spPr>
      </p:pic>
    </p:spTree>
    <p:extLst>
      <p:ext uri="{BB962C8B-B14F-4D97-AF65-F5344CB8AC3E}">
        <p14:creationId xmlns:p14="http://schemas.microsoft.com/office/powerpoint/2010/main" val="42510823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4000" kern="1200" dirty="0" smtClean="0">
                <a:solidFill>
                  <a:schemeClr val="tx1"/>
                </a:solidFill>
                <a:effectLst/>
                <a:latin typeface="+mn-lt"/>
                <a:ea typeface="+mn-ea"/>
                <a:cs typeface="+mn-cs"/>
              </a:rPr>
              <a:t>Trend Pattern</a:t>
            </a:r>
            <a:endParaRPr lang="en-US" sz="5400" dirty="0"/>
          </a:p>
        </p:txBody>
      </p:sp>
      <p:sp>
        <p:nvSpPr>
          <p:cNvPr id="3" name="Content Placeholder 2"/>
          <p:cNvSpPr>
            <a:spLocks noGrp="1"/>
          </p:cNvSpPr>
          <p:nvPr>
            <p:ph sz="half" idx="1"/>
          </p:nvPr>
        </p:nvSpPr>
        <p:spPr/>
        <p:txBody>
          <a:bodyPr>
            <a:normAutofit fontScale="92500" lnSpcReduction="10000"/>
          </a:bodyPr>
          <a:lstStyle/>
          <a:p>
            <a:r>
              <a:rPr lang="en-US" dirty="0" smtClean="0"/>
              <a:t>A long-run shift upward or download over time observable over several time periods.</a:t>
            </a:r>
          </a:p>
          <a:p>
            <a:r>
              <a:rPr lang="en-US" dirty="0" smtClean="0"/>
              <a:t>Trend patterns are usually </a:t>
            </a:r>
            <a:r>
              <a:rPr lang="en-US" dirty="0"/>
              <a:t>the result of long-term factors such </a:t>
            </a:r>
            <a:r>
              <a:rPr lang="en-US" dirty="0" smtClean="0"/>
              <a:t>as:</a:t>
            </a:r>
          </a:p>
          <a:p>
            <a:pPr lvl="1"/>
            <a:r>
              <a:rPr lang="en-US" dirty="0" smtClean="0"/>
              <a:t>Demographics</a:t>
            </a:r>
          </a:p>
          <a:p>
            <a:pPr lvl="1"/>
            <a:r>
              <a:rPr lang="en-US" dirty="0" smtClean="0"/>
              <a:t>Population trends</a:t>
            </a:r>
          </a:p>
          <a:p>
            <a:pPr lvl="1"/>
            <a:r>
              <a:rPr lang="en-US" dirty="0"/>
              <a:t>Changing technology</a:t>
            </a:r>
          </a:p>
          <a:p>
            <a:pPr lvl="1"/>
            <a:r>
              <a:rPr lang="en-US" dirty="0" smtClean="0"/>
              <a:t>Preference </a:t>
            </a:r>
            <a:r>
              <a:rPr lang="en-US" dirty="0"/>
              <a:t>changes</a:t>
            </a:r>
          </a:p>
          <a:p>
            <a:pPr lvl="1"/>
            <a:r>
              <a:rPr lang="en-US" dirty="0" smtClean="0"/>
              <a:t>Competition</a:t>
            </a:r>
          </a:p>
          <a:p>
            <a:pPr lvl="1"/>
            <a:r>
              <a:rPr lang="en-US" dirty="0" smtClean="0"/>
              <a:t>Refining Business Model</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a:t>
            </a:fld>
            <a:endParaRPr lang="en-US" dirty="0"/>
          </a:p>
        </p:txBody>
      </p:sp>
      <p:pic>
        <p:nvPicPr>
          <p:cNvPr id="6" name="Content Placeholder 5"/>
          <p:cNvPicPr>
            <a:picLocks noGrp="1" noChangeAspect="1"/>
          </p:cNvPicPr>
          <p:nvPr>
            <p:ph sz="half" idx="2"/>
          </p:nvPr>
        </p:nvPicPr>
        <p:blipFill>
          <a:blip r:embed="rId3"/>
          <a:stretch>
            <a:fillRect/>
          </a:stretch>
        </p:blipFill>
        <p:spPr>
          <a:xfrm>
            <a:off x="6038905" y="2453616"/>
            <a:ext cx="4584589" cy="2755631"/>
          </a:xfrm>
          <a:prstGeom prst="rect">
            <a:avLst/>
          </a:prstGeom>
        </p:spPr>
      </p:pic>
    </p:spTree>
    <p:extLst>
      <p:ext uri="{BB962C8B-B14F-4D97-AF65-F5344CB8AC3E}">
        <p14:creationId xmlns:p14="http://schemas.microsoft.com/office/powerpoint/2010/main" val="15209223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kern="1200" dirty="0" smtClean="0">
                <a:solidFill>
                  <a:schemeClr val="tx1"/>
                </a:solidFill>
                <a:effectLst/>
                <a:latin typeface="+mn-lt"/>
                <a:ea typeface="+mn-ea"/>
                <a:cs typeface="+mn-cs"/>
              </a:rPr>
              <a:t>Seasonal </a:t>
            </a:r>
            <a:r>
              <a:rPr lang="en-US" sz="4000" dirty="0">
                <a:latin typeface="+mn-lt"/>
                <a:ea typeface="+mn-ea"/>
                <a:cs typeface="+mn-cs"/>
              </a:rPr>
              <a:t>Pattern (Periodic </a:t>
            </a:r>
            <a:r>
              <a:rPr lang="en-US" sz="4000" dirty="0" smtClean="0">
                <a:latin typeface="+mn-lt"/>
                <a:ea typeface="+mn-ea"/>
                <a:cs typeface="+mn-cs"/>
              </a:rPr>
              <a:t>Pattern)</a:t>
            </a:r>
            <a:endParaRPr lang="en-US" sz="5400" dirty="0"/>
          </a:p>
        </p:txBody>
      </p:sp>
      <p:sp>
        <p:nvSpPr>
          <p:cNvPr id="3" name="Content Placeholder 2"/>
          <p:cNvSpPr>
            <a:spLocks noGrp="1"/>
          </p:cNvSpPr>
          <p:nvPr>
            <p:ph sz="half" idx="1"/>
          </p:nvPr>
        </p:nvSpPr>
        <p:spPr/>
        <p:txBody>
          <a:bodyPr>
            <a:normAutofit fontScale="92500" lnSpcReduction="10000"/>
          </a:bodyPr>
          <a:lstStyle/>
          <a:p>
            <a:r>
              <a:rPr lang="en-US" dirty="0" smtClean="0"/>
              <a:t>Reoccurring patterns over successive periods of time.</a:t>
            </a:r>
          </a:p>
          <a:p>
            <a:r>
              <a:rPr lang="en-US" dirty="0" smtClean="0"/>
              <a:t>Examples:</a:t>
            </a:r>
          </a:p>
          <a:p>
            <a:pPr lvl="1"/>
            <a:r>
              <a:rPr lang="en-US" dirty="0" smtClean="0"/>
              <a:t>Seasonal sales of swim suits, skis, baseball gear</a:t>
            </a:r>
          </a:p>
          <a:p>
            <a:pPr lvl="2"/>
            <a:r>
              <a:rPr lang="en-US" dirty="0" smtClean="0"/>
              <a:t>Managers that sell skis expect sales to be highest in Q 4 and Q 1.</a:t>
            </a:r>
          </a:p>
          <a:p>
            <a:pPr lvl="1"/>
            <a:r>
              <a:rPr lang="en-US" dirty="0" smtClean="0"/>
              <a:t>Daily Auto Traffic</a:t>
            </a:r>
          </a:p>
          <a:p>
            <a:pPr lvl="1"/>
            <a:r>
              <a:rPr lang="en-US" dirty="0" smtClean="0"/>
              <a:t>Daily Restaurant traffic</a:t>
            </a:r>
          </a:p>
          <a:p>
            <a:pPr lvl="1"/>
            <a:r>
              <a:rPr lang="en-US" dirty="0" smtClean="0"/>
              <a:t>Patterns of views at YouTube for Business Related How To Videos: </a:t>
            </a:r>
            <a:r>
              <a:rPr lang="en-US" dirty="0" smtClean="0">
                <a:solidFill>
                  <a:srgbClr val="FF0000"/>
                </a:solidFill>
              </a:rPr>
              <a:t>Saturday View Count is always Lowest</a:t>
            </a:r>
            <a:endParaRPr lang="en-US" dirty="0">
              <a:solidFill>
                <a:srgbClr val="FF0000"/>
              </a:solidFill>
            </a:endParaRPr>
          </a:p>
        </p:txBody>
      </p:sp>
      <p:pic>
        <p:nvPicPr>
          <p:cNvPr id="7" name="Content Placeholder 6"/>
          <p:cNvPicPr>
            <a:picLocks noGrp="1" noChangeAspect="1"/>
          </p:cNvPicPr>
          <p:nvPr>
            <p:ph sz="half" idx="2"/>
          </p:nvPr>
        </p:nvPicPr>
        <p:blipFill>
          <a:blip r:embed="rId3"/>
          <a:stretch>
            <a:fillRect/>
          </a:stretch>
        </p:blipFill>
        <p:spPr>
          <a:xfrm>
            <a:off x="6021814" y="3941209"/>
            <a:ext cx="4584589" cy="2755631"/>
          </a:xfrm>
          <a:prstGeom prst="rect">
            <a:avLst/>
          </a:prstGeom>
        </p:spPr>
      </p:pic>
      <p:sp>
        <p:nvSpPr>
          <p:cNvPr id="4" name="Slide Number Placeholder 3"/>
          <p:cNvSpPr>
            <a:spLocks noGrp="1"/>
          </p:cNvSpPr>
          <p:nvPr>
            <p:ph type="sldNum" sz="quarter" idx="12"/>
          </p:nvPr>
        </p:nvSpPr>
        <p:spPr/>
        <p:txBody>
          <a:bodyPr/>
          <a:lstStyle/>
          <a:p>
            <a:fld id="{F2EC359B-1AB6-43CE-8AE3-778957AE5EF7}" type="slidenum">
              <a:rPr lang="en-US" smtClean="0"/>
              <a:pPr/>
              <a:t>7</a:t>
            </a:fld>
            <a:endParaRPr lang="en-US" dirty="0"/>
          </a:p>
        </p:txBody>
      </p:sp>
      <p:pic>
        <p:nvPicPr>
          <p:cNvPr id="8" name="Picture 7"/>
          <p:cNvPicPr>
            <a:picLocks noChangeAspect="1"/>
          </p:cNvPicPr>
          <p:nvPr/>
        </p:nvPicPr>
        <p:blipFill>
          <a:blip r:embed="rId4"/>
          <a:stretch>
            <a:fillRect/>
          </a:stretch>
        </p:blipFill>
        <p:spPr>
          <a:xfrm>
            <a:off x="6021813" y="1006389"/>
            <a:ext cx="4584589" cy="2755631"/>
          </a:xfrm>
          <a:prstGeom prst="rect">
            <a:avLst/>
          </a:prstGeom>
        </p:spPr>
      </p:pic>
    </p:spTree>
    <p:extLst>
      <p:ext uri="{BB962C8B-B14F-4D97-AF65-F5344CB8AC3E}">
        <p14:creationId xmlns:p14="http://schemas.microsoft.com/office/powerpoint/2010/main" val="8935308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4000" kern="1200" dirty="0" smtClean="0">
                <a:solidFill>
                  <a:schemeClr val="tx1"/>
                </a:solidFill>
                <a:effectLst/>
                <a:latin typeface="+mn-lt"/>
                <a:ea typeface="+mn-ea"/>
                <a:cs typeface="+mn-cs"/>
              </a:rPr>
              <a:t>Trend-Seasonal Pattern</a:t>
            </a:r>
            <a:endParaRPr lang="en-US" sz="5400" dirty="0"/>
          </a:p>
        </p:txBody>
      </p:sp>
      <p:sp>
        <p:nvSpPr>
          <p:cNvPr id="5" name="Content Placeholder 4"/>
          <p:cNvSpPr>
            <a:spLocks noGrp="1"/>
          </p:cNvSpPr>
          <p:nvPr>
            <p:ph sz="half" idx="1"/>
          </p:nvPr>
        </p:nvSpPr>
        <p:spPr/>
        <p:txBody>
          <a:bodyPr/>
          <a:lstStyle/>
          <a:p>
            <a:r>
              <a:rPr lang="en-US" dirty="0" smtClean="0"/>
              <a:t>In this example:</a:t>
            </a:r>
          </a:p>
          <a:p>
            <a:pPr lvl="1"/>
            <a:r>
              <a:rPr lang="en-US" dirty="0" smtClean="0"/>
              <a:t>Seasonal Pattern:</a:t>
            </a:r>
          </a:p>
          <a:p>
            <a:pPr lvl="2"/>
            <a:r>
              <a:rPr lang="en-US" dirty="0" smtClean="0"/>
              <a:t>Tuesday, Wednesday and Thursday are always the highest.</a:t>
            </a:r>
          </a:p>
          <a:p>
            <a:pPr lvl="2"/>
            <a:r>
              <a:rPr lang="en-US" dirty="0" smtClean="0"/>
              <a:t>Saturday is always the lowest.</a:t>
            </a:r>
          </a:p>
          <a:p>
            <a:pPr lvl="2"/>
            <a:r>
              <a:rPr lang="en-US" dirty="0" smtClean="0"/>
              <a:t>Sunday is always penultimate.</a:t>
            </a:r>
          </a:p>
          <a:p>
            <a:pPr lvl="1"/>
            <a:r>
              <a:rPr lang="en-US" dirty="0" smtClean="0"/>
              <a:t>Trend:</a:t>
            </a:r>
          </a:p>
          <a:p>
            <a:pPr lvl="2"/>
            <a:r>
              <a:rPr lang="en-US" dirty="0" smtClean="0"/>
              <a:t>Looks like average views per week or month are going up over time.</a:t>
            </a:r>
          </a:p>
          <a:p>
            <a:pPr lvl="1"/>
            <a:endParaRPr lang="en-US" dirty="0"/>
          </a:p>
        </p:txBody>
      </p:sp>
      <p:pic>
        <p:nvPicPr>
          <p:cNvPr id="8" name="Content Placeholder 7"/>
          <p:cNvPicPr>
            <a:picLocks noGrp="1" noChangeAspect="1"/>
          </p:cNvPicPr>
          <p:nvPr>
            <p:ph sz="half" idx="2"/>
          </p:nvPr>
        </p:nvPicPr>
        <p:blipFill>
          <a:blip r:embed="rId3"/>
          <a:stretch>
            <a:fillRect/>
          </a:stretch>
        </p:blipFill>
        <p:spPr>
          <a:xfrm>
            <a:off x="6038905" y="2453616"/>
            <a:ext cx="4584589" cy="2755631"/>
          </a:xfrm>
          <a:prstGeom prst="rect">
            <a:avLst/>
          </a:prstGeom>
        </p:spPr>
      </p:pic>
      <p:sp>
        <p:nvSpPr>
          <p:cNvPr id="4" name="Slide Number Placeholder 3"/>
          <p:cNvSpPr>
            <a:spLocks noGrp="1"/>
          </p:cNvSpPr>
          <p:nvPr>
            <p:ph type="sldNum" sz="quarter" idx="12"/>
          </p:nvPr>
        </p:nvSpPr>
        <p:spPr/>
        <p:txBody>
          <a:bodyPr/>
          <a:lstStyle/>
          <a:p>
            <a:fld id="{F2EC359B-1AB6-43CE-8AE3-778957AE5EF7}" type="slidenum">
              <a:rPr lang="en-US" smtClean="0"/>
              <a:pPr/>
              <a:t>8</a:t>
            </a:fld>
            <a:endParaRPr lang="en-US" dirty="0"/>
          </a:p>
        </p:txBody>
      </p:sp>
    </p:spTree>
    <p:extLst>
      <p:ext uri="{BB962C8B-B14F-4D97-AF65-F5344CB8AC3E}">
        <p14:creationId xmlns:p14="http://schemas.microsoft.com/office/powerpoint/2010/main" val="46867581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4000" kern="1200" dirty="0" smtClean="0">
                <a:solidFill>
                  <a:schemeClr val="tx1"/>
                </a:solidFill>
                <a:effectLst/>
                <a:latin typeface="+mn-lt"/>
                <a:ea typeface="+mn-ea"/>
                <a:cs typeface="+mn-cs"/>
              </a:rPr>
              <a:t>Cyclical Pattern</a:t>
            </a:r>
            <a:endParaRPr lang="en-US" sz="5400" dirty="0"/>
          </a:p>
        </p:txBody>
      </p:sp>
      <p:sp>
        <p:nvSpPr>
          <p:cNvPr id="3" name="Content Placeholder 2"/>
          <p:cNvSpPr>
            <a:spLocks noGrp="1"/>
          </p:cNvSpPr>
          <p:nvPr>
            <p:ph sz="half" idx="1"/>
          </p:nvPr>
        </p:nvSpPr>
        <p:spPr>
          <a:xfrm>
            <a:off x="609600" y="1249378"/>
            <a:ext cx="4876800" cy="4877102"/>
          </a:xfrm>
        </p:spPr>
        <p:txBody>
          <a:bodyPr>
            <a:normAutofit fontScale="77500" lnSpcReduction="20000"/>
          </a:bodyPr>
          <a:lstStyle/>
          <a:p>
            <a:pPr indent="-342900"/>
            <a:r>
              <a:rPr lang="en-US" dirty="0" smtClean="0"/>
              <a:t>Alternating </a:t>
            </a:r>
            <a:r>
              <a:rPr lang="en-US" dirty="0"/>
              <a:t>sequence of points below and above the </a:t>
            </a:r>
            <a:r>
              <a:rPr lang="en-US" dirty="0" err="1"/>
              <a:t>trendline</a:t>
            </a:r>
            <a:r>
              <a:rPr lang="en-US" dirty="0"/>
              <a:t> that lasts for more than one year</a:t>
            </a:r>
            <a:r>
              <a:rPr lang="en-US" dirty="0" smtClean="0"/>
              <a:t>.</a:t>
            </a:r>
          </a:p>
          <a:p>
            <a:pPr indent="-342900"/>
            <a:r>
              <a:rPr lang="en-US" dirty="0" smtClean="0"/>
              <a:t>Economic or business cycles often cause this pattern.</a:t>
            </a:r>
          </a:p>
          <a:p>
            <a:pPr indent="-342900"/>
            <a:r>
              <a:rPr lang="en-US" dirty="0" smtClean="0"/>
              <a:t>Example: Easy credit leads to high asset prices which eventually leads to a bust.</a:t>
            </a:r>
            <a:endParaRPr lang="en-US" dirty="0"/>
          </a:p>
          <a:p>
            <a:pPr indent="-342900"/>
            <a:r>
              <a:rPr lang="en-US" dirty="0"/>
              <a:t>Cyclical effects are often combined with long-term trend effects and referred to as trend-cycle effects</a:t>
            </a:r>
            <a:r>
              <a:rPr lang="en-US" dirty="0" smtClean="0"/>
              <a:t>.</a:t>
            </a:r>
          </a:p>
          <a:p>
            <a:pPr indent="-342900"/>
            <a:r>
              <a:rPr lang="en-US" dirty="0" smtClean="0"/>
              <a:t>Chart shows big dips at: Depression (1930s), WW2 (1940s), 1970s stagflation, Internet Bubble (2001-03), Housing Bubble (2007-10)</a:t>
            </a:r>
            <a:endParaRPr lang="en-US" dirty="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92800" y="2317215"/>
            <a:ext cx="4876800" cy="3028432"/>
          </a:xfrm>
        </p:spPr>
      </p:pic>
      <p:sp>
        <p:nvSpPr>
          <p:cNvPr id="4" name="Slide Number Placeholder 3"/>
          <p:cNvSpPr>
            <a:spLocks noGrp="1"/>
          </p:cNvSpPr>
          <p:nvPr>
            <p:ph type="sldNum" sz="quarter" idx="12"/>
          </p:nvPr>
        </p:nvSpPr>
        <p:spPr/>
        <p:txBody>
          <a:bodyPr/>
          <a:lstStyle/>
          <a:p>
            <a:fld id="{F2EC359B-1AB6-43CE-8AE3-778957AE5EF7}" type="slidenum">
              <a:rPr lang="en-US" smtClean="0"/>
              <a:pPr/>
              <a:t>9</a:t>
            </a:fld>
            <a:endParaRPr lang="en-US" dirty="0"/>
          </a:p>
        </p:txBody>
      </p:sp>
    </p:spTree>
    <p:extLst>
      <p:ext uri="{BB962C8B-B14F-4D97-AF65-F5344CB8AC3E}">
        <p14:creationId xmlns:p14="http://schemas.microsoft.com/office/powerpoint/2010/main" val="34663241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bg1"/>
        </a:solidFill>
        <a:ln>
          <a:solidFill>
            <a:srgbClr val="FF0000"/>
          </a:solidFill>
        </a:ln>
      </a:spPr>
      <a:bodyPr rtlCol="0" anchor="ct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12700">
          <a:solidFill>
            <a:schemeClr val="tx1"/>
          </a:solidFill>
        </a:ln>
      </a:spPr>
      <a:bodyPr wrap="none" lIns="0" tIns="0" rIns="0" bIns="0" rtlCol="0">
        <a:spAutoFit/>
      </a:bodyPr>
      <a:lstStyle>
        <a:defPPr>
          <a:defRPr sz="2800" b="0" i="1" smtClean="0">
            <a:latin typeface="Cambria Math" panose="020405030504060302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6875</TotalTime>
  <Words>3112</Words>
  <Application>Microsoft Office PowerPoint</Application>
  <PresentationFormat>Widescreen</PresentationFormat>
  <Paragraphs>446</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Cambria</vt:lpstr>
      <vt:lpstr>Cambria Math</vt:lpstr>
      <vt:lpstr>Wingdings</vt:lpstr>
      <vt:lpstr>Adjacency</vt:lpstr>
      <vt:lpstr>Highline Class, BI 348</vt:lpstr>
      <vt:lpstr>Topics Covered:</vt:lpstr>
      <vt:lpstr>Time Series</vt:lpstr>
      <vt:lpstr>Forecast</vt:lpstr>
      <vt:lpstr>Constant or Horizontal or Stationary Pattern</vt:lpstr>
      <vt:lpstr>Trend Pattern</vt:lpstr>
      <vt:lpstr>Seasonal Pattern (Periodic Pattern)</vt:lpstr>
      <vt:lpstr>Trend-Seasonal Pattern</vt:lpstr>
      <vt:lpstr>Cyclical Pattern</vt:lpstr>
      <vt:lpstr>Basic Forecasting Methods</vt:lpstr>
      <vt:lpstr>Measure of Forecast Accuracy</vt:lpstr>
      <vt:lpstr>Constant or Horizontal or Stationary Pattern Forecast Methods:</vt:lpstr>
      <vt:lpstr>Constant or Horizontal or Stationary Pattern Forecast Methods:</vt:lpstr>
      <vt:lpstr>Moving Average Forecast Formula</vt:lpstr>
      <vt:lpstr>Constant or Horizontal or Stationary Pattern Forecast Methods:</vt:lpstr>
      <vt:lpstr>Constant or Horizontal or Stationary Pattern Forecast Methods:</vt:lpstr>
      <vt:lpstr>Alternative Exponential Smoothing Forecast Formula:</vt:lpstr>
      <vt:lpstr>Forecast Error</vt:lpstr>
      <vt:lpstr>Mean Forecast Error = MFE</vt:lpstr>
      <vt:lpstr>Mean Absolute Error = MAE</vt:lpstr>
      <vt:lpstr>Mean Squared Error = MSE</vt:lpstr>
      <vt:lpstr>Comparison of MAE and MSE across different Time Intervals or Time Series</vt:lpstr>
      <vt:lpstr>Mean Absolute Percentage Error = MAPE</vt:lpstr>
      <vt:lpstr>Example for Most Recent Value (Naïve) as Forecast:</vt:lpstr>
      <vt:lpstr>Example for Averaging Past Values as Forecast:</vt:lpstr>
      <vt:lpstr>Naïve Method Vs. Averaging Past Values</vt:lpstr>
      <vt:lpstr>Moving Average &amp; Exponential Smoothing</vt:lpstr>
      <vt:lpstr>Example for Moving Average as Forecast:</vt:lpstr>
      <vt:lpstr>Compare Forecast Accuracy/Error Measures for Different Forecast Methods:</vt:lpstr>
      <vt:lpstr>Use trial and Error to find k that provides the minimum MSE</vt:lpstr>
      <vt:lpstr>Forecast Error for Future Forecast?</vt:lpstr>
      <vt:lpstr>Historical Data and Good Business Judgment</vt:lpstr>
      <vt:lpstr>Exponential Smoothing Models</vt:lpstr>
      <vt:lpstr>Exponential Smoothing Models</vt:lpstr>
      <vt:lpstr>Sales That Jump To New Level: Pick Smallest MSE</vt:lpstr>
      <vt:lpstr>Regression to Create Forecasts</vt:lpstr>
      <vt:lpstr>Regression to Create Forecasts When Data Show a Linear Trend</vt:lpstr>
      <vt:lpstr>Regression to Create Forecasts When Data Show a Linear Trend</vt:lpstr>
      <vt:lpstr>Regression to Create Forecasts When Data Show a Seasonal Pattern Without a Trend</vt:lpstr>
      <vt:lpstr>Regression to Create Forecasts When Data Show a Seasonal Pattern without a Trend</vt:lpstr>
      <vt:lpstr>Regression To Create Forecasts When Data Show Trend &amp; Seasonal Pattern</vt:lpstr>
      <vt:lpstr>Regression To Create Forecasts When Data Show Trend &amp; Seasonal Pattern</vt:lpstr>
      <vt:lpstr>Regression to Create Forecasts When There is a Causal Relationship</vt:lpstr>
      <vt:lpstr>Combining Causal Variables with Trends and Seasonal Effects.</vt:lpstr>
      <vt:lpstr>Considerations When Using Regression for Forecasting</vt:lpstr>
      <vt:lpstr>Determining Best Forecast Model</vt:lpstr>
      <vt:lpstr>Other Methods Not Covered In This Class</vt:lpstr>
      <vt:lpstr>Topics Covered:</vt:lpstr>
    </vt:vector>
  </TitlesOfParts>
  <Company>Highline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Highline Class, BI 348</dc:title>
  <dc:creator>Girvin, Michael</dc:creator>
  <cp:lastModifiedBy>Girvin, Michael</cp:lastModifiedBy>
  <cp:revision>388</cp:revision>
  <cp:lastPrinted>2015-12-03T01:24:15Z</cp:lastPrinted>
  <dcterms:created xsi:type="dcterms:W3CDTF">2015-11-21T20:59:41Z</dcterms:created>
  <dcterms:modified xsi:type="dcterms:W3CDTF">2015-12-04T02:08:06Z</dcterms:modified>
</cp:coreProperties>
</file>