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3"/>
  </p:notesMasterIdLst>
  <p:handoutMasterIdLst>
    <p:handoutMasterId r:id="rId44"/>
  </p:handoutMasterIdLst>
  <p:sldIdLst>
    <p:sldId id="257" r:id="rId4"/>
    <p:sldId id="282" r:id="rId5"/>
    <p:sldId id="341" r:id="rId6"/>
    <p:sldId id="287" r:id="rId7"/>
    <p:sldId id="344" r:id="rId8"/>
    <p:sldId id="342" r:id="rId9"/>
    <p:sldId id="289" r:id="rId10"/>
    <p:sldId id="286" r:id="rId11"/>
    <p:sldId id="343" r:id="rId12"/>
    <p:sldId id="296" r:id="rId13"/>
    <p:sldId id="297" r:id="rId14"/>
    <p:sldId id="293" r:id="rId15"/>
    <p:sldId id="294" r:id="rId16"/>
    <p:sldId id="295" r:id="rId17"/>
    <p:sldId id="334" r:id="rId18"/>
    <p:sldId id="285" r:id="rId19"/>
    <p:sldId id="298" r:id="rId20"/>
    <p:sldId id="299" r:id="rId21"/>
    <p:sldId id="345" r:id="rId22"/>
    <p:sldId id="346" r:id="rId23"/>
    <p:sldId id="300" r:id="rId24"/>
    <p:sldId id="339" r:id="rId25"/>
    <p:sldId id="317" r:id="rId26"/>
    <p:sldId id="318" r:id="rId27"/>
    <p:sldId id="336" r:id="rId28"/>
    <p:sldId id="337" r:id="rId29"/>
    <p:sldId id="326" r:id="rId30"/>
    <p:sldId id="322" r:id="rId31"/>
    <p:sldId id="321" r:id="rId32"/>
    <p:sldId id="332" r:id="rId33"/>
    <p:sldId id="325" r:id="rId34"/>
    <p:sldId id="324" r:id="rId35"/>
    <p:sldId id="323" r:id="rId36"/>
    <p:sldId id="338" r:id="rId37"/>
    <p:sldId id="320" r:id="rId38"/>
    <p:sldId id="340" r:id="rId39"/>
    <p:sldId id="327" r:id="rId40"/>
    <p:sldId id="328" r:id="rId41"/>
    <p:sldId id="329" r:id="rId42"/>
  </p:sldIdLst>
  <p:sldSz cx="12192000" cy="6858000"/>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8343B38-3A32-4473-8559-503DD8BD0158}">
          <p14:sldIdLst>
            <p14:sldId id="257"/>
            <p14:sldId id="282"/>
            <p14:sldId id="341"/>
            <p14:sldId id="287"/>
            <p14:sldId id="344"/>
            <p14:sldId id="342"/>
            <p14:sldId id="289"/>
            <p14:sldId id="286"/>
            <p14:sldId id="343"/>
            <p14:sldId id="296"/>
            <p14:sldId id="297"/>
            <p14:sldId id="293"/>
            <p14:sldId id="294"/>
            <p14:sldId id="295"/>
            <p14:sldId id="334"/>
            <p14:sldId id="285"/>
            <p14:sldId id="298"/>
            <p14:sldId id="299"/>
            <p14:sldId id="345"/>
            <p14:sldId id="346"/>
            <p14:sldId id="300"/>
            <p14:sldId id="339"/>
            <p14:sldId id="317"/>
            <p14:sldId id="318"/>
            <p14:sldId id="336"/>
            <p14:sldId id="337"/>
            <p14:sldId id="326"/>
            <p14:sldId id="322"/>
            <p14:sldId id="321"/>
            <p14:sldId id="332"/>
            <p14:sldId id="325"/>
            <p14:sldId id="324"/>
            <p14:sldId id="323"/>
            <p14:sldId id="338"/>
            <p14:sldId id="320"/>
            <p14:sldId id="340"/>
            <p14:sldId id="327"/>
            <p14:sldId id="328"/>
            <p14:sldId id="32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83" autoAdjust="0"/>
    <p:restoredTop sz="95788" autoAdjust="0"/>
  </p:normalViewPr>
  <p:slideViewPr>
    <p:cSldViewPr snapToGrid="0">
      <p:cViewPr varScale="1">
        <p:scale>
          <a:sx n="98" d="100"/>
          <a:sy n="98" d="100"/>
        </p:scale>
        <p:origin x="384" y="96"/>
      </p:cViewPr>
      <p:guideLst>
        <p:guide orient="horz" pos="2160"/>
        <p:guide pos="3840"/>
      </p:guideLst>
    </p:cSldViewPr>
  </p:slideViewPr>
  <p:outlineViewPr>
    <p:cViewPr>
      <p:scale>
        <a:sx n="33" d="100"/>
        <a:sy n="33" d="100"/>
      </p:scale>
      <p:origin x="0" y="-241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31639" y="1"/>
            <a:ext cx="4002299" cy="351737"/>
          </a:xfrm>
          <a:prstGeom prst="rect">
            <a:avLst/>
          </a:prstGeom>
        </p:spPr>
        <p:txBody>
          <a:bodyPr vert="horz" lIns="91440" tIns="45720" rIns="91440" bIns="45720" rtlCol="0"/>
          <a:lstStyle>
            <a:lvl1pPr algn="r">
              <a:defRPr sz="1200"/>
            </a:lvl1pPr>
          </a:lstStyle>
          <a:p>
            <a:fld id="{E647C360-0D3A-4DA5-90E7-7276169BC98E}" type="datetimeFigureOut">
              <a:rPr lang="en-US" smtClean="0"/>
              <a:t>11/5/2015</a:t>
            </a:fld>
            <a:endParaRPr lang="en-US" dirty="0"/>
          </a:p>
        </p:txBody>
      </p:sp>
      <p:sp>
        <p:nvSpPr>
          <p:cNvPr id="4" name="Footer Placeholder 3"/>
          <p:cNvSpPr>
            <a:spLocks noGrp="1"/>
          </p:cNvSpPr>
          <p:nvPr>
            <p:ph type="ftr" sz="quarter" idx="2"/>
          </p:nvPr>
        </p:nvSpPr>
        <p:spPr>
          <a:xfrm>
            <a:off x="0" y="6658664"/>
            <a:ext cx="4002299" cy="35173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31639" y="6658664"/>
            <a:ext cx="4002299" cy="351736"/>
          </a:xfrm>
          <a:prstGeom prst="rect">
            <a:avLst/>
          </a:prstGeom>
        </p:spPr>
        <p:txBody>
          <a:bodyPr vert="horz" lIns="91440" tIns="45720" rIns="91440" bIns="45720" rtlCol="0" anchor="b"/>
          <a:lstStyle>
            <a:lvl1pPr algn="r">
              <a:defRPr sz="1200"/>
            </a:lvl1pPr>
          </a:lstStyle>
          <a:p>
            <a:fld id="{48499377-41BE-464F-B520-9385A5F2107E}" type="slidenum">
              <a:rPr lang="en-US" smtClean="0"/>
              <a:t>‹#›</a:t>
            </a:fld>
            <a:endParaRPr lang="en-US" dirty="0"/>
          </a:p>
        </p:txBody>
      </p:sp>
    </p:spTree>
    <p:extLst>
      <p:ext uri="{BB962C8B-B14F-4D97-AF65-F5344CB8AC3E}">
        <p14:creationId xmlns:p14="http://schemas.microsoft.com/office/powerpoint/2010/main" val="661754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31639" y="1"/>
            <a:ext cx="4002299" cy="351737"/>
          </a:xfrm>
          <a:prstGeom prst="rect">
            <a:avLst/>
          </a:prstGeom>
        </p:spPr>
        <p:txBody>
          <a:bodyPr vert="horz" lIns="91440" tIns="45720" rIns="91440" bIns="45720" rtlCol="0"/>
          <a:lstStyle>
            <a:lvl1pPr algn="r">
              <a:defRPr sz="1200"/>
            </a:lvl1pPr>
          </a:lstStyle>
          <a:p>
            <a:fld id="{9E6ADDC8-9D95-42AA-A0B2-33F4F7321CEF}" type="datetimeFigureOut">
              <a:rPr lang="en-US" smtClean="0"/>
              <a:t>11/5/2015</a:t>
            </a:fld>
            <a:endParaRPr lang="en-US" dirty="0"/>
          </a:p>
        </p:txBody>
      </p:sp>
      <p:sp>
        <p:nvSpPr>
          <p:cNvPr id="4" name="Slide Image Placeholder 3"/>
          <p:cNvSpPr>
            <a:spLocks noGrp="1" noRot="1" noChangeAspect="1"/>
          </p:cNvSpPr>
          <p:nvPr>
            <p:ph type="sldImg" idx="2"/>
          </p:nvPr>
        </p:nvSpPr>
        <p:spPr>
          <a:xfrm>
            <a:off x="2516188" y="876300"/>
            <a:ext cx="4203700" cy="23653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23608" y="3373755"/>
            <a:ext cx="7388860" cy="276034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02299" cy="35173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31639" y="6658664"/>
            <a:ext cx="4002299" cy="351736"/>
          </a:xfrm>
          <a:prstGeom prst="rect">
            <a:avLst/>
          </a:prstGeom>
        </p:spPr>
        <p:txBody>
          <a:bodyPr vert="horz" lIns="91440" tIns="45720" rIns="91440" bIns="45720" rtlCol="0" anchor="b"/>
          <a:lstStyle>
            <a:lvl1pPr algn="r">
              <a:defRPr sz="1200"/>
            </a:lvl1pPr>
          </a:lstStyle>
          <a:p>
            <a:fld id="{65ACFCAE-BB30-4BA0-B374-9EAA7B8FED1C}" type="slidenum">
              <a:rPr lang="en-US" smtClean="0"/>
              <a:t>‹#›</a:t>
            </a:fld>
            <a:endParaRPr lang="en-US" dirty="0"/>
          </a:p>
        </p:txBody>
      </p:sp>
    </p:spTree>
    <p:extLst>
      <p:ext uri="{BB962C8B-B14F-4D97-AF65-F5344CB8AC3E}">
        <p14:creationId xmlns:p14="http://schemas.microsoft.com/office/powerpoint/2010/main" val="312302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344394-1A30-49B8-8F86-0970772643B6}" type="slidenum">
              <a:rPr lang="en-US" smtClean="0">
                <a:solidFill>
                  <a:prstClr val="black"/>
                </a:solidFill>
              </a:rPr>
              <a:pPr/>
              <a:t>1</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BI 348, Chapter 01</a:t>
            </a:r>
            <a:endParaRPr lang="en-US" dirty="0">
              <a:solidFill>
                <a:prstClr val="black"/>
              </a:solidFill>
            </a:endParaRPr>
          </a:p>
        </p:txBody>
      </p:sp>
    </p:spTree>
    <p:extLst>
      <p:ext uri="{BB962C8B-B14F-4D97-AF65-F5344CB8AC3E}">
        <p14:creationId xmlns:p14="http://schemas.microsoft.com/office/powerpoint/2010/main" val="3368910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Let us consider the case of Gossamer Industries, a firm that produces fine silk clothing products.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Gossamer is interested in tracking the sales of one of its most popular items, a particular style of women’s scarf.</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Table 3.1 and Figure 3.3 provide examples of a table and chart with low data-ink ratios used to display sales of this style of women’s scarf.</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data used in this table and figure represent product sales by day.</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4F60B61-172D-4509-B931-6E88C4E54591}"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773347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Table 3.2 shows a modified table in which all grid lines have been deleted except for those around the title of the table.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Deleting the grid lines in Table 3.1 increases the data-ink ratio because a larger proportion of the ink used in the table is used to convey the information</a:t>
            </a: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 (the actual numbers).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Similarly, deleting the unnecessary horizontal lines in Figure 3.4 increases the data-ink ratio.</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572147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Consider when the accounting department of Gossamer Industries is summarizing the company’s annual data for completion of its federal tax forms.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 this case, the specific numbers corresponding to revenues and expenses are important and not just the relative values.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Therefore, these data should be presented in a table similar to Table 3.3.</a:t>
            </a: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Similarly, if it is important to know exactly by how much revenues exceed expenses each month, then this would also be better presented as a table rather than as a line chart, as seen in Figure 3.5.</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632457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Figure 3.6 allows the reader to easily see the monthly changes in revenues and costs while also being able to refer to the exact numerical values.</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745498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Costs and revenues are measured in dollars ($), but head count is measured in number of employees.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Although all these values can be displayed on a line chart using multiple vertical axes, this is generally not recommended.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Because the values have widely different magnitudes (costs and revenues are in the tens of thousands, whereas headcount is approximately 10 each month), it would be difficult to interpret changes on a single chart.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Therefore, a table similar to Table 3.4 is recommended.</a:t>
            </a:r>
          </a:p>
        </p:txBody>
      </p:sp>
      <p:sp>
        <p:nvSpPr>
          <p:cNvPr id="4" name="Slide Number Placeholder 3"/>
          <p:cNvSpPr>
            <a:spLocks noGrp="1"/>
          </p:cNvSpPr>
          <p:nvPr>
            <p:ph type="sldNum" sz="quarter" idx="10"/>
          </p:nvPr>
        </p:nvSpPr>
        <p:spPr/>
        <p:txBody>
          <a:bodyPr/>
          <a:lstStyle/>
          <a:p>
            <a:fld id="{54F60B61-172D-4509-B931-6E88C4E54591}"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796472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Figure 3.7 compares several forms of a table displaying Gossamer’s costs and revenue data.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Most people find Design D, with the fewest grid lines, easiest to read. </a:t>
            </a:r>
          </a:p>
          <a:p>
            <a:pPr marL="171450" indent="-171450" algn="l">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 this table, grid lines are used only to separate the column headings from the data and to indicate that a calculation has occurred to generate the Profits row and the Total column.</a:t>
            </a:r>
          </a:p>
          <a:p>
            <a:pPr algn="l"/>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17</a:t>
            </a:fld>
            <a:endParaRPr lang="en-US" dirty="0"/>
          </a:p>
        </p:txBody>
      </p:sp>
    </p:spTree>
    <p:extLst>
      <p:ext uri="{BB962C8B-B14F-4D97-AF65-F5344CB8AC3E}">
        <p14:creationId xmlns:p14="http://schemas.microsoft.com/office/powerpoint/2010/main" val="3030195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Table 3.5 breaks out the revenue data by location for nine cities and shows 12 months of revenue and cost data.</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Every other column has been lightly shaded. This helps the reader quickly scan the table to see which values correspond with each month.</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horizontal line between the revenue for Academy and the Total row helps the reader differentiate the revenue data for each location and indicates that a calculation has taken place to generate the totals by month.</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Columns of numerical values in a table should be right-aligned. This makes it easy to see differences in the magnitude of values.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If you are showing digits to the right of the decimal point, all values should include the same number of digits to the right of the decimal.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It is generally best to left-align text values within a column in a table, as in the Revenues by Location (the first) column of Table 3.5.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Column headings should either match the alignment of the data in the columns or be centered over the values, as in Table 3.5.</a:t>
            </a: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4F60B61-172D-4509-B931-6E88C4E54591}" type="slidenum">
              <a:rPr lang="en-US" smtClean="0"/>
              <a:t>18</a:t>
            </a:fld>
            <a:endParaRPr lang="en-US" dirty="0"/>
          </a:p>
        </p:txBody>
      </p:sp>
    </p:spTree>
    <p:extLst>
      <p:ext uri="{BB962C8B-B14F-4D97-AF65-F5344CB8AC3E}">
        <p14:creationId xmlns:p14="http://schemas.microsoft.com/office/powerpoint/2010/main" val="35428455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F0058A-625E-4F7B-93F6-3C7291ED5B81}" type="datetime1">
              <a:rPr lang="en-US" smtClean="0">
                <a:solidFill>
                  <a:srgbClr val="DFDCB7"/>
                </a:solidFill>
              </a:rPr>
              <a:pPr/>
              <a:t>11/5/2015</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283469859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A1257F-A1CD-42E9-8B52-4257484E686A}" type="datetime1">
              <a:rPr lang="en-US" smtClean="0">
                <a:solidFill>
                  <a:srgbClr val="DFDCB7"/>
                </a:solidFill>
              </a:rPr>
              <a:pPr/>
              <a:t>11/5/2015</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204150089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AE698C-C9D2-4BB8-90EB-CADD575F3F9E}" type="datetime1">
              <a:rPr lang="en-US" smtClean="0">
                <a:solidFill>
                  <a:srgbClr val="DFDCB7"/>
                </a:solidFill>
              </a:rPr>
              <a:pPr/>
              <a:t>11/5/2015</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257820334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203200" y="0"/>
            <a:ext cx="5689600" cy="6019800"/>
          </a:xfrm>
          <a:prstGeom prst="rect">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6604000" y="1676400"/>
            <a:ext cx="5080000" cy="1600200"/>
          </a:xfrm>
        </p:spPr>
        <p:txBody>
          <a:bodyPr>
            <a:noAutofit/>
          </a:bodyPr>
          <a:lstStyle>
            <a:lvl1pPr algn="ctr">
              <a:defRPr sz="4000">
                <a:solidFill>
                  <a:schemeClr val="tx1"/>
                </a:solidFill>
                <a:latin typeface="Calibri" pitchFamily="34" charset="0"/>
                <a:cs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010400" y="3505200"/>
            <a:ext cx="4341091" cy="2057400"/>
          </a:xfrm>
          <a:prstGeom prst="rect">
            <a:avLst/>
          </a:prstGeom>
        </p:spPr>
        <p:txBody>
          <a:bodyPr anchor="t" anchorCtr="0">
            <a:normAutofit/>
          </a:bodyPr>
          <a:lstStyle>
            <a:lvl1pPr marL="0" indent="0" algn="ctr">
              <a:buNone/>
              <a:defRPr lang="en-US" sz="3000" kern="1200" dirty="0">
                <a:solidFill>
                  <a:schemeClr val="tx1">
                    <a:lumMod val="85000"/>
                    <a:lumOff val="15000"/>
                  </a:schemeClr>
                </a:solidFill>
                <a:latin typeface="Calibri" pitchFamily="34" charset="0"/>
                <a:ea typeface="+mj-ea"/>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8331200" y="6208777"/>
            <a:ext cx="2844800" cy="365125"/>
          </a:xfrm>
          <a:prstGeom prst="rect">
            <a:avLst/>
          </a:prstGeom>
        </p:spPr>
        <p:txBody>
          <a:bodyPr/>
          <a:lstStyle/>
          <a:p>
            <a:fld id="{44929146-C5B4-42F5-8C3B-7F4A6F1F82A7}" type="datetime1">
              <a:rPr lang="en-US" smtClean="0">
                <a:solidFill>
                  <a:prstClr val="black"/>
                </a:solidFill>
              </a:rPr>
              <a:pPr/>
              <a:t>11/5/2015</a:t>
            </a:fld>
            <a:endParaRPr lang="en-US" dirty="0">
              <a:solidFill>
                <a:prstClr val="black"/>
              </a:solidFill>
            </a:endParaRPr>
          </a:p>
        </p:txBody>
      </p:sp>
      <p:sp>
        <p:nvSpPr>
          <p:cNvPr id="5" name="Footer Placeholder 4"/>
          <p:cNvSpPr>
            <a:spLocks noGrp="1"/>
          </p:cNvSpPr>
          <p:nvPr>
            <p:ph type="ftr" sz="quarter" idx="11"/>
          </p:nvPr>
        </p:nvSpPr>
        <p:spPr>
          <a:xfrm>
            <a:off x="1015999" y="6208777"/>
            <a:ext cx="6498492"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0160000" y="5687569"/>
            <a:ext cx="1016000" cy="365125"/>
          </a:xfrm>
          <a:prstGeom prst="rect">
            <a:avLst/>
          </a:prstGeom>
        </p:spPr>
        <p:txBody>
          <a:bodyPr/>
          <a:lstStyle/>
          <a:p>
            <a:fld id="{4556B232-9F89-4083-B3BB-DDC8E5903F80}" type="slidenum">
              <a:rPr lang="en-US" smtClean="0">
                <a:solidFill>
                  <a:prstClr val="black"/>
                </a:solidFill>
              </a:rPr>
              <a:pPr/>
              <a:t>‹#›</a:t>
            </a:fld>
            <a:endParaRPr lang="en-US" dirty="0">
              <a:solidFill>
                <a:prstClr val="black"/>
              </a:solidFill>
            </a:endParaRPr>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974" y="734211"/>
            <a:ext cx="5160052" cy="47339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1489465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31200" y="6208777"/>
            <a:ext cx="2844800" cy="365125"/>
          </a:xfrm>
          <a:prstGeom prst="rect">
            <a:avLst/>
          </a:prstGeom>
        </p:spPr>
        <p:txBody>
          <a:bodyPr/>
          <a:lstStyle/>
          <a:p>
            <a:fld id="{1D71124D-554D-4C0B-B1A2-AAF5AA8D43BE}" type="datetime1">
              <a:rPr lang="en-US" smtClean="0">
                <a:solidFill>
                  <a:prstClr val="black"/>
                </a:solidFill>
              </a:rPr>
              <a:pPr/>
              <a:t>11/5/2015</a:t>
            </a:fld>
            <a:endParaRPr lang="en-US" dirty="0">
              <a:solidFill>
                <a:prstClr val="black"/>
              </a:solidFill>
            </a:endParaRPr>
          </a:p>
        </p:txBody>
      </p:sp>
      <p:sp>
        <p:nvSpPr>
          <p:cNvPr id="5" name="Footer Placeholder 4"/>
          <p:cNvSpPr>
            <a:spLocks noGrp="1"/>
          </p:cNvSpPr>
          <p:nvPr>
            <p:ph type="ftr" sz="quarter" idx="11"/>
          </p:nvPr>
        </p:nvSpPr>
        <p:spPr>
          <a:xfrm>
            <a:off x="1015999" y="6208777"/>
            <a:ext cx="6498492"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1176000" y="6492876"/>
            <a:ext cx="1016000" cy="365125"/>
          </a:xfrm>
          <a:prstGeom prst="rect">
            <a:avLst/>
          </a:prstGeom>
        </p:spPr>
        <p:txBody>
          <a:bodyPr/>
          <a:lstStyle>
            <a:lvl1pPr algn="r">
              <a:defRPr sz="1000"/>
            </a:lvl1pPr>
          </a:lstStyle>
          <a:p>
            <a:fld id="{4556B232-9F89-4083-B3BB-DDC8E5903F80}" type="slidenum">
              <a:rPr lang="en-US" smtClean="0">
                <a:solidFill>
                  <a:prstClr val="black"/>
                </a:solidFill>
              </a:rPr>
              <a:pPr/>
              <a:t>‹#›</a:t>
            </a:fld>
            <a:endParaRPr lang="en-US" dirty="0">
              <a:solidFill>
                <a:prstClr val="black"/>
              </a:solidFill>
            </a:endParaRPr>
          </a:p>
        </p:txBody>
      </p:sp>
      <p:sp>
        <p:nvSpPr>
          <p:cNvPr id="9" name="Title 1"/>
          <p:cNvSpPr>
            <a:spLocks noGrp="1"/>
          </p:cNvSpPr>
          <p:nvPr>
            <p:ph type="title"/>
          </p:nvPr>
        </p:nvSpPr>
        <p:spPr>
          <a:xfrm>
            <a:off x="304800" y="546652"/>
            <a:ext cx="11586816" cy="1066800"/>
          </a:xfrm>
          <a:ln>
            <a:solidFill>
              <a:srgbClr val="00682F"/>
            </a:solidFill>
          </a:ln>
        </p:spPr>
        <p:txBody>
          <a:bodyPr/>
          <a:lstStyle/>
          <a:p>
            <a:endParaRPr lang="en-US" dirty="0"/>
          </a:p>
        </p:txBody>
      </p:sp>
      <p:sp>
        <p:nvSpPr>
          <p:cNvPr id="10" name="Content Placeholder 2"/>
          <p:cNvSpPr>
            <a:spLocks noGrp="1"/>
          </p:cNvSpPr>
          <p:nvPr>
            <p:ph idx="1"/>
          </p:nvPr>
        </p:nvSpPr>
        <p:spPr>
          <a:xfrm>
            <a:off x="304800" y="1865244"/>
            <a:ext cx="11586816" cy="4687956"/>
          </a:xfrm>
          <a:prstGeom prst="rect">
            <a:avLst/>
          </a:prstGeom>
          <a:ln>
            <a:solidFill>
              <a:srgbClr val="00682F"/>
            </a:solidFill>
          </a:ln>
        </p:spPr>
        <p:txBody>
          <a:bodyPr/>
          <a:lstStyle>
            <a:lvl1pPr marL="457200" indent="-457200">
              <a:lnSpc>
                <a:spcPct val="100000"/>
              </a:lnSpc>
              <a:buClr>
                <a:srgbClr val="009E47"/>
              </a:buClr>
              <a:buFont typeface="Arial" pitchFamily="34" charset="0"/>
              <a:buChar char="•"/>
              <a:defRPr/>
            </a:lvl1pPr>
          </a:lstStyle>
          <a:p>
            <a:pPr marL="457200" indent="-457200">
              <a:lnSpc>
                <a:spcPct val="100000"/>
              </a:lnSpc>
              <a:buClr>
                <a:srgbClr val="009E47"/>
              </a:buClr>
              <a:buFont typeface="Arial" pitchFamily="34" charset="0"/>
              <a:buChar char="•"/>
            </a:pPr>
            <a:r>
              <a:rPr lang="en-US" dirty="0" smtClean="0"/>
              <a:t>Add text here</a:t>
            </a:r>
          </a:p>
          <a:p>
            <a:pPr marL="1051560" lvl="1" indent="-457200">
              <a:lnSpc>
                <a:spcPct val="100000"/>
              </a:lnSpc>
              <a:buClr>
                <a:srgbClr val="009E47"/>
              </a:buClr>
            </a:pPr>
            <a:r>
              <a:rPr lang="en-US" dirty="0" smtClean="0"/>
              <a:t>Add text here</a:t>
            </a:r>
          </a:p>
          <a:p>
            <a:pPr marL="1600200" lvl="3" indent="-457200">
              <a:lnSpc>
                <a:spcPct val="100000"/>
              </a:lnSpc>
              <a:buClr>
                <a:srgbClr val="009E47"/>
              </a:buClr>
            </a:pPr>
            <a:r>
              <a:rPr lang="en-US" dirty="0" smtClean="0"/>
              <a:t>Add text here</a:t>
            </a:r>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800" y="152400"/>
            <a:ext cx="11582400" cy="228600"/>
          </a:xfrm>
          <a:prstGeom prst="rect">
            <a:avLst/>
          </a:prstGeom>
        </p:spPr>
      </p:pic>
    </p:spTree>
    <p:extLst>
      <p:ext uri="{BB962C8B-B14F-4D97-AF65-F5344CB8AC3E}">
        <p14:creationId xmlns:p14="http://schemas.microsoft.com/office/powerpoint/2010/main" val="19241383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16000" y="4953000"/>
            <a:ext cx="9144000" cy="914400"/>
          </a:xfrm>
          <a:prstGeom prst="rect">
            <a:avLst/>
          </a:prstGeo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31200" y="6208777"/>
            <a:ext cx="2844800" cy="365125"/>
          </a:xfrm>
          <a:prstGeom prst="rect">
            <a:avLst/>
          </a:prstGeom>
        </p:spPr>
        <p:txBody>
          <a:bodyPr/>
          <a:lstStyle/>
          <a:p>
            <a:fld id="{FF706E20-AA9A-40C3-BC12-80CB9880005F}" type="datetime1">
              <a:rPr lang="en-US" smtClean="0">
                <a:solidFill>
                  <a:prstClr val="black"/>
                </a:solidFill>
              </a:rPr>
              <a:pPr/>
              <a:t>11/5/2015</a:t>
            </a:fld>
            <a:endParaRPr lang="en-US" dirty="0">
              <a:solidFill>
                <a:prstClr val="black"/>
              </a:solidFill>
            </a:endParaRPr>
          </a:p>
        </p:txBody>
      </p:sp>
      <p:sp>
        <p:nvSpPr>
          <p:cNvPr id="5" name="Footer Placeholder 4"/>
          <p:cNvSpPr>
            <a:spLocks noGrp="1"/>
          </p:cNvSpPr>
          <p:nvPr>
            <p:ph type="ftr" sz="quarter" idx="11"/>
          </p:nvPr>
        </p:nvSpPr>
        <p:spPr>
          <a:xfrm>
            <a:off x="1015999" y="6208777"/>
            <a:ext cx="6498492"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0160000" y="5687569"/>
            <a:ext cx="1016000" cy="365125"/>
          </a:xfrm>
          <a:prstGeom prst="rect">
            <a:avLst/>
          </a:prstGeom>
        </p:spPr>
        <p:txBody>
          <a:bodyPr/>
          <a:lstStyle/>
          <a:p>
            <a:fld id="{4556B232-9F89-4083-B3BB-DDC8E5903F80}" type="slidenum">
              <a:rPr lang="en-US" smtClean="0">
                <a:solidFill>
                  <a:prstClr val="black"/>
                </a:solidFill>
              </a:rPr>
              <a:pPr/>
              <a:t>‹#›</a:t>
            </a:fld>
            <a:endParaRPr lang="en-US" dirty="0">
              <a:solidFill>
                <a:prstClr val="black"/>
              </a:solidFill>
            </a:endParaRPr>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316990766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609601"/>
            <a:ext cx="4876800" cy="376732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09601"/>
            <a:ext cx="4876800" cy="376732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31200" y="6208777"/>
            <a:ext cx="2844800" cy="365125"/>
          </a:xfrm>
          <a:prstGeom prst="rect">
            <a:avLst/>
          </a:prstGeom>
        </p:spPr>
        <p:txBody>
          <a:bodyPr/>
          <a:lstStyle/>
          <a:p>
            <a:fld id="{A56D5952-39A4-45C4-BB56-78D748AB7B22}" type="datetime1">
              <a:rPr lang="en-US" smtClean="0">
                <a:solidFill>
                  <a:prstClr val="black"/>
                </a:solidFill>
              </a:rPr>
              <a:pPr/>
              <a:t>11/5/2015</a:t>
            </a:fld>
            <a:endParaRPr lang="en-US" dirty="0">
              <a:solidFill>
                <a:prstClr val="black"/>
              </a:solidFill>
            </a:endParaRPr>
          </a:p>
        </p:txBody>
      </p:sp>
      <p:sp>
        <p:nvSpPr>
          <p:cNvPr id="6" name="Footer Placeholder 5"/>
          <p:cNvSpPr>
            <a:spLocks noGrp="1"/>
          </p:cNvSpPr>
          <p:nvPr>
            <p:ph type="ftr" sz="quarter" idx="11"/>
          </p:nvPr>
        </p:nvSpPr>
        <p:spPr>
          <a:xfrm>
            <a:off x="1015999" y="6208777"/>
            <a:ext cx="6498492"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10160000" y="5687569"/>
            <a:ext cx="1016000" cy="365125"/>
          </a:xfrm>
          <a:prstGeom prst="rect">
            <a:avLst/>
          </a:prstGeom>
        </p:spPr>
        <p:txBody>
          <a:bodyPr/>
          <a:lstStyle/>
          <a:p>
            <a:fld id="{4556B232-9F89-4083-B3BB-DDC8E5903F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8561322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11936" y="609600"/>
            <a:ext cx="4876800" cy="639762"/>
          </a:xfrm>
          <a:prstGeom prst="rect">
            <a:avLst/>
          </a:prstGeo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11936" y="1329264"/>
            <a:ext cx="4876800" cy="3048000"/>
          </a:xfrm>
          <a:prstGeom prst="rect">
            <a:avLst/>
          </a:prstGeo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536" y="609600"/>
            <a:ext cx="4876800" cy="639762"/>
          </a:xfrm>
          <a:prstGeom prst="rect">
            <a:avLst/>
          </a:prstGeo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1329264"/>
            <a:ext cx="4876800" cy="3048000"/>
          </a:xfrm>
          <a:prstGeom prst="rect">
            <a:avLst/>
          </a:prstGeo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31200" y="6208777"/>
            <a:ext cx="2844800" cy="365125"/>
          </a:xfrm>
          <a:prstGeom prst="rect">
            <a:avLst/>
          </a:prstGeom>
        </p:spPr>
        <p:txBody>
          <a:bodyPr/>
          <a:lstStyle/>
          <a:p>
            <a:fld id="{872E00DA-1BD3-4C2E-8BE4-D997AC6D1ACF}" type="datetime1">
              <a:rPr lang="en-US" smtClean="0">
                <a:solidFill>
                  <a:prstClr val="black"/>
                </a:solidFill>
              </a:rPr>
              <a:pPr/>
              <a:t>11/5/2015</a:t>
            </a:fld>
            <a:endParaRPr lang="en-US" dirty="0">
              <a:solidFill>
                <a:prstClr val="black"/>
              </a:solidFill>
            </a:endParaRPr>
          </a:p>
        </p:txBody>
      </p:sp>
      <p:sp>
        <p:nvSpPr>
          <p:cNvPr id="8" name="Footer Placeholder 7"/>
          <p:cNvSpPr>
            <a:spLocks noGrp="1"/>
          </p:cNvSpPr>
          <p:nvPr>
            <p:ph type="ftr" sz="quarter" idx="11"/>
          </p:nvPr>
        </p:nvSpPr>
        <p:spPr>
          <a:xfrm>
            <a:off x="1015999" y="6208777"/>
            <a:ext cx="6498492"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10160000" y="5687569"/>
            <a:ext cx="1016000" cy="365125"/>
          </a:xfrm>
          <a:prstGeom prst="rect">
            <a:avLst/>
          </a:prstGeom>
        </p:spPr>
        <p:txBody>
          <a:bodyPr/>
          <a:lstStyle/>
          <a:p>
            <a:fld id="{4556B232-9F89-4083-B3BB-DDC8E5903F80}" type="slidenum">
              <a:rPr lang="en-US" smtClean="0">
                <a:solidFill>
                  <a:prstClr val="black"/>
                </a:solidFill>
              </a:rPr>
              <a:pPr/>
              <a:t>‹#›</a:t>
            </a:fld>
            <a:endParaRPr lang="en-US" dirty="0">
              <a:solidFill>
                <a:prstClr val="black"/>
              </a:solidFill>
            </a:endParaRPr>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95808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331200" y="6208777"/>
            <a:ext cx="2844800" cy="365125"/>
          </a:xfrm>
          <a:prstGeom prst="rect">
            <a:avLst/>
          </a:prstGeom>
        </p:spPr>
        <p:txBody>
          <a:bodyPr/>
          <a:lstStyle/>
          <a:p>
            <a:fld id="{60A3CD01-0529-4B46-B304-875195537CB4}" type="datetime1">
              <a:rPr lang="en-US" smtClean="0">
                <a:solidFill>
                  <a:prstClr val="black"/>
                </a:solidFill>
              </a:rPr>
              <a:pPr/>
              <a:t>11/5/2015</a:t>
            </a:fld>
            <a:endParaRPr lang="en-US" dirty="0">
              <a:solidFill>
                <a:prstClr val="black"/>
              </a:solidFill>
            </a:endParaRPr>
          </a:p>
        </p:txBody>
      </p:sp>
      <p:sp>
        <p:nvSpPr>
          <p:cNvPr id="4" name="Footer Placeholder 3"/>
          <p:cNvSpPr>
            <a:spLocks noGrp="1"/>
          </p:cNvSpPr>
          <p:nvPr>
            <p:ph type="ftr" sz="quarter" idx="11"/>
          </p:nvPr>
        </p:nvSpPr>
        <p:spPr>
          <a:xfrm>
            <a:off x="1015999" y="6208777"/>
            <a:ext cx="6498492"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10160000" y="5687569"/>
            <a:ext cx="1016000" cy="365125"/>
          </a:xfrm>
          <a:prstGeom prst="rect">
            <a:avLst/>
          </a:prstGeom>
        </p:spPr>
        <p:txBody>
          <a:bodyPr/>
          <a:lstStyle/>
          <a:p>
            <a:fld id="{4556B232-9F89-4083-B3BB-DDC8E5903F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9918787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31200" y="6208777"/>
            <a:ext cx="2844800" cy="365125"/>
          </a:xfrm>
          <a:prstGeom prst="rect">
            <a:avLst/>
          </a:prstGeom>
        </p:spPr>
        <p:txBody>
          <a:bodyPr/>
          <a:lstStyle/>
          <a:p>
            <a:fld id="{02B2A6FD-4015-4FDF-9DDE-F59537F534D3}" type="datetime1">
              <a:rPr lang="en-US" smtClean="0">
                <a:solidFill>
                  <a:prstClr val="black"/>
                </a:solidFill>
              </a:rPr>
              <a:pPr/>
              <a:t>11/5/2015</a:t>
            </a:fld>
            <a:endParaRPr lang="en-US" dirty="0">
              <a:solidFill>
                <a:prstClr val="black"/>
              </a:solidFill>
            </a:endParaRPr>
          </a:p>
        </p:txBody>
      </p:sp>
      <p:sp>
        <p:nvSpPr>
          <p:cNvPr id="3" name="Footer Placeholder 2"/>
          <p:cNvSpPr>
            <a:spLocks noGrp="1"/>
          </p:cNvSpPr>
          <p:nvPr>
            <p:ph type="ftr" sz="quarter" idx="11"/>
          </p:nvPr>
        </p:nvSpPr>
        <p:spPr>
          <a:xfrm>
            <a:off x="1015999" y="6208777"/>
            <a:ext cx="6498492"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10160000" y="5687569"/>
            <a:ext cx="1016000" cy="365125"/>
          </a:xfrm>
          <a:prstGeom prst="rect">
            <a:avLst/>
          </a:prstGeom>
        </p:spPr>
        <p:txBody>
          <a:bodyPr/>
          <a:lstStyle/>
          <a:p>
            <a:fld id="{4556B232-9F89-4083-B3BB-DDC8E5903F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2173714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4947821" y="457201"/>
            <a:ext cx="6126579" cy="4114799"/>
          </a:xfrm>
          <a:prstGeom prst="rect">
            <a:avLst/>
          </a:prstGeo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16002" y="457200"/>
            <a:ext cx="3564876" cy="4114800"/>
          </a:xfrm>
          <a:prstGeom prst="rect">
            <a:avLst/>
          </a:prstGeo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8331200" y="6208777"/>
            <a:ext cx="2844800" cy="365125"/>
          </a:xfrm>
          <a:prstGeom prst="rect">
            <a:avLst/>
          </a:prstGeom>
        </p:spPr>
        <p:txBody>
          <a:bodyPr/>
          <a:lstStyle/>
          <a:p>
            <a:fld id="{BE8CDF3E-997F-4921-BC27-CA00D4C67302}" type="datetime1">
              <a:rPr lang="en-US" smtClean="0">
                <a:solidFill>
                  <a:prstClr val="black"/>
                </a:solidFill>
              </a:rPr>
              <a:pPr/>
              <a:t>11/5/2015</a:t>
            </a:fld>
            <a:endParaRPr lang="en-US" dirty="0">
              <a:solidFill>
                <a:prstClr val="black"/>
              </a:solidFill>
            </a:endParaRPr>
          </a:p>
        </p:txBody>
      </p:sp>
      <p:sp>
        <p:nvSpPr>
          <p:cNvPr id="6" name="Footer Placeholder 5"/>
          <p:cNvSpPr>
            <a:spLocks noGrp="1"/>
          </p:cNvSpPr>
          <p:nvPr>
            <p:ph type="ftr" sz="quarter" idx="11"/>
          </p:nvPr>
        </p:nvSpPr>
        <p:spPr>
          <a:xfrm>
            <a:off x="1015999" y="6208777"/>
            <a:ext cx="6498492"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10160000" y="5687569"/>
            <a:ext cx="1016000" cy="365125"/>
          </a:xfrm>
          <a:prstGeom prst="rect">
            <a:avLst/>
          </a:prstGeom>
        </p:spPr>
        <p:txBody>
          <a:bodyPr/>
          <a:lstStyle/>
          <a:p>
            <a:fld id="{4556B232-9F89-4083-B3BB-DDC8E5903F80}" type="slidenum">
              <a:rPr lang="en-US" smtClean="0">
                <a:solidFill>
                  <a:prstClr val="black"/>
                </a:solidFill>
              </a:rPr>
              <a:pPr/>
              <a:t>‹#›</a:t>
            </a:fld>
            <a:endParaRPr lang="en-US" dirty="0">
              <a:solidFill>
                <a:prstClr val="black"/>
              </a:solidFill>
            </a:endParaRPr>
          </a:p>
        </p:txBody>
      </p:sp>
      <p:cxnSp>
        <p:nvCxnSpPr>
          <p:cNvPr id="10" name="Straight Connector 9"/>
          <p:cNvCxnSpPr/>
          <p:nvPr/>
        </p:nvCxnSpPr>
        <p:spPr>
          <a:xfrm rot="5400000">
            <a:off x="2871259" y="2514336"/>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16153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21D416-B675-4900-B334-C891DF1CA8A8}" type="datetime1">
              <a:rPr lang="en-US" smtClean="0">
                <a:solidFill>
                  <a:srgbClr val="DFDCB7"/>
                </a:solidFill>
              </a:rPr>
              <a:pPr/>
              <a:t>11/5/2015</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99281523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1036320" y="457200"/>
            <a:ext cx="10058400" cy="2895600"/>
          </a:xfrm>
          <a:prstGeom prst="rect">
            <a:avLst/>
          </a:prstGeo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33856" y="3505200"/>
            <a:ext cx="9855200" cy="804862"/>
          </a:xfrm>
          <a:prstGeom prst="rect">
            <a:avLst/>
          </a:prstGeo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8331200" y="6208777"/>
            <a:ext cx="2844800" cy="365125"/>
          </a:xfrm>
          <a:prstGeom prst="rect">
            <a:avLst/>
          </a:prstGeom>
        </p:spPr>
        <p:txBody>
          <a:bodyPr/>
          <a:lstStyle/>
          <a:p>
            <a:fld id="{21639BDA-78A8-4727-992F-535D89FA5441}" type="datetime1">
              <a:rPr lang="en-US" smtClean="0">
                <a:solidFill>
                  <a:prstClr val="black"/>
                </a:solidFill>
              </a:rPr>
              <a:pPr/>
              <a:t>11/5/2015</a:t>
            </a:fld>
            <a:endParaRPr lang="en-US" dirty="0">
              <a:solidFill>
                <a:prstClr val="black"/>
              </a:solidFill>
            </a:endParaRPr>
          </a:p>
        </p:txBody>
      </p:sp>
      <p:sp>
        <p:nvSpPr>
          <p:cNvPr id="6" name="Footer Placeholder 5"/>
          <p:cNvSpPr>
            <a:spLocks noGrp="1"/>
          </p:cNvSpPr>
          <p:nvPr>
            <p:ph type="ftr" sz="quarter" idx="11"/>
          </p:nvPr>
        </p:nvSpPr>
        <p:spPr>
          <a:xfrm>
            <a:off x="1015999" y="6208777"/>
            <a:ext cx="6498492"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10160000" y="5687569"/>
            <a:ext cx="1016000" cy="365125"/>
          </a:xfrm>
          <a:prstGeom prst="rect">
            <a:avLst/>
          </a:prstGeom>
        </p:spPr>
        <p:txBody>
          <a:bodyPr/>
          <a:lstStyle/>
          <a:p>
            <a:fld id="{4556B232-9F89-4083-B3BB-DDC8E5903F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8737773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a:prstGeom prst="rect">
            <a:avLst/>
          </a:prstGeo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31200" y="6208777"/>
            <a:ext cx="2844800" cy="365125"/>
          </a:xfrm>
          <a:prstGeom prst="rect">
            <a:avLst/>
          </a:prstGeom>
        </p:spPr>
        <p:txBody>
          <a:bodyPr/>
          <a:lstStyle/>
          <a:p>
            <a:fld id="{C081E745-2A74-440D-BD69-F178C2AFF74F}" type="datetime1">
              <a:rPr lang="en-US" smtClean="0">
                <a:solidFill>
                  <a:prstClr val="black"/>
                </a:solidFill>
              </a:rPr>
              <a:pPr/>
              <a:t>11/5/2015</a:t>
            </a:fld>
            <a:endParaRPr lang="en-US" dirty="0">
              <a:solidFill>
                <a:prstClr val="black"/>
              </a:solidFill>
            </a:endParaRPr>
          </a:p>
        </p:txBody>
      </p:sp>
      <p:sp>
        <p:nvSpPr>
          <p:cNvPr id="5" name="Footer Placeholder 4"/>
          <p:cNvSpPr>
            <a:spLocks noGrp="1"/>
          </p:cNvSpPr>
          <p:nvPr>
            <p:ph type="ftr" sz="quarter" idx="11"/>
          </p:nvPr>
        </p:nvSpPr>
        <p:spPr>
          <a:xfrm>
            <a:off x="1015999" y="6208777"/>
            <a:ext cx="6498492"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0160000" y="5687569"/>
            <a:ext cx="1016000" cy="365125"/>
          </a:xfrm>
          <a:prstGeom prst="rect">
            <a:avLst/>
          </a:prstGeom>
        </p:spPr>
        <p:txBody>
          <a:bodyPr/>
          <a:lstStyle/>
          <a:p>
            <a:fld id="{4556B232-9F89-4083-B3BB-DDC8E5903F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4848575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2"/>
            <a:ext cx="24384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a:prstGeom prst="rect">
            <a:avLst/>
          </a:prstGeo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31200" y="6208777"/>
            <a:ext cx="2844800" cy="365125"/>
          </a:xfrm>
          <a:prstGeom prst="rect">
            <a:avLst/>
          </a:prstGeom>
        </p:spPr>
        <p:txBody>
          <a:bodyPr/>
          <a:lstStyle/>
          <a:p>
            <a:fld id="{9DB405C4-E77F-48DE-BC4E-095C275BDB8E}" type="datetime1">
              <a:rPr lang="en-US" smtClean="0">
                <a:solidFill>
                  <a:prstClr val="black"/>
                </a:solidFill>
              </a:rPr>
              <a:pPr/>
              <a:t>11/5/2015</a:t>
            </a:fld>
            <a:endParaRPr lang="en-US" dirty="0">
              <a:solidFill>
                <a:prstClr val="black"/>
              </a:solidFill>
            </a:endParaRPr>
          </a:p>
        </p:txBody>
      </p:sp>
      <p:sp>
        <p:nvSpPr>
          <p:cNvPr id="5" name="Footer Placeholder 4"/>
          <p:cNvSpPr>
            <a:spLocks noGrp="1"/>
          </p:cNvSpPr>
          <p:nvPr>
            <p:ph type="ftr" sz="quarter" idx="11"/>
          </p:nvPr>
        </p:nvSpPr>
        <p:spPr>
          <a:xfrm>
            <a:off x="1015999" y="6208777"/>
            <a:ext cx="6498492"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0160000" y="5687569"/>
            <a:ext cx="1016000" cy="365125"/>
          </a:xfrm>
          <a:prstGeom prst="rect">
            <a:avLst/>
          </a:prstGeom>
        </p:spPr>
        <p:txBody>
          <a:bodyPr/>
          <a:lstStyle/>
          <a:p>
            <a:fld id="{4556B232-9F89-4083-B3BB-DDC8E5903F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4748174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203200" y="0"/>
            <a:ext cx="5689600" cy="6019800"/>
          </a:xfrm>
          <a:prstGeom prst="rect">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6604000" y="1676400"/>
            <a:ext cx="5080000" cy="1600200"/>
          </a:xfrm>
        </p:spPr>
        <p:txBody>
          <a:bodyPr>
            <a:noAutofit/>
          </a:bodyPr>
          <a:lstStyle>
            <a:lvl1pPr algn="ctr">
              <a:defRPr sz="4000">
                <a:solidFill>
                  <a:schemeClr val="tx1"/>
                </a:solidFill>
                <a:latin typeface="Calibri" pitchFamily="34" charset="0"/>
                <a:cs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010400" y="3505200"/>
            <a:ext cx="4341091" cy="2057400"/>
          </a:xfrm>
          <a:prstGeom prst="rect">
            <a:avLst/>
          </a:prstGeom>
        </p:spPr>
        <p:txBody>
          <a:bodyPr anchor="t" anchorCtr="0">
            <a:normAutofit/>
          </a:bodyPr>
          <a:lstStyle>
            <a:lvl1pPr marL="0" indent="0" algn="ctr">
              <a:buNone/>
              <a:defRPr lang="en-US" sz="3000" kern="1200" dirty="0">
                <a:solidFill>
                  <a:schemeClr val="tx1">
                    <a:lumMod val="85000"/>
                    <a:lumOff val="15000"/>
                  </a:schemeClr>
                </a:solidFill>
                <a:latin typeface="Calibri" pitchFamily="34" charset="0"/>
                <a:ea typeface="+mj-ea"/>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8331200" y="6208777"/>
            <a:ext cx="2844800" cy="365125"/>
          </a:xfrm>
          <a:prstGeom prst="rect">
            <a:avLst/>
          </a:prstGeom>
        </p:spPr>
        <p:txBody>
          <a:bodyPr/>
          <a:lstStyle/>
          <a:p>
            <a:fld id="{44929146-C5B4-42F5-8C3B-7F4A6F1F82A7}" type="datetime1">
              <a:rPr lang="en-US" smtClean="0">
                <a:solidFill>
                  <a:prstClr val="black"/>
                </a:solidFill>
              </a:rPr>
              <a:pPr/>
              <a:t>11/5/2015</a:t>
            </a:fld>
            <a:endParaRPr lang="en-US" dirty="0">
              <a:solidFill>
                <a:prstClr val="black"/>
              </a:solidFill>
            </a:endParaRPr>
          </a:p>
        </p:txBody>
      </p:sp>
      <p:sp>
        <p:nvSpPr>
          <p:cNvPr id="5" name="Footer Placeholder 4"/>
          <p:cNvSpPr>
            <a:spLocks noGrp="1"/>
          </p:cNvSpPr>
          <p:nvPr>
            <p:ph type="ftr" sz="quarter" idx="11"/>
          </p:nvPr>
        </p:nvSpPr>
        <p:spPr>
          <a:xfrm>
            <a:off x="1015999" y="6208777"/>
            <a:ext cx="6498492"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0160000" y="5687569"/>
            <a:ext cx="1016000" cy="365125"/>
          </a:xfrm>
          <a:prstGeom prst="rect">
            <a:avLst/>
          </a:prstGeom>
        </p:spPr>
        <p:txBody>
          <a:bodyPr/>
          <a:lstStyle/>
          <a:p>
            <a:fld id="{4556B232-9F89-4083-B3BB-DDC8E5903F80}" type="slidenum">
              <a:rPr lang="en-US" smtClean="0">
                <a:solidFill>
                  <a:prstClr val="black"/>
                </a:solidFill>
              </a:rPr>
              <a:pPr/>
              <a:t>‹#›</a:t>
            </a:fld>
            <a:endParaRPr lang="en-US" dirty="0">
              <a:solidFill>
                <a:prstClr val="black"/>
              </a:solidFill>
            </a:endParaRPr>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974" y="734211"/>
            <a:ext cx="5160052" cy="47339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7161593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31200" y="6208777"/>
            <a:ext cx="2844800" cy="365125"/>
          </a:xfrm>
          <a:prstGeom prst="rect">
            <a:avLst/>
          </a:prstGeom>
        </p:spPr>
        <p:txBody>
          <a:bodyPr/>
          <a:lstStyle/>
          <a:p>
            <a:fld id="{1D71124D-554D-4C0B-B1A2-AAF5AA8D43BE}" type="datetime1">
              <a:rPr lang="en-US" smtClean="0">
                <a:solidFill>
                  <a:prstClr val="black"/>
                </a:solidFill>
              </a:rPr>
              <a:pPr/>
              <a:t>11/5/2015</a:t>
            </a:fld>
            <a:endParaRPr lang="en-US" dirty="0">
              <a:solidFill>
                <a:prstClr val="black"/>
              </a:solidFill>
            </a:endParaRPr>
          </a:p>
        </p:txBody>
      </p:sp>
      <p:sp>
        <p:nvSpPr>
          <p:cNvPr id="5" name="Footer Placeholder 4"/>
          <p:cNvSpPr>
            <a:spLocks noGrp="1"/>
          </p:cNvSpPr>
          <p:nvPr>
            <p:ph type="ftr" sz="quarter" idx="11"/>
          </p:nvPr>
        </p:nvSpPr>
        <p:spPr>
          <a:xfrm>
            <a:off x="1015999" y="6208777"/>
            <a:ext cx="6498492"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1176000" y="6492876"/>
            <a:ext cx="1016000" cy="365125"/>
          </a:xfrm>
          <a:prstGeom prst="rect">
            <a:avLst/>
          </a:prstGeom>
        </p:spPr>
        <p:txBody>
          <a:bodyPr/>
          <a:lstStyle>
            <a:lvl1pPr algn="r">
              <a:defRPr sz="1000"/>
            </a:lvl1pPr>
          </a:lstStyle>
          <a:p>
            <a:fld id="{4556B232-9F89-4083-B3BB-DDC8E5903F80}" type="slidenum">
              <a:rPr lang="en-US" smtClean="0">
                <a:solidFill>
                  <a:prstClr val="black"/>
                </a:solidFill>
              </a:rPr>
              <a:pPr/>
              <a:t>‹#›</a:t>
            </a:fld>
            <a:endParaRPr lang="en-US" dirty="0">
              <a:solidFill>
                <a:prstClr val="black"/>
              </a:solidFill>
            </a:endParaRPr>
          </a:p>
        </p:txBody>
      </p:sp>
      <p:sp>
        <p:nvSpPr>
          <p:cNvPr id="9" name="Title 1"/>
          <p:cNvSpPr>
            <a:spLocks noGrp="1"/>
          </p:cNvSpPr>
          <p:nvPr>
            <p:ph type="title"/>
          </p:nvPr>
        </p:nvSpPr>
        <p:spPr>
          <a:xfrm>
            <a:off x="304800" y="546652"/>
            <a:ext cx="11586816" cy="1066800"/>
          </a:xfrm>
          <a:ln>
            <a:solidFill>
              <a:srgbClr val="00682F"/>
            </a:solidFill>
          </a:ln>
        </p:spPr>
        <p:txBody>
          <a:bodyPr/>
          <a:lstStyle/>
          <a:p>
            <a:endParaRPr lang="en-US" dirty="0"/>
          </a:p>
        </p:txBody>
      </p:sp>
      <p:sp>
        <p:nvSpPr>
          <p:cNvPr id="10" name="Content Placeholder 2"/>
          <p:cNvSpPr>
            <a:spLocks noGrp="1"/>
          </p:cNvSpPr>
          <p:nvPr>
            <p:ph idx="1"/>
          </p:nvPr>
        </p:nvSpPr>
        <p:spPr>
          <a:xfrm>
            <a:off x="304800" y="1865244"/>
            <a:ext cx="11586816" cy="4687956"/>
          </a:xfrm>
          <a:prstGeom prst="rect">
            <a:avLst/>
          </a:prstGeom>
          <a:ln>
            <a:solidFill>
              <a:srgbClr val="00682F"/>
            </a:solidFill>
          </a:ln>
        </p:spPr>
        <p:txBody>
          <a:bodyPr/>
          <a:lstStyle>
            <a:lvl1pPr marL="457200" indent="-457200">
              <a:lnSpc>
                <a:spcPct val="100000"/>
              </a:lnSpc>
              <a:buClr>
                <a:srgbClr val="009E47"/>
              </a:buClr>
              <a:buFont typeface="Arial" pitchFamily="34" charset="0"/>
              <a:buChar char="•"/>
              <a:defRPr/>
            </a:lvl1pPr>
          </a:lstStyle>
          <a:p>
            <a:pPr marL="457200" indent="-457200">
              <a:lnSpc>
                <a:spcPct val="100000"/>
              </a:lnSpc>
              <a:buClr>
                <a:srgbClr val="009E47"/>
              </a:buClr>
              <a:buFont typeface="Arial" pitchFamily="34" charset="0"/>
              <a:buChar char="•"/>
            </a:pPr>
            <a:r>
              <a:rPr lang="en-US" dirty="0" smtClean="0"/>
              <a:t>Add text here</a:t>
            </a:r>
          </a:p>
          <a:p>
            <a:pPr marL="1051560" lvl="1" indent="-457200">
              <a:lnSpc>
                <a:spcPct val="100000"/>
              </a:lnSpc>
              <a:buClr>
                <a:srgbClr val="009E47"/>
              </a:buClr>
            </a:pPr>
            <a:r>
              <a:rPr lang="en-US" dirty="0" smtClean="0"/>
              <a:t>Add text here</a:t>
            </a:r>
          </a:p>
          <a:p>
            <a:pPr marL="1600200" lvl="3" indent="-457200">
              <a:lnSpc>
                <a:spcPct val="100000"/>
              </a:lnSpc>
              <a:buClr>
                <a:srgbClr val="009E47"/>
              </a:buClr>
            </a:pPr>
            <a:r>
              <a:rPr lang="en-US" dirty="0" smtClean="0"/>
              <a:t>Add text here</a:t>
            </a:r>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800" y="152400"/>
            <a:ext cx="11582400" cy="228600"/>
          </a:xfrm>
          <a:prstGeom prst="rect">
            <a:avLst/>
          </a:prstGeom>
        </p:spPr>
      </p:pic>
    </p:spTree>
    <p:extLst>
      <p:ext uri="{BB962C8B-B14F-4D97-AF65-F5344CB8AC3E}">
        <p14:creationId xmlns:p14="http://schemas.microsoft.com/office/powerpoint/2010/main" val="54980968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16000" y="4953000"/>
            <a:ext cx="9144000" cy="914400"/>
          </a:xfrm>
          <a:prstGeom prst="rect">
            <a:avLst/>
          </a:prstGeo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31200" y="6208777"/>
            <a:ext cx="2844800" cy="365125"/>
          </a:xfrm>
          <a:prstGeom prst="rect">
            <a:avLst/>
          </a:prstGeom>
        </p:spPr>
        <p:txBody>
          <a:bodyPr/>
          <a:lstStyle/>
          <a:p>
            <a:fld id="{FF706E20-AA9A-40C3-BC12-80CB9880005F}" type="datetime1">
              <a:rPr lang="en-US" smtClean="0">
                <a:solidFill>
                  <a:prstClr val="black"/>
                </a:solidFill>
              </a:rPr>
              <a:pPr/>
              <a:t>11/5/2015</a:t>
            </a:fld>
            <a:endParaRPr lang="en-US" dirty="0">
              <a:solidFill>
                <a:prstClr val="black"/>
              </a:solidFill>
            </a:endParaRPr>
          </a:p>
        </p:txBody>
      </p:sp>
      <p:sp>
        <p:nvSpPr>
          <p:cNvPr id="5" name="Footer Placeholder 4"/>
          <p:cNvSpPr>
            <a:spLocks noGrp="1"/>
          </p:cNvSpPr>
          <p:nvPr>
            <p:ph type="ftr" sz="quarter" idx="11"/>
          </p:nvPr>
        </p:nvSpPr>
        <p:spPr>
          <a:xfrm>
            <a:off x="1015999" y="6208777"/>
            <a:ext cx="6498492"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0160000" y="5687569"/>
            <a:ext cx="1016000" cy="365125"/>
          </a:xfrm>
          <a:prstGeom prst="rect">
            <a:avLst/>
          </a:prstGeom>
        </p:spPr>
        <p:txBody>
          <a:bodyPr/>
          <a:lstStyle/>
          <a:p>
            <a:fld id="{4556B232-9F89-4083-B3BB-DDC8E5903F80}" type="slidenum">
              <a:rPr lang="en-US" smtClean="0">
                <a:solidFill>
                  <a:prstClr val="black"/>
                </a:solidFill>
              </a:rPr>
              <a:pPr/>
              <a:t>‹#›</a:t>
            </a:fld>
            <a:endParaRPr lang="en-US" dirty="0">
              <a:solidFill>
                <a:prstClr val="black"/>
              </a:solidFill>
            </a:endParaRPr>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80016645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609601"/>
            <a:ext cx="4876800" cy="376732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09601"/>
            <a:ext cx="4876800" cy="376732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31200" y="6208777"/>
            <a:ext cx="2844800" cy="365125"/>
          </a:xfrm>
          <a:prstGeom prst="rect">
            <a:avLst/>
          </a:prstGeom>
        </p:spPr>
        <p:txBody>
          <a:bodyPr/>
          <a:lstStyle/>
          <a:p>
            <a:fld id="{A56D5952-39A4-45C4-BB56-78D748AB7B22}" type="datetime1">
              <a:rPr lang="en-US" smtClean="0">
                <a:solidFill>
                  <a:prstClr val="black"/>
                </a:solidFill>
              </a:rPr>
              <a:pPr/>
              <a:t>11/5/2015</a:t>
            </a:fld>
            <a:endParaRPr lang="en-US" dirty="0">
              <a:solidFill>
                <a:prstClr val="black"/>
              </a:solidFill>
            </a:endParaRPr>
          </a:p>
        </p:txBody>
      </p:sp>
      <p:sp>
        <p:nvSpPr>
          <p:cNvPr id="6" name="Footer Placeholder 5"/>
          <p:cNvSpPr>
            <a:spLocks noGrp="1"/>
          </p:cNvSpPr>
          <p:nvPr>
            <p:ph type="ftr" sz="quarter" idx="11"/>
          </p:nvPr>
        </p:nvSpPr>
        <p:spPr>
          <a:xfrm>
            <a:off x="1015999" y="6208777"/>
            <a:ext cx="6498492"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10160000" y="5687569"/>
            <a:ext cx="1016000" cy="365125"/>
          </a:xfrm>
          <a:prstGeom prst="rect">
            <a:avLst/>
          </a:prstGeom>
        </p:spPr>
        <p:txBody>
          <a:bodyPr/>
          <a:lstStyle/>
          <a:p>
            <a:fld id="{4556B232-9F89-4083-B3BB-DDC8E5903F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0008985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11936" y="609600"/>
            <a:ext cx="4876800" cy="639762"/>
          </a:xfrm>
          <a:prstGeom prst="rect">
            <a:avLst/>
          </a:prstGeo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11936" y="1329264"/>
            <a:ext cx="4876800" cy="3048000"/>
          </a:xfrm>
          <a:prstGeom prst="rect">
            <a:avLst/>
          </a:prstGeo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536" y="609600"/>
            <a:ext cx="4876800" cy="639762"/>
          </a:xfrm>
          <a:prstGeom prst="rect">
            <a:avLst/>
          </a:prstGeo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1329264"/>
            <a:ext cx="4876800" cy="3048000"/>
          </a:xfrm>
          <a:prstGeom prst="rect">
            <a:avLst/>
          </a:prstGeo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31200" y="6208777"/>
            <a:ext cx="2844800" cy="365125"/>
          </a:xfrm>
          <a:prstGeom prst="rect">
            <a:avLst/>
          </a:prstGeom>
        </p:spPr>
        <p:txBody>
          <a:bodyPr/>
          <a:lstStyle/>
          <a:p>
            <a:fld id="{872E00DA-1BD3-4C2E-8BE4-D997AC6D1ACF}" type="datetime1">
              <a:rPr lang="en-US" smtClean="0">
                <a:solidFill>
                  <a:prstClr val="black"/>
                </a:solidFill>
              </a:rPr>
              <a:pPr/>
              <a:t>11/5/2015</a:t>
            </a:fld>
            <a:endParaRPr lang="en-US" dirty="0">
              <a:solidFill>
                <a:prstClr val="black"/>
              </a:solidFill>
            </a:endParaRPr>
          </a:p>
        </p:txBody>
      </p:sp>
      <p:sp>
        <p:nvSpPr>
          <p:cNvPr id="8" name="Footer Placeholder 7"/>
          <p:cNvSpPr>
            <a:spLocks noGrp="1"/>
          </p:cNvSpPr>
          <p:nvPr>
            <p:ph type="ftr" sz="quarter" idx="11"/>
          </p:nvPr>
        </p:nvSpPr>
        <p:spPr>
          <a:xfrm>
            <a:off x="1015999" y="6208777"/>
            <a:ext cx="6498492"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10160000" y="5687569"/>
            <a:ext cx="1016000" cy="365125"/>
          </a:xfrm>
          <a:prstGeom prst="rect">
            <a:avLst/>
          </a:prstGeom>
        </p:spPr>
        <p:txBody>
          <a:bodyPr/>
          <a:lstStyle/>
          <a:p>
            <a:fld id="{4556B232-9F89-4083-B3BB-DDC8E5903F80}" type="slidenum">
              <a:rPr lang="en-US" smtClean="0">
                <a:solidFill>
                  <a:prstClr val="black"/>
                </a:solidFill>
              </a:rPr>
              <a:pPr/>
              <a:t>‹#›</a:t>
            </a:fld>
            <a:endParaRPr lang="en-US" dirty="0">
              <a:solidFill>
                <a:prstClr val="black"/>
              </a:solidFill>
            </a:endParaRPr>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82463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331200" y="6208777"/>
            <a:ext cx="2844800" cy="365125"/>
          </a:xfrm>
          <a:prstGeom prst="rect">
            <a:avLst/>
          </a:prstGeom>
        </p:spPr>
        <p:txBody>
          <a:bodyPr/>
          <a:lstStyle/>
          <a:p>
            <a:fld id="{60A3CD01-0529-4B46-B304-875195537CB4}" type="datetime1">
              <a:rPr lang="en-US" smtClean="0">
                <a:solidFill>
                  <a:prstClr val="black"/>
                </a:solidFill>
              </a:rPr>
              <a:pPr/>
              <a:t>11/5/2015</a:t>
            </a:fld>
            <a:endParaRPr lang="en-US" dirty="0">
              <a:solidFill>
                <a:prstClr val="black"/>
              </a:solidFill>
            </a:endParaRPr>
          </a:p>
        </p:txBody>
      </p:sp>
      <p:sp>
        <p:nvSpPr>
          <p:cNvPr id="4" name="Footer Placeholder 3"/>
          <p:cNvSpPr>
            <a:spLocks noGrp="1"/>
          </p:cNvSpPr>
          <p:nvPr>
            <p:ph type="ftr" sz="quarter" idx="11"/>
          </p:nvPr>
        </p:nvSpPr>
        <p:spPr>
          <a:xfrm>
            <a:off x="1015999" y="6208777"/>
            <a:ext cx="6498492"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10160000" y="5687569"/>
            <a:ext cx="1016000" cy="365125"/>
          </a:xfrm>
          <a:prstGeom prst="rect">
            <a:avLst/>
          </a:prstGeom>
        </p:spPr>
        <p:txBody>
          <a:bodyPr/>
          <a:lstStyle/>
          <a:p>
            <a:fld id="{4556B232-9F89-4083-B3BB-DDC8E5903F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4385899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31200" y="6208777"/>
            <a:ext cx="2844800" cy="365125"/>
          </a:xfrm>
          <a:prstGeom prst="rect">
            <a:avLst/>
          </a:prstGeom>
        </p:spPr>
        <p:txBody>
          <a:bodyPr/>
          <a:lstStyle/>
          <a:p>
            <a:fld id="{02B2A6FD-4015-4FDF-9DDE-F59537F534D3}" type="datetime1">
              <a:rPr lang="en-US" smtClean="0">
                <a:solidFill>
                  <a:prstClr val="black"/>
                </a:solidFill>
              </a:rPr>
              <a:pPr/>
              <a:t>11/5/2015</a:t>
            </a:fld>
            <a:endParaRPr lang="en-US" dirty="0">
              <a:solidFill>
                <a:prstClr val="black"/>
              </a:solidFill>
            </a:endParaRPr>
          </a:p>
        </p:txBody>
      </p:sp>
      <p:sp>
        <p:nvSpPr>
          <p:cNvPr id="3" name="Footer Placeholder 2"/>
          <p:cNvSpPr>
            <a:spLocks noGrp="1"/>
          </p:cNvSpPr>
          <p:nvPr>
            <p:ph type="ftr" sz="quarter" idx="11"/>
          </p:nvPr>
        </p:nvSpPr>
        <p:spPr>
          <a:xfrm>
            <a:off x="1015999" y="6208777"/>
            <a:ext cx="6498492"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10160000" y="5687569"/>
            <a:ext cx="1016000" cy="365125"/>
          </a:xfrm>
          <a:prstGeom prst="rect">
            <a:avLst/>
          </a:prstGeom>
        </p:spPr>
        <p:txBody>
          <a:bodyPr/>
          <a:lstStyle/>
          <a:p>
            <a:fld id="{4556B232-9F89-4083-B3BB-DDC8E5903F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8695105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121555-D7D7-4040-8F53-BE85AC4D67E5}" type="datetime1">
              <a:rPr lang="en-US" smtClean="0">
                <a:solidFill>
                  <a:srgbClr val="DFDCB7"/>
                </a:solidFill>
              </a:rPr>
              <a:pPr/>
              <a:t>11/5/2015</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182049135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4947821" y="457201"/>
            <a:ext cx="6126579" cy="4114799"/>
          </a:xfrm>
          <a:prstGeom prst="rect">
            <a:avLst/>
          </a:prstGeo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16002" y="457200"/>
            <a:ext cx="3564876" cy="4114800"/>
          </a:xfrm>
          <a:prstGeom prst="rect">
            <a:avLst/>
          </a:prstGeo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8331200" y="6208777"/>
            <a:ext cx="2844800" cy="365125"/>
          </a:xfrm>
          <a:prstGeom prst="rect">
            <a:avLst/>
          </a:prstGeom>
        </p:spPr>
        <p:txBody>
          <a:bodyPr/>
          <a:lstStyle/>
          <a:p>
            <a:fld id="{BE8CDF3E-997F-4921-BC27-CA00D4C67302}" type="datetime1">
              <a:rPr lang="en-US" smtClean="0">
                <a:solidFill>
                  <a:prstClr val="black"/>
                </a:solidFill>
              </a:rPr>
              <a:pPr/>
              <a:t>11/5/2015</a:t>
            </a:fld>
            <a:endParaRPr lang="en-US" dirty="0">
              <a:solidFill>
                <a:prstClr val="black"/>
              </a:solidFill>
            </a:endParaRPr>
          </a:p>
        </p:txBody>
      </p:sp>
      <p:sp>
        <p:nvSpPr>
          <p:cNvPr id="6" name="Footer Placeholder 5"/>
          <p:cNvSpPr>
            <a:spLocks noGrp="1"/>
          </p:cNvSpPr>
          <p:nvPr>
            <p:ph type="ftr" sz="quarter" idx="11"/>
          </p:nvPr>
        </p:nvSpPr>
        <p:spPr>
          <a:xfrm>
            <a:off x="1015999" y="6208777"/>
            <a:ext cx="6498492"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10160000" y="5687569"/>
            <a:ext cx="1016000" cy="365125"/>
          </a:xfrm>
          <a:prstGeom prst="rect">
            <a:avLst/>
          </a:prstGeom>
        </p:spPr>
        <p:txBody>
          <a:bodyPr/>
          <a:lstStyle/>
          <a:p>
            <a:fld id="{4556B232-9F89-4083-B3BB-DDC8E5903F80}" type="slidenum">
              <a:rPr lang="en-US" smtClean="0">
                <a:solidFill>
                  <a:prstClr val="black"/>
                </a:solidFill>
              </a:rPr>
              <a:pPr/>
              <a:t>‹#›</a:t>
            </a:fld>
            <a:endParaRPr lang="en-US" dirty="0">
              <a:solidFill>
                <a:prstClr val="black"/>
              </a:solidFill>
            </a:endParaRPr>
          </a:p>
        </p:txBody>
      </p:sp>
      <p:cxnSp>
        <p:nvCxnSpPr>
          <p:cNvPr id="10" name="Straight Connector 9"/>
          <p:cNvCxnSpPr/>
          <p:nvPr/>
        </p:nvCxnSpPr>
        <p:spPr>
          <a:xfrm rot="5400000">
            <a:off x="2871259" y="2514336"/>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97685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1036320" y="457200"/>
            <a:ext cx="10058400" cy="2895600"/>
          </a:xfrm>
          <a:prstGeom prst="rect">
            <a:avLst/>
          </a:prstGeo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33856" y="3505200"/>
            <a:ext cx="9855200" cy="804862"/>
          </a:xfrm>
          <a:prstGeom prst="rect">
            <a:avLst/>
          </a:prstGeo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8331200" y="6208777"/>
            <a:ext cx="2844800" cy="365125"/>
          </a:xfrm>
          <a:prstGeom prst="rect">
            <a:avLst/>
          </a:prstGeom>
        </p:spPr>
        <p:txBody>
          <a:bodyPr/>
          <a:lstStyle/>
          <a:p>
            <a:fld id="{21639BDA-78A8-4727-992F-535D89FA5441}" type="datetime1">
              <a:rPr lang="en-US" smtClean="0">
                <a:solidFill>
                  <a:prstClr val="black"/>
                </a:solidFill>
              </a:rPr>
              <a:pPr/>
              <a:t>11/5/2015</a:t>
            </a:fld>
            <a:endParaRPr lang="en-US" dirty="0">
              <a:solidFill>
                <a:prstClr val="black"/>
              </a:solidFill>
            </a:endParaRPr>
          </a:p>
        </p:txBody>
      </p:sp>
      <p:sp>
        <p:nvSpPr>
          <p:cNvPr id="6" name="Footer Placeholder 5"/>
          <p:cNvSpPr>
            <a:spLocks noGrp="1"/>
          </p:cNvSpPr>
          <p:nvPr>
            <p:ph type="ftr" sz="quarter" idx="11"/>
          </p:nvPr>
        </p:nvSpPr>
        <p:spPr>
          <a:xfrm>
            <a:off x="1015999" y="6208777"/>
            <a:ext cx="6498492"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10160000" y="5687569"/>
            <a:ext cx="1016000" cy="365125"/>
          </a:xfrm>
          <a:prstGeom prst="rect">
            <a:avLst/>
          </a:prstGeom>
        </p:spPr>
        <p:txBody>
          <a:bodyPr/>
          <a:lstStyle/>
          <a:p>
            <a:fld id="{4556B232-9F89-4083-B3BB-DDC8E5903F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1711326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a:prstGeom prst="rect">
            <a:avLst/>
          </a:prstGeo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31200" y="6208777"/>
            <a:ext cx="2844800" cy="365125"/>
          </a:xfrm>
          <a:prstGeom prst="rect">
            <a:avLst/>
          </a:prstGeom>
        </p:spPr>
        <p:txBody>
          <a:bodyPr/>
          <a:lstStyle/>
          <a:p>
            <a:fld id="{C081E745-2A74-440D-BD69-F178C2AFF74F}" type="datetime1">
              <a:rPr lang="en-US" smtClean="0">
                <a:solidFill>
                  <a:prstClr val="black"/>
                </a:solidFill>
              </a:rPr>
              <a:pPr/>
              <a:t>11/5/2015</a:t>
            </a:fld>
            <a:endParaRPr lang="en-US" dirty="0">
              <a:solidFill>
                <a:prstClr val="black"/>
              </a:solidFill>
            </a:endParaRPr>
          </a:p>
        </p:txBody>
      </p:sp>
      <p:sp>
        <p:nvSpPr>
          <p:cNvPr id="5" name="Footer Placeholder 4"/>
          <p:cNvSpPr>
            <a:spLocks noGrp="1"/>
          </p:cNvSpPr>
          <p:nvPr>
            <p:ph type="ftr" sz="quarter" idx="11"/>
          </p:nvPr>
        </p:nvSpPr>
        <p:spPr>
          <a:xfrm>
            <a:off x="1015999" y="6208777"/>
            <a:ext cx="6498492"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0160000" y="5687569"/>
            <a:ext cx="1016000" cy="365125"/>
          </a:xfrm>
          <a:prstGeom prst="rect">
            <a:avLst/>
          </a:prstGeom>
        </p:spPr>
        <p:txBody>
          <a:bodyPr/>
          <a:lstStyle/>
          <a:p>
            <a:fld id="{4556B232-9F89-4083-B3BB-DDC8E5903F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4311438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2"/>
            <a:ext cx="24384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a:prstGeom prst="rect">
            <a:avLst/>
          </a:prstGeo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31200" y="6208777"/>
            <a:ext cx="2844800" cy="365125"/>
          </a:xfrm>
          <a:prstGeom prst="rect">
            <a:avLst/>
          </a:prstGeom>
        </p:spPr>
        <p:txBody>
          <a:bodyPr/>
          <a:lstStyle/>
          <a:p>
            <a:fld id="{9DB405C4-E77F-48DE-BC4E-095C275BDB8E}" type="datetime1">
              <a:rPr lang="en-US" smtClean="0">
                <a:solidFill>
                  <a:prstClr val="black"/>
                </a:solidFill>
              </a:rPr>
              <a:pPr/>
              <a:t>11/5/2015</a:t>
            </a:fld>
            <a:endParaRPr lang="en-US" dirty="0">
              <a:solidFill>
                <a:prstClr val="black"/>
              </a:solidFill>
            </a:endParaRPr>
          </a:p>
        </p:txBody>
      </p:sp>
      <p:sp>
        <p:nvSpPr>
          <p:cNvPr id="5" name="Footer Placeholder 4"/>
          <p:cNvSpPr>
            <a:spLocks noGrp="1"/>
          </p:cNvSpPr>
          <p:nvPr>
            <p:ph type="ftr" sz="quarter" idx="11"/>
          </p:nvPr>
        </p:nvSpPr>
        <p:spPr>
          <a:xfrm>
            <a:off x="1015999" y="6208777"/>
            <a:ext cx="6498492"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0160000" y="5687569"/>
            <a:ext cx="1016000" cy="365125"/>
          </a:xfrm>
          <a:prstGeom prst="rect">
            <a:avLst/>
          </a:prstGeom>
        </p:spPr>
        <p:txBody>
          <a:bodyPr/>
          <a:lstStyle/>
          <a:p>
            <a:fld id="{4556B232-9F89-4083-B3BB-DDC8E5903F8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490345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D674C9-5CC4-48AC-BD52-9A18512CE721}" type="datetime1">
              <a:rPr lang="en-US" smtClean="0">
                <a:solidFill>
                  <a:srgbClr val="DFDCB7"/>
                </a:solidFill>
              </a:rPr>
              <a:pPr/>
              <a:t>11/5/2015</a:t>
            </a:fld>
            <a:endParaRPr lang="en-US" dirty="0">
              <a:solidFill>
                <a:srgbClr val="DFDCB7"/>
              </a:solidFill>
            </a:endParaRPr>
          </a:p>
        </p:txBody>
      </p:sp>
      <p:sp>
        <p:nvSpPr>
          <p:cNvPr id="6" name="Footer Placeholder 5"/>
          <p:cNvSpPr>
            <a:spLocks noGrp="1"/>
          </p:cNvSpPr>
          <p:nvPr>
            <p:ph type="ftr" sz="quarter" idx="11"/>
          </p:nvPr>
        </p:nvSpPr>
        <p:spPr/>
        <p:txBody>
          <a:bodyPr/>
          <a:lstStyle/>
          <a:p>
            <a:endParaRPr lang="en-US" dirty="0">
              <a:solidFill>
                <a:srgbClr val="DFDCB7"/>
              </a:solidFill>
            </a:endParaRPr>
          </a:p>
        </p:txBody>
      </p:sp>
      <p:sp>
        <p:nvSpPr>
          <p:cNvPr id="7" name="Slide Number Placeholder 6"/>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189205014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8A1AC4-4885-4984-9544-6FB03F373B4B}" type="datetime1">
              <a:rPr lang="en-US" smtClean="0">
                <a:solidFill>
                  <a:srgbClr val="DFDCB7"/>
                </a:solidFill>
              </a:rPr>
              <a:pPr/>
              <a:t>11/5/2015</a:t>
            </a:fld>
            <a:endParaRPr lang="en-US" dirty="0">
              <a:solidFill>
                <a:srgbClr val="DFDCB7"/>
              </a:solidFill>
            </a:endParaRPr>
          </a:p>
        </p:txBody>
      </p:sp>
      <p:sp>
        <p:nvSpPr>
          <p:cNvPr id="8" name="Footer Placeholder 7"/>
          <p:cNvSpPr>
            <a:spLocks noGrp="1"/>
          </p:cNvSpPr>
          <p:nvPr>
            <p:ph type="ftr" sz="quarter" idx="11"/>
          </p:nvPr>
        </p:nvSpPr>
        <p:spPr/>
        <p:txBody>
          <a:bodyPr/>
          <a:lstStyle/>
          <a:p>
            <a:endParaRPr lang="en-US" dirty="0">
              <a:solidFill>
                <a:srgbClr val="DFDCB7"/>
              </a:solidFill>
            </a:endParaRPr>
          </a:p>
        </p:txBody>
      </p:sp>
      <p:sp>
        <p:nvSpPr>
          <p:cNvPr id="9" name="Slide Number Placeholder 8"/>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408825962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21DE57-6C58-492C-8ACA-7C192264995E}" type="datetime1">
              <a:rPr lang="en-US" smtClean="0">
                <a:solidFill>
                  <a:srgbClr val="DFDCB7"/>
                </a:solidFill>
              </a:rPr>
              <a:pPr/>
              <a:t>11/5/2015</a:t>
            </a:fld>
            <a:endParaRPr lang="en-US" dirty="0">
              <a:solidFill>
                <a:srgbClr val="DFDCB7"/>
              </a:solidFill>
            </a:endParaRPr>
          </a:p>
        </p:txBody>
      </p:sp>
      <p:sp>
        <p:nvSpPr>
          <p:cNvPr id="4" name="Footer Placeholder 3"/>
          <p:cNvSpPr>
            <a:spLocks noGrp="1"/>
          </p:cNvSpPr>
          <p:nvPr>
            <p:ph type="ftr" sz="quarter" idx="11"/>
          </p:nvPr>
        </p:nvSpPr>
        <p:spPr/>
        <p:txBody>
          <a:bodyPr/>
          <a:lstStyle/>
          <a:p>
            <a:endParaRPr lang="en-US" dirty="0">
              <a:solidFill>
                <a:srgbClr val="DFDCB7"/>
              </a:solidFill>
            </a:endParaRPr>
          </a:p>
        </p:txBody>
      </p:sp>
      <p:sp>
        <p:nvSpPr>
          <p:cNvPr id="5" name="Slide Number Placeholder 4"/>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184738887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2ECDE-FA92-4E48-AC94-93D797166D8A}" type="datetime1">
              <a:rPr lang="en-US" smtClean="0">
                <a:solidFill>
                  <a:srgbClr val="DFDCB7"/>
                </a:solidFill>
              </a:rPr>
              <a:pPr/>
              <a:t>11/5/2015</a:t>
            </a:fld>
            <a:endParaRPr lang="en-US" dirty="0">
              <a:solidFill>
                <a:srgbClr val="DFDCB7"/>
              </a:solidFill>
            </a:endParaRPr>
          </a:p>
        </p:txBody>
      </p:sp>
      <p:sp>
        <p:nvSpPr>
          <p:cNvPr id="3" name="Footer Placeholder 2"/>
          <p:cNvSpPr>
            <a:spLocks noGrp="1"/>
          </p:cNvSpPr>
          <p:nvPr>
            <p:ph type="ftr" sz="quarter" idx="11"/>
          </p:nvPr>
        </p:nvSpPr>
        <p:spPr/>
        <p:txBody>
          <a:bodyPr/>
          <a:lstStyle/>
          <a:p>
            <a:endParaRPr lang="en-US" dirty="0">
              <a:solidFill>
                <a:srgbClr val="DFDCB7"/>
              </a:solidFill>
            </a:endParaRPr>
          </a:p>
        </p:txBody>
      </p:sp>
      <p:sp>
        <p:nvSpPr>
          <p:cNvPr id="4" name="Slide Number Placeholder 3"/>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105447236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A5D5AD-07A6-4636-BD79-E9168F78632A}" type="datetime1">
              <a:rPr lang="en-US" smtClean="0">
                <a:solidFill>
                  <a:srgbClr val="DFDCB7"/>
                </a:solidFill>
              </a:rPr>
              <a:pPr/>
              <a:t>11/5/2015</a:t>
            </a:fld>
            <a:endParaRPr lang="en-US" dirty="0">
              <a:solidFill>
                <a:srgbClr val="DFDCB7"/>
              </a:solidFill>
            </a:endParaRPr>
          </a:p>
        </p:txBody>
      </p:sp>
      <p:sp>
        <p:nvSpPr>
          <p:cNvPr id="6" name="Footer Placeholder 5"/>
          <p:cNvSpPr>
            <a:spLocks noGrp="1"/>
          </p:cNvSpPr>
          <p:nvPr>
            <p:ph type="ftr" sz="quarter" idx="11"/>
          </p:nvPr>
        </p:nvSpPr>
        <p:spPr/>
        <p:txBody>
          <a:bodyPr/>
          <a:lstStyle/>
          <a:p>
            <a:endParaRPr lang="en-US" dirty="0">
              <a:solidFill>
                <a:srgbClr val="DFDCB7"/>
              </a:solidFill>
            </a:endParaRPr>
          </a:p>
        </p:txBody>
      </p:sp>
      <p:sp>
        <p:nvSpPr>
          <p:cNvPr id="7" name="Slide Number Placeholder 6"/>
          <p:cNvSpPr>
            <a:spLocks noGrp="1"/>
          </p:cNvSpPr>
          <p:nvPr>
            <p:ph type="sldNum" sz="quarter" idx="12"/>
          </p:nvPr>
        </p:nvSpPr>
        <p:spPr/>
        <p:txBody>
          <a:bodyPr/>
          <a:lstStyle/>
          <a:p>
            <a:fld id="{F2EC359B-1AB6-43CE-8AE3-778957AE5EF7}" type="slidenum">
              <a:rPr lang="en-US" smtClean="0"/>
              <a:pPr/>
              <a:t>‹#›</a:t>
            </a:fld>
            <a:endParaRPr lang="en-US" dirty="0"/>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762366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D5F50DD-7F46-4C00-94C4-82BFAA052EEE}" type="datetime1">
              <a:rPr lang="en-US" smtClean="0">
                <a:solidFill>
                  <a:srgbClr val="DFDCB7"/>
                </a:solidFill>
              </a:rPr>
              <a:pPr/>
              <a:t>11/5/2015</a:t>
            </a:fld>
            <a:endParaRPr lang="en-US" dirty="0">
              <a:solidFill>
                <a:srgbClr val="DFDCB7"/>
              </a:solidFill>
            </a:endParaRPr>
          </a:p>
        </p:txBody>
      </p:sp>
      <p:sp>
        <p:nvSpPr>
          <p:cNvPr id="9" name="Slide Number Placeholder 8"/>
          <p:cNvSpPr>
            <a:spLocks noGrp="1"/>
          </p:cNvSpPr>
          <p:nvPr>
            <p:ph type="sldNum" sz="quarter" idx="11"/>
          </p:nvPr>
        </p:nvSpPr>
        <p:spPr/>
        <p:txBody>
          <a:bodyPr/>
          <a:lstStyle/>
          <a:p>
            <a:fld id="{F2EC359B-1AB6-43CE-8AE3-778957AE5EF7}"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solidFill>
                <a:srgbClr val="DFDCB7"/>
              </a:solidFill>
            </a:endParaRPr>
          </a:p>
        </p:txBody>
      </p:sp>
    </p:spTree>
    <p:extLst>
      <p:ext uri="{BB962C8B-B14F-4D97-AF65-F5344CB8AC3E}">
        <p14:creationId xmlns:p14="http://schemas.microsoft.com/office/powerpoint/2010/main" val="257027770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audio" Target="../media/audio1.wav"/><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audio" Target="../media/audio1.wav"/><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audio" Target="../media/audio1.wav"/><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2EC359B-1AB6-43CE-8AE3-778957AE5EF7}" type="slidenum">
              <a:rPr lang="en-US" smtClean="0"/>
              <a:pPr/>
              <a:t>‹#›</a:t>
            </a:fld>
            <a:endParaRPr lang="en-US" dirty="0"/>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dirty="0">
              <a:solidFill>
                <a:srgbClr val="DFDCB7"/>
              </a:solidFill>
            </a:endParaRP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41B520E3-870C-4290-A0B9-714A8D1E2D2F}" type="datetime1">
              <a:rPr lang="en-US" smtClean="0">
                <a:solidFill>
                  <a:srgbClr val="DFDCB7"/>
                </a:solidFill>
              </a:rPr>
              <a:pPr/>
              <a:t>11/5/2015</a:t>
            </a:fld>
            <a:endParaRPr lang="en-US" dirty="0">
              <a:solidFill>
                <a:srgbClr val="DFDCB7"/>
              </a:solidFill>
            </a:endParaRPr>
          </a:p>
        </p:txBody>
      </p:sp>
    </p:spTree>
    <p:extLst>
      <p:ext uri="{BB962C8B-B14F-4D97-AF65-F5344CB8AC3E}">
        <p14:creationId xmlns:p14="http://schemas.microsoft.com/office/powerpoint/2010/main" val="3356041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spd="slow">
        <p15:prstTrans prst="fallOver"/>
        <p:sndAc>
          <p:stSnd>
            <p:snd r:embed="rId13" name="type.wav"/>
          </p:stSnd>
        </p:sndAc>
      </p:transition>
    </mc:Choice>
    <mc:Fallback xmlns="">
      <p:transition spd="slow">
        <p:fade/>
        <p:sndAc>
          <p:stSnd>
            <p:snd r:embed="rId14" name="type.wav"/>
          </p:stSnd>
        </p:sndAc>
      </p:transition>
    </mc:Fallback>
  </mc:AlternateConten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90000"/>
            <a:duotone>
              <a:schemeClr val="bg1">
                <a:shade val="20000"/>
                <a:satMod val="350000"/>
                <a:lumMod val="125000"/>
              </a:schemeClr>
              <a:schemeClr val="bg1">
                <a:tint val="90000"/>
                <a:satMod val="25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533400"/>
            <a:ext cx="11586816" cy="10668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9" name="Rectangle 8"/>
          <p:cNvSpPr/>
          <p:nvPr/>
        </p:nvSpPr>
        <p:spPr>
          <a:xfrm>
            <a:off x="1036320" y="6525768"/>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 name="TextBox 9"/>
          <p:cNvSpPr txBox="1"/>
          <p:nvPr/>
        </p:nvSpPr>
        <p:spPr>
          <a:xfrm>
            <a:off x="406400" y="2057400"/>
            <a:ext cx="11688416" cy="1231106"/>
          </a:xfrm>
          <a:prstGeom prst="rect">
            <a:avLst/>
          </a:prstGeom>
          <a:noFill/>
        </p:spPr>
        <p:txBody>
          <a:bodyPr wrap="square" rtlCol="0">
            <a:spAutoFit/>
          </a:bodyPr>
          <a:lstStyle/>
          <a:p>
            <a:pPr marL="514350" indent="-514350">
              <a:buFont typeface="Arial" pitchFamily="34" charset="0"/>
              <a:buChar char="•"/>
            </a:pPr>
            <a:r>
              <a:rPr lang="en-US" sz="2800" dirty="0" smtClean="0">
                <a:solidFill>
                  <a:prstClr val="black"/>
                </a:solidFill>
              </a:rPr>
              <a:t>Vb</a:t>
            </a:r>
          </a:p>
          <a:p>
            <a:pPr marL="971550" lvl="1" indent="-514350">
              <a:buFont typeface="Arial" pitchFamily="34" charset="0"/>
              <a:buChar char="•"/>
            </a:pPr>
            <a:r>
              <a:rPr lang="en-US" sz="2400" dirty="0" smtClean="0">
                <a:solidFill>
                  <a:prstClr val="black"/>
                </a:solidFill>
              </a:rPr>
              <a:t>Bm</a:t>
            </a:r>
          </a:p>
          <a:p>
            <a:pPr marL="1428750" lvl="2" indent="-514350">
              <a:buFont typeface="Arial" pitchFamily="34" charset="0"/>
              <a:buChar char="•"/>
            </a:pPr>
            <a:r>
              <a:rPr lang="en-US" sz="2000" dirty="0" smtClean="0">
                <a:solidFill>
                  <a:prstClr val="black"/>
                </a:solidFill>
              </a:rPr>
              <a:t>Mbm</a:t>
            </a:r>
          </a:p>
        </p:txBody>
      </p:sp>
    </p:spTree>
    <p:extLst>
      <p:ext uri="{BB962C8B-B14F-4D97-AF65-F5344CB8AC3E}">
        <p14:creationId xmlns:p14="http://schemas.microsoft.com/office/powerpoint/2010/main" val="39192919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http://schemas.microsoft.com/office/powerpoint/2012/main">
    <mc:Choice Requires="p15">
      <p:transition spd="slow">
        <p15:prstTrans prst="fallOver"/>
        <p:sndAc>
          <p:stSnd>
            <p:snd r:embed="rId13" name="type.wav"/>
          </p:stSnd>
        </p:sndAc>
      </p:transition>
    </mc:Choice>
    <mc:Fallback xmlns="">
      <p:transition spd="slow">
        <p:fade/>
        <p:sndAc>
          <p:stSnd>
            <p:snd r:embed="rId15" name="type.wav"/>
          </p:stSnd>
        </p:sndAc>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000" kern="1200">
          <a:solidFill>
            <a:srgbClr val="005828"/>
          </a:solidFill>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50000"/>
        </a:lnSpc>
        <a:spcBef>
          <a:spcPts val="600"/>
        </a:spcBef>
        <a:spcAft>
          <a:spcPts val="600"/>
        </a:spcAft>
        <a:buClr>
          <a:srgbClr val="007033"/>
        </a:buClr>
        <a:buFont typeface="Arial" pitchFamily="34" charset="0"/>
        <a:buNone/>
        <a:defRPr sz="2400" kern="200" spc="0">
          <a:solidFill>
            <a:schemeClr val="tx2"/>
          </a:solidFill>
          <a:latin typeface="Calibri" pitchFamily="34" charset="0"/>
          <a:ea typeface="+mn-ea"/>
          <a:cs typeface="Calibri" pitchFamily="34" charset="0"/>
        </a:defRPr>
      </a:lvl1pPr>
      <a:lvl2pPr marL="594360" indent="-274320" algn="l" defTabSz="914400" rtl="0" eaLnBrk="1" latinLnBrk="0" hangingPunct="1">
        <a:lnSpc>
          <a:spcPct val="150000"/>
        </a:lnSpc>
        <a:spcBef>
          <a:spcPts val="600"/>
        </a:spcBef>
        <a:spcAft>
          <a:spcPts val="600"/>
        </a:spcAft>
        <a:buClr>
          <a:srgbClr val="007033"/>
        </a:buClr>
        <a:buFont typeface="Arial" pitchFamily="34" charset="0"/>
        <a:buChar char="•"/>
        <a:defRPr sz="2200" kern="200" spc="0">
          <a:solidFill>
            <a:schemeClr val="tx2"/>
          </a:solidFill>
          <a:latin typeface="Calibri" pitchFamily="34" charset="0"/>
          <a:ea typeface="+mn-ea"/>
          <a:cs typeface="Calibri" pitchFamily="34" charset="0"/>
        </a:defRPr>
      </a:lvl2pPr>
      <a:lvl3pPr marL="868680" indent="-228600" algn="l" defTabSz="914400" rtl="0" eaLnBrk="1" latinLnBrk="0" hangingPunct="1">
        <a:lnSpc>
          <a:spcPct val="150000"/>
        </a:lnSpc>
        <a:spcBef>
          <a:spcPts val="600"/>
        </a:spcBef>
        <a:spcAft>
          <a:spcPts val="600"/>
        </a:spcAft>
        <a:buClr>
          <a:srgbClr val="007033"/>
        </a:buClr>
        <a:buFont typeface="Arial" pitchFamily="34" charset="0"/>
        <a:buChar char="•"/>
        <a:defRPr sz="2000" kern="200" spc="0">
          <a:solidFill>
            <a:schemeClr val="tx2"/>
          </a:solidFill>
          <a:latin typeface="Calibri" pitchFamily="34" charset="0"/>
          <a:ea typeface="+mn-ea"/>
          <a:cs typeface="Calibri" pitchFamily="34" charset="0"/>
        </a:defRPr>
      </a:lvl3pPr>
      <a:lvl4pPr marL="11430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a:solidFill>
            <a:schemeClr val="tx2"/>
          </a:solidFill>
          <a:latin typeface="Calibri" pitchFamily="34" charset="0"/>
          <a:ea typeface="+mn-ea"/>
          <a:cs typeface="Calibri" pitchFamily="34" charset="0"/>
        </a:defRPr>
      </a:lvl4pPr>
      <a:lvl5pPr marL="13716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baseline="0">
          <a:solidFill>
            <a:schemeClr val="tx2"/>
          </a:solidFill>
          <a:latin typeface="Calibri" pitchFamily="34" charset="0"/>
          <a:ea typeface="+mn-ea"/>
          <a:cs typeface="Calibri"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90000"/>
            <a:duotone>
              <a:schemeClr val="bg1">
                <a:shade val="20000"/>
                <a:satMod val="350000"/>
                <a:lumMod val="125000"/>
              </a:schemeClr>
              <a:schemeClr val="bg1">
                <a:tint val="90000"/>
                <a:satMod val="25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533400"/>
            <a:ext cx="11586816" cy="10668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9" name="Rectangle 8"/>
          <p:cNvSpPr/>
          <p:nvPr/>
        </p:nvSpPr>
        <p:spPr>
          <a:xfrm>
            <a:off x="1036320" y="6525768"/>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 name="TextBox 9"/>
          <p:cNvSpPr txBox="1"/>
          <p:nvPr/>
        </p:nvSpPr>
        <p:spPr>
          <a:xfrm>
            <a:off x="406400" y="2057400"/>
            <a:ext cx="11688416" cy="1231106"/>
          </a:xfrm>
          <a:prstGeom prst="rect">
            <a:avLst/>
          </a:prstGeom>
          <a:noFill/>
        </p:spPr>
        <p:txBody>
          <a:bodyPr wrap="square" rtlCol="0">
            <a:spAutoFit/>
          </a:bodyPr>
          <a:lstStyle/>
          <a:p>
            <a:pPr marL="514350" indent="-514350">
              <a:buFont typeface="Arial" pitchFamily="34" charset="0"/>
              <a:buChar char="•"/>
            </a:pPr>
            <a:r>
              <a:rPr lang="en-US" sz="2800" dirty="0" smtClean="0">
                <a:solidFill>
                  <a:prstClr val="black"/>
                </a:solidFill>
              </a:rPr>
              <a:t>Vb</a:t>
            </a:r>
          </a:p>
          <a:p>
            <a:pPr marL="971550" lvl="1" indent="-514350">
              <a:buFont typeface="Arial" pitchFamily="34" charset="0"/>
              <a:buChar char="•"/>
            </a:pPr>
            <a:r>
              <a:rPr lang="en-US" sz="2400" dirty="0" smtClean="0">
                <a:solidFill>
                  <a:prstClr val="black"/>
                </a:solidFill>
              </a:rPr>
              <a:t>Bm</a:t>
            </a:r>
          </a:p>
          <a:p>
            <a:pPr marL="1428750" lvl="2" indent="-514350">
              <a:buFont typeface="Arial" pitchFamily="34" charset="0"/>
              <a:buChar char="•"/>
            </a:pPr>
            <a:r>
              <a:rPr lang="en-US" sz="2000" dirty="0" smtClean="0">
                <a:solidFill>
                  <a:prstClr val="black"/>
                </a:solidFill>
              </a:rPr>
              <a:t>Mbm</a:t>
            </a:r>
          </a:p>
        </p:txBody>
      </p:sp>
    </p:spTree>
    <p:extLst>
      <p:ext uri="{BB962C8B-B14F-4D97-AF65-F5344CB8AC3E}">
        <p14:creationId xmlns:p14="http://schemas.microsoft.com/office/powerpoint/2010/main" val="13421669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5="http://schemas.microsoft.com/office/powerpoint/2012/main">
    <mc:Choice Requires="p15">
      <p:transition spd="slow">
        <p15:prstTrans prst="fallOver"/>
        <p:sndAc>
          <p:stSnd>
            <p:snd r:embed="rId13" name="type.wav"/>
          </p:stSnd>
        </p:sndAc>
      </p:transition>
    </mc:Choice>
    <mc:Fallback xmlns="">
      <p:transition spd="slow">
        <p:fade/>
        <p:sndAc>
          <p:stSnd>
            <p:snd r:embed="rId15" name="type.wav"/>
          </p:stSnd>
        </p:sndAc>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000" kern="1200">
          <a:solidFill>
            <a:srgbClr val="005828"/>
          </a:solidFill>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50000"/>
        </a:lnSpc>
        <a:spcBef>
          <a:spcPts val="600"/>
        </a:spcBef>
        <a:spcAft>
          <a:spcPts val="600"/>
        </a:spcAft>
        <a:buClr>
          <a:srgbClr val="007033"/>
        </a:buClr>
        <a:buFont typeface="Arial" pitchFamily="34" charset="0"/>
        <a:buNone/>
        <a:defRPr sz="2400" kern="200" spc="0">
          <a:solidFill>
            <a:schemeClr val="tx2"/>
          </a:solidFill>
          <a:latin typeface="Calibri" pitchFamily="34" charset="0"/>
          <a:ea typeface="+mn-ea"/>
          <a:cs typeface="Calibri" pitchFamily="34" charset="0"/>
        </a:defRPr>
      </a:lvl1pPr>
      <a:lvl2pPr marL="594360" indent="-274320" algn="l" defTabSz="914400" rtl="0" eaLnBrk="1" latinLnBrk="0" hangingPunct="1">
        <a:lnSpc>
          <a:spcPct val="150000"/>
        </a:lnSpc>
        <a:spcBef>
          <a:spcPts val="600"/>
        </a:spcBef>
        <a:spcAft>
          <a:spcPts val="600"/>
        </a:spcAft>
        <a:buClr>
          <a:srgbClr val="007033"/>
        </a:buClr>
        <a:buFont typeface="Arial" pitchFamily="34" charset="0"/>
        <a:buChar char="•"/>
        <a:defRPr sz="2200" kern="200" spc="0">
          <a:solidFill>
            <a:schemeClr val="tx2"/>
          </a:solidFill>
          <a:latin typeface="Calibri" pitchFamily="34" charset="0"/>
          <a:ea typeface="+mn-ea"/>
          <a:cs typeface="Calibri" pitchFamily="34" charset="0"/>
        </a:defRPr>
      </a:lvl2pPr>
      <a:lvl3pPr marL="868680" indent="-228600" algn="l" defTabSz="914400" rtl="0" eaLnBrk="1" latinLnBrk="0" hangingPunct="1">
        <a:lnSpc>
          <a:spcPct val="150000"/>
        </a:lnSpc>
        <a:spcBef>
          <a:spcPts val="600"/>
        </a:spcBef>
        <a:spcAft>
          <a:spcPts val="600"/>
        </a:spcAft>
        <a:buClr>
          <a:srgbClr val="007033"/>
        </a:buClr>
        <a:buFont typeface="Arial" pitchFamily="34" charset="0"/>
        <a:buChar char="•"/>
        <a:defRPr sz="2000" kern="200" spc="0">
          <a:solidFill>
            <a:schemeClr val="tx2"/>
          </a:solidFill>
          <a:latin typeface="Calibri" pitchFamily="34" charset="0"/>
          <a:ea typeface="+mn-ea"/>
          <a:cs typeface="Calibri" pitchFamily="34" charset="0"/>
        </a:defRPr>
      </a:lvl3pPr>
      <a:lvl4pPr marL="11430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a:solidFill>
            <a:schemeClr val="tx2"/>
          </a:solidFill>
          <a:latin typeface="Calibri" pitchFamily="34" charset="0"/>
          <a:ea typeface="+mn-ea"/>
          <a:cs typeface="Calibri" pitchFamily="34" charset="0"/>
        </a:defRPr>
      </a:lvl4pPr>
      <a:lvl5pPr marL="13716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baseline="0">
          <a:solidFill>
            <a:schemeClr val="tx2"/>
          </a:solidFill>
          <a:latin typeface="Calibri" pitchFamily="34" charset="0"/>
          <a:ea typeface="+mn-ea"/>
          <a:cs typeface="Calibri"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audio" Target="../media/audio1.wav"/><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audio" Target="../media/audio1.wav"/><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audio" Target="../media/audio1.wav"/><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audio" Target="../media/audio1.wav"/><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audio" Target="../media/audio1.wav"/><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media/audio1.wav"/><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fgWsT7e1UfI"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600" b="1" dirty="0">
                <a:solidFill>
                  <a:schemeClr val="tx2"/>
                </a:solidFill>
                <a:latin typeface="+mj-lt"/>
              </a:rPr>
              <a:t>Highline Class, BI 348</a:t>
            </a:r>
            <a:endParaRPr lang="en-US" sz="4600" b="1" i="0" u="none" strike="noStrike" baseline="0" dirty="0" smtClean="0">
              <a:solidFill>
                <a:schemeClr val="tx2"/>
              </a:solidFill>
              <a:latin typeface="+mj-lt"/>
            </a:endParaRPr>
          </a:p>
        </p:txBody>
      </p:sp>
      <p:sp>
        <p:nvSpPr>
          <p:cNvPr id="3" name="Text Placeholder 2"/>
          <p:cNvSpPr>
            <a:spLocks noGrp="1"/>
          </p:cNvSpPr>
          <p:nvPr>
            <p:ph type="subTitle" idx="1"/>
          </p:nvPr>
        </p:nvSpPr>
        <p:spPr/>
        <p:txBody>
          <a:bodyPr>
            <a:noAutofit/>
          </a:bodyPr>
          <a:lstStyle/>
          <a:p>
            <a:r>
              <a:rPr lang="en-US" sz="3200" b="1" dirty="0">
                <a:solidFill>
                  <a:schemeClr val="tx1"/>
                </a:solidFill>
                <a:latin typeface="Calibri Light"/>
              </a:rPr>
              <a:t>Basic Business Analytics using </a:t>
            </a:r>
            <a:r>
              <a:rPr lang="en-US" sz="3200" b="1" dirty="0" smtClean="0">
                <a:solidFill>
                  <a:schemeClr val="tx1"/>
                </a:solidFill>
                <a:latin typeface="Calibri Light"/>
              </a:rPr>
              <a:t>Excel</a:t>
            </a:r>
          </a:p>
          <a:p>
            <a:r>
              <a:rPr lang="en-US" sz="3600" b="1" dirty="0" smtClean="0">
                <a:solidFill>
                  <a:schemeClr val="tx1"/>
                </a:solidFill>
                <a:latin typeface="Calibri Light"/>
              </a:rPr>
              <a:t>Chapter 03: Data Visualization: Tables &amp; Charts</a:t>
            </a:r>
          </a:p>
        </p:txBody>
      </p:sp>
      <p:sp>
        <p:nvSpPr>
          <p:cNvPr id="4" name="Slide Number Placeholder 3"/>
          <p:cNvSpPr>
            <a:spLocks noGrp="1"/>
          </p:cNvSpPr>
          <p:nvPr>
            <p:ph type="sldNum" sz="quarter" idx="12"/>
          </p:nvPr>
        </p:nvSpPr>
        <p:spPr/>
        <p:txBody>
          <a:bodyPr/>
          <a:lstStyle/>
          <a:p>
            <a:fld id="{F2EC359B-1AB6-43CE-8AE3-778957AE5EF7}" type="slidenum">
              <a:rPr lang="en-US" smtClean="0"/>
              <a:pPr/>
              <a:t>1</a:t>
            </a:fld>
            <a:endParaRPr lang="en-US" dirty="0"/>
          </a:p>
        </p:txBody>
      </p:sp>
    </p:spTree>
    <p:extLst>
      <p:ext uri="{BB962C8B-B14F-4D97-AF65-F5344CB8AC3E}">
        <p14:creationId xmlns:p14="http://schemas.microsoft.com/office/powerpoint/2010/main" val="309970642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3"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46652"/>
            <a:ext cx="8690112" cy="1066800"/>
          </a:xfrm>
          <a:ln>
            <a:solidFill>
              <a:srgbClr val="008200"/>
            </a:solidFill>
          </a:ln>
        </p:spPr>
        <p:txBody>
          <a:bodyPr>
            <a:noAutofit/>
          </a:bodyPr>
          <a:lstStyle/>
          <a:p>
            <a:r>
              <a:rPr lang="en-US" sz="4400" dirty="0" smtClean="0"/>
              <a:t>Low </a:t>
            </a:r>
            <a:r>
              <a:rPr lang="en-US" sz="4400" dirty="0"/>
              <a:t>Data-Ink </a:t>
            </a:r>
            <a:r>
              <a:rPr lang="en-US" sz="4400" dirty="0" smtClean="0"/>
              <a:t>Ratio (Data/Ink)</a:t>
            </a:r>
            <a:endParaRPr lang="en-US" sz="4400" dirty="0"/>
          </a:p>
        </p:txBody>
      </p:sp>
      <p:sp>
        <p:nvSpPr>
          <p:cNvPr id="5" name="Slide Number Placeholder 4"/>
          <p:cNvSpPr>
            <a:spLocks noGrp="1"/>
          </p:cNvSpPr>
          <p:nvPr>
            <p:ph type="sldNum" sz="quarter" idx="12"/>
          </p:nvPr>
        </p:nvSpPr>
        <p:spPr/>
        <p:txBody>
          <a:bodyPr/>
          <a:lstStyle/>
          <a:p>
            <a:fld id="{4556B232-9F89-4083-B3BB-DDC8E5903F80}" type="slidenum">
              <a:rPr lang="en-US" smtClean="0">
                <a:solidFill>
                  <a:prstClr val="black"/>
                </a:solidFill>
              </a:rPr>
              <a:pPr/>
              <a:t>10</a:t>
            </a:fld>
            <a:endParaRPr lang="en-US"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701" y="1727200"/>
            <a:ext cx="60960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3700" y="4343400"/>
            <a:ext cx="6096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2560" y="1899920"/>
            <a:ext cx="1493520" cy="1477328"/>
          </a:xfrm>
          <a:prstGeom prst="rect">
            <a:avLst/>
          </a:prstGeom>
          <a:noFill/>
        </p:spPr>
        <p:txBody>
          <a:bodyPr wrap="square" rtlCol="0">
            <a:spAutoFit/>
          </a:bodyPr>
          <a:lstStyle/>
          <a:p>
            <a:r>
              <a:rPr lang="en-US" dirty="0" smtClean="0"/>
              <a:t>From Essentials of Business Analytics textbook</a:t>
            </a:r>
            <a:endParaRPr lang="en-US" dirty="0"/>
          </a:p>
        </p:txBody>
      </p:sp>
      <p:sp>
        <p:nvSpPr>
          <p:cNvPr id="4" name="Right Arrow 3"/>
          <p:cNvSpPr/>
          <p:nvPr/>
        </p:nvSpPr>
        <p:spPr>
          <a:xfrm>
            <a:off x="650240" y="4714240"/>
            <a:ext cx="2062480" cy="1706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Contains Chart Junk</a:t>
            </a:r>
            <a:endParaRPr lang="en-US" dirty="0"/>
          </a:p>
        </p:txBody>
      </p:sp>
    </p:spTree>
    <p:extLst>
      <p:ext uri="{BB962C8B-B14F-4D97-AF65-F5344CB8AC3E}">
        <p14:creationId xmlns:p14="http://schemas.microsoft.com/office/powerpoint/2010/main" val="359381152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3" name="type.wav"/>
          </p:stSnd>
        </p:sndAc>
      </p:transition>
    </mc:Choice>
    <mc:Fallback xmlns="">
      <p:transition spd="slow">
        <p:fade/>
        <p:sndAc>
          <p:stSnd>
            <p:snd r:embed="rId6"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46652"/>
            <a:ext cx="8690112" cy="1066800"/>
          </a:xfrm>
          <a:ln>
            <a:solidFill>
              <a:srgbClr val="008200"/>
            </a:solidFill>
          </a:ln>
        </p:spPr>
        <p:txBody>
          <a:bodyPr>
            <a:noAutofit/>
          </a:bodyPr>
          <a:lstStyle/>
          <a:p>
            <a:r>
              <a:rPr lang="en-US" sz="4400" dirty="0" smtClean="0"/>
              <a:t>High Data-Ink </a:t>
            </a:r>
            <a:r>
              <a:rPr lang="en-US" sz="4400" dirty="0"/>
              <a:t>Ratio (Data/Ink)</a:t>
            </a:r>
            <a:endParaRPr lang="en-US" sz="1600" dirty="0"/>
          </a:p>
        </p:txBody>
      </p:sp>
      <p:sp>
        <p:nvSpPr>
          <p:cNvPr id="5" name="Slide Number Placeholder 4"/>
          <p:cNvSpPr>
            <a:spLocks noGrp="1"/>
          </p:cNvSpPr>
          <p:nvPr>
            <p:ph type="sldNum" sz="quarter" idx="12"/>
          </p:nvPr>
        </p:nvSpPr>
        <p:spPr/>
        <p:txBody>
          <a:bodyPr/>
          <a:lstStyle/>
          <a:p>
            <a:fld id="{4556B232-9F89-4083-B3BB-DDC8E5903F80}" type="slidenum">
              <a:rPr lang="en-US" smtClean="0">
                <a:solidFill>
                  <a:prstClr val="black"/>
                </a:solidFill>
              </a:rPr>
              <a:pPr/>
              <a:t>11</a:t>
            </a:fld>
            <a:endParaRPr lang="en-US" dirty="0">
              <a:solidFill>
                <a:prstClr val="black"/>
              </a:solidFill>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509" y="1676400"/>
            <a:ext cx="5541512" cy="2567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4033" y="4319763"/>
            <a:ext cx="5508488" cy="2471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2560" y="1899920"/>
            <a:ext cx="1493520" cy="1477328"/>
          </a:xfrm>
          <a:prstGeom prst="rect">
            <a:avLst/>
          </a:prstGeom>
          <a:noFill/>
        </p:spPr>
        <p:txBody>
          <a:bodyPr wrap="square" rtlCol="0">
            <a:spAutoFit/>
          </a:bodyPr>
          <a:lstStyle/>
          <a:p>
            <a:r>
              <a:rPr lang="en-US" dirty="0" smtClean="0"/>
              <a:t>From Essentials of Business Analytics textbook</a:t>
            </a:r>
            <a:endParaRPr lang="en-US" dirty="0"/>
          </a:p>
        </p:txBody>
      </p:sp>
      <p:sp>
        <p:nvSpPr>
          <p:cNvPr id="7" name="Right Arrow 6"/>
          <p:cNvSpPr/>
          <p:nvPr/>
        </p:nvSpPr>
        <p:spPr>
          <a:xfrm>
            <a:off x="650240" y="4714240"/>
            <a:ext cx="2062480" cy="1706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Does Not Contain Chart Junk</a:t>
            </a:r>
            <a:endParaRPr lang="en-US" dirty="0"/>
          </a:p>
        </p:txBody>
      </p:sp>
    </p:spTree>
    <p:extLst>
      <p:ext uri="{BB962C8B-B14F-4D97-AF65-F5344CB8AC3E}">
        <p14:creationId xmlns:p14="http://schemas.microsoft.com/office/powerpoint/2010/main" val="291828806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3" name="type.wav"/>
          </p:stSnd>
        </p:sndAc>
      </p:transition>
    </mc:Choice>
    <mc:Fallback xmlns="">
      <p:transition spd="slow">
        <p:fade/>
        <p:sndAc>
          <p:stSnd>
            <p:snd r:embed="rId6"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46652"/>
            <a:ext cx="11586816" cy="713188"/>
          </a:xfrm>
        </p:spPr>
        <p:txBody>
          <a:bodyPr>
            <a:normAutofit/>
          </a:bodyPr>
          <a:lstStyle/>
          <a:p>
            <a:r>
              <a:rPr lang="en-US" dirty="0" smtClean="0"/>
              <a:t>Exact Comparison Vs. Relative </a:t>
            </a:r>
            <a:r>
              <a:rPr lang="en-US" dirty="0" err="1" smtClean="0"/>
              <a:t>Comparision</a:t>
            </a:r>
            <a:endParaRPr lang="en-US" dirty="0"/>
          </a:p>
        </p:txBody>
      </p:sp>
      <p:sp>
        <p:nvSpPr>
          <p:cNvPr id="5" name="Slide Number Placeholder 4"/>
          <p:cNvSpPr>
            <a:spLocks noGrp="1"/>
          </p:cNvSpPr>
          <p:nvPr>
            <p:ph type="sldNum" sz="quarter" idx="12"/>
          </p:nvPr>
        </p:nvSpPr>
        <p:spPr/>
        <p:txBody>
          <a:bodyPr/>
          <a:lstStyle/>
          <a:p>
            <a:fld id="{4556B232-9F89-4083-B3BB-DDC8E5903F80}" type="slidenum">
              <a:rPr lang="en-US" smtClean="0">
                <a:solidFill>
                  <a:prstClr val="black"/>
                </a:solidFill>
              </a:rPr>
              <a:pPr/>
              <a:t>12</a:t>
            </a:fld>
            <a:endParaRPr lang="en-US" dirty="0">
              <a:solidFill>
                <a:prstClr val="black"/>
              </a:solidFill>
            </a:endParaRPr>
          </a:p>
        </p:txBody>
      </p:sp>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5618" y="2210250"/>
            <a:ext cx="6077218" cy="1028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9115" y="3992881"/>
            <a:ext cx="6053008" cy="26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981200" y="1562101"/>
            <a:ext cx="8305800" cy="584775"/>
          </a:xfrm>
          <a:prstGeom prst="rect">
            <a:avLst/>
          </a:prstGeom>
        </p:spPr>
        <p:txBody>
          <a:bodyPr wrap="square">
            <a:spAutoFit/>
          </a:bodyPr>
          <a:lstStyle/>
          <a:p>
            <a:pPr algn="ctr"/>
            <a:r>
              <a:rPr lang="en-US" sz="3200" u="sng" dirty="0" smtClean="0">
                <a:solidFill>
                  <a:srgbClr val="303030"/>
                </a:solidFill>
                <a:latin typeface="Calibri" panose="020F0502020204030204" pitchFamily="34" charset="0"/>
              </a:rPr>
              <a:t>Exact</a:t>
            </a:r>
            <a:endParaRPr lang="en-US" sz="3200" u="sng" dirty="0">
              <a:solidFill>
                <a:srgbClr val="303030"/>
              </a:solidFill>
              <a:latin typeface="Calibri" panose="020F0502020204030204" pitchFamily="34" charset="0"/>
            </a:endParaRPr>
          </a:p>
        </p:txBody>
      </p:sp>
      <p:sp>
        <p:nvSpPr>
          <p:cNvPr id="4" name="Rectangle 3"/>
          <p:cNvSpPr/>
          <p:nvPr/>
        </p:nvSpPr>
        <p:spPr>
          <a:xfrm>
            <a:off x="2362200" y="3335020"/>
            <a:ext cx="7543800" cy="584775"/>
          </a:xfrm>
          <a:prstGeom prst="rect">
            <a:avLst/>
          </a:prstGeom>
        </p:spPr>
        <p:txBody>
          <a:bodyPr wrap="square">
            <a:spAutoFit/>
          </a:bodyPr>
          <a:lstStyle/>
          <a:p>
            <a:pPr algn="ctr"/>
            <a:r>
              <a:rPr lang="en-US" sz="3200" u="sng" dirty="0" smtClean="0">
                <a:solidFill>
                  <a:srgbClr val="303030"/>
                </a:solidFill>
                <a:latin typeface="Calibri" panose="020F0502020204030204" pitchFamily="34" charset="0"/>
              </a:rPr>
              <a:t>Relative</a:t>
            </a:r>
            <a:endParaRPr lang="en-US" sz="3200" u="sng" dirty="0">
              <a:solidFill>
                <a:srgbClr val="303030"/>
              </a:solidFill>
              <a:latin typeface="Calibri" panose="020F0502020204030204" pitchFamily="34" charset="0"/>
            </a:endParaRPr>
          </a:p>
        </p:txBody>
      </p:sp>
      <p:sp>
        <p:nvSpPr>
          <p:cNvPr id="8" name="TextBox 7"/>
          <p:cNvSpPr txBox="1"/>
          <p:nvPr/>
        </p:nvSpPr>
        <p:spPr>
          <a:xfrm>
            <a:off x="162560" y="1899920"/>
            <a:ext cx="1493520" cy="1477328"/>
          </a:xfrm>
          <a:prstGeom prst="rect">
            <a:avLst/>
          </a:prstGeom>
          <a:noFill/>
        </p:spPr>
        <p:txBody>
          <a:bodyPr wrap="square" rtlCol="0">
            <a:spAutoFit/>
          </a:bodyPr>
          <a:lstStyle/>
          <a:p>
            <a:r>
              <a:rPr lang="en-US" dirty="0" smtClean="0"/>
              <a:t>From Essentials of Business Analytics textbook</a:t>
            </a:r>
            <a:endParaRPr lang="en-US" dirty="0"/>
          </a:p>
        </p:txBody>
      </p:sp>
    </p:spTree>
    <p:extLst>
      <p:ext uri="{BB962C8B-B14F-4D97-AF65-F5344CB8AC3E}">
        <p14:creationId xmlns:p14="http://schemas.microsoft.com/office/powerpoint/2010/main" val="41091060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3" name="type.wav"/>
          </p:stSnd>
        </p:sndAc>
      </p:transition>
    </mc:Choice>
    <mc:Fallback xmlns="">
      <p:transition spd="slow">
        <p:fade/>
        <p:sndAc>
          <p:stSnd>
            <p:snd r:embed="rId6" name="type.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Both: Exact Comparison &amp; Relative</a:t>
            </a:r>
            <a:endParaRPr lang="en-US" sz="3000" dirty="0"/>
          </a:p>
        </p:txBody>
      </p:sp>
      <p:sp>
        <p:nvSpPr>
          <p:cNvPr id="5" name="Slide Number Placeholder 4"/>
          <p:cNvSpPr>
            <a:spLocks noGrp="1"/>
          </p:cNvSpPr>
          <p:nvPr>
            <p:ph type="sldNum" sz="quarter" idx="12"/>
          </p:nvPr>
        </p:nvSpPr>
        <p:spPr/>
        <p:txBody>
          <a:bodyPr/>
          <a:lstStyle/>
          <a:p>
            <a:fld id="{4556B232-9F89-4083-B3BB-DDC8E5903F80}" type="slidenum">
              <a:rPr lang="en-US" smtClean="0">
                <a:solidFill>
                  <a:prstClr val="black"/>
                </a:solidFill>
              </a:rPr>
              <a:pPr/>
              <a:t>13</a:t>
            </a:fld>
            <a:endParaRPr lang="en-US" dirty="0">
              <a:solidFill>
                <a:prstClr val="black"/>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3794" y="2198782"/>
            <a:ext cx="6686286" cy="4032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2560" y="1899920"/>
            <a:ext cx="1493520" cy="1477328"/>
          </a:xfrm>
          <a:prstGeom prst="rect">
            <a:avLst/>
          </a:prstGeom>
          <a:noFill/>
        </p:spPr>
        <p:txBody>
          <a:bodyPr wrap="square" rtlCol="0">
            <a:spAutoFit/>
          </a:bodyPr>
          <a:lstStyle/>
          <a:p>
            <a:r>
              <a:rPr lang="en-US" dirty="0" smtClean="0"/>
              <a:t>From Essentials of Business Analytics textbook</a:t>
            </a:r>
            <a:endParaRPr lang="en-US" dirty="0"/>
          </a:p>
        </p:txBody>
      </p:sp>
    </p:spTree>
    <p:extLst>
      <p:ext uri="{BB962C8B-B14F-4D97-AF65-F5344CB8AC3E}">
        <p14:creationId xmlns:p14="http://schemas.microsoft.com/office/powerpoint/2010/main" val="344099173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3"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Different Units: Use a Table</a:t>
            </a:r>
            <a:endParaRPr lang="en-US" sz="3200" dirty="0"/>
          </a:p>
        </p:txBody>
      </p:sp>
      <p:sp>
        <p:nvSpPr>
          <p:cNvPr id="5" name="Slide Number Placeholder 4"/>
          <p:cNvSpPr>
            <a:spLocks noGrp="1"/>
          </p:cNvSpPr>
          <p:nvPr>
            <p:ph type="sldNum" sz="quarter" idx="12"/>
          </p:nvPr>
        </p:nvSpPr>
        <p:spPr/>
        <p:txBody>
          <a:bodyPr/>
          <a:lstStyle/>
          <a:p>
            <a:fld id="{4556B232-9F89-4083-B3BB-DDC8E5903F80}" type="slidenum">
              <a:rPr lang="en-US" smtClean="0">
                <a:solidFill>
                  <a:prstClr val="black"/>
                </a:solidFill>
              </a:rPr>
              <a:pPr/>
              <a:t>14</a:t>
            </a:fld>
            <a:endParaRPr lang="en-US" dirty="0">
              <a:solidFill>
                <a:prstClr val="black"/>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115" y="2898683"/>
            <a:ext cx="8523771" cy="1682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2560" y="1899920"/>
            <a:ext cx="1493520" cy="1477328"/>
          </a:xfrm>
          <a:prstGeom prst="rect">
            <a:avLst/>
          </a:prstGeom>
          <a:noFill/>
        </p:spPr>
        <p:txBody>
          <a:bodyPr wrap="square" rtlCol="0">
            <a:spAutoFit/>
          </a:bodyPr>
          <a:lstStyle/>
          <a:p>
            <a:r>
              <a:rPr lang="en-US" dirty="0" smtClean="0"/>
              <a:t>From Essentials of Business Analytics textbook</a:t>
            </a:r>
            <a:endParaRPr lang="en-US" dirty="0"/>
          </a:p>
        </p:txBody>
      </p:sp>
    </p:spTree>
    <p:extLst>
      <p:ext uri="{BB962C8B-B14F-4D97-AF65-F5344CB8AC3E}">
        <p14:creationId xmlns:p14="http://schemas.microsoft.com/office/powerpoint/2010/main" val="284571819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3"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lvl="0" indent="0">
              <a:buFont typeface="+mj-lt"/>
              <a:buNone/>
            </a:pPr>
            <a:r>
              <a:rPr lang="en-US" dirty="0"/>
              <a:t>Tables</a:t>
            </a:r>
          </a:p>
        </p:txBody>
      </p:sp>
      <p:sp>
        <p:nvSpPr>
          <p:cNvPr id="3" name="Content Placeholder 2"/>
          <p:cNvSpPr>
            <a:spLocks noGrp="1"/>
          </p:cNvSpPr>
          <p:nvPr>
            <p:ph idx="1"/>
          </p:nvPr>
        </p:nvSpPr>
        <p:spPr/>
        <p:txBody>
          <a:bodyPr/>
          <a:lstStyle/>
          <a:p>
            <a:pPr marL="114300" lvl="0" indent="0">
              <a:buFont typeface="+mj-lt"/>
              <a:buNone/>
            </a:pPr>
            <a:r>
              <a:rPr lang="en-US" sz="3200" dirty="0" smtClean="0"/>
              <a:t>Proper Data Sets</a:t>
            </a:r>
          </a:p>
          <a:p>
            <a:pPr marL="114300" lvl="0" indent="0">
              <a:buFont typeface="+mj-lt"/>
              <a:buNone/>
            </a:pPr>
            <a:r>
              <a:rPr lang="en-US" sz="3200" dirty="0" smtClean="0"/>
              <a:t>Cross Tabulation</a:t>
            </a:r>
          </a:p>
          <a:p>
            <a:pPr marL="114300" lvl="0" indent="0">
              <a:buFont typeface="+mj-lt"/>
              <a:buNone/>
            </a:pPr>
            <a:r>
              <a:rPr lang="en-US" sz="3200" dirty="0" smtClean="0"/>
              <a:t>PivotTables</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15</a:t>
            </a:fld>
            <a:endParaRPr lang="en-US" dirty="0"/>
          </a:p>
        </p:txBody>
      </p:sp>
    </p:spTree>
    <p:extLst>
      <p:ext uri="{BB962C8B-B14F-4D97-AF65-F5344CB8AC3E}">
        <p14:creationId xmlns:p14="http://schemas.microsoft.com/office/powerpoint/2010/main" val="4380954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fallOver"/>
        <p:sndAc>
          <p:stSnd>
            <p:snd r:embed="rId3"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lvl="0" indent="0">
              <a:buFont typeface="+mj-lt"/>
              <a:buNone/>
            </a:pPr>
            <a:r>
              <a:rPr lang="en-US" sz="4800" dirty="0" smtClean="0"/>
              <a:t>Tables Design Principles</a:t>
            </a:r>
            <a:endParaRPr lang="en-US" sz="4800" dirty="0"/>
          </a:p>
        </p:txBody>
      </p:sp>
      <p:sp>
        <p:nvSpPr>
          <p:cNvPr id="3" name="Content Placeholder 2"/>
          <p:cNvSpPr>
            <a:spLocks noGrp="1"/>
          </p:cNvSpPr>
          <p:nvPr>
            <p:ph idx="1"/>
          </p:nvPr>
        </p:nvSpPr>
        <p:spPr/>
        <p:txBody>
          <a:bodyPr/>
          <a:lstStyle/>
          <a:p>
            <a:r>
              <a:rPr lang="en-US" dirty="0"/>
              <a:t>Data-Ink Ratio should be </a:t>
            </a:r>
            <a:r>
              <a:rPr lang="en-US" dirty="0" smtClean="0"/>
              <a:t>high</a:t>
            </a:r>
          </a:p>
          <a:p>
            <a:r>
              <a:rPr lang="en-US" dirty="0" smtClean="0"/>
              <a:t>Textbook suggests:</a:t>
            </a:r>
          </a:p>
          <a:p>
            <a:pPr marL="937260" lvl="1" indent="-342900"/>
            <a:r>
              <a:rPr lang="en-US" dirty="0"/>
              <a:t>Avoid using vertical lines in a table unless they are necessary for clarity.</a:t>
            </a:r>
          </a:p>
          <a:p>
            <a:pPr marL="937260" lvl="1" indent="-342900"/>
            <a:r>
              <a:rPr lang="en-US" dirty="0"/>
              <a:t>Horizontal lines are generally necessary only for separating column titles from data values or when indicating that a calculation has taken place</a:t>
            </a:r>
            <a:r>
              <a:rPr lang="en-US" dirty="0" smtClean="0"/>
              <a:t>.</a:t>
            </a:r>
          </a:p>
          <a:p>
            <a:pPr marL="937260" lvl="1" indent="-342900"/>
            <a:r>
              <a:rPr lang="en-US" dirty="0" smtClean="0">
                <a:solidFill>
                  <a:srgbClr val="0070C0"/>
                </a:solidFill>
              </a:rPr>
              <a:t>In large tables, light shading can be used to differentiate columns</a:t>
            </a:r>
          </a:p>
          <a:p>
            <a:pPr marL="937260" lvl="1" indent="-342900"/>
            <a:r>
              <a:rPr lang="en-US" dirty="0" smtClean="0">
                <a:solidFill>
                  <a:srgbClr val="0070C0"/>
                </a:solidFill>
              </a:rPr>
              <a:t>Numbers should be right aligned (Right is the visual cue that it is a number)</a:t>
            </a:r>
          </a:p>
          <a:p>
            <a:pPr marL="937260" lvl="1" indent="-342900"/>
            <a:r>
              <a:rPr lang="en-US" dirty="0" smtClean="0">
                <a:solidFill>
                  <a:srgbClr val="0070C0"/>
                </a:solidFill>
              </a:rPr>
              <a:t>Text should be left </a:t>
            </a:r>
            <a:r>
              <a:rPr lang="en-US" dirty="0">
                <a:solidFill>
                  <a:srgbClr val="0070C0"/>
                </a:solidFill>
              </a:rPr>
              <a:t>aligned </a:t>
            </a:r>
            <a:r>
              <a:rPr lang="en-US" dirty="0" smtClean="0">
                <a:solidFill>
                  <a:srgbClr val="0070C0"/>
                </a:solidFill>
              </a:rPr>
              <a:t>(Left is </a:t>
            </a:r>
            <a:r>
              <a:rPr lang="en-US" dirty="0">
                <a:solidFill>
                  <a:srgbClr val="0070C0"/>
                </a:solidFill>
              </a:rPr>
              <a:t>the visual cue that it is a </a:t>
            </a:r>
            <a:r>
              <a:rPr lang="en-US" dirty="0" smtClean="0">
                <a:solidFill>
                  <a:srgbClr val="0070C0"/>
                </a:solidFill>
              </a:rPr>
              <a:t>text)</a:t>
            </a:r>
          </a:p>
          <a:p>
            <a:pPr marL="937260" lvl="1" indent="-342900"/>
            <a:r>
              <a:rPr lang="en-US" dirty="0" smtClean="0">
                <a:solidFill>
                  <a:srgbClr val="0070C0"/>
                </a:solidFill>
              </a:rPr>
              <a:t>All numbers should have same number of digits</a:t>
            </a:r>
          </a:p>
          <a:p>
            <a:pPr marL="937260" lvl="1" indent="-342900"/>
            <a:r>
              <a:rPr lang="en-US" dirty="0" smtClean="0">
                <a:solidFill>
                  <a:srgbClr val="0070C0"/>
                </a:solidFill>
              </a:rPr>
              <a:t>Units must be indicated either with Number Formatting or Labels</a:t>
            </a:r>
          </a:p>
          <a:p>
            <a:pPr marL="937260" lvl="1" indent="-342900"/>
            <a:r>
              <a:rPr lang="en-US" dirty="0" smtClean="0">
                <a:solidFill>
                  <a:srgbClr val="0070C0"/>
                </a:solidFill>
              </a:rPr>
              <a:t>Large numbers may be rounded to dollar or thousands or millions and so on</a:t>
            </a:r>
          </a:p>
          <a:p>
            <a:pPr marL="937260" lvl="1" indent="-342900"/>
            <a:endParaRPr lang="en-US" dirty="0" smtClean="0"/>
          </a:p>
          <a:p>
            <a:pPr marL="937260" lvl="1" indent="-342900"/>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16</a:t>
            </a:fld>
            <a:endParaRPr lang="en-US" dirty="0"/>
          </a:p>
        </p:txBody>
      </p:sp>
    </p:spTree>
    <p:extLst>
      <p:ext uri="{BB962C8B-B14F-4D97-AF65-F5344CB8AC3E}">
        <p14:creationId xmlns:p14="http://schemas.microsoft.com/office/powerpoint/2010/main" val="51422984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Table Design</a:t>
            </a:r>
            <a:endParaRPr lang="en-US" dirty="0"/>
          </a:p>
        </p:txBody>
      </p:sp>
      <p:sp>
        <p:nvSpPr>
          <p:cNvPr id="5" name="Slide Number Placeholder 4"/>
          <p:cNvSpPr>
            <a:spLocks noGrp="1"/>
          </p:cNvSpPr>
          <p:nvPr>
            <p:ph type="sldNum" sz="quarter" idx="12"/>
          </p:nvPr>
        </p:nvSpPr>
        <p:spPr/>
        <p:txBody>
          <a:bodyPr/>
          <a:lstStyle/>
          <a:p>
            <a:fld id="{4556B232-9F89-4083-B3BB-DDC8E5903F80}" type="slidenum">
              <a:rPr lang="en-US" smtClean="0"/>
              <a:t>17</a:t>
            </a:fld>
            <a:endParaRPr lang="en-US" dirty="0"/>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5300" y="2438401"/>
            <a:ext cx="8642530" cy="3353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97840" y="1417638"/>
            <a:ext cx="10129520"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Author states that most people prefer Design D</a:t>
            </a:r>
            <a:endParaRPr lang="en-US" sz="2800" dirty="0"/>
          </a:p>
        </p:txBody>
      </p:sp>
    </p:spTree>
    <p:extLst>
      <p:ext uri="{BB962C8B-B14F-4D97-AF65-F5344CB8AC3E}">
        <p14:creationId xmlns:p14="http://schemas.microsoft.com/office/powerpoint/2010/main" val="55932358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3"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416878"/>
            <a:ext cx="10789920" cy="1143000"/>
          </a:xfrm>
        </p:spPr>
        <p:txBody>
          <a:bodyPr>
            <a:noAutofit/>
          </a:bodyPr>
          <a:lstStyle/>
          <a:p>
            <a:r>
              <a:rPr lang="en-US" sz="3400" dirty="0" smtClean="0"/>
              <a:t>Different Shades Sometimes Helps A Viewer To Read Table</a:t>
            </a:r>
            <a:endParaRPr lang="en-US" sz="3400" dirty="0"/>
          </a:p>
        </p:txBody>
      </p:sp>
      <p:sp>
        <p:nvSpPr>
          <p:cNvPr id="5" name="Slide Number Placeholder 4"/>
          <p:cNvSpPr>
            <a:spLocks noGrp="1"/>
          </p:cNvSpPr>
          <p:nvPr>
            <p:ph type="sldNum" sz="quarter" idx="12"/>
          </p:nvPr>
        </p:nvSpPr>
        <p:spPr/>
        <p:txBody>
          <a:bodyPr/>
          <a:lstStyle/>
          <a:p>
            <a:fld id="{4556B232-9F89-4083-B3BB-DDC8E5903F80}" type="slidenum">
              <a:rPr lang="en-US" smtClean="0"/>
              <a:t>18</a:t>
            </a:fld>
            <a:endParaRPr lang="en-US" dirty="0"/>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358" y="2120322"/>
            <a:ext cx="10216560" cy="306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917175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3"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639762"/>
          </a:xfrm>
        </p:spPr>
        <p:txBody>
          <a:bodyPr/>
          <a:lstStyle/>
          <a:p>
            <a:r>
              <a:rPr lang="en-US" dirty="0" smtClean="0"/>
              <a:t>Table Example 1 from Video:</a:t>
            </a:r>
            <a:endParaRPr lang="en-US" dirty="0"/>
          </a:p>
        </p:txBody>
      </p:sp>
      <p:sp>
        <p:nvSpPr>
          <p:cNvPr id="7" name="Text Placeholder 6"/>
          <p:cNvSpPr>
            <a:spLocks noGrp="1"/>
          </p:cNvSpPr>
          <p:nvPr>
            <p:ph type="body" idx="1"/>
          </p:nvPr>
        </p:nvSpPr>
        <p:spPr>
          <a:xfrm>
            <a:off x="214489" y="1030311"/>
            <a:ext cx="4876800" cy="639762"/>
          </a:xfrm>
        </p:spPr>
        <p:txBody>
          <a:bodyPr/>
          <a:lstStyle/>
          <a:p>
            <a:r>
              <a:rPr lang="en-US" sz="3200" dirty="0" smtClean="0"/>
              <a:t>Before</a:t>
            </a:r>
            <a:endParaRPr lang="en-US" sz="3200" dirty="0"/>
          </a:p>
        </p:txBody>
      </p:sp>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7688" y="1635242"/>
            <a:ext cx="7574844" cy="2132506"/>
          </a:xfrm>
        </p:spPr>
      </p:pic>
      <p:sp>
        <p:nvSpPr>
          <p:cNvPr id="9" name="Text Placeholder 8"/>
          <p:cNvSpPr>
            <a:spLocks noGrp="1"/>
          </p:cNvSpPr>
          <p:nvPr>
            <p:ph type="body" sz="quarter" idx="3"/>
          </p:nvPr>
        </p:nvSpPr>
        <p:spPr>
          <a:xfrm>
            <a:off x="169332" y="3611941"/>
            <a:ext cx="4876800" cy="639762"/>
          </a:xfrm>
        </p:spPr>
        <p:txBody>
          <a:bodyPr/>
          <a:lstStyle/>
          <a:p>
            <a:r>
              <a:rPr lang="en-US" sz="3200" dirty="0" smtClean="0"/>
              <a:t>After</a:t>
            </a:r>
            <a:endParaRPr lang="en-US" sz="3200"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19</a:t>
            </a:fld>
            <a:endParaRPr lang="en-US" dirty="0"/>
          </a:p>
        </p:txBody>
      </p:sp>
      <p:pic>
        <p:nvPicPr>
          <p:cNvPr id="14" name="Content Placeholder 13"/>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94344" y="4237210"/>
            <a:ext cx="7004678" cy="2397689"/>
          </a:xfrm>
        </p:spPr>
      </p:pic>
    </p:spTree>
    <p:extLst>
      <p:ext uri="{BB962C8B-B14F-4D97-AF65-F5344CB8AC3E}">
        <p14:creationId xmlns:p14="http://schemas.microsoft.com/office/powerpoint/2010/main" val="411981803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noAutofit/>
          </a:bodyPr>
          <a:lstStyle/>
          <a:p>
            <a:pPr marL="628650" indent="-514350">
              <a:buFont typeface="+mj-lt"/>
              <a:buAutoNum type="arabicPeriod"/>
            </a:pPr>
            <a:r>
              <a:rPr lang="en-US" sz="3200" dirty="0" smtClean="0"/>
              <a:t>Data Visualization</a:t>
            </a:r>
          </a:p>
          <a:p>
            <a:pPr marL="628650" indent="-514350">
              <a:buFont typeface="+mj-lt"/>
              <a:buAutoNum type="arabicPeriod"/>
            </a:pPr>
            <a:r>
              <a:rPr lang="en-US" sz="3200" dirty="0"/>
              <a:t>Data Visualization </a:t>
            </a:r>
            <a:r>
              <a:rPr lang="en-US" sz="3200" dirty="0" smtClean="0"/>
              <a:t>Golden Rules: Low Data/Ink Ratio and “No Chart Junk”</a:t>
            </a:r>
          </a:p>
          <a:p>
            <a:pPr marL="628650" indent="-514350">
              <a:buFont typeface="+mj-lt"/>
              <a:buAutoNum type="arabicPeriod"/>
            </a:pPr>
            <a:r>
              <a:rPr lang="en-US" sz="3200" dirty="0" smtClean="0"/>
              <a:t>Tables</a:t>
            </a:r>
          </a:p>
          <a:p>
            <a:pPr marL="925830" lvl="1" indent="-514350">
              <a:buFont typeface="+mj-lt"/>
              <a:buAutoNum type="arabicPeriod"/>
            </a:pPr>
            <a:r>
              <a:rPr lang="en-US" sz="3000" dirty="0" smtClean="0"/>
              <a:t>Proper Data Sets</a:t>
            </a:r>
          </a:p>
          <a:p>
            <a:pPr marL="925830" lvl="1" indent="-514350">
              <a:buFont typeface="+mj-lt"/>
              <a:buAutoNum type="arabicPeriod"/>
            </a:pPr>
            <a:r>
              <a:rPr lang="en-US" sz="3000" dirty="0" smtClean="0"/>
              <a:t>Cross Tabulation</a:t>
            </a:r>
          </a:p>
          <a:p>
            <a:pPr marL="925830" lvl="1" indent="-514350">
              <a:buFont typeface="+mj-lt"/>
              <a:buAutoNum type="arabicPeriod"/>
            </a:pPr>
            <a:r>
              <a:rPr lang="en-US" sz="3000" dirty="0" smtClean="0"/>
              <a:t>PivotTables</a:t>
            </a:r>
          </a:p>
        </p:txBody>
      </p:sp>
      <p:sp>
        <p:nvSpPr>
          <p:cNvPr id="4" name="Slide Number Placeholder 3"/>
          <p:cNvSpPr>
            <a:spLocks noGrp="1"/>
          </p:cNvSpPr>
          <p:nvPr>
            <p:ph type="sldNum" sz="quarter" idx="12"/>
          </p:nvPr>
        </p:nvSpPr>
        <p:spPr/>
        <p:txBody>
          <a:bodyPr/>
          <a:lstStyle/>
          <a:p>
            <a:fld id="{F2EC359B-1AB6-43CE-8AE3-778957AE5EF7}" type="slidenum">
              <a:rPr lang="en-US" smtClean="0"/>
              <a:pPr/>
              <a:t>2</a:t>
            </a:fld>
            <a:endParaRPr lang="en-US" dirty="0"/>
          </a:p>
        </p:txBody>
      </p:sp>
    </p:spTree>
    <p:extLst>
      <p:ext uri="{BB962C8B-B14F-4D97-AF65-F5344CB8AC3E}">
        <p14:creationId xmlns:p14="http://schemas.microsoft.com/office/powerpoint/2010/main" val="350796485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Example </a:t>
            </a:r>
            <a:r>
              <a:rPr lang="en-US" dirty="0" smtClean="0"/>
              <a:t>2 </a:t>
            </a:r>
            <a:r>
              <a:rPr lang="en-US" dirty="0"/>
              <a:t>from Video:</a:t>
            </a:r>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38212" y="2269331"/>
            <a:ext cx="4219575" cy="3124200"/>
          </a:xfrm>
        </p:spPr>
      </p:pic>
      <p:pic>
        <p:nvPicPr>
          <p:cNvPr id="9" name="Content Placeholder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54750" y="2259806"/>
            <a:ext cx="4152900" cy="3143250"/>
          </a:xfrm>
        </p:spPr>
      </p:pic>
      <p:sp>
        <p:nvSpPr>
          <p:cNvPr id="7" name="Slide Number Placeholder 6"/>
          <p:cNvSpPr>
            <a:spLocks noGrp="1"/>
          </p:cNvSpPr>
          <p:nvPr>
            <p:ph type="sldNum" sz="quarter" idx="12"/>
          </p:nvPr>
        </p:nvSpPr>
        <p:spPr/>
        <p:txBody>
          <a:bodyPr/>
          <a:lstStyle/>
          <a:p>
            <a:fld id="{F2EC359B-1AB6-43CE-8AE3-778957AE5EF7}" type="slidenum">
              <a:rPr lang="en-US" smtClean="0"/>
              <a:pPr/>
              <a:t>20</a:t>
            </a:fld>
            <a:endParaRPr lang="en-US" dirty="0"/>
          </a:p>
        </p:txBody>
      </p:sp>
    </p:spTree>
    <p:extLst>
      <p:ext uri="{BB962C8B-B14F-4D97-AF65-F5344CB8AC3E}">
        <p14:creationId xmlns:p14="http://schemas.microsoft.com/office/powerpoint/2010/main" val="255215521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626883"/>
          </a:xfrm>
        </p:spPr>
        <p:txBody>
          <a:bodyPr/>
          <a:lstStyle/>
          <a:p>
            <a:r>
              <a:rPr lang="en-US" dirty="0" smtClean="0"/>
              <a:t>Cross Tabulation</a:t>
            </a:r>
            <a:endParaRPr lang="en-US" dirty="0"/>
          </a:p>
        </p:txBody>
      </p:sp>
      <p:sp>
        <p:nvSpPr>
          <p:cNvPr id="3" name="Content Placeholder 2"/>
          <p:cNvSpPr>
            <a:spLocks noGrp="1"/>
          </p:cNvSpPr>
          <p:nvPr>
            <p:ph idx="1"/>
          </p:nvPr>
        </p:nvSpPr>
        <p:spPr>
          <a:xfrm>
            <a:off x="270455" y="1146221"/>
            <a:ext cx="10959921" cy="5711780"/>
          </a:xfrm>
        </p:spPr>
        <p:txBody>
          <a:bodyPr>
            <a:noAutofit/>
          </a:bodyPr>
          <a:lstStyle/>
          <a:p>
            <a:r>
              <a:rPr lang="en-US" sz="2400" dirty="0" smtClean="0"/>
              <a:t>“Calculations </a:t>
            </a:r>
            <a:r>
              <a:rPr lang="en-US" sz="2400" dirty="0"/>
              <a:t>with two or more criteria or </a:t>
            </a:r>
            <a:r>
              <a:rPr lang="en-US" sz="2400" dirty="0" smtClean="0"/>
              <a:t>conditions”</a:t>
            </a:r>
            <a:endParaRPr lang="en-US" sz="2400" dirty="0"/>
          </a:p>
          <a:p>
            <a:pPr marL="3429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sz="2400" dirty="0" smtClean="0"/>
              <a:t>Allows you to compare two or more variables and shows relationship between variables (can be categorical or quantitative)</a:t>
            </a:r>
          </a:p>
          <a:p>
            <a:r>
              <a:rPr lang="en-US" sz="2400" dirty="0" smtClean="0"/>
              <a:t>PivotTables </a:t>
            </a:r>
            <a:r>
              <a:rPr lang="en-US" sz="2400" dirty="0"/>
              <a:t>are perfect for creating </a:t>
            </a:r>
            <a:r>
              <a:rPr lang="en-US" sz="2400" dirty="0" err="1" smtClean="0"/>
              <a:t>Crosstabulations</a:t>
            </a:r>
            <a:endParaRPr lang="en-US" sz="2400" dirty="0" smtClean="0"/>
          </a:p>
          <a:p>
            <a:pPr lvl="1"/>
            <a:r>
              <a:rPr lang="en-US" sz="2400" dirty="0" smtClean="0"/>
              <a:t>Variable/Field/Criteria/Condition as Row Header</a:t>
            </a:r>
          </a:p>
          <a:p>
            <a:pPr lvl="1"/>
            <a:r>
              <a:rPr lang="en-US" sz="2400" dirty="0" smtClean="0"/>
              <a:t>Variable/Field/Criteria/Condition as Column Header</a:t>
            </a:r>
          </a:p>
          <a:p>
            <a:pPr lvl="1"/>
            <a:r>
              <a:rPr lang="en-US" sz="2400" dirty="0"/>
              <a:t>Intersection is a calculation done with two or more criteria/conditions</a:t>
            </a:r>
          </a:p>
          <a:p>
            <a:pPr lvl="2"/>
            <a:r>
              <a:rPr lang="en-US" sz="2000" dirty="0"/>
              <a:t>Sum</a:t>
            </a:r>
          </a:p>
          <a:p>
            <a:pPr lvl="2"/>
            <a:r>
              <a:rPr lang="en-US" sz="2000" dirty="0"/>
              <a:t>Count</a:t>
            </a:r>
          </a:p>
          <a:p>
            <a:pPr lvl="2"/>
            <a:r>
              <a:rPr lang="en-US" sz="2000" dirty="0"/>
              <a:t>"Show Values as" and then choose "% of Grand Total", "% of Row Total", "% of Column Total"</a:t>
            </a:r>
          </a:p>
          <a:p>
            <a:pPr lvl="1">
              <a:buClr>
                <a:schemeClr val="accent1"/>
              </a:buClr>
            </a:pPr>
            <a:r>
              <a:rPr lang="en-US" sz="2400" dirty="0" smtClean="0"/>
              <a:t>PivotTables and the PivotTable grouping feature were covered in </a:t>
            </a:r>
            <a:r>
              <a:rPr lang="en-US" sz="2400" smtClean="0"/>
              <a:t>chapter 02</a:t>
            </a:r>
            <a:endParaRPr lang="en-US" sz="2400"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21</a:t>
            </a:fld>
            <a:endParaRPr lang="en-US" dirty="0"/>
          </a:p>
        </p:txBody>
      </p:sp>
    </p:spTree>
    <p:extLst>
      <p:ext uri="{BB962C8B-B14F-4D97-AF65-F5344CB8AC3E}">
        <p14:creationId xmlns:p14="http://schemas.microsoft.com/office/powerpoint/2010/main" val="28771908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Types</a:t>
            </a:r>
            <a:endParaRPr lang="en-US" dirty="0"/>
          </a:p>
        </p:txBody>
      </p:sp>
      <p:sp>
        <p:nvSpPr>
          <p:cNvPr id="3" name="Content Placeholder 2"/>
          <p:cNvSpPr>
            <a:spLocks noGrp="1"/>
          </p:cNvSpPr>
          <p:nvPr>
            <p:ph idx="1"/>
          </p:nvPr>
        </p:nvSpPr>
        <p:spPr/>
        <p:txBody>
          <a:bodyPr/>
          <a:lstStyle/>
          <a:p>
            <a:r>
              <a:rPr lang="en-US" dirty="0" smtClean="0"/>
              <a:t>Column and Bar Charts</a:t>
            </a:r>
          </a:p>
          <a:p>
            <a:r>
              <a:rPr lang="en-US" dirty="0"/>
              <a:t>Stacked Column or Bar Chart</a:t>
            </a:r>
          </a:p>
          <a:p>
            <a:r>
              <a:rPr lang="en-US" dirty="0"/>
              <a:t>Clustered column or Bar Chart</a:t>
            </a:r>
          </a:p>
          <a:p>
            <a:r>
              <a:rPr lang="en-US" dirty="0" smtClean="0"/>
              <a:t>Line Charts</a:t>
            </a:r>
          </a:p>
          <a:p>
            <a:r>
              <a:rPr lang="en-US" dirty="0" smtClean="0"/>
              <a:t>X-Y Scatter Charts</a:t>
            </a:r>
          </a:p>
          <a:p>
            <a:r>
              <a:rPr lang="en-US" dirty="0" smtClean="0"/>
              <a:t>Bubble Charts</a:t>
            </a:r>
          </a:p>
          <a:p>
            <a:r>
              <a:rPr lang="en-US" dirty="0" smtClean="0"/>
              <a:t>Heat Map</a:t>
            </a:r>
          </a:p>
          <a:p>
            <a:r>
              <a:rPr lang="en-US" dirty="0" smtClean="0"/>
              <a:t>Graphical Information Systems</a:t>
            </a:r>
          </a:p>
          <a:p>
            <a:r>
              <a:rPr lang="en-US" dirty="0" smtClean="0"/>
              <a:t>Textbook &amp; Authors finally reflect the truth:</a:t>
            </a:r>
          </a:p>
          <a:p>
            <a:pPr lvl="1"/>
            <a:r>
              <a:rPr lang="en-US" dirty="0" smtClean="0"/>
              <a:t>Pie charts are not as effective as column/bar charts</a:t>
            </a:r>
          </a:p>
          <a:p>
            <a:pPr lvl="1"/>
            <a:r>
              <a:rPr lang="en-US" dirty="0" smtClean="0"/>
              <a:t>3-D charts (not bubble charts) are “Chart Junk”</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22</a:t>
            </a:fld>
            <a:endParaRPr lang="en-US" dirty="0"/>
          </a:p>
        </p:txBody>
      </p:sp>
    </p:spTree>
    <p:extLst>
      <p:ext uri="{BB962C8B-B14F-4D97-AF65-F5344CB8AC3E}">
        <p14:creationId xmlns:p14="http://schemas.microsoft.com/office/powerpoint/2010/main" val="419731435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Charts do</a:t>
            </a:r>
            <a:r>
              <a:rPr lang="en-US" dirty="0" smtClean="0"/>
              <a:t>?</a:t>
            </a:r>
            <a:endParaRPr lang="en-US" dirty="0"/>
          </a:p>
        </p:txBody>
      </p:sp>
      <p:sp>
        <p:nvSpPr>
          <p:cNvPr id="3" name="Content Placeholder 2"/>
          <p:cNvSpPr>
            <a:spLocks noGrp="1"/>
          </p:cNvSpPr>
          <p:nvPr>
            <p:ph idx="1"/>
          </p:nvPr>
        </p:nvSpPr>
        <p:spPr/>
        <p:txBody>
          <a:bodyPr/>
          <a:lstStyle/>
          <a:p>
            <a:r>
              <a:rPr lang="en-US" dirty="0" smtClean="0"/>
              <a:t>Visually </a:t>
            </a:r>
            <a:r>
              <a:rPr lang="en-US" dirty="0"/>
              <a:t>portray Quantitative data (number data).</a:t>
            </a:r>
          </a:p>
          <a:p>
            <a:r>
              <a:rPr lang="en-US" dirty="0"/>
              <a:t>Give a quick impression of the number data.</a:t>
            </a:r>
          </a:p>
          <a:p>
            <a:r>
              <a:rPr lang="en-US" dirty="0"/>
              <a:t>Create a picture that can communicate more quickly than just the numbers alone.</a:t>
            </a:r>
          </a:p>
          <a:p>
            <a:r>
              <a:rPr lang="en-US" dirty="0"/>
              <a:t>Charts allow you to see patterns or trends that you may not be able to see if you are looking at just the number data</a:t>
            </a:r>
            <a:r>
              <a:rPr lang="en-US" dirty="0" smtClean="0"/>
              <a:t>.</a:t>
            </a:r>
          </a:p>
          <a:p>
            <a:r>
              <a:rPr lang="en-US" dirty="0" smtClean="0"/>
              <a:t>Allows you to make relative comparisons more quickly than if you are using a table</a:t>
            </a:r>
            <a:endParaRPr lang="en-US" dirty="0"/>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23</a:t>
            </a:fld>
            <a:endParaRPr lang="en-US" dirty="0"/>
          </a:p>
        </p:txBody>
      </p:sp>
    </p:spTree>
    <p:extLst>
      <p:ext uri="{BB962C8B-B14F-4D97-AF65-F5344CB8AC3E}">
        <p14:creationId xmlns:p14="http://schemas.microsoft.com/office/powerpoint/2010/main" val="314430476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charts</a:t>
            </a:r>
            <a:r>
              <a:rPr lang="en-US" dirty="0" smtClean="0"/>
              <a:t>:</a:t>
            </a:r>
            <a:endParaRPr lang="en-US" dirty="0"/>
          </a:p>
        </p:txBody>
      </p:sp>
      <p:sp>
        <p:nvSpPr>
          <p:cNvPr id="3" name="Content Placeholder 2"/>
          <p:cNvSpPr>
            <a:spLocks noGrp="1"/>
          </p:cNvSpPr>
          <p:nvPr>
            <p:ph idx="1"/>
          </p:nvPr>
        </p:nvSpPr>
        <p:spPr/>
        <p:txBody>
          <a:bodyPr/>
          <a:lstStyle/>
          <a:p>
            <a:r>
              <a:rPr lang="en-US" sz="2800" dirty="0" smtClean="0"/>
              <a:t>Number </a:t>
            </a:r>
            <a:r>
              <a:rPr lang="en-US" sz="2800" dirty="0"/>
              <a:t>data AND labels for the number data</a:t>
            </a:r>
          </a:p>
          <a:p>
            <a:r>
              <a:rPr lang="en-US" sz="2800" dirty="0"/>
              <a:t>No “Chart Junk”</a:t>
            </a:r>
          </a:p>
          <a:p>
            <a:pPr lvl="1"/>
            <a:r>
              <a:rPr lang="en-US" sz="2800" dirty="0"/>
              <a:t>Chart Junk:</a:t>
            </a:r>
          </a:p>
          <a:p>
            <a:pPr lvl="2"/>
            <a:r>
              <a:rPr lang="en-US" sz="2400" dirty="0"/>
              <a:t>Unnecessary Repetition</a:t>
            </a:r>
          </a:p>
          <a:p>
            <a:pPr lvl="2"/>
            <a:r>
              <a:rPr lang="en-US" sz="2400" dirty="0"/>
              <a:t>Chart elements that do not contribute to the message</a:t>
            </a:r>
          </a:p>
          <a:p>
            <a:pPr lvl="2"/>
            <a:r>
              <a:rPr lang="en-US" sz="2400" dirty="0"/>
              <a:t>Chart elements that make the chart look busy</a:t>
            </a:r>
          </a:p>
          <a:p>
            <a:pPr lvl="3"/>
            <a:r>
              <a:rPr lang="en-US" sz="2000" dirty="0"/>
              <a:t>Too many different colors</a:t>
            </a:r>
          </a:p>
          <a:p>
            <a:pPr lvl="3"/>
            <a:r>
              <a:rPr lang="en-US" sz="2000" dirty="0"/>
              <a:t>Patterns that are distracting</a:t>
            </a:r>
          </a:p>
          <a:p>
            <a:pPr lvl="2"/>
            <a:r>
              <a:rPr lang="en-US" sz="2400" dirty="0"/>
              <a:t>3-D effects that are not necessary or misleading</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24</a:t>
            </a:fld>
            <a:endParaRPr lang="en-US" dirty="0"/>
          </a:p>
        </p:txBody>
      </p:sp>
    </p:spTree>
    <p:extLst>
      <p:ext uri="{BB962C8B-B14F-4D97-AF65-F5344CB8AC3E}">
        <p14:creationId xmlns:p14="http://schemas.microsoft.com/office/powerpoint/2010/main" val="257955369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20" y="589598"/>
            <a:ext cx="10444480" cy="1143000"/>
          </a:xfrm>
        </p:spPr>
        <p:txBody>
          <a:bodyPr/>
          <a:lstStyle/>
          <a:p>
            <a:r>
              <a:rPr lang="en-US" dirty="0" smtClean="0"/>
              <a:t>Charts Usually Come From</a:t>
            </a:r>
            <a:br>
              <a:rPr lang="en-US" dirty="0" smtClean="0"/>
            </a:br>
            <a:r>
              <a:rPr lang="en-US" dirty="0" smtClean="0"/>
              <a:t>Summarized Data Tables</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25</a:t>
            </a:fld>
            <a:endParaRPr lang="en-US" dirty="0"/>
          </a:p>
        </p:txBody>
      </p:sp>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325120" y="2555240"/>
            <a:ext cx="10444480" cy="3093720"/>
          </a:xfrm>
          <a:prstGeom prst="rect">
            <a:avLst/>
          </a:prstGeom>
        </p:spPr>
      </p:pic>
    </p:spTree>
    <p:extLst>
      <p:ext uri="{BB962C8B-B14F-4D97-AF65-F5344CB8AC3E}">
        <p14:creationId xmlns:p14="http://schemas.microsoft.com/office/powerpoint/2010/main" val="138174171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Excel Chart Terminology</a:t>
            </a:r>
            <a:endParaRPr lang="en-US" dirty="0"/>
          </a:p>
        </p:txBody>
      </p:sp>
      <p:sp>
        <p:nvSpPr>
          <p:cNvPr id="9" name="Content Placeholder 8"/>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2EC359B-1AB6-43CE-8AE3-778957AE5EF7}" type="slidenum">
              <a:rPr lang="en-US" smtClean="0"/>
              <a:pPr/>
              <a:t>26</a:t>
            </a:fld>
            <a:endParaRPr lang="en-US"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13360" y="1249680"/>
            <a:ext cx="10749279" cy="5435600"/>
          </a:xfrm>
          <a:prstGeom prst="rect">
            <a:avLst/>
          </a:prstGeom>
        </p:spPr>
      </p:pic>
    </p:spTree>
    <p:extLst>
      <p:ext uri="{BB962C8B-B14F-4D97-AF65-F5344CB8AC3E}">
        <p14:creationId xmlns:p14="http://schemas.microsoft.com/office/powerpoint/2010/main" val="319097707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Column and Bar Charts</a:t>
            </a:r>
            <a:endParaRPr lang="en-US" dirty="0"/>
          </a:p>
        </p:txBody>
      </p:sp>
      <p:sp>
        <p:nvSpPr>
          <p:cNvPr id="3" name="Content Placeholder 2"/>
          <p:cNvSpPr>
            <a:spLocks noGrp="1"/>
          </p:cNvSpPr>
          <p:nvPr>
            <p:ph idx="1"/>
          </p:nvPr>
        </p:nvSpPr>
        <p:spPr/>
        <p:txBody>
          <a:bodyPr>
            <a:normAutofit/>
          </a:bodyPr>
          <a:lstStyle/>
          <a:p>
            <a:r>
              <a:rPr lang="en-US" dirty="0"/>
              <a:t>Show differences (in numbers) across categories (labels)</a:t>
            </a:r>
          </a:p>
          <a:p>
            <a:r>
              <a:rPr lang="en-US" dirty="0" smtClean="0"/>
              <a:t>Height </a:t>
            </a:r>
            <a:r>
              <a:rPr lang="en-US" dirty="0"/>
              <a:t>of columns convey </a:t>
            </a:r>
            <a:r>
              <a:rPr lang="en-US" dirty="0" smtClean="0"/>
              <a:t>number</a:t>
            </a:r>
          </a:p>
          <a:p>
            <a:r>
              <a:rPr lang="en-US" dirty="0" smtClean="0"/>
              <a:t>Good for Categorical Data:</a:t>
            </a:r>
          </a:p>
          <a:p>
            <a:pPr lvl="1"/>
            <a:r>
              <a:rPr lang="en-US" dirty="0" smtClean="0"/>
              <a:t>Count (Frequency) by category</a:t>
            </a:r>
          </a:p>
          <a:p>
            <a:pPr lvl="1"/>
            <a:r>
              <a:rPr lang="en-US" dirty="0" smtClean="0"/>
              <a:t>Used </a:t>
            </a:r>
            <a:r>
              <a:rPr lang="en-US" dirty="0"/>
              <a:t>to show Frequency Distribution or Relative/Percent Frequency Distribution for Categorical Data</a:t>
            </a:r>
          </a:p>
          <a:p>
            <a:pPr lvl="1"/>
            <a:r>
              <a:rPr lang="en-US" dirty="0" smtClean="0"/>
              <a:t>For categorical data, order </a:t>
            </a:r>
            <a:r>
              <a:rPr lang="en-US" dirty="0"/>
              <a:t>of categories conveys no info</a:t>
            </a:r>
          </a:p>
          <a:p>
            <a:pPr lvl="1"/>
            <a:r>
              <a:rPr lang="en-US" dirty="0" smtClean="0"/>
              <a:t>There </a:t>
            </a:r>
            <a:r>
              <a:rPr lang="en-US" dirty="0"/>
              <a:t>are "gaps" between columns to indicate that the data is categorical or a discrete quantitative </a:t>
            </a:r>
            <a:r>
              <a:rPr lang="en-US" dirty="0" smtClean="0"/>
              <a:t>variable. </a:t>
            </a:r>
            <a:r>
              <a:rPr lang="en-US" dirty="0"/>
              <a:t>Columns do not </a:t>
            </a:r>
            <a:r>
              <a:rPr lang="en-US" dirty="0" smtClean="0"/>
              <a:t>touch.</a:t>
            </a:r>
          </a:p>
          <a:p>
            <a:r>
              <a:rPr lang="en-US" dirty="0"/>
              <a:t>Research shows that Column or Bar Charts </a:t>
            </a:r>
            <a:r>
              <a:rPr lang="en-US" dirty="0" smtClean="0"/>
              <a:t>convey relative differences more effectively </a:t>
            </a:r>
            <a:r>
              <a:rPr lang="en-US" dirty="0"/>
              <a:t>than Pie </a:t>
            </a:r>
            <a:r>
              <a:rPr lang="en-US" dirty="0" smtClean="0"/>
              <a:t>Charts</a:t>
            </a:r>
          </a:p>
          <a:p>
            <a:r>
              <a:rPr lang="en-US" dirty="0" smtClean="0"/>
              <a:t>In recent years data analysis practitioners tend to use Column or Bar Charts rather than Pie Charts</a:t>
            </a:r>
            <a:endParaRPr lang="en-US" dirty="0"/>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27</a:t>
            </a:fld>
            <a:endParaRPr lang="en-US" dirty="0"/>
          </a:p>
        </p:txBody>
      </p:sp>
    </p:spTree>
    <p:extLst>
      <p:ext uri="{BB962C8B-B14F-4D97-AF65-F5344CB8AC3E}">
        <p14:creationId xmlns:p14="http://schemas.microsoft.com/office/powerpoint/2010/main" val="127561127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Stacked Column or Bar Chart</a:t>
            </a:r>
            <a:endParaRPr lang="en-US" dirty="0"/>
          </a:p>
        </p:txBody>
      </p:sp>
      <p:sp>
        <p:nvSpPr>
          <p:cNvPr id="3" name="Content Placeholder 2"/>
          <p:cNvSpPr>
            <a:spLocks noGrp="1"/>
          </p:cNvSpPr>
          <p:nvPr>
            <p:ph idx="1"/>
          </p:nvPr>
        </p:nvSpPr>
        <p:spPr>
          <a:xfrm>
            <a:off x="294640" y="1600200"/>
            <a:ext cx="10627360" cy="4800600"/>
          </a:xfrm>
        </p:spPr>
        <p:txBody>
          <a:bodyPr/>
          <a:lstStyle/>
          <a:p>
            <a:r>
              <a:rPr lang="en-US" dirty="0"/>
              <a:t>Good for displaying </a:t>
            </a:r>
            <a:r>
              <a:rPr lang="en-US" dirty="0" err="1"/>
              <a:t>crosstabulation</a:t>
            </a:r>
            <a:r>
              <a:rPr lang="en-US" dirty="0"/>
              <a:t>.</a:t>
            </a:r>
          </a:p>
          <a:p>
            <a:r>
              <a:rPr lang="en-US" dirty="0" smtClean="0"/>
              <a:t>Great chart for cross tabulated data from PivotTable</a:t>
            </a:r>
          </a:p>
          <a:p>
            <a:r>
              <a:rPr lang="en-US" sz="2800" dirty="0">
                <a:solidFill>
                  <a:srgbClr val="0070C0"/>
                </a:solidFill>
              </a:rPr>
              <a:t>Emphasis is on comparing the categories listed in the horizontal axis</a:t>
            </a:r>
          </a:p>
          <a:p>
            <a:r>
              <a:rPr lang="en-US" dirty="0" smtClean="0"/>
              <a:t>Excel</a:t>
            </a:r>
            <a:r>
              <a:rPr lang="en-US" dirty="0"/>
              <a:t>:</a:t>
            </a:r>
          </a:p>
          <a:p>
            <a:pPr lvl="1"/>
            <a:r>
              <a:rPr lang="en-US" dirty="0"/>
              <a:t>If the number of row headers are equal or greater than to the number of column headers, row headers show up on horizontal axis and column headers in legend. If not, they are reversed. (You can switch this with the Switch button in the Chart Tools Design Ribbon Tab)</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28</a:t>
            </a:fld>
            <a:endParaRPr lang="en-US" dirty="0"/>
          </a:p>
        </p:txBody>
      </p:sp>
    </p:spTree>
    <p:extLst>
      <p:ext uri="{BB962C8B-B14F-4D97-AF65-F5344CB8AC3E}">
        <p14:creationId xmlns:p14="http://schemas.microsoft.com/office/powerpoint/2010/main" val="265393935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Clustered Column or Bar Chart</a:t>
            </a:r>
            <a:endParaRPr lang="en-US" dirty="0"/>
          </a:p>
        </p:txBody>
      </p:sp>
      <p:sp>
        <p:nvSpPr>
          <p:cNvPr id="3" name="Content Placeholder 2"/>
          <p:cNvSpPr>
            <a:spLocks noGrp="1"/>
          </p:cNvSpPr>
          <p:nvPr>
            <p:ph idx="1"/>
          </p:nvPr>
        </p:nvSpPr>
        <p:spPr>
          <a:xfrm>
            <a:off x="264160" y="1600200"/>
            <a:ext cx="10607040" cy="4800600"/>
          </a:xfrm>
        </p:spPr>
        <p:txBody>
          <a:bodyPr/>
          <a:lstStyle/>
          <a:p>
            <a:r>
              <a:rPr lang="en-US" dirty="0" smtClean="0"/>
              <a:t>Good </a:t>
            </a:r>
            <a:r>
              <a:rPr lang="en-US" dirty="0"/>
              <a:t>for displaying </a:t>
            </a:r>
            <a:r>
              <a:rPr lang="en-US" dirty="0" err="1" smtClean="0"/>
              <a:t>crosstabulation</a:t>
            </a:r>
            <a:r>
              <a:rPr lang="en-US" dirty="0" smtClean="0"/>
              <a:t>.</a:t>
            </a:r>
          </a:p>
          <a:p>
            <a:r>
              <a:rPr lang="en-US" dirty="0"/>
              <a:t>Great chart for cross tabulated data from PivotTable</a:t>
            </a:r>
          </a:p>
          <a:p>
            <a:r>
              <a:rPr lang="en-US" sz="2800" dirty="0" smtClean="0">
                <a:solidFill>
                  <a:srgbClr val="0070C0"/>
                </a:solidFill>
              </a:rPr>
              <a:t>Emphasis </a:t>
            </a:r>
            <a:r>
              <a:rPr lang="en-US" sz="2800" dirty="0">
                <a:solidFill>
                  <a:srgbClr val="0070C0"/>
                </a:solidFill>
              </a:rPr>
              <a:t>is on comparing the categories listed in the legend</a:t>
            </a:r>
          </a:p>
          <a:p>
            <a:r>
              <a:rPr lang="en-US" dirty="0" smtClean="0"/>
              <a:t>Excel</a:t>
            </a:r>
            <a:r>
              <a:rPr lang="en-US" dirty="0"/>
              <a:t>:</a:t>
            </a:r>
          </a:p>
          <a:p>
            <a:pPr lvl="1"/>
            <a:r>
              <a:rPr lang="en-US" dirty="0"/>
              <a:t>If the number of row headers are equal or greater than to the number of column headers, row headers show up on horizontal axis and column headers in legend. If not, they are reversed. (You can switch this with the Switch button in the Chart Tools Design Ribbon Tab)</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29</a:t>
            </a:fld>
            <a:endParaRPr lang="en-US" dirty="0"/>
          </a:p>
        </p:txBody>
      </p:sp>
    </p:spTree>
    <p:extLst>
      <p:ext uri="{BB962C8B-B14F-4D97-AF65-F5344CB8AC3E}">
        <p14:creationId xmlns:p14="http://schemas.microsoft.com/office/powerpoint/2010/main" val="7630217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504295"/>
          </a:xfrm>
        </p:spPr>
        <p:txBody>
          <a:bodyPr/>
          <a:lstStyle/>
          <a:p>
            <a:r>
              <a:rPr lang="en-US" dirty="0" smtClean="0"/>
              <a:t>Topics</a:t>
            </a:r>
            <a:endParaRPr lang="en-US" dirty="0"/>
          </a:p>
        </p:txBody>
      </p:sp>
      <p:sp>
        <p:nvSpPr>
          <p:cNvPr id="3" name="Content Placeholder 2"/>
          <p:cNvSpPr>
            <a:spLocks noGrp="1"/>
          </p:cNvSpPr>
          <p:nvPr>
            <p:ph idx="1"/>
          </p:nvPr>
        </p:nvSpPr>
        <p:spPr>
          <a:xfrm>
            <a:off x="609600" y="1046480"/>
            <a:ext cx="10160000" cy="4800600"/>
          </a:xfrm>
        </p:spPr>
        <p:txBody>
          <a:bodyPr>
            <a:noAutofit/>
          </a:bodyPr>
          <a:lstStyle/>
          <a:p>
            <a:pPr marL="628650" indent="-514350">
              <a:buFont typeface="+mj-lt"/>
              <a:buAutoNum type="arabicPeriod"/>
            </a:pPr>
            <a:r>
              <a:rPr lang="en-US" sz="3200" dirty="0" smtClean="0"/>
              <a:t>Charts</a:t>
            </a:r>
          </a:p>
          <a:p>
            <a:pPr marL="925830" lvl="1" indent="-514350">
              <a:buFont typeface="+mj-lt"/>
              <a:buAutoNum type="arabicPeriod"/>
            </a:pPr>
            <a:r>
              <a:rPr lang="en-US" sz="3000" dirty="0"/>
              <a:t>Column and Bar Charts</a:t>
            </a:r>
          </a:p>
          <a:p>
            <a:pPr marL="925830" lvl="1" indent="-514350">
              <a:buFont typeface="+mj-lt"/>
              <a:buAutoNum type="arabicPeriod"/>
            </a:pPr>
            <a:r>
              <a:rPr lang="en-US" sz="3000" dirty="0"/>
              <a:t>Stacked Column or Bar Chart</a:t>
            </a:r>
          </a:p>
          <a:p>
            <a:pPr marL="925830" lvl="1" indent="-514350">
              <a:buFont typeface="+mj-lt"/>
              <a:buAutoNum type="arabicPeriod"/>
            </a:pPr>
            <a:r>
              <a:rPr lang="en-US" sz="3000" dirty="0"/>
              <a:t>Clustered column or Bar Chart</a:t>
            </a:r>
          </a:p>
          <a:p>
            <a:pPr marL="925830" lvl="1" indent="-514350">
              <a:buFont typeface="+mj-lt"/>
              <a:buAutoNum type="arabicPeriod"/>
            </a:pPr>
            <a:r>
              <a:rPr lang="en-US" sz="3000" dirty="0"/>
              <a:t>Line Charts</a:t>
            </a:r>
          </a:p>
          <a:p>
            <a:pPr marL="925830" lvl="1" indent="-514350">
              <a:buFont typeface="+mj-lt"/>
              <a:buAutoNum type="arabicPeriod"/>
            </a:pPr>
            <a:r>
              <a:rPr lang="en-US" sz="3000" dirty="0"/>
              <a:t>X-Y Scatter Charts</a:t>
            </a:r>
          </a:p>
          <a:p>
            <a:pPr marL="925830" lvl="1" indent="-514350">
              <a:buFont typeface="+mj-lt"/>
              <a:buAutoNum type="arabicPeriod"/>
            </a:pPr>
            <a:r>
              <a:rPr lang="en-US" sz="3000" dirty="0"/>
              <a:t>Bubble Charts</a:t>
            </a:r>
          </a:p>
          <a:p>
            <a:pPr marL="628650" indent="-514350">
              <a:buFont typeface="+mj-lt"/>
              <a:buAutoNum type="arabicPeriod"/>
            </a:pPr>
            <a:r>
              <a:rPr lang="en-US" sz="3200" dirty="0"/>
              <a:t>Conditional </a:t>
            </a:r>
            <a:r>
              <a:rPr lang="en-US" sz="3200" dirty="0" smtClean="0"/>
              <a:t>Formatting</a:t>
            </a:r>
          </a:p>
          <a:p>
            <a:pPr marL="628650" indent="-514350">
              <a:buFont typeface="+mj-lt"/>
              <a:buAutoNum type="arabicPeriod"/>
            </a:pPr>
            <a:r>
              <a:rPr lang="en-US" sz="3200" dirty="0"/>
              <a:t>Geographical Information </a:t>
            </a:r>
            <a:r>
              <a:rPr lang="en-US" sz="3200" dirty="0" smtClean="0"/>
              <a:t>System</a:t>
            </a:r>
          </a:p>
          <a:p>
            <a:pPr marL="628650" indent="-514350">
              <a:buFont typeface="+mj-lt"/>
              <a:buAutoNum type="arabicPeriod"/>
            </a:pPr>
            <a:r>
              <a:rPr lang="en-US" sz="3200" dirty="0" smtClean="0"/>
              <a:t>Data </a:t>
            </a:r>
            <a:r>
              <a:rPr lang="en-US" sz="3200" dirty="0" smtClean="0"/>
              <a:t>Dashboards</a:t>
            </a:r>
          </a:p>
        </p:txBody>
      </p:sp>
      <p:sp>
        <p:nvSpPr>
          <p:cNvPr id="4" name="Slide Number Placeholder 3"/>
          <p:cNvSpPr>
            <a:spLocks noGrp="1"/>
          </p:cNvSpPr>
          <p:nvPr>
            <p:ph type="sldNum" sz="quarter" idx="12"/>
          </p:nvPr>
        </p:nvSpPr>
        <p:spPr/>
        <p:txBody>
          <a:bodyPr/>
          <a:lstStyle/>
          <a:p>
            <a:fld id="{F2EC359B-1AB6-43CE-8AE3-778957AE5EF7}" type="slidenum">
              <a:rPr lang="en-US" smtClean="0"/>
              <a:pPr/>
              <a:t>3</a:t>
            </a:fld>
            <a:endParaRPr lang="en-US" dirty="0"/>
          </a:p>
        </p:txBody>
      </p:sp>
    </p:spTree>
    <p:extLst>
      <p:ext uri="{BB962C8B-B14F-4D97-AF65-F5344CB8AC3E}">
        <p14:creationId xmlns:p14="http://schemas.microsoft.com/office/powerpoint/2010/main" val="27605308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Charts</a:t>
            </a:r>
            <a:endParaRPr lang="en-US" dirty="0"/>
          </a:p>
        </p:txBody>
      </p:sp>
      <p:sp>
        <p:nvSpPr>
          <p:cNvPr id="3" name="Content Placeholder 2"/>
          <p:cNvSpPr>
            <a:spLocks noGrp="1"/>
          </p:cNvSpPr>
          <p:nvPr>
            <p:ph idx="1"/>
          </p:nvPr>
        </p:nvSpPr>
        <p:spPr/>
        <p:txBody>
          <a:bodyPr/>
          <a:lstStyle/>
          <a:p>
            <a:r>
              <a:rPr lang="en-US" dirty="0" smtClean="0"/>
              <a:t>An alternative to Stacked or Clustered Column/Bar Charts that breaks the variables in the legend into separate charts</a:t>
            </a:r>
          </a:p>
          <a:p>
            <a:r>
              <a:rPr lang="en-US" dirty="0" smtClean="0"/>
              <a:t>Important to have consistent axes units and/or categories</a:t>
            </a:r>
          </a:p>
          <a:p>
            <a:r>
              <a:rPr lang="en-US" dirty="0" smtClean="0"/>
              <a:t>May make the data less cluttered</a:t>
            </a:r>
          </a:p>
          <a:p>
            <a:r>
              <a:rPr lang="en-US" dirty="0" smtClean="0"/>
              <a:t>Takes more space</a:t>
            </a:r>
          </a:p>
          <a:p>
            <a:r>
              <a:rPr lang="en-US" dirty="0" smtClean="0"/>
              <a:t>When you have many variables or categories, multiple charts may be cleaner and easier to read</a:t>
            </a:r>
          </a:p>
          <a:p>
            <a:r>
              <a:rPr lang="en-US" dirty="0" smtClean="0"/>
              <a:t>Both column/bar and scatter charts can be effective used for multiple charts</a:t>
            </a:r>
          </a:p>
          <a:p>
            <a:r>
              <a:rPr lang="en-US" dirty="0" smtClean="0"/>
              <a:t>Scatter charts matrix</a:t>
            </a:r>
          </a:p>
          <a:p>
            <a:pPr lvl="1"/>
            <a:r>
              <a:rPr lang="en-US" dirty="0" smtClean="0"/>
              <a:t>Useful or analyzing relationships among variables</a:t>
            </a:r>
          </a:p>
          <a:p>
            <a:pPr lvl="2"/>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30</a:t>
            </a:fld>
            <a:endParaRPr lang="en-US" dirty="0"/>
          </a:p>
        </p:txBody>
      </p:sp>
    </p:spTree>
    <p:extLst>
      <p:ext uri="{BB962C8B-B14F-4D97-AF65-F5344CB8AC3E}">
        <p14:creationId xmlns:p14="http://schemas.microsoft.com/office/powerpoint/2010/main" val="369366307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Line Charts</a:t>
            </a:r>
            <a:endParaRPr lang="en-US" dirty="0"/>
          </a:p>
        </p:txBody>
      </p:sp>
      <p:sp>
        <p:nvSpPr>
          <p:cNvPr id="3" name="Content Placeholder 2"/>
          <p:cNvSpPr>
            <a:spLocks noGrp="1"/>
          </p:cNvSpPr>
          <p:nvPr>
            <p:ph idx="1"/>
          </p:nvPr>
        </p:nvSpPr>
        <p:spPr/>
        <p:txBody>
          <a:bodyPr/>
          <a:lstStyle/>
          <a:p>
            <a:r>
              <a:rPr lang="en-US" dirty="0"/>
              <a:t>One number on vertical axis, category on horizontal axis</a:t>
            </a:r>
          </a:p>
          <a:p>
            <a:r>
              <a:rPr lang="en-US" dirty="0"/>
              <a:t>Great for show trends over time</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31</a:t>
            </a:fld>
            <a:endParaRPr lang="en-US" dirty="0"/>
          </a:p>
        </p:txBody>
      </p:sp>
    </p:spTree>
    <p:extLst>
      <p:ext uri="{BB962C8B-B14F-4D97-AF65-F5344CB8AC3E}">
        <p14:creationId xmlns:p14="http://schemas.microsoft.com/office/powerpoint/2010/main" val="212318792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X-Y Scatter Charts</a:t>
            </a:r>
            <a:endParaRPr lang="en-US" dirty="0"/>
          </a:p>
        </p:txBody>
      </p:sp>
      <p:sp>
        <p:nvSpPr>
          <p:cNvPr id="3" name="Content Placeholder 2"/>
          <p:cNvSpPr>
            <a:spLocks noGrp="1"/>
          </p:cNvSpPr>
          <p:nvPr>
            <p:ph idx="1"/>
          </p:nvPr>
        </p:nvSpPr>
        <p:spPr/>
        <p:txBody>
          <a:bodyPr>
            <a:normAutofit lnSpcReduction="10000"/>
          </a:bodyPr>
          <a:lstStyle/>
          <a:p>
            <a:r>
              <a:rPr lang="en-US" dirty="0"/>
              <a:t>Chart that shows the relationship between two quantitative variables</a:t>
            </a:r>
          </a:p>
          <a:p>
            <a:r>
              <a:rPr lang="en-US" dirty="0" smtClean="0"/>
              <a:t>One </a:t>
            </a:r>
            <a:r>
              <a:rPr lang="en-US" dirty="0"/>
              <a:t>number on vertical axis, one number on horizontal axis</a:t>
            </a:r>
          </a:p>
          <a:p>
            <a:pPr lvl="1"/>
            <a:r>
              <a:rPr lang="en-US" dirty="0" smtClean="0"/>
              <a:t>Horizontal </a:t>
            </a:r>
            <a:r>
              <a:rPr lang="en-US" dirty="0"/>
              <a:t>Axis = Independent Variable = </a:t>
            </a:r>
            <a:r>
              <a:rPr lang="en-US" dirty="0" smtClean="0"/>
              <a:t>x.</a:t>
            </a:r>
          </a:p>
          <a:p>
            <a:pPr lvl="1"/>
            <a:r>
              <a:rPr lang="en-US" dirty="0" smtClean="0"/>
              <a:t>Vertical </a:t>
            </a:r>
            <a:r>
              <a:rPr lang="en-US" dirty="0"/>
              <a:t>Axis = Dependent Variable = f(x) = y</a:t>
            </a:r>
          </a:p>
          <a:p>
            <a:r>
              <a:rPr lang="en-US" dirty="0" smtClean="0"/>
              <a:t>Always </a:t>
            </a:r>
            <a:r>
              <a:rPr lang="en-US" dirty="0"/>
              <a:t>put X values in Left Most </a:t>
            </a:r>
            <a:r>
              <a:rPr lang="en-US" dirty="0" smtClean="0"/>
              <a:t>Column in the Table of Data</a:t>
            </a:r>
            <a:endParaRPr lang="en-US" dirty="0"/>
          </a:p>
          <a:p>
            <a:r>
              <a:rPr lang="en-US" dirty="0"/>
              <a:t>Add Regression Line and Equation and R Square:</a:t>
            </a:r>
          </a:p>
          <a:p>
            <a:pPr lvl="1"/>
            <a:r>
              <a:rPr lang="en-US" dirty="0"/>
              <a:t>Right-click plotted scatter markers</a:t>
            </a:r>
          </a:p>
          <a:p>
            <a:pPr lvl="1"/>
            <a:r>
              <a:rPr lang="en-US" dirty="0"/>
              <a:t>Add </a:t>
            </a:r>
            <a:r>
              <a:rPr lang="en-US" dirty="0" err="1"/>
              <a:t>Trendline</a:t>
            </a:r>
            <a:endParaRPr lang="en-US" dirty="0"/>
          </a:p>
          <a:p>
            <a:pPr lvl="1"/>
            <a:r>
              <a:rPr lang="en-US" dirty="0"/>
              <a:t>Select Linear</a:t>
            </a:r>
          </a:p>
          <a:p>
            <a:pPr lvl="1"/>
            <a:r>
              <a:rPr lang="en-US" dirty="0"/>
              <a:t>Check </a:t>
            </a:r>
            <a:r>
              <a:rPr lang="en-US" dirty="0" err="1"/>
              <a:t>check</a:t>
            </a:r>
            <a:r>
              <a:rPr lang="en-US" dirty="0"/>
              <a:t> box for Show Equation</a:t>
            </a:r>
          </a:p>
          <a:p>
            <a:pPr lvl="1"/>
            <a:r>
              <a:rPr lang="en-US" dirty="0"/>
              <a:t>Check </a:t>
            </a:r>
            <a:r>
              <a:rPr lang="en-US" dirty="0" err="1"/>
              <a:t>check</a:t>
            </a:r>
            <a:r>
              <a:rPr lang="en-US" dirty="0"/>
              <a:t> box for R </a:t>
            </a:r>
            <a:r>
              <a:rPr lang="en-US" dirty="0" smtClean="0"/>
              <a:t>Square</a:t>
            </a:r>
          </a:p>
          <a:p>
            <a:r>
              <a:rPr lang="en-US" dirty="0" smtClean="0"/>
              <a:t>Overcome a common mistake by Excel users:</a:t>
            </a:r>
          </a:p>
          <a:p>
            <a:pPr lvl="1"/>
            <a:r>
              <a:rPr lang="en-US" dirty="0" smtClean="0"/>
              <a:t>Use </a:t>
            </a:r>
            <a:r>
              <a:rPr lang="en-US" dirty="0"/>
              <a:t>X-Y Scatter Plot Chart, not Line </a:t>
            </a:r>
            <a:r>
              <a:rPr lang="en-US" dirty="0" smtClean="0"/>
              <a:t>Chart when plotting X-Y Scatter Data</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32</a:t>
            </a:fld>
            <a:endParaRPr lang="en-US" dirty="0"/>
          </a:p>
        </p:txBody>
      </p:sp>
    </p:spTree>
    <p:extLst>
      <p:ext uri="{BB962C8B-B14F-4D97-AF65-F5344CB8AC3E}">
        <p14:creationId xmlns:p14="http://schemas.microsoft.com/office/powerpoint/2010/main" val="24681902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Bubble Charts (3-D Graph)</a:t>
            </a:r>
            <a:endParaRPr lang="en-US" dirty="0"/>
          </a:p>
        </p:txBody>
      </p:sp>
      <p:sp>
        <p:nvSpPr>
          <p:cNvPr id="3" name="Content Placeholder 2"/>
          <p:cNvSpPr>
            <a:spLocks noGrp="1"/>
          </p:cNvSpPr>
          <p:nvPr>
            <p:ph idx="1"/>
          </p:nvPr>
        </p:nvSpPr>
        <p:spPr/>
        <p:txBody>
          <a:bodyPr/>
          <a:lstStyle/>
          <a:p>
            <a:r>
              <a:rPr lang="en-US" dirty="0" smtClean="0"/>
              <a:t>Method of visualizing 3 variables in a 2-dimentional chart</a:t>
            </a:r>
          </a:p>
          <a:p>
            <a:r>
              <a:rPr lang="en-US" dirty="0" smtClean="0"/>
              <a:t>First column of table = horizontal axis</a:t>
            </a:r>
          </a:p>
          <a:p>
            <a:r>
              <a:rPr lang="en-US" dirty="0" smtClean="0"/>
              <a:t>Second column in table = vertical axis</a:t>
            </a:r>
          </a:p>
          <a:p>
            <a:r>
              <a:rPr lang="en-US" dirty="0" smtClean="0"/>
              <a:t>Third column = size of bubble (marker of the intersection of the horizontal and vertical axis numbers.</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33</a:t>
            </a:fld>
            <a:endParaRPr lang="en-US" dirty="0"/>
          </a:p>
        </p:txBody>
      </p:sp>
    </p:spTree>
    <p:extLst>
      <p:ext uri="{BB962C8B-B14F-4D97-AF65-F5344CB8AC3E}">
        <p14:creationId xmlns:p14="http://schemas.microsoft.com/office/powerpoint/2010/main" val="335356851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Conditional Formatting</a:t>
            </a:r>
            <a:endParaRPr lang="en-US" dirty="0"/>
          </a:p>
        </p:txBody>
      </p:sp>
      <p:sp>
        <p:nvSpPr>
          <p:cNvPr id="3" name="Content Placeholder 2"/>
          <p:cNvSpPr>
            <a:spLocks noGrp="1"/>
          </p:cNvSpPr>
          <p:nvPr>
            <p:ph idx="1"/>
          </p:nvPr>
        </p:nvSpPr>
        <p:spPr/>
        <p:txBody>
          <a:bodyPr/>
          <a:lstStyle/>
          <a:p>
            <a:pPr lvl="0"/>
            <a:r>
              <a:rPr lang="en-US" dirty="0" smtClean="0"/>
              <a:t>Examples:</a:t>
            </a:r>
          </a:p>
          <a:p>
            <a:pPr lvl="1"/>
            <a:r>
              <a:rPr lang="en-US" dirty="0" smtClean="0"/>
              <a:t>Highlight value over a hurdle</a:t>
            </a:r>
          </a:p>
          <a:p>
            <a:pPr lvl="1"/>
            <a:r>
              <a:rPr lang="en-US" dirty="0" smtClean="0"/>
              <a:t>Heat Map</a:t>
            </a:r>
          </a:p>
          <a:p>
            <a:pPr lvl="2"/>
            <a:r>
              <a:rPr lang="en-US" dirty="0" smtClean="0"/>
              <a:t>Conditional Formatting to visualize data into thirds or quartiles by using a certain color for each section of the sorted data.</a:t>
            </a:r>
          </a:p>
          <a:p>
            <a:pPr lvl="2"/>
            <a:r>
              <a:rPr lang="en-US" dirty="0" smtClean="0"/>
              <a:t>To create a Heat Map use: Conditional Formatting, “Color Scales”</a:t>
            </a:r>
          </a:p>
          <a:p>
            <a:pPr lvl="1"/>
            <a:r>
              <a:rPr lang="en-US" dirty="0" smtClean="0"/>
              <a:t>Examples given in chapter 2 in the video at YouTube:</a:t>
            </a:r>
          </a:p>
          <a:p>
            <a:pPr lvl="1"/>
            <a:r>
              <a:rPr lang="en-US" dirty="0">
                <a:hlinkClick r:id="rId3"/>
              </a:rPr>
              <a:t>Basic Excel Business Analytics #14: Logical Formulas &amp; Conditional Formatting to Visualizing Data</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34</a:t>
            </a:fld>
            <a:endParaRPr lang="en-US" dirty="0"/>
          </a:p>
        </p:txBody>
      </p:sp>
    </p:spTree>
    <p:extLst>
      <p:ext uri="{BB962C8B-B14F-4D97-AF65-F5344CB8AC3E}">
        <p14:creationId xmlns:p14="http://schemas.microsoft.com/office/powerpoint/2010/main" val="120675273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Geographical Information System</a:t>
            </a:r>
            <a:endParaRPr lang="en-US" dirty="0"/>
          </a:p>
        </p:txBody>
      </p:sp>
      <p:sp>
        <p:nvSpPr>
          <p:cNvPr id="3" name="Content Placeholder 2"/>
          <p:cNvSpPr>
            <a:spLocks noGrp="1"/>
          </p:cNvSpPr>
          <p:nvPr>
            <p:ph idx="1"/>
          </p:nvPr>
        </p:nvSpPr>
        <p:spPr/>
        <p:txBody>
          <a:bodyPr/>
          <a:lstStyle/>
          <a:p>
            <a:r>
              <a:rPr lang="en-US" dirty="0" smtClean="0"/>
              <a:t>Maps that present data and statistics</a:t>
            </a:r>
          </a:p>
          <a:p>
            <a:r>
              <a:rPr lang="en-US" dirty="0" smtClean="0"/>
              <a:t>Excel 2016: Insert Ribbon Tab, 3-D Maps</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35</a:t>
            </a:fld>
            <a:endParaRPr lang="en-US" dirty="0"/>
          </a:p>
        </p:txBody>
      </p:sp>
    </p:spTree>
    <p:extLst>
      <p:ext uri="{BB962C8B-B14F-4D97-AF65-F5344CB8AC3E}">
        <p14:creationId xmlns:p14="http://schemas.microsoft.com/office/powerpoint/2010/main" val="231929315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Dashboard</a:t>
            </a:r>
            <a:endParaRPr lang="en-US" dirty="0"/>
          </a:p>
        </p:txBody>
      </p:sp>
      <p:sp>
        <p:nvSpPr>
          <p:cNvPr id="3" name="Content Placeholder 2"/>
          <p:cNvSpPr>
            <a:spLocks noGrp="1"/>
          </p:cNvSpPr>
          <p:nvPr>
            <p:ph idx="1"/>
          </p:nvPr>
        </p:nvSpPr>
        <p:spPr/>
        <p:txBody>
          <a:bodyPr>
            <a:noAutofit/>
          </a:bodyPr>
          <a:lstStyle/>
          <a:p>
            <a:r>
              <a:rPr lang="en-US" sz="2800" dirty="0"/>
              <a:t>Data </a:t>
            </a:r>
            <a:r>
              <a:rPr lang="en-US" sz="2800" dirty="0" smtClean="0"/>
              <a:t>Dashboard</a:t>
            </a:r>
          </a:p>
          <a:p>
            <a:pPr lvl="1"/>
            <a:r>
              <a:rPr lang="en-US" sz="2800" dirty="0" smtClean="0"/>
              <a:t>Data Visualization Tool that illustrates multiple metrics or KPIs (Key Performance Indicators) and automatically updates as new data becomes available</a:t>
            </a:r>
          </a:p>
          <a:p>
            <a:r>
              <a:rPr lang="en-US" sz="2800" dirty="0" smtClean="0"/>
              <a:t>Effective Dashboards:</a:t>
            </a:r>
          </a:p>
          <a:p>
            <a:pPr lvl="1"/>
            <a:r>
              <a:rPr lang="en-US" sz="2800" dirty="0" smtClean="0"/>
              <a:t>Presents timely summary data or metrics/KPIs</a:t>
            </a:r>
          </a:p>
          <a:p>
            <a:pPr lvl="1"/>
            <a:r>
              <a:rPr lang="en-US" sz="2800" dirty="0" smtClean="0"/>
              <a:t>Metrics/KPIs should be useful for the user/decision maker</a:t>
            </a:r>
          </a:p>
          <a:p>
            <a:pPr lvl="1"/>
            <a:r>
              <a:rPr lang="en-US" sz="2800" dirty="0" smtClean="0"/>
              <a:t>Dashboard should inform rather than overwhelm</a:t>
            </a:r>
          </a:p>
          <a:p>
            <a:pPr lvl="1"/>
            <a:r>
              <a:rPr lang="en-US" sz="2800" dirty="0" smtClean="0"/>
              <a:t>Should call attention to unusual metrics/KPIs that require attention or are of interest</a:t>
            </a:r>
            <a:endParaRPr lang="en-US" sz="2800"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36</a:t>
            </a:fld>
            <a:endParaRPr lang="en-US" dirty="0"/>
          </a:p>
        </p:txBody>
      </p:sp>
    </p:spTree>
    <p:extLst>
      <p:ext uri="{BB962C8B-B14F-4D97-AF65-F5344CB8AC3E}">
        <p14:creationId xmlns:p14="http://schemas.microsoft.com/office/powerpoint/2010/main" val="274482964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639762"/>
          </a:xfrm>
        </p:spPr>
        <p:txBody>
          <a:bodyPr/>
          <a:lstStyle/>
          <a:p>
            <a:pPr lvl="0"/>
            <a:r>
              <a:rPr lang="en-US" dirty="0" smtClean="0"/>
              <a:t>Histograms</a:t>
            </a:r>
            <a:endParaRPr lang="en-US" dirty="0"/>
          </a:p>
        </p:txBody>
      </p:sp>
      <p:sp>
        <p:nvSpPr>
          <p:cNvPr id="3" name="Content Placeholder 2"/>
          <p:cNvSpPr>
            <a:spLocks noGrp="1"/>
          </p:cNvSpPr>
          <p:nvPr>
            <p:ph idx="1"/>
          </p:nvPr>
        </p:nvSpPr>
        <p:spPr>
          <a:xfrm>
            <a:off x="609600" y="1162756"/>
            <a:ext cx="10160000" cy="5486400"/>
          </a:xfrm>
        </p:spPr>
        <p:txBody>
          <a:bodyPr>
            <a:normAutofit lnSpcReduction="10000"/>
          </a:bodyPr>
          <a:lstStyle/>
          <a:p>
            <a:r>
              <a:rPr lang="en-US" dirty="0" smtClean="0"/>
              <a:t>Used to show frequency distribution of continuous quantitative data over a set of class intervals (lower and upper limit for each category)</a:t>
            </a:r>
          </a:p>
          <a:p>
            <a:r>
              <a:rPr lang="en-US" dirty="0" smtClean="0"/>
              <a:t>Column or Bar Charts where columns are touching to indicate that the variable is continuous</a:t>
            </a:r>
          </a:p>
          <a:p>
            <a:r>
              <a:rPr lang="en-US" dirty="0" smtClean="0"/>
              <a:t>Columns touch to indicate that no numbers can fit between classes. "No numbers can fit between columns - no gaps"</a:t>
            </a:r>
          </a:p>
          <a:p>
            <a:r>
              <a:rPr lang="en-US" dirty="0" smtClean="0"/>
              <a:t>Height of columns convey count</a:t>
            </a:r>
          </a:p>
          <a:p>
            <a:r>
              <a:rPr lang="en-US" dirty="0" smtClean="0"/>
              <a:t>Order of classes is important to help reveal shape of data, or distribution of data</a:t>
            </a:r>
          </a:p>
          <a:p>
            <a:pPr lvl="0"/>
            <a:r>
              <a:rPr lang="en-US" dirty="0" smtClean="0"/>
              <a:t>Skew of Histograms</a:t>
            </a:r>
          </a:p>
          <a:p>
            <a:pPr lvl="1"/>
            <a:r>
              <a:rPr lang="en-US" dirty="0" smtClean="0"/>
              <a:t>What does the distribution of Histogram Columns look like?</a:t>
            </a:r>
          </a:p>
          <a:p>
            <a:pPr lvl="1"/>
            <a:r>
              <a:rPr lang="en-US" dirty="0" smtClean="0"/>
              <a:t>Skew Left or Negative means a few short Histogram Columns are on the low end (pull mean down)</a:t>
            </a:r>
          </a:p>
          <a:p>
            <a:pPr lvl="1"/>
            <a:r>
              <a:rPr lang="en-US" dirty="0" smtClean="0"/>
              <a:t>Skew Right or Positive means a few short Histogram Columns are on the high end (pull mean up)</a:t>
            </a:r>
          </a:p>
          <a:p>
            <a:pPr lvl="1"/>
            <a:r>
              <a:rPr lang="en-US" dirty="0" smtClean="0"/>
              <a:t>No Skew means the distribution is bell shaped or nearly bell shaped</a:t>
            </a:r>
          </a:p>
        </p:txBody>
      </p:sp>
      <p:sp>
        <p:nvSpPr>
          <p:cNvPr id="4" name="Slide Number Placeholder 3"/>
          <p:cNvSpPr>
            <a:spLocks noGrp="1"/>
          </p:cNvSpPr>
          <p:nvPr>
            <p:ph type="sldNum" sz="quarter" idx="12"/>
          </p:nvPr>
        </p:nvSpPr>
        <p:spPr/>
        <p:txBody>
          <a:bodyPr/>
          <a:lstStyle/>
          <a:p>
            <a:fld id="{F2EC359B-1AB6-43CE-8AE3-778957AE5EF7}" type="slidenum">
              <a:rPr lang="en-US" smtClean="0"/>
              <a:pPr/>
              <a:t>37</a:t>
            </a:fld>
            <a:endParaRPr lang="en-US" dirty="0"/>
          </a:p>
        </p:txBody>
      </p:sp>
    </p:spTree>
    <p:extLst>
      <p:ext uri="{BB962C8B-B14F-4D97-AF65-F5344CB8AC3E}">
        <p14:creationId xmlns:p14="http://schemas.microsoft.com/office/powerpoint/2010/main" val="338520786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Charts to show Distribution of Data:</a:t>
            </a:r>
            <a:endParaRPr lang="en-US" dirty="0"/>
          </a:p>
        </p:txBody>
      </p:sp>
      <p:sp>
        <p:nvSpPr>
          <p:cNvPr id="3" name="Content Placeholder 2"/>
          <p:cNvSpPr>
            <a:spLocks noGrp="1"/>
          </p:cNvSpPr>
          <p:nvPr>
            <p:ph idx="1"/>
          </p:nvPr>
        </p:nvSpPr>
        <p:spPr/>
        <p:txBody>
          <a:bodyPr>
            <a:normAutofit/>
          </a:bodyPr>
          <a:lstStyle/>
          <a:p>
            <a:r>
              <a:rPr lang="en-US" dirty="0" smtClean="0"/>
              <a:t>Column/Bar/Pie: Used to show Frequency Distribution or Relative/Percent Frequency Distribution for Categorical Data or Discrete Quantitative Data</a:t>
            </a:r>
          </a:p>
          <a:p>
            <a:r>
              <a:rPr lang="en-US" dirty="0" smtClean="0"/>
              <a:t>Dot Plot: Used to show distribution of quantitative data over entire range of data</a:t>
            </a:r>
          </a:p>
          <a:p>
            <a:r>
              <a:rPr lang="en-US" dirty="0" smtClean="0"/>
              <a:t>Histogram: Used to show frequency distribution of continuous quantitative data over a set of class intervals (lower and upper limit categories)</a:t>
            </a:r>
          </a:p>
          <a:p>
            <a:r>
              <a:rPr lang="en-US" dirty="0" smtClean="0"/>
              <a:t>Stem and Leaf: Allows you to see the shape of distribution for a quantitative variable without losing the identity of each value</a:t>
            </a:r>
          </a:p>
        </p:txBody>
      </p:sp>
      <p:sp>
        <p:nvSpPr>
          <p:cNvPr id="4" name="Slide Number Placeholder 3"/>
          <p:cNvSpPr>
            <a:spLocks noGrp="1"/>
          </p:cNvSpPr>
          <p:nvPr>
            <p:ph type="sldNum" sz="quarter" idx="12"/>
          </p:nvPr>
        </p:nvSpPr>
        <p:spPr/>
        <p:txBody>
          <a:bodyPr/>
          <a:lstStyle/>
          <a:p>
            <a:fld id="{F2EC359B-1AB6-43CE-8AE3-778957AE5EF7}" type="slidenum">
              <a:rPr lang="en-US" smtClean="0"/>
              <a:pPr/>
              <a:t>38</a:t>
            </a:fld>
            <a:endParaRPr lang="en-US" dirty="0"/>
          </a:p>
        </p:txBody>
      </p:sp>
    </p:spTree>
    <p:extLst>
      <p:ext uri="{BB962C8B-B14F-4D97-AF65-F5344CB8AC3E}">
        <p14:creationId xmlns:p14="http://schemas.microsoft.com/office/powerpoint/2010/main" val="213521024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Charts to show comparisons:</a:t>
            </a:r>
            <a:endParaRPr lang="en-US" dirty="0"/>
          </a:p>
        </p:txBody>
      </p:sp>
      <p:sp>
        <p:nvSpPr>
          <p:cNvPr id="3" name="Content Placeholder 2"/>
          <p:cNvSpPr>
            <a:spLocks noGrp="1"/>
          </p:cNvSpPr>
          <p:nvPr>
            <p:ph idx="1"/>
          </p:nvPr>
        </p:nvSpPr>
        <p:spPr/>
        <p:txBody>
          <a:bodyPr/>
          <a:lstStyle/>
          <a:p>
            <a:r>
              <a:rPr lang="en-US" dirty="0" smtClean="0"/>
              <a:t>Clustered Colum: Emphasis is on comparing the categories listed in the legend</a:t>
            </a:r>
          </a:p>
          <a:p>
            <a:r>
              <a:rPr lang="en-US" dirty="0" smtClean="0"/>
              <a:t>Stacked Column: Emphasis is on comparing the categories listed in the horizontal axis</a:t>
            </a:r>
          </a:p>
          <a:p>
            <a:r>
              <a:rPr lang="en-US" dirty="0" smtClean="0"/>
              <a:t>100% Stacked Column: Each column is Similar to a pie chart. Emphasis is on comparing percentages for categories in Legend</a:t>
            </a:r>
          </a:p>
        </p:txBody>
      </p:sp>
      <p:sp>
        <p:nvSpPr>
          <p:cNvPr id="4" name="Slide Number Placeholder 3"/>
          <p:cNvSpPr>
            <a:spLocks noGrp="1"/>
          </p:cNvSpPr>
          <p:nvPr>
            <p:ph type="sldNum" sz="quarter" idx="12"/>
          </p:nvPr>
        </p:nvSpPr>
        <p:spPr/>
        <p:txBody>
          <a:bodyPr/>
          <a:lstStyle/>
          <a:p>
            <a:fld id="{F2EC359B-1AB6-43CE-8AE3-778957AE5EF7}" type="slidenum">
              <a:rPr lang="en-US" smtClean="0"/>
              <a:pPr/>
              <a:t>39</a:t>
            </a:fld>
            <a:endParaRPr lang="en-US" dirty="0"/>
          </a:p>
        </p:txBody>
      </p:sp>
    </p:spTree>
    <p:extLst>
      <p:ext uri="{BB962C8B-B14F-4D97-AF65-F5344CB8AC3E}">
        <p14:creationId xmlns:p14="http://schemas.microsoft.com/office/powerpoint/2010/main" val="164203372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649922"/>
          </a:xfrm>
        </p:spPr>
        <p:txBody>
          <a:bodyPr/>
          <a:lstStyle/>
          <a:p>
            <a:pPr marL="114300" lvl="0" indent="0">
              <a:buFont typeface="+mj-lt"/>
              <a:buNone/>
            </a:pPr>
            <a:r>
              <a:rPr lang="en-US" sz="4800" dirty="0" smtClean="0"/>
              <a:t>Data Visualization</a:t>
            </a:r>
            <a:endParaRPr lang="en-US" sz="4800" dirty="0"/>
          </a:p>
        </p:txBody>
      </p:sp>
      <p:sp>
        <p:nvSpPr>
          <p:cNvPr id="3" name="Content Placeholder 2"/>
          <p:cNvSpPr>
            <a:spLocks noGrp="1"/>
          </p:cNvSpPr>
          <p:nvPr>
            <p:ph idx="1"/>
          </p:nvPr>
        </p:nvSpPr>
        <p:spPr>
          <a:xfrm>
            <a:off x="609600" y="1107440"/>
            <a:ext cx="10160000" cy="5293360"/>
          </a:xfrm>
        </p:spPr>
        <p:txBody>
          <a:bodyPr>
            <a:normAutofit lnSpcReduction="10000"/>
          </a:bodyPr>
          <a:lstStyle/>
          <a:p>
            <a:r>
              <a:rPr lang="en-US" sz="2800" dirty="0" smtClean="0"/>
              <a:t>Tables:</a:t>
            </a:r>
          </a:p>
          <a:p>
            <a:pPr lvl="1"/>
            <a:r>
              <a:rPr lang="en-US" sz="2800" dirty="0" smtClean="0"/>
              <a:t>Summarize data</a:t>
            </a:r>
          </a:p>
          <a:p>
            <a:pPr lvl="1"/>
            <a:r>
              <a:rPr lang="en-US" sz="2800" dirty="0"/>
              <a:t>See </a:t>
            </a:r>
            <a:r>
              <a:rPr lang="en-US" sz="2800" dirty="0" smtClean="0"/>
              <a:t>exact numbers</a:t>
            </a:r>
          </a:p>
          <a:p>
            <a:pPr lvl="1"/>
            <a:r>
              <a:rPr lang="en-US" sz="2800" dirty="0"/>
              <a:t>Help interpret, analyze, and learn from the data</a:t>
            </a:r>
          </a:p>
          <a:p>
            <a:pPr lvl="1"/>
            <a:r>
              <a:rPr lang="en-US" sz="2800" dirty="0"/>
              <a:t>Used when numbers are in different units or magnitudes </a:t>
            </a:r>
          </a:p>
          <a:p>
            <a:pPr lvl="1"/>
            <a:r>
              <a:rPr lang="en-US" sz="2800" dirty="0" smtClean="0"/>
              <a:t>Make precise comparisons</a:t>
            </a:r>
          </a:p>
          <a:p>
            <a:r>
              <a:rPr lang="en-US" sz="2800" dirty="0" smtClean="0"/>
              <a:t>Charts</a:t>
            </a:r>
          </a:p>
          <a:p>
            <a:pPr lvl="1"/>
            <a:r>
              <a:rPr lang="en-US" sz="2800" dirty="0" smtClean="0"/>
              <a:t>Quick visual impression</a:t>
            </a:r>
          </a:p>
          <a:p>
            <a:pPr lvl="1"/>
            <a:r>
              <a:rPr lang="en-US" sz="2800" dirty="0" smtClean="0"/>
              <a:t>See trends and patterns</a:t>
            </a:r>
          </a:p>
          <a:p>
            <a:pPr lvl="1"/>
            <a:r>
              <a:rPr lang="en-US" sz="2800" dirty="0"/>
              <a:t>H</a:t>
            </a:r>
            <a:r>
              <a:rPr lang="en-US" sz="2800" dirty="0" smtClean="0"/>
              <a:t>elp </a:t>
            </a:r>
            <a:r>
              <a:rPr lang="en-US" sz="2800" dirty="0"/>
              <a:t>interpret, analyze, </a:t>
            </a:r>
            <a:r>
              <a:rPr lang="en-US" sz="2800" dirty="0" smtClean="0"/>
              <a:t>and </a:t>
            </a:r>
            <a:r>
              <a:rPr lang="en-US" sz="2800" dirty="0"/>
              <a:t>learn from the </a:t>
            </a:r>
            <a:r>
              <a:rPr lang="en-US" sz="2800" dirty="0" smtClean="0"/>
              <a:t>data</a:t>
            </a:r>
          </a:p>
          <a:p>
            <a:pPr lvl="1"/>
            <a:r>
              <a:rPr lang="en-US" sz="2800" dirty="0" smtClean="0"/>
              <a:t>Make relative comparisons</a:t>
            </a:r>
          </a:p>
        </p:txBody>
      </p:sp>
      <p:sp>
        <p:nvSpPr>
          <p:cNvPr id="4" name="Slide Number Placeholder 3"/>
          <p:cNvSpPr>
            <a:spLocks noGrp="1"/>
          </p:cNvSpPr>
          <p:nvPr>
            <p:ph type="sldNum" sz="quarter" idx="12"/>
          </p:nvPr>
        </p:nvSpPr>
        <p:spPr/>
        <p:txBody>
          <a:bodyPr/>
          <a:lstStyle/>
          <a:p>
            <a:fld id="{F2EC359B-1AB6-43CE-8AE3-778957AE5EF7}" type="slidenum">
              <a:rPr lang="en-US" smtClean="0"/>
              <a:pPr/>
              <a:t>4</a:t>
            </a:fld>
            <a:endParaRPr lang="en-US" dirty="0"/>
          </a:p>
        </p:txBody>
      </p:sp>
    </p:spTree>
    <p:extLst>
      <p:ext uri="{BB962C8B-B14F-4D97-AF65-F5344CB8AC3E}">
        <p14:creationId xmlns:p14="http://schemas.microsoft.com/office/powerpoint/2010/main" val="229562996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649922"/>
          </a:xfrm>
        </p:spPr>
        <p:txBody>
          <a:bodyPr/>
          <a:lstStyle/>
          <a:p>
            <a:pPr marL="114300" lvl="0" indent="0">
              <a:buFont typeface="+mj-lt"/>
              <a:buNone/>
            </a:pPr>
            <a:r>
              <a:rPr lang="en-US" sz="4800" dirty="0" smtClean="0"/>
              <a:t>Data Visualization</a:t>
            </a:r>
            <a:endParaRPr lang="en-US" sz="4800" dirty="0"/>
          </a:p>
        </p:txBody>
      </p:sp>
      <p:sp>
        <p:nvSpPr>
          <p:cNvPr id="3" name="Content Placeholder 2"/>
          <p:cNvSpPr>
            <a:spLocks noGrp="1"/>
          </p:cNvSpPr>
          <p:nvPr>
            <p:ph idx="1"/>
          </p:nvPr>
        </p:nvSpPr>
        <p:spPr>
          <a:xfrm>
            <a:off x="609600" y="1107440"/>
            <a:ext cx="10160000" cy="5293360"/>
          </a:xfrm>
        </p:spPr>
        <p:txBody>
          <a:bodyPr>
            <a:normAutofit/>
          </a:bodyPr>
          <a:lstStyle/>
          <a:p>
            <a:r>
              <a:rPr lang="en-US" sz="2800" dirty="0" smtClean="0"/>
              <a:t>Conditional Formatting</a:t>
            </a:r>
          </a:p>
          <a:p>
            <a:pPr lvl="1"/>
            <a:r>
              <a:rPr lang="en-US" sz="2800" dirty="0" smtClean="0"/>
              <a:t>Some examples:</a:t>
            </a:r>
          </a:p>
          <a:p>
            <a:pPr lvl="2"/>
            <a:r>
              <a:rPr lang="en-US" sz="2400" dirty="0" smtClean="0"/>
              <a:t>Mark numbers over a hurdle</a:t>
            </a:r>
          </a:p>
          <a:p>
            <a:pPr lvl="2"/>
            <a:r>
              <a:rPr lang="en-US" sz="2400" dirty="0" smtClean="0"/>
              <a:t>Heat Maps</a:t>
            </a:r>
          </a:p>
          <a:p>
            <a:r>
              <a:rPr lang="en-US" sz="2800" dirty="0"/>
              <a:t>Geographical Information </a:t>
            </a:r>
            <a:r>
              <a:rPr lang="en-US" sz="2800" dirty="0" smtClean="0"/>
              <a:t>System</a:t>
            </a:r>
          </a:p>
          <a:p>
            <a:r>
              <a:rPr lang="en-US" sz="2800" dirty="0" smtClean="0"/>
              <a:t>Dashboards</a:t>
            </a:r>
            <a:endParaRPr lang="en-US" sz="2800" dirty="0" smtClean="0"/>
          </a:p>
          <a:p>
            <a:pPr lvl="1"/>
            <a:r>
              <a:rPr lang="en-US" sz="2800" dirty="0" smtClean="0"/>
              <a:t>Important metrics presented visually and connected to an updateable data source</a:t>
            </a:r>
          </a:p>
        </p:txBody>
      </p:sp>
      <p:sp>
        <p:nvSpPr>
          <p:cNvPr id="4" name="Slide Number Placeholder 3"/>
          <p:cNvSpPr>
            <a:spLocks noGrp="1"/>
          </p:cNvSpPr>
          <p:nvPr>
            <p:ph type="sldNum" sz="quarter" idx="12"/>
          </p:nvPr>
        </p:nvSpPr>
        <p:spPr/>
        <p:txBody>
          <a:bodyPr/>
          <a:lstStyle/>
          <a:p>
            <a:fld id="{F2EC359B-1AB6-43CE-8AE3-778957AE5EF7}" type="slidenum">
              <a:rPr lang="en-US" smtClean="0"/>
              <a:pPr/>
              <a:t>5</a:t>
            </a:fld>
            <a:endParaRPr lang="en-US" dirty="0"/>
          </a:p>
        </p:txBody>
      </p:sp>
    </p:spTree>
    <p:extLst>
      <p:ext uri="{BB962C8B-B14F-4D97-AF65-F5344CB8AC3E}">
        <p14:creationId xmlns:p14="http://schemas.microsoft.com/office/powerpoint/2010/main" val="151195586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644" y="274638"/>
            <a:ext cx="10509956" cy="1046162"/>
          </a:xfrm>
        </p:spPr>
        <p:txBody>
          <a:bodyPr/>
          <a:lstStyle/>
          <a:p>
            <a:r>
              <a:rPr lang="en-US" sz="4000" dirty="0" smtClean="0"/>
              <a:t>Effective Data Visualization</a:t>
            </a:r>
            <a:br>
              <a:rPr lang="en-US" sz="4000" dirty="0" smtClean="0"/>
            </a:br>
            <a:r>
              <a:rPr lang="en-US" sz="4000" dirty="0" smtClean="0"/>
              <a:t>Allows You To Take Raw Data And:</a:t>
            </a:r>
            <a:endParaRPr lang="en-US" sz="4000" dirty="0"/>
          </a:p>
        </p:txBody>
      </p:sp>
      <p:sp>
        <p:nvSpPr>
          <p:cNvPr id="3" name="Content Placeholder 2"/>
          <p:cNvSpPr>
            <a:spLocks noGrp="1"/>
          </p:cNvSpPr>
          <p:nvPr>
            <p:ph idx="1"/>
          </p:nvPr>
        </p:nvSpPr>
        <p:spPr>
          <a:xfrm>
            <a:off x="609600" y="1783644"/>
            <a:ext cx="10160000" cy="4617156"/>
          </a:xfrm>
        </p:spPr>
        <p:txBody>
          <a:bodyPr>
            <a:normAutofit/>
          </a:bodyPr>
          <a:lstStyle/>
          <a:p>
            <a:r>
              <a:rPr lang="en-US" sz="3000" dirty="0" smtClean="0"/>
              <a:t>See patterns and trends</a:t>
            </a:r>
          </a:p>
          <a:p>
            <a:r>
              <a:rPr lang="en-US" sz="3000" dirty="0" smtClean="0"/>
              <a:t>Analyze data</a:t>
            </a:r>
          </a:p>
          <a:p>
            <a:r>
              <a:rPr lang="en-US" sz="3000" dirty="0" smtClean="0"/>
              <a:t>Convey your analysis to others</a:t>
            </a:r>
          </a:p>
          <a:p>
            <a:r>
              <a:rPr lang="en-US" sz="3000" dirty="0" smtClean="0"/>
              <a:t>Make your analysis easier for others to “see” and understand</a:t>
            </a:r>
          </a:p>
          <a:p>
            <a:r>
              <a:rPr lang="en-US" sz="3000" dirty="0" smtClean="0"/>
              <a:t>Learn from data</a:t>
            </a:r>
          </a:p>
          <a:p>
            <a:r>
              <a:rPr lang="en-US" sz="3000" dirty="0" smtClean="0"/>
              <a:t>Find errors</a:t>
            </a:r>
          </a:p>
        </p:txBody>
      </p:sp>
      <p:sp>
        <p:nvSpPr>
          <p:cNvPr id="4" name="Slide Number Placeholder 3"/>
          <p:cNvSpPr>
            <a:spLocks noGrp="1"/>
          </p:cNvSpPr>
          <p:nvPr>
            <p:ph type="sldNum" sz="quarter" idx="12"/>
          </p:nvPr>
        </p:nvSpPr>
        <p:spPr/>
        <p:txBody>
          <a:bodyPr/>
          <a:lstStyle/>
          <a:p>
            <a:fld id="{F2EC359B-1AB6-43CE-8AE3-778957AE5EF7}" type="slidenum">
              <a:rPr lang="en-US" smtClean="0"/>
              <a:pPr/>
              <a:t>6</a:t>
            </a:fld>
            <a:endParaRPr lang="en-US" dirty="0"/>
          </a:p>
        </p:txBody>
      </p:sp>
    </p:spTree>
    <p:extLst>
      <p:ext uri="{BB962C8B-B14F-4D97-AF65-F5344CB8AC3E}">
        <p14:creationId xmlns:p14="http://schemas.microsoft.com/office/powerpoint/2010/main" val="49321665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Visualization</a:t>
            </a:r>
            <a:endParaRPr lang="en-US" dirty="0"/>
          </a:p>
        </p:txBody>
      </p:sp>
      <p:sp>
        <p:nvSpPr>
          <p:cNvPr id="3" name="Content Placeholder 2"/>
          <p:cNvSpPr>
            <a:spLocks noGrp="1"/>
          </p:cNvSpPr>
          <p:nvPr>
            <p:ph idx="1"/>
          </p:nvPr>
        </p:nvSpPr>
        <p:spPr/>
        <p:txBody>
          <a:bodyPr>
            <a:normAutofit/>
          </a:bodyPr>
          <a:lstStyle/>
          <a:p>
            <a:pPr lvl="0"/>
            <a:r>
              <a:rPr lang="en-US" sz="2800" dirty="0" smtClean="0"/>
              <a:t>Research shows that humans can process visual images (like charts) faster than they can process rows of numbers</a:t>
            </a:r>
          </a:p>
          <a:p>
            <a:pPr lvl="0"/>
            <a:r>
              <a:rPr lang="en-US" sz="2800" dirty="0" smtClean="0"/>
              <a:t>Research shows that column and bar charts can convey differences more easily than pie charts</a:t>
            </a:r>
            <a:endParaRPr lang="en-US" sz="2800"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7</a:t>
            </a:fld>
            <a:endParaRPr lang="en-US" dirty="0"/>
          </a:p>
        </p:txBody>
      </p:sp>
    </p:spTree>
    <p:extLst>
      <p:ext uri="{BB962C8B-B14F-4D97-AF65-F5344CB8AC3E}">
        <p14:creationId xmlns:p14="http://schemas.microsoft.com/office/powerpoint/2010/main" val="393336277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lvl="0"/>
            <a:r>
              <a:rPr lang="en-US" sz="4800" dirty="0"/>
              <a:t>Edward </a:t>
            </a:r>
            <a:r>
              <a:rPr lang="en-US" sz="4800" dirty="0" smtClean="0"/>
              <a:t>R. </a:t>
            </a:r>
            <a:r>
              <a:rPr lang="en-US" sz="4800" dirty="0" err="1" smtClean="0"/>
              <a:t>Tufte</a:t>
            </a:r>
            <a:endParaRPr lang="en-US" sz="4800"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1926431"/>
            <a:ext cx="3048000" cy="3810000"/>
          </a:xfrm>
        </p:spPr>
      </p:pic>
      <p:sp>
        <p:nvSpPr>
          <p:cNvPr id="5" name="Content Placeholder 4"/>
          <p:cNvSpPr>
            <a:spLocks noGrp="1"/>
          </p:cNvSpPr>
          <p:nvPr>
            <p:ph sz="half" idx="2"/>
          </p:nvPr>
        </p:nvSpPr>
        <p:spPr>
          <a:xfrm>
            <a:off x="4246880" y="1536192"/>
            <a:ext cx="6522720" cy="4590288"/>
          </a:xfrm>
        </p:spPr>
        <p:txBody>
          <a:bodyPr>
            <a:normAutofit/>
          </a:bodyPr>
          <a:lstStyle/>
          <a:p>
            <a:r>
              <a:rPr lang="en-US" dirty="0"/>
              <a:t>Edward </a:t>
            </a:r>
            <a:r>
              <a:rPr lang="en-US" dirty="0" smtClean="0"/>
              <a:t>R. </a:t>
            </a:r>
            <a:r>
              <a:rPr lang="en-US" dirty="0" err="1" smtClean="0"/>
              <a:t>Tufte</a:t>
            </a:r>
            <a:r>
              <a:rPr lang="en-US" dirty="0" smtClean="0"/>
              <a:t> </a:t>
            </a:r>
            <a:r>
              <a:rPr lang="en-US" dirty="0"/>
              <a:t>on visually portraying quantitative data:</a:t>
            </a:r>
          </a:p>
          <a:p>
            <a:pPr lvl="1"/>
            <a:r>
              <a:rPr lang="en-US" dirty="0"/>
              <a:t>Data-Ink Ratio should be high:</a:t>
            </a:r>
          </a:p>
          <a:p>
            <a:pPr lvl="2"/>
            <a:r>
              <a:rPr lang="en-US" dirty="0"/>
              <a:t>All ink in the chart or table should help deliver the </a:t>
            </a:r>
            <a:r>
              <a:rPr lang="en-US" dirty="0" smtClean="0"/>
              <a:t>message or the meaning of the data</a:t>
            </a:r>
            <a:endParaRPr lang="en-US" dirty="0"/>
          </a:p>
          <a:p>
            <a:pPr lvl="2"/>
            <a:r>
              <a:rPr lang="en-US" dirty="0" smtClean="0"/>
              <a:t>Ink that serves no useful purpose must be removed</a:t>
            </a:r>
            <a:endParaRPr lang="en-US" dirty="0"/>
          </a:p>
          <a:p>
            <a:pPr lvl="1"/>
            <a:r>
              <a:rPr lang="en-US" dirty="0" smtClean="0"/>
              <a:t>“</a:t>
            </a:r>
            <a:r>
              <a:rPr lang="en-US" dirty="0"/>
              <a:t>No Chart Junk”</a:t>
            </a:r>
          </a:p>
          <a:p>
            <a:pPr lvl="2"/>
            <a:r>
              <a:rPr lang="en-US" dirty="0"/>
              <a:t>All elements in a chart should help deliver the message</a:t>
            </a:r>
          </a:p>
          <a:p>
            <a:pPr lvl="2"/>
            <a:r>
              <a:rPr lang="en-US" dirty="0" smtClean="0"/>
              <a:t>In every chart, ask: does the element help? If the message is no, click the Delete key.</a:t>
            </a:r>
            <a:endParaRPr lang="en-US" dirty="0"/>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8</a:t>
            </a:fld>
            <a:endParaRPr lang="en-US" dirty="0"/>
          </a:p>
        </p:txBody>
      </p:sp>
    </p:spTree>
    <p:extLst>
      <p:ext uri="{BB962C8B-B14F-4D97-AF65-F5344CB8AC3E}">
        <p14:creationId xmlns:p14="http://schemas.microsoft.com/office/powerpoint/2010/main" val="382774390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800" dirty="0"/>
              <a:t>Data Visualization Golden </a:t>
            </a:r>
            <a:r>
              <a:rPr lang="en-US" sz="4800" dirty="0" smtClean="0"/>
              <a:t>Rule:</a:t>
            </a:r>
            <a:endParaRPr lang="en-US" dirty="0"/>
          </a:p>
        </p:txBody>
      </p:sp>
      <p:sp>
        <p:nvSpPr>
          <p:cNvPr id="7" name="Content Placeholder 6"/>
          <p:cNvSpPr>
            <a:spLocks noGrp="1"/>
          </p:cNvSpPr>
          <p:nvPr>
            <p:ph idx="1"/>
          </p:nvPr>
        </p:nvSpPr>
        <p:spPr/>
        <p:txBody>
          <a:bodyPr/>
          <a:lstStyle/>
          <a:p>
            <a:r>
              <a:rPr lang="en-US" sz="2400" dirty="0"/>
              <a:t>Data Visualization Golden Rule</a:t>
            </a:r>
            <a:r>
              <a:rPr lang="en-US" sz="2400" dirty="0" smtClean="0"/>
              <a:t>:</a:t>
            </a:r>
          </a:p>
          <a:p>
            <a:pPr lvl="1"/>
            <a:r>
              <a:rPr lang="en-US" sz="3600" dirty="0" smtClean="0">
                <a:solidFill>
                  <a:srgbClr val="0070C0"/>
                </a:solidFill>
              </a:rPr>
              <a:t>No extraneous elements in your table or chart</a:t>
            </a:r>
          </a:p>
          <a:p>
            <a:endParaRPr lang="en-US" sz="2400" dirty="0" smtClean="0"/>
          </a:p>
          <a:p>
            <a:r>
              <a:rPr lang="en-US" sz="2400" dirty="0" smtClean="0"/>
              <a:t>Implementing this rule means:</a:t>
            </a:r>
          </a:p>
          <a:p>
            <a:pPr lvl="1"/>
            <a:r>
              <a:rPr lang="en-US" dirty="0" smtClean="0"/>
              <a:t>All elements in the chart or table should help deliver the message</a:t>
            </a:r>
          </a:p>
          <a:p>
            <a:pPr lvl="1"/>
            <a:r>
              <a:rPr lang="en-US" dirty="0" smtClean="0"/>
              <a:t>“No extraneous elements” leads to more effective tables and charts</a:t>
            </a:r>
          </a:p>
          <a:p>
            <a:r>
              <a:rPr lang="en-US" sz="2400" dirty="0" smtClean="0"/>
              <a:t>Side note:</a:t>
            </a:r>
          </a:p>
          <a:p>
            <a:pPr lvl="1"/>
            <a:r>
              <a:rPr lang="en-US" dirty="0" smtClean="0"/>
              <a:t>One of the hallmarks of great art is that great art has zero or near zero extraneous elements</a:t>
            </a:r>
          </a:p>
          <a:p>
            <a:r>
              <a:rPr lang="en-US" dirty="0" smtClean="0"/>
              <a:t>Benefit of following this rule:</a:t>
            </a:r>
          </a:p>
          <a:p>
            <a:pPr lvl="1"/>
            <a:r>
              <a:rPr lang="en-US" dirty="0" smtClean="0"/>
              <a:t>Effective </a:t>
            </a:r>
            <a:r>
              <a:rPr lang="en-US" dirty="0"/>
              <a:t>tables and </a:t>
            </a:r>
            <a:r>
              <a:rPr lang="en-US" dirty="0" smtClean="0"/>
              <a:t>charts allows you to better communicate your analysis to others</a:t>
            </a:r>
            <a:endParaRPr lang="en-US"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9</a:t>
            </a:fld>
            <a:endParaRPr lang="en-US" dirty="0"/>
          </a:p>
        </p:txBody>
      </p:sp>
    </p:spTree>
    <p:extLst>
      <p:ext uri="{BB962C8B-B14F-4D97-AF65-F5344CB8AC3E}">
        <p14:creationId xmlns:p14="http://schemas.microsoft.com/office/powerpoint/2010/main" val="42632938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spDef>
      <a:spPr>
        <a:solidFill>
          <a:schemeClr val="bg1"/>
        </a:solidFill>
        <a:ln>
          <a:solidFill>
            <a:srgbClr val="FF0000"/>
          </a:solidFill>
        </a:ln>
      </a:spPr>
      <a:bodyPr rtlCol="0" anchor="ctr"/>
      <a:lstStyle>
        <a:defPPr algn="ctr">
          <a:defRPr sz="2800" dirty="0" smtClean="0">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1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docProps/app.xml><?xml version="1.0" encoding="utf-8"?>
<Properties xmlns="http://schemas.openxmlformats.org/officeDocument/2006/extended-properties" xmlns:vt="http://schemas.openxmlformats.org/officeDocument/2006/docPropsVTypes">
  <TotalTime>10253</TotalTime>
  <Words>2565</Words>
  <Application>Microsoft Office PowerPoint</Application>
  <PresentationFormat>Widescreen</PresentationFormat>
  <Paragraphs>322</Paragraphs>
  <Slides>39</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39</vt:i4>
      </vt:variant>
    </vt:vector>
  </HeadingPairs>
  <TitlesOfParts>
    <vt:vector size="48" baseType="lpstr">
      <vt:lpstr>Arial</vt:lpstr>
      <vt:lpstr>Calibri</vt:lpstr>
      <vt:lpstr>Calibri Light</vt:lpstr>
      <vt:lpstr>Cambria</vt:lpstr>
      <vt:lpstr>Impact</vt:lpstr>
      <vt:lpstr>Times New Roman</vt:lpstr>
      <vt:lpstr>Adjacency</vt:lpstr>
      <vt:lpstr>NewsPrint</vt:lpstr>
      <vt:lpstr>1_NewsPrint</vt:lpstr>
      <vt:lpstr>Highline Class, BI 348</vt:lpstr>
      <vt:lpstr>Topics</vt:lpstr>
      <vt:lpstr>Topics</vt:lpstr>
      <vt:lpstr>Data Visualization</vt:lpstr>
      <vt:lpstr>Data Visualization</vt:lpstr>
      <vt:lpstr>Effective Data Visualization Allows You To Take Raw Data And:</vt:lpstr>
      <vt:lpstr>Visualization</vt:lpstr>
      <vt:lpstr>Edward R. Tufte</vt:lpstr>
      <vt:lpstr>Data Visualization Golden Rule:</vt:lpstr>
      <vt:lpstr>Low Data-Ink Ratio (Data/Ink)</vt:lpstr>
      <vt:lpstr>High Data-Ink Ratio (Data/Ink)</vt:lpstr>
      <vt:lpstr>Exact Comparison Vs. Relative Comparision</vt:lpstr>
      <vt:lpstr>Both: Exact Comparison &amp; Relative</vt:lpstr>
      <vt:lpstr>Different Units: Use a Table</vt:lpstr>
      <vt:lpstr>Tables</vt:lpstr>
      <vt:lpstr>Tables Design Principles</vt:lpstr>
      <vt:lpstr>Table Design</vt:lpstr>
      <vt:lpstr>Different Shades Sometimes Helps A Viewer To Read Table</vt:lpstr>
      <vt:lpstr>Table Example 1 from Video:</vt:lpstr>
      <vt:lpstr>Table Example 2 from Video:</vt:lpstr>
      <vt:lpstr>Cross Tabulation</vt:lpstr>
      <vt:lpstr>Chart Types</vt:lpstr>
      <vt:lpstr>What do Charts do?</vt:lpstr>
      <vt:lpstr>Effective charts:</vt:lpstr>
      <vt:lpstr>Charts Usually Come From Summarized Data Tables</vt:lpstr>
      <vt:lpstr>Excel Chart Terminology</vt:lpstr>
      <vt:lpstr>Column and Bar Charts</vt:lpstr>
      <vt:lpstr>Stacked Column or Bar Chart</vt:lpstr>
      <vt:lpstr>Clustered Column or Bar Chart</vt:lpstr>
      <vt:lpstr>Multiple Charts</vt:lpstr>
      <vt:lpstr>Line Charts</vt:lpstr>
      <vt:lpstr>X-Y Scatter Charts</vt:lpstr>
      <vt:lpstr>Bubble Charts (3-D Graph)</vt:lpstr>
      <vt:lpstr>Conditional Formatting</vt:lpstr>
      <vt:lpstr>Geographical Information System</vt:lpstr>
      <vt:lpstr>Data Dashboard</vt:lpstr>
      <vt:lpstr>Histograms</vt:lpstr>
      <vt:lpstr>Charts to show Distribution of Data:</vt:lpstr>
      <vt:lpstr>Charts to show comparisons:</vt:lpstr>
    </vt:vector>
  </TitlesOfParts>
  <Company>Highline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Highline Class, BI 348</dc:title>
  <dc:creator>Girvin, Michael</dc:creator>
  <cp:lastModifiedBy>Girvin, Michael</cp:lastModifiedBy>
  <cp:revision>360</cp:revision>
  <cp:lastPrinted>2015-11-03T02:19:39Z</cp:lastPrinted>
  <dcterms:created xsi:type="dcterms:W3CDTF">2015-09-22T16:53:10Z</dcterms:created>
  <dcterms:modified xsi:type="dcterms:W3CDTF">2015-11-05T17:56:01Z</dcterms:modified>
</cp:coreProperties>
</file>