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7" r:id="rId2"/>
    <p:sldId id="282" r:id="rId3"/>
    <p:sldId id="300" r:id="rId4"/>
    <p:sldId id="283" r:id="rId5"/>
    <p:sldId id="286" r:id="rId6"/>
    <p:sldId id="284" r:id="rId7"/>
    <p:sldId id="281" r:id="rId8"/>
    <p:sldId id="280" r:id="rId9"/>
    <p:sldId id="294" r:id="rId10"/>
    <p:sldId id="295" r:id="rId11"/>
    <p:sldId id="301" r:id="rId12"/>
    <p:sldId id="285" r:id="rId13"/>
    <p:sldId id="292" r:id="rId14"/>
    <p:sldId id="293" r:id="rId15"/>
    <p:sldId id="298" r:id="rId16"/>
    <p:sldId id="291" r:id="rId17"/>
    <p:sldId id="290" r:id="rId18"/>
    <p:sldId id="303" r:id="rId19"/>
    <p:sldId id="297" r:id="rId20"/>
    <p:sldId id="299" r:id="rId21"/>
    <p:sldId id="307" r:id="rId22"/>
    <p:sldId id="306" r:id="rId23"/>
    <p:sldId id="308" r:id="rId24"/>
    <p:sldId id="305" r:id="rId25"/>
    <p:sldId id="302" r:id="rId26"/>
    <p:sldId id="289"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8343B38-3A32-4473-8559-503DD8BD0158}">
          <p14:sldIdLst>
            <p14:sldId id="257"/>
            <p14:sldId id="282"/>
            <p14:sldId id="300"/>
            <p14:sldId id="283"/>
            <p14:sldId id="286"/>
            <p14:sldId id="284"/>
            <p14:sldId id="281"/>
            <p14:sldId id="280"/>
            <p14:sldId id="294"/>
            <p14:sldId id="295"/>
            <p14:sldId id="301"/>
            <p14:sldId id="285"/>
            <p14:sldId id="292"/>
            <p14:sldId id="293"/>
            <p14:sldId id="298"/>
            <p14:sldId id="291"/>
            <p14:sldId id="290"/>
            <p14:sldId id="303"/>
            <p14:sldId id="297"/>
            <p14:sldId id="299"/>
            <p14:sldId id="307"/>
            <p14:sldId id="306"/>
            <p14:sldId id="308"/>
            <p14:sldId id="305"/>
            <p14:sldId id="302"/>
            <p14:sldId id="28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8" autoAdjust="0"/>
    <p:restoredTop sz="95788" autoAdjust="0"/>
  </p:normalViewPr>
  <p:slideViewPr>
    <p:cSldViewPr snapToGrid="0">
      <p:cViewPr varScale="1">
        <p:scale>
          <a:sx n="94" d="100"/>
          <a:sy n="94" d="100"/>
        </p:scale>
        <p:origin x="246" y="90"/>
      </p:cViewPr>
      <p:guideLst>
        <p:guide orient="horz" pos="2160"/>
        <p:guide pos="3840"/>
      </p:guideLst>
    </p:cSldViewPr>
  </p:slideViewPr>
  <p:outlineViewPr>
    <p:cViewPr>
      <p:scale>
        <a:sx n="33" d="100"/>
        <a:sy n="33" d="100"/>
      </p:scale>
      <p:origin x="0" y="-245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3407"/>
          </a:xfrm>
          <a:prstGeom prst="rect">
            <a:avLst/>
          </a:prstGeom>
        </p:spPr>
        <p:txBody>
          <a:bodyPr vert="horz" lIns="91440" tIns="45720" rIns="91440" bIns="45720" rtlCol="0"/>
          <a:lstStyle>
            <a:lvl1pPr algn="r">
              <a:defRPr sz="1200"/>
            </a:lvl1pPr>
          </a:lstStyle>
          <a:p>
            <a:fld id="{E647C360-0D3A-4DA5-90E7-7276169BC98E}" type="datetimeFigureOut">
              <a:rPr lang="en-US" smtClean="0"/>
              <a:t>10/26/2015</a:t>
            </a:fld>
            <a:endParaRPr lang="en-US" dirty="0"/>
          </a:p>
        </p:txBody>
      </p:sp>
      <p:sp>
        <p:nvSpPr>
          <p:cNvPr id="4" name="Footer Placeholder 3"/>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48499377-41BE-464F-B520-9385A5F2107E}" type="slidenum">
              <a:rPr lang="en-US" smtClean="0"/>
              <a:t>‹#›</a:t>
            </a:fld>
            <a:endParaRPr lang="en-US" dirty="0"/>
          </a:p>
        </p:txBody>
      </p:sp>
    </p:spTree>
    <p:extLst>
      <p:ext uri="{BB962C8B-B14F-4D97-AF65-F5344CB8AC3E}">
        <p14:creationId xmlns:p14="http://schemas.microsoft.com/office/powerpoint/2010/main" val="661754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1"/>
            <a:ext cx="3037840" cy="463407"/>
          </a:xfrm>
          <a:prstGeom prst="rect">
            <a:avLst/>
          </a:prstGeom>
        </p:spPr>
        <p:txBody>
          <a:bodyPr vert="horz" lIns="91440" tIns="45720" rIns="91440" bIns="45720" rtlCol="0"/>
          <a:lstStyle>
            <a:lvl1pPr algn="r">
              <a:defRPr sz="1200"/>
            </a:lvl1pPr>
          </a:lstStyle>
          <a:p>
            <a:fld id="{9E6ADDC8-9D95-42AA-A0B2-33F4F7321CEF}" type="datetimeFigureOut">
              <a:rPr lang="en-US" smtClean="0"/>
              <a:t>10/26/2015</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65ACFCAE-BB30-4BA0-B374-9EAA7B8FED1C}" type="slidenum">
              <a:rPr lang="en-US" smtClean="0"/>
              <a:t>‹#›</a:t>
            </a:fld>
            <a:endParaRPr lang="en-US" dirty="0"/>
          </a:p>
        </p:txBody>
      </p:sp>
    </p:spTree>
    <p:extLst>
      <p:ext uri="{BB962C8B-B14F-4D97-AF65-F5344CB8AC3E}">
        <p14:creationId xmlns:p14="http://schemas.microsoft.com/office/powerpoint/2010/main" val="3123025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44394-1A30-49B8-8F86-0970772643B6}" type="slidenum">
              <a:rPr lang="en-US" smtClean="0">
                <a:solidFill>
                  <a:prstClr val="black"/>
                </a:solidFill>
              </a:rPr>
              <a:pPr/>
              <a:t>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smtClean="0">
                <a:solidFill>
                  <a:prstClr val="black"/>
                </a:solidFill>
              </a:rPr>
              <a:t>BI 348, Chapter 01</a:t>
            </a:r>
            <a:endParaRPr lang="en-US" dirty="0">
              <a:solidFill>
                <a:prstClr val="black"/>
              </a:solidFill>
            </a:endParaRPr>
          </a:p>
        </p:txBody>
      </p:sp>
    </p:spTree>
    <p:extLst>
      <p:ext uri="{BB962C8B-B14F-4D97-AF65-F5344CB8AC3E}">
        <p14:creationId xmlns:p14="http://schemas.microsoft.com/office/powerpoint/2010/main" val="33689106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F0058A-625E-4F7B-93F6-3C7291ED5B81}" type="datetime1">
              <a:rPr lang="en-US" smtClean="0">
                <a:solidFill>
                  <a:srgbClr val="DFDCB7"/>
                </a:solidFill>
              </a:rPr>
              <a:pPr/>
              <a:t>10/26/2015</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2834698593"/>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1257F-A1CD-42E9-8B52-4257484E686A}" type="datetime1">
              <a:rPr lang="en-US" smtClean="0">
                <a:solidFill>
                  <a:srgbClr val="DFDCB7"/>
                </a:solidFill>
              </a:rPr>
              <a:pPr/>
              <a:t>10/26/2015</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2041500896"/>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E698C-C9D2-4BB8-90EB-CADD575F3F9E}" type="datetime1">
              <a:rPr lang="en-US" smtClean="0">
                <a:solidFill>
                  <a:srgbClr val="DFDCB7"/>
                </a:solidFill>
              </a:rPr>
              <a:pPr/>
              <a:t>10/26/2015</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2578203343"/>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1D416-B675-4900-B334-C891DF1CA8A8}" type="datetime1">
              <a:rPr lang="en-US" smtClean="0">
                <a:solidFill>
                  <a:srgbClr val="DFDCB7"/>
                </a:solidFill>
              </a:rPr>
              <a:pPr/>
              <a:t>10/26/2015</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992815232"/>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21555-D7D7-4040-8F53-BE85AC4D67E5}" type="datetime1">
              <a:rPr lang="en-US" smtClean="0">
                <a:solidFill>
                  <a:srgbClr val="DFDCB7"/>
                </a:solidFill>
              </a:rPr>
              <a:pPr/>
              <a:t>10/26/2015</a:t>
            </a:fld>
            <a:endParaRPr lang="en-US" dirty="0">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1820491351"/>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D674C9-5CC4-48AC-BD52-9A18512CE721}" type="datetime1">
              <a:rPr lang="en-US" smtClean="0">
                <a:solidFill>
                  <a:srgbClr val="DFDCB7"/>
                </a:solidFill>
              </a:rPr>
              <a:pPr/>
              <a:t>10/26/2015</a:t>
            </a:fld>
            <a:endParaRPr lang="en-US" dirty="0">
              <a:solidFill>
                <a:srgbClr val="DFDCB7"/>
              </a:solidFill>
            </a:endParaRPr>
          </a:p>
        </p:txBody>
      </p:sp>
      <p:sp>
        <p:nvSpPr>
          <p:cNvPr id="6" name="Footer Placeholder 5"/>
          <p:cNvSpPr>
            <a:spLocks noGrp="1"/>
          </p:cNvSpPr>
          <p:nvPr>
            <p:ph type="ftr" sz="quarter" idx="11"/>
          </p:nvPr>
        </p:nvSpPr>
        <p:spPr/>
        <p:txBody>
          <a:bodyPr/>
          <a:lstStyle/>
          <a:p>
            <a:endParaRPr lang="en-US" dirty="0">
              <a:solidFill>
                <a:srgbClr val="DFDCB7"/>
              </a:solidFill>
            </a:endParaRPr>
          </a:p>
        </p:txBody>
      </p:sp>
      <p:sp>
        <p:nvSpPr>
          <p:cNvPr id="7" name="Slide Number Placeholder 6"/>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1892050141"/>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8A1AC4-4885-4984-9544-6FB03F373B4B}" type="datetime1">
              <a:rPr lang="en-US" smtClean="0">
                <a:solidFill>
                  <a:srgbClr val="DFDCB7"/>
                </a:solidFill>
              </a:rPr>
              <a:pPr/>
              <a:t>10/26/2015</a:t>
            </a:fld>
            <a:endParaRPr lang="en-US" dirty="0">
              <a:solidFill>
                <a:srgbClr val="DFDCB7"/>
              </a:solidFill>
            </a:endParaRPr>
          </a:p>
        </p:txBody>
      </p:sp>
      <p:sp>
        <p:nvSpPr>
          <p:cNvPr id="8" name="Footer Placeholder 7"/>
          <p:cNvSpPr>
            <a:spLocks noGrp="1"/>
          </p:cNvSpPr>
          <p:nvPr>
            <p:ph type="ftr" sz="quarter" idx="11"/>
          </p:nvPr>
        </p:nvSpPr>
        <p:spPr/>
        <p:txBody>
          <a:bodyPr/>
          <a:lstStyle/>
          <a:p>
            <a:endParaRPr lang="en-US" dirty="0">
              <a:solidFill>
                <a:srgbClr val="DFDCB7"/>
              </a:solidFill>
            </a:endParaRPr>
          </a:p>
        </p:txBody>
      </p:sp>
      <p:sp>
        <p:nvSpPr>
          <p:cNvPr id="9" name="Slide Number Placeholder 8"/>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4088259626"/>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21DE57-6C58-492C-8ACA-7C192264995E}" type="datetime1">
              <a:rPr lang="en-US" smtClean="0">
                <a:solidFill>
                  <a:srgbClr val="DFDCB7"/>
                </a:solidFill>
              </a:rPr>
              <a:pPr/>
              <a:t>10/26/2015</a:t>
            </a:fld>
            <a:endParaRPr lang="en-US" dirty="0">
              <a:solidFill>
                <a:srgbClr val="DFDCB7"/>
              </a:solidFill>
            </a:endParaRPr>
          </a:p>
        </p:txBody>
      </p:sp>
      <p:sp>
        <p:nvSpPr>
          <p:cNvPr id="4" name="Footer Placeholder 3"/>
          <p:cNvSpPr>
            <a:spLocks noGrp="1"/>
          </p:cNvSpPr>
          <p:nvPr>
            <p:ph type="ftr" sz="quarter" idx="11"/>
          </p:nvPr>
        </p:nvSpPr>
        <p:spPr/>
        <p:txBody>
          <a:bodyPr/>
          <a:lstStyle/>
          <a:p>
            <a:endParaRPr lang="en-US" dirty="0">
              <a:solidFill>
                <a:srgbClr val="DFDCB7"/>
              </a:solidFill>
            </a:endParaRPr>
          </a:p>
        </p:txBody>
      </p:sp>
      <p:sp>
        <p:nvSpPr>
          <p:cNvPr id="5" name="Slide Number Placeholder 4"/>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1847388875"/>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2ECDE-FA92-4E48-AC94-93D797166D8A}" type="datetime1">
              <a:rPr lang="en-US" smtClean="0">
                <a:solidFill>
                  <a:srgbClr val="DFDCB7"/>
                </a:solidFill>
              </a:rPr>
              <a:pPr/>
              <a:t>10/26/2015</a:t>
            </a:fld>
            <a:endParaRPr lang="en-US" dirty="0">
              <a:solidFill>
                <a:srgbClr val="DFDCB7"/>
              </a:solidFill>
            </a:endParaRPr>
          </a:p>
        </p:txBody>
      </p:sp>
      <p:sp>
        <p:nvSpPr>
          <p:cNvPr id="3" name="Footer Placeholder 2"/>
          <p:cNvSpPr>
            <a:spLocks noGrp="1"/>
          </p:cNvSpPr>
          <p:nvPr>
            <p:ph type="ftr" sz="quarter" idx="11"/>
          </p:nvPr>
        </p:nvSpPr>
        <p:spPr/>
        <p:txBody>
          <a:bodyPr/>
          <a:lstStyle/>
          <a:p>
            <a:endParaRPr lang="en-US" dirty="0">
              <a:solidFill>
                <a:srgbClr val="DFDCB7"/>
              </a:solidFill>
            </a:endParaRPr>
          </a:p>
        </p:txBody>
      </p:sp>
      <p:sp>
        <p:nvSpPr>
          <p:cNvPr id="4" name="Slide Number Placeholder 3"/>
          <p:cNvSpPr>
            <a:spLocks noGrp="1"/>
          </p:cNvSpPr>
          <p:nvPr>
            <p:ph type="sldNum" sz="quarter" idx="12"/>
          </p:nvPr>
        </p:nvSpPr>
        <p:spPr/>
        <p:txBody>
          <a:bodyPr/>
          <a:lstStyle/>
          <a:p>
            <a:fld id="{F2EC359B-1AB6-43CE-8AE3-778957AE5EF7}" type="slidenum">
              <a:rPr lang="en-US" smtClean="0"/>
              <a:pPr/>
              <a:t>‹#›</a:t>
            </a:fld>
            <a:endParaRPr lang="en-US" dirty="0"/>
          </a:p>
        </p:txBody>
      </p:sp>
    </p:spTree>
    <p:extLst>
      <p:ext uri="{BB962C8B-B14F-4D97-AF65-F5344CB8AC3E}">
        <p14:creationId xmlns:p14="http://schemas.microsoft.com/office/powerpoint/2010/main" val="1054472365"/>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5D5AD-07A6-4636-BD79-E9168F78632A}" type="datetime1">
              <a:rPr lang="en-US" smtClean="0">
                <a:solidFill>
                  <a:srgbClr val="DFDCB7"/>
                </a:solidFill>
              </a:rPr>
              <a:pPr/>
              <a:t>10/26/2015</a:t>
            </a:fld>
            <a:endParaRPr lang="en-US" dirty="0">
              <a:solidFill>
                <a:srgbClr val="DFDCB7"/>
              </a:solidFill>
            </a:endParaRPr>
          </a:p>
        </p:txBody>
      </p:sp>
      <p:sp>
        <p:nvSpPr>
          <p:cNvPr id="6" name="Footer Placeholder 5"/>
          <p:cNvSpPr>
            <a:spLocks noGrp="1"/>
          </p:cNvSpPr>
          <p:nvPr>
            <p:ph type="ftr" sz="quarter" idx="11"/>
          </p:nvPr>
        </p:nvSpPr>
        <p:spPr/>
        <p:txBody>
          <a:bodyPr/>
          <a:lstStyle/>
          <a:p>
            <a:endParaRPr lang="en-US" dirty="0">
              <a:solidFill>
                <a:srgbClr val="DFDCB7"/>
              </a:solidFill>
            </a:endParaRPr>
          </a:p>
        </p:txBody>
      </p:sp>
      <p:sp>
        <p:nvSpPr>
          <p:cNvPr id="7" name="Slide Number Placeholder 6"/>
          <p:cNvSpPr>
            <a:spLocks noGrp="1"/>
          </p:cNvSpPr>
          <p:nvPr>
            <p:ph type="sldNum" sz="quarter" idx="12"/>
          </p:nvPr>
        </p:nvSpPr>
        <p:spPr/>
        <p:txBody>
          <a:bodyPr/>
          <a:lstStyle/>
          <a:p>
            <a:fld id="{F2EC359B-1AB6-43CE-8AE3-778957AE5EF7}" type="slidenum">
              <a:rPr lang="en-US" smtClean="0"/>
              <a:pPr/>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7623665"/>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D5F50DD-7F46-4C00-94C4-82BFAA052EEE}" type="datetime1">
              <a:rPr lang="en-US" smtClean="0">
                <a:solidFill>
                  <a:srgbClr val="DFDCB7"/>
                </a:solidFill>
              </a:rPr>
              <a:pPr/>
              <a:t>10/26/2015</a:t>
            </a:fld>
            <a:endParaRPr lang="en-US" dirty="0">
              <a:solidFill>
                <a:srgbClr val="DFDCB7"/>
              </a:solidFill>
            </a:endParaRPr>
          </a:p>
        </p:txBody>
      </p:sp>
      <p:sp>
        <p:nvSpPr>
          <p:cNvPr id="9" name="Slide Number Placeholder 8"/>
          <p:cNvSpPr>
            <a:spLocks noGrp="1"/>
          </p:cNvSpPr>
          <p:nvPr>
            <p:ph type="sldNum" sz="quarter" idx="11"/>
          </p:nvPr>
        </p:nvSpPr>
        <p:spPr/>
        <p:txBody>
          <a:bodyPr/>
          <a:lstStyle/>
          <a:p>
            <a:fld id="{F2EC359B-1AB6-43CE-8AE3-778957AE5EF7}"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solidFill>
                <a:srgbClr val="DFDCB7"/>
              </a:solidFill>
            </a:endParaRPr>
          </a:p>
        </p:txBody>
      </p:sp>
    </p:spTree>
    <p:extLst>
      <p:ext uri="{BB962C8B-B14F-4D97-AF65-F5344CB8AC3E}">
        <p14:creationId xmlns:p14="http://schemas.microsoft.com/office/powerpoint/2010/main" val="2570277705"/>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1" name="cashreg.wav"/>
          </p:stSnd>
        </p:sndAc>
      </p:transition>
    </mc:Choice>
    <mc:Fallback xmlns="">
      <p:transition spd="slow">
        <p:fade/>
        <p:sndAc>
          <p:stSnd>
            <p:snd r:embed="rId3" name="cashreg.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2EC359B-1AB6-43CE-8AE3-778957AE5EF7}"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DFDCB7"/>
              </a:solidFill>
            </a:endParaRP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41B520E3-870C-4290-A0B9-714A8D1E2D2F}" type="datetime1">
              <a:rPr lang="en-US" smtClean="0">
                <a:solidFill>
                  <a:srgbClr val="DFDCB7"/>
                </a:solidFill>
              </a:rPr>
              <a:pPr/>
              <a:t>10/26/2015</a:t>
            </a:fld>
            <a:endParaRPr lang="en-US" dirty="0">
              <a:solidFill>
                <a:srgbClr val="DFDCB7"/>
              </a:solidFill>
            </a:endParaRPr>
          </a:p>
        </p:txBody>
      </p:sp>
    </p:spTree>
    <p:extLst>
      <p:ext uri="{BB962C8B-B14F-4D97-AF65-F5344CB8AC3E}">
        <p14:creationId xmlns:p14="http://schemas.microsoft.com/office/powerpoint/2010/main" val="3356041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spd="slow">
        <p15:prstTrans prst="fallOver"/>
        <p:sndAc>
          <p:stSnd>
            <p:snd r:embed="rId13" name="cashreg.wav"/>
          </p:stSnd>
        </p:sndAc>
      </p:transition>
    </mc:Choice>
    <mc:Fallback xmlns="">
      <p:transition spd="slow">
        <p:fade/>
        <p:sndAc>
          <p:stSnd>
            <p:snd r:embed="rId14" name="cashreg.wav"/>
          </p:stSnd>
        </p:sndAc>
      </p:transition>
    </mc:Fallback>
  </mc:AlternateConten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8" Type="http://schemas.openxmlformats.org/officeDocument/2006/relationships/hyperlink" Target="http://sqlblog.com/blogs/marco_russo/" TargetMode="External"/><Relationship Id="rId13" Type="http://schemas.openxmlformats.org/officeDocument/2006/relationships/hyperlink" Target="http://www.powerpivotblog.nl/" TargetMode="External"/><Relationship Id="rId3" Type="http://schemas.openxmlformats.org/officeDocument/2006/relationships/hyperlink" Target="http://www.sqlbi.com/books/excel-2013-building-data-models-with-powerpivot/" TargetMode="External"/><Relationship Id="rId7" Type="http://schemas.openxmlformats.org/officeDocument/2006/relationships/hyperlink" Target="http://www.sqlbi.com/articles/author/marco-russo/" TargetMode="External"/><Relationship Id="rId12" Type="http://schemas.openxmlformats.org/officeDocument/2006/relationships/hyperlink" Target="http://www.powerpivotpro.com/" TargetMode="External"/><Relationship Id="rId17" Type="http://schemas.openxmlformats.org/officeDocument/2006/relationships/audio" Target="../media/audio1.wav"/><Relationship Id="rId2" Type="http://schemas.openxmlformats.org/officeDocument/2006/relationships/audio" Target="../media/audio1.wav"/><Relationship Id="rId16" Type="http://schemas.openxmlformats.org/officeDocument/2006/relationships/hyperlink" Target="https://sqlbits.com/Speakers/Chris_Webb" TargetMode="External"/><Relationship Id="rId1" Type="http://schemas.openxmlformats.org/officeDocument/2006/relationships/slideLayout" Target="../slideLayouts/slideLayout4.xml"/><Relationship Id="rId6" Type="http://schemas.openxmlformats.org/officeDocument/2006/relationships/hyperlink" Target="https://www.youtube.com/playlist?list=PLrRPvpgDmw0nGCx21PRFbsJpUIH06LKs-" TargetMode="External"/><Relationship Id="rId11" Type="http://schemas.openxmlformats.org/officeDocument/2006/relationships/hyperlink" Target="https://projectbotticelli.com/about-rafal-lukawiecki" TargetMode="External"/><Relationship Id="rId5" Type="http://schemas.openxmlformats.org/officeDocument/2006/relationships/hyperlink" Target="http://www.sqlbi.com/books/dax-patterns-2015/" TargetMode="External"/><Relationship Id="rId15" Type="http://schemas.openxmlformats.org/officeDocument/2006/relationships/hyperlink" Target="http://cwebbbi.wordpress.com/" TargetMode="External"/><Relationship Id="rId10" Type="http://schemas.openxmlformats.org/officeDocument/2006/relationships/hyperlink" Target="http://sqlblog.com/blogs/alberto_ferrari/" TargetMode="External"/><Relationship Id="rId4" Type="http://schemas.openxmlformats.org/officeDocument/2006/relationships/hyperlink" Target="http://www.sqlbi.com/books/the-definitive-guide-to-dax/" TargetMode="External"/><Relationship Id="rId9" Type="http://schemas.openxmlformats.org/officeDocument/2006/relationships/hyperlink" Target="http://www.sqlbi.com/articles/author/alberto-ferrari/" TargetMode="External"/><Relationship Id="rId14" Type="http://schemas.openxmlformats.org/officeDocument/2006/relationships/hyperlink" Target="http://www.powerpivotblog.nl/ask-you-questions-here/" TargetMode="Externa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5.xml"/><Relationship Id="rId5" Type="http://schemas.openxmlformats.org/officeDocument/2006/relationships/audio" Target="../media/audio1.wav"/><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600" b="1" dirty="0">
                <a:solidFill>
                  <a:schemeClr val="tx2"/>
                </a:solidFill>
                <a:latin typeface="+mj-lt"/>
              </a:rPr>
              <a:t>Highline Class, BI 348</a:t>
            </a:r>
            <a:endParaRPr lang="en-US" sz="4600" b="1" i="0" u="none" strike="noStrike" baseline="0" dirty="0" smtClean="0">
              <a:solidFill>
                <a:schemeClr val="tx2"/>
              </a:solidFill>
              <a:latin typeface="+mj-lt"/>
            </a:endParaRPr>
          </a:p>
        </p:txBody>
      </p:sp>
      <p:sp>
        <p:nvSpPr>
          <p:cNvPr id="3" name="Text Placeholder 2"/>
          <p:cNvSpPr>
            <a:spLocks noGrp="1"/>
          </p:cNvSpPr>
          <p:nvPr>
            <p:ph type="subTitle" idx="1"/>
          </p:nvPr>
        </p:nvSpPr>
        <p:spPr/>
        <p:txBody>
          <a:bodyPr>
            <a:noAutofit/>
          </a:bodyPr>
          <a:lstStyle/>
          <a:p>
            <a:r>
              <a:rPr lang="en-US" sz="3200" b="1" dirty="0">
                <a:solidFill>
                  <a:schemeClr val="tx1"/>
                </a:solidFill>
                <a:latin typeface="Calibri Light"/>
              </a:rPr>
              <a:t>Basic Business Analytics using </a:t>
            </a:r>
            <a:r>
              <a:rPr lang="en-US" sz="3200" b="1" dirty="0" smtClean="0">
                <a:solidFill>
                  <a:schemeClr val="tx1"/>
                </a:solidFill>
                <a:latin typeface="Calibri Light"/>
              </a:rPr>
              <a:t>Excel</a:t>
            </a:r>
          </a:p>
          <a:p>
            <a:r>
              <a:rPr lang="en-US" sz="4400" b="1" dirty="0" smtClean="0">
                <a:solidFill>
                  <a:schemeClr val="tx1"/>
                </a:solidFill>
                <a:latin typeface="Calibri Light"/>
              </a:rPr>
              <a:t>Introduction to PowerPivot</a:t>
            </a:r>
          </a:p>
        </p:txBody>
      </p:sp>
      <p:sp>
        <p:nvSpPr>
          <p:cNvPr id="4" name="Slide Number Placeholder 3"/>
          <p:cNvSpPr>
            <a:spLocks noGrp="1"/>
          </p:cNvSpPr>
          <p:nvPr>
            <p:ph type="sldNum" sz="quarter" idx="12"/>
          </p:nvPr>
        </p:nvSpPr>
        <p:spPr/>
        <p:txBody>
          <a:bodyPr/>
          <a:lstStyle/>
          <a:p>
            <a:fld id="{F2EC359B-1AB6-43CE-8AE3-778957AE5EF7}" type="slidenum">
              <a:rPr lang="en-US" smtClean="0"/>
              <a:pPr/>
              <a:t>1</a:t>
            </a:fld>
            <a:endParaRPr lang="en-US" dirty="0"/>
          </a:p>
        </p:txBody>
      </p:sp>
    </p:spTree>
    <p:extLst>
      <p:ext uri="{BB962C8B-B14F-4D97-AF65-F5344CB8AC3E}">
        <p14:creationId xmlns:p14="http://schemas.microsoft.com/office/powerpoint/2010/main" val="3099706424"/>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3" name="cashreg.wav"/>
          </p:stSnd>
        </p:sndAc>
      </p:transition>
    </mc:Choice>
    <mc:Fallback xmlns="">
      <p:transition spd="slow">
        <p:fade/>
        <p:sndAc>
          <p:stSnd>
            <p:snd r:embed="rId4" name="cashreg.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532552" y="2391569"/>
            <a:ext cx="4233862" cy="1143000"/>
          </a:xfrm>
        </p:spPr>
        <p:txBody>
          <a:bodyPr/>
          <a:lstStyle/>
          <a:p>
            <a:pPr lvl="0"/>
            <a:r>
              <a:rPr lang="en-US" dirty="0" smtClean="0"/>
              <a:t>Related Tables</a:t>
            </a:r>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10</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689" y="2029460"/>
            <a:ext cx="8734425" cy="3619500"/>
          </a:xfrm>
          <a:prstGeom prst="rect">
            <a:avLst/>
          </a:prstGeom>
        </p:spPr>
      </p:pic>
      <p:sp>
        <p:nvSpPr>
          <p:cNvPr id="6" name="Down Arrow 5"/>
          <p:cNvSpPr/>
          <p:nvPr/>
        </p:nvSpPr>
        <p:spPr>
          <a:xfrm>
            <a:off x="6233374" y="925097"/>
            <a:ext cx="3374265" cy="1104363"/>
          </a:xfrm>
          <a:prstGeom prst="downArrow">
            <a:avLst>
              <a:gd name="adj1" fmla="val 69848"/>
              <a:gd name="adj2"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rgbClr val="FF0000"/>
              </a:solidFill>
            </a:endParaRPr>
          </a:p>
          <a:p>
            <a:pPr algn="ctr"/>
            <a:r>
              <a:rPr lang="en-US" sz="2000" dirty="0" smtClean="0">
                <a:solidFill>
                  <a:srgbClr val="FF0000"/>
                </a:solidFill>
              </a:rPr>
              <a:t>Excel:</a:t>
            </a:r>
            <a:br>
              <a:rPr lang="en-US" sz="2000" dirty="0" smtClean="0">
                <a:solidFill>
                  <a:srgbClr val="FF0000"/>
                </a:solidFill>
              </a:rPr>
            </a:br>
            <a:r>
              <a:rPr lang="en-US" sz="2000" dirty="0" smtClean="0">
                <a:solidFill>
                  <a:srgbClr val="FF0000"/>
                </a:solidFill>
              </a:rPr>
              <a:t>Transaction Table</a:t>
            </a:r>
          </a:p>
        </p:txBody>
      </p:sp>
      <p:sp>
        <p:nvSpPr>
          <p:cNvPr id="7" name="Down Arrow 6"/>
          <p:cNvSpPr/>
          <p:nvPr/>
        </p:nvSpPr>
        <p:spPr>
          <a:xfrm>
            <a:off x="3387147" y="927279"/>
            <a:ext cx="2067773" cy="1102181"/>
          </a:xfrm>
          <a:prstGeom prst="downArrow">
            <a:avLst>
              <a:gd name="adj1" fmla="val 64545"/>
              <a:gd name="adj2" fmla="val 5116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rgbClr val="FF0000"/>
              </a:solidFill>
            </a:endParaRPr>
          </a:p>
          <a:p>
            <a:pPr algn="ctr"/>
            <a:r>
              <a:rPr lang="en-US" sz="2000" dirty="0" smtClean="0">
                <a:solidFill>
                  <a:srgbClr val="FF0000"/>
                </a:solidFill>
              </a:rPr>
              <a:t>Excel:</a:t>
            </a:r>
            <a:br>
              <a:rPr lang="en-US" sz="2000" dirty="0" smtClean="0">
                <a:solidFill>
                  <a:srgbClr val="FF0000"/>
                </a:solidFill>
              </a:rPr>
            </a:br>
            <a:r>
              <a:rPr lang="en-US" sz="2000" dirty="0" smtClean="0">
                <a:solidFill>
                  <a:srgbClr val="FF0000"/>
                </a:solidFill>
              </a:rPr>
              <a:t>Lookup Table</a:t>
            </a:r>
          </a:p>
        </p:txBody>
      </p:sp>
      <p:sp>
        <p:nvSpPr>
          <p:cNvPr id="8" name="Down Arrow 7"/>
          <p:cNvSpPr/>
          <p:nvPr/>
        </p:nvSpPr>
        <p:spPr>
          <a:xfrm>
            <a:off x="959477" y="927279"/>
            <a:ext cx="2067773" cy="1102181"/>
          </a:xfrm>
          <a:prstGeom prst="downArrow">
            <a:avLst>
              <a:gd name="adj1" fmla="val 64545"/>
              <a:gd name="adj2" fmla="val 5116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rgbClr val="FF0000"/>
              </a:solidFill>
            </a:endParaRPr>
          </a:p>
          <a:p>
            <a:pPr algn="ctr"/>
            <a:r>
              <a:rPr lang="en-US" sz="2000" dirty="0" smtClean="0">
                <a:solidFill>
                  <a:srgbClr val="FF0000"/>
                </a:solidFill>
              </a:rPr>
              <a:t>Excel:</a:t>
            </a:r>
            <a:br>
              <a:rPr lang="en-US" sz="2000" dirty="0" smtClean="0">
                <a:solidFill>
                  <a:srgbClr val="FF0000"/>
                </a:solidFill>
              </a:rPr>
            </a:br>
            <a:r>
              <a:rPr lang="en-US" sz="2000" dirty="0" smtClean="0">
                <a:solidFill>
                  <a:srgbClr val="FF0000"/>
                </a:solidFill>
              </a:rPr>
              <a:t>Lookup Table</a:t>
            </a:r>
          </a:p>
        </p:txBody>
      </p:sp>
      <p:sp>
        <p:nvSpPr>
          <p:cNvPr id="9" name="Down Arrow 8"/>
          <p:cNvSpPr/>
          <p:nvPr/>
        </p:nvSpPr>
        <p:spPr>
          <a:xfrm rot="10800000">
            <a:off x="6233373" y="5488592"/>
            <a:ext cx="3374265" cy="1104363"/>
          </a:xfrm>
          <a:prstGeom prst="downArrow">
            <a:avLst>
              <a:gd name="adj1" fmla="val 69848"/>
              <a:gd name="adj2"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endParaRPr lang="en-US" sz="2000" dirty="0" smtClean="0">
              <a:solidFill>
                <a:srgbClr val="FF0000"/>
              </a:solidFill>
            </a:endParaRPr>
          </a:p>
          <a:p>
            <a:pPr algn="ctr"/>
            <a:r>
              <a:rPr lang="en-US" sz="2000" dirty="0" smtClean="0">
                <a:solidFill>
                  <a:srgbClr val="FF0000"/>
                </a:solidFill>
              </a:rPr>
              <a:t>Databasing:</a:t>
            </a:r>
            <a:br>
              <a:rPr lang="en-US" sz="2000" dirty="0" smtClean="0">
                <a:solidFill>
                  <a:srgbClr val="FF0000"/>
                </a:solidFill>
              </a:rPr>
            </a:br>
            <a:r>
              <a:rPr lang="en-US" sz="2000" dirty="0" smtClean="0">
                <a:solidFill>
                  <a:srgbClr val="FF0000"/>
                </a:solidFill>
              </a:rPr>
              <a:t>Fact Table</a:t>
            </a:r>
          </a:p>
        </p:txBody>
      </p:sp>
      <p:sp>
        <p:nvSpPr>
          <p:cNvPr id="10" name="Down Arrow 9"/>
          <p:cNvSpPr/>
          <p:nvPr/>
        </p:nvSpPr>
        <p:spPr>
          <a:xfrm rot="10800000">
            <a:off x="3316005" y="5352662"/>
            <a:ext cx="2427669" cy="1102181"/>
          </a:xfrm>
          <a:prstGeom prst="downArrow">
            <a:avLst>
              <a:gd name="adj1" fmla="val 83111"/>
              <a:gd name="adj2" fmla="val 5116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endParaRPr lang="en-US" sz="2000" dirty="0" smtClean="0">
              <a:solidFill>
                <a:srgbClr val="FF0000"/>
              </a:solidFill>
            </a:endParaRPr>
          </a:p>
          <a:p>
            <a:pPr algn="ctr"/>
            <a:r>
              <a:rPr lang="en-US" sz="2000" dirty="0" smtClean="0">
                <a:solidFill>
                  <a:srgbClr val="FF0000"/>
                </a:solidFill>
              </a:rPr>
              <a:t>Databasing:</a:t>
            </a:r>
            <a:br>
              <a:rPr lang="en-US" sz="2000" dirty="0" smtClean="0">
                <a:solidFill>
                  <a:srgbClr val="FF0000"/>
                </a:solidFill>
              </a:rPr>
            </a:br>
            <a:r>
              <a:rPr lang="en-US" sz="2000" dirty="0" smtClean="0">
                <a:solidFill>
                  <a:srgbClr val="FF0000"/>
                </a:solidFill>
              </a:rPr>
              <a:t>Dimension Table</a:t>
            </a:r>
          </a:p>
        </p:txBody>
      </p:sp>
      <p:sp>
        <p:nvSpPr>
          <p:cNvPr id="11" name="Down Arrow 10"/>
          <p:cNvSpPr/>
          <p:nvPr/>
        </p:nvSpPr>
        <p:spPr>
          <a:xfrm rot="10800000">
            <a:off x="643485" y="4938593"/>
            <a:ext cx="2427669" cy="1102181"/>
          </a:xfrm>
          <a:prstGeom prst="downArrow">
            <a:avLst>
              <a:gd name="adj1" fmla="val 83111"/>
              <a:gd name="adj2" fmla="val 5116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endParaRPr lang="en-US" sz="2000" dirty="0" smtClean="0">
              <a:solidFill>
                <a:srgbClr val="FF0000"/>
              </a:solidFill>
            </a:endParaRPr>
          </a:p>
          <a:p>
            <a:pPr algn="ctr"/>
            <a:r>
              <a:rPr lang="en-US" sz="2000" dirty="0" smtClean="0">
                <a:solidFill>
                  <a:srgbClr val="FF0000"/>
                </a:solidFill>
              </a:rPr>
              <a:t>Databasing:</a:t>
            </a:r>
            <a:br>
              <a:rPr lang="en-US" sz="2000" dirty="0" smtClean="0">
                <a:solidFill>
                  <a:srgbClr val="FF0000"/>
                </a:solidFill>
              </a:rPr>
            </a:br>
            <a:r>
              <a:rPr lang="en-US" sz="2000" dirty="0" smtClean="0">
                <a:solidFill>
                  <a:srgbClr val="FF0000"/>
                </a:solidFill>
              </a:rPr>
              <a:t>Dimension Table</a:t>
            </a:r>
          </a:p>
        </p:txBody>
      </p:sp>
    </p:spTree>
    <p:extLst>
      <p:ext uri="{BB962C8B-B14F-4D97-AF65-F5344CB8AC3E}">
        <p14:creationId xmlns:p14="http://schemas.microsoft.com/office/powerpoint/2010/main" val="722436018"/>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4"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19" y="274638"/>
            <a:ext cx="10799180" cy="842962"/>
          </a:xfrm>
        </p:spPr>
        <p:txBody>
          <a:bodyPr/>
          <a:lstStyle/>
          <a:p>
            <a:r>
              <a:rPr lang="en-US" sz="3200" dirty="0"/>
              <a:t>References for more advanced PowerPivot and Data </a:t>
            </a:r>
            <a:r>
              <a:rPr lang="en-US" sz="3200" dirty="0" smtClean="0"/>
              <a:t>Modeling</a:t>
            </a:r>
            <a:endParaRPr lang="en-US" sz="3200" dirty="0"/>
          </a:p>
        </p:txBody>
      </p:sp>
      <p:sp>
        <p:nvSpPr>
          <p:cNvPr id="3" name="Content Placeholder 2"/>
          <p:cNvSpPr>
            <a:spLocks noGrp="1"/>
          </p:cNvSpPr>
          <p:nvPr>
            <p:ph sz="half" idx="1"/>
          </p:nvPr>
        </p:nvSpPr>
        <p:spPr>
          <a:xfrm>
            <a:off x="609600" y="1536192"/>
            <a:ext cx="4876800" cy="5107676"/>
          </a:xfrm>
        </p:spPr>
        <p:txBody>
          <a:bodyPr>
            <a:normAutofit fontScale="47500" lnSpcReduction="20000"/>
          </a:bodyPr>
          <a:lstStyle/>
          <a:p>
            <a:r>
              <a:rPr lang="en-US" sz="4000" dirty="0" smtClean="0"/>
              <a:t>Great </a:t>
            </a:r>
            <a:r>
              <a:rPr lang="en-US" sz="4000" dirty="0"/>
              <a:t>book about build the Data Model:</a:t>
            </a:r>
          </a:p>
          <a:p>
            <a:pPr lvl="1"/>
            <a:r>
              <a:rPr lang="en-US" sz="5300" b="1" dirty="0">
                <a:hlinkClick r:id="rId3"/>
              </a:rPr>
              <a:t>Microsoft Excel 2013: Building Data Models with PowerPivot</a:t>
            </a:r>
            <a:endParaRPr lang="en-US" sz="5300" b="1" dirty="0"/>
          </a:p>
          <a:p>
            <a:pPr lvl="1"/>
            <a:r>
              <a:rPr lang="en-US" sz="3500" dirty="0">
                <a:hlinkClick r:id="rId3"/>
              </a:rPr>
              <a:t>http://www.sqlbi.com/books/excel-2013-building-data-models-with-powerpivot/</a:t>
            </a:r>
            <a:endParaRPr lang="en-US" sz="3500" dirty="0"/>
          </a:p>
          <a:p>
            <a:endParaRPr lang="en-US" sz="4000" dirty="0"/>
          </a:p>
          <a:p>
            <a:r>
              <a:rPr lang="en-US" sz="4000" dirty="0"/>
              <a:t>Books about DAX:</a:t>
            </a:r>
          </a:p>
          <a:p>
            <a:pPr lvl="1"/>
            <a:r>
              <a:rPr lang="en-US" sz="5300" b="1" dirty="0">
                <a:hlinkClick r:id="rId4"/>
              </a:rPr>
              <a:t>The Definitive Guide to DAX</a:t>
            </a:r>
            <a:endParaRPr lang="en-US" sz="5300" b="1" dirty="0"/>
          </a:p>
          <a:p>
            <a:pPr lvl="1"/>
            <a:r>
              <a:rPr lang="en-US" sz="3500" dirty="0">
                <a:hlinkClick r:id="rId4"/>
              </a:rPr>
              <a:t>http://www.sqlbi.com/books/the-definitive-guide-to-dax/</a:t>
            </a:r>
            <a:endParaRPr lang="en-US" sz="3500" dirty="0"/>
          </a:p>
          <a:p>
            <a:pPr lvl="1"/>
            <a:r>
              <a:rPr lang="en-US" sz="5300" b="1" dirty="0">
                <a:hlinkClick r:id="rId5"/>
              </a:rPr>
              <a:t>DAX Patterns</a:t>
            </a:r>
            <a:endParaRPr lang="en-US" sz="5300" b="1" dirty="0"/>
          </a:p>
          <a:p>
            <a:pPr lvl="1"/>
            <a:r>
              <a:rPr lang="en-US" sz="3500" dirty="0">
                <a:hlinkClick r:id="rId5"/>
              </a:rPr>
              <a:t>http://www.sqlbi.com/books/dax-patterns-2015</a:t>
            </a:r>
            <a:r>
              <a:rPr lang="en-US" sz="3500" dirty="0" smtClean="0">
                <a:hlinkClick r:id="rId5"/>
              </a:rPr>
              <a:t>/</a:t>
            </a:r>
            <a:endParaRPr lang="en-US" sz="3500" dirty="0" smtClean="0"/>
          </a:p>
          <a:p>
            <a:r>
              <a:rPr lang="en-US" sz="4000" dirty="0"/>
              <a:t>Excelsifun Basics Playlist of videos:</a:t>
            </a:r>
          </a:p>
          <a:p>
            <a:pPr lvl="1"/>
            <a:r>
              <a:rPr lang="en-US" sz="3500" dirty="0">
                <a:hlinkClick r:id="rId6"/>
              </a:rPr>
              <a:t>Excel 2013 PowerPivot Playlist of Videos</a:t>
            </a:r>
            <a:endParaRPr lang="en-US" sz="3500" dirty="0"/>
          </a:p>
          <a:p>
            <a:pPr lvl="1"/>
            <a:r>
              <a:rPr lang="en-US" sz="3500" dirty="0">
                <a:hlinkClick r:id="rId6"/>
              </a:rPr>
              <a:t>https://</a:t>
            </a:r>
            <a:r>
              <a:rPr lang="en-US" sz="3500" dirty="0" smtClean="0">
                <a:hlinkClick r:id="rId6"/>
              </a:rPr>
              <a:t>www.youtube.com/playlist?list=PLrRPvpgDmw0nGCx21PRFbsJpUIH06LKs-</a:t>
            </a:r>
            <a:endParaRPr lang="en-US" sz="3900" dirty="0"/>
          </a:p>
          <a:p>
            <a:endParaRPr lang="en-US" dirty="0"/>
          </a:p>
          <a:p>
            <a:endParaRPr lang="en-US" dirty="0"/>
          </a:p>
        </p:txBody>
      </p:sp>
      <p:sp>
        <p:nvSpPr>
          <p:cNvPr id="5" name="Content Placeholder 4"/>
          <p:cNvSpPr>
            <a:spLocks noGrp="1"/>
          </p:cNvSpPr>
          <p:nvPr>
            <p:ph sz="half" idx="2"/>
          </p:nvPr>
        </p:nvSpPr>
        <p:spPr>
          <a:xfrm>
            <a:off x="5892800" y="1536192"/>
            <a:ext cx="4876800" cy="5107676"/>
          </a:xfrm>
        </p:spPr>
        <p:txBody>
          <a:bodyPr>
            <a:normAutofit fontScale="47500" lnSpcReduction="20000"/>
          </a:bodyPr>
          <a:lstStyle/>
          <a:p>
            <a:r>
              <a:rPr lang="en-US" sz="3400" dirty="0"/>
              <a:t>Here are some of the PowerPivot Experts:</a:t>
            </a:r>
          </a:p>
          <a:p>
            <a:r>
              <a:rPr lang="en-US" sz="3400" dirty="0"/>
              <a:t>Marco Russo</a:t>
            </a:r>
          </a:p>
          <a:p>
            <a:r>
              <a:rPr lang="en-US" sz="3400" dirty="0">
                <a:hlinkClick r:id="rId7"/>
              </a:rPr>
              <a:t>http://www.sqlbi.com/articles/author/marco-russo/</a:t>
            </a:r>
            <a:endParaRPr lang="en-US" sz="3400" dirty="0"/>
          </a:p>
          <a:p>
            <a:r>
              <a:rPr lang="en-US" sz="3400" dirty="0" smtClean="0">
                <a:hlinkClick r:id="rId8"/>
              </a:rPr>
              <a:t>http</a:t>
            </a:r>
            <a:r>
              <a:rPr lang="en-US" sz="3400" dirty="0">
                <a:hlinkClick r:id="rId8"/>
              </a:rPr>
              <a:t>://sqlblog.com/blogs/marco_russo/</a:t>
            </a:r>
            <a:endParaRPr lang="en-US" sz="3400" dirty="0"/>
          </a:p>
          <a:p>
            <a:r>
              <a:rPr lang="en-US" sz="3400" dirty="0"/>
              <a:t>Alberto Ferrari</a:t>
            </a:r>
          </a:p>
          <a:p>
            <a:r>
              <a:rPr lang="en-US" sz="3400" dirty="0">
                <a:hlinkClick r:id="rId9"/>
              </a:rPr>
              <a:t>http://www.sqlbi.com/articles/author/alberto-ferrari/</a:t>
            </a:r>
            <a:endParaRPr lang="en-US" sz="3400" dirty="0"/>
          </a:p>
          <a:p>
            <a:r>
              <a:rPr lang="en-US" sz="3400" dirty="0" smtClean="0">
                <a:hlinkClick r:id="rId10"/>
              </a:rPr>
              <a:t>http</a:t>
            </a:r>
            <a:r>
              <a:rPr lang="en-US" sz="3400" dirty="0">
                <a:hlinkClick r:id="rId10"/>
              </a:rPr>
              <a:t>://sqlblog.com/blogs/alberto_ferrari/</a:t>
            </a:r>
            <a:endParaRPr lang="en-US" sz="3400" dirty="0"/>
          </a:p>
          <a:p>
            <a:r>
              <a:rPr lang="en-US" sz="3400" dirty="0"/>
              <a:t>Rafal Lukawiecki</a:t>
            </a:r>
          </a:p>
          <a:p>
            <a:r>
              <a:rPr lang="en-US" sz="3400" dirty="0">
                <a:hlinkClick r:id="rId11"/>
              </a:rPr>
              <a:t>https://projectbotticelli.com/about-rafal-lukawiecki</a:t>
            </a:r>
            <a:endParaRPr lang="en-US" sz="3400" dirty="0"/>
          </a:p>
          <a:p>
            <a:r>
              <a:rPr lang="en-US" sz="3400" dirty="0"/>
              <a:t>Rob Collie</a:t>
            </a:r>
          </a:p>
          <a:p>
            <a:r>
              <a:rPr lang="en-US" sz="3400" dirty="0" smtClean="0">
                <a:hlinkClick r:id="rId12"/>
              </a:rPr>
              <a:t>http</a:t>
            </a:r>
            <a:r>
              <a:rPr lang="en-US" sz="3400" dirty="0">
                <a:hlinkClick r:id="rId12"/>
              </a:rPr>
              <a:t>://www.powerpivotpro.com/</a:t>
            </a:r>
            <a:endParaRPr lang="en-US" sz="3400" dirty="0"/>
          </a:p>
          <a:p>
            <a:r>
              <a:rPr lang="en-US" sz="3400" dirty="0"/>
              <a:t>Kasper de Jonge</a:t>
            </a:r>
          </a:p>
          <a:p>
            <a:r>
              <a:rPr lang="en-US" sz="3400" dirty="0">
                <a:hlinkClick r:id="rId13"/>
              </a:rPr>
              <a:t>http://www.powerpivotblog.nl/</a:t>
            </a:r>
            <a:endParaRPr lang="en-US" sz="3400" dirty="0"/>
          </a:p>
          <a:p>
            <a:r>
              <a:rPr lang="en-US" sz="3400" dirty="0">
                <a:hlinkClick r:id="rId14"/>
              </a:rPr>
              <a:t>http://www.powerpivotblog.nl/ask-you-questions-here/</a:t>
            </a:r>
            <a:endParaRPr lang="en-US" sz="3400" dirty="0"/>
          </a:p>
          <a:p>
            <a:r>
              <a:rPr lang="en-US" sz="3400" dirty="0" smtClean="0"/>
              <a:t>Chris </a:t>
            </a:r>
            <a:r>
              <a:rPr lang="en-US" sz="3400" dirty="0"/>
              <a:t>Webb</a:t>
            </a:r>
          </a:p>
          <a:p>
            <a:r>
              <a:rPr lang="en-US" sz="3400" dirty="0">
                <a:hlinkClick r:id="rId15"/>
              </a:rPr>
              <a:t>http://cwebbbi.wordpress.com/</a:t>
            </a:r>
            <a:endParaRPr lang="en-US" sz="3400" dirty="0"/>
          </a:p>
          <a:p>
            <a:r>
              <a:rPr lang="en-US" sz="3400" dirty="0">
                <a:hlinkClick r:id="rId16"/>
              </a:rPr>
              <a:t>https://sqlbits.com/Speakers/Chris_Webb</a:t>
            </a:r>
            <a:endParaRPr lang="en-US" sz="3400" dirty="0"/>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11</a:t>
            </a:fld>
            <a:endParaRPr lang="en-US" dirty="0"/>
          </a:p>
        </p:txBody>
      </p:sp>
    </p:spTree>
    <p:extLst>
      <p:ext uri="{BB962C8B-B14F-4D97-AF65-F5344CB8AC3E}">
        <p14:creationId xmlns:p14="http://schemas.microsoft.com/office/powerpoint/2010/main" val="2537161117"/>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17" name="cashreg.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710882"/>
          </a:xfrm>
        </p:spPr>
        <p:txBody>
          <a:bodyPr/>
          <a:lstStyle/>
          <a:p>
            <a:pPr marL="114300"/>
            <a:r>
              <a:rPr lang="en-US" sz="4000" dirty="0"/>
              <a:t>What Basic Topics we will cover in PowerPivot</a:t>
            </a:r>
          </a:p>
        </p:txBody>
      </p:sp>
      <p:sp>
        <p:nvSpPr>
          <p:cNvPr id="3" name="Content Placeholder 2"/>
          <p:cNvSpPr>
            <a:spLocks noGrp="1"/>
          </p:cNvSpPr>
          <p:nvPr>
            <p:ph idx="1"/>
          </p:nvPr>
        </p:nvSpPr>
        <p:spPr>
          <a:xfrm>
            <a:off x="213360" y="1307300"/>
            <a:ext cx="10800080" cy="5455920"/>
          </a:xfrm>
        </p:spPr>
        <p:txBody>
          <a:bodyPr>
            <a:normAutofit/>
          </a:bodyPr>
          <a:lstStyle/>
          <a:p>
            <a:pPr marL="628650" indent="-514350">
              <a:buFont typeface="+mj-lt"/>
              <a:buAutoNum type="arabicPeriod"/>
            </a:pPr>
            <a:r>
              <a:rPr lang="en-US" sz="3000" dirty="0" smtClean="0"/>
              <a:t>Import </a:t>
            </a:r>
            <a:r>
              <a:rPr lang="en-US" sz="3000" dirty="0"/>
              <a:t>data (including big data -millions of records) into Data Model using PowerPivot or Power Query.</a:t>
            </a:r>
          </a:p>
          <a:p>
            <a:pPr marL="571500" indent="-457200">
              <a:buFont typeface="+mj-lt"/>
              <a:buAutoNum type="arabicPeriod"/>
            </a:pPr>
            <a:r>
              <a:rPr lang="en-US" sz="3000" dirty="0"/>
              <a:t>Create Relationships between related tables</a:t>
            </a:r>
          </a:p>
          <a:p>
            <a:pPr marL="571500" indent="-457200">
              <a:buFont typeface="+mj-lt"/>
              <a:buAutoNum type="arabicPeriod"/>
            </a:pPr>
            <a:r>
              <a:rPr lang="en-US" sz="3000" dirty="0"/>
              <a:t>Use the new DAX formula language to build formulas that we can use in our PivotTable.</a:t>
            </a:r>
          </a:p>
          <a:p>
            <a:pPr marL="571500" indent="-457200">
              <a:buFont typeface="+mj-lt"/>
              <a:buAutoNum type="arabicPeriod"/>
            </a:pPr>
            <a:r>
              <a:rPr lang="en-US" sz="3000" dirty="0"/>
              <a:t>Two types of formulas in DAX</a:t>
            </a:r>
          </a:p>
          <a:p>
            <a:pPr marL="571500" indent="-457200">
              <a:buFont typeface="+mj-lt"/>
              <a:buAutoNum type="arabicPeriod"/>
            </a:pPr>
            <a:r>
              <a:rPr lang="en-US" sz="3000" dirty="0"/>
              <a:t>Build PivotTables and Charts based on Data Model</a:t>
            </a:r>
          </a:p>
          <a:p>
            <a:pPr marL="571500" indent="-457200">
              <a:buFont typeface="+mj-lt"/>
              <a:buAutoNum type="arabicPeriod"/>
            </a:pPr>
            <a:r>
              <a:rPr lang="en-US" sz="3000" dirty="0"/>
              <a:t>Refresh when data source updates</a:t>
            </a:r>
          </a:p>
          <a:p>
            <a:pPr marL="571500" indent="-457200">
              <a:buFont typeface="+mj-lt"/>
              <a:buAutoNum type="arabicPeriod"/>
            </a:pPr>
            <a:r>
              <a:rPr lang="en-US" sz="3000" dirty="0"/>
              <a:t>Reports and Dashboards will update</a:t>
            </a:r>
          </a:p>
        </p:txBody>
      </p:sp>
      <p:sp>
        <p:nvSpPr>
          <p:cNvPr id="4" name="Slide Number Placeholder 3"/>
          <p:cNvSpPr>
            <a:spLocks noGrp="1"/>
          </p:cNvSpPr>
          <p:nvPr>
            <p:ph type="sldNum" sz="quarter" idx="12"/>
          </p:nvPr>
        </p:nvSpPr>
        <p:spPr/>
        <p:txBody>
          <a:bodyPr/>
          <a:lstStyle/>
          <a:p>
            <a:fld id="{F2EC359B-1AB6-43CE-8AE3-778957AE5EF7}" type="slidenum">
              <a:rPr lang="en-US" smtClean="0"/>
              <a:pPr/>
              <a:t>12</a:t>
            </a:fld>
            <a:endParaRPr lang="en-US" dirty="0"/>
          </a:p>
        </p:txBody>
      </p:sp>
    </p:spTree>
    <p:extLst>
      <p:ext uri="{BB962C8B-B14F-4D97-AF65-F5344CB8AC3E}">
        <p14:creationId xmlns:p14="http://schemas.microsoft.com/office/powerpoint/2010/main" val="3925805980"/>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228600"/>
            <a:r>
              <a:rPr lang="en-US" sz="4000" dirty="0" smtClean="0"/>
              <a:t>1) Import Data Into Data Model Using PowerPivot or Power Query</a:t>
            </a:r>
            <a:endParaRPr lang="en-US" sz="4000" dirty="0"/>
          </a:p>
        </p:txBody>
      </p:sp>
      <p:sp>
        <p:nvSpPr>
          <p:cNvPr id="3" name="Content Placeholder 2"/>
          <p:cNvSpPr>
            <a:spLocks noGrp="1"/>
          </p:cNvSpPr>
          <p:nvPr>
            <p:ph idx="1"/>
          </p:nvPr>
        </p:nvSpPr>
        <p:spPr/>
        <p:txBody>
          <a:bodyPr>
            <a:normAutofit/>
          </a:bodyPr>
          <a:lstStyle/>
          <a:p>
            <a:r>
              <a:rPr lang="en-US" sz="4400" dirty="0" smtClean="0"/>
              <a:t>All the tricks we learned last chapter!!!</a:t>
            </a:r>
            <a:endParaRPr lang="en-US" sz="44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13</a:t>
            </a:fld>
            <a:endParaRPr lang="en-US" dirty="0"/>
          </a:p>
        </p:txBody>
      </p:sp>
    </p:spTree>
    <p:extLst>
      <p:ext uri="{BB962C8B-B14F-4D97-AF65-F5344CB8AC3E}">
        <p14:creationId xmlns:p14="http://schemas.microsoft.com/office/powerpoint/2010/main" val="2147441434"/>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752651"/>
          </a:xfrm>
        </p:spPr>
        <p:txBody>
          <a:bodyPr/>
          <a:lstStyle/>
          <a:p>
            <a:r>
              <a:rPr lang="en-US" dirty="0" smtClean="0"/>
              <a:t>PowerPivot Ribbon 2013 or 2016</a:t>
            </a:r>
            <a:endParaRPr lang="en-US" dirty="0"/>
          </a:p>
        </p:txBody>
      </p:sp>
      <p:sp>
        <p:nvSpPr>
          <p:cNvPr id="5" name="Text Placeholder 4"/>
          <p:cNvSpPr>
            <a:spLocks noGrp="1"/>
          </p:cNvSpPr>
          <p:nvPr>
            <p:ph type="body" idx="1"/>
          </p:nvPr>
        </p:nvSpPr>
        <p:spPr>
          <a:xfrm>
            <a:off x="2043289" y="959376"/>
            <a:ext cx="4876800" cy="639762"/>
          </a:xfrm>
        </p:spPr>
        <p:txBody>
          <a:bodyPr/>
          <a:lstStyle/>
          <a:p>
            <a:r>
              <a:rPr lang="en-US" dirty="0" smtClean="0"/>
              <a:t>2013</a:t>
            </a:r>
            <a:endParaRPr lang="en-US" dirty="0"/>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043288" y="1680610"/>
            <a:ext cx="9033798" cy="1085167"/>
          </a:xfrm>
        </p:spPr>
      </p:pic>
      <p:sp>
        <p:nvSpPr>
          <p:cNvPr id="7" name="Text Placeholder 6"/>
          <p:cNvSpPr>
            <a:spLocks noGrp="1"/>
          </p:cNvSpPr>
          <p:nvPr>
            <p:ph type="body" sz="quarter" idx="3"/>
          </p:nvPr>
        </p:nvSpPr>
        <p:spPr>
          <a:xfrm>
            <a:off x="2043289" y="3680002"/>
            <a:ext cx="4876800" cy="639762"/>
          </a:xfrm>
        </p:spPr>
        <p:txBody>
          <a:bodyPr/>
          <a:lstStyle/>
          <a:p>
            <a:r>
              <a:rPr lang="en-US" dirty="0" smtClean="0"/>
              <a:t>2016</a:t>
            </a:r>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14</a:t>
            </a:fld>
            <a:endParaRPr lang="en-US" dirty="0"/>
          </a:p>
        </p:txBody>
      </p:sp>
      <p:pic>
        <p:nvPicPr>
          <p:cNvPr id="12" name="Content Placeholder 11"/>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2043288" y="4398787"/>
            <a:ext cx="7774164" cy="1707714"/>
          </a:xfrm>
        </p:spPr>
      </p:pic>
      <p:sp>
        <p:nvSpPr>
          <p:cNvPr id="13" name="Right Arrow 12"/>
          <p:cNvSpPr/>
          <p:nvPr/>
        </p:nvSpPr>
        <p:spPr>
          <a:xfrm>
            <a:off x="135466" y="1332087"/>
            <a:ext cx="2009023" cy="1798459"/>
          </a:xfrm>
          <a:prstGeom prst="rightArrow">
            <a:avLst>
              <a:gd name="adj1" fmla="val 89161"/>
              <a:gd name="adj2" fmla="val 478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Click “Manage” to work on Data Model</a:t>
            </a:r>
          </a:p>
        </p:txBody>
      </p:sp>
      <p:sp>
        <p:nvSpPr>
          <p:cNvPr id="15" name="Right Arrow 14"/>
          <p:cNvSpPr/>
          <p:nvPr/>
        </p:nvSpPr>
        <p:spPr>
          <a:xfrm>
            <a:off x="135466" y="4498620"/>
            <a:ext cx="2009023" cy="1798459"/>
          </a:xfrm>
          <a:prstGeom prst="rightArrow">
            <a:avLst>
              <a:gd name="adj1" fmla="val 89161"/>
              <a:gd name="adj2" fmla="val 478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Click “Manage” to work on Data Model</a:t>
            </a:r>
          </a:p>
        </p:txBody>
      </p:sp>
      <p:sp>
        <p:nvSpPr>
          <p:cNvPr id="16" name="Rectangle 15"/>
          <p:cNvSpPr/>
          <p:nvPr/>
        </p:nvSpPr>
        <p:spPr>
          <a:xfrm>
            <a:off x="2043288" y="3114300"/>
            <a:ext cx="7936090" cy="66956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rgbClr val="FF0000"/>
                </a:solidFill>
              </a:rPr>
              <a:t>Button to create Calculated Field / Measure looks different in the 2 versions (Calculated Field and Measure are synonyms)</a:t>
            </a:r>
          </a:p>
        </p:txBody>
      </p:sp>
      <p:cxnSp>
        <p:nvCxnSpPr>
          <p:cNvPr id="18" name="Straight Arrow Connector 17"/>
          <p:cNvCxnSpPr/>
          <p:nvPr/>
        </p:nvCxnSpPr>
        <p:spPr>
          <a:xfrm flipH="1" flipV="1">
            <a:off x="3307644" y="2765777"/>
            <a:ext cx="361245" cy="34852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228622" y="3783867"/>
            <a:ext cx="564445" cy="129613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025281"/>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5"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1+#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1+#ppt_w/2"/>
                                          </p:val>
                                        </p:tav>
                                        <p:tav tm="100000">
                                          <p:val>
                                            <p:strVal val="#ppt_x"/>
                                          </p:val>
                                        </p:tav>
                                      </p:tavLst>
                                    </p:anim>
                                    <p:anim calcmode="lin" valueType="num">
                                      <p:cBhvr additive="base">
                                        <p:cTn id="22" dur="500" fill="hold"/>
                                        <p:tgtEl>
                                          <p:spTgt spid="18"/>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1+#ppt_w/2"/>
                                          </p:val>
                                        </p:tav>
                                        <p:tav tm="100000">
                                          <p:val>
                                            <p:strVal val="#ppt_x"/>
                                          </p:val>
                                        </p:tav>
                                      </p:tavLst>
                                    </p:anim>
                                    <p:anim calcmode="lin" valueType="num">
                                      <p:cBhvr additive="base">
                                        <p:cTn id="26"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1056451"/>
          </a:xfrm>
        </p:spPr>
        <p:txBody>
          <a:bodyPr/>
          <a:lstStyle/>
          <a:p>
            <a:r>
              <a:rPr lang="en-US" sz="3600" dirty="0" smtClean="0"/>
              <a:t>2) Manage </a:t>
            </a:r>
            <a:r>
              <a:rPr lang="en-US" sz="3600" dirty="0"/>
              <a:t>Data Model: </a:t>
            </a:r>
            <a:r>
              <a:rPr lang="en-US" sz="3600" dirty="0" smtClean="0"/>
              <a:t>Design View</a:t>
            </a:r>
            <a:r>
              <a:rPr lang="en-US" sz="3600" dirty="0"/>
              <a:t>: Create Relationships Between Related Tables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9123" y="2610305"/>
            <a:ext cx="9369063" cy="3845849"/>
          </a:xfrm>
        </p:spPr>
      </p:pic>
      <p:sp>
        <p:nvSpPr>
          <p:cNvPr id="4" name="Slide Number Placeholder 3"/>
          <p:cNvSpPr>
            <a:spLocks noGrp="1"/>
          </p:cNvSpPr>
          <p:nvPr>
            <p:ph type="sldNum" sz="quarter" idx="12"/>
          </p:nvPr>
        </p:nvSpPr>
        <p:spPr/>
        <p:txBody>
          <a:bodyPr/>
          <a:lstStyle/>
          <a:p>
            <a:fld id="{F2EC359B-1AB6-43CE-8AE3-778957AE5EF7}" type="slidenum">
              <a:rPr lang="en-US" smtClean="0"/>
              <a:pPr/>
              <a:t>15</a:t>
            </a:fld>
            <a:endParaRPr lang="en-US" dirty="0"/>
          </a:p>
        </p:txBody>
      </p:sp>
      <p:sp>
        <p:nvSpPr>
          <p:cNvPr id="6" name="TextBox 5"/>
          <p:cNvSpPr txBox="1"/>
          <p:nvPr/>
        </p:nvSpPr>
        <p:spPr>
          <a:xfrm>
            <a:off x="196770" y="1527858"/>
            <a:ext cx="10799179" cy="707886"/>
          </a:xfrm>
          <a:prstGeom prst="rect">
            <a:avLst/>
          </a:prstGeom>
          <a:noFill/>
        </p:spPr>
        <p:txBody>
          <a:bodyPr wrap="square" rtlCol="0">
            <a:spAutoFit/>
          </a:bodyPr>
          <a:lstStyle/>
          <a:p>
            <a:r>
              <a:rPr lang="en-US" sz="2000" dirty="0" smtClean="0"/>
              <a:t>Drag and drop fields to build relationships. Relationships allow us to: 1) drag fields from multiple tables in our PivotTable Field List and 2) Build DAX formulas that can simultaneously work with related tables.</a:t>
            </a:r>
            <a:endParaRPr lang="en-US" sz="2000" dirty="0"/>
          </a:p>
        </p:txBody>
      </p:sp>
      <p:sp>
        <p:nvSpPr>
          <p:cNvPr id="7" name="Up Arrow 6"/>
          <p:cNvSpPr/>
          <p:nvPr/>
        </p:nvSpPr>
        <p:spPr>
          <a:xfrm>
            <a:off x="8328239" y="3708655"/>
            <a:ext cx="1406067" cy="1076960"/>
          </a:xfrm>
          <a:prstGeom prst="upArrow">
            <a:avLst>
              <a:gd name="adj1" fmla="val 74948"/>
              <a:gd name="adj2" fmla="val 5214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Diagram View</a:t>
            </a:r>
          </a:p>
        </p:txBody>
      </p:sp>
    </p:spTree>
    <p:extLst>
      <p:ext uri="{BB962C8B-B14F-4D97-AF65-F5344CB8AC3E}">
        <p14:creationId xmlns:p14="http://schemas.microsoft.com/office/powerpoint/2010/main" val="3481749534"/>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4"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628187"/>
          </a:xfrm>
        </p:spPr>
        <p:txBody>
          <a:bodyPr/>
          <a:lstStyle/>
          <a:p>
            <a:pPr marL="342900" lvl="0" indent="-228600"/>
            <a:r>
              <a:rPr lang="en-US" sz="4000" dirty="0" smtClean="0"/>
              <a:t>2) Create Relationships Between Related Tables</a:t>
            </a:r>
            <a:endParaRPr lang="en-US" sz="4000" dirty="0"/>
          </a:p>
        </p:txBody>
      </p:sp>
      <p:sp>
        <p:nvSpPr>
          <p:cNvPr id="3" name="Content Placeholder 2"/>
          <p:cNvSpPr>
            <a:spLocks noGrp="1"/>
          </p:cNvSpPr>
          <p:nvPr>
            <p:ph idx="1"/>
          </p:nvPr>
        </p:nvSpPr>
        <p:spPr>
          <a:xfrm>
            <a:off x="300942" y="1215339"/>
            <a:ext cx="10637134" cy="5092861"/>
          </a:xfrm>
        </p:spPr>
        <p:txBody>
          <a:bodyPr>
            <a:noAutofit/>
          </a:bodyPr>
          <a:lstStyle/>
          <a:p>
            <a:r>
              <a:rPr lang="en-US" sz="2400" kern="1200" dirty="0" smtClean="0">
                <a:solidFill>
                  <a:schemeClr val="tx1"/>
                </a:solidFill>
                <a:effectLst/>
                <a:latin typeface="+mn-lt"/>
                <a:ea typeface="+mn-ea"/>
                <a:cs typeface="+mn-cs"/>
              </a:rPr>
              <a:t>In Diagram View, You can drag &amp;drop fields to create one-to-many relationships between </a:t>
            </a:r>
            <a:r>
              <a:rPr lang="en-US" sz="2400" dirty="0" smtClean="0"/>
              <a:t>Lookup </a:t>
            </a:r>
            <a:r>
              <a:rPr lang="en-US" sz="2400" dirty="0"/>
              <a:t>Table (Dimension Table) </a:t>
            </a:r>
            <a:r>
              <a:rPr lang="en-US" sz="2400" dirty="0" smtClean="0"/>
              <a:t>and Transaction </a:t>
            </a:r>
            <a:r>
              <a:rPr lang="en-US" sz="2400" dirty="0"/>
              <a:t>Table (Fact Table) </a:t>
            </a:r>
            <a:endParaRPr lang="en-US" sz="2400" kern="1200" dirty="0" smtClean="0">
              <a:solidFill>
                <a:schemeClr val="tx1"/>
              </a:solidFill>
              <a:effectLst/>
              <a:latin typeface="+mn-lt"/>
              <a:ea typeface="+mn-ea"/>
              <a:cs typeface="+mn-cs"/>
            </a:endParaRPr>
          </a:p>
          <a:p>
            <a:pPr lvl="1"/>
            <a:r>
              <a:rPr lang="en-US" sz="2400" dirty="0" smtClean="0"/>
              <a:t>Although there are other types of relationships, we are only creating </a:t>
            </a:r>
            <a:r>
              <a:rPr lang="en-US" sz="2400" dirty="0"/>
              <a:t>One to Many </a:t>
            </a:r>
            <a:r>
              <a:rPr lang="en-US" sz="2400" dirty="0" smtClean="0"/>
              <a:t>Relationships.</a:t>
            </a:r>
          </a:p>
          <a:p>
            <a:pPr lvl="2"/>
            <a:r>
              <a:rPr lang="en-US" sz="2000" dirty="0"/>
              <a:t>One to Many </a:t>
            </a:r>
            <a:r>
              <a:rPr lang="en-US" sz="2000" dirty="0" smtClean="0"/>
              <a:t>Relationship means that the Lookup Table (Dimension Table) has a unique list in the first column and the Transaction Table (Fact Table) can have many repeats in its related column.</a:t>
            </a:r>
            <a:endParaRPr lang="en-US" sz="2000" dirty="0" smtClean="0">
              <a:effectLst/>
            </a:endParaRPr>
          </a:p>
          <a:p>
            <a:r>
              <a:rPr lang="en-US" sz="2400" dirty="0"/>
              <a:t>Relationships allow us </a:t>
            </a:r>
            <a:r>
              <a:rPr lang="en-US" sz="2400" dirty="0" smtClean="0"/>
              <a:t>to:</a:t>
            </a:r>
          </a:p>
          <a:p>
            <a:pPr marL="868680" lvl="1" indent="-457200">
              <a:buFont typeface="+mj-lt"/>
              <a:buAutoNum type="arabicPeriod"/>
            </a:pPr>
            <a:r>
              <a:rPr lang="en-US" dirty="0"/>
              <a:t>D</a:t>
            </a:r>
            <a:r>
              <a:rPr lang="en-US" dirty="0" smtClean="0"/>
              <a:t>rag </a:t>
            </a:r>
            <a:r>
              <a:rPr lang="en-US" dirty="0"/>
              <a:t>fields from multiple tables in our PivotTable Field </a:t>
            </a:r>
            <a:r>
              <a:rPr lang="en-US" dirty="0" smtClean="0"/>
              <a:t>List.</a:t>
            </a:r>
          </a:p>
          <a:p>
            <a:pPr marL="868680" lvl="1" indent="-457200">
              <a:buFont typeface="+mj-lt"/>
              <a:buAutoNum type="arabicPeriod"/>
            </a:pPr>
            <a:r>
              <a:rPr lang="en-US" dirty="0" smtClean="0"/>
              <a:t>Build </a:t>
            </a:r>
            <a:r>
              <a:rPr lang="en-US" dirty="0"/>
              <a:t>DAX formulas that can simultaneously work with related tables.</a:t>
            </a:r>
          </a:p>
          <a:p>
            <a:r>
              <a:rPr lang="en-US" dirty="0"/>
              <a:t>With Relationships, Filters/Criteria flow down from the Lookup Table (Dimension Table) to the Transaction Table (Fact Table) and actually filter the Transaction Table (Fact Table) to cause it to have fewer rows “showing”. This is one aspect of the Columnar Database that contributes to efficient formula calculation.</a:t>
            </a:r>
          </a:p>
        </p:txBody>
      </p:sp>
      <p:sp>
        <p:nvSpPr>
          <p:cNvPr id="4" name="Slide Number Placeholder 3"/>
          <p:cNvSpPr>
            <a:spLocks noGrp="1"/>
          </p:cNvSpPr>
          <p:nvPr>
            <p:ph type="sldNum" sz="quarter" idx="12"/>
          </p:nvPr>
        </p:nvSpPr>
        <p:spPr/>
        <p:txBody>
          <a:bodyPr/>
          <a:lstStyle/>
          <a:p>
            <a:fld id="{F2EC359B-1AB6-43CE-8AE3-778957AE5EF7}" type="slidenum">
              <a:rPr lang="en-US" smtClean="0"/>
              <a:pPr/>
              <a:t>16</a:t>
            </a:fld>
            <a:endParaRPr lang="en-US" dirty="0"/>
          </a:p>
        </p:txBody>
      </p:sp>
    </p:spTree>
    <p:extLst>
      <p:ext uri="{BB962C8B-B14F-4D97-AF65-F5344CB8AC3E}">
        <p14:creationId xmlns:p14="http://schemas.microsoft.com/office/powerpoint/2010/main" val="1439167313"/>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228600"/>
            <a:r>
              <a:rPr lang="en-US" sz="4000" dirty="0" smtClean="0"/>
              <a:t>3) Use DAX Formula Language to Build Formulas that We Can Use in Our PivotTable</a:t>
            </a:r>
            <a:endParaRPr lang="en-US" sz="4000" dirty="0"/>
          </a:p>
        </p:txBody>
      </p:sp>
      <p:sp>
        <p:nvSpPr>
          <p:cNvPr id="3" name="Content Placeholder 2"/>
          <p:cNvSpPr>
            <a:spLocks noGrp="1"/>
          </p:cNvSpPr>
          <p:nvPr>
            <p:ph idx="1"/>
          </p:nvPr>
        </p:nvSpPr>
        <p:spPr>
          <a:xfrm>
            <a:off x="300942" y="1600200"/>
            <a:ext cx="10741306" cy="4800600"/>
          </a:xfrm>
        </p:spPr>
        <p:txBody>
          <a:bodyPr/>
          <a:lstStyle/>
          <a:p>
            <a:r>
              <a:rPr lang="en-US" dirty="0" smtClean="0"/>
              <a:t>There are many more DAX functions than there are functions in a standard PivotTable</a:t>
            </a:r>
          </a:p>
          <a:p>
            <a:r>
              <a:rPr lang="en-US" dirty="0" smtClean="0"/>
              <a:t>DAX functions work with the Columnar Database to work on large data sets efficiently</a:t>
            </a:r>
          </a:p>
          <a:p>
            <a:r>
              <a:rPr lang="en-US" dirty="0" smtClean="0"/>
              <a:t>Some of the DAX functions we will see:</a:t>
            </a:r>
          </a:p>
          <a:p>
            <a:pPr lvl="1"/>
            <a:r>
              <a:rPr lang="en-US" dirty="0" smtClean="0"/>
              <a:t>RELATED (like VLOOKUP </a:t>
            </a:r>
            <a:r>
              <a:rPr lang="en-US" dirty="0"/>
              <a:t>function in Excel</a:t>
            </a:r>
            <a:r>
              <a:rPr lang="en-US" dirty="0" smtClean="0"/>
              <a:t>)</a:t>
            </a:r>
            <a:endParaRPr lang="en-US" dirty="0"/>
          </a:p>
          <a:p>
            <a:pPr lvl="1"/>
            <a:r>
              <a:rPr lang="en-US" dirty="0" smtClean="0"/>
              <a:t>FORMAT (like TEXT function in Excel)</a:t>
            </a:r>
          </a:p>
          <a:p>
            <a:pPr lvl="1"/>
            <a:r>
              <a:rPr lang="en-US" dirty="0" smtClean="0"/>
              <a:t>ROUND (same as in Excel)</a:t>
            </a:r>
          </a:p>
          <a:p>
            <a:pPr lvl="1"/>
            <a:r>
              <a:rPr lang="en-US" dirty="0" smtClean="0"/>
              <a:t>SUM </a:t>
            </a:r>
            <a:r>
              <a:rPr lang="en-US" dirty="0"/>
              <a:t>(same as in Excel)</a:t>
            </a:r>
          </a:p>
          <a:p>
            <a:pPr lvl="1"/>
            <a:r>
              <a:rPr lang="en-US" dirty="0" smtClean="0"/>
              <a:t>SUMX (when you need to add an iteration over a table)</a:t>
            </a:r>
          </a:p>
          <a:p>
            <a:pPr lvl="1"/>
            <a:r>
              <a:rPr lang="en-US" dirty="0" smtClean="0"/>
              <a:t>CALCULATE (like SUMIFS or COUNTIFS (but can do any calculation, not just sum or count) AND it can alter or override the Filter/Criteria in a PivotTable</a:t>
            </a:r>
          </a:p>
          <a:p>
            <a:pPr lvl="1"/>
            <a:r>
              <a:rPr lang="en-US" dirty="0" smtClean="0"/>
              <a:t>More…</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17</a:t>
            </a:fld>
            <a:endParaRPr lang="en-US" dirty="0"/>
          </a:p>
        </p:txBody>
      </p:sp>
    </p:spTree>
    <p:extLst>
      <p:ext uri="{BB962C8B-B14F-4D97-AF65-F5344CB8AC3E}">
        <p14:creationId xmlns:p14="http://schemas.microsoft.com/office/powerpoint/2010/main" val="2065700427"/>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5655"/>
            <a:ext cx="10160000" cy="789841"/>
          </a:xfrm>
        </p:spPr>
        <p:txBody>
          <a:bodyPr/>
          <a:lstStyle/>
          <a:p>
            <a:r>
              <a:rPr lang="en-US" dirty="0" smtClean="0"/>
              <a:t>4) Two </a:t>
            </a:r>
            <a:r>
              <a:rPr lang="en-US" dirty="0"/>
              <a:t>types of formulas in </a:t>
            </a:r>
            <a:r>
              <a:rPr lang="en-US" dirty="0" smtClean="0"/>
              <a:t>DAX</a:t>
            </a:r>
            <a:endParaRPr lang="en-US" dirty="0"/>
          </a:p>
        </p:txBody>
      </p:sp>
      <p:sp>
        <p:nvSpPr>
          <p:cNvPr id="5" name="Text Placeholder 4"/>
          <p:cNvSpPr>
            <a:spLocks noGrp="1"/>
          </p:cNvSpPr>
          <p:nvPr>
            <p:ph type="body" idx="1"/>
          </p:nvPr>
        </p:nvSpPr>
        <p:spPr>
          <a:xfrm>
            <a:off x="163773" y="1125673"/>
            <a:ext cx="4421875" cy="639762"/>
          </a:xfrm>
        </p:spPr>
        <p:txBody>
          <a:bodyPr/>
          <a:lstStyle/>
          <a:p>
            <a:r>
              <a:rPr lang="en-US" sz="2400" dirty="0"/>
              <a:t>Calculated </a:t>
            </a:r>
            <a:r>
              <a:rPr lang="en-US" sz="2400" dirty="0" smtClean="0"/>
              <a:t>Column</a:t>
            </a:r>
            <a:endParaRPr lang="en-US" sz="2400" dirty="0"/>
          </a:p>
        </p:txBody>
      </p:sp>
      <p:sp>
        <p:nvSpPr>
          <p:cNvPr id="3" name="Content Placeholder 2"/>
          <p:cNvSpPr>
            <a:spLocks noGrp="1"/>
          </p:cNvSpPr>
          <p:nvPr>
            <p:ph sz="half" idx="2"/>
          </p:nvPr>
        </p:nvSpPr>
        <p:spPr>
          <a:xfrm>
            <a:off x="0" y="1765434"/>
            <a:ext cx="4701346" cy="4956085"/>
          </a:xfrm>
        </p:spPr>
        <p:txBody>
          <a:bodyPr>
            <a:normAutofit/>
          </a:bodyPr>
          <a:lstStyle/>
          <a:p>
            <a:pPr marL="342900" lvl="1">
              <a:buClr>
                <a:schemeClr val="accent1"/>
              </a:buClr>
            </a:pPr>
            <a:r>
              <a:rPr lang="en-US" sz="2600" dirty="0" smtClean="0"/>
              <a:t>Formulas </a:t>
            </a:r>
            <a:r>
              <a:rPr lang="en-US" sz="2600" dirty="0"/>
              <a:t>you build that will show up in PivotTable Field List and that you want to drag &amp; drop </a:t>
            </a:r>
            <a:r>
              <a:rPr lang="en-US" sz="2600" dirty="0" smtClean="0"/>
              <a:t>to the </a:t>
            </a:r>
            <a:r>
              <a:rPr lang="en-US" sz="2800" dirty="0" smtClean="0"/>
              <a:t>Row/Column/Filter </a:t>
            </a:r>
            <a:r>
              <a:rPr lang="en-US" sz="2800" dirty="0"/>
              <a:t>area of PivotTable</a:t>
            </a:r>
            <a:r>
              <a:rPr lang="en-US" sz="2600" dirty="0" smtClean="0"/>
              <a:t>.</a:t>
            </a:r>
          </a:p>
          <a:p>
            <a:pPr marL="708660" lvl="2">
              <a:buClr>
                <a:schemeClr val="accent1"/>
              </a:buClr>
            </a:pPr>
            <a:r>
              <a:rPr lang="en-US" sz="2400" dirty="0"/>
              <a:t>For example when we want month names in the row area of a PivotTable</a:t>
            </a:r>
            <a:r>
              <a:rPr lang="en-US" sz="2400" dirty="0" smtClean="0"/>
              <a:t>.</a:t>
            </a:r>
          </a:p>
          <a:p>
            <a:r>
              <a:rPr lang="en-US" dirty="0"/>
              <a:t>Like a Helper Column in Excel.</a:t>
            </a:r>
          </a:p>
          <a:p>
            <a:r>
              <a:rPr lang="en-US" dirty="0"/>
              <a:t>Create as new column in an import table</a:t>
            </a:r>
            <a:r>
              <a:rPr lang="en-US" dirty="0" smtClean="0"/>
              <a:t>.</a:t>
            </a:r>
            <a:endParaRPr lang="en-US" sz="2600" dirty="0"/>
          </a:p>
          <a:p>
            <a:pPr marL="708660" lvl="2">
              <a:buClr>
                <a:schemeClr val="accent1"/>
              </a:buClr>
            </a:pPr>
            <a:endParaRPr lang="en-US" sz="2400" dirty="0"/>
          </a:p>
          <a:p>
            <a:endParaRPr lang="en-US" dirty="0"/>
          </a:p>
          <a:p>
            <a:endParaRPr lang="en-US" dirty="0" smtClean="0"/>
          </a:p>
        </p:txBody>
      </p:sp>
      <p:sp>
        <p:nvSpPr>
          <p:cNvPr id="6" name="Text Placeholder 5"/>
          <p:cNvSpPr>
            <a:spLocks noGrp="1"/>
          </p:cNvSpPr>
          <p:nvPr>
            <p:ph type="body" sz="quarter" idx="3"/>
          </p:nvPr>
        </p:nvSpPr>
        <p:spPr>
          <a:xfrm>
            <a:off x="5650173" y="1125673"/>
            <a:ext cx="5119427" cy="639762"/>
          </a:xfrm>
        </p:spPr>
        <p:txBody>
          <a:bodyPr/>
          <a:lstStyle/>
          <a:p>
            <a:r>
              <a:rPr lang="en-US" sz="2400" dirty="0"/>
              <a:t>Measures (Calculated Fields</a:t>
            </a:r>
            <a:r>
              <a:rPr lang="en-US" sz="2400" dirty="0" smtClean="0"/>
              <a:t>)</a:t>
            </a:r>
            <a:endParaRPr lang="en-US" sz="2400" dirty="0"/>
          </a:p>
        </p:txBody>
      </p:sp>
      <p:sp>
        <p:nvSpPr>
          <p:cNvPr id="7" name="Content Placeholder 6"/>
          <p:cNvSpPr>
            <a:spLocks noGrp="1"/>
          </p:cNvSpPr>
          <p:nvPr>
            <p:ph sz="quarter" idx="4"/>
          </p:nvPr>
        </p:nvSpPr>
        <p:spPr>
          <a:xfrm>
            <a:off x="4865119" y="1765434"/>
            <a:ext cx="6121329" cy="4956085"/>
          </a:xfrm>
        </p:spPr>
        <p:txBody>
          <a:bodyPr>
            <a:normAutofit/>
          </a:bodyPr>
          <a:lstStyle/>
          <a:p>
            <a:pPr lvl="1"/>
            <a:r>
              <a:rPr lang="en-US" sz="2600" dirty="0" smtClean="0"/>
              <a:t>Formulas </a:t>
            </a:r>
            <a:r>
              <a:rPr lang="en-US" sz="2600" dirty="0"/>
              <a:t>you build that </a:t>
            </a:r>
            <a:r>
              <a:rPr lang="en-US" sz="2600" dirty="0" smtClean="0"/>
              <a:t>will show up in PivotTable Field List and that you </a:t>
            </a:r>
            <a:r>
              <a:rPr lang="en-US" sz="2600" dirty="0"/>
              <a:t>want to </a:t>
            </a:r>
            <a:r>
              <a:rPr lang="en-US" sz="2600" dirty="0" smtClean="0"/>
              <a:t>drag &amp; drop </a:t>
            </a:r>
            <a:r>
              <a:rPr lang="en-US" sz="2600" dirty="0"/>
              <a:t>in the Values area of a </a:t>
            </a:r>
            <a:r>
              <a:rPr lang="en-US" sz="2600" dirty="0" smtClean="0"/>
              <a:t>PivotTable.</a:t>
            </a:r>
          </a:p>
          <a:p>
            <a:pPr lvl="2"/>
            <a:r>
              <a:rPr lang="en-US" sz="2500" dirty="0" smtClean="0"/>
              <a:t>For example, a calculation for Total </a:t>
            </a:r>
            <a:r>
              <a:rPr lang="en-US" sz="2500" dirty="0"/>
              <a:t>R</a:t>
            </a:r>
            <a:r>
              <a:rPr lang="en-US" sz="2500" dirty="0" smtClean="0"/>
              <a:t>evenue or Percentage Change for the period.</a:t>
            </a:r>
            <a:endParaRPr lang="en-US" sz="2500" dirty="0"/>
          </a:p>
          <a:p>
            <a:pPr lvl="1"/>
            <a:r>
              <a:rPr lang="en-US" sz="2600" dirty="0" smtClean="0"/>
              <a:t>Created below the imported table which you want to display the formula (in its PivotTable Field List) in the “Measure Grid”.</a:t>
            </a:r>
            <a:endParaRPr lang="en-US" dirty="0"/>
          </a:p>
          <a:p>
            <a:endParaRPr lang="en-US" dirty="0"/>
          </a:p>
          <a:p>
            <a:pPr lvl="1"/>
            <a:endParaRPr lang="en-US" sz="2400" dirty="0"/>
          </a:p>
          <a:p>
            <a:pPr lvl="1"/>
            <a:endParaRPr lang="en-US" sz="2400" dirty="0"/>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18</a:t>
            </a:fld>
            <a:endParaRPr lang="en-US" dirty="0"/>
          </a:p>
        </p:txBody>
      </p:sp>
    </p:spTree>
    <p:extLst>
      <p:ext uri="{BB962C8B-B14F-4D97-AF65-F5344CB8AC3E}">
        <p14:creationId xmlns:p14="http://schemas.microsoft.com/office/powerpoint/2010/main" val="234922571"/>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4) Manage Data Model: Data View: Create Calculated Columns </a:t>
            </a:r>
            <a:r>
              <a:rPr lang="en-US" sz="3600" dirty="0"/>
              <a:t>&amp; Measures (Calculated Fields)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25403"/>
            <a:ext cx="10160000" cy="3950194"/>
          </a:xfrm>
        </p:spPr>
      </p:pic>
      <p:sp>
        <p:nvSpPr>
          <p:cNvPr id="4" name="Slide Number Placeholder 3"/>
          <p:cNvSpPr>
            <a:spLocks noGrp="1"/>
          </p:cNvSpPr>
          <p:nvPr>
            <p:ph type="sldNum" sz="quarter" idx="12"/>
          </p:nvPr>
        </p:nvSpPr>
        <p:spPr/>
        <p:txBody>
          <a:bodyPr/>
          <a:lstStyle/>
          <a:p>
            <a:fld id="{F2EC359B-1AB6-43CE-8AE3-778957AE5EF7}" type="slidenum">
              <a:rPr lang="en-US" smtClean="0"/>
              <a:pPr/>
              <a:t>19</a:t>
            </a:fld>
            <a:endParaRPr lang="en-US" dirty="0"/>
          </a:p>
        </p:txBody>
      </p:sp>
      <p:sp>
        <p:nvSpPr>
          <p:cNvPr id="6" name="Up Arrow 5"/>
          <p:cNvSpPr/>
          <p:nvPr/>
        </p:nvSpPr>
        <p:spPr>
          <a:xfrm>
            <a:off x="7853680" y="2875280"/>
            <a:ext cx="1249680" cy="1076960"/>
          </a:xfrm>
          <a:prstGeom prst="upArrow">
            <a:avLst>
              <a:gd name="adj1" fmla="val 65686"/>
              <a:gd name="adj2"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Data View</a:t>
            </a:r>
          </a:p>
        </p:txBody>
      </p:sp>
      <p:sp>
        <p:nvSpPr>
          <p:cNvPr id="7" name="Up Arrow 6"/>
          <p:cNvSpPr/>
          <p:nvPr/>
        </p:nvSpPr>
        <p:spPr>
          <a:xfrm>
            <a:off x="9113520" y="2923540"/>
            <a:ext cx="1249680" cy="1424940"/>
          </a:xfrm>
          <a:prstGeom prst="upArrow">
            <a:avLst>
              <a:gd name="adj1" fmla="val 77068"/>
              <a:gd name="adj2"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Calculation Area</a:t>
            </a:r>
          </a:p>
        </p:txBody>
      </p:sp>
      <p:sp>
        <p:nvSpPr>
          <p:cNvPr id="8" name="Rectangle 7"/>
          <p:cNvSpPr/>
          <p:nvPr/>
        </p:nvSpPr>
        <p:spPr>
          <a:xfrm>
            <a:off x="5691116" y="4541520"/>
            <a:ext cx="3046484" cy="84328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0000"/>
                </a:solidFill>
              </a:rPr>
              <a:t>Create Measures (Calculated Fields)</a:t>
            </a:r>
          </a:p>
          <a:p>
            <a:pPr algn="ctr"/>
            <a:r>
              <a:rPr lang="en-US" sz="2000" dirty="0" smtClean="0">
                <a:solidFill>
                  <a:srgbClr val="FF0000"/>
                </a:solidFill>
              </a:rPr>
              <a:t>here</a:t>
            </a:r>
          </a:p>
        </p:txBody>
      </p:sp>
      <p:cxnSp>
        <p:nvCxnSpPr>
          <p:cNvPr id="10" name="Straight Arrow Connector 9"/>
          <p:cNvCxnSpPr>
            <a:stCxn id="7" idx="2"/>
            <a:endCxn id="8" idx="3"/>
          </p:cNvCxnSpPr>
          <p:nvPr/>
        </p:nvCxnSpPr>
        <p:spPr>
          <a:xfrm flipH="1">
            <a:off x="8737600" y="4348480"/>
            <a:ext cx="1000760" cy="61468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1"/>
          </p:cNvCxnSpPr>
          <p:nvPr/>
        </p:nvCxnSpPr>
        <p:spPr>
          <a:xfrm flipH="1">
            <a:off x="2895600" y="4963160"/>
            <a:ext cx="2795516" cy="7620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902960" y="3312160"/>
            <a:ext cx="1534160" cy="89408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Calculated Columns here</a:t>
            </a:r>
          </a:p>
        </p:txBody>
      </p:sp>
      <p:cxnSp>
        <p:nvCxnSpPr>
          <p:cNvPr id="15" name="Straight Arrow Connector 14"/>
          <p:cNvCxnSpPr>
            <a:stCxn id="13" idx="1"/>
          </p:cNvCxnSpPr>
          <p:nvPr/>
        </p:nvCxnSpPr>
        <p:spPr>
          <a:xfrm flipH="1" flipV="1">
            <a:off x="4724400" y="3505200"/>
            <a:ext cx="1178560" cy="25400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437609"/>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4"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1+#ppt_w/2"/>
                                          </p:val>
                                        </p:tav>
                                        <p:tav tm="100000">
                                          <p:val>
                                            <p:strVal val="#ppt_x"/>
                                          </p:val>
                                        </p:tav>
                                      </p:tavLst>
                                    </p:anim>
                                    <p:anim calcmode="lin" valueType="num">
                                      <p:cBhvr additive="base">
                                        <p:cTn id="30" dur="500" fill="hold"/>
                                        <p:tgtEl>
                                          <p:spTgt spid="10"/>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Autofit/>
          </a:bodyPr>
          <a:lstStyle/>
          <a:p>
            <a:pPr marL="628650" indent="-514350">
              <a:buFont typeface="+mj-lt"/>
              <a:buAutoNum type="arabicPeriod"/>
            </a:pPr>
            <a:r>
              <a:rPr lang="en-US" sz="3200" dirty="0" smtClean="0"/>
              <a:t>What is PowerPivot?</a:t>
            </a:r>
          </a:p>
          <a:p>
            <a:pPr marL="628650" indent="-514350">
              <a:buFont typeface="+mj-lt"/>
              <a:buAutoNum type="arabicPeriod"/>
            </a:pPr>
            <a:r>
              <a:rPr lang="en-US" sz="3200" dirty="0" smtClean="0"/>
              <a:t>Which versions of Excel contain PowerPivot</a:t>
            </a:r>
          </a:p>
          <a:p>
            <a:pPr marL="628650" indent="-514350">
              <a:buFont typeface="+mj-lt"/>
              <a:buAutoNum type="arabicPeriod"/>
            </a:pPr>
            <a:r>
              <a:rPr lang="en-US" sz="3200" dirty="0" smtClean="0"/>
              <a:t>What is Data Model?</a:t>
            </a:r>
          </a:p>
          <a:p>
            <a:pPr marL="628650" indent="-514350">
              <a:buFont typeface="+mj-lt"/>
              <a:buAutoNum type="arabicPeriod"/>
            </a:pPr>
            <a:r>
              <a:rPr lang="en-US" sz="3200" dirty="0" smtClean="0"/>
              <a:t>Columnar Database</a:t>
            </a:r>
          </a:p>
          <a:p>
            <a:pPr marL="628650" indent="-514350">
              <a:buFont typeface="+mj-lt"/>
              <a:buAutoNum type="arabicPeriod"/>
            </a:pPr>
            <a:r>
              <a:rPr lang="en-US" sz="3200" dirty="0" smtClean="0"/>
              <a:t>Data Modeling</a:t>
            </a:r>
          </a:p>
          <a:p>
            <a:pPr marL="628650" indent="-514350">
              <a:buFont typeface="+mj-lt"/>
              <a:buAutoNum type="arabicPeriod"/>
            </a:pPr>
            <a:r>
              <a:rPr lang="en-US" sz="3200" dirty="0" smtClean="0"/>
              <a:t>Related Tables</a:t>
            </a:r>
          </a:p>
          <a:p>
            <a:pPr marL="628650" indent="-514350">
              <a:buFont typeface="+mj-lt"/>
              <a:buAutoNum type="arabicPeriod"/>
            </a:pPr>
            <a:r>
              <a:rPr lang="en-US" sz="3200" dirty="0"/>
              <a:t>References for more advanced PowerPivot and Data </a:t>
            </a:r>
            <a:r>
              <a:rPr lang="en-US" sz="3200" dirty="0" smtClean="0"/>
              <a:t>Modeling</a:t>
            </a:r>
            <a:endParaRPr lang="en-US" sz="32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2</a:t>
            </a:fld>
            <a:endParaRPr lang="en-US" dirty="0"/>
          </a:p>
        </p:txBody>
      </p:sp>
    </p:spTree>
    <p:extLst>
      <p:ext uri="{BB962C8B-B14F-4D97-AF65-F5344CB8AC3E}">
        <p14:creationId xmlns:p14="http://schemas.microsoft.com/office/powerpoint/2010/main" val="3507964854"/>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708001"/>
          </a:xfrm>
        </p:spPr>
        <p:txBody>
          <a:bodyPr/>
          <a:lstStyle/>
          <a:p>
            <a:r>
              <a:rPr lang="en-US" dirty="0"/>
              <a:t>4) </a:t>
            </a:r>
            <a:r>
              <a:rPr lang="en-US" dirty="0" smtClean="0"/>
              <a:t>more about DAX </a:t>
            </a:r>
            <a:r>
              <a:rPr lang="en-US" dirty="0"/>
              <a:t>Calculated </a:t>
            </a:r>
            <a:r>
              <a:rPr lang="en-US" dirty="0" smtClean="0"/>
              <a:t>Column</a:t>
            </a:r>
            <a:endParaRPr lang="en-US" dirty="0"/>
          </a:p>
        </p:txBody>
      </p:sp>
      <p:sp>
        <p:nvSpPr>
          <p:cNvPr id="3" name="Content Placeholder 2"/>
          <p:cNvSpPr>
            <a:spLocks noGrp="1"/>
          </p:cNvSpPr>
          <p:nvPr>
            <p:ph idx="1"/>
          </p:nvPr>
        </p:nvSpPr>
        <p:spPr>
          <a:xfrm>
            <a:off x="395785" y="1296537"/>
            <a:ext cx="10373815" cy="5295332"/>
          </a:xfrm>
        </p:spPr>
        <p:txBody>
          <a:bodyPr>
            <a:normAutofit/>
          </a:bodyPr>
          <a:lstStyle/>
          <a:p>
            <a:r>
              <a:rPr lang="en-US" sz="2400" dirty="0" smtClean="0"/>
              <a:t>When you create a Calculated Colum start the formula with an equal sign.</a:t>
            </a:r>
          </a:p>
          <a:p>
            <a:r>
              <a:rPr lang="en-US" sz="2400" dirty="0"/>
              <a:t>When you enter a formula into a Calculated Column, the same formula is in whole column. It always knows how to calculate because of </a:t>
            </a:r>
            <a:r>
              <a:rPr lang="en-US" sz="2400" dirty="0" smtClean="0"/>
              <a:t>Row Context (what row it is in).</a:t>
            </a:r>
            <a:endParaRPr lang="en-US" sz="2400" dirty="0"/>
          </a:p>
          <a:p>
            <a:r>
              <a:rPr lang="en-US" sz="2400" dirty="0"/>
              <a:t>Formula convention:</a:t>
            </a:r>
          </a:p>
          <a:p>
            <a:pPr lvl="1"/>
            <a:r>
              <a:rPr lang="en-US" sz="2400" dirty="0"/>
              <a:t>When referring to a column in a table, use the full Table Name and Field Name.</a:t>
            </a:r>
          </a:p>
          <a:p>
            <a:pPr lvl="1"/>
            <a:r>
              <a:rPr lang="en-US" sz="2400" dirty="0"/>
              <a:t>When using a Measure (Calculated Field) in a formula, use square brackets and the Measure (Calculated Field) Name.</a:t>
            </a:r>
          </a:p>
          <a:p>
            <a:r>
              <a:rPr lang="en-US" sz="2400" dirty="0"/>
              <a:t>Calculated Columns will allow you to apply Number Formatting and it will show up in </a:t>
            </a:r>
            <a:r>
              <a:rPr lang="en-US" sz="2400" dirty="0" smtClean="0"/>
              <a:t>PivotTable</a:t>
            </a:r>
            <a:r>
              <a:rPr lang="en-US" sz="2400" dirty="0"/>
              <a:t> </a:t>
            </a:r>
            <a:r>
              <a:rPr lang="en-US" sz="2400" dirty="0" smtClean="0"/>
              <a:t>(not a common practice).</a:t>
            </a:r>
            <a:endParaRPr lang="en-US" sz="2400" dirty="0"/>
          </a:p>
          <a:p>
            <a:r>
              <a:rPr lang="en-US" sz="2400" dirty="0"/>
              <a:t>Calculated Columns can be used in a PivotTable or in Measures (Calculated Fields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20</a:t>
            </a:fld>
            <a:endParaRPr lang="en-US" dirty="0"/>
          </a:p>
        </p:txBody>
      </p:sp>
    </p:spTree>
    <p:extLst>
      <p:ext uri="{BB962C8B-B14F-4D97-AF65-F5344CB8AC3E}">
        <p14:creationId xmlns:p14="http://schemas.microsoft.com/office/powerpoint/2010/main" val="1567757212"/>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708001"/>
          </a:xfrm>
        </p:spPr>
        <p:txBody>
          <a:bodyPr/>
          <a:lstStyle/>
          <a:p>
            <a:r>
              <a:rPr lang="en-US" dirty="0"/>
              <a:t>4) </a:t>
            </a:r>
            <a:r>
              <a:rPr lang="en-US" dirty="0" smtClean="0"/>
              <a:t>Calculated Column Row Context</a:t>
            </a:r>
            <a:endParaRPr lang="en-US" dirty="0"/>
          </a:p>
        </p:txBody>
      </p:sp>
      <p:sp>
        <p:nvSpPr>
          <p:cNvPr id="3" name="Content Placeholder 2"/>
          <p:cNvSpPr>
            <a:spLocks noGrp="1"/>
          </p:cNvSpPr>
          <p:nvPr>
            <p:ph idx="1"/>
          </p:nvPr>
        </p:nvSpPr>
        <p:spPr>
          <a:xfrm>
            <a:off x="395785" y="1296537"/>
            <a:ext cx="10373815" cy="5295332"/>
          </a:xfrm>
        </p:spPr>
        <p:txBody>
          <a:bodyPr>
            <a:normAutofit/>
          </a:bodyPr>
          <a:lstStyle/>
          <a:p>
            <a:r>
              <a:rPr lang="en-US" sz="3200" dirty="0" smtClean="0"/>
              <a:t>Row Context</a:t>
            </a:r>
          </a:p>
          <a:p>
            <a:pPr lvl="1"/>
            <a:r>
              <a:rPr lang="en-US" sz="3200" dirty="0" smtClean="0"/>
              <a:t>Row </a:t>
            </a:r>
            <a:r>
              <a:rPr lang="en-US" sz="3200" dirty="0"/>
              <a:t>Context happens in Calculated </a:t>
            </a:r>
            <a:r>
              <a:rPr lang="en-US" sz="3200" dirty="0" smtClean="0"/>
              <a:t>Columns.</a:t>
            </a:r>
          </a:p>
          <a:p>
            <a:pPr lvl="1"/>
            <a:r>
              <a:rPr lang="en-US" sz="3200" dirty="0" smtClean="0"/>
              <a:t>For example, if there is a relationship between two tables, the RELATED function knows to look at the related item in the current row and look it up in the related table</a:t>
            </a:r>
            <a:r>
              <a:rPr lang="en-US" sz="3200" dirty="0" smtClean="0"/>
              <a:t>.</a:t>
            </a:r>
          </a:p>
          <a:p>
            <a:pPr lvl="1"/>
            <a:r>
              <a:rPr lang="en-US" sz="3200" dirty="0" smtClean="0"/>
              <a:t>Another example: if we use the table and field name “</a:t>
            </a:r>
            <a:r>
              <a:rPr lang="en-US" sz="3200" dirty="0" err="1" smtClean="0"/>
              <a:t>fSales</a:t>
            </a:r>
            <a:r>
              <a:rPr lang="en-US" sz="3200" dirty="0" smtClean="0"/>
              <a:t>[Units]” in a Calculated Column formula the </a:t>
            </a:r>
            <a:r>
              <a:rPr lang="en-US" sz="3200" dirty="0" err="1"/>
              <a:t>the</a:t>
            </a:r>
            <a:r>
              <a:rPr lang="en-US" sz="3200" dirty="0"/>
              <a:t> table and field name </a:t>
            </a:r>
            <a:r>
              <a:rPr lang="en-US" sz="3200" dirty="0" smtClean="0"/>
              <a:t>will know to get the units for the current row because of Row Context.</a:t>
            </a:r>
            <a:endParaRPr lang="en-US" sz="32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21</a:t>
            </a:fld>
            <a:endParaRPr lang="en-US" dirty="0"/>
          </a:p>
        </p:txBody>
      </p:sp>
    </p:spTree>
    <p:extLst>
      <p:ext uri="{BB962C8B-B14F-4D97-AF65-F5344CB8AC3E}">
        <p14:creationId xmlns:p14="http://schemas.microsoft.com/office/powerpoint/2010/main" val="4125459492"/>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89" y="274638"/>
            <a:ext cx="10549719" cy="735296"/>
          </a:xfrm>
        </p:spPr>
        <p:txBody>
          <a:bodyPr/>
          <a:lstStyle/>
          <a:p>
            <a:r>
              <a:rPr lang="en-US" sz="4000" dirty="0"/>
              <a:t>4) </a:t>
            </a:r>
            <a:r>
              <a:rPr lang="en-US" sz="4000" dirty="0" smtClean="0"/>
              <a:t>more about DAX Measures (Calculated Fields)</a:t>
            </a:r>
            <a:endParaRPr lang="en-US" sz="4000" dirty="0"/>
          </a:p>
        </p:txBody>
      </p:sp>
      <p:sp>
        <p:nvSpPr>
          <p:cNvPr id="7" name="Content Placeholder 6"/>
          <p:cNvSpPr>
            <a:spLocks noGrp="1"/>
          </p:cNvSpPr>
          <p:nvPr>
            <p:ph idx="1"/>
          </p:nvPr>
        </p:nvSpPr>
        <p:spPr>
          <a:xfrm>
            <a:off x="177421" y="1201004"/>
            <a:ext cx="10740787" cy="5336275"/>
          </a:xfrm>
        </p:spPr>
        <p:txBody>
          <a:bodyPr>
            <a:normAutofit/>
          </a:bodyPr>
          <a:lstStyle/>
          <a:p>
            <a:r>
              <a:rPr lang="en-US" sz="2400" dirty="0"/>
              <a:t>When you create a Calculated Field (Measures</a:t>
            </a:r>
            <a:r>
              <a:rPr lang="en-US" sz="2400" dirty="0" smtClean="0"/>
              <a:t>) start </a:t>
            </a:r>
            <a:r>
              <a:rPr lang="en-US" sz="2400" dirty="0"/>
              <a:t>the formula with </a:t>
            </a:r>
            <a:r>
              <a:rPr lang="en-US" sz="2400" dirty="0" smtClean="0"/>
              <a:t>a </a:t>
            </a:r>
            <a:r>
              <a:rPr lang="en-US" sz="2400" dirty="0"/>
              <a:t>colon and equal sign </a:t>
            </a:r>
            <a:r>
              <a:rPr lang="en-US" sz="2400" dirty="0" smtClean="0"/>
              <a:t>:=</a:t>
            </a:r>
          </a:p>
          <a:p>
            <a:r>
              <a:rPr lang="en-US" sz="2400" dirty="0"/>
              <a:t>Formula convention:</a:t>
            </a:r>
          </a:p>
          <a:p>
            <a:pPr lvl="1"/>
            <a:r>
              <a:rPr lang="en-US" sz="2400" dirty="0"/>
              <a:t>When referring to a column in a table, use the full Table Name and Field Name.</a:t>
            </a:r>
          </a:p>
          <a:p>
            <a:pPr lvl="1"/>
            <a:r>
              <a:rPr lang="en-US" sz="2400" dirty="0"/>
              <a:t>When using a Measure (Calculated Field) in a formula, use square brackets and the Measure (Calculated Field) Name.</a:t>
            </a:r>
          </a:p>
          <a:p>
            <a:r>
              <a:rPr lang="en-US" sz="2800" dirty="0"/>
              <a:t>Measures (Calculated Fields) </a:t>
            </a:r>
            <a:r>
              <a:rPr lang="en-US" sz="2400" dirty="0"/>
              <a:t>will allow you to apply Number Formatting and it will show up in PivotTable. </a:t>
            </a:r>
          </a:p>
          <a:p>
            <a:r>
              <a:rPr lang="en-US" sz="2800" dirty="0"/>
              <a:t>Measures (Calculated Fields) </a:t>
            </a:r>
            <a:r>
              <a:rPr lang="en-US" sz="2400" dirty="0"/>
              <a:t>can be used in a PivotTable or in Measures (Calculated Fields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22</a:t>
            </a:fld>
            <a:endParaRPr lang="en-US" dirty="0"/>
          </a:p>
        </p:txBody>
      </p:sp>
    </p:spTree>
    <p:extLst>
      <p:ext uri="{BB962C8B-B14F-4D97-AF65-F5344CB8AC3E}">
        <p14:creationId xmlns:p14="http://schemas.microsoft.com/office/powerpoint/2010/main" val="2458349323"/>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89" y="274638"/>
            <a:ext cx="10549719" cy="735296"/>
          </a:xfrm>
        </p:spPr>
        <p:txBody>
          <a:bodyPr/>
          <a:lstStyle/>
          <a:p>
            <a:r>
              <a:rPr lang="en-US" sz="4000" dirty="0"/>
              <a:t>4) </a:t>
            </a:r>
            <a:r>
              <a:rPr lang="en-US" sz="4000" dirty="0" smtClean="0"/>
              <a:t>DAX Measures (Calculated Fields) Filter Context</a:t>
            </a:r>
            <a:endParaRPr lang="en-US" sz="4000" dirty="0"/>
          </a:p>
        </p:txBody>
      </p:sp>
      <p:sp>
        <p:nvSpPr>
          <p:cNvPr id="7" name="Content Placeholder 6"/>
          <p:cNvSpPr>
            <a:spLocks noGrp="1"/>
          </p:cNvSpPr>
          <p:nvPr>
            <p:ph idx="1"/>
          </p:nvPr>
        </p:nvSpPr>
        <p:spPr>
          <a:xfrm>
            <a:off x="177421" y="1201004"/>
            <a:ext cx="10740787" cy="5336275"/>
          </a:xfrm>
        </p:spPr>
        <p:txBody>
          <a:bodyPr>
            <a:noAutofit/>
          </a:bodyPr>
          <a:lstStyle/>
          <a:p>
            <a:r>
              <a:rPr lang="en-US" sz="2400" dirty="0" smtClean="0"/>
              <a:t>Filter Context</a:t>
            </a:r>
          </a:p>
          <a:p>
            <a:pPr lvl="1"/>
            <a:r>
              <a:rPr lang="en-US" sz="2400" dirty="0" smtClean="0"/>
              <a:t>Filter Context happens to Measures (Calculated Fields) in PivotTables</a:t>
            </a:r>
          </a:p>
          <a:p>
            <a:pPr lvl="1"/>
            <a:r>
              <a:rPr lang="en-US" sz="2400" dirty="0" smtClean="0"/>
              <a:t>Filter Context happens when you:</a:t>
            </a:r>
          </a:p>
          <a:p>
            <a:pPr lvl="2"/>
            <a:r>
              <a:rPr lang="en-US" sz="2000" dirty="0" smtClean="0"/>
              <a:t>Drop </a:t>
            </a:r>
            <a:r>
              <a:rPr lang="en-US" sz="2000" dirty="0"/>
              <a:t>Measures (Calculated Fields</a:t>
            </a:r>
            <a:r>
              <a:rPr lang="en-US" sz="2000" dirty="0" smtClean="0"/>
              <a:t>) into Values area of PivotTable</a:t>
            </a:r>
            <a:br>
              <a:rPr lang="en-US" sz="2000" dirty="0" smtClean="0"/>
            </a:br>
            <a:r>
              <a:rPr lang="en-US" sz="2000" dirty="0" smtClean="0"/>
              <a:t>or</a:t>
            </a:r>
          </a:p>
          <a:p>
            <a:pPr lvl="2"/>
            <a:r>
              <a:rPr lang="en-US" sz="2000" dirty="0" smtClean="0"/>
              <a:t>When the Criteria/Filter are changed in the </a:t>
            </a:r>
            <a:r>
              <a:rPr lang="en-US" sz="2000" dirty="0"/>
              <a:t>Row/Column/Filter area of PivotTable</a:t>
            </a:r>
            <a:r>
              <a:rPr lang="en-US" sz="2000" dirty="0" smtClean="0"/>
              <a:t>.</a:t>
            </a:r>
            <a:endParaRPr lang="en-US" sz="2000" dirty="0"/>
          </a:p>
          <a:p>
            <a:pPr lvl="1"/>
            <a:r>
              <a:rPr lang="en-US" sz="2400" dirty="0" smtClean="0"/>
              <a:t>Filter Context means that the </a:t>
            </a:r>
            <a:r>
              <a:rPr lang="en-US" sz="2400" dirty="0"/>
              <a:t>Measures (Calculated Fields</a:t>
            </a:r>
            <a:r>
              <a:rPr lang="en-US" sz="2400" dirty="0" smtClean="0"/>
              <a:t>) is calculating an answer by:</a:t>
            </a:r>
          </a:p>
          <a:p>
            <a:pPr marL="1234440" lvl="2" indent="-457200">
              <a:buFont typeface="+mj-lt"/>
              <a:buAutoNum type="arabicPeriod"/>
            </a:pPr>
            <a:r>
              <a:rPr lang="en-US" sz="2000" dirty="0" smtClean="0"/>
              <a:t>Looking at the “current Criteria/Filter from the PivotTable”</a:t>
            </a:r>
          </a:p>
          <a:p>
            <a:pPr marL="1234440" lvl="2" indent="-457200">
              <a:buFont typeface="+mj-lt"/>
              <a:buAutoNum type="arabicPeriod"/>
            </a:pPr>
            <a:r>
              <a:rPr lang="en-US" sz="2000" dirty="0" smtClean="0"/>
              <a:t>Then looking at formula</a:t>
            </a:r>
          </a:p>
          <a:p>
            <a:pPr marL="1234440" lvl="2" indent="-457200">
              <a:buFont typeface="+mj-lt"/>
              <a:buAutoNum type="arabicPeriod"/>
            </a:pPr>
            <a:r>
              <a:rPr lang="en-US" sz="2000" dirty="0" smtClean="0"/>
              <a:t>Then filtering underlying tables</a:t>
            </a:r>
          </a:p>
          <a:p>
            <a:pPr marL="1234440" lvl="2" indent="-457200">
              <a:buFont typeface="+mj-lt"/>
              <a:buAutoNum type="arabicPeriod"/>
            </a:pPr>
            <a:r>
              <a:rPr lang="en-US" sz="2000" dirty="0" smtClean="0"/>
              <a:t>Then calculating an answer</a:t>
            </a:r>
          </a:p>
          <a:p>
            <a:pPr lvl="1"/>
            <a:r>
              <a:rPr lang="en-US" sz="2400" dirty="0" smtClean="0"/>
              <a:t>Criteria/Filter </a:t>
            </a:r>
            <a:r>
              <a:rPr lang="en-US" sz="2400" dirty="0"/>
              <a:t>flow </a:t>
            </a:r>
            <a:r>
              <a:rPr lang="en-US" sz="2400" dirty="0" smtClean="0"/>
              <a:t>from Lookup (Dimension) Tables down </a:t>
            </a:r>
            <a:r>
              <a:rPr lang="en-US" sz="2400" dirty="0"/>
              <a:t>to </a:t>
            </a:r>
            <a:r>
              <a:rPr lang="en-US" sz="2400" dirty="0" smtClean="0"/>
              <a:t>Transaction (Fact) Tables and then actually filter the table to “show” fewer records</a:t>
            </a:r>
            <a:r>
              <a:rPr lang="en-US" sz="2400" dirty="0" smtClean="0"/>
              <a:t>.</a:t>
            </a:r>
          </a:p>
          <a:p>
            <a:pPr lvl="1"/>
            <a:r>
              <a:rPr lang="en-US" sz="2400" dirty="0" smtClean="0"/>
              <a:t>Because DAX formulas have to calculate on a filter table, they have to process over fewer records than a complete table. This is called Filter Context and it contributes to efficient DAX formula calculation time for big data sets.</a:t>
            </a:r>
            <a:endParaRPr lang="en-US" sz="2400" dirty="0" smtClean="0"/>
          </a:p>
        </p:txBody>
      </p:sp>
      <p:sp>
        <p:nvSpPr>
          <p:cNvPr id="4" name="Slide Number Placeholder 3"/>
          <p:cNvSpPr>
            <a:spLocks noGrp="1"/>
          </p:cNvSpPr>
          <p:nvPr>
            <p:ph type="sldNum" sz="quarter" idx="12"/>
          </p:nvPr>
        </p:nvSpPr>
        <p:spPr/>
        <p:txBody>
          <a:bodyPr/>
          <a:lstStyle/>
          <a:p>
            <a:fld id="{F2EC359B-1AB6-43CE-8AE3-778957AE5EF7}" type="slidenum">
              <a:rPr lang="en-US" smtClean="0"/>
              <a:pPr/>
              <a:t>23</a:t>
            </a:fld>
            <a:endParaRPr lang="en-US" dirty="0"/>
          </a:p>
        </p:txBody>
      </p:sp>
    </p:spTree>
    <p:extLst>
      <p:ext uri="{BB962C8B-B14F-4D97-AF65-F5344CB8AC3E}">
        <p14:creationId xmlns:p14="http://schemas.microsoft.com/office/powerpoint/2010/main" val="2117691656"/>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5" y="370174"/>
            <a:ext cx="10604311" cy="680704"/>
          </a:xfrm>
        </p:spPr>
        <p:txBody>
          <a:bodyPr/>
          <a:lstStyle/>
          <a:p>
            <a:r>
              <a:rPr lang="en-US" sz="3600" dirty="0" smtClean="0"/>
              <a:t>4) Measures </a:t>
            </a:r>
            <a:r>
              <a:rPr lang="en-US" sz="3600" dirty="0"/>
              <a:t>(Calculated Fields</a:t>
            </a:r>
            <a:r>
              <a:rPr lang="en-US" sz="3600" dirty="0" smtClean="0"/>
              <a:t>) as “Portable Formulas”</a:t>
            </a:r>
            <a:endParaRPr lang="en-US" sz="3600" dirty="0"/>
          </a:p>
        </p:txBody>
      </p:sp>
      <p:sp>
        <p:nvSpPr>
          <p:cNvPr id="3" name="Content Placeholder 2"/>
          <p:cNvSpPr>
            <a:spLocks noGrp="1"/>
          </p:cNvSpPr>
          <p:nvPr>
            <p:ph idx="1"/>
          </p:nvPr>
        </p:nvSpPr>
        <p:spPr>
          <a:xfrm>
            <a:off x="218364" y="1446663"/>
            <a:ext cx="10836323" cy="5295337"/>
          </a:xfrm>
        </p:spPr>
        <p:txBody>
          <a:bodyPr>
            <a:noAutofit/>
          </a:bodyPr>
          <a:lstStyle/>
          <a:p>
            <a:pPr lvl="0"/>
            <a:r>
              <a:rPr lang="en-US" sz="2400" dirty="0"/>
              <a:t>Advantages of “Portable Formulas</a:t>
            </a:r>
            <a:r>
              <a:rPr lang="en-US" sz="2400" dirty="0" smtClean="0"/>
              <a:t>”</a:t>
            </a:r>
          </a:p>
          <a:p>
            <a:pPr marL="868680" lvl="1" indent="-457200">
              <a:buFont typeface="+mj-lt"/>
              <a:buAutoNum type="arabicPeriod"/>
            </a:pPr>
            <a:r>
              <a:rPr lang="en-US" dirty="0"/>
              <a:t>You can use the formulas in multiple PivotTables and other Measures (Calculated Fields</a:t>
            </a:r>
            <a:r>
              <a:rPr lang="en-US" dirty="0" smtClean="0"/>
              <a:t>).</a:t>
            </a:r>
            <a:endParaRPr lang="en-US" dirty="0"/>
          </a:p>
          <a:p>
            <a:pPr marL="868680" lvl="1" indent="-457200">
              <a:buFont typeface="+mj-lt"/>
              <a:buAutoNum type="arabicPeriod"/>
            </a:pPr>
            <a:r>
              <a:rPr lang="en-US" dirty="0" smtClean="0"/>
              <a:t>They will respect the criteria/filters in the row area, column area or filter area of the PivotTable.</a:t>
            </a:r>
          </a:p>
          <a:p>
            <a:pPr lvl="2"/>
            <a:r>
              <a:rPr lang="en-US" dirty="0" smtClean="0"/>
              <a:t>If you change the criteria/filter, the formula instantly updates. Normal Excel spreadsheet formulas can NOT do this</a:t>
            </a:r>
            <a:r>
              <a:rPr lang="en-US" dirty="0" smtClean="0"/>
              <a:t>.</a:t>
            </a:r>
          </a:p>
          <a:p>
            <a:pPr lvl="2"/>
            <a:r>
              <a:rPr lang="en-US" dirty="0" smtClean="0"/>
              <a:t>The criteria from the PivotTable will filter the underlying table and the formula will have to process over fewer rows then the whole table. This helps DAX formulas to process efficiently.</a:t>
            </a:r>
            <a:endParaRPr lang="en-US" dirty="0" smtClean="0"/>
          </a:p>
          <a:p>
            <a:pPr marL="868680" lvl="1" indent="-457200">
              <a:buFont typeface="+mj-lt"/>
              <a:buAutoNum type="arabicPeriod"/>
            </a:pPr>
            <a:r>
              <a:rPr lang="en-US" dirty="0" smtClean="0"/>
              <a:t>When you add Number Formatting to a Measures (Calculated Fields) it will be displayed whenever you drop the formula into a PivotTable.</a:t>
            </a:r>
          </a:p>
          <a:p>
            <a:pPr marL="1234440" lvl="2" indent="-457200">
              <a:buFont typeface="+mj-lt"/>
              <a:buAutoNum type="arabicPeriod"/>
            </a:pPr>
            <a:r>
              <a:rPr lang="en-US" sz="2000" dirty="0" smtClean="0"/>
              <a:t>You do not have to keep applying Number Formatting every time you create a new PivotTable.</a:t>
            </a:r>
          </a:p>
          <a:p>
            <a:pPr marL="868680" lvl="1" indent="-457200">
              <a:buFont typeface="+mj-lt"/>
              <a:buAutoNum type="arabicPeriod"/>
            </a:pPr>
            <a:r>
              <a:rPr lang="en-US" dirty="0" smtClean="0"/>
              <a:t>DAX Measures (Calculated Fields) work efficiently with Columnar Database on big data</a:t>
            </a:r>
            <a:r>
              <a:rPr lang="en-US" dirty="0" smtClean="0"/>
              <a:t>. DAX Measures (Explicit formulas) will calculate more quickly than non-DAX formulas.</a:t>
            </a:r>
            <a:endParaRPr lang="en-US" dirty="0" smtClean="0"/>
          </a:p>
        </p:txBody>
      </p:sp>
      <p:sp>
        <p:nvSpPr>
          <p:cNvPr id="4" name="Slide Number Placeholder 3"/>
          <p:cNvSpPr>
            <a:spLocks noGrp="1"/>
          </p:cNvSpPr>
          <p:nvPr>
            <p:ph type="sldNum" sz="quarter" idx="12"/>
          </p:nvPr>
        </p:nvSpPr>
        <p:spPr/>
        <p:txBody>
          <a:bodyPr/>
          <a:lstStyle/>
          <a:p>
            <a:fld id="{F2EC359B-1AB6-43CE-8AE3-778957AE5EF7}" type="slidenum">
              <a:rPr lang="en-US" smtClean="0"/>
              <a:pPr/>
              <a:t>24</a:t>
            </a:fld>
            <a:endParaRPr lang="en-US" dirty="0"/>
          </a:p>
        </p:txBody>
      </p:sp>
    </p:spTree>
    <p:extLst>
      <p:ext uri="{BB962C8B-B14F-4D97-AF65-F5344CB8AC3E}">
        <p14:creationId xmlns:p14="http://schemas.microsoft.com/office/powerpoint/2010/main" val="2991933989"/>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3998"/>
            <a:ext cx="10160000" cy="557875"/>
          </a:xfrm>
        </p:spPr>
        <p:txBody>
          <a:bodyPr/>
          <a:lstStyle/>
          <a:p>
            <a:r>
              <a:rPr lang="en-US" dirty="0" smtClean="0"/>
              <a:t>Implicit vs. Explicit Formulas</a:t>
            </a:r>
            <a:endParaRPr lang="en-US" dirty="0"/>
          </a:p>
        </p:txBody>
      </p:sp>
      <p:sp>
        <p:nvSpPr>
          <p:cNvPr id="5" name="Text Placeholder 4"/>
          <p:cNvSpPr>
            <a:spLocks noGrp="1"/>
          </p:cNvSpPr>
          <p:nvPr>
            <p:ph type="body" idx="1"/>
          </p:nvPr>
        </p:nvSpPr>
        <p:spPr>
          <a:xfrm>
            <a:off x="131920" y="859993"/>
            <a:ext cx="4876800" cy="639762"/>
          </a:xfrm>
        </p:spPr>
        <p:txBody>
          <a:bodyPr/>
          <a:lstStyle/>
          <a:p>
            <a:r>
              <a:rPr lang="en-US" sz="2800" dirty="0"/>
              <a:t>Implicit Formulas</a:t>
            </a:r>
          </a:p>
        </p:txBody>
      </p:sp>
      <p:sp>
        <p:nvSpPr>
          <p:cNvPr id="3" name="Content Placeholder 2"/>
          <p:cNvSpPr>
            <a:spLocks noGrp="1"/>
          </p:cNvSpPr>
          <p:nvPr>
            <p:ph sz="half" idx="2"/>
          </p:nvPr>
        </p:nvSpPr>
        <p:spPr>
          <a:xfrm>
            <a:off x="131920" y="1499755"/>
            <a:ext cx="4876800" cy="3951288"/>
          </a:xfrm>
        </p:spPr>
        <p:txBody>
          <a:bodyPr>
            <a:noAutofit/>
          </a:bodyPr>
          <a:lstStyle/>
          <a:p>
            <a:r>
              <a:rPr lang="en-US" dirty="0" smtClean="0"/>
              <a:t>Implicit Formulas:</a:t>
            </a:r>
          </a:p>
          <a:p>
            <a:pPr lvl="1"/>
            <a:r>
              <a:rPr lang="en-US" dirty="0" smtClean="0"/>
              <a:t>Using a PivotTable Function or Show Values As Calculation from a PivotTable.</a:t>
            </a:r>
          </a:p>
          <a:p>
            <a:r>
              <a:rPr lang="en-US" dirty="0"/>
              <a:t>S</a:t>
            </a:r>
            <a:r>
              <a:rPr lang="en-US" dirty="0" smtClean="0"/>
              <a:t>tay </a:t>
            </a:r>
            <a:r>
              <a:rPr lang="en-US" dirty="0"/>
              <a:t>away from </a:t>
            </a:r>
            <a:r>
              <a:rPr lang="en-US" dirty="0" smtClean="0"/>
              <a:t>implicit because they do not have the advantages of “Portable Formulas”.</a:t>
            </a:r>
          </a:p>
          <a:p>
            <a:r>
              <a:rPr lang="en-US" dirty="0" smtClean="0"/>
              <a:t>Efficient Data Models do not use Implicit Formulas.</a:t>
            </a:r>
            <a:endParaRPr lang="en-US" dirty="0"/>
          </a:p>
        </p:txBody>
      </p:sp>
      <p:sp>
        <p:nvSpPr>
          <p:cNvPr id="6" name="Text Placeholder 5"/>
          <p:cNvSpPr>
            <a:spLocks noGrp="1"/>
          </p:cNvSpPr>
          <p:nvPr>
            <p:ph type="body" sz="quarter" idx="3"/>
          </p:nvPr>
        </p:nvSpPr>
        <p:spPr>
          <a:xfrm>
            <a:off x="5008720" y="859993"/>
            <a:ext cx="5760880" cy="639762"/>
          </a:xfrm>
        </p:spPr>
        <p:txBody>
          <a:bodyPr/>
          <a:lstStyle/>
          <a:p>
            <a:r>
              <a:rPr lang="en-US" sz="2800" dirty="0"/>
              <a:t>Explicit Formula</a:t>
            </a:r>
          </a:p>
        </p:txBody>
      </p:sp>
      <p:sp>
        <p:nvSpPr>
          <p:cNvPr id="7" name="Content Placeholder 6"/>
          <p:cNvSpPr>
            <a:spLocks noGrp="1"/>
          </p:cNvSpPr>
          <p:nvPr>
            <p:ph sz="quarter" idx="4"/>
          </p:nvPr>
        </p:nvSpPr>
        <p:spPr>
          <a:xfrm>
            <a:off x="5008720" y="1499755"/>
            <a:ext cx="5760880" cy="3951288"/>
          </a:xfrm>
        </p:spPr>
        <p:txBody>
          <a:bodyPr>
            <a:noAutofit/>
          </a:bodyPr>
          <a:lstStyle/>
          <a:p>
            <a:r>
              <a:rPr lang="en-US" dirty="0"/>
              <a:t>Explicit </a:t>
            </a:r>
            <a:r>
              <a:rPr lang="en-US" dirty="0" smtClean="0"/>
              <a:t>Formula:</a:t>
            </a:r>
          </a:p>
          <a:p>
            <a:pPr lvl="1"/>
            <a:r>
              <a:rPr lang="en-US" dirty="0" smtClean="0"/>
              <a:t>Build </a:t>
            </a:r>
            <a:r>
              <a:rPr lang="en-US" dirty="0"/>
              <a:t>a </a:t>
            </a:r>
            <a:r>
              <a:rPr lang="en-US" dirty="0"/>
              <a:t>DAX Measure (Calculated Field ) </a:t>
            </a:r>
            <a:r>
              <a:rPr lang="en-US" dirty="0"/>
              <a:t>and then drop it in a </a:t>
            </a:r>
            <a:r>
              <a:rPr lang="en-US" dirty="0" smtClean="0"/>
              <a:t>PivotTable or use in other </a:t>
            </a:r>
            <a:r>
              <a:rPr lang="en-US" dirty="0"/>
              <a:t>Measures </a:t>
            </a:r>
            <a:r>
              <a:rPr lang="en-US" dirty="0" smtClean="0"/>
              <a:t> (Calculated </a:t>
            </a:r>
            <a:r>
              <a:rPr lang="en-US" dirty="0"/>
              <a:t>Fields).</a:t>
            </a:r>
            <a:endParaRPr lang="en-US" dirty="0"/>
          </a:p>
          <a:p>
            <a:r>
              <a:rPr lang="en-US" dirty="0" smtClean="0"/>
              <a:t>Efficient </a:t>
            </a:r>
            <a:r>
              <a:rPr lang="en-US" dirty="0"/>
              <a:t>Data Models </a:t>
            </a:r>
            <a:r>
              <a:rPr lang="en-US" dirty="0" smtClean="0"/>
              <a:t>use Explicit Formulas rather than Implicit Formulas.</a:t>
            </a:r>
          </a:p>
          <a:p>
            <a:r>
              <a:rPr lang="en-US" dirty="0" smtClean="0"/>
              <a:t>Advantages:</a:t>
            </a:r>
          </a:p>
          <a:p>
            <a:pPr lvl="1"/>
            <a:r>
              <a:rPr lang="en-US" dirty="0" smtClean="0"/>
              <a:t>Create formula and Number Formatting one </a:t>
            </a:r>
            <a:r>
              <a:rPr lang="en-US" dirty="0"/>
              <a:t>time and can use over and over, including in other DAX </a:t>
            </a:r>
            <a:r>
              <a:rPr lang="en-US" dirty="0" smtClean="0"/>
              <a:t>formulas.</a:t>
            </a:r>
          </a:p>
          <a:p>
            <a:pPr lvl="1"/>
            <a:r>
              <a:rPr lang="en-US" dirty="0" smtClean="0"/>
              <a:t>By using DAX functions and formulas rather than PivotTable functions, efficiency is gained because of how DAX works with the Columnar </a:t>
            </a:r>
            <a:r>
              <a:rPr lang="en-US" dirty="0" smtClean="0"/>
              <a:t>Database (DAX formulas calculate on Filtered tables).</a:t>
            </a:r>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25</a:t>
            </a:fld>
            <a:endParaRPr lang="en-US" dirty="0"/>
          </a:p>
        </p:txBody>
      </p:sp>
    </p:spTree>
    <p:extLst>
      <p:ext uri="{BB962C8B-B14F-4D97-AF65-F5344CB8AC3E}">
        <p14:creationId xmlns:p14="http://schemas.microsoft.com/office/powerpoint/2010/main" val="3070247737"/>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228600"/>
            <a:r>
              <a:rPr lang="en-US" sz="4000" dirty="0" smtClean="0"/>
              <a:t>5, 6, 7) Build PivotTables And Charts Based On Data Model. Refresh When Data Changes.</a:t>
            </a:r>
            <a:endParaRPr lang="en-US" sz="4000" dirty="0"/>
          </a:p>
        </p:txBody>
      </p:sp>
      <p:sp>
        <p:nvSpPr>
          <p:cNvPr id="3" name="Content Placeholder 2"/>
          <p:cNvSpPr>
            <a:spLocks noGrp="1"/>
          </p:cNvSpPr>
          <p:nvPr>
            <p:ph idx="1"/>
          </p:nvPr>
        </p:nvSpPr>
        <p:spPr>
          <a:xfrm>
            <a:off x="609600" y="1873160"/>
            <a:ext cx="10160000" cy="4800600"/>
          </a:xfrm>
        </p:spPr>
        <p:txBody>
          <a:bodyPr>
            <a:noAutofit/>
          </a:bodyPr>
          <a:lstStyle/>
          <a:p>
            <a:r>
              <a:rPr lang="en-US" sz="3200" dirty="0" smtClean="0"/>
              <a:t>PivotTables based on the Data Model can create from:</a:t>
            </a:r>
          </a:p>
          <a:p>
            <a:pPr lvl="1"/>
            <a:r>
              <a:rPr lang="en-US" sz="2800" dirty="0" smtClean="0"/>
              <a:t>Standard Create PivotTable dialog box by sing “Use an external data source”</a:t>
            </a:r>
          </a:p>
          <a:p>
            <a:pPr lvl="1"/>
            <a:r>
              <a:rPr lang="en-US" sz="2800" dirty="0" smtClean="0"/>
              <a:t>Manage Data Model Home Ribbon</a:t>
            </a:r>
            <a:endParaRPr lang="en-US" sz="2800" dirty="0"/>
          </a:p>
          <a:p>
            <a:r>
              <a:rPr lang="en-US" sz="3200" dirty="0"/>
              <a:t>Refresh when data source </a:t>
            </a:r>
            <a:r>
              <a:rPr lang="en-US" sz="3200" dirty="0" smtClean="0"/>
              <a:t>updates:</a:t>
            </a:r>
          </a:p>
          <a:p>
            <a:pPr lvl="1"/>
            <a:r>
              <a:rPr lang="en-US" sz="2800" dirty="0" smtClean="0"/>
              <a:t>Ctrl + Alt + F5 will update all data sources</a:t>
            </a:r>
            <a:endParaRPr lang="en-US" sz="2800" dirty="0"/>
          </a:p>
          <a:p>
            <a:r>
              <a:rPr lang="en-US" sz="3200" dirty="0"/>
              <a:t>Reports and Dashboards will </a:t>
            </a:r>
            <a:r>
              <a:rPr lang="en-US" sz="3200" dirty="0" smtClean="0"/>
              <a:t>update</a:t>
            </a:r>
          </a:p>
          <a:p>
            <a:pPr lvl="1"/>
            <a:r>
              <a:rPr lang="en-US" sz="2800" dirty="0" smtClean="0"/>
              <a:t>Right-click PivotTable report and click on Refresh</a:t>
            </a:r>
            <a:endParaRPr lang="en-US" sz="2800" dirty="0"/>
          </a:p>
          <a:p>
            <a:pPr marL="571500" indent="-457200">
              <a:buFont typeface="+mj-lt"/>
              <a:buAutoNum type="arabicPeriod"/>
            </a:pPr>
            <a:endParaRPr lang="en-US" sz="3200" dirty="0" smtClean="0"/>
          </a:p>
          <a:p>
            <a:endParaRPr lang="en-US" sz="32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26</a:t>
            </a:fld>
            <a:endParaRPr lang="en-US" dirty="0"/>
          </a:p>
        </p:txBody>
      </p:sp>
    </p:spTree>
    <p:extLst>
      <p:ext uri="{BB962C8B-B14F-4D97-AF65-F5344CB8AC3E}">
        <p14:creationId xmlns:p14="http://schemas.microsoft.com/office/powerpoint/2010/main" val="1007719850"/>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Autofit/>
          </a:bodyPr>
          <a:lstStyle/>
          <a:p>
            <a:pPr marL="571500" indent="-457200">
              <a:buFont typeface="+mj-lt"/>
              <a:buAutoNum type="arabicPeriod" startAt="8"/>
            </a:pPr>
            <a:r>
              <a:rPr lang="en-US" sz="2800" dirty="0" smtClean="0"/>
              <a:t>What Basic Topics we will cover in PowerPivot</a:t>
            </a:r>
          </a:p>
          <a:p>
            <a:pPr marL="868680" lvl="1" indent="-457200">
              <a:buFont typeface="+mj-lt"/>
              <a:buAutoNum type="arabicPeriod"/>
            </a:pPr>
            <a:r>
              <a:rPr lang="en-US" sz="2800" dirty="0"/>
              <a:t>Import data (including big data -millions of records) into Data Model using PowerPivot or Power Query.</a:t>
            </a:r>
          </a:p>
          <a:p>
            <a:pPr marL="868680" lvl="1" indent="-457200">
              <a:buFont typeface="+mj-lt"/>
              <a:buAutoNum type="arabicPeriod"/>
            </a:pPr>
            <a:r>
              <a:rPr lang="en-US" sz="2800" dirty="0"/>
              <a:t>Create Relationships between related tables</a:t>
            </a:r>
          </a:p>
          <a:p>
            <a:pPr marL="868680" lvl="1" indent="-457200">
              <a:buFont typeface="+mj-lt"/>
              <a:buAutoNum type="arabicPeriod"/>
            </a:pPr>
            <a:r>
              <a:rPr lang="en-US" sz="2800" dirty="0"/>
              <a:t>Use the new DAX formula language to build formulas that we can use in our PivotTable</a:t>
            </a:r>
            <a:r>
              <a:rPr lang="en-US" sz="2800" dirty="0" smtClean="0"/>
              <a:t>.</a:t>
            </a:r>
          </a:p>
          <a:p>
            <a:pPr marL="868680" lvl="1" indent="-457200">
              <a:buFont typeface="+mj-lt"/>
              <a:buAutoNum type="arabicPeriod"/>
            </a:pPr>
            <a:r>
              <a:rPr lang="en-US" sz="2800" dirty="0"/>
              <a:t>Two types of formulas in </a:t>
            </a:r>
            <a:r>
              <a:rPr lang="en-US" sz="2800" dirty="0" smtClean="0"/>
              <a:t>DAX</a:t>
            </a:r>
            <a:endParaRPr lang="en-US" sz="2800" dirty="0"/>
          </a:p>
          <a:p>
            <a:pPr marL="868680" lvl="1" indent="-457200">
              <a:buFont typeface="+mj-lt"/>
              <a:buAutoNum type="arabicPeriod"/>
            </a:pPr>
            <a:r>
              <a:rPr lang="en-US" sz="2800" dirty="0"/>
              <a:t>Build PivotTables and Charts based on Data Model</a:t>
            </a:r>
          </a:p>
          <a:p>
            <a:pPr marL="868680" lvl="1" indent="-457200">
              <a:buFont typeface="+mj-lt"/>
              <a:buAutoNum type="arabicPeriod"/>
            </a:pPr>
            <a:r>
              <a:rPr lang="en-US" sz="2800" dirty="0"/>
              <a:t>Refresh when data source </a:t>
            </a:r>
            <a:r>
              <a:rPr lang="en-US" sz="2800" dirty="0" smtClean="0"/>
              <a:t>updates</a:t>
            </a:r>
            <a:endParaRPr lang="en-US" sz="2800" dirty="0"/>
          </a:p>
          <a:p>
            <a:pPr marL="868680" lvl="1" indent="-457200">
              <a:buFont typeface="+mj-lt"/>
              <a:buAutoNum type="arabicPeriod"/>
            </a:pPr>
            <a:r>
              <a:rPr lang="en-US" sz="2800" dirty="0"/>
              <a:t>Reports and Dashboards will </a:t>
            </a:r>
            <a:r>
              <a:rPr lang="en-US" sz="2800" dirty="0" smtClean="0"/>
              <a:t>update</a:t>
            </a:r>
            <a:endParaRPr lang="en-US" sz="28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3</a:t>
            </a:fld>
            <a:endParaRPr lang="en-US" dirty="0"/>
          </a:p>
        </p:txBody>
      </p:sp>
    </p:spTree>
    <p:extLst>
      <p:ext uri="{BB962C8B-B14F-4D97-AF65-F5344CB8AC3E}">
        <p14:creationId xmlns:p14="http://schemas.microsoft.com/office/powerpoint/2010/main" val="3576006795"/>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789887"/>
          </a:xfrm>
        </p:spPr>
        <p:txBody>
          <a:bodyPr/>
          <a:lstStyle/>
          <a:p>
            <a:pPr lvl="0"/>
            <a:r>
              <a:rPr lang="en-US" dirty="0" smtClean="0"/>
              <a:t>What is PowerPivot?</a:t>
            </a:r>
            <a:endParaRPr lang="en-US" dirty="0"/>
          </a:p>
        </p:txBody>
      </p:sp>
      <p:sp>
        <p:nvSpPr>
          <p:cNvPr id="3" name="Content Placeholder 2"/>
          <p:cNvSpPr>
            <a:spLocks noGrp="1"/>
          </p:cNvSpPr>
          <p:nvPr>
            <p:ph idx="1"/>
          </p:nvPr>
        </p:nvSpPr>
        <p:spPr>
          <a:xfrm>
            <a:off x="382137" y="1241946"/>
            <a:ext cx="10387463" cy="5377218"/>
          </a:xfrm>
        </p:spPr>
        <p:txBody>
          <a:bodyPr>
            <a:noAutofit/>
          </a:bodyPr>
          <a:lstStyle/>
          <a:p>
            <a:pPr lvl="0"/>
            <a:r>
              <a:rPr lang="en-US" sz="2400" dirty="0" smtClean="0"/>
              <a:t>Overview: Import data (including big data) into Data Model, then with tables in Data Model you can further refine the Data Model by creating relationships between related tables and build "Portable Formulas" with the new DAX formula language that can be used in PivotTables to build reports and perform analytics.</a:t>
            </a:r>
          </a:p>
          <a:p>
            <a:pPr lvl="0"/>
            <a:r>
              <a:rPr lang="en-US" sz="2400" dirty="0" smtClean="0"/>
              <a:t>It is called PowerPivot because it is a super-charged version of the PivotTable we already know and love.</a:t>
            </a:r>
          </a:p>
          <a:p>
            <a:pPr lvl="1"/>
            <a:r>
              <a:rPr lang="en-US" sz="2400" dirty="0" smtClean="0"/>
              <a:t>It is super-charged because: 1) we can have big data behind our PivotTable and 2) because we are allowed to make formulas for the PivotTable.</a:t>
            </a:r>
          </a:p>
          <a:p>
            <a:pPr lvl="0"/>
            <a:r>
              <a:rPr lang="en-US" sz="2400" dirty="0" smtClean="0"/>
              <a:t>Power Pivot is a COM add-in that is available in Excel 2010 or later and adds a new Ribbon Tab.</a:t>
            </a:r>
          </a:p>
          <a:p>
            <a:pPr lvl="0"/>
            <a:r>
              <a:rPr lang="en-US" sz="2400" dirty="0" smtClean="0"/>
              <a:t>PowerPivot is in essence two things: 1) Data Model (data, relationships, formulas) and 2) the PivotTable report/calculations that are created from the Data Model.</a:t>
            </a:r>
          </a:p>
          <a:p>
            <a:endParaRPr lang="en-US" sz="2400" dirty="0" smtClean="0"/>
          </a:p>
        </p:txBody>
      </p:sp>
      <p:sp>
        <p:nvSpPr>
          <p:cNvPr id="4" name="Slide Number Placeholder 3"/>
          <p:cNvSpPr>
            <a:spLocks noGrp="1"/>
          </p:cNvSpPr>
          <p:nvPr>
            <p:ph type="sldNum" sz="quarter" idx="12"/>
          </p:nvPr>
        </p:nvSpPr>
        <p:spPr/>
        <p:txBody>
          <a:bodyPr/>
          <a:lstStyle/>
          <a:p>
            <a:fld id="{F2EC359B-1AB6-43CE-8AE3-778957AE5EF7}" type="slidenum">
              <a:rPr lang="en-US" smtClean="0"/>
              <a:pPr/>
              <a:t>4</a:t>
            </a:fld>
            <a:endParaRPr lang="en-US" dirty="0"/>
          </a:p>
        </p:txBody>
      </p:sp>
    </p:spTree>
    <p:extLst>
      <p:ext uri="{BB962C8B-B14F-4D97-AF65-F5344CB8AC3E}">
        <p14:creationId xmlns:p14="http://schemas.microsoft.com/office/powerpoint/2010/main" val="1836714206"/>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20" y="274638"/>
            <a:ext cx="10820400" cy="1143000"/>
          </a:xfrm>
        </p:spPr>
        <p:txBody>
          <a:bodyPr/>
          <a:lstStyle/>
          <a:p>
            <a:r>
              <a:rPr lang="en-US" sz="4400" dirty="0" smtClean="0"/>
              <a:t>Which Versions of Excel Contain PowerPivot?</a:t>
            </a:r>
            <a:endParaRPr lang="en-US" sz="4400" dirty="0"/>
          </a:p>
        </p:txBody>
      </p:sp>
      <p:sp>
        <p:nvSpPr>
          <p:cNvPr id="3" name="Content Placeholder 2"/>
          <p:cNvSpPr>
            <a:spLocks noGrp="1"/>
          </p:cNvSpPr>
          <p:nvPr>
            <p:ph idx="1"/>
          </p:nvPr>
        </p:nvSpPr>
        <p:spPr/>
        <p:txBody>
          <a:bodyPr>
            <a:normAutofit/>
          </a:bodyPr>
          <a:lstStyle/>
          <a:p>
            <a:r>
              <a:rPr lang="en-US" sz="2800" dirty="0" smtClean="0"/>
              <a:t>Versions </a:t>
            </a:r>
            <a:r>
              <a:rPr lang="en-US" sz="2800" dirty="0"/>
              <a:t>of Excel 2013 contain PowerPivot:</a:t>
            </a:r>
          </a:p>
          <a:p>
            <a:pPr lvl="1"/>
            <a:r>
              <a:rPr lang="en-US" sz="2800" dirty="0"/>
              <a:t>Office 2013 Professional Plus</a:t>
            </a:r>
          </a:p>
          <a:p>
            <a:pPr lvl="1"/>
            <a:r>
              <a:rPr lang="en-US" sz="2800" dirty="0"/>
              <a:t>Stand Alone Excel</a:t>
            </a:r>
          </a:p>
          <a:p>
            <a:pPr lvl="1"/>
            <a:r>
              <a:rPr lang="en-US" sz="2800" dirty="0"/>
              <a:t>Office 365 (E3 or E4 editions)</a:t>
            </a:r>
          </a:p>
          <a:p>
            <a:endParaRPr lang="en-US" sz="2800" dirty="0"/>
          </a:p>
          <a:p>
            <a:r>
              <a:rPr lang="en-US" sz="2800" dirty="0" smtClean="0"/>
              <a:t>Versions </a:t>
            </a:r>
            <a:r>
              <a:rPr lang="en-US" sz="2800" dirty="0"/>
              <a:t>of Excel 2016 contain PowerPivot:</a:t>
            </a:r>
          </a:p>
          <a:p>
            <a:pPr lvl="1"/>
            <a:r>
              <a:rPr lang="en-US" sz="2800" dirty="0"/>
              <a:t>Office 2016 Professional</a:t>
            </a:r>
          </a:p>
          <a:p>
            <a:pPr lvl="1"/>
            <a:r>
              <a:rPr lang="en-US" sz="2800" dirty="0"/>
              <a:t>Stand Alone Excel</a:t>
            </a:r>
          </a:p>
          <a:p>
            <a:pPr lvl="1"/>
            <a:r>
              <a:rPr lang="en-US" sz="2800" dirty="0"/>
              <a:t>Office 365 Professional Plus editions</a:t>
            </a:r>
          </a:p>
          <a:p>
            <a:endParaRPr lang="en-US" sz="28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5</a:t>
            </a:fld>
            <a:endParaRPr lang="en-US" dirty="0"/>
          </a:p>
        </p:txBody>
      </p:sp>
    </p:spTree>
    <p:extLst>
      <p:ext uri="{BB962C8B-B14F-4D97-AF65-F5344CB8AC3E}">
        <p14:creationId xmlns:p14="http://schemas.microsoft.com/office/powerpoint/2010/main" val="4084626529"/>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2558"/>
            <a:ext cx="10160000" cy="802322"/>
          </a:xfrm>
        </p:spPr>
        <p:txBody>
          <a:bodyPr/>
          <a:lstStyle/>
          <a:p>
            <a:pPr lvl="0"/>
            <a:r>
              <a:rPr lang="en-US" dirty="0" smtClean="0"/>
              <a:t>What is the Data Model?</a:t>
            </a:r>
            <a:endParaRPr lang="en-US" dirty="0"/>
          </a:p>
        </p:txBody>
      </p:sp>
      <p:sp>
        <p:nvSpPr>
          <p:cNvPr id="3" name="Content Placeholder 2"/>
          <p:cNvSpPr>
            <a:spLocks noGrp="1"/>
          </p:cNvSpPr>
          <p:nvPr>
            <p:ph idx="1"/>
          </p:nvPr>
        </p:nvSpPr>
        <p:spPr>
          <a:xfrm>
            <a:off x="172720" y="944880"/>
            <a:ext cx="10820400" cy="5638800"/>
          </a:xfrm>
        </p:spPr>
        <p:txBody>
          <a:bodyPr>
            <a:normAutofit lnSpcReduction="10000"/>
          </a:bodyPr>
          <a:lstStyle/>
          <a:p>
            <a:pPr marL="571500" indent="-457200">
              <a:buFont typeface="+mj-lt"/>
              <a:buAutoNum type="arabicPeriod"/>
            </a:pPr>
            <a:r>
              <a:rPr lang="en-US" dirty="0" smtClean="0"/>
              <a:t>Columnar </a:t>
            </a:r>
            <a:r>
              <a:rPr lang="en-US" dirty="0"/>
              <a:t>database that </a:t>
            </a:r>
            <a:r>
              <a:rPr lang="en-US" dirty="0" smtClean="0"/>
              <a:t>stores data efficiently (reduced file size).</a:t>
            </a:r>
          </a:p>
          <a:p>
            <a:pPr lvl="1"/>
            <a:r>
              <a:rPr lang="en-US" dirty="0"/>
              <a:t>Behind the scenes (in-memory) Columnar Database that allows you to import large data sets (millions of rows) that would not fit in an Excel </a:t>
            </a:r>
            <a:r>
              <a:rPr lang="en-US" dirty="0" smtClean="0"/>
              <a:t>sheet.</a:t>
            </a:r>
            <a:endParaRPr lang="en-US" dirty="0"/>
          </a:p>
          <a:p>
            <a:pPr lvl="1"/>
            <a:r>
              <a:rPr lang="en-US" dirty="0"/>
              <a:t>The Data Model stores the imported data, not in an Excel Sheet or Table, but in the “In-memory Columnar </a:t>
            </a:r>
            <a:r>
              <a:rPr lang="en-US" dirty="0" smtClean="0"/>
              <a:t>Database.</a:t>
            </a:r>
          </a:p>
          <a:p>
            <a:pPr marL="571500" indent="-457200">
              <a:buFont typeface="+mj-lt"/>
              <a:buAutoNum type="arabicPeriod"/>
            </a:pPr>
            <a:r>
              <a:rPr lang="en-US" dirty="0" smtClean="0"/>
              <a:t>Can create </a:t>
            </a:r>
            <a:r>
              <a:rPr lang="en-US" dirty="0"/>
              <a:t>Relationships between related tables (like VLOOKUP would do in Excel</a:t>
            </a:r>
            <a:r>
              <a:rPr lang="en-US" dirty="0" smtClean="0"/>
              <a:t>).</a:t>
            </a:r>
          </a:p>
          <a:p>
            <a:pPr marL="868680" lvl="1" indent="-457200">
              <a:buFont typeface="+mj-lt"/>
              <a:buAutoNum type="arabicPeriod"/>
            </a:pPr>
            <a:r>
              <a:rPr lang="en-US" dirty="0" smtClean="0"/>
              <a:t>There </a:t>
            </a:r>
            <a:r>
              <a:rPr lang="en-US" dirty="0"/>
              <a:t>are other types of relationships besides the one-to-many relationship we will use</a:t>
            </a:r>
            <a:r>
              <a:rPr lang="en-US" dirty="0" smtClean="0"/>
              <a:t>.</a:t>
            </a:r>
          </a:p>
          <a:p>
            <a:pPr marL="571500" indent="-457200">
              <a:buFont typeface="+mj-lt"/>
              <a:buAutoNum type="arabicPeriod"/>
            </a:pPr>
            <a:r>
              <a:rPr lang="en-US" dirty="0" smtClean="0"/>
              <a:t>DAX </a:t>
            </a:r>
            <a:r>
              <a:rPr lang="en-US" dirty="0"/>
              <a:t>formula language </a:t>
            </a:r>
            <a:r>
              <a:rPr lang="en-US" dirty="0" smtClean="0"/>
              <a:t>to create formulas you can use in a PivotTable.</a:t>
            </a:r>
          </a:p>
          <a:p>
            <a:pPr lvl="1"/>
            <a:r>
              <a:rPr lang="en-US" dirty="0"/>
              <a:t>DAX = Data Analysis </a:t>
            </a:r>
            <a:r>
              <a:rPr lang="en-US" dirty="0" smtClean="0"/>
              <a:t>Expressions (Expressions means formulas).</a:t>
            </a:r>
          </a:p>
          <a:p>
            <a:pPr lvl="1"/>
            <a:r>
              <a:rPr lang="en-US" sz="2100" dirty="0" smtClean="0"/>
              <a:t>There </a:t>
            </a:r>
            <a:r>
              <a:rPr lang="en-US" sz="2100" dirty="0"/>
              <a:t>are many more DAX functions in PowerPivot than there are in a PivotTable</a:t>
            </a:r>
            <a:r>
              <a:rPr lang="en-US" sz="2100" dirty="0" smtClean="0"/>
              <a:t>.</a:t>
            </a:r>
          </a:p>
          <a:p>
            <a:pPr lvl="2"/>
            <a:r>
              <a:rPr lang="en-US" sz="1900" dirty="0" smtClean="0"/>
              <a:t>New Functions like: SAMEPERIODLASTYEAR to get the parallel number from last year to then make a percentage change formula.</a:t>
            </a:r>
            <a:endParaRPr lang="en-US" sz="1900" dirty="0"/>
          </a:p>
          <a:p>
            <a:pPr lvl="1"/>
            <a:r>
              <a:rPr lang="en-US" sz="2100" dirty="0"/>
              <a:t> </a:t>
            </a:r>
            <a:r>
              <a:rPr lang="en-US" sz="2100" dirty="0" smtClean="0"/>
              <a:t>The Data Model is designed to </a:t>
            </a:r>
            <a:r>
              <a:rPr lang="en-US" sz="2100" dirty="0"/>
              <a:t>perform analytic DAX calculations efficiently and quickly (especially as compared to native Excel formulas</a:t>
            </a:r>
            <a:r>
              <a:rPr lang="en-US" sz="2100" dirty="0" smtClean="0"/>
              <a:t>).</a:t>
            </a:r>
          </a:p>
          <a:p>
            <a:pPr marL="571500" indent="-457200">
              <a:buFont typeface="+mj-lt"/>
              <a:buAutoNum type="arabicPeriod"/>
            </a:pPr>
            <a:r>
              <a:rPr lang="en-US" dirty="0"/>
              <a:t>Note: When you use Data Model, Dates cannot be grouped in the </a:t>
            </a:r>
            <a:r>
              <a:rPr lang="en-US" dirty="0" smtClean="0"/>
              <a:t>PivotTable</a:t>
            </a:r>
          </a:p>
          <a:p>
            <a:pPr lvl="1"/>
            <a:r>
              <a:rPr lang="en-US" sz="2100" dirty="0"/>
              <a:t>To get around this you must build a date lookup table called a “Calendar Table”</a:t>
            </a:r>
          </a:p>
          <a:p>
            <a:pPr marL="571500" lvl="1" indent="-457200">
              <a:buClr>
                <a:schemeClr val="accent1"/>
              </a:buClr>
              <a:buFont typeface="+mj-lt"/>
              <a:buAutoNum type="arabicPeriod"/>
            </a:pPr>
            <a:endParaRPr lang="en-US" sz="2200" dirty="0"/>
          </a:p>
          <a:p>
            <a:pPr marL="571500" indent="-45720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6</a:t>
            </a:fld>
            <a:endParaRPr lang="en-US" dirty="0"/>
          </a:p>
        </p:txBody>
      </p:sp>
    </p:spTree>
    <p:extLst>
      <p:ext uri="{BB962C8B-B14F-4D97-AF65-F5344CB8AC3E}">
        <p14:creationId xmlns:p14="http://schemas.microsoft.com/office/powerpoint/2010/main" val="3433680554"/>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2081" y="499872"/>
            <a:ext cx="10670719" cy="6083492"/>
          </a:xfrm>
        </p:spPr>
      </p:pic>
      <p:sp>
        <p:nvSpPr>
          <p:cNvPr id="4" name="Slide Number Placeholder 3"/>
          <p:cNvSpPr>
            <a:spLocks noGrp="1"/>
          </p:cNvSpPr>
          <p:nvPr>
            <p:ph type="sldNum" sz="quarter" idx="12"/>
          </p:nvPr>
        </p:nvSpPr>
        <p:spPr/>
        <p:txBody>
          <a:bodyPr/>
          <a:lstStyle/>
          <a:p>
            <a:fld id="{F2EC359B-1AB6-43CE-8AE3-778957AE5EF7}" type="slidenum">
              <a:rPr lang="en-US" smtClean="0"/>
              <a:pPr/>
              <a:t>7</a:t>
            </a:fld>
            <a:endParaRPr lang="en-US" dirty="0"/>
          </a:p>
        </p:txBody>
      </p:sp>
      <p:sp>
        <p:nvSpPr>
          <p:cNvPr id="2" name="TextBox 1"/>
          <p:cNvSpPr txBox="1"/>
          <p:nvPr/>
        </p:nvSpPr>
        <p:spPr>
          <a:xfrm>
            <a:off x="5730240" y="5365095"/>
            <a:ext cx="4643120" cy="923330"/>
          </a:xfrm>
          <a:prstGeom prst="rect">
            <a:avLst/>
          </a:prstGeom>
          <a:noFill/>
        </p:spPr>
        <p:txBody>
          <a:bodyPr wrap="square" rtlCol="0">
            <a:spAutoFit/>
          </a:bodyPr>
          <a:lstStyle/>
          <a:p>
            <a:r>
              <a:rPr lang="en-US" dirty="0" smtClean="0"/>
              <a:t>Note: In </a:t>
            </a:r>
            <a:r>
              <a:rPr lang="en-US" dirty="0"/>
              <a:t>General, Columnar Database has an even smaller file size and </a:t>
            </a:r>
            <a:r>
              <a:rPr lang="en-US" dirty="0" smtClean="0"/>
              <a:t>faster </a:t>
            </a:r>
            <a:r>
              <a:rPr lang="en-US" dirty="0"/>
              <a:t>formula </a:t>
            </a:r>
            <a:r>
              <a:rPr lang="en-US" dirty="0" smtClean="0"/>
              <a:t>calculation time than a Normalized Database.</a:t>
            </a:r>
            <a:endParaRPr lang="en-US" dirty="0"/>
          </a:p>
        </p:txBody>
      </p:sp>
    </p:spTree>
    <p:extLst>
      <p:ext uri="{BB962C8B-B14F-4D97-AF65-F5344CB8AC3E}">
        <p14:creationId xmlns:p14="http://schemas.microsoft.com/office/powerpoint/2010/main" val="4044135594"/>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4" name="cashreg.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822642"/>
          </a:xfrm>
        </p:spPr>
        <p:txBody>
          <a:bodyPr/>
          <a:lstStyle/>
          <a:p>
            <a:r>
              <a:rPr lang="en-US" sz="4000" dirty="0"/>
              <a:t>Synonyms For </a:t>
            </a:r>
            <a:r>
              <a:rPr lang="en-US" sz="4000" dirty="0" smtClean="0"/>
              <a:t>Data Model</a:t>
            </a:r>
            <a:endParaRPr lang="en-US" sz="4000" dirty="0"/>
          </a:p>
        </p:txBody>
      </p:sp>
      <p:sp>
        <p:nvSpPr>
          <p:cNvPr id="3" name="Content Placeholder 2"/>
          <p:cNvSpPr>
            <a:spLocks noGrp="1"/>
          </p:cNvSpPr>
          <p:nvPr>
            <p:ph idx="1"/>
          </p:nvPr>
        </p:nvSpPr>
        <p:spPr>
          <a:xfrm>
            <a:off x="292608" y="1328928"/>
            <a:ext cx="10704576" cy="5254752"/>
          </a:xfrm>
        </p:spPr>
        <p:txBody>
          <a:bodyPr>
            <a:normAutofit/>
          </a:bodyPr>
          <a:lstStyle/>
          <a:p>
            <a:pPr lvl="1"/>
            <a:r>
              <a:rPr lang="en-US" sz="2400" dirty="0" smtClean="0"/>
              <a:t>PowerPivot </a:t>
            </a:r>
            <a:r>
              <a:rPr lang="en-US" sz="2400" dirty="0"/>
              <a:t>Database</a:t>
            </a:r>
          </a:p>
          <a:p>
            <a:pPr lvl="1"/>
            <a:r>
              <a:rPr lang="en-US" sz="2400" dirty="0"/>
              <a:t>Columnar database</a:t>
            </a:r>
          </a:p>
          <a:p>
            <a:pPr lvl="1"/>
            <a:r>
              <a:rPr lang="en-US" sz="2400" dirty="0"/>
              <a:t>Data Model</a:t>
            </a:r>
          </a:p>
          <a:p>
            <a:pPr lvl="1"/>
            <a:r>
              <a:rPr lang="en-US" sz="2400" dirty="0"/>
              <a:t>Excel Data Model</a:t>
            </a:r>
          </a:p>
          <a:p>
            <a:pPr lvl="1"/>
            <a:r>
              <a:rPr lang="en-US" sz="2400" dirty="0"/>
              <a:t>PowerPivot Database stored in an Excel workbook</a:t>
            </a:r>
          </a:p>
          <a:p>
            <a:pPr lvl="1"/>
            <a:r>
              <a:rPr lang="en-US" sz="2400" dirty="0"/>
              <a:t>PowerPivot xVelocity engine</a:t>
            </a:r>
          </a:p>
          <a:p>
            <a:pPr lvl="1"/>
            <a:r>
              <a:rPr lang="en-US" sz="2400" dirty="0"/>
              <a:t>PowerPivot engine</a:t>
            </a:r>
          </a:p>
          <a:p>
            <a:pPr lvl="1"/>
            <a:r>
              <a:rPr lang="en-US" sz="2400" dirty="0"/>
              <a:t>XVelocity analytics engine</a:t>
            </a:r>
          </a:p>
          <a:p>
            <a:pPr lvl="1"/>
            <a:r>
              <a:rPr lang="en-US" sz="2400" dirty="0"/>
              <a:t>Excel 2013 PowerPivot engine = Tabular engine of SQL Server Analysis Services 2012 running in process inside Excel</a:t>
            </a:r>
          </a:p>
          <a:p>
            <a:pPr lvl="1"/>
            <a:r>
              <a:rPr lang="en-US" sz="2400" dirty="0"/>
              <a:t>VertiPaq =XVelocity = Database in memory = Columnar database.</a:t>
            </a:r>
          </a:p>
          <a:p>
            <a:pPr lvl="1"/>
            <a:r>
              <a:rPr lang="en-US" sz="2400" dirty="0"/>
              <a:t>Storage engine</a:t>
            </a:r>
          </a:p>
        </p:txBody>
      </p:sp>
      <p:sp>
        <p:nvSpPr>
          <p:cNvPr id="4" name="Slide Number Placeholder 3"/>
          <p:cNvSpPr>
            <a:spLocks noGrp="1"/>
          </p:cNvSpPr>
          <p:nvPr>
            <p:ph type="sldNum" sz="quarter" idx="12"/>
          </p:nvPr>
        </p:nvSpPr>
        <p:spPr/>
        <p:txBody>
          <a:bodyPr/>
          <a:lstStyle/>
          <a:p>
            <a:fld id="{F2EC359B-1AB6-43CE-8AE3-778957AE5EF7}" type="slidenum">
              <a:rPr lang="en-US" smtClean="0"/>
              <a:pPr/>
              <a:t>8</a:t>
            </a:fld>
            <a:endParaRPr lang="en-US" dirty="0"/>
          </a:p>
        </p:txBody>
      </p:sp>
    </p:spTree>
    <p:extLst>
      <p:ext uri="{BB962C8B-B14F-4D97-AF65-F5344CB8AC3E}">
        <p14:creationId xmlns:p14="http://schemas.microsoft.com/office/powerpoint/2010/main" val="98524767"/>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395063"/>
          </a:xfrm>
        </p:spPr>
        <p:txBody>
          <a:bodyPr/>
          <a:lstStyle/>
          <a:p>
            <a:r>
              <a:rPr lang="en-US" sz="3600" dirty="0" smtClean="0"/>
              <a:t>Data Modeling</a:t>
            </a:r>
            <a:endParaRPr lang="en-US" sz="3600" dirty="0"/>
          </a:p>
        </p:txBody>
      </p:sp>
      <p:sp>
        <p:nvSpPr>
          <p:cNvPr id="6" name="Text Placeholder 5"/>
          <p:cNvSpPr>
            <a:spLocks noGrp="1"/>
          </p:cNvSpPr>
          <p:nvPr>
            <p:ph type="body" idx="1"/>
          </p:nvPr>
        </p:nvSpPr>
        <p:spPr>
          <a:xfrm>
            <a:off x="609600" y="2353130"/>
            <a:ext cx="4876800" cy="596198"/>
          </a:xfrm>
        </p:spPr>
        <p:txBody>
          <a:bodyPr/>
          <a:lstStyle/>
          <a:p>
            <a:r>
              <a:rPr lang="en-US" dirty="0"/>
              <a:t>Before Power Query &amp; PowerPivot</a:t>
            </a:r>
          </a:p>
        </p:txBody>
      </p:sp>
      <p:sp>
        <p:nvSpPr>
          <p:cNvPr id="3" name="Content Placeholder 2"/>
          <p:cNvSpPr>
            <a:spLocks noGrp="1"/>
          </p:cNvSpPr>
          <p:nvPr>
            <p:ph sz="half" idx="2"/>
          </p:nvPr>
        </p:nvSpPr>
        <p:spPr>
          <a:xfrm>
            <a:off x="609600" y="2992892"/>
            <a:ext cx="4876800" cy="3682228"/>
          </a:xfrm>
        </p:spPr>
        <p:txBody>
          <a:bodyPr>
            <a:normAutofit/>
          </a:bodyPr>
          <a:lstStyle/>
          <a:p>
            <a:pPr marL="571500" indent="-457200">
              <a:buFont typeface="+mj-lt"/>
              <a:buAutoNum type="arabicPeriod"/>
            </a:pPr>
            <a:r>
              <a:rPr lang="en-US" dirty="0" smtClean="0"/>
              <a:t>Use “Get External Data” feature, Text To Columns</a:t>
            </a:r>
          </a:p>
          <a:p>
            <a:pPr marL="571500" indent="-457200">
              <a:buFont typeface="+mj-lt"/>
              <a:buAutoNum type="arabicPeriod"/>
            </a:pPr>
            <a:r>
              <a:rPr lang="en-US" dirty="0" smtClean="0"/>
              <a:t>Formulas, VLOOKUP function, Helper Columns, Array Formulas</a:t>
            </a:r>
          </a:p>
          <a:p>
            <a:pPr marL="571500" indent="-457200">
              <a:buFont typeface="+mj-lt"/>
              <a:buAutoNum type="arabicPeriod"/>
            </a:pPr>
            <a:r>
              <a:rPr lang="en-US" dirty="0" smtClean="0"/>
              <a:t>Other Excel features</a:t>
            </a:r>
          </a:p>
          <a:p>
            <a:pPr marL="571500" indent="-457200">
              <a:buFont typeface="+mj-lt"/>
              <a:buAutoNum type="arabicPeriod"/>
            </a:pPr>
            <a:r>
              <a:rPr lang="en-US" dirty="0"/>
              <a:t>T</a:t>
            </a:r>
            <a:r>
              <a:rPr lang="en-US" dirty="0" smtClean="0"/>
              <a:t>o prepare data set so we can make reports and perform analytics with PivotTables.</a:t>
            </a:r>
            <a:endParaRPr lang="en-US" dirty="0"/>
          </a:p>
        </p:txBody>
      </p:sp>
      <p:sp>
        <p:nvSpPr>
          <p:cNvPr id="7" name="Text Placeholder 6"/>
          <p:cNvSpPr>
            <a:spLocks noGrp="1"/>
          </p:cNvSpPr>
          <p:nvPr>
            <p:ph type="body" sz="quarter" idx="3"/>
          </p:nvPr>
        </p:nvSpPr>
        <p:spPr>
          <a:xfrm>
            <a:off x="5892800" y="2353130"/>
            <a:ext cx="4876800" cy="596198"/>
          </a:xfrm>
        </p:spPr>
        <p:txBody>
          <a:bodyPr/>
          <a:lstStyle/>
          <a:p>
            <a:r>
              <a:rPr lang="en-US" dirty="0" smtClean="0"/>
              <a:t>With Power Query &amp; PowerPivot</a:t>
            </a:r>
            <a:endParaRPr lang="en-US" dirty="0"/>
          </a:p>
        </p:txBody>
      </p:sp>
      <p:sp>
        <p:nvSpPr>
          <p:cNvPr id="8" name="Content Placeholder 7"/>
          <p:cNvSpPr>
            <a:spLocks noGrp="1"/>
          </p:cNvSpPr>
          <p:nvPr>
            <p:ph sz="quarter" idx="4"/>
          </p:nvPr>
        </p:nvSpPr>
        <p:spPr>
          <a:xfrm>
            <a:off x="5892800" y="2992892"/>
            <a:ext cx="4876800" cy="3682228"/>
          </a:xfrm>
        </p:spPr>
        <p:txBody>
          <a:bodyPr>
            <a:normAutofit fontScale="92500" lnSpcReduction="20000"/>
          </a:bodyPr>
          <a:lstStyle/>
          <a:p>
            <a:pPr marL="571500" indent="-457200">
              <a:buFont typeface="+mj-lt"/>
              <a:buAutoNum type="arabicPeriod"/>
            </a:pPr>
            <a:r>
              <a:rPr lang="en-US" dirty="0" smtClean="0"/>
              <a:t>Transform data and import into Data Model with Power Query</a:t>
            </a:r>
          </a:p>
          <a:p>
            <a:pPr marL="571500" indent="-457200">
              <a:buFont typeface="+mj-lt"/>
              <a:buAutoNum type="arabicPeriod"/>
            </a:pPr>
            <a:r>
              <a:rPr lang="en-US" dirty="0"/>
              <a:t>C</a:t>
            </a:r>
            <a:r>
              <a:rPr lang="en-US" dirty="0" smtClean="0"/>
              <a:t>reate relationships between related tables</a:t>
            </a:r>
          </a:p>
          <a:p>
            <a:pPr marL="571500" indent="-457200">
              <a:buFont typeface="+mj-lt"/>
              <a:buAutoNum type="arabicPeriod"/>
            </a:pPr>
            <a:r>
              <a:rPr lang="en-US" dirty="0" smtClean="0"/>
              <a:t>Create DAX Calculated Columns for row/column/filter criteria in PivotTable</a:t>
            </a:r>
          </a:p>
          <a:p>
            <a:pPr marL="571500" indent="-457200">
              <a:buFont typeface="+mj-lt"/>
              <a:buAutoNum type="arabicPeriod"/>
            </a:pPr>
            <a:r>
              <a:rPr lang="en-US" dirty="0"/>
              <a:t>C</a:t>
            </a:r>
            <a:r>
              <a:rPr lang="en-US" dirty="0" smtClean="0"/>
              <a:t>reate DAX Measures (Calculated Fields) to drop in Values area of PivotTable</a:t>
            </a:r>
          </a:p>
          <a:p>
            <a:pPr marL="571500" indent="-457200">
              <a:buFont typeface="+mj-lt"/>
              <a:buAutoNum type="arabicPeriod"/>
            </a:pPr>
            <a:r>
              <a:rPr lang="en-US" dirty="0"/>
              <a:t>S</a:t>
            </a:r>
            <a:r>
              <a:rPr lang="en-US" dirty="0" smtClean="0"/>
              <a:t>o we can make </a:t>
            </a:r>
            <a:r>
              <a:rPr lang="en-US" dirty="0"/>
              <a:t>reports and perform analytics with PivotTables.</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9</a:t>
            </a:fld>
            <a:endParaRPr lang="en-US" dirty="0"/>
          </a:p>
        </p:txBody>
      </p:sp>
      <p:sp>
        <p:nvSpPr>
          <p:cNvPr id="9" name="TextBox 8"/>
          <p:cNvSpPr txBox="1"/>
          <p:nvPr/>
        </p:nvSpPr>
        <p:spPr>
          <a:xfrm>
            <a:off x="609600" y="930711"/>
            <a:ext cx="10160000" cy="1384995"/>
          </a:xfrm>
          <a:prstGeom prst="rect">
            <a:avLst/>
          </a:prstGeom>
          <a:noFill/>
        </p:spPr>
        <p:txBody>
          <a:bodyPr wrap="square" rtlCol="0">
            <a:spAutoFit/>
          </a:bodyPr>
          <a:lstStyle/>
          <a:p>
            <a:r>
              <a:rPr lang="en-US" sz="2800" dirty="0"/>
              <a:t>Data Modeling: </a:t>
            </a:r>
            <a:r>
              <a:rPr lang="en-US" sz="2800" dirty="0" smtClean="0"/>
              <a:t>Importing and transforming, creating relationships between and creating formulas for related tables to prepare data so that we can make reports and perform analytics.</a:t>
            </a:r>
            <a:endParaRPr lang="en-US" sz="2800" dirty="0"/>
          </a:p>
        </p:txBody>
      </p:sp>
    </p:spTree>
    <p:extLst>
      <p:ext uri="{BB962C8B-B14F-4D97-AF65-F5344CB8AC3E}">
        <p14:creationId xmlns:p14="http://schemas.microsoft.com/office/powerpoint/2010/main" val="3590658069"/>
      </p:ext>
    </p:extLst>
  </p:cSld>
  <p:clrMapOvr>
    <a:masterClrMapping/>
  </p:clrMapOvr>
  <mc:AlternateContent xmlns:mc="http://schemas.openxmlformats.org/markup-compatibility/2006" xmlns:p15="http://schemas.microsoft.com/office/powerpoint/2012/main">
    <mc:Choice Requires="p15">
      <p:transition spd="slow">
        <p15:prstTrans prst="fallOve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spDef>
      <a:spPr>
        <a:solidFill>
          <a:schemeClr val="bg1"/>
        </a:solidFill>
        <a:ln>
          <a:solidFill>
            <a:srgbClr val="FF0000"/>
          </a:solidFill>
        </a:ln>
      </a:spPr>
      <a:bodyPr rtlCol="0" anchor="ctr"/>
      <a:lstStyle>
        <a:defPPr algn="ctr">
          <a:defRPr sz="2800" dirty="0" smtClean="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rgbClr val="FF0000"/>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8139</TotalTime>
  <Words>2361</Words>
  <Application>Microsoft Office PowerPoint</Application>
  <PresentationFormat>Widescreen</PresentationFormat>
  <Paragraphs>266</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Cambria</vt:lpstr>
      <vt:lpstr>Adjacency</vt:lpstr>
      <vt:lpstr>Highline Class, BI 348</vt:lpstr>
      <vt:lpstr>Topics</vt:lpstr>
      <vt:lpstr>Topics</vt:lpstr>
      <vt:lpstr>What is PowerPivot?</vt:lpstr>
      <vt:lpstr>Which Versions of Excel Contain PowerPivot?</vt:lpstr>
      <vt:lpstr>What is the Data Model?</vt:lpstr>
      <vt:lpstr>PowerPoint Presentation</vt:lpstr>
      <vt:lpstr>Synonyms For Data Model</vt:lpstr>
      <vt:lpstr>Data Modeling</vt:lpstr>
      <vt:lpstr>Related Tables</vt:lpstr>
      <vt:lpstr>References for more advanced PowerPivot and Data Modeling</vt:lpstr>
      <vt:lpstr>What Basic Topics we will cover in PowerPivot</vt:lpstr>
      <vt:lpstr>1) Import Data Into Data Model Using PowerPivot or Power Query</vt:lpstr>
      <vt:lpstr>PowerPivot Ribbon 2013 or 2016</vt:lpstr>
      <vt:lpstr>2) Manage Data Model: Design View: Create Relationships Between Related Tables</vt:lpstr>
      <vt:lpstr>2) Create Relationships Between Related Tables</vt:lpstr>
      <vt:lpstr>3) Use DAX Formula Language to Build Formulas that We Can Use in Our PivotTable</vt:lpstr>
      <vt:lpstr>4) Two types of formulas in DAX</vt:lpstr>
      <vt:lpstr>4) Manage Data Model: Data View: Create Calculated Columns &amp; Measures (Calculated Fields)</vt:lpstr>
      <vt:lpstr>4) more about DAX Calculated Column</vt:lpstr>
      <vt:lpstr>4) Calculated Column Row Context</vt:lpstr>
      <vt:lpstr>4) more about DAX Measures (Calculated Fields)</vt:lpstr>
      <vt:lpstr>4) DAX Measures (Calculated Fields) Filter Context</vt:lpstr>
      <vt:lpstr>4) Measures (Calculated Fields) as “Portable Formulas”</vt:lpstr>
      <vt:lpstr>Implicit vs. Explicit Formulas</vt:lpstr>
      <vt:lpstr>5, 6, 7) Build PivotTables And Charts Based On Data Model. Refresh When Data Changes.</vt:lpstr>
    </vt:vector>
  </TitlesOfParts>
  <Company>Highline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Highline Class, BI 348</dc:title>
  <dc:creator>Girvin, Michael</dc:creator>
  <cp:lastModifiedBy>Girvin, Michael</cp:lastModifiedBy>
  <cp:revision>309</cp:revision>
  <cp:lastPrinted>2015-10-25T21:08:48Z</cp:lastPrinted>
  <dcterms:created xsi:type="dcterms:W3CDTF">2015-09-22T16:53:10Z</dcterms:created>
  <dcterms:modified xsi:type="dcterms:W3CDTF">2015-10-26T21:10:29Z</dcterms:modified>
</cp:coreProperties>
</file>