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257" r:id="rId2"/>
    <p:sldId id="258" r:id="rId3"/>
    <p:sldId id="259" r:id="rId4"/>
    <p:sldId id="344" r:id="rId5"/>
    <p:sldId id="260" r:id="rId6"/>
    <p:sldId id="288" r:id="rId7"/>
    <p:sldId id="356" r:id="rId8"/>
    <p:sldId id="355" r:id="rId9"/>
    <p:sldId id="294" r:id="rId10"/>
    <p:sldId id="301" r:id="rId11"/>
    <p:sldId id="298" r:id="rId12"/>
    <p:sldId id="299" r:id="rId13"/>
    <p:sldId id="300" r:id="rId14"/>
    <p:sldId id="296" r:id="rId15"/>
    <p:sldId id="297" r:id="rId16"/>
    <p:sldId id="287" r:id="rId17"/>
    <p:sldId id="337" r:id="rId18"/>
    <p:sldId id="302" r:id="rId19"/>
    <p:sldId id="303" r:id="rId20"/>
    <p:sldId id="347" r:id="rId21"/>
    <p:sldId id="357" r:id="rId22"/>
    <p:sldId id="358" r:id="rId23"/>
    <p:sldId id="359" r:id="rId24"/>
    <p:sldId id="338" r:id="rId25"/>
    <p:sldId id="309" r:id="rId26"/>
    <p:sldId id="341" r:id="rId27"/>
    <p:sldId id="313" r:id="rId28"/>
    <p:sldId id="310" r:id="rId29"/>
    <p:sldId id="312" r:id="rId30"/>
    <p:sldId id="311" r:id="rId31"/>
    <p:sldId id="342" r:id="rId32"/>
    <p:sldId id="280" r:id="rId33"/>
    <p:sldId id="307" r:id="rId34"/>
    <p:sldId id="308" r:id="rId35"/>
    <p:sldId id="349" r:id="rId36"/>
    <p:sldId id="345" r:id="rId37"/>
    <p:sldId id="348" r:id="rId38"/>
    <p:sldId id="350" r:id="rId39"/>
    <p:sldId id="353" r:id="rId40"/>
    <p:sldId id="351" r:id="rId41"/>
    <p:sldId id="352" r:id="rId42"/>
    <p:sldId id="343" r:id="rId43"/>
    <p:sldId id="279" r:id="rId44"/>
    <p:sldId id="315" r:id="rId45"/>
    <p:sldId id="324" r:id="rId46"/>
    <p:sldId id="275" r:id="rId47"/>
    <p:sldId id="336" r:id="rId48"/>
    <p:sldId id="354" r:id="rId49"/>
    <p:sldId id="325" r:id="rId50"/>
    <p:sldId id="317" r:id="rId51"/>
    <p:sldId id="318" r:id="rId52"/>
    <p:sldId id="319" r:id="rId53"/>
    <p:sldId id="326" r:id="rId54"/>
    <p:sldId id="362" r:id="rId55"/>
    <p:sldId id="320" r:id="rId56"/>
    <p:sldId id="321" r:id="rId57"/>
    <p:sldId id="327" r:id="rId58"/>
    <p:sldId id="322" r:id="rId59"/>
    <p:sldId id="323" r:id="rId60"/>
    <p:sldId id="332" r:id="rId61"/>
    <p:sldId id="329" r:id="rId62"/>
    <p:sldId id="328" r:id="rId63"/>
    <p:sldId id="330" r:id="rId64"/>
    <p:sldId id="265" r:id="rId65"/>
    <p:sldId id="268" r:id="rId66"/>
    <p:sldId id="331" r:id="rId67"/>
    <p:sldId id="346" r:id="rId68"/>
    <p:sldId id="333" r:id="rId69"/>
    <p:sldId id="334" r:id="rId70"/>
    <p:sldId id="335" r:id="rId71"/>
    <p:sldId id="360" r:id="rId72"/>
    <p:sldId id="361" r:id="rId7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343B38-3A32-4473-8559-503DD8BD0158}">
          <p14:sldIdLst>
            <p14:sldId id="257"/>
            <p14:sldId id="258"/>
            <p14:sldId id="259"/>
            <p14:sldId id="344"/>
            <p14:sldId id="260"/>
            <p14:sldId id="288"/>
            <p14:sldId id="356"/>
            <p14:sldId id="355"/>
            <p14:sldId id="294"/>
            <p14:sldId id="301"/>
            <p14:sldId id="298"/>
            <p14:sldId id="299"/>
            <p14:sldId id="300"/>
            <p14:sldId id="296"/>
            <p14:sldId id="297"/>
            <p14:sldId id="287"/>
            <p14:sldId id="337"/>
            <p14:sldId id="302"/>
            <p14:sldId id="303"/>
            <p14:sldId id="347"/>
          </p14:sldIdLst>
        </p14:section>
        <p14:section name="Untitled Section" id="{A74294E4-664F-4046-9A50-F5F4619C9868}">
          <p14:sldIdLst>
            <p14:sldId id="357"/>
            <p14:sldId id="358"/>
            <p14:sldId id="359"/>
            <p14:sldId id="338"/>
            <p14:sldId id="309"/>
            <p14:sldId id="341"/>
            <p14:sldId id="313"/>
            <p14:sldId id="310"/>
            <p14:sldId id="312"/>
            <p14:sldId id="311"/>
            <p14:sldId id="342"/>
            <p14:sldId id="280"/>
            <p14:sldId id="307"/>
            <p14:sldId id="308"/>
            <p14:sldId id="349"/>
            <p14:sldId id="345"/>
            <p14:sldId id="348"/>
            <p14:sldId id="350"/>
            <p14:sldId id="353"/>
            <p14:sldId id="351"/>
            <p14:sldId id="352"/>
            <p14:sldId id="343"/>
            <p14:sldId id="279"/>
            <p14:sldId id="315"/>
            <p14:sldId id="324"/>
            <p14:sldId id="275"/>
            <p14:sldId id="336"/>
            <p14:sldId id="354"/>
            <p14:sldId id="325"/>
            <p14:sldId id="317"/>
            <p14:sldId id="318"/>
            <p14:sldId id="319"/>
            <p14:sldId id="326"/>
            <p14:sldId id="362"/>
            <p14:sldId id="320"/>
            <p14:sldId id="321"/>
            <p14:sldId id="327"/>
            <p14:sldId id="322"/>
            <p14:sldId id="323"/>
            <p14:sldId id="332"/>
            <p14:sldId id="329"/>
            <p14:sldId id="328"/>
            <p14:sldId id="330"/>
            <p14:sldId id="265"/>
            <p14:sldId id="268"/>
            <p14:sldId id="331"/>
            <p14:sldId id="346"/>
            <p14:sldId id="333"/>
            <p14:sldId id="334"/>
            <p14:sldId id="335"/>
            <p14:sldId id="360"/>
            <p14:sldId id="3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6" autoAdjust="0"/>
    <p:restoredTop sz="94364" autoAdjust="0"/>
  </p:normalViewPr>
  <p:slideViewPr>
    <p:cSldViewPr snapToGrid="0">
      <p:cViewPr varScale="1">
        <p:scale>
          <a:sx n="108" d="100"/>
          <a:sy n="108" d="100"/>
        </p:scale>
        <p:origin x="540" y="102"/>
      </p:cViewPr>
      <p:guideLst>
        <p:guide orient="horz" pos="2160"/>
        <p:guide pos="3840"/>
      </p:guideLst>
    </p:cSldViewPr>
  </p:slideViewPr>
  <p:outlineViewPr>
    <p:cViewPr>
      <p:scale>
        <a:sx n="33" d="100"/>
        <a:sy n="33" d="100"/>
      </p:scale>
      <p:origin x="0" y="-23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3407"/>
          </a:xfrm>
          <a:prstGeom prst="rect">
            <a:avLst/>
          </a:prstGeom>
        </p:spPr>
        <p:txBody>
          <a:bodyPr vert="horz" lIns="91440" tIns="45720" rIns="91440" bIns="45720" rtlCol="0"/>
          <a:lstStyle>
            <a:lvl1pPr algn="r">
              <a:defRPr sz="1200"/>
            </a:lvl1pPr>
          </a:lstStyle>
          <a:p>
            <a:fld id="{E647C360-0D3A-4DA5-90E7-7276169BC98E}" type="datetimeFigureOut">
              <a:rPr lang="en-US" smtClean="0"/>
              <a:t>3/16/2016</a:t>
            </a:fld>
            <a:endParaRPr lang="en-US" dirty="0"/>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48499377-41BE-464F-B520-9385A5F2107E}" type="slidenum">
              <a:rPr lang="en-US" smtClean="0"/>
              <a:t>‹#›</a:t>
            </a:fld>
            <a:endParaRPr lang="en-US" dirty="0"/>
          </a:p>
        </p:txBody>
      </p:sp>
    </p:spTree>
    <p:extLst>
      <p:ext uri="{BB962C8B-B14F-4D97-AF65-F5344CB8AC3E}">
        <p14:creationId xmlns:p14="http://schemas.microsoft.com/office/powerpoint/2010/main" val="66175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1"/>
            <a:ext cx="3037840" cy="463407"/>
          </a:xfrm>
          <a:prstGeom prst="rect">
            <a:avLst/>
          </a:prstGeom>
        </p:spPr>
        <p:txBody>
          <a:bodyPr vert="horz" lIns="91440" tIns="45720" rIns="91440" bIns="45720" rtlCol="0"/>
          <a:lstStyle>
            <a:lvl1pPr algn="r">
              <a:defRPr sz="1200"/>
            </a:lvl1pPr>
          </a:lstStyle>
          <a:p>
            <a:fld id="{9E6ADDC8-9D95-42AA-A0B2-33F4F7321CEF}" type="datetimeFigureOut">
              <a:rPr lang="en-US" smtClean="0"/>
              <a:t>3/16/2016</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861"/>
            <a:ext cx="5608320" cy="36367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65ACFCAE-BB30-4BA0-B374-9EAA7B8FED1C}" type="slidenum">
              <a:rPr lang="en-US" smtClean="0"/>
              <a:t>‹#›</a:t>
            </a:fld>
            <a:endParaRPr lang="en-US" dirty="0"/>
          </a:p>
        </p:txBody>
      </p:sp>
    </p:spTree>
    <p:extLst>
      <p:ext uri="{BB962C8B-B14F-4D97-AF65-F5344CB8AC3E}">
        <p14:creationId xmlns:p14="http://schemas.microsoft.com/office/powerpoint/2010/main" val="31230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BI 348, Chapter 01</a:t>
            </a:r>
          </a:p>
        </p:txBody>
      </p:sp>
    </p:spTree>
    <p:extLst>
      <p:ext uri="{BB962C8B-B14F-4D97-AF65-F5344CB8AC3E}">
        <p14:creationId xmlns:p14="http://schemas.microsoft.com/office/powerpoint/2010/main" val="336891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CFCAE-BB30-4BA0-B374-9EAA7B8FED1C}" type="slidenum">
              <a:rPr lang="en-US" smtClean="0"/>
              <a:t>18</a:t>
            </a:fld>
            <a:endParaRPr lang="en-US" dirty="0"/>
          </a:p>
        </p:txBody>
      </p:sp>
    </p:spTree>
    <p:extLst>
      <p:ext uri="{BB962C8B-B14F-4D97-AF65-F5344CB8AC3E}">
        <p14:creationId xmlns:p14="http://schemas.microsoft.com/office/powerpoint/2010/main" val="879269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3/16/2016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8346985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3/16/2016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04150089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3/16/2016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5782033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3/16/2016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99281523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3/16/2016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2049135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3/16/2016</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920501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3/16/2016</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882596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3/16/2016</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473888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3/16/2016</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0544723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3/16/2016</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6236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3/16/2016</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25702777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3/16/2016</a:t>
            </a:fld>
            <a:endParaRPr lang="en-US" dirty="0">
              <a:solidFill>
                <a:srgbClr val="DFDCB7"/>
              </a:solidFill>
            </a:endParaRPr>
          </a:p>
        </p:txBody>
      </p:sp>
    </p:spTree>
    <p:extLst>
      <p:ext uri="{BB962C8B-B14F-4D97-AF65-F5344CB8AC3E}">
        <p14:creationId xmlns:p14="http://schemas.microsoft.com/office/powerpoint/2010/main" val="335604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cashreg.wav"/>
          </p:stSnd>
        </p:sndAc>
      </p:transition>
    </mc:Choice>
    <mc:Fallback xmlns="">
      <p:transition spd="slow">
        <p:fade/>
        <p:sndAc>
          <p:stSnd>
            <p:snd r:embed="rId14" name="cashreg.wav"/>
          </p:stSnd>
        </p:sndAc>
      </p:transition>
    </mc:Fallback>
  </mc:AlternateConten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11.emf"/><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4.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bgaN446TQXo"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600" b="1" dirty="0">
                <a:solidFill>
                  <a:schemeClr val="tx2"/>
                </a:solidFill>
                <a:latin typeface="+mj-lt"/>
              </a:rPr>
              <a:t>Highline Class, BI 348</a:t>
            </a:r>
            <a:endParaRPr lang="en-US" sz="4600" b="1" i="0" u="none" strike="noStrike" baseline="0" dirty="0">
              <a:solidFill>
                <a:schemeClr val="tx2"/>
              </a:solidFill>
              <a:latin typeface="+mj-lt"/>
            </a:endParaRPr>
          </a:p>
        </p:txBody>
      </p:sp>
      <p:sp>
        <p:nvSpPr>
          <p:cNvPr id="3" name="Text Placeholder 2"/>
          <p:cNvSpPr>
            <a:spLocks noGrp="1"/>
          </p:cNvSpPr>
          <p:nvPr>
            <p:ph type="subTitle" idx="1"/>
          </p:nvPr>
        </p:nvSpPr>
        <p:spPr/>
        <p:txBody>
          <a:bodyPr/>
          <a:lstStyle/>
          <a:p>
            <a:r>
              <a:rPr lang="en-US" b="1" dirty="0">
                <a:solidFill>
                  <a:schemeClr val="tx1"/>
                </a:solidFill>
                <a:latin typeface="Calibri Light"/>
              </a:rPr>
              <a:t>Basic Business Analytics using Excel,</a:t>
            </a:r>
            <a:r>
              <a:rPr lang="en-US" b="1" i="0" u="none" strike="noStrike" baseline="0" dirty="0">
                <a:solidFill>
                  <a:schemeClr val="tx1"/>
                </a:solidFill>
                <a:latin typeface="Calibri Light"/>
              </a:rPr>
              <a:t> Chapter 02</a:t>
            </a:r>
          </a:p>
          <a:p>
            <a:r>
              <a:rPr lang="en-US" b="1" i="0" u="none" strike="noStrike" baseline="0" dirty="0">
                <a:solidFill>
                  <a:schemeClr val="tx1"/>
                </a:solidFill>
                <a:latin typeface="Calibri Light"/>
              </a:rPr>
              <a:t>Descriptive Statistics</a:t>
            </a:r>
            <a:endParaRPr lang="en-US" b="1" i="0" u="none" strike="noStrike" baseline="0" dirty="0">
              <a:solidFill>
                <a:schemeClr val="tx1"/>
              </a:solidFill>
              <a:latin typeface="Times New Roman"/>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30997064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cashreg.wav"/>
          </p:stSnd>
        </p:sndAc>
      </p:transition>
    </mc:Choice>
    <mc:Fallback xmlns="">
      <p:transition spd="slow">
        <p:fade/>
        <p:sndAc>
          <p:stSnd>
            <p:snd r:embed="rId4" name="cashreg.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193161"/>
            <a:ext cx="10160000" cy="566387"/>
          </a:xfrm>
        </p:spPr>
        <p:txBody>
          <a:bodyPr/>
          <a:lstStyle/>
          <a:p>
            <a:r>
              <a:rPr lang="en-US" dirty="0"/>
              <a:t>Terms for Proper Data Set</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3882" y="2312208"/>
            <a:ext cx="6420080" cy="3721268"/>
          </a:xfrm>
        </p:spPr>
      </p:pic>
      <p:sp>
        <p:nvSpPr>
          <p:cNvPr id="7" name="Slide Number Placeholder 6"/>
          <p:cNvSpPr>
            <a:spLocks noGrp="1"/>
          </p:cNvSpPr>
          <p:nvPr>
            <p:ph type="sldNum" sz="quarter" idx="12"/>
          </p:nvPr>
        </p:nvSpPr>
        <p:spPr/>
        <p:txBody>
          <a:bodyPr/>
          <a:lstStyle/>
          <a:p>
            <a:fld id="{F2EC359B-1AB6-43CE-8AE3-778957AE5EF7}" type="slidenum">
              <a:rPr lang="en-US" smtClean="0"/>
              <a:pPr/>
              <a:t>10</a:t>
            </a:fld>
            <a:endParaRPr lang="en-US" dirty="0"/>
          </a:p>
        </p:txBody>
      </p:sp>
      <p:grpSp>
        <p:nvGrpSpPr>
          <p:cNvPr id="35" name="Group 34"/>
          <p:cNvGrpSpPr/>
          <p:nvPr/>
        </p:nvGrpSpPr>
        <p:grpSpPr>
          <a:xfrm>
            <a:off x="4910215" y="940608"/>
            <a:ext cx="5029200" cy="1254553"/>
            <a:chOff x="3823855" y="1094509"/>
            <a:chExt cx="5029200" cy="1254553"/>
          </a:xfrm>
        </p:grpSpPr>
        <p:sp>
          <p:nvSpPr>
            <p:cNvPr id="11" name="Flowchart: Process 10"/>
            <p:cNvSpPr/>
            <p:nvPr/>
          </p:nvSpPr>
          <p:spPr>
            <a:xfrm>
              <a:off x="3823855" y="1094509"/>
              <a:ext cx="5029200" cy="540327"/>
            </a:xfrm>
            <a:prstGeom prst="flowChart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Variables</a:t>
              </a:r>
            </a:p>
          </p:txBody>
        </p:sp>
        <p:cxnSp>
          <p:nvCxnSpPr>
            <p:cNvPr id="13" name="Straight Arrow Connector 12"/>
            <p:cNvCxnSpPr>
              <a:stCxn id="11" idx="2"/>
            </p:cNvCxnSpPr>
            <p:nvPr/>
          </p:nvCxnSpPr>
          <p:spPr>
            <a:xfrm flipH="1">
              <a:off x="4792717" y="1634836"/>
              <a:ext cx="1545738" cy="7142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p:cNvCxnSpPr>
            <p:nvPr/>
          </p:nvCxnSpPr>
          <p:spPr>
            <a:xfrm>
              <a:off x="6338455" y="1634836"/>
              <a:ext cx="0" cy="6826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p:cNvCxnSpPr>
            <p:nvPr/>
          </p:nvCxnSpPr>
          <p:spPr>
            <a:xfrm>
              <a:off x="6338455" y="1634836"/>
              <a:ext cx="1481242" cy="7142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695960" y="960673"/>
            <a:ext cx="2984938" cy="1234488"/>
            <a:chOff x="609600" y="1114574"/>
            <a:chExt cx="2984938" cy="1234488"/>
          </a:xfrm>
        </p:grpSpPr>
        <p:sp>
          <p:nvSpPr>
            <p:cNvPr id="18" name="Rectangle 17"/>
            <p:cNvSpPr/>
            <p:nvPr/>
          </p:nvSpPr>
          <p:spPr>
            <a:xfrm>
              <a:off x="609600" y="1114574"/>
              <a:ext cx="2984938" cy="88764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dirty="0">
                  <a:solidFill>
                    <a:srgbClr val="FF0000"/>
                  </a:solidFill>
                </a:rPr>
                <a:t>Primary Key /</a:t>
              </a:r>
              <a:br>
                <a:rPr lang="en-US" sz="2200" dirty="0">
                  <a:solidFill>
                    <a:srgbClr val="FF0000"/>
                  </a:solidFill>
                </a:rPr>
              </a:br>
              <a:r>
                <a:rPr lang="en-US" sz="2200" dirty="0">
                  <a:solidFill>
                    <a:srgbClr val="FF0000"/>
                  </a:solidFill>
                </a:rPr>
                <a:t>List of Unique Elements</a:t>
              </a:r>
            </a:p>
          </p:txBody>
        </p:sp>
        <p:cxnSp>
          <p:nvCxnSpPr>
            <p:cNvPr id="20" name="Straight Arrow Connector 19"/>
            <p:cNvCxnSpPr>
              <a:stCxn id="18" idx="2"/>
            </p:cNvCxnSpPr>
            <p:nvPr/>
          </p:nvCxnSpPr>
          <p:spPr>
            <a:xfrm>
              <a:off x="2102069" y="2002221"/>
              <a:ext cx="593834" cy="34684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543882" y="3316902"/>
            <a:ext cx="6395533" cy="3276841"/>
            <a:chOff x="2457522" y="3470803"/>
            <a:chExt cx="6395533" cy="3276841"/>
          </a:xfrm>
        </p:grpSpPr>
        <p:sp>
          <p:nvSpPr>
            <p:cNvPr id="22" name="Flowchart: Process 21"/>
            <p:cNvSpPr/>
            <p:nvPr/>
          </p:nvSpPr>
          <p:spPr>
            <a:xfrm>
              <a:off x="2457522" y="6281973"/>
              <a:ext cx="6395533" cy="465671"/>
            </a:xfrm>
            <a:prstGeom prst="flowChart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All 4 are called Fields (Column Headers)</a:t>
              </a:r>
            </a:p>
          </p:txBody>
        </p:sp>
        <p:cxnSp>
          <p:nvCxnSpPr>
            <p:cNvPr id="24" name="Straight Arrow Connector 23"/>
            <p:cNvCxnSpPr>
              <a:stCxn id="22" idx="0"/>
            </p:cNvCxnSpPr>
            <p:nvPr/>
          </p:nvCxnSpPr>
          <p:spPr>
            <a:xfrm flipH="1" flipV="1">
              <a:off x="3168869" y="3470803"/>
              <a:ext cx="2486420" cy="28111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0"/>
            </p:cNvCxnSpPr>
            <p:nvPr/>
          </p:nvCxnSpPr>
          <p:spPr>
            <a:xfrm flipH="1" flipV="1">
              <a:off x="4792717" y="3470803"/>
              <a:ext cx="862572" cy="28111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0"/>
            </p:cNvCxnSpPr>
            <p:nvPr/>
          </p:nvCxnSpPr>
          <p:spPr>
            <a:xfrm flipV="1">
              <a:off x="5655289" y="3470803"/>
              <a:ext cx="683166" cy="28111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0"/>
            </p:cNvCxnSpPr>
            <p:nvPr/>
          </p:nvCxnSpPr>
          <p:spPr>
            <a:xfrm flipV="1">
              <a:off x="5655289" y="3470803"/>
              <a:ext cx="2164408" cy="28111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244014" y="4341664"/>
            <a:ext cx="2538249" cy="1786408"/>
            <a:chOff x="189185" y="3862552"/>
            <a:chExt cx="2538249" cy="1786408"/>
          </a:xfrm>
        </p:grpSpPr>
        <p:sp>
          <p:nvSpPr>
            <p:cNvPr id="31" name="Flowchart: Process 30"/>
            <p:cNvSpPr/>
            <p:nvPr/>
          </p:nvSpPr>
          <p:spPr>
            <a:xfrm>
              <a:off x="189185" y="3862552"/>
              <a:ext cx="1946325" cy="1786408"/>
            </a:xfrm>
            <a:prstGeom prst="flowChart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Each row is a Record / Observation</a:t>
              </a:r>
            </a:p>
          </p:txBody>
        </p:sp>
        <p:cxnSp>
          <p:nvCxnSpPr>
            <p:cNvPr id="33" name="Straight Arrow Connector 32"/>
            <p:cNvCxnSpPr>
              <a:stCxn id="31" idx="3"/>
            </p:cNvCxnSpPr>
            <p:nvPr/>
          </p:nvCxnSpPr>
          <p:spPr>
            <a:xfrm>
              <a:off x="2135510" y="4755756"/>
              <a:ext cx="591924" cy="54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272203" y="2145524"/>
            <a:ext cx="2918135" cy="19647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rPr>
              <a:t>Element = Entities on which data are collected.</a:t>
            </a:r>
          </a:p>
          <a:p>
            <a:r>
              <a:rPr lang="en-US" sz="2000" dirty="0">
                <a:solidFill>
                  <a:srgbClr val="FF0000"/>
                </a:solidFill>
              </a:rPr>
              <a:t>We are collecting data for each Transaction Number. Transaction Number is the Element.</a:t>
            </a:r>
          </a:p>
        </p:txBody>
      </p:sp>
    </p:spTree>
    <p:extLst>
      <p:ext uri="{BB962C8B-B14F-4D97-AF65-F5344CB8AC3E}">
        <p14:creationId xmlns:p14="http://schemas.microsoft.com/office/powerpoint/2010/main" val="236026050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109"/>
            <a:ext cx="10160000" cy="997527"/>
          </a:xfrm>
        </p:spPr>
        <p:txBody>
          <a:bodyPr/>
          <a:lstStyle/>
          <a:p>
            <a:r>
              <a:rPr lang="en-US" dirty="0"/>
              <a:t>Variable, Element, Observation</a:t>
            </a:r>
          </a:p>
        </p:txBody>
      </p:sp>
      <p:sp>
        <p:nvSpPr>
          <p:cNvPr id="3" name="Content Placeholder 2"/>
          <p:cNvSpPr>
            <a:spLocks noGrp="1"/>
          </p:cNvSpPr>
          <p:nvPr>
            <p:ph idx="1"/>
          </p:nvPr>
        </p:nvSpPr>
        <p:spPr>
          <a:xfrm>
            <a:off x="360217" y="1177635"/>
            <a:ext cx="10640291" cy="5444837"/>
          </a:xfrm>
        </p:spPr>
        <p:txBody>
          <a:bodyPr>
            <a:normAutofit fontScale="77500" lnSpcReduction="20000"/>
          </a:bodyPr>
          <a:lstStyle/>
          <a:p>
            <a:r>
              <a:rPr lang="en-US" sz="2800" dirty="0"/>
              <a:t>Variable</a:t>
            </a:r>
          </a:p>
          <a:p>
            <a:pPr lvl="1"/>
            <a:r>
              <a:rPr lang="en-US" sz="2800" dirty="0"/>
              <a:t>A characteristic or quantity of interest that can take on different values</a:t>
            </a:r>
          </a:p>
          <a:p>
            <a:pPr lvl="1"/>
            <a:r>
              <a:rPr lang="en-US" sz="2800" dirty="0"/>
              <a:t>A Variable is also known as a “Field” or “Column Header” in Database terminology</a:t>
            </a:r>
          </a:p>
          <a:p>
            <a:pPr lvl="1"/>
            <a:r>
              <a:rPr lang="en-US" sz="2800" dirty="0"/>
              <a:t>Example: Street address, City, State, Zip for a customer</a:t>
            </a:r>
          </a:p>
          <a:p>
            <a:r>
              <a:rPr lang="en-US" sz="3000" dirty="0"/>
              <a:t>Element</a:t>
            </a:r>
          </a:p>
          <a:p>
            <a:pPr lvl="1"/>
            <a:r>
              <a:rPr lang="en-US" sz="2800" dirty="0"/>
              <a:t>Entities on which data are collected</a:t>
            </a:r>
          </a:p>
          <a:p>
            <a:pPr lvl="2"/>
            <a:r>
              <a:rPr lang="en-US" sz="2600" dirty="0"/>
              <a:t>Like collecting data for an Employee or Invoice Number</a:t>
            </a:r>
          </a:p>
          <a:p>
            <a:r>
              <a:rPr lang="en-US" sz="3000" dirty="0"/>
              <a:t>Primary Key</a:t>
            </a:r>
          </a:p>
          <a:p>
            <a:pPr lvl="1"/>
            <a:r>
              <a:rPr lang="en-US" sz="2800" dirty="0"/>
              <a:t>When the first column in a Proper Data Set contains a “Unique List” of Elements, it is called a “Primary Key”.</a:t>
            </a:r>
          </a:p>
          <a:p>
            <a:pPr lvl="2"/>
            <a:r>
              <a:rPr lang="en-US" sz="2400" dirty="0"/>
              <a:t>“Primary Key”, “Unique List of Elements”, “List of Unique Identifiers”, “Distinct List” are all synonyms</a:t>
            </a:r>
            <a:endParaRPr lang="en-US" sz="2600" dirty="0"/>
          </a:p>
          <a:p>
            <a:pPr lvl="1"/>
            <a:r>
              <a:rPr lang="en-US" sz="2800" dirty="0"/>
              <a:t>The “Primary Key” assure that data collected for a give element is stored in one and only one place.</a:t>
            </a:r>
          </a:p>
          <a:p>
            <a:r>
              <a:rPr lang="en-US" sz="3200" dirty="0"/>
              <a:t>Observation or Record</a:t>
            </a:r>
          </a:p>
          <a:p>
            <a:pPr lvl="1"/>
            <a:r>
              <a:rPr lang="en-US" sz="2800" dirty="0"/>
              <a:t>A set of values corresponding to a set of Variables (Fields) for a set of Elements</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11</a:t>
            </a:fld>
            <a:endParaRPr lang="en-US" dirty="0"/>
          </a:p>
        </p:txBody>
      </p:sp>
    </p:spTree>
    <p:extLst>
      <p:ext uri="{BB962C8B-B14F-4D97-AF65-F5344CB8AC3E}">
        <p14:creationId xmlns:p14="http://schemas.microsoft.com/office/powerpoint/2010/main" val="14770224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Data Set with a Primary Key / List of Unique Elements:</a:t>
            </a:r>
          </a:p>
        </p:txBody>
      </p:sp>
      <p:sp>
        <p:nvSpPr>
          <p:cNvPr id="6" name="Text Placeholder 5"/>
          <p:cNvSpPr>
            <a:spLocks noGrp="1"/>
          </p:cNvSpPr>
          <p:nvPr>
            <p:ph type="body" idx="1"/>
          </p:nvPr>
        </p:nvSpPr>
        <p:spPr>
          <a:xfrm>
            <a:off x="2926079" y="1686560"/>
            <a:ext cx="5854817" cy="469179"/>
          </a:xfrm>
        </p:spPr>
        <p:txBody>
          <a:bodyPr/>
          <a:lstStyle/>
          <a:p>
            <a:r>
              <a:rPr lang="en-US" dirty="0"/>
              <a:t>Proper Data Set:</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59860" y="2574589"/>
            <a:ext cx="6499660" cy="3767395"/>
          </a:xfrm>
        </p:spPr>
      </p:pic>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spTree>
    <p:extLst>
      <p:ext uri="{BB962C8B-B14F-4D97-AF65-F5344CB8AC3E}">
        <p14:creationId xmlns:p14="http://schemas.microsoft.com/office/powerpoint/2010/main" val="42720170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Data Set with NO Primary Key / List of Unique Elements:</a:t>
            </a:r>
          </a:p>
        </p:txBody>
      </p:sp>
      <p:sp>
        <p:nvSpPr>
          <p:cNvPr id="5" name="Text Placeholder 4"/>
          <p:cNvSpPr>
            <a:spLocks noGrp="1"/>
          </p:cNvSpPr>
          <p:nvPr>
            <p:ph type="body" idx="1"/>
          </p:nvPr>
        </p:nvSpPr>
        <p:spPr/>
        <p:txBody>
          <a:bodyPr/>
          <a:lstStyle/>
          <a:p>
            <a:r>
              <a:rPr lang="en-US" dirty="0"/>
              <a:t>Proper Data Set:</a:t>
            </a:r>
          </a:p>
        </p:txBody>
      </p:sp>
      <p:sp>
        <p:nvSpPr>
          <p:cNvPr id="7" name="Text Placeholder 6"/>
          <p:cNvSpPr>
            <a:spLocks noGrp="1"/>
          </p:cNvSpPr>
          <p:nvPr>
            <p:ph type="body" sz="quarter" idx="3"/>
          </p:nvPr>
        </p:nvSpPr>
        <p:spPr>
          <a:xfrm>
            <a:off x="5892800" y="2227839"/>
            <a:ext cx="4876800" cy="639762"/>
          </a:xfrm>
        </p:spPr>
        <p:txBody>
          <a:bodyPr/>
          <a:lstStyle/>
          <a:p>
            <a:r>
              <a:rPr lang="en-US" dirty="0"/>
              <a:t>Using the PivotTable feature we can create a</a:t>
            </a:r>
          </a:p>
          <a:p>
            <a:r>
              <a:rPr lang="en-US" dirty="0"/>
              <a:t>Proper Data Set with a Primary Key (Unique List of Products or Elements):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26822" y="3785905"/>
            <a:ext cx="4527323" cy="2060712"/>
          </a:xfrm>
        </p:spPr>
      </p:pic>
      <p:pic>
        <p:nvPicPr>
          <p:cNvPr id="14" name="Content Placeholder 1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19187" y="2659856"/>
            <a:ext cx="3857625" cy="2981325"/>
          </a:xfrm>
        </p:spPr>
      </p:pic>
    </p:spTree>
    <p:extLst>
      <p:ext uri="{BB962C8B-B14F-4D97-AF65-F5344CB8AC3E}">
        <p14:creationId xmlns:p14="http://schemas.microsoft.com/office/powerpoint/2010/main" val="408885374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normAutofit fontScale="85000" lnSpcReduction="20000"/>
          </a:bodyPr>
          <a:lstStyle/>
          <a:p>
            <a:r>
              <a:rPr lang="en-US" sz="2800" dirty="0"/>
              <a:t>Variable (from previous slide)</a:t>
            </a:r>
          </a:p>
          <a:p>
            <a:pPr lvl="1"/>
            <a:r>
              <a:rPr lang="en-US" sz="2800" dirty="0"/>
              <a:t>A characteristic or quantity of interest that can take on different values</a:t>
            </a:r>
          </a:p>
          <a:p>
            <a:r>
              <a:rPr lang="en-US" sz="2800" dirty="0"/>
              <a:t>Decision Variables</a:t>
            </a:r>
          </a:p>
          <a:p>
            <a:pPr lvl="1"/>
            <a:r>
              <a:rPr lang="en-US" sz="2800" dirty="0"/>
              <a:t>Variables under the direct control of decision makers</a:t>
            </a:r>
          </a:p>
          <a:p>
            <a:pPr lvl="1"/>
            <a:r>
              <a:rPr lang="en-US" sz="2800" dirty="0"/>
              <a:t>Example</a:t>
            </a:r>
          </a:p>
          <a:p>
            <a:pPr lvl="2"/>
            <a:r>
              <a:rPr lang="en-US" sz="2800" dirty="0"/>
              <a:t>The “Quantity” Variable for a manufacturer. Managers can decide how many to make each day.</a:t>
            </a:r>
          </a:p>
          <a:p>
            <a:r>
              <a:rPr lang="en-US" sz="2800" dirty="0"/>
              <a:t>Random (uncertain variables) Variables:</a:t>
            </a:r>
          </a:p>
          <a:p>
            <a:pPr lvl="1"/>
            <a:r>
              <a:rPr lang="en-US" sz="2800" dirty="0"/>
              <a:t>In general, variables that are outside of the decision makers control</a:t>
            </a:r>
          </a:p>
          <a:p>
            <a:pPr lvl="1"/>
            <a:r>
              <a:rPr lang="en-US" sz="2800" dirty="0"/>
              <a:t>A quantity whose value is not known with certainty</a:t>
            </a:r>
          </a:p>
          <a:p>
            <a:pPr lvl="1"/>
            <a:r>
              <a:rPr lang="en-US" sz="2800" dirty="0"/>
              <a:t>Example:</a:t>
            </a:r>
          </a:p>
          <a:p>
            <a:pPr lvl="2"/>
            <a:r>
              <a:rPr lang="en-US" sz="2600" dirty="0"/>
              <a:t>Stock Price of Yahoo</a:t>
            </a:r>
          </a:p>
          <a:p>
            <a:pPr lvl="2"/>
            <a:r>
              <a:rPr lang="en-US" sz="2600" dirty="0"/>
              <a:t>Number of units sold of a particular product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spTree>
    <p:extLst>
      <p:ext uri="{BB962C8B-B14F-4D97-AF65-F5344CB8AC3E}">
        <p14:creationId xmlns:p14="http://schemas.microsoft.com/office/powerpoint/2010/main" val="23407953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246739"/>
            <a:ext cx="10160000" cy="866095"/>
          </a:xfrm>
        </p:spPr>
        <p:txBody>
          <a:bodyPr/>
          <a:lstStyle/>
          <a:p>
            <a:r>
              <a:rPr lang="en-US" dirty="0"/>
              <a:t>Variables and Variation</a:t>
            </a:r>
          </a:p>
        </p:txBody>
      </p:sp>
      <p:sp>
        <p:nvSpPr>
          <p:cNvPr id="3" name="Content Placeholder 2"/>
          <p:cNvSpPr>
            <a:spLocks noGrp="1"/>
          </p:cNvSpPr>
          <p:nvPr>
            <p:ph sz="half" idx="2"/>
          </p:nvPr>
        </p:nvSpPr>
        <p:spPr>
          <a:xfrm>
            <a:off x="0" y="1417638"/>
            <a:ext cx="5486400" cy="5244419"/>
          </a:xfrm>
        </p:spPr>
        <p:txBody>
          <a:bodyPr>
            <a:normAutofit/>
          </a:bodyPr>
          <a:lstStyle/>
          <a:p>
            <a:r>
              <a:rPr lang="en-US" dirty="0"/>
              <a:t>Variation</a:t>
            </a:r>
          </a:p>
          <a:p>
            <a:pPr lvl="1"/>
            <a:r>
              <a:rPr lang="en-US" dirty="0"/>
              <a:t>The difference in a variable measured over observations</a:t>
            </a:r>
          </a:p>
          <a:p>
            <a:pPr lvl="2"/>
            <a:r>
              <a:rPr lang="en-US" dirty="0"/>
              <a:t>Differences over time</a:t>
            </a:r>
          </a:p>
          <a:p>
            <a:pPr lvl="2"/>
            <a:r>
              <a:rPr lang="en-US" dirty="0"/>
              <a:t>Differences between customers or products</a:t>
            </a:r>
          </a:p>
          <a:p>
            <a:pPr lvl="1"/>
            <a:r>
              <a:rPr lang="en-US" dirty="0"/>
              <a:t>**We will have a numerical measure for variation later…</a:t>
            </a:r>
          </a:p>
          <a:p>
            <a:r>
              <a:rPr lang="en-US" dirty="0"/>
              <a:t>Roll of Descriptive Statistics:</a:t>
            </a:r>
          </a:p>
          <a:p>
            <a:pPr lvl="1"/>
            <a:r>
              <a:rPr lang="en-US" dirty="0"/>
              <a:t>Collect “Past Observed Values for Variables” or “Realizations of Variables” or “Raw Data” or “Data”</a:t>
            </a:r>
          </a:p>
          <a:p>
            <a:pPr lvl="1"/>
            <a:r>
              <a:rPr lang="en-US" dirty="0"/>
              <a:t>Analyze Data to gain a better understanding of the variation and its impact on the business setting/situation</a:t>
            </a:r>
          </a:p>
          <a:p>
            <a:pPr lvl="1"/>
            <a:endParaRPr lang="en-US" dirty="0"/>
          </a:p>
          <a:p>
            <a:pPr lvl="1"/>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92800" y="3016905"/>
            <a:ext cx="4876800" cy="2267227"/>
          </a:xfrm>
        </p:spPr>
      </p:pic>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
        <p:nvSpPr>
          <p:cNvPr id="9" name="Right Arrow 8"/>
          <p:cNvSpPr/>
          <p:nvPr/>
        </p:nvSpPr>
        <p:spPr>
          <a:xfrm rot="5400000">
            <a:off x="7485178" y="-954202"/>
            <a:ext cx="1554160" cy="5145316"/>
          </a:xfrm>
          <a:prstGeom prst="rightArrow">
            <a:avLst>
              <a:gd name="adj1" fmla="val 78773"/>
              <a:gd name="adj2" fmla="val 5299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lvl="1" algn="ctr"/>
            <a:r>
              <a:rPr lang="en-US" dirty="0">
                <a:solidFill>
                  <a:srgbClr val="080808"/>
                </a:solidFill>
              </a:rPr>
              <a:t>If you own Yahoo Stock, you would be interested in the Variation in the Variable “Price (Adj Close)”.</a:t>
            </a:r>
            <a:endParaRPr lang="en-US" sz="2800" dirty="0">
              <a:solidFill>
                <a:srgbClr val="FF0000"/>
              </a:solidFill>
            </a:endParaRPr>
          </a:p>
        </p:txBody>
      </p:sp>
    </p:spTree>
    <p:extLst>
      <p:ext uri="{BB962C8B-B14F-4D97-AF65-F5344CB8AC3E}">
        <p14:creationId xmlns:p14="http://schemas.microsoft.com/office/powerpoint/2010/main" val="36630837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660"/>
            <a:ext cx="10160000" cy="677409"/>
          </a:xfrm>
        </p:spPr>
        <p:txBody>
          <a:bodyPr/>
          <a:lstStyle/>
          <a:p>
            <a:pPr lvl="0" rtl="0" eaLnBrk="1" latinLnBrk="0" hangingPunct="1"/>
            <a:r>
              <a:rPr lang="en-US" sz="4600" kern="1200" dirty="0">
                <a:solidFill>
                  <a:schemeClr val="tx2"/>
                </a:solidFill>
                <a:effectLst/>
                <a:latin typeface="+mj-lt"/>
                <a:ea typeface="+mn-ea"/>
                <a:cs typeface="+mn-cs"/>
              </a:rPr>
              <a:t>Population and Sample</a:t>
            </a:r>
            <a:endParaRPr lang="en-US" sz="4600" dirty="0">
              <a:solidFill>
                <a:schemeClr val="tx2"/>
              </a:solidFill>
              <a:latin typeface="+mj-lt"/>
            </a:endParaRPr>
          </a:p>
        </p:txBody>
      </p:sp>
      <p:sp>
        <p:nvSpPr>
          <p:cNvPr id="3" name="Content Placeholder 2"/>
          <p:cNvSpPr>
            <a:spLocks noGrp="1"/>
          </p:cNvSpPr>
          <p:nvPr>
            <p:ph idx="1"/>
          </p:nvPr>
        </p:nvSpPr>
        <p:spPr>
          <a:xfrm>
            <a:off x="116114" y="972458"/>
            <a:ext cx="11059885" cy="5827486"/>
          </a:xfrm>
        </p:spPr>
        <p:txBody>
          <a:bodyPr>
            <a:normAutofit/>
          </a:bodyPr>
          <a:lstStyle/>
          <a:p>
            <a:r>
              <a:rPr lang="en-US" sz="3200" dirty="0"/>
              <a:t>Population</a:t>
            </a:r>
          </a:p>
          <a:p>
            <a:pPr lvl="1"/>
            <a:r>
              <a:rPr lang="en-US" sz="3200" dirty="0"/>
              <a:t>All elements of interest</a:t>
            </a:r>
          </a:p>
          <a:p>
            <a:r>
              <a:rPr lang="en-US" sz="3200" dirty="0"/>
              <a:t> Sample</a:t>
            </a:r>
          </a:p>
          <a:p>
            <a:pPr lvl="1"/>
            <a:r>
              <a:rPr lang="en-US" sz="3200" dirty="0"/>
              <a:t>Subset of the population</a:t>
            </a:r>
          </a:p>
          <a:p>
            <a:pPr lvl="1"/>
            <a:r>
              <a:rPr lang="en-US" sz="3200" dirty="0"/>
              <a:t>Random sampling</a:t>
            </a:r>
          </a:p>
          <a:p>
            <a:pPr lvl="2"/>
            <a:r>
              <a:rPr lang="en-US" sz="2800" dirty="0"/>
              <a:t>A sampling method to gather a representative sample of the population data.</a:t>
            </a:r>
          </a:p>
          <a:p>
            <a:pPr lvl="3"/>
            <a:r>
              <a:rPr lang="en-US" sz="2400" dirty="0"/>
              <a:t>Each element comes from the same population (Target Population)</a:t>
            </a:r>
          </a:p>
          <a:p>
            <a:pPr lvl="3"/>
            <a:r>
              <a:rPr lang="en-US" sz="2400" dirty="0"/>
              <a:t>Each element is selected independently (without bias)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spTree>
    <p:extLst>
      <p:ext uri="{BB962C8B-B14F-4D97-AF65-F5344CB8AC3E}">
        <p14:creationId xmlns:p14="http://schemas.microsoft.com/office/powerpoint/2010/main" val="169585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660"/>
            <a:ext cx="10160000" cy="677409"/>
          </a:xfrm>
        </p:spPr>
        <p:txBody>
          <a:bodyPr/>
          <a:lstStyle/>
          <a:p>
            <a:r>
              <a:rPr lang="en-US" sz="4800" dirty="0"/>
              <a:t>Categorical and Quantitative Data</a:t>
            </a:r>
          </a:p>
        </p:txBody>
      </p:sp>
      <p:sp>
        <p:nvSpPr>
          <p:cNvPr id="3" name="Content Placeholder 2"/>
          <p:cNvSpPr>
            <a:spLocks noGrp="1"/>
          </p:cNvSpPr>
          <p:nvPr>
            <p:ph idx="1"/>
          </p:nvPr>
        </p:nvSpPr>
        <p:spPr>
          <a:xfrm>
            <a:off x="116114" y="972458"/>
            <a:ext cx="11059885" cy="5827486"/>
          </a:xfrm>
        </p:spPr>
        <p:txBody>
          <a:bodyPr>
            <a:normAutofit/>
          </a:bodyPr>
          <a:lstStyle/>
          <a:p>
            <a:pPr lvl="3"/>
            <a:endParaRPr lang="en-US" sz="2000" dirty="0"/>
          </a:p>
          <a:p>
            <a:r>
              <a:rPr lang="en-US" sz="2800" dirty="0"/>
              <a:t>Quantitative Data</a:t>
            </a:r>
          </a:p>
          <a:p>
            <a:pPr lvl="1"/>
            <a:r>
              <a:rPr lang="en-US" sz="2800" dirty="0"/>
              <a:t>“Number Data” on which numeric and arithmetic operations, such as addition, subtraction, multiplication, and division, can be performed.</a:t>
            </a:r>
          </a:p>
          <a:p>
            <a:pPr lvl="1"/>
            <a:r>
              <a:rPr lang="en-US" sz="2800" dirty="0"/>
              <a:t>Discrete Quantitative Data: There are gaps between numbers, like counting: 1, 2, 3…</a:t>
            </a:r>
          </a:p>
          <a:p>
            <a:pPr lvl="1"/>
            <a:r>
              <a:rPr lang="en-US" sz="2800" dirty="0"/>
              <a:t>Continuous Quantitative Data: There are no gaps between numbers, like weight, time, money. The number depends on the measurement instrument.</a:t>
            </a:r>
          </a:p>
          <a:p>
            <a:r>
              <a:rPr lang="en-US" sz="2800" dirty="0"/>
              <a:t>Categorical Data</a:t>
            </a:r>
          </a:p>
          <a:p>
            <a:pPr marL="708660" lvl="2">
              <a:buClr>
                <a:schemeClr val="accent1"/>
              </a:buClr>
            </a:pPr>
            <a:r>
              <a:rPr lang="en-US" sz="2400" dirty="0"/>
              <a:t>“Not Number Data”, like Product Names or “Yes” “No” Data on which arithmetic operations cannot be performed.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spTree>
    <p:extLst>
      <p:ext uri="{BB962C8B-B14F-4D97-AF65-F5344CB8AC3E}">
        <p14:creationId xmlns:p14="http://schemas.microsoft.com/office/powerpoint/2010/main" val="169585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9634"/>
            <a:ext cx="10160000" cy="686120"/>
          </a:xfrm>
        </p:spPr>
        <p:txBody>
          <a:bodyPr/>
          <a:lstStyle/>
          <a:p>
            <a:pPr lvl="0" rtl="0" eaLnBrk="1" latinLnBrk="0" hangingPunct="1"/>
            <a:r>
              <a:rPr lang="en-US" sz="4600" kern="1200" dirty="0">
                <a:solidFill>
                  <a:schemeClr val="tx2"/>
                </a:solidFill>
                <a:effectLst/>
                <a:latin typeface="+mj-lt"/>
                <a:ea typeface="+mn-ea"/>
                <a:cs typeface="+mn-cs"/>
              </a:rPr>
              <a:t>Data Terminology</a:t>
            </a:r>
            <a:endParaRPr lang="en-US" sz="4600" dirty="0">
              <a:solidFill>
                <a:schemeClr val="tx2"/>
              </a:solidFill>
              <a:latin typeface="+mj-lt"/>
            </a:endParaRPr>
          </a:p>
        </p:txBody>
      </p:sp>
      <p:sp>
        <p:nvSpPr>
          <p:cNvPr id="5" name="Text Placeholder 4"/>
          <p:cNvSpPr>
            <a:spLocks noGrp="1"/>
          </p:cNvSpPr>
          <p:nvPr>
            <p:ph type="body" idx="1"/>
          </p:nvPr>
        </p:nvSpPr>
        <p:spPr>
          <a:xfrm>
            <a:off x="609600" y="1193066"/>
            <a:ext cx="4876800" cy="441871"/>
          </a:xfrm>
        </p:spPr>
        <p:txBody>
          <a:bodyPr/>
          <a:lstStyle/>
          <a:p>
            <a:r>
              <a:rPr lang="en-US" dirty="0"/>
              <a:t>Cross-sectional Data</a:t>
            </a:r>
          </a:p>
        </p:txBody>
      </p:sp>
      <p:sp>
        <p:nvSpPr>
          <p:cNvPr id="3" name="Content Placeholder 2"/>
          <p:cNvSpPr>
            <a:spLocks noGrp="1"/>
          </p:cNvSpPr>
          <p:nvPr>
            <p:ph sz="half" idx="2"/>
          </p:nvPr>
        </p:nvSpPr>
        <p:spPr>
          <a:xfrm>
            <a:off x="609600" y="1634938"/>
            <a:ext cx="4876800" cy="1544144"/>
          </a:xfrm>
        </p:spPr>
        <p:txBody>
          <a:bodyPr>
            <a:normAutofit/>
          </a:bodyPr>
          <a:lstStyle/>
          <a:p>
            <a:r>
              <a:rPr lang="en-US" dirty="0"/>
              <a:t>Cross-sectional Data</a:t>
            </a:r>
          </a:p>
          <a:p>
            <a:pPr lvl="1"/>
            <a:r>
              <a:rPr lang="en-US" dirty="0"/>
              <a:t>Data collected from several elements/entities at the same, or approximately the same, point in time.</a:t>
            </a:r>
          </a:p>
          <a:p>
            <a:endParaRPr lang="en-US" dirty="0"/>
          </a:p>
          <a:p>
            <a:endParaRPr lang="en-US" dirty="0"/>
          </a:p>
        </p:txBody>
      </p:sp>
      <p:sp>
        <p:nvSpPr>
          <p:cNvPr id="6" name="Text Placeholder 5"/>
          <p:cNvSpPr>
            <a:spLocks noGrp="1"/>
          </p:cNvSpPr>
          <p:nvPr>
            <p:ph type="body" sz="quarter" idx="3"/>
          </p:nvPr>
        </p:nvSpPr>
        <p:spPr>
          <a:xfrm>
            <a:off x="5892800" y="1193066"/>
            <a:ext cx="4876800" cy="441871"/>
          </a:xfrm>
        </p:spPr>
        <p:txBody>
          <a:bodyPr/>
          <a:lstStyle/>
          <a:p>
            <a:r>
              <a:rPr lang="en-US" dirty="0"/>
              <a:t>Time Series Data</a:t>
            </a:r>
          </a:p>
        </p:txBody>
      </p:sp>
      <p:sp>
        <p:nvSpPr>
          <p:cNvPr id="7" name="Content Placeholder 6"/>
          <p:cNvSpPr>
            <a:spLocks noGrp="1"/>
          </p:cNvSpPr>
          <p:nvPr>
            <p:ph sz="quarter" idx="4"/>
          </p:nvPr>
        </p:nvSpPr>
        <p:spPr>
          <a:xfrm>
            <a:off x="5892800" y="1634938"/>
            <a:ext cx="4876800" cy="2583379"/>
          </a:xfrm>
        </p:spPr>
        <p:txBody>
          <a:bodyPr>
            <a:normAutofit lnSpcReduction="10000"/>
          </a:bodyPr>
          <a:lstStyle/>
          <a:p>
            <a:pPr lvl="1"/>
            <a:r>
              <a:rPr lang="en-US" dirty="0"/>
              <a:t>Data collected over several time periods (Year, Month, Day, Hour…).</a:t>
            </a:r>
          </a:p>
          <a:p>
            <a:pPr lvl="1"/>
            <a:r>
              <a:rPr lang="en-US" dirty="0"/>
              <a:t>Charts of time series data are common in business and economics.</a:t>
            </a:r>
          </a:p>
          <a:p>
            <a:pPr lvl="1"/>
            <a:r>
              <a:rPr lang="en-US" dirty="0"/>
              <a:t>Help analysts understand what happened in the past, identify trends over time, and project future levels for the time series.</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pic>
        <p:nvPicPr>
          <p:cNvPr id="9" name="Picture 8"/>
          <p:cNvPicPr>
            <a:picLocks noChangeAspect="1"/>
          </p:cNvPicPr>
          <p:nvPr/>
        </p:nvPicPr>
        <p:blipFill>
          <a:blip r:embed="rId4"/>
          <a:stretch>
            <a:fillRect/>
          </a:stretch>
        </p:blipFill>
        <p:spPr>
          <a:xfrm>
            <a:off x="6453051" y="4087025"/>
            <a:ext cx="4090126" cy="2448658"/>
          </a:xfrm>
          <a:prstGeom prst="rect">
            <a:avLst/>
          </a:prstGeom>
        </p:spPr>
      </p:pic>
      <p:pic>
        <p:nvPicPr>
          <p:cNvPr id="10" name="Picture 9"/>
          <p:cNvPicPr>
            <a:picLocks noChangeAspect="1"/>
          </p:cNvPicPr>
          <p:nvPr/>
        </p:nvPicPr>
        <p:blipFill>
          <a:blip r:embed="rId5"/>
          <a:stretch>
            <a:fillRect/>
          </a:stretch>
        </p:blipFill>
        <p:spPr>
          <a:xfrm>
            <a:off x="378666" y="3422468"/>
            <a:ext cx="5287711" cy="2899591"/>
          </a:xfrm>
          <a:prstGeom prst="rect">
            <a:avLst/>
          </a:prstGeom>
        </p:spPr>
      </p:pic>
    </p:spTree>
    <p:extLst>
      <p:ext uri="{BB962C8B-B14F-4D97-AF65-F5344CB8AC3E}">
        <p14:creationId xmlns:p14="http://schemas.microsoft.com/office/powerpoint/2010/main" val="169585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cashreg.wav"/>
          </p:stSnd>
        </p:sndAc>
      </p:transition>
    </mc:Choice>
    <mc:Fallback xmlns="">
      <p:transition spd="slow">
        <p:fade/>
        <p:sndAc>
          <p:stSnd>
            <p:snd r:embed="rId6" name="cashreg.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Sources of Data</a:t>
            </a:r>
            <a:endParaRPr lang="en-US" dirty="0"/>
          </a:p>
        </p:txBody>
      </p:sp>
      <p:sp>
        <p:nvSpPr>
          <p:cNvPr id="8" name="Content Placeholder 7"/>
          <p:cNvSpPr>
            <a:spLocks noGrp="1"/>
          </p:cNvSpPr>
          <p:nvPr>
            <p:ph idx="1"/>
          </p:nvPr>
        </p:nvSpPr>
        <p:spPr/>
        <p:txBody>
          <a:bodyPr>
            <a:normAutofit lnSpcReduction="10000"/>
          </a:bodyPr>
          <a:lstStyle/>
          <a:p>
            <a:r>
              <a:rPr lang="en-US" dirty="0"/>
              <a:t>Experimental study</a:t>
            </a:r>
          </a:p>
          <a:p>
            <a:pPr lvl="1"/>
            <a:r>
              <a:rPr lang="en-US" dirty="0"/>
              <a:t>A variable of interest is first identified.</a:t>
            </a:r>
          </a:p>
          <a:p>
            <a:pPr lvl="1"/>
            <a:r>
              <a:rPr lang="en-US" dirty="0"/>
              <a:t>Then one or more other variables are identified and controlled or manipulated so that data can be obtained about how they influence the variable of interest.</a:t>
            </a:r>
          </a:p>
          <a:p>
            <a:r>
              <a:rPr lang="en-US" dirty="0"/>
              <a:t>Nonexperimental study or observational study - Make no attempt to control the variables of interest.</a:t>
            </a:r>
          </a:p>
          <a:p>
            <a:pPr lvl="1"/>
            <a:r>
              <a:rPr lang="en-US" dirty="0"/>
              <a:t>A survey is perhaps the most common type of observational study.</a:t>
            </a:r>
          </a:p>
          <a:p>
            <a:r>
              <a:rPr lang="en-US" dirty="0"/>
              <a:t>Existing Data Sets:</a:t>
            </a:r>
          </a:p>
          <a:p>
            <a:pPr lvl="1"/>
            <a:r>
              <a:rPr lang="en-US" dirty="0"/>
              <a:t>Customer Lists</a:t>
            </a:r>
          </a:p>
          <a:p>
            <a:pPr lvl="1"/>
            <a:r>
              <a:rPr lang="en-US" dirty="0"/>
              <a:t>Sales or Expense Lists</a:t>
            </a:r>
          </a:p>
          <a:p>
            <a:pPr lvl="1"/>
            <a:r>
              <a:rPr lang="en-US" dirty="0"/>
              <a:t>Census Data</a:t>
            </a:r>
          </a:p>
          <a:p>
            <a:pPr lvl="1"/>
            <a:r>
              <a:rPr lang="en-US" dirty="0"/>
              <a:t>Weather Data</a:t>
            </a:r>
          </a:p>
          <a:p>
            <a:pPr lvl="1"/>
            <a:r>
              <a:rPr lang="en-US" dirty="0"/>
              <a:t>Government sources (data.gov)</a:t>
            </a:r>
          </a:p>
          <a:p>
            <a:pPr lvl="1"/>
            <a:r>
              <a:rPr lang="en-US" dirty="0"/>
              <a:t>Purchase data from companies such as: Bloomberg, Dow Jones</a:t>
            </a:r>
          </a:p>
          <a:p>
            <a:pPr lvl="1"/>
            <a:endParaRPr lang="en-US" dirty="0"/>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19</a:t>
            </a:fld>
            <a:endParaRPr lang="en-US" dirty="0"/>
          </a:p>
        </p:txBody>
      </p:sp>
    </p:spTree>
    <p:extLst>
      <p:ext uri="{BB962C8B-B14F-4D97-AF65-F5344CB8AC3E}">
        <p14:creationId xmlns:p14="http://schemas.microsoft.com/office/powerpoint/2010/main" val="10015647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dirty="0">
                <a:solidFill>
                  <a:schemeClr val="tx2"/>
                </a:solidFill>
                <a:latin typeface="+mj-lt"/>
              </a:rPr>
              <a:t>Topics</a:t>
            </a:r>
          </a:p>
        </p:txBody>
      </p:sp>
      <p:sp>
        <p:nvSpPr>
          <p:cNvPr id="3" name="Content Placeholder 2"/>
          <p:cNvSpPr>
            <a:spLocks noGrp="1"/>
          </p:cNvSpPr>
          <p:nvPr>
            <p:ph idx="1"/>
          </p:nvPr>
        </p:nvSpPr>
        <p:spPr/>
        <p:txBody>
          <a:bodyPr>
            <a:normAutofit lnSpcReduction="10000"/>
          </a:bodyPr>
          <a:lstStyle/>
          <a:p>
            <a:r>
              <a:rPr lang="en-US" sz="2800" dirty="0"/>
              <a:t>Data Types &amp; Default Alignment in Excel</a:t>
            </a:r>
          </a:p>
          <a:p>
            <a:r>
              <a:rPr lang="en-US" sz="2800" dirty="0"/>
              <a:t>Raw Data, Data</a:t>
            </a:r>
          </a:p>
          <a:p>
            <a:r>
              <a:rPr lang="en-US" sz="2800" dirty="0"/>
              <a:t>Variable, Element, Observation</a:t>
            </a:r>
          </a:p>
          <a:p>
            <a:r>
              <a:rPr lang="it-IT" sz="2800" dirty="0"/>
              <a:t>Proper Data Set: Proper Table of Data</a:t>
            </a:r>
          </a:p>
          <a:p>
            <a:r>
              <a:rPr lang="en-US" sz="2800" dirty="0"/>
              <a:t>Population and Sample</a:t>
            </a:r>
          </a:p>
          <a:p>
            <a:r>
              <a:rPr lang="en-US" sz="2800" dirty="0"/>
              <a:t>Categorical and Quantitative Data</a:t>
            </a:r>
          </a:p>
          <a:p>
            <a:r>
              <a:rPr lang="en-US" sz="2800" dirty="0"/>
              <a:t>Cross Sectional and Time Series Data</a:t>
            </a:r>
          </a:p>
          <a:p>
            <a:r>
              <a:rPr lang="en-US" sz="2800" dirty="0"/>
              <a:t>Sources of Data</a:t>
            </a:r>
          </a:p>
          <a:p>
            <a:r>
              <a:rPr lang="en-US" sz="2800" dirty="0"/>
              <a:t>Sort &amp; Filter to Organize Data</a:t>
            </a:r>
          </a:p>
          <a:p>
            <a:r>
              <a:rPr lang="en-US" sz="2800" dirty="0"/>
              <a:t>Conditional Formatting to Visualizing Data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95768738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 &amp; Filter to Organize Data</a:t>
            </a:r>
          </a:p>
        </p:txBody>
      </p:sp>
      <p:sp>
        <p:nvSpPr>
          <p:cNvPr id="5" name="Text Placeholder 4"/>
          <p:cNvSpPr>
            <a:spLocks noGrp="1"/>
          </p:cNvSpPr>
          <p:nvPr>
            <p:ph type="body" idx="1"/>
          </p:nvPr>
        </p:nvSpPr>
        <p:spPr/>
        <p:txBody>
          <a:bodyPr/>
          <a:lstStyle/>
          <a:p>
            <a:r>
              <a:rPr lang="en-US" dirty="0"/>
              <a:t>Sort</a:t>
            </a:r>
          </a:p>
        </p:txBody>
      </p:sp>
      <p:sp>
        <p:nvSpPr>
          <p:cNvPr id="6" name="Content Placeholder 5"/>
          <p:cNvSpPr>
            <a:spLocks noGrp="1"/>
          </p:cNvSpPr>
          <p:nvPr>
            <p:ph sz="half" idx="2"/>
          </p:nvPr>
        </p:nvSpPr>
        <p:spPr/>
        <p:txBody>
          <a:bodyPr>
            <a:normAutofit fontScale="77500" lnSpcReduction="20000"/>
          </a:bodyPr>
          <a:lstStyle/>
          <a:p>
            <a:pPr lvl="0"/>
            <a:r>
              <a:rPr lang="en-US" sz="3200" dirty="0"/>
              <a:t>Organize the Raw Data by sorting</a:t>
            </a:r>
          </a:p>
          <a:p>
            <a:pPr lvl="1"/>
            <a:r>
              <a:rPr lang="en-US" sz="3200" dirty="0"/>
              <a:t>Example: Sort Sales biggest to smallest</a:t>
            </a:r>
          </a:p>
          <a:p>
            <a:pPr lvl="0"/>
            <a:r>
              <a:rPr lang="en-US" sz="3200" dirty="0"/>
              <a:t>Sort Buttons in Data Ribbon</a:t>
            </a:r>
          </a:p>
          <a:p>
            <a:pPr lvl="1"/>
            <a:r>
              <a:rPr lang="en-US" sz="3200" dirty="0"/>
              <a:t>Sort columns one by one, with the “Major Sort” last.</a:t>
            </a:r>
          </a:p>
          <a:p>
            <a:pPr lvl="0"/>
            <a:r>
              <a:rPr lang="en-US" sz="3200" dirty="0"/>
              <a:t>Sort Dialog Box</a:t>
            </a:r>
          </a:p>
          <a:p>
            <a:pPr lvl="1"/>
            <a:r>
              <a:rPr lang="en-US" sz="3200" dirty="0"/>
              <a:t>Make sure that “Major Sort” on top.</a:t>
            </a:r>
          </a:p>
          <a:p>
            <a:pPr lvl="1"/>
            <a:r>
              <a:rPr lang="en-US" sz="3200" dirty="0"/>
              <a:t>Keyboard for Sort: Alt, D, S</a:t>
            </a:r>
          </a:p>
        </p:txBody>
      </p:sp>
      <p:sp>
        <p:nvSpPr>
          <p:cNvPr id="7" name="Text Placeholder 6"/>
          <p:cNvSpPr>
            <a:spLocks noGrp="1"/>
          </p:cNvSpPr>
          <p:nvPr>
            <p:ph type="body" sz="quarter" idx="3"/>
          </p:nvPr>
        </p:nvSpPr>
        <p:spPr/>
        <p:txBody>
          <a:bodyPr/>
          <a:lstStyle/>
          <a:p>
            <a:r>
              <a:rPr lang="en-US" dirty="0"/>
              <a:t>Filter</a:t>
            </a:r>
          </a:p>
        </p:txBody>
      </p:sp>
      <p:sp>
        <p:nvSpPr>
          <p:cNvPr id="8" name="Content Placeholder 7"/>
          <p:cNvSpPr>
            <a:spLocks noGrp="1"/>
          </p:cNvSpPr>
          <p:nvPr>
            <p:ph sz="quarter" idx="4"/>
          </p:nvPr>
        </p:nvSpPr>
        <p:spPr/>
        <p:txBody>
          <a:bodyPr/>
          <a:lstStyle/>
          <a:p>
            <a:pPr lvl="0"/>
            <a:r>
              <a:rPr lang="en-US" dirty="0"/>
              <a:t>Must have a Proper Data Set</a:t>
            </a:r>
          </a:p>
          <a:p>
            <a:pPr lvl="0"/>
            <a:r>
              <a:rPr lang="en-US" dirty="0"/>
              <a:t>Filter Button in Data Ribbon</a:t>
            </a:r>
          </a:p>
          <a:p>
            <a:pPr lvl="0"/>
            <a:r>
              <a:rPr lang="en-US" dirty="0"/>
              <a:t>Great for querying a data set (Extracting Observations / Records from a Proper Data Set) to get a sub-set of data based on a set of conditions or criteria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79231994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PivotTables</a:t>
            </a:r>
          </a:p>
        </p:txBody>
      </p:sp>
      <p:sp>
        <p:nvSpPr>
          <p:cNvPr id="8" name="Content Placeholder 7"/>
          <p:cNvSpPr>
            <a:spLocks noGrp="1"/>
          </p:cNvSpPr>
          <p:nvPr>
            <p:ph idx="1"/>
          </p:nvPr>
        </p:nvSpPr>
        <p:spPr/>
        <p:txBody>
          <a:bodyPr>
            <a:noAutofit/>
          </a:bodyPr>
          <a:lstStyle/>
          <a:p>
            <a:r>
              <a:rPr lang="en-US" sz="3000" dirty="0"/>
              <a:t>What does a PivotTable do?</a:t>
            </a:r>
          </a:p>
          <a:p>
            <a:pPr lvl="1"/>
            <a:r>
              <a:rPr lang="en-US" sz="3000" dirty="0"/>
              <a:t>Makes calculations with criteria.</a:t>
            </a:r>
          </a:p>
          <a:p>
            <a:pPr lvl="1"/>
            <a:r>
              <a:rPr lang="en-US" sz="3000" dirty="0"/>
              <a:t>PivotTables create reports that contain calculations with criteria.</a:t>
            </a:r>
            <a:br>
              <a:rPr lang="en-US" sz="3000" dirty="0"/>
            </a:br>
            <a:br>
              <a:rPr lang="en-US" sz="3000" dirty="0"/>
            </a:br>
            <a:endParaRPr lang="en-US" sz="3000" dirty="0"/>
          </a:p>
          <a:p>
            <a:endParaRPr lang="en-US" sz="3000"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21</a:t>
            </a:fld>
            <a:endParaRPr lang="en-US" dirty="0"/>
          </a:p>
        </p:txBody>
      </p:sp>
    </p:spTree>
    <p:extLst>
      <p:ext uri="{BB962C8B-B14F-4D97-AF65-F5344CB8AC3E}">
        <p14:creationId xmlns:p14="http://schemas.microsoft.com/office/powerpoint/2010/main" val="21597828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How to create PivotTable:</a:t>
            </a:r>
          </a:p>
        </p:txBody>
      </p:sp>
      <p:sp>
        <p:nvSpPr>
          <p:cNvPr id="9" name="Content Placeholder 8"/>
          <p:cNvSpPr>
            <a:spLocks noGrp="1"/>
          </p:cNvSpPr>
          <p:nvPr>
            <p:ph idx="1"/>
          </p:nvPr>
        </p:nvSpPr>
        <p:spPr>
          <a:xfrm>
            <a:off x="325925" y="1417638"/>
            <a:ext cx="10664982" cy="5245712"/>
          </a:xfrm>
        </p:spPr>
        <p:txBody>
          <a:bodyPr>
            <a:normAutofit lnSpcReduction="10000"/>
          </a:bodyPr>
          <a:lstStyle/>
          <a:p>
            <a:r>
              <a:rPr lang="en-US" dirty="0"/>
              <a:t>Visualize the PivotTable 1st, see the row headers and column headers, see the values.</a:t>
            </a:r>
          </a:p>
          <a:p>
            <a:r>
              <a:rPr lang="en-US" dirty="0"/>
              <a:t>Must have Proper Data Set: 1) Field Names in first rows, 2) empty cells or row/column headers all around data set…</a:t>
            </a:r>
          </a:p>
          <a:p>
            <a:r>
              <a:rPr lang="en-US" dirty="0"/>
              <a:t>Click in one cell in Proper Data Set</a:t>
            </a:r>
          </a:p>
          <a:p>
            <a:r>
              <a:rPr lang="en-US" dirty="0"/>
              <a:t>Insert Ribbon Tab, Tables group, PivotTable button, make sure location has not data below it.</a:t>
            </a:r>
          </a:p>
          <a:p>
            <a:pPr lvl="1"/>
            <a:r>
              <a:rPr lang="en-US" dirty="0"/>
              <a:t>Keyboard: Alt, N, V.</a:t>
            </a:r>
          </a:p>
          <a:p>
            <a:pPr lvl="1"/>
            <a:r>
              <a:rPr lang="en-US" dirty="0"/>
              <a:t>Keyboard on new sheet: Alt, N, V, Enter</a:t>
            </a:r>
          </a:p>
          <a:p>
            <a:r>
              <a:rPr lang="en-US" dirty="0"/>
              <a:t>From Field List, drag field name (Criteria for calculations) to Row Header or Column Header</a:t>
            </a:r>
          </a:p>
          <a:p>
            <a:r>
              <a:rPr lang="en-US" dirty="0"/>
              <a:t>From Field List drag field you want to make a calculation upon to values area</a:t>
            </a:r>
          </a:p>
          <a:p>
            <a:r>
              <a:rPr lang="en-US" dirty="0"/>
              <a:t>Formatting:</a:t>
            </a:r>
          </a:p>
          <a:p>
            <a:pPr lvl="1"/>
            <a:r>
              <a:rPr lang="en-US" sz="2200" dirty="0"/>
              <a:t>Design, Report Layout, Show in Tabular or Outline Form</a:t>
            </a:r>
          </a:p>
          <a:p>
            <a:pPr lvl="1"/>
            <a:r>
              <a:rPr lang="en-US" sz="2200" dirty="0"/>
              <a:t>Right-Click: Number Formatting (so format follows the field if you Pivot)</a:t>
            </a:r>
          </a:p>
          <a:p>
            <a:endParaRPr lang="en-US" dirty="0"/>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32954727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PivotTable:</a:t>
            </a:r>
          </a:p>
        </p:txBody>
      </p:sp>
      <p:sp>
        <p:nvSpPr>
          <p:cNvPr id="3" name="Content Placeholder 2"/>
          <p:cNvSpPr>
            <a:spLocks noGrp="1"/>
          </p:cNvSpPr>
          <p:nvPr>
            <p:ph idx="1"/>
          </p:nvPr>
        </p:nvSpPr>
        <p:spPr>
          <a:xfrm>
            <a:off x="325925" y="1417638"/>
            <a:ext cx="10619715" cy="4983162"/>
          </a:xfrm>
        </p:spPr>
        <p:txBody>
          <a:bodyPr>
            <a:noAutofit/>
          </a:bodyPr>
          <a:lstStyle/>
          <a:p>
            <a:r>
              <a:rPr lang="en-US" sz="2400" dirty="0"/>
              <a:t>Pivot: drag and drop fields</a:t>
            </a:r>
          </a:p>
          <a:p>
            <a:r>
              <a:rPr lang="en-US" sz="2400" dirty="0"/>
              <a:t>Filter from dropdown arrows</a:t>
            </a:r>
          </a:p>
          <a:p>
            <a:r>
              <a:rPr lang="en-US" sz="2400" dirty="0"/>
              <a:t>Change calculation:</a:t>
            </a:r>
          </a:p>
          <a:p>
            <a:pPr lvl="1"/>
            <a:r>
              <a:rPr lang="en-US" sz="2200" dirty="0"/>
              <a:t>Right-click Summarize Values As (Change Function)</a:t>
            </a:r>
            <a:br>
              <a:rPr lang="en-US" sz="2200" dirty="0"/>
            </a:br>
            <a:r>
              <a:rPr lang="en-US" sz="2200" dirty="0"/>
              <a:t>or</a:t>
            </a:r>
          </a:p>
          <a:p>
            <a:pPr lvl="1"/>
            <a:r>
              <a:rPr lang="en-US" sz="2200" dirty="0"/>
              <a:t>Right-click Show Values As (New Calculation)</a:t>
            </a:r>
          </a:p>
          <a:p>
            <a:r>
              <a:rPr lang="en-US" sz="2400" dirty="0"/>
              <a:t>If you want more than one calculation, drop the field into the Values area more than one time and then change the calculation.</a:t>
            </a:r>
          </a:p>
          <a:p>
            <a:r>
              <a:rPr lang="en-US" sz="2400" dirty="0"/>
              <a:t>To Group, after dragging field to row area, Right-click, Group.</a:t>
            </a:r>
          </a:p>
          <a:p>
            <a:pPr lvl="1"/>
            <a:r>
              <a:rPr lang="en-US" sz="2200" dirty="0"/>
              <a:t>When Grouping in a PivotTable, Numbers with Decimals trigger ambiguous labels.</a:t>
            </a:r>
          </a:p>
          <a:p>
            <a:pPr lvl="1"/>
            <a:r>
              <a:rPr lang="en-US" sz="2200" dirty="0"/>
              <a:t>When Grouping in a PivotTable, Numbers with NO Decimals create unambiguous labels</a:t>
            </a:r>
          </a:p>
          <a:p>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1616176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dirty="0"/>
              <a:t>Conditional Formatting to Visualizing Data</a:t>
            </a:r>
          </a:p>
        </p:txBody>
      </p:sp>
      <p:sp>
        <p:nvSpPr>
          <p:cNvPr id="3" name="Content Placeholder 2"/>
          <p:cNvSpPr>
            <a:spLocks noGrp="1"/>
          </p:cNvSpPr>
          <p:nvPr>
            <p:ph idx="1"/>
          </p:nvPr>
        </p:nvSpPr>
        <p:spPr/>
        <p:txBody>
          <a:bodyPr>
            <a:normAutofit/>
          </a:bodyPr>
          <a:lstStyle/>
          <a:p>
            <a:pPr lvl="0"/>
            <a:r>
              <a:rPr lang="en-US" sz="3200" dirty="0"/>
              <a:t>Each cell in the highlighted range must get a logical test that comes out TRUE (apply formatting) or FALSE (do NOT apply formatting)</a:t>
            </a:r>
          </a:p>
          <a:p>
            <a:pPr lvl="0"/>
            <a:r>
              <a:rPr lang="en-US" sz="3200" dirty="0"/>
              <a:t>Logical test can be created with built-in features or Logical Formulas</a:t>
            </a:r>
          </a:p>
          <a:p>
            <a:pPr lvl="0"/>
            <a:r>
              <a:rPr lang="en-US" sz="3200" dirty="0"/>
              <a:t>Great for visualizing data based on a set of conditions or criteria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24</a:t>
            </a:fld>
            <a:endParaRPr lang="en-US" dirty="0"/>
          </a:p>
        </p:txBody>
      </p:sp>
    </p:spTree>
    <p:extLst>
      <p:ext uri="{BB962C8B-B14F-4D97-AF65-F5344CB8AC3E}">
        <p14:creationId xmlns:p14="http://schemas.microsoft.com/office/powerpoint/2010/main" val="266868018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258"/>
            <a:ext cx="10160000" cy="837071"/>
          </a:xfrm>
        </p:spPr>
        <p:txBody>
          <a:bodyPr/>
          <a:lstStyle/>
          <a:p>
            <a:r>
              <a:rPr lang="en-US" sz="3600" dirty="0"/>
              <a:t>Frequency Distributions and</a:t>
            </a:r>
            <a:br>
              <a:rPr lang="en-US" sz="3600" dirty="0"/>
            </a:br>
            <a:r>
              <a:rPr lang="en-US" sz="3600" dirty="0"/>
              <a:t>Column/Bar Charts for </a:t>
            </a:r>
            <a:r>
              <a:rPr lang="en-US" sz="3600" dirty="0">
                <a:solidFill>
                  <a:srgbClr val="080808"/>
                </a:solidFill>
              </a:rPr>
              <a:t>Categorical Data</a:t>
            </a:r>
          </a:p>
        </p:txBody>
      </p:sp>
      <p:sp>
        <p:nvSpPr>
          <p:cNvPr id="3" name="Content Placeholder 2"/>
          <p:cNvSpPr>
            <a:spLocks noGrp="1"/>
          </p:cNvSpPr>
          <p:nvPr>
            <p:ph idx="1"/>
          </p:nvPr>
        </p:nvSpPr>
        <p:spPr>
          <a:xfrm>
            <a:off x="116114" y="1418422"/>
            <a:ext cx="10943771" cy="5428343"/>
          </a:xfrm>
        </p:spPr>
        <p:txBody>
          <a:bodyPr>
            <a:normAutofit/>
          </a:bodyPr>
          <a:lstStyle/>
          <a:p>
            <a:r>
              <a:rPr lang="en-US" sz="2400" dirty="0"/>
              <a:t>Frequency Distribution for Categorical Data is a tabular summary which:</a:t>
            </a:r>
          </a:p>
          <a:p>
            <a:pPr marL="868680" lvl="1" indent="-457200">
              <a:buFont typeface="+mj-lt"/>
              <a:buAutoNum type="arabicPeriod"/>
            </a:pPr>
            <a:r>
              <a:rPr lang="en-US" sz="2400" dirty="0"/>
              <a:t>Shows the number of observations (count or frequency) in each of a set categories (unique list from data set)</a:t>
            </a:r>
          </a:p>
          <a:p>
            <a:pPr marL="868680" lvl="1" indent="-457200">
              <a:buFont typeface="+mj-lt"/>
              <a:buAutoNum type="arabicPeriod"/>
            </a:pPr>
            <a:r>
              <a:rPr lang="en-US" sz="2400" dirty="0"/>
              <a:t>Categories must be Collectively Exhaustive Categories (enough categories so nothing is left out) and Mutually Exclusive Categories (no item can fit into more than one category)</a:t>
            </a:r>
          </a:p>
          <a:p>
            <a:pPr marL="868680" lvl="1" indent="-457200">
              <a:buFont typeface="+mj-lt"/>
              <a:buAutoNum type="arabicPeriod"/>
            </a:pPr>
            <a:r>
              <a:rPr lang="en-US" sz="2400" dirty="0"/>
              <a:t>Goal is to is to provide information about frequencies (count)</a:t>
            </a:r>
          </a:p>
          <a:p>
            <a:r>
              <a:rPr lang="en-US" sz="2400" dirty="0"/>
              <a:t>Relative Frequency Distribution</a:t>
            </a:r>
          </a:p>
          <a:p>
            <a:pPr lvl="1"/>
            <a:r>
              <a:rPr lang="en-US" sz="2400" dirty="0"/>
              <a:t>Shows decimal value that represents "parts compared to the whole" (used in chapter 4 for assigning probabilities)</a:t>
            </a:r>
          </a:p>
          <a:p>
            <a:r>
              <a:rPr lang="en-US" sz="2400" dirty="0"/>
              <a:t>Percent Frequency Distribution</a:t>
            </a:r>
          </a:p>
          <a:p>
            <a:pPr lvl="1"/>
            <a:r>
              <a:rPr lang="en-US" sz="2400" dirty="0"/>
              <a:t>Formats Relative Frequencies with Percent Number Format</a:t>
            </a:r>
          </a:p>
          <a:p>
            <a:pPr lvl="1"/>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spTree>
    <p:extLst>
      <p:ext uri="{BB962C8B-B14F-4D97-AF65-F5344CB8AC3E}">
        <p14:creationId xmlns:p14="http://schemas.microsoft.com/office/powerpoint/2010/main" val="21095994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7900"/>
            <a:ext cx="10160000" cy="837071"/>
          </a:xfrm>
        </p:spPr>
        <p:txBody>
          <a:bodyPr/>
          <a:lstStyle/>
          <a:p>
            <a:r>
              <a:rPr lang="en-US" sz="4000" dirty="0"/>
              <a:t>Frequency Distributions and</a:t>
            </a:r>
            <a:br>
              <a:rPr lang="en-US" sz="4000" dirty="0"/>
            </a:br>
            <a:r>
              <a:rPr lang="en-US" sz="4000" dirty="0"/>
              <a:t>Column/Bar Charts for </a:t>
            </a:r>
            <a:r>
              <a:rPr lang="en-US" sz="4000" dirty="0">
                <a:solidFill>
                  <a:srgbClr val="080808"/>
                </a:solidFill>
              </a:rPr>
              <a:t>Categorical Data</a:t>
            </a:r>
          </a:p>
        </p:txBody>
      </p:sp>
      <p:sp>
        <p:nvSpPr>
          <p:cNvPr id="3" name="Content Placeholder 2"/>
          <p:cNvSpPr>
            <a:spLocks noGrp="1"/>
          </p:cNvSpPr>
          <p:nvPr>
            <p:ph idx="1"/>
          </p:nvPr>
        </p:nvSpPr>
        <p:spPr>
          <a:xfrm>
            <a:off x="116114" y="1918730"/>
            <a:ext cx="10943771" cy="4654569"/>
          </a:xfrm>
        </p:spPr>
        <p:txBody>
          <a:bodyPr>
            <a:normAutofit/>
          </a:bodyPr>
          <a:lstStyle/>
          <a:p>
            <a:r>
              <a:rPr lang="en-US" sz="2800" dirty="0"/>
              <a:t>Column/Bar Chart:</a:t>
            </a:r>
          </a:p>
          <a:p>
            <a:pPr lvl="1"/>
            <a:r>
              <a:rPr lang="en-US" sz="2800" dirty="0"/>
              <a:t>Used to show Frequency Distribution or Relative/Percent Frequency Distribution for Categorical Data</a:t>
            </a:r>
          </a:p>
          <a:p>
            <a:pPr lvl="1"/>
            <a:r>
              <a:rPr lang="en-US" sz="2800" dirty="0"/>
              <a:t>Counts across categories. Height of columns convey count. Order of categories conveys no info</a:t>
            </a:r>
          </a:p>
          <a:p>
            <a:pPr lvl="1"/>
            <a:r>
              <a:rPr lang="en-US" sz="2800" dirty="0"/>
              <a:t>There are "gaps" between columns to indicate that the data is categorical or a discrete quantitative variable (not a continuous quantitative variable). Columns do not touch</a:t>
            </a:r>
          </a:p>
          <a:p>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26</a:t>
            </a:fld>
            <a:endParaRPr lang="en-US" dirty="0"/>
          </a:p>
        </p:txBody>
      </p:sp>
    </p:spTree>
    <p:extLst>
      <p:ext uri="{BB962C8B-B14F-4D97-AF65-F5344CB8AC3E}">
        <p14:creationId xmlns:p14="http://schemas.microsoft.com/office/powerpoint/2010/main" val="21095994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160000" cy="979751"/>
          </a:xfrm>
        </p:spPr>
        <p:txBody>
          <a:bodyPr/>
          <a:lstStyle/>
          <a:p>
            <a:r>
              <a:rPr lang="en-US" sz="3600" dirty="0"/>
              <a:t>Frequency Distributions and</a:t>
            </a:r>
            <a:br>
              <a:rPr lang="en-US" sz="3600" dirty="0"/>
            </a:br>
            <a:r>
              <a:rPr lang="en-US" sz="3600" dirty="0"/>
              <a:t>Column/Bar Charts for </a:t>
            </a:r>
            <a:r>
              <a:rPr lang="en-US" sz="3600" dirty="0">
                <a:solidFill>
                  <a:srgbClr val="080808"/>
                </a:solidFill>
              </a:rPr>
              <a:t>Categorical Data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pic>
        <p:nvPicPr>
          <p:cNvPr id="3" name="Picture 2"/>
          <p:cNvPicPr>
            <a:picLocks noChangeAspect="1"/>
          </p:cNvPicPr>
          <p:nvPr/>
        </p:nvPicPr>
        <p:blipFill>
          <a:blip r:embed="rId3"/>
          <a:stretch>
            <a:fillRect/>
          </a:stretch>
        </p:blipFill>
        <p:spPr>
          <a:xfrm>
            <a:off x="905345" y="1539548"/>
            <a:ext cx="9209277" cy="5067596"/>
          </a:xfrm>
          <a:prstGeom prst="rect">
            <a:avLst/>
          </a:prstGeom>
        </p:spPr>
      </p:pic>
    </p:spTree>
    <p:extLst>
      <p:ext uri="{BB962C8B-B14F-4D97-AF65-F5344CB8AC3E}">
        <p14:creationId xmlns:p14="http://schemas.microsoft.com/office/powerpoint/2010/main" val="21095994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675"/>
            <a:ext cx="10160000" cy="1143000"/>
          </a:xfrm>
        </p:spPr>
        <p:txBody>
          <a:bodyPr/>
          <a:lstStyle/>
          <a:p>
            <a:r>
              <a:rPr lang="en-US" sz="4000" dirty="0"/>
              <a:t>Frequency Distributions for </a:t>
            </a:r>
            <a:r>
              <a:rPr lang="en-US" sz="4000" dirty="0">
                <a:solidFill>
                  <a:srgbClr val="080808"/>
                </a:solidFill>
              </a:rPr>
              <a:t>Quantitative Data</a:t>
            </a:r>
            <a:endParaRPr lang="en-US" sz="3600" dirty="0">
              <a:solidFill>
                <a:srgbClr val="080808"/>
              </a:solidFill>
            </a:endParaRPr>
          </a:p>
        </p:txBody>
      </p:sp>
      <p:sp>
        <p:nvSpPr>
          <p:cNvPr id="3" name="Content Placeholder 2"/>
          <p:cNvSpPr>
            <a:spLocks noGrp="1"/>
          </p:cNvSpPr>
          <p:nvPr>
            <p:ph idx="1"/>
          </p:nvPr>
        </p:nvSpPr>
        <p:spPr>
          <a:xfrm>
            <a:off x="243839" y="1532709"/>
            <a:ext cx="10781211" cy="5103221"/>
          </a:xfrm>
        </p:spPr>
        <p:txBody>
          <a:bodyPr>
            <a:normAutofit/>
          </a:bodyPr>
          <a:lstStyle/>
          <a:p>
            <a:r>
              <a:rPr lang="en-US" sz="2800" dirty="0"/>
              <a:t>Frequency Distribution is a tabular summary which:</a:t>
            </a:r>
          </a:p>
          <a:p>
            <a:pPr marL="868680" lvl="1" indent="-457200">
              <a:buFont typeface="+mj-lt"/>
              <a:buAutoNum type="arabicPeriod"/>
            </a:pPr>
            <a:r>
              <a:rPr lang="en-US" sz="2800" dirty="0"/>
              <a:t>Shows the number of observations (count or frequency) in each of several nonoverlapping categories / classes / bins</a:t>
            </a:r>
          </a:p>
          <a:p>
            <a:pPr lvl="2"/>
            <a:r>
              <a:rPr lang="en-US" sz="3200" dirty="0"/>
              <a:t>Categories, classes and bins are synonyms</a:t>
            </a:r>
          </a:p>
          <a:p>
            <a:pPr marL="868680" lvl="1" indent="-457200">
              <a:buFont typeface="+mj-lt"/>
              <a:buAutoNum type="arabicPeriod"/>
            </a:pPr>
            <a:r>
              <a:rPr lang="en-US" sz="2800" dirty="0"/>
              <a:t>Categories must be Collectively Exhaustive Categories (enough categories so nothing is left out) and Mutually Exclusive Categories (no one item can fit into 2 or more categories)</a:t>
            </a:r>
          </a:p>
          <a:p>
            <a:pPr marL="868680" lvl="1" indent="-457200">
              <a:buFont typeface="+mj-lt"/>
              <a:buAutoNum type="arabicPeriod"/>
            </a:pPr>
            <a:r>
              <a:rPr lang="en-US" sz="2800" dirty="0"/>
              <a:t>Goal is to is to provide information about frequencies (count) and reveal the shape of the quantitative data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29038465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739"/>
            <a:ext cx="10160000" cy="816740"/>
          </a:xfrm>
        </p:spPr>
        <p:txBody>
          <a:bodyPr/>
          <a:lstStyle/>
          <a:p>
            <a:r>
              <a:rPr lang="en-US" sz="4000" dirty="0"/>
              <a:t>Creating Classes for </a:t>
            </a:r>
            <a:r>
              <a:rPr lang="en-US" sz="4000" dirty="0">
                <a:solidFill>
                  <a:srgbClr val="080808"/>
                </a:solidFill>
              </a:rPr>
              <a:t>Quantitative</a:t>
            </a:r>
            <a:r>
              <a:rPr lang="en-US" sz="4000" dirty="0"/>
              <a:t> Variables</a:t>
            </a:r>
          </a:p>
        </p:txBody>
      </p:sp>
      <p:sp>
        <p:nvSpPr>
          <p:cNvPr id="3" name="Content Placeholder 2"/>
          <p:cNvSpPr>
            <a:spLocks noGrp="1"/>
          </p:cNvSpPr>
          <p:nvPr>
            <p:ph idx="1"/>
          </p:nvPr>
        </p:nvSpPr>
        <p:spPr>
          <a:xfrm>
            <a:off x="0" y="940530"/>
            <a:ext cx="11016343" cy="5801357"/>
          </a:xfrm>
        </p:spPr>
        <p:txBody>
          <a:bodyPr>
            <a:normAutofit fontScale="92500"/>
          </a:bodyPr>
          <a:lstStyle/>
          <a:p>
            <a:pPr marL="571500" indent="-457200">
              <a:buFont typeface="+mj-lt"/>
              <a:buAutoNum type="arabicPeriod"/>
            </a:pPr>
            <a:r>
              <a:rPr lang="en-US" dirty="0"/>
              <a:t>The goal is to reveal the natural distribution or shape or variation of the data. This is the "art side of statistics". It takes practice to get the hang of it.</a:t>
            </a:r>
          </a:p>
          <a:p>
            <a:pPr marL="571500" indent="-457200">
              <a:buFont typeface="+mj-lt"/>
              <a:buAutoNum type="arabicPeriod"/>
            </a:pPr>
            <a:r>
              <a:rPr lang="en-US" dirty="0"/>
              <a:t>Determine the number of nonoverlapping classes. Goal is to have enough to show natural shape of data. One general guideline is: 2^k &gt; n, where n = count and k = number of classes.</a:t>
            </a:r>
          </a:p>
          <a:p>
            <a:pPr marL="571500" indent="-457200">
              <a:buFont typeface="+mj-lt"/>
              <a:buAutoNum type="arabicPeriod"/>
            </a:pPr>
            <a:r>
              <a:rPr lang="en-US" dirty="0"/>
              <a:t>Determine the width of each class with something like: Approx. width = (Max-Min)/(Number of classes).</a:t>
            </a:r>
          </a:p>
          <a:p>
            <a:pPr marL="571500" indent="-457200">
              <a:buFont typeface="+mj-lt"/>
              <a:buAutoNum type="arabicPeriod"/>
            </a:pPr>
            <a:r>
              <a:rPr lang="en-US" dirty="0"/>
              <a:t>Determine the class limits: the key is to not create classes where you would double count.</a:t>
            </a:r>
          </a:p>
          <a:p>
            <a:pPr marL="868680" lvl="1" indent="-457200">
              <a:buFont typeface="+mj-lt"/>
              <a:buAutoNum type="arabicPeriod"/>
            </a:pPr>
            <a:r>
              <a:rPr lang="en-US" dirty="0"/>
              <a:t>If you have a discrete variable (or a continuous variable that is shown as a whole number) it is just a matter of getting the lower and upper limit, like: 0-9, 10-19...</a:t>
            </a:r>
          </a:p>
          <a:p>
            <a:pPr marL="868680" lvl="1" indent="-457200">
              <a:buFont typeface="+mj-lt"/>
              <a:buAutoNum type="arabicPeriod"/>
            </a:pPr>
            <a:r>
              <a:rPr lang="en-US" dirty="0"/>
              <a:t>If you have a continuous variable and you choose to use the upper limit from the previous class as the lower limit for the current class, be sure to include the equal sign on either the lower or upper, but not both. Create classes like: 0 &lt;= Sales &lt; 20, 20 &lt;= Sales &lt;40... or 0 up to 20, 20 up to 40...</a:t>
            </a:r>
          </a:p>
          <a:p>
            <a:pPr marL="868680" lvl="1" indent="-457200">
              <a:buFont typeface="+mj-lt"/>
              <a:buAutoNum type="arabicPeriod"/>
            </a:pPr>
            <a:r>
              <a:rPr lang="en-US" dirty="0"/>
              <a:t>When we create a set of classes, we create a type of category for our continuous quantitative variable</a:t>
            </a:r>
          </a:p>
          <a:p>
            <a:pPr marL="868680" lvl="1" indent="-457200">
              <a:buFont typeface="+mj-lt"/>
              <a:buAutoNum type="arabicPeriod"/>
            </a:pPr>
            <a:r>
              <a:rPr lang="en-US" dirty="0"/>
              <a:t>Making the classes all the same width helps to create tables &amp; charts that are more easily interpreted</a:t>
            </a:r>
          </a:p>
          <a:p>
            <a:pPr marL="868680" lvl="1" indent="-457200">
              <a:buFont typeface="+mj-lt"/>
              <a:buAutoNum type="arabicPeriod"/>
            </a:pPr>
            <a:r>
              <a:rPr lang="en-US" dirty="0"/>
              <a:t>Sometimes if there are a few large values or small values, it may be efficient to create an open ended class</a:t>
            </a:r>
          </a:p>
          <a:p>
            <a:pPr marL="571500" indent="-457200">
              <a:buFont typeface="+mj-lt"/>
              <a:buAutoNum type="arabicPeriod"/>
            </a:pPr>
            <a:r>
              <a:rPr lang="en-US" dirty="0"/>
              <a:t>Class midpoint is calculated as the halfway mark between the lower and upper limit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spTree>
    <p:extLst>
      <p:ext uri="{BB962C8B-B14F-4D97-AF65-F5344CB8AC3E}">
        <p14:creationId xmlns:p14="http://schemas.microsoft.com/office/powerpoint/2010/main" val="229852608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41362"/>
          </a:xfrm>
        </p:spPr>
        <p:txBody>
          <a:bodyPr/>
          <a:lstStyle/>
          <a:p>
            <a:r>
              <a:rPr lang="en-US" sz="4600" dirty="0">
                <a:solidFill>
                  <a:schemeClr val="tx2"/>
                </a:solidFill>
                <a:latin typeface="+mj-lt"/>
              </a:rPr>
              <a:t>Topics</a:t>
            </a:r>
          </a:p>
        </p:txBody>
      </p:sp>
      <p:sp>
        <p:nvSpPr>
          <p:cNvPr id="3" name="Content Placeholder 2"/>
          <p:cNvSpPr>
            <a:spLocks noGrp="1"/>
          </p:cNvSpPr>
          <p:nvPr>
            <p:ph idx="1"/>
          </p:nvPr>
        </p:nvSpPr>
        <p:spPr>
          <a:xfrm>
            <a:off x="275771" y="1219199"/>
            <a:ext cx="10668000" cy="5355771"/>
          </a:xfrm>
        </p:spPr>
        <p:txBody>
          <a:bodyPr>
            <a:normAutofit/>
          </a:bodyPr>
          <a:lstStyle/>
          <a:p>
            <a:r>
              <a:rPr lang="en-US" sz="3600" dirty="0"/>
              <a:t>Frequency Distributions for Categorical Data, Charts: Column</a:t>
            </a:r>
          </a:p>
          <a:p>
            <a:r>
              <a:rPr lang="en-US" sz="3600" dirty="0"/>
              <a:t>Frequency Distributions for Quantitative Data, Charts: Histogram</a:t>
            </a:r>
          </a:p>
          <a:p>
            <a:r>
              <a:rPr lang="en-US" sz="3600" dirty="0"/>
              <a:t>Skew of Histograms</a:t>
            </a:r>
          </a:p>
          <a:p>
            <a:r>
              <a:rPr lang="en-US" sz="3600" dirty="0"/>
              <a:t>Cumulative Distributions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95768738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00199"/>
            <a:ext cx="10998926" cy="5035731"/>
          </a:xfrm>
        </p:spPr>
        <p:txBody>
          <a:bodyPr>
            <a:normAutofit/>
          </a:bodyPr>
          <a:lstStyle/>
          <a:p>
            <a:r>
              <a:rPr lang="en-US" sz="3200" dirty="0"/>
              <a:t>Relative Frequency Distribution:</a:t>
            </a:r>
          </a:p>
          <a:p>
            <a:pPr lvl="1"/>
            <a:r>
              <a:rPr lang="en-US" sz="3200" dirty="0"/>
              <a:t>Shows decimal value that represents "parts compared to the whole“</a:t>
            </a:r>
          </a:p>
          <a:p>
            <a:pPr lvl="1"/>
            <a:r>
              <a:rPr lang="en-US" sz="3200" dirty="0"/>
              <a:t>Often the basis for probability calculations (Relative Method)</a:t>
            </a:r>
          </a:p>
          <a:p>
            <a:r>
              <a:rPr lang="en-US" sz="3200" dirty="0"/>
              <a:t>Percent Frequency Distribution:</a:t>
            </a:r>
          </a:p>
          <a:p>
            <a:pPr lvl="1"/>
            <a:r>
              <a:rPr lang="en-US" sz="3200" dirty="0"/>
              <a:t>Formats Relative Frequencies with Percent Number Format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sp>
        <p:nvSpPr>
          <p:cNvPr id="6" name="Title 1"/>
          <p:cNvSpPr txBox="1">
            <a:spLocks/>
          </p:cNvSpPr>
          <p:nvPr/>
        </p:nvSpPr>
        <p:spPr>
          <a:xfrm>
            <a:off x="762000" y="209316"/>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dirty="0"/>
              <a:t>Relative Frequency Distributions for  </a:t>
            </a:r>
            <a:r>
              <a:rPr lang="en-US" sz="4000" dirty="0">
                <a:solidFill>
                  <a:srgbClr val="080808"/>
                </a:solidFill>
              </a:rPr>
              <a:t>Quantitative</a:t>
            </a:r>
            <a:r>
              <a:rPr lang="en-US" sz="4000" dirty="0"/>
              <a:t> Data</a:t>
            </a:r>
            <a:endParaRPr lang="en-US" sz="3600" dirty="0"/>
          </a:p>
        </p:txBody>
      </p:sp>
    </p:spTree>
    <p:extLst>
      <p:ext uri="{BB962C8B-B14F-4D97-AF65-F5344CB8AC3E}">
        <p14:creationId xmlns:p14="http://schemas.microsoft.com/office/powerpoint/2010/main" val="29038465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91771"/>
            <a:ext cx="10998926" cy="5344159"/>
          </a:xfrm>
        </p:spPr>
        <p:txBody>
          <a:bodyPr>
            <a:normAutofit/>
          </a:bodyPr>
          <a:lstStyle/>
          <a:p>
            <a:r>
              <a:rPr lang="en-US" sz="2800" dirty="0"/>
              <a:t>Histograms</a:t>
            </a:r>
          </a:p>
          <a:p>
            <a:pPr lvl="1"/>
            <a:r>
              <a:rPr lang="en-US" sz="2800" dirty="0"/>
              <a:t>Used to show frequency distribution of continuous quantitative data over a set of class intervals (lower and upper limit for each category)</a:t>
            </a:r>
          </a:p>
          <a:p>
            <a:pPr lvl="1"/>
            <a:r>
              <a:rPr lang="en-US" sz="2800" dirty="0"/>
              <a:t>Column or Bar Charts where columns are touching to indicate that the variable is continuous</a:t>
            </a:r>
          </a:p>
          <a:p>
            <a:pPr lvl="1"/>
            <a:r>
              <a:rPr lang="en-US" sz="2800" dirty="0"/>
              <a:t>Columns touch to indicate that no numbers can fit between classes. "No numbers can fit between columns - no gaps"</a:t>
            </a:r>
          </a:p>
          <a:p>
            <a:pPr lvl="1"/>
            <a:r>
              <a:rPr lang="en-US" sz="2800" dirty="0"/>
              <a:t>Height of columns convey count</a:t>
            </a:r>
          </a:p>
          <a:p>
            <a:pPr lvl="1"/>
            <a:r>
              <a:rPr lang="en-US" sz="2800" dirty="0"/>
              <a:t>Order of classes is important to help reveal shape of data, or distribution of data.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31</a:t>
            </a:fld>
            <a:endParaRPr lang="en-US" dirty="0"/>
          </a:p>
        </p:txBody>
      </p:sp>
      <p:sp>
        <p:nvSpPr>
          <p:cNvPr id="6" name="Title 1"/>
          <p:cNvSpPr txBox="1">
            <a:spLocks/>
          </p:cNvSpPr>
          <p:nvPr/>
        </p:nvSpPr>
        <p:spPr>
          <a:xfrm>
            <a:off x="762000" y="246746"/>
            <a:ext cx="10160000" cy="87334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dirty="0"/>
              <a:t>Histograms for </a:t>
            </a:r>
            <a:r>
              <a:rPr lang="en-US" sz="4000" dirty="0">
                <a:solidFill>
                  <a:srgbClr val="080808"/>
                </a:solidFill>
              </a:rPr>
              <a:t>Quantitative</a:t>
            </a:r>
            <a:r>
              <a:rPr lang="en-US" sz="4000" dirty="0"/>
              <a:t> Data</a:t>
            </a:r>
            <a:endParaRPr lang="en-US" sz="3600" dirty="0"/>
          </a:p>
        </p:txBody>
      </p:sp>
    </p:spTree>
    <p:extLst>
      <p:ext uri="{BB962C8B-B14F-4D97-AF65-F5344CB8AC3E}">
        <p14:creationId xmlns:p14="http://schemas.microsoft.com/office/powerpoint/2010/main" val="33926385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2010"/>
            <a:ext cx="10160000" cy="747078"/>
          </a:xfrm>
        </p:spPr>
        <p:txBody>
          <a:bodyPr/>
          <a:lstStyle/>
          <a:p>
            <a:pPr lvl="0" rtl="0" eaLnBrk="1" latinLnBrk="0" hangingPunct="1"/>
            <a:r>
              <a:rPr lang="en-US" sz="4600" kern="1200" dirty="0">
                <a:solidFill>
                  <a:schemeClr val="tx2"/>
                </a:solidFill>
                <a:effectLst/>
                <a:latin typeface="+mj-lt"/>
                <a:ea typeface="+mn-ea"/>
                <a:cs typeface="+mn-cs"/>
              </a:rPr>
              <a:t>Cumulative Distributions</a:t>
            </a:r>
            <a:endParaRPr lang="en-US" sz="4600" dirty="0">
              <a:solidFill>
                <a:schemeClr val="tx2"/>
              </a:solidFill>
              <a:latin typeface="+mj-lt"/>
            </a:endParaRPr>
          </a:p>
        </p:txBody>
      </p:sp>
      <p:sp>
        <p:nvSpPr>
          <p:cNvPr id="3" name="Content Placeholder 2"/>
          <p:cNvSpPr>
            <a:spLocks noGrp="1"/>
          </p:cNvSpPr>
          <p:nvPr>
            <p:ph sz="half" idx="1"/>
          </p:nvPr>
        </p:nvSpPr>
        <p:spPr>
          <a:xfrm>
            <a:off x="-20080" y="1118160"/>
            <a:ext cx="4664517" cy="5739840"/>
          </a:xfrm>
        </p:spPr>
        <p:txBody>
          <a:bodyPr>
            <a:normAutofit fontScale="77500" lnSpcReduction="20000"/>
          </a:bodyPr>
          <a:lstStyle/>
          <a:p>
            <a:r>
              <a:rPr lang="en-US" dirty="0"/>
              <a:t>Cumulative Frequency Distribution is a tabular summary which:</a:t>
            </a:r>
          </a:p>
          <a:p>
            <a:pPr lvl="1"/>
            <a:r>
              <a:rPr lang="en-US" dirty="0"/>
              <a:t>Shows the cumulative number of observations (count or frequency) in each of the categories or classes. Count for "less than or equal to" upper limit of class. The last class will be equal to the count of all items in the data set</a:t>
            </a:r>
          </a:p>
          <a:p>
            <a:r>
              <a:rPr lang="en-US" dirty="0"/>
              <a:t>Cumulative Percent Frequency Distribution is a tabular summary which:</a:t>
            </a:r>
          </a:p>
          <a:p>
            <a:pPr lvl="1"/>
            <a:r>
              <a:rPr lang="en-US" dirty="0"/>
              <a:t>Shows the percent cumulative frequency in each of the categories or classes. Calculation is based on Running Total divided by count of all items in the data set. The last class will be equal to 100%</a:t>
            </a:r>
          </a:p>
          <a:p>
            <a:pPr lvl="1"/>
            <a:r>
              <a:rPr lang="en-US" dirty="0"/>
              <a:t>With any particular class you can say something like: "xx% of the occurrences are less than or equal to the upper limit of the class"</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32</a:t>
            </a:fld>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4701" y="909088"/>
            <a:ext cx="4466217" cy="5819056"/>
          </a:xfrm>
        </p:spPr>
      </p:pic>
      <p:sp>
        <p:nvSpPr>
          <p:cNvPr id="6" name="Right Arrow 5"/>
          <p:cNvSpPr/>
          <p:nvPr/>
        </p:nvSpPr>
        <p:spPr>
          <a:xfrm>
            <a:off x="4744016" y="909088"/>
            <a:ext cx="1801639" cy="5401177"/>
          </a:xfrm>
          <a:prstGeom prst="rightArrow">
            <a:avLst>
              <a:gd name="adj1" fmla="val 50000"/>
              <a:gd name="adj2" fmla="val 5268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80808"/>
                </a:solidFill>
              </a:rPr>
              <a:t>Example of Frequency Distribution &amp; Cumulative Percent Frequency Distribution </a:t>
            </a:r>
          </a:p>
        </p:txBody>
      </p:sp>
    </p:spTree>
    <p:extLst>
      <p:ext uri="{BB962C8B-B14F-4D97-AF65-F5344CB8AC3E}">
        <p14:creationId xmlns:p14="http://schemas.microsoft.com/office/powerpoint/2010/main" val="413286443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6125"/>
            <a:ext cx="10160000" cy="834164"/>
          </a:xfrm>
        </p:spPr>
        <p:txBody>
          <a:bodyPr/>
          <a:lstStyle/>
          <a:p>
            <a:r>
              <a:rPr lang="en-US" sz="4000" dirty="0"/>
              <a:t>Excel Methods to Create Frequency Distribution</a:t>
            </a:r>
          </a:p>
        </p:txBody>
      </p:sp>
      <p:sp>
        <p:nvSpPr>
          <p:cNvPr id="7" name="Content Placeholder 6"/>
          <p:cNvSpPr>
            <a:spLocks noGrp="1"/>
          </p:cNvSpPr>
          <p:nvPr>
            <p:ph idx="1"/>
          </p:nvPr>
        </p:nvSpPr>
        <p:spPr>
          <a:xfrm>
            <a:off x="609600" y="877392"/>
            <a:ext cx="10160000" cy="5828208"/>
          </a:xfrm>
        </p:spPr>
        <p:txBody>
          <a:bodyPr>
            <a:normAutofit fontScale="85000" lnSpcReduction="20000"/>
          </a:bodyPr>
          <a:lstStyle/>
          <a:p>
            <a:r>
              <a:rPr lang="en-US" sz="2400" dirty="0"/>
              <a:t>COUNTIFS Excel function with two criteria</a:t>
            </a:r>
          </a:p>
          <a:p>
            <a:pPr lvl="1"/>
            <a:r>
              <a:rPr lang="en-US" dirty="0"/>
              <a:t>Count between the lower and upper limit</a:t>
            </a:r>
          </a:p>
          <a:p>
            <a:pPr lvl="2"/>
            <a:r>
              <a:rPr lang="en-US" dirty="0"/>
              <a:t>Because you have control over the comparative operators, you can create any type of Upper and Lower Limit.</a:t>
            </a:r>
          </a:p>
          <a:p>
            <a:pPr lvl="2"/>
            <a:r>
              <a:rPr lang="en-US" dirty="0"/>
              <a:t>This is different than with the PivotTable Grouping feature and the FREQUENCY Array Function.</a:t>
            </a:r>
          </a:p>
          <a:p>
            <a:r>
              <a:rPr lang="en-US" sz="2400" dirty="0"/>
              <a:t>PivotTables and the Grouping feature</a:t>
            </a:r>
          </a:p>
          <a:p>
            <a:pPr lvl="1"/>
            <a:r>
              <a:rPr lang="en-US" dirty="0"/>
              <a:t>When Grouping in a PivotTable:</a:t>
            </a:r>
          </a:p>
          <a:p>
            <a:pPr lvl="2"/>
            <a:r>
              <a:rPr lang="en-US" dirty="0"/>
              <a:t>Integer data yields unambiguous labels</a:t>
            </a:r>
          </a:p>
          <a:p>
            <a:pPr lvl="2"/>
            <a:r>
              <a:rPr lang="en-US" dirty="0"/>
              <a:t>Decimal data yields ambiguous labels</a:t>
            </a:r>
          </a:p>
          <a:p>
            <a:pPr lvl="2"/>
            <a:r>
              <a:rPr lang="en-US" dirty="0"/>
              <a:t>Remember: when you are counting between an upper and lower limit, the Upper Limit is NOT included and the Lower Limit IS included; unlike formulas we do not have control over how the upper and lower limits work when grouping.</a:t>
            </a:r>
          </a:p>
          <a:p>
            <a:r>
              <a:rPr lang="en-US" dirty="0"/>
              <a:t>FREQUENCY Array Function:</a:t>
            </a:r>
          </a:p>
          <a:p>
            <a:pPr lvl="1"/>
            <a:r>
              <a:rPr lang="en-US" dirty="0"/>
              <a:t>Next slide has full details about this function</a:t>
            </a:r>
            <a:r>
              <a:rPr lang="en-US" dirty="0">
                <a:sym typeface="Wingdings" panose="05000000000000000000" pitchFamily="2" charset="2"/>
              </a:rPr>
              <a:t></a:t>
            </a:r>
          </a:p>
          <a:p>
            <a:pPr lvl="1"/>
            <a:r>
              <a:rPr lang="en-US" dirty="0">
                <a:sym typeface="Wingdings" panose="05000000000000000000" pitchFamily="2" charset="2"/>
              </a:rPr>
              <a:t>One note here: For FRQUENCY Array Formula </a:t>
            </a:r>
            <a:r>
              <a:rPr lang="en-US" dirty="0"/>
              <a:t>when you are counting between an upper and lower limit, the Upper Limit IS included and the Lower Limit is NOT included; unlike formulas we do not have control over how the upper and lower limits work when grouping.</a:t>
            </a:r>
          </a:p>
          <a:p>
            <a:pPr lvl="1"/>
            <a:r>
              <a:rPr lang="en-US" dirty="0"/>
              <a:t>FREQUENCY Array Function and Data Analysis Tools, Histogram yield the same answer.</a:t>
            </a:r>
          </a:p>
          <a:p>
            <a:r>
              <a:rPr lang="en-US" dirty="0"/>
              <a:t>Data Analysis Tools, Histogram</a:t>
            </a:r>
          </a:p>
          <a:p>
            <a:pPr lvl="1"/>
            <a:r>
              <a:rPr lang="en-US" dirty="0"/>
              <a:t>You must add this feature in: File tab, Options, Add-ins, Manage: Excel Ass-ins, Click Go, Check box for Analysis Toolpak, Click OK</a:t>
            </a:r>
          </a:p>
          <a:p>
            <a:pPr lvl="1"/>
            <a:r>
              <a:rPr lang="en-US" dirty="0"/>
              <a:t>This feature will create the Frequency Table (just like the FREQUENCY Array Function), a Histogram and a Cumulative Distribution. If Gap Width in Chart is not zero, you must change it!!</a:t>
            </a:r>
          </a:p>
          <a:p>
            <a:pPr lvl="1"/>
            <a:r>
              <a:rPr lang="en-US" dirty="0"/>
              <a:t>FREQUENCY Array Function and Data Analysis Tools, Histogram yield the same answer.</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33</a:t>
            </a:fld>
            <a:endParaRPr lang="en-US" dirty="0"/>
          </a:p>
        </p:txBody>
      </p:sp>
    </p:spTree>
    <p:extLst>
      <p:ext uri="{BB962C8B-B14F-4D97-AF65-F5344CB8AC3E}">
        <p14:creationId xmlns:p14="http://schemas.microsoft.com/office/powerpoint/2010/main" val="156364242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Array Function</a:t>
            </a:r>
          </a:p>
        </p:txBody>
      </p:sp>
      <p:sp>
        <p:nvSpPr>
          <p:cNvPr id="3" name="Content Placeholder 2"/>
          <p:cNvSpPr>
            <a:spLocks noGrp="1"/>
          </p:cNvSpPr>
          <p:nvPr>
            <p:ph idx="1"/>
          </p:nvPr>
        </p:nvSpPr>
        <p:spPr/>
        <p:txBody>
          <a:bodyPr>
            <a:normAutofit fontScale="92500" lnSpcReduction="10000"/>
          </a:bodyPr>
          <a:lstStyle/>
          <a:p>
            <a:pPr hangingPunct="0"/>
            <a:r>
              <a:rPr lang="en-US" dirty="0"/>
              <a:t>FREQUENCY counts how many numbers are in each category.</a:t>
            </a:r>
          </a:p>
          <a:p>
            <a:pPr hangingPunct="0"/>
            <a:r>
              <a:rPr lang="en-US" dirty="0"/>
              <a:t>The bins_array argument contains the upper values for the categories—numbers only.</a:t>
            </a:r>
          </a:p>
          <a:p>
            <a:pPr hangingPunct="0"/>
            <a:r>
              <a:rPr lang="en-US" dirty="0"/>
              <a:t>The data_array argument contains the values to count—numbers only.</a:t>
            </a:r>
          </a:p>
          <a:p>
            <a:pPr hangingPunct="0"/>
            <a:r>
              <a:rPr lang="en-US" dirty="0"/>
              <a:t>Keep in mind the following about categories:</a:t>
            </a:r>
          </a:p>
          <a:p>
            <a:pPr lvl="1" hangingPunct="0"/>
            <a:r>
              <a:rPr lang="en-US" dirty="0"/>
              <a:t>Categories are automatically created. There is no visual indication of how the categories are organized.</a:t>
            </a:r>
          </a:p>
          <a:p>
            <a:pPr lvl="1" hangingPunct="0"/>
            <a:r>
              <a:rPr lang="en-US" dirty="0">
                <a:solidFill>
                  <a:srgbClr val="FF0000"/>
                </a:solidFill>
              </a:rPr>
              <a:t>The first category counts all the values less than or equal to the first upper limit.</a:t>
            </a:r>
          </a:p>
          <a:p>
            <a:pPr lvl="1" hangingPunct="0"/>
            <a:r>
              <a:rPr lang="en-US" dirty="0">
                <a:solidFill>
                  <a:srgbClr val="FF0000"/>
                </a:solidFill>
              </a:rPr>
              <a:t>The middle categories count between a lower limit and an upper limit. The lower limit </a:t>
            </a:r>
            <a:r>
              <a:rPr lang="en-US" i="1" dirty="0">
                <a:solidFill>
                  <a:srgbClr val="FF0000"/>
                </a:solidFill>
              </a:rPr>
              <a:t>is</a:t>
            </a:r>
            <a:r>
              <a:rPr lang="en-US" dirty="0">
                <a:solidFill>
                  <a:srgbClr val="FF0000"/>
                </a:solidFill>
              </a:rPr>
              <a:t> </a:t>
            </a:r>
            <a:r>
              <a:rPr lang="en-US" i="1" dirty="0">
                <a:solidFill>
                  <a:srgbClr val="FF0000"/>
                </a:solidFill>
              </a:rPr>
              <a:t>not</a:t>
            </a:r>
            <a:r>
              <a:rPr lang="en-US" dirty="0">
                <a:solidFill>
                  <a:srgbClr val="FF0000"/>
                </a:solidFill>
              </a:rPr>
              <a:t> included in the category. The upper limit </a:t>
            </a:r>
            <a:r>
              <a:rPr lang="en-US" i="1" dirty="0">
                <a:solidFill>
                  <a:srgbClr val="FF0000"/>
                </a:solidFill>
              </a:rPr>
              <a:t>is</a:t>
            </a:r>
            <a:r>
              <a:rPr lang="en-US" dirty="0">
                <a:solidFill>
                  <a:srgbClr val="FF0000"/>
                </a:solidFill>
              </a:rPr>
              <a:t> included in the category.</a:t>
            </a:r>
          </a:p>
          <a:p>
            <a:pPr lvl="1" hangingPunct="0"/>
            <a:r>
              <a:rPr lang="en-US" dirty="0">
                <a:solidFill>
                  <a:srgbClr val="FF0000"/>
                </a:solidFill>
              </a:rPr>
              <a:t>The last category catches all the values that are greater than the last upper limit.</a:t>
            </a:r>
          </a:p>
          <a:p>
            <a:pPr lvl="1" hangingPunct="0"/>
            <a:r>
              <a:rPr lang="en-US" dirty="0"/>
              <a:t>There is always one more category than there are bins.</a:t>
            </a:r>
          </a:p>
          <a:p>
            <a:pPr hangingPunct="0"/>
            <a:r>
              <a:rPr lang="en-US" dirty="0"/>
              <a:t>Because this is an array function, you must select the destination range before creating the formula and enter the formula with Ctrl+Shift+Enter.</a:t>
            </a:r>
          </a:p>
          <a:p>
            <a:pPr lvl="1" hangingPunct="0"/>
            <a:r>
              <a:rPr lang="en-US" dirty="0"/>
              <a:t>If you have n values in the bins_array argument, the selected destination range should contain n+ + 1 cells.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dirty="0"/>
          </a:p>
        </p:txBody>
      </p:sp>
    </p:spTree>
    <p:extLst>
      <p:ext uri="{BB962C8B-B14F-4D97-AF65-F5344CB8AC3E}">
        <p14:creationId xmlns:p14="http://schemas.microsoft.com/office/powerpoint/2010/main" val="274674918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84222" y="4249110"/>
            <a:ext cx="3174749" cy="730297"/>
          </a:xfrm>
        </p:spPr>
        <p:txBody>
          <a:bodyPr/>
          <a:lstStyle/>
          <a:p>
            <a:r>
              <a:rPr lang="en-US" dirty="0"/>
              <a:t>Sales Data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6345" y="316872"/>
            <a:ext cx="8397546" cy="6264998"/>
          </a:xfrm>
        </p:spPr>
      </p:pic>
      <p:sp>
        <p:nvSpPr>
          <p:cNvPr id="4" name="Slide Number Placeholder 3"/>
          <p:cNvSpPr>
            <a:spLocks noGrp="1"/>
          </p:cNvSpPr>
          <p:nvPr>
            <p:ph type="sldNum" sz="quarter" idx="12"/>
          </p:nvPr>
        </p:nvSpPr>
        <p:spPr/>
        <p:txBody>
          <a:bodyPr/>
          <a:lstStyle/>
          <a:p>
            <a:fld id="{F2EC359B-1AB6-43CE-8AE3-778957AE5EF7}" type="slidenum">
              <a:rPr lang="en-US" smtClean="0"/>
              <a:pPr/>
              <a:t>35</a:t>
            </a:fld>
            <a:endParaRPr lang="en-US" dirty="0"/>
          </a:p>
        </p:txBody>
      </p:sp>
    </p:spTree>
    <p:extLst>
      <p:ext uri="{BB962C8B-B14F-4D97-AF65-F5344CB8AC3E}">
        <p14:creationId xmlns:p14="http://schemas.microsoft.com/office/powerpoint/2010/main" val="39528186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36</a:t>
            </a:fld>
            <a:endParaRPr lang="en-US" dirty="0"/>
          </a:p>
        </p:txBody>
      </p:sp>
      <p:sp>
        <p:nvSpPr>
          <p:cNvPr id="6" name="Title 1"/>
          <p:cNvSpPr txBox="1">
            <a:spLocks/>
          </p:cNvSpPr>
          <p:nvPr/>
        </p:nvSpPr>
        <p:spPr>
          <a:xfrm>
            <a:off x="762000" y="209316"/>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dirty="0"/>
              <a:t>Frequency Distributions and</a:t>
            </a:r>
            <a:br>
              <a:rPr lang="en-US" sz="4000" dirty="0"/>
            </a:br>
            <a:r>
              <a:rPr lang="en-US" sz="4000" dirty="0"/>
              <a:t>Histograms for Quantitative Data</a:t>
            </a:r>
            <a:endParaRPr lang="en-US" sz="3600" dirty="0"/>
          </a:p>
        </p:txBody>
      </p:sp>
      <p:pic>
        <p:nvPicPr>
          <p:cNvPr id="5" name="Picture 4"/>
          <p:cNvPicPr>
            <a:picLocks noChangeAspect="1"/>
          </p:cNvPicPr>
          <p:nvPr/>
        </p:nvPicPr>
        <p:blipFill>
          <a:blip r:embed="rId3"/>
          <a:stretch>
            <a:fillRect/>
          </a:stretch>
        </p:blipFill>
        <p:spPr>
          <a:xfrm>
            <a:off x="914400" y="1570309"/>
            <a:ext cx="8193386" cy="5124527"/>
          </a:xfrm>
          <a:prstGeom prst="rect">
            <a:avLst/>
          </a:prstGeom>
        </p:spPr>
      </p:pic>
    </p:spTree>
    <p:extLst>
      <p:ext uri="{BB962C8B-B14F-4D97-AF65-F5344CB8AC3E}">
        <p14:creationId xmlns:p14="http://schemas.microsoft.com/office/powerpoint/2010/main" val="21783373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52" y="1345251"/>
            <a:ext cx="3402233" cy="1490339"/>
          </a:xfrm>
        </p:spPr>
        <p:txBody>
          <a:bodyPr/>
          <a:lstStyle/>
          <a:p>
            <a:r>
              <a:rPr lang="en-US" sz="4000" dirty="0"/>
              <a:t>Frequency Distribution and Histogram for Revenue with </a:t>
            </a:r>
            <a:r>
              <a:rPr lang="en-US" sz="4000" dirty="0">
                <a:solidFill>
                  <a:srgbClr val="FF0000"/>
                </a:solidFill>
              </a:rPr>
              <a:t>PivotTable</a:t>
            </a:r>
            <a:r>
              <a:rPr lang="en-US" sz="4000" dirty="0"/>
              <a: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37</a:t>
            </a:fld>
            <a:endParaRPr lang="en-US" dirty="0"/>
          </a:p>
        </p:txBody>
      </p:sp>
      <p:sp>
        <p:nvSpPr>
          <p:cNvPr id="8" name="Content Placeholder 5"/>
          <p:cNvSpPr txBox="1">
            <a:spLocks/>
          </p:cNvSpPr>
          <p:nvPr/>
        </p:nvSpPr>
        <p:spPr>
          <a:xfrm>
            <a:off x="-78232" y="4485896"/>
            <a:ext cx="4876800" cy="2005444"/>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When Grouping Decimal Quantitative Data in a PivotTable to create an upper and lower limit, Upper Limit is not included.!!!</a:t>
            </a:r>
          </a:p>
          <a:p>
            <a:r>
              <a:rPr lang="en-US" dirty="0"/>
              <a:t>When using the FREQUENCY Array Function or the Data Analysis</a:t>
            </a:r>
          </a:p>
        </p:txBody>
      </p:sp>
      <p:pic>
        <p:nvPicPr>
          <p:cNvPr id="5" name="Picture 4"/>
          <p:cNvPicPr>
            <a:picLocks noChangeAspect="1"/>
          </p:cNvPicPr>
          <p:nvPr/>
        </p:nvPicPr>
        <p:blipFill>
          <a:blip r:embed="rId3"/>
          <a:stretch>
            <a:fillRect/>
          </a:stretch>
        </p:blipFill>
        <p:spPr>
          <a:xfrm>
            <a:off x="5027528" y="221597"/>
            <a:ext cx="5483545" cy="6461776"/>
          </a:xfrm>
          <a:prstGeom prst="rect">
            <a:avLst/>
          </a:prstGeom>
        </p:spPr>
      </p:pic>
    </p:spTree>
    <p:extLst>
      <p:ext uri="{BB962C8B-B14F-4D97-AF65-F5344CB8AC3E}">
        <p14:creationId xmlns:p14="http://schemas.microsoft.com/office/powerpoint/2010/main" val="115634721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1" y="1613957"/>
            <a:ext cx="3567532" cy="1143000"/>
          </a:xfrm>
        </p:spPr>
        <p:txBody>
          <a:bodyPr/>
          <a:lstStyle/>
          <a:p>
            <a:r>
              <a:rPr lang="en-US" sz="4000" dirty="0"/>
              <a:t>Frequency Distribution and Histogram for Revenue with </a:t>
            </a:r>
            <a:r>
              <a:rPr lang="en-US" sz="4000" dirty="0">
                <a:solidFill>
                  <a:srgbClr val="FF0000"/>
                </a:solidFill>
              </a:rPr>
              <a:t>FREQUENCY Array Function: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38</a:t>
            </a:fld>
            <a:endParaRPr lang="en-US" dirty="0"/>
          </a:p>
        </p:txBody>
      </p:sp>
      <p:sp>
        <p:nvSpPr>
          <p:cNvPr id="8" name="Content Placeholder 5"/>
          <p:cNvSpPr txBox="1">
            <a:spLocks/>
          </p:cNvSpPr>
          <p:nvPr/>
        </p:nvSpPr>
        <p:spPr>
          <a:xfrm>
            <a:off x="216277" y="4526723"/>
            <a:ext cx="4876800" cy="2163779"/>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When using the FREQUENCY Array Function or the Data Analysis Histogram feature, for the upper and lower limit classes/categories, the Upper Limit IS Included</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9240" y="278950"/>
            <a:ext cx="4933271" cy="6146503"/>
          </a:xfrm>
        </p:spPr>
      </p:pic>
    </p:spTree>
    <p:extLst>
      <p:ext uri="{BB962C8B-B14F-4D97-AF65-F5344CB8AC3E}">
        <p14:creationId xmlns:p14="http://schemas.microsoft.com/office/powerpoint/2010/main" val="77620582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Check to see why the two methods yield different answers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67013" y="1735879"/>
            <a:ext cx="7218615" cy="2101419"/>
          </a:xfrm>
        </p:spPr>
      </p:pic>
      <p:sp>
        <p:nvSpPr>
          <p:cNvPr id="6" name="Content Placeholder 5"/>
          <p:cNvSpPr>
            <a:spLocks noGrp="1"/>
          </p:cNvSpPr>
          <p:nvPr>
            <p:ph sz="half" idx="2"/>
          </p:nvPr>
        </p:nvSpPr>
        <p:spPr>
          <a:xfrm>
            <a:off x="609600" y="4155540"/>
            <a:ext cx="10160000" cy="1970939"/>
          </a:xfrm>
        </p:spPr>
        <p:txBody>
          <a:bodyPr>
            <a:normAutofit fontScale="92500" lnSpcReduction="10000"/>
          </a:bodyPr>
          <a:lstStyle/>
          <a:p>
            <a:r>
              <a:rPr lang="en-US" dirty="0"/>
              <a:t>When Grouping Decimal Quantitative Data in a PivotTable to create an upper and lower limit, Upper Limit is not included.!!!</a:t>
            </a:r>
          </a:p>
          <a:p>
            <a:r>
              <a:rPr lang="en-US" dirty="0"/>
              <a:t>When using the FREQUENCY Array Function or the Data Analysis Histogram feature, for the upper and lower limit classes/categories, the Upper Limit IS Included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39</a:t>
            </a:fld>
            <a:endParaRPr lang="en-US" dirty="0"/>
          </a:p>
        </p:txBody>
      </p:sp>
    </p:spTree>
    <p:extLst>
      <p:ext uri="{BB962C8B-B14F-4D97-AF65-F5344CB8AC3E}">
        <p14:creationId xmlns:p14="http://schemas.microsoft.com/office/powerpoint/2010/main" val="79061011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41362"/>
          </a:xfrm>
        </p:spPr>
        <p:txBody>
          <a:bodyPr/>
          <a:lstStyle/>
          <a:p>
            <a:r>
              <a:rPr lang="en-US" sz="4600" dirty="0">
                <a:solidFill>
                  <a:schemeClr val="tx2"/>
                </a:solidFill>
                <a:latin typeface="+mj-lt"/>
              </a:rPr>
              <a:t>Topics</a:t>
            </a:r>
          </a:p>
        </p:txBody>
      </p:sp>
      <p:sp>
        <p:nvSpPr>
          <p:cNvPr id="3" name="Content Placeholder 2"/>
          <p:cNvSpPr>
            <a:spLocks noGrp="1"/>
          </p:cNvSpPr>
          <p:nvPr>
            <p:ph idx="1"/>
          </p:nvPr>
        </p:nvSpPr>
        <p:spPr>
          <a:xfrm>
            <a:off x="275771" y="1219199"/>
            <a:ext cx="10668000" cy="5355771"/>
          </a:xfrm>
        </p:spPr>
        <p:txBody>
          <a:bodyPr>
            <a:normAutofit/>
          </a:bodyPr>
          <a:lstStyle/>
          <a:p>
            <a:r>
              <a:rPr lang="en-US" sz="2800" dirty="0"/>
              <a:t>Measures of Location</a:t>
            </a:r>
          </a:p>
          <a:p>
            <a:pPr lvl="1"/>
            <a:r>
              <a:rPr lang="en-US" sz="2600" dirty="0"/>
              <a:t>Mean</a:t>
            </a:r>
          </a:p>
          <a:p>
            <a:pPr lvl="1"/>
            <a:r>
              <a:rPr lang="en-US" sz="2600" dirty="0"/>
              <a:t>Median</a:t>
            </a:r>
          </a:p>
          <a:p>
            <a:pPr lvl="1"/>
            <a:r>
              <a:rPr lang="en-US" sz="2600" dirty="0"/>
              <a:t>Mode</a:t>
            </a:r>
          </a:p>
          <a:p>
            <a:pPr lvl="1"/>
            <a:r>
              <a:rPr lang="en-US" sz="2600" dirty="0"/>
              <a:t>Geometric Mean</a:t>
            </a:r>
          </a:p>
          <a:p>
            <a:r>
              <a:rPr lang="en-US" sz="2800" dirty="0"/>
              <a:t>Measures of Variability</a:t>
            </a:r>
          </a:p>
          <a:p>
            <a:pPr lvl="1"/>
            <a:r>
              <a:rPr lang="en-US" sz="2600" dirty="0"/>
              <a:t>Range</a:t>
            </a:r>
          </a:p>
          <a:p>
            <a:pPr lvl="1"/>
            <a:r>
              <a:rPr lang="en-US" sz="2600" dirty="0"/>
              <a:t>Variance</a:t>
            </a:r>
          </a:p>
          <a:p>
            <a:pPr lvl="1"/>
            <a:r>
              <a:rPr lang="en-US" sz="2600" dirty="0"/>
              <a:t>Standard Deviation</a:t>
            </a:r>
          </a:p>
          <a:p>
            <a:pPr lvl="1"/>
            <a:r>
              <a:rPr lang="en-US" sz="2600" dirty="0"/>
              <a:t>Coefficient of Variation</a:t>
            </a:r>
          </a:p>
          <a:p>
            <a:pPr lvl="1"/>
            <a:r>
              <a:rPr lang="en-US" sz="2600" dirty="0"/>
              <a:t>Z-score: Number of Standard Deviations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spTree>
    <p:extLst>
      <p:ext uri="{BB962C8B-B14F-4D97-AF65-F5344CB8AC3E}">
        <p14:creationId xmlns:p14="http://schemas.microsoft.com/office/powerpoint/2010/main" val="29850650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39" y="1505904"/>
            <a:ext cx="4550875" cy="1143000"/>
          </a:xfrm>
        </p:spPr>
        <p:txBody>
          <a:bodyPr/>
          <a:lstStyle/>
          <a:p>
            <a:r>
              <a:rPr lang="en-US" sz="4000" dirty="0"/>
              <a:t>Frequency Distribution and Histogram for Revenue with </a:t>
            </a:r>
            <a:r>
              <a:rPr lang="en-US" sz="4000" dirty="0">
                <a:solidFill>
                  <a:srgbClr val="FF0000"/>
                </a:solidFill>
              </a:rPr>
              <a:t>Data Analysis Histogram Feature</a:t>
            </a:r>
            <a:r>
              <a:rPr lang="en-US" sz="4000" dirty="0"/>
              <a: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40</a:t>
            </a:fld>
            <a:endParaRPr lang="en-US" dirty="0"/>
          </a:p>
        </p:txBody>
      </p:sp>
      <p:sp>
        <p:nvSpPr>
          <p:cNvPr id="6" name="Content Placeholder 5"/>
          <p:cNvSpPr txBox="1">
            <a:spLocks/>
          </p:cNvSpPr>
          <p:nvPr/>
        </p:nvSpPr>
        <p:spPr>
          <a:xfrm>
            <a:off x="216277" y="4418087"/>
            <a:ext cx="4876800" cy="2163779"/>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When using the FREQUENCY Array Function or the Data Analysis Histogram feature, for the upper and lower limit classes/categories, the Upper Limit IS Included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27642" y="95649"/>
            <a:ext cx="4630757" cy="6567701"/>
          </a:xfrm>
        </p:spPr>
      </p:pic>
    </p:spTree>
    <p:extLst>
      <p:ext uri="{BB962C8B-B14F-4D97-AF65-F5344CB8AC3E}">
        <p14:creationId xmlns:p14="http://schemas.microsoft.com/office/powerpoint/2010/main" val="32469469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Why PivotTables Rule: Because you can add Criteria through a Slicer and Drill Down in the Data</a:t>
            </a: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551575"/>
            <a:ext cx="4876800" cy="2559713"/>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92800" y="2554608"/>
            <a:ext cx="4876800" cy="2553647"/>
          </a:xfrm>
        </p:spPr>
      </p:pic>
      <p:sp>
        <p:nvSpPr>
          <p:cNvPr id="4" name="Slide Number Placeholder 3"/>
          <p:cNvSpPr>
            <a:spLocks noGrp="1"/>
          </p:cNvSpPr>
          <p:nvPr>
            <p:ph type="sldNum" sz="quarter" idx="12"/>
          </p:nvPr>
        </p:nvSpPr>
        <p:spPr/>
        <p:txBody>
          <a:bodyPr/>
          <a:lstStyle/>
          <a:p>
            <a:fld id="{F2EC359B-1AB6-43CE-8AE3-778957AE5EF7}" type="slidenum">
              <a:rPr lang="en-US" smtClean="0"/>
              <a:pPr/>
              <a:t>41</a:t>
            </a:fld>
            <a:endParaRPr lang="en-US" dirty="0"/>
          </a:p>
        </p:txBody>
      </p:sp>
    </p:spTree>
    <p:extLst>
      <p:ext uri="{BB962C8B-B14F-4D97-AF65-F5344CB8AC3E}">
        <p14:creationId xmlns:p14="http://schemas.microsoft.com/office/powerpoint/2010/main" val="217168030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952"/>
            <a:ext cx="10160000" cy="697819"/>
          </a:xfrm>
        </p:spPr>
        <p:txBody>
          <a:bodyPr/>
          <a:lstStyle/>
          <a:p>
            <a:r>
              <a:rPr lang="en-US" dirty="0"/>
              <a:t>Skew of Histograms</a:t>
            </a:r>
          </a:p>
        </p:txBody>
      </p:sp>
      <p:sp>
        <p:nvSpPr>
          <p:cNvPr id="3" name="Content Placeholder 2"/>
          <p:cNvSpPr>
            <a:spLocks noGrp="1"/>
          </p:cNvSpPr>
          <p:nvPr>
            <p:ph sz="half" idx="1"/>
          </p:nvPr>
        </p:nvSpPr>
        <p:spPr>
          <a:xfrm>
            <a:off x="246743" y="1045029"/>
            <a:ext cx="3759200" cy="5631542"/>
          </a:xfrm>
        </p:spPr>
        <p:txBody>
          <a:bodyPr>
            <a:normAutofit lnSpcReduction="10000"/>
          </a:bodyPr>
          <a:lstStyle/>
          <a:p>
            <a:r>
              <a:rPr lang="en-US" sz="2200" dirty="0"/>
              <a:t>What does the distribution of Histogram Columns look like?</a:t>
            </a:r>
          </a:p>
          <a:p>
            <a:r>
              <a:rPr lang="en-US" sz="2200" dirty="0"/>
              <a:t>Skew Left or Negative means a few short Histogram Columns are on the low end (pull mean down)</a:t>
            </a:r>
          </a:p>
          <a:p>
            <a:r>
              <a:rPr lang="en-US" sz="2200" dirty="0"/>
              <a:t>Skew Right or Positive means a few short Histogram Columns are on the high end (pull mean up)</a:t>
            </a:r>
          </a:p>
          <a:p>
            <a:r>
              <a:rPr lang="en-US" sz="2200" dirty="0"/>
              <a:t>No Skew means the distribution is bell shaped or nearly bell shaped</a:t>
            </a:r>
          </a:p>
          <a:p>
            <a:r>
              <a:rPr lang="en-US" sz="2200" dirty="0"/>
              <a:t>Perfect Bell Shape </a:t>
            </a:r>
            <a:r>
              <a:rPr lang="en-US" sz="2200" dirty="0">
                <a:sym typeface="Wingdings" panose="05000000000000000000" pitchFamily="2" charset="2"/>
              </a:rPr>
              <a:t> Mean = Median = Mode</a:t>
            </a:r>
            <a:endParaRPr lang="en-US" sz="2200" dirty="0"/>
          </a:p>
          <a:p>
            <a:endParaRPr lang="en-US" sz="2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6408" y="1033932"/>
            <a:ext cx="6688843" cy="5642639"/>
          </a:xfrm>
        </p:spPr>
      </p:pic>
      <p:sp>
        <p:nvSpPr>
          <p:cNvPr id="4" name="Slide Number Placeholder 3"/>
          <p:cNvSpPr>
            <a:spLocks noGrp="1"/>
          </p:cNvSpPr>
          <p:nvPr>
            <p:ph type="sldNum" sz="quarter" idx="12"/>
          </p:nvPr>
        </p:nvSpPr>
        <p:spPr/>
        <p:txBody>
          <a:bodyPr/>
          <a:lstStyle/>
          <a:p>
            <a:fld id="{F2EC359B-1AB6-43CE-8AE3-778957AE5EF7}" type="slidenum">
              <a:rPr lang="en-US" smtClean="0"/>
              <a:pPr/>
              <a:t>42</a:t>
            </a:fld>
            <a:endParaRPr lang="en-US" dirty="0"/>
          </a:p>
        </p:txBody>
      </p:sp>
    </p:spTree>
    <p:extLst>
      <p:ext uri="{BB962C8B-B14F-4D97-AF65-F5344CB8AC3E}">
        <p14:creationId xmlns:p14="http://schemas.microsoft.com/office/powerpoint/2010/main" val="107056747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4600" kern="1200" dirty="0">
                <a:solidFill>
                  <a:schemeClr val="tx2"/>
                </a:solidFill>
                <a:effectLst/>
                <a:latin typeface="+mj-lt"/>
                <a:ea typeface="+mn-ea"/>
                <a:cs typeface="+mn-cs"/>
              </a:rPr>
              <a:t>Measures of Location</a:t>
            </a:r>
            <a:endParaRPr lang="en-US" sz="4600" dirty="0">
              <a:solidFill>
                <a:schemeClr val="tx2"/>
              </a:solidFill>
              <a:latin typeface="+mj-lt"/>
            </a:endParaRPr>
          </a:p>
        </p:txBody>
      </p:sp>
      <p:sp>
        <p:nvSpPr>
          <p:cNvPr id="3" name="Content Placeholder 2"/>
          <p:cNvSpPr>
            <a:spLocks noGrp="1"/>
          </p:cNvSpPr>
          <p:nvPr>
            <p:ph idx="1"/>
          </p:nvPr>
        </p:nvSpPr>
        <p:spPr/>
        <p:txBody>
          <a:bodyPr>
            <a:normAutofit/>
          </a:bodyPr>
          <a:lstStyle/>
          <a:p>
            <a:r>
              <a:rPr lang="en-US" sz="2800" dirty="0"/>
              <a:t>Measures of Location:</a:t>
            </a:r>
          </a:p>
          <a:p>
            <a:pPr lvl="1"/>
            <a:r>
              <a:rPr lang="en-US" sz="2800" dirty="0"/>
              <a:t>Average = Typical Value = Measure of central location</a:t>
            </a:r>
          </a:p>
          <a:p>
            <a:pPr lvl="1"/>
            <a:r>
              <a:rPr lang="en-US" sz="2800" dirty="0"/>
              <a:t>"Typical Values" calculated so that we have one value that can represent all the data points.</a:t>
            </a:r>
          </a:p>
          <a:p>
            <a:pPr lvl="0" rtl="0" eaLnBrk="1" latinLnBrk="0" hangingPunct="1"/>
            <a:r>
              <a:rPr lang="en-US" sz="2800" kern="1200" dirty="0">
                <a:solidFill>
                  <a:schemeClr val="tx1"/>
                </a:solidFill>
                <a:effectLst/>
              </a:rPr>
              <a:t>Examples:</a:t>
            </a:r>
          </a:p>
          <a:p>
            <a:pPr lvl="1"/>
            <a:r>
              <a:rPr lang="en-US" sz="2800" kern="1200" dirty="0">
                <a:solidFill>
                  <a:schemeClr val="tx1"/>
                </a:solidFill>
                <a:effectLst/>
              </a:rPr>
              <a:t>Mean</a:t>
            </a:r>
            <a:endParaRPr lang="en-US" sz="2800" dirty="0">
              <a:effectLst/>
            </a:endParaRPr>
          </a:p>
          <a:p>
            <a:pPr lvl="1"/>
            <a:r>
              <a:rPr lang="en-US" sz="2800" kern="1200" dirty="0">
                <a:solidFill>
                  <a:schemeClr val="tx1"/>
                </a:solidFill>
                <a:effectLst/>
              </a:rPr>
              <a:t>Median</a:t>
            </a:r>
            <a:endParaRPr lang="en-US" sz="2800" dirty="0">
              <a:effectLst/>
            </a:endParaRPr>
          </a:p>
          <a:p>
            <a:pPr lvl="1"/>
            <a:r>
              <a:rPr lang="en-US" sz="2800" kern="1200" dirty="0">
                <a:solidFill>
                  <a:schemeClr val="tx1"/>
                </a:solidFill>
                <a:effectLst/>
              </a:rPr>
              <a:t>Mode</a:t>
            </a:r>
          </a:p>
          <a:p>
            <a:pPr lvl="1"/>
            <a:r>
              <a:rPr lang="en-US" sz="2800" dirty="0"/>
              <a:t>Geometric Mean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43</a:t>
            </a:fld>
            <a:endParaRPr lang="en-US" dirty="0"/>
          </a:p>
        </p:txBody>
      </p:sp>
    </p:spTree>
    <p:extLst>
      <p:ext uri="{BB962C8B-B14F-4D97-AF65-F5344CB8AC3E}">
        <p14:creationId xmlns:p14="http://schemas.microsoft.com/office/powerpoint/2010/main" val="38185915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6" y="-1"/>
            <a:ext cx="10160000" cy="1262743"/>
          </a:xfrm>
        </p:spPr>
        <p:txBody>
          <a:bodyPr/>
          <a:lstStyle/>
          <a:p>
            <a:r>
              <a:rPr lang="en-US" dirty="0"/>
              <a:t>Mean, Median, Mode</a:t>
            </a:r>
          </a:p>
        </p:txBody>
      </p:sp>
      <p:sp>
        <p:nvSpPr>
          <p:cNvPr id="3" name="Content Placeholder 2"/>
          <p:cNvSpPr>
            <a:spLocks noGrp="1"/>
          </p:cNvSpPr>
          <p:nvPr>
            <p:ph idx="1"/>
          </p:nvPr>
        </p:nvSpPr>
        <p:spPr>
          <a:xfrm>
            <a:off x="188686" y="1262742"/>
            <a:ext cx="10769600" cy="5355772"/>
          </a:xfrm>
        </p:spPr>
        <p:txBody>
          <a:bodyPr>
            <a:normAutofit fontScale="92500" lnSpcReduction="10000"/>
          </a:bodyPr>
          <a:lstStyle/>
          <a:p>
            <a:r>
              <a:rPr lang="en-US" dirty="0"/>
              <a:t>Mean</a:t>
            </a:r>
          </a:p>
          <a:p>
            <a:pPr lvl="1"/>
            <a:r>
              <a:rPr lang="en-US" dirty="0"/>
              <a:t>Arithmetic Mean: Add them up and divide by the count</a:t>
            </a:r>
          </a:p>
          <a:p>
            <a:pPr lvl="1"/>
            <a:r>
              <a:rPr lang="en-US" dirty="0"/>
              <a:t>Good for quantitative data when there are not extreme values - extreme values can make the mean look too big or too small (Median more representative of a typical value in that case)</a:t>
            </a:r>
          </a:p>
          <a:p>
            <a:pPr lvl="1"/>
            <a:r>
              <a:rPr lang="en-US" dirty="0"/>
              <a:t>Use AVERAGE function</a:t>
            </a:r>
          </a:p>
          <a:p>
            <a:r>
              <a:rPr lang="en-US" dirty="0"/>
              <a:t>Median</a:t>
            </a:r>
          </a:p>
          <a:p>
            <a:pPr lvl="1"/>
            <a:r>
              <a:rPr lang="en-US" dirty="0"/>
              <a:t>Sort, then take the one in the middle. If count odd, take one in middle, if even, average middle two.</a:t>
            </a:r>
          </a:p>
          <a:p>
            <a:pPr lvl="1"/>
            <a:r>
              <a:rPr lang="en-US" dirty="0"/>
              <a:t>Marks the point in the sorted list (an actual number) where 50% of the numbers are above and 50% of the numbers are below</a:t>
            </a:r>
          </a:p>
          <a:p>
            <a:pPr lvl="1"/>
            <a:r>
              <a:rPr lang="en-US" dirty="0"/>
              <a:t>Good for quantitative data when there are extreme values (like house prices and salaries)</a:t>
            </a:r>
          </a:p>
          <a:p>
            <a:pPr lvl="1"/>
            <a:r>
              <a:rPr lang="en-US" dirty="0"/>
              <a:t>Use MEDIAN function</a:t>
            </a:r>
          </a:p>
          <a:p>
            <a:r>
              <a:rPr lang="en-US" dirty="0"/>
              <a:t>Mode</a:t>
            </a:r>
          </a:p>
          <a:p>
            <a:pPr lvl="1"/>
            <a:r>
              <a:rPr lang="en-US" dirty="0"/>
              <a:t>One that occurs most frequently (can be bimodal, multimodal)</a:t>
            </a:r>
          </a:p>
          <a:p>
            <a:pPr lvl="1"/>
            <a:r>
              <a:rPr lang="en-US" dirty="0"/>
              <a:t>Good for Categorical Data (Nominal and Ordinal)</a:t>
            </a:r>
          </a:p>
          <a:p>
            <a:pPr lvl="1"/>
            <a:r>
              <a:rPr lang="en-US" dirty="0"/>
              <a:t>Use MODE.SNGL for quantitative data and COUNTIF or PivotTable for Categorical or quantitative data. MODE.SNGL will only show 1 mode if the data set is bi-modal or multi-modal. MODE.MULT can be used for multiple modes.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44</a:t>
            </a:fld>
            <a:endParaRPr lang="en-US" dirty="0"/>
          </a:p>
        </p:txBody>
      </p:sp>
    </p:spTree>
    <p:extLst>
      <p:ext uri="{BB962C8B-B14F-4D97-AF65-F5344CB8AC3E}">
        <p14:creationId xmlns:p14="http://schemas.microsoft.com/office/powerpoint/2010/main" val="421320017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8131" y="1600200"/>
            <a:ext cx="9442938" cy="4800600"/>
          </a:xfrm>
        </p:spPr>
      </p:pic>
      <p:sp>
        <p:nvSpPr>
          <p:cNvPr id="4" name="Slide Number Placeholder 3"/>
          <p:cNvSpPr>
            <a:spLocks noGrp="1"/>
          </p:cNvSpPr>
          <p:nvPr>
            <p:ph type="sldNum" sz="quarter" idx="12"/>
          </p:nvPr>
        </p:nvSpPr>
        <p:spPr/>
        <p:txBody>
          <a:bodyPr/>
          <a:lstStyle/>
          <a:p>
            <a:fld id="{F2EC359B-1AB6-43CE-8AE3-778957AE5EF7}" type="slidenum">
              <a:rPr lang="en-US" smtClean="0"/>
              <a:pPr/>
              <a:t>45</a:t>
            </a:fld>
            <a:endParaRPr lang="en-US" dirty="0"/>
          </a:p>
        </p:txBody>
      </p:sp>
    </p:spTree>
    <p:extLst>
      <p:ext uri="{BB962C8B-B14F-4D97-AF65-F5344CB8AC3E}">
        <p14:creationId xmlns:p14="http://schemas.microsoft.com/office/powerpoint/2010/main" val="39579909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587"/>
            <a:ext cx="10160000" cy="773204"/>
          </a:xfrm>
        </p:spPr>
        <p:txBody>
          <a:bodyPr/>
          <a:lstStyle/>
          <a:p>
            <a:pPr lvl="0" rtl="0" eaLnBrk="1" latinLnBrk="0" hangingPunct="1"/>
            <a:r>
              <a:rPr lang="en-US" sz="4600" kern="1200" dirty="0">
                <a:solidFill>
                  <a:schemeClr val="tx2"/>
                </a:solidFill>
                <a:effectLst/>
                <a:latin typeface="+mj-lt"/>
                <a:ea typeface="+mn-ea"/>
                <a:cs typeface="+mn-cs"/>
              </a:rPr>
              <a:t>Geometric Mean</a:t>
            </a:r>
            <a:endParaRPr lang="en-US" sz="4600" dirty="0">
              <a:solidFill>
                <a:schemeClr val="tx2"/>
              </a:solidFill>
              <a:latin typeface="+mj-lt"/>
            </a:endParaRPr>
          </a:p>
        </p:txBody>
      </p:sp>
      <p:sp>
        <p:nvSpPr>
          <p:cNvPr id="3" name="Content Placeholder 2"/>
          <p:cNvSpPr>
            <a:spLocks noGrp="1"/>
          </p:cNvSpPr>
          <p:nvPr>
            <p:ph idx="1"/>
          </p:nvPr>
        </p:nvSpPr>
        <p:spPr>
          <a:xfrm>
            <a:off x="609600" y="964791"/>
            <a:ext cx="10160000" cy="5671139"/>
          </a:xfrm>
        </p:spPr>
        <p:txBody>
          <a:bodyPr>
            <a:normAutofit fontScale="92500"/>
          </a:bodyPr>
          <a:lstStyle/>
          <a:p>
            <a:r>
              <a:rPr lang="en-US" dirty="0"/>
              <a:t>Use Geometric Mean when you have "Growth Rates" or "Rates of Change“ and you want:</a:t>
            </a:r>
          </a:p>
          <a:p>
            <a:pPr lvl="1"/>
            <a:r>
              <a:rPr lang="en-US" dirty="0"/>
              <a:t>True "Average" Compounding Rate per Period</a:t>
            </a:r>
          </a:p>
          <a:p>
            <a:pPr lvl="1"/>
            <a:r>
              <a:rPr lang="en-US" dirty="0"/>
              <a:t>You have a Begin Value and you want to calculate the End Value after a number of periods, like in Finance</a:t>
            </a:r>
          </a:p>
          <a:p>
            <a:pPr lvl="2"/>
            <a:r>
              <a:rPr lang="en-US" dirty="0"/>
              <a:t>Arithmetic Mean overestimates</a:t>
            </a:r>
          </a:p>
          <a:p>
            <a:pPr lvl="2"/>
            <a:r>
              <a:rPr lang="en-US" dirty="0"/>
              <a:t>Arithmetic Mean is for additive processes; Geometric Mean is for multiplicative processes</a:t>
            </a:r>
          </a:p>
          <a:p>
            <a:pPr lvl="2"/>
            <a:r>
              <a:rPr lang="en-US" dirty="0"/>
              <a:t>Arithmetic mean is used in some situations like for Standard Deviation, Correlation, and other calculations that do not require True "Average" Compounding Rate per Period.</a:t>
            </a:r>
            <a:br>
              <a:rPr lang="en-US" dirty="0"/>
            </a:br>
            <a:endParaRPr lang="en-US" dirty="0"/>
          </a:p>
          <a:p>
            <a:r>
              <a:rPr lang="en-US" dirty="0"/>
              <a:t>"Growth Rates" or "Rates of Change“ = % change from one period to the next</a:t>
            </a:r>
          </a:p>
          <a:p>
            <a:r>
              <a:rPr lang="en-US" dirty="0"/>
              <a:t>Growth Factor = Growth Rate + 1</a:t>
            </a:r>
          </a:p>
          <a:p>
            <a:pPr lvl="1"/>
            <a:r>
              <a:rPr lang="en-US" dirty="0"/>
              <a:t>Growth Factor is value that you use when calculating End Value from Begin Value.</a:t>
            </a:r>
          </a:p>
          <a:p>
            <a:pPr lvl="2"/>
            <a:r>
              <a:rPr lang="en-US" dirty="0"/>
              <a:t>Like: BeginValue*(1+GeometricMean)^NumberOfPeriods  = EndValue</a:t>
            </a:r>
          </a:p>
          <a:p>
            <a:pPr lvl="2"/>
            <a:r>
              <a:rPr lang="en-US" dirty="0"/>
              <a:t>In Finance: PV*(1+PeriodRate)^NumberOfPeriods = FV</a:t>
            </a:r>
          </a:p>
          <a:p>
            <a:pPr lvl="1"/>
            <a:r>
              <a:rPr lang="en-US" dirty="0"/>
              <a:t>Growth Factor ALWAYS &gt;= 0</a:t>
            </a:r>
          </a:p>
          <a:p>
            <a:pPr lvl="1"/>
            <a:r>
              <a:rPr lang="en-US" dirty="0"/>
              <a:t>Growth Factor &gt; 1 means positive growth</a:t>
            </a:r>
          </a:p>
          <a:p>
            <a:pPr lvl="1"/>
            <a:r>
              <a:rPr lang="en-US" dirty="0"/>
              <a:t>Growth Factor &lt; 1 means negative growth</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46</a:t>
            </a:fld>
            <a:endParaRPr lang="en-US" dirty="0"/>
          </a:p>
        </p:txBody>
      </p:sp>
    </p:spTree>
    <p:extLst>
      <p:ext uri="{BB962C8B-B14F-4D97-AF65-F5344CB8AC3E}">
        <p14:creationId xmlns:p14="http://schemas.microsoft.com/office/powerpoint/2010/main" val="41678788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587"/>
            <a:ext cx="10160000" cy="773204"/>
          </a:xfrm>
        </p:spPr>
        <p:txBody>
          <a:bodyPr/>
          <a:lstStyle/>
          <a:p>
            <a:pPr lvl="0" rtl="0" eaLnBrk="1" latinLnBrk="0" hangingPunct="1"/>
            <a:r>
              <a:rPr lang="en-US" sz="4600" kern="1200" dirty="0">
                <a:solidFill>
                  <a:schemeClr val="tx2"/>
                </a:solidFill>
                <a:effectLst/>
                <a:latin typeface="+mj-lt"/>
                <a:ea typeface="+mn-ea"/>
                <a:cs typeface="+mn-cs"/>
              </a:rPr>
              <a:t>Geometric Mean</a:t>
            </a:r>
            <a:endParaRPr lang="en-US" sz="4600" dirty="0">
              <a:solidFill>
                <a:schemeClr val="tx2"/>
              </a:solidFill>
              <a:latin typeface="+mj-lt"/>
            </a:endParaRPr>
          </a:p>
        </p:txBody>
      </p:sp>
      <p:sp>
        <p:nvSpPr>
          <p:cNvPr id="3" name="Content Placeholder 2"/>
          <p:cNvSpPr>
            <a:spLocks noGrp="1"/>
          </p:cNvSpPr>
          <p:nvPr>
            <p:ph idx="1"/>
          </p:nvPr>
        </p:nvSpPr>
        <p:spPr>
          <a:xfrm>
            <a:off x="348343" y="964790"/>
            <a:ext cx="10624457" cy="5893209"/>
          </a:xfrm>
        </p:spPr>
        <p:txBody>
          <a:bodyPr>
            <a:normAutofit/>
          </a:bodyPr>
          <a:lstStyle/>
          <a:p>
            <a:r>
              <a:rPr lang="en-US" sz="2800" dirty="0"/>
              <a:t>Geometric Mean = Average Compounding Rate per Period</a:t>
            </a:r>
          </a:p>
          <a:p>
            <a:r>
              <a:rPr lang="en-US" sz="2800" dirty="0"/>
              <a:t>Geometric Mean </a:t>
            </a:r>
            <a:r>
              <a:rPr lang="en-US" sz="2800" b="1" u="sng" dirty="0"/>
              <a:t>Formula 1:</a:t>
            </a:r>
            <a:r>
              <a:rPr lang="en-US" sz="2800" dirty="0"/>
              <a:t> </a:t>
            </a:r>
          </a:p>
          <a:p>
            <a:pPr lvl="1"/>
            <a:r>
              <a:rPr lang="en-US" sz="2400" dirty="0"/>
              <a:t>Use when you are given all the "Growth Rates" or "Rates of Change“:</a:t>
            </a:r>
          </a:p>
          <a:p>
            <a:pPr lvl="1"/>
            <a:r>
              <a:rPr lang="en-US" sz="2400" dirty="0"/>
              <a:t>Formulas:</a:t>
            </a:r>
          </a:p>
          <a:p>
            <a:pPr lvl="2"/>
            <a:r>
              <a:rPr lang="en-US" sz="2200" dirty="0"/>
              <a:t>GEOMEAN(RangeOfGrowthRates+1) = Growth Factor</a:t>
            </a:r>
          </a:p>
          <a:p>
            <a:pPr lvl="2"/>
            <a:r>
              <a:rPr lang="en-US" sz="2200" dirty="0"/>
              <a:t>GEOMEAN(RangeOfGrowthRates+1)-1 = Geometric Mean</a:t>
            </a:r>
          </a:p>
          <a:p>
            <a:r>
              <a:rPr lang="en-US" sz="2800" dirty="0"/>
              <a:t>Geometric Mean </a:t>
            </a:r>
            <a:r>
              <a:rPr lang="en-US" sz="2800" b="1" u="sng" dirty="0"/>
              <a:t>Formula 2:</a:t>
            </a:r>
          </a:p>
          <a:p>
            <a:pPr lvl="1"/>
            <a:r>
              <a:rPr lang="en-US" sz="2400" dirty="0"/>
              <a:t>Use when you are given the Begin Value, End Value and the number of periods</a:t>
            </a:r>
          </a:p>
          <a:p>
            <a:pPr lvl="1"/>
            <a:r>
              <a:rPr lang="en-US" sz="2400" dirty="0"/>
              <a:t>Formulas:</a:t>
            </a:r>
          </a:p>
          <a:p>
            <a:pPr lvl="2"/>
            <a:r>
              <a:rPr lang="en-US" sz="2200" dirty="0"/>
              <a:t>(EndValue/BegValue)^(1/NumberOfPeriods)-1 1 = Geometric Mean</a:t>
            </a:r>
          </a:p>
          <a:p>
            <a:pPr lvl="2"/>
            <a:r>
              <a:rPr lang="en-US" sz="2200" dirty="0"/>
              <a:t>RRI(NumberOfPeriods,BegValue, EndValue)  or  RRI(n,PV,FV) 1 = Geometric Mean</a:t>
            </a:r>
          </a:p>
          <a:p>
            <a:pPr marL="411480" lvl="1"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47</a:t>
            </a:fld>
            <a:endParaRPr lang="en-US" dirty="0"/>
          </a:p>
        </p:txBody>
      </p:sp>
    </p:spTree>
    <p:extLst>
      <p:ext uri="{BB962C8B-B14F-4D97-AF65-F5344CB8AC3E}">
        <p14:creationId xmlns:p14="http://schemas.microsoft.com/office/powerpoint/2010/main" val="41678788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Geometric Mean = Average Compounding Rate: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065" y="1705409"/>
            <a:ext cx="10524959" cy="3817210"/>
          </a:xfrm>
        </p:spPr>
      </p:pic>
      <p:sp>
        <p:nvSpPr>
          <p:cNvPr id="4" name="Slide Number Placeholder 3"/>
          <p:cNvSpPr>
            <a:spLocks noGrp="1"/>
          </p:cNvSpPr>
          <p:nvPr>
            <p:ph type="sldNum" sz="quarter" idx="12"/>
          </p:nvPr>
        </p:nvSpPr>
        <p:spPr/>
        <p:txBody>
          <a:bodyPr/>
          <a:lstStyle/>
          <a:p>
            <a:fld id="{F2EC359B-1AB6-43CE-8AE3-778957AE5EF7}" type="slidenum">
              <a:rPr lang="en-US" smtClean="0"/>
              <a:pPr/>
              <a:t>48</a:t>
            </a:fld>
            <a:endParaRPr lang="en-US" dirty="0"/>
          </a:p>
        </p:txBody>
      </p:sp>
    </p:spTree>
    <p:extLst>
      <p:ext uri="{BB962C8B-B14F-4D97-AF65-F5344CB8AC3E}">
        <p14:creationId xmlns:p14="http://schemas.microsoft.com/office/powerpoint/2010/main" val="25205399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70858" y="4356049"/>
            <a:ext cx="2844800" cy="744265"/>
          </a:xfrm>
        </p:spPr>
        <p:txBody>
          <a:bodyPr/>
          <a:lstStyle/>
          <a:p>
            <a:r>
              <a:rPr lang="en-US" dirty="0"/>
              <a:t>Variability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245" y="234620"/>
            <a:ext cx="8720183" cy="6623380"/>
          </a:xfrm>
        </p:spPr>
      </p:pic>
      <p:sp>
        <p:nvSpPr>
          <p:cNvPr id="4" name="Slide Number Placeholder 3"/>
          <p:cNvSpPr>
            <a:spLocks noGrp="1"/>
          </p:cNvSpPr>
          <p:nvPr>
            <p:ph type="sldNum" sz="quarter" idx="12"/>
          </p:nvPr>
        </p:nvSpPr>
        <p:spPr/>
        <p:txBody>
          <a:bodyPr/>
          <a:lstStyle/>
          <a:p>
            <a:fld id="{F2EC359B-1AB6-43CE-8AE3-778957AE5EF7}" type="slidenum">
              <a:rPr lang="en-US" smtClean="0"/>
              <a:pPr/>
              <a:t>49</a:t>
            </a:fld>
            <a:endParaRPr lang="en-US" dirty="0"/>
          </a:p>
        </p:txBody>
      </p:sp>
    </p:spTree>
    <p:extLst>
      <p:ext uri="{BB962C8B-B14F-4D97-AF65-F5344CB8AC3E}">
        <p14:creationId xmlns:p14="http://schemas.microsoft.com/office/powerpoint/2010/main" val="33596533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dirty="0">
                <a:solidFill>
                  <a:schemeClr val="tx2"/>
                </a:solidFill>
                <a:latin typeface="+mj-lt"/>
              </a:rPr>
              <a:t>Topics</a:t>
            </a:r>
          </a:p>
        </p:txBody>
      </p:sp>
      <p:sp>
        <p:nvSpPr>
          <p:cNvPr id="3" name="Content Placeholder 2"/>
          <p:cNvSpPr>
            <a:spLocks noGrp="1"/>
          </p:cNvSpPr>
          <p:nvPr>
            <p:ph idx="1"/>
          </p:nvPr>
        </p:nvSpPr>
        <p:spPr/>
        <p:txBody>
          <a:bodyPr>
            <a:normAutofit/>
          </a:bodyPr>
          <a:lstStyle/>
          <a:p>
            <a:r>
              <a:rPr lang="en-US" sz="3600" dirty="0"/>
              <a:t>The Normal Distribution &amp; the Empirical Rule</a:t>
            </a:r>
          </a:p>
          <a:p>
            <a:r>
              <a:rPr lang="en-US" sz="3600" dirty="0"/>
              <a:t>Identifying Outliers</a:t>
            </a:r>
          </a:p>
          <a:p>
            <a:r>
              <a:rPr lang="en-US" sz="3600" dirty="0"/>
              <a:t>Percentiles and Quartiles</a:t>
            </a:r>
          </a:p>
          <a:p>
            <a:r>
              <a:rPr lang="en-US" sz="3600" dirty="0"/>
              <a:t>Box Plots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spTree>
    <p:extLst>
      <p:ext uri="{BB962C8B-B14F-4D97-AF65-F5344CB8AC3E}">
        <p14:creationId xmlns:p14="http://schemas.microsoft.com/office/powerpoint/2010/main" val="95768738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sz="half" idx="1"/>
          </p:nvPr>
        </p:nvSpPr>
        <p:spPr>
          <a:xfrm>
            <a:off x="188686" y="1536192"/>
            <a:ext cx="6574970" cy="4590288"/>
          </a:xfrm>
        </p:spPr>
        <p:txBody>
          <a:bodyPr>
            <a:normAutofit/>
          </a:bodyPr>
          <a:lstStyle/>
          <a:p>
            <a:r>
              <a:rPr lang="en-US" dirty="0"/>
              <a:t>Synonyms for Variability:</a:t>
            </a:r>
          </a:p>
          <a:p>
            <a:pPr lvl="1"/>
            <a:r>
              <a:rPr lang="en-US" dirty="0"/>
              <a:t>Variability</a:t>
            </a:r>
          </a:p>
          <a:p>
            <a:pPr lvl="1"/>
            <a:r>
              <a:rPr lang="en-US" dirty="0"/>
              <a:t>Dispersion</a:t>
            </a:r>
          </a:p>
          <a:p>
            <a:pPr lvl="1"/>
            <a:r>
              <a:rPr lang="en-US" dirty="0"/>
              <a:t>Spread In Data</a:t>
            </a:r>
          </a:p>
          <a:p>
            <a:pPr lvl="1"/>
            <a:r>
              <a:rPr lang="en-US" dirty="0"/>
              <a:t>How Spread Out Is Data?</a:t>
            </a:r>
          </a:p>
          <a:p>
            <a:pPr lvl="1"/>
            <a:r>
              <a:rPr lang="en-US" dirty="0"/>
              <a:t>Are the Data Points Clustered Around the Mean?</a:t>
            </a:r>
          </a:p>
          <a:p>
            <a:pPr lvl="1"/>
            <a:r>
              <a:rPr lang="en-US" dirty="0"/>
              <a:t>Does the Mean Fairly Represent the Data Points?</a:t>
            </a:r>
          </a:p>
        </p:txBody>
      </p:sp>
      <p:sp>
        <p:nvSpPr>
          <p:cNvPr id="5" name="Content Placeholder 4"/>
          <p:cNvSpPr>
            <a:spLocks noGrp="1"/>
          </p:cNvSpPr>
          <p:nvPr>
            <p:ph sz="half" idx="2"/>
          </p:nvPr>
        </p:nvSpPr>
        <p:spPr>
          <a:xfrm>
            <a:off x="6763656" y="1536192"/>
            <a:ext cx="4005943" cy="4590288"/>
          </a:xfrm>
        </p:spPr>
        <p:txBody>
          <a:bodyPr>
            <a:normAutofit/>
          </a:bodyPr>
          <a:lstStyle/>
          <a:p>
            <a:r>
              <a:rPr lang="en-US" dirty="0"/>
              <a:t>Measures of Variability</a:t>
            </a:r>
          </a:p>
          <a:p>
            <a:pPr lvl="1"/>
            <a:r>
              <a:rPr lang="en-US" dirty="0"/>
              <a:t>Range</a:t>
            </a:r>
          </a:p>
          <a:p>
            <a:pPr lvl="1"/>
            <a:r>
              <a:rPr lang="en-US" dirty="0"/>
              <a:t>Variance</a:t>
            </a:r>
          </a:p>
          <a:p>
            <a:pPr lvl="1"/>
            <a:r>
              <a:rPr lang="en-US" dirty="0"/>
              <a:t>Standard Deviation</a:t>
            </a:r>
          </a:p>
          <a:p>
            <a:pPr lvl="1"/>
            <a:r>
              <a:rPr lang="en-US" dirty="0"/>
              <a:t>Coefficient of Variation</a:t>
            </a:r>
          </a:p>
          <a:p>
            <a:pPr lvl="1"/>
            <a:r>
              <a:rPr lang="en-US" dirty="0"/>
              <a:t>Z-score</a:t>
            </a:r>
          </a:p>
          <a:p>
            <a:pPr marL="114300" indent="0">
              <a:buNone/>
            </a:pP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50</a:t>
            </a:fld>
            <a:endParaRPr lang="en-US" dirty="0"/>
          </a:p>
        </p:txBody>
      </p:sp>
    </p:spTree>
    <p:extLst>
      <p:ext uri="{BB962C8B-B14F-4D97-AF65-F5344CB8AC3E}">
        <p14:creationId xmlns:p14="http://schemas.microsoft.com/office/powerpoint/2010/main" val="26891801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and Interquartile Range</a:t>
            </a:r>
          </a:p>
        </p:txBody>
      </p:sp>
      <p:sp>
        <p:nvSpPr>
          <p:cNvPr id="3" name="Content Placeholder 2"/>
          <p:cNvSpPr>
            <a:spLocks noGrp="1"/>
          </p:cNvSpPr>
          <p:nvPr>
            <p:ph idx="1"/>
          </p:nvPr>
        </p:nvSpPr>
        <p:spPr/>
        <p:txBody>
          <a:bodyPr>
            <a:normAutofit/>
          </a:bodyPr>
          <a:lstStyle/>
          <a:p>
            <a:r>
              <a:rPr lang="en-US" sz="3200" dirty="0"/>
              <a:t>Range</a:t>
            </a:r>
          </a:p>
          <a:p>
            <a:pPr lvl="1"/>
            <a:r>
              <a:rPr lang="en-US" sz="3200" dirty="0"/>
              <a:t>Max - Min</a:t>
            </a:r>
          </a:p>
          <a:p>
            <a:pPr lvl="1"/>
            <a:r>
              <a:rPr lang="en-US" sz="3200" dirty="0"/>
              <a:t>Simple to calculate. Sensitive to extreme values</a:t>
            </a:r>
          </a:p>
          <a:p>
            <a:r>
              <a:rPr lang="en-US" sz="3200" dirty="0"/>
              <a:t>Interquartile Range</a:t>
            </a:r>
          </a:p>
          <a:p>
            <a:pPr lvl="1"/>
            <a:r>
              <a:rPr lang="en-US" sz="3200" dirty="0"/>
              <a:t>Quartile 3 - Quartile 1</a:t>
            </a:r>
          </a:p>
          <a:p>
            <a:pPr lvl="1"/>
            <a:r>
              <a:rPr lang="en-US" sz="3200" dirty="0"/>
              <a:t>The range for the middle 50% of the data. It overcomes the sensitivity to extreme values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51</a:t>
            </a:fld>
            <a:endParaRPr lang="en-US" dirty="0"/>
          </a:p>
        </p:txBody>
      </p:sp>
    </p:spTree>
    <p:extLst>
      <p:ext uri="{BB962C8B-B14F-4D97-AF65-F5344CB8AC3E}">
        <p14:creationId xmlns:p14="http://schemas.microsoft.com/office/powerpoint/2010/main" val="21418135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dirty="0"/>
              <a:t>Deviation</a:t>
            </a:r>
            <a:r>
              <a:rPr lang="en-US" sz="4000" dirty="0"/>
              <a:t>: X</a:t>
            </a:r>
            <a:r>
              <a:rPr lang="en-US" sz="4000" baseline="-25000" dirty="0"/>
              <a:t>1</a:t>
            </a:r>
            <a:r>
              <a:rPr lang="en-US" sz="4000" dirty="0"/>
              <a:t> – Xbar = Particular Value - Xbar</a:t>
            </a:r>
          </a:p>
        </p:txBody>
      </p:sp>
      <p:sp>
        <p:nvSpPr>
          <p:cNvPr id="3" name="Content Placeholder 2"/>
          <p:cNvSpPr>
            <a:spLocks noGrp="1"/>
          </p:cNvSpPr>
          <p:nvPr>
            <p:ph sz="half" idx="1"/>
          </p:nvPr>
        </p:nvSpPr>
        <p:spPr>
          <a:xfrm>
            <a:off x="174162" y="1536192"/>
            <a:ext cx="4876800" cy="4590288"/>
          </a:xfrm>
        </p:spPr>
        <p:txBody>
          <a:bodyPr>
            <a:noAutofit/>
          </a:bodyPr>
          <a:lstStyle/>
          <a:p>
            <a:r>
              <a:rPr lang="en-US" dirty="0"/>
              <a:t>How far is the Particular Value from the Mean (Average)?</a:t>
            </a:r>
          </a:p>
          <a:p>
            <a:r>
              <a:rPr lang="en-US" dirty="0"/>
              <a:t>For any data set, the sum of the deviations is always zero!!!!</a:t>
            </a:r>
          </a:p>
          <a:p>
            <a:pPr lvl="1"/>
            <a:r>
              <a:rPr lang="en-US" dirty="0"/>
              <a:t>This is why mathematically, we either square (Variance or Standard Deviation) or take the absolute value (Mean Absolute Value) for calculating our measures of variation.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52</a:t>
            </a:fld>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8726" y="1846907"/>
            <a:ext cx="5454486" cy="3716621"/>
          </a:xfrm>
        </p:spPr>
      </p:pic>
    </p:spTree>
    <p:extLst>
      <p:ext uri="{BB962C8B-B14F-4D97-AF65-F5344CB8AC3E}">
        <p14:creationId xmlns:p14="http://schemas.microsoft.com/office/powerpoint/2010/main" val="23277722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0892" y="278673"/>
            <a:ext cx="10160000" cy="572907"/>
          </a:xfrm>
        </p:spPr>
        <p:txBody>
          <a:bodyPr/>
          <a:lstStyle/>
          <a:p>
            <a:r>
              <a:rPr lang="en-US" sz="4000" dirty="0"/>
              <a:t>Formulas for Variance and Standard Deviation:</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5988" y="930483"/>
            <a:ext cx="8429897" cy="5721121"/>
          </a:xfrm>
        </p:spPr>
      </p:pic>
      <p:sp>
        <p:nvSpPr>
          <p:cNvPr id="5" name="Slide Number Placeholder 4"/>
          <p:cNvSpPr>
            <a:spLocks noGrp="1"/>
          </p:cNvSpPr>
          <p:nvPr>
            <p:ph type="sldNum" sz="quarter" idx="12"/>
          </p:nvPr>
        </p:nvSpPr>
        <p:spPr/>
        <p:txBody>
          <a:bodyPr/>
          <a:lstStyle/>
          <a:p>
            <a:fld id="{F2EC359B-1AB6-43CE-8AE3-778957AE5EF7}" type="slidenum">
              <a:rPr lang="en-US" smtClean="0"/>
              <a:pPr/>
              <a:t>53</a:t>
            </a:fld>
            <a:endParaRPr lang="en-US" dirty="0"/>
          </a:p>
        </p:txBody>
      </p:sp>
    </p:spTree>
    <p:extLst>
      <p:ext uri="{BB962C8B-B14F-4D97-AF65-F5344CB8AC3E}">
        <p14:creationId xmlns:p14="http://schemas.microsoft.com/office/powerpoint/2010/main" val="343722023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2690949" cy="5629773"/>
          </a:xfrm>
        </p:spPr>
        <p:txBody>
          <a:bodyPr/>
          <a:lstStyle/>
          <a:p>
            <a:r>
              <a:rPr lang="en-US" dirty="0"/>
              <a:t>Proof that two formulas for Sample Standard Deviation are equal</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95126" y="-31899"/>
            <a:ext cx="5237149" cy="6818176"/>
          </a:xfrm>
        </p:spPr>
      </p:pic>
      <p:sp>
        <p:nvSpPr>
          <p:cNvPr id="4" name="Slide Number Placeholder 3"/>
          <p:cNvSpPr>
            <a:spLocks noGrp="1"/>
          </p:cNvSpPr>
          <p:nvPr>
            <p:ph type="sldNum" sz="quarter" idx="12"/>
          </p:nvPr>
        </p:nvSpPr>
        <p:spPr/>
        <p:txBody>
          <a:bodyPr/>
          <a:lstStyle/>
          <a:p>
            <a:fld id="{F2EC359B-1AB6-43CE-8AE3-778957AE5EF7}" type="slidenum">
              <a:rPr lang="en-US" smtClean="0"/>
              <a:pPr/>
              <a:t>54</a:t>
            </a:fld>
            <a:endParaRPr lang="en-US" dirty="0"/>
          </a:p>
        </p:txBody>
      </p:sp>
    </p:spTree>
    <p:extLst>
      <p:ext uri="{BB962C8B-B14F-4D97-AF65-F5344CB8AC3E}">
        <p14:creationId xmlns:p14="http://schemas.microsoft.com/office/powerpoint/2010/main" val="16392056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Variance</a:t>
            </a:r>
          </a:p>
        </p:txBody>
      </p:sp>
      <p:sp>
        <p:nvSpPr>
          <p:cNvPr id="3" name="Content Placeholder 2"/>
          <p:cNvSpPr>
            <a:spLocks noGrp="1"/>
          </p:cNvSpPr>
          <p:nvPr>
            <p:ph idx="1"/>
          </p:nvPr>
        </p:nvSpPr>
        <p:spPr>
          <a:xfrm>
            <a:off x="304800" y="1600200"/>
            <a:ext cx="10464800" cy="5119914"/>
          </a:xfrm>
        </p:spPr>
        <p:txBody>
          <a:bodyPr>
            <a:normAutofit/>
          </a:bodyPr>
          <a:lstStyle/>
          <a:p>
            <a:r>
              <a:rPr lang="en-US" sz="2400" dirty="0"/>
              <a:t>A Numerical Measure that says how much variability there is in the data points</a:t>
            </a:r>
          </a:p>
          <a:p>
            <a:r>
              <a:rPr lang="en-US" sz="2400" dirty="0"/>
              <a:t>Variance uses all the data points, not just some like Range and Interquartile Range</a:t>
            </a:r>
          </a:p>
          <a:p>
            <a:r>
              <a:rPr lang="en-US" sz="2400" dirty="0"/>
              <a:t>Variance has squared units, which makes interpreting it difficult.</a:t>
            </a:r>
          </a:p>
          <a:p>
            <a:pPr lvl="1"/>
            <a:r>
              <a:rPr lang="en-US" sz="2400" dirty="0"/>
              <a:t>Although Variance has squared units, it has many uses in statistics, especially with Regression Analysis (chapter 4) and Hypothesis Testing</a:t>
            </a:r>
          </a:p>
          <a:p>
            <a:pPr lvl="1"/>
            <a:r>
              <a:rPr lang="en-US" sz="2400" dirty="0"/>
              <a:t>Standard Deviation undoes the squared units and is thus easier to interpret.</a:t>
            </a:r>
          </a:p>
          <a:p>
            <a:r>
              <a:rPr lang="en-US" sz="2400" dirty="0"/>
              <a:t>Use VAR.P function for population data</a:t>
            </a:r>
          </a:p>
          <a:p>
            <a:r>
              <a:rPr lang="en-US" sz="2400" dirty="0"/>
              <a:t>Use VAR.S function for sample data.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55</a:t>
            </a:fld>
            <a:endParaRPr lang="en-US" dirty="0"/>
          </a:p>
        </p:txBody>
      </p:sp>
    </p:spTree>
    <p:extLst>
      <p:ext uri="{BB962C8B-B14F-4D97-AF65-F5344CB8AC3E}">
        <p14:creationId xmlns:p14="http://schemas.microsoft.com/office/powerpoint/2010/main" val="169118090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049"/>
            <a:ext cx="10160000" cy="842872"/>
          </a:xfrm>
        </p:spPr>
        <p:txBody>
          <a:bodyPr/>
          <a:lstStyle/>
          <a:p>
            <a:pPr lvl="0"/>
            <a:r>
              <a:rPr lang="en-US" dirty="0"/>
              <a:t>Standard Deviation = SD</a:t>
            </a:r>
          </a:p>
        </p:txBody>
      </p:sp>
      <p:sp>
        <p:nvSpPr>
          <p:cNvPr id="3" name="Content Placeholder 2"/>
          <p:cNvSpPr>
            <a:spLocks noGrp="1"/>
          </p:cNvSpPr>
          <p:nvPr>
            <p:ph idx="1"/>
          </p:nvPr>
        </p:nvSpPr>
        <p:spPr>
          <a:xfrm>
            <a:off x="609600" y="1236617"/>
            <a:ext cx="10160000" cy="5399313"/>
          </a:xfrm>
        </p:spPr>
        <p:txBody>
          <a:bodyPr>
            <a:normAutofit fontScale="92500"/>
          </a:bodyPr>
          <a:lstStyle/>
          <a:p>
            <a:r>
              <a:rPr lang="en-US" dirty="0"/>
              <a:t>Standard Deviation uses all the data points, not just some like Range and Interquartile Range</a:t>
            </a:r>
          </a:p>
          <a:p>
            <a:r>
              <a:rPr lang="en-US" dirty="0"/>
              <a:t>Standard Deviation does not have squared units (like Variance) and is thus easier to interpret</a:t>
            </a:r>
          </a:p>
          <a:p>
            <a:pPr lvl="1"/>
            <a:r>
              <a:rPr lang="en-US" dirty="0"/>
              <a:t>Standard deviation has the same units as the data!!</a:t>
            </a:r>
          </a:p>
          <a:p>
            <a:r>
              <a:rPr lang="en-US" dirty="0"/>
              <a:t>The sample standard deviation is a point estimator of the population standard deviation</a:t>
            </a:r>
            <a:br>
              <a:rPr lang="en-US" dirty="0"/>
            </a:br>
            <a:br>
              <a:rPr lang="en-US" dirty="0"/>
            </a:br>
            <a:br>
              <a:rPr lang="en-US" dirty="0"/>
            </a:br>
            <a:endParaRPr lang="en-US" dirty="0"/>
          </a:p>
          <a:p>
            <a:r>
              <a:rPr lang="en-US" dirty="0"/>
              <a:t>Interpretation of Standard Deviation:</a:t>
            </a:r>
          </a:p>
          <a:p>
            <a:pPr lvl="1"/>
            <a:r>
              <a:rPr lang="en-US" b="1" dirty="0"/>
              <a:t>A Numerical Measure that says how much variability there is in the data points</a:t>
            </a:r>
          </a:p>
          <a:p>
            <a:pPr lvl="1"/>
            <a:r>
              <a:rPr lang="en-US" b="1" dirty="0"/>
              <a:t>Standard Deviation Is Like An Average Of The Deviations</a:t>
            </a:r>
          </a:p>
          <a:p>
            <a:pPr lvl="1"/>
            <a:r>
              <a:rPr lang="en-US" b="1" dirty="0"/>
              <a:t>Standard Deviation tells us how fairly the mean represents its data points</a:t>
            </a:r>
          </a:p>
          <a:p>
            <a:pPr lvl="1"/>
            <a:r>
              <a:rPr lang="en-US" b="1" dirty="0"/>
              <a:t>Standard Deviation tells us how clustered the data points are around the mean</a:t>
            </a:r>
          </a:p>
          <a:p>
            <a:pPr lvl="1"/>
            <a:r>
              <a:rPr lang="en-US" b="1" dirty="0"/>
              <a:t>For financial assets standard deviation is a measure of risk or fluctuation in asset value</a:t>
            </a:r>
          </a:p>
          <a:p>
            <a:pPr lvl="1"/>
            <a:r>
              <a:rPr lang="en-US" b="1" dirty="0"/>
              <a:t>Use STDEV.P function for population data</a:t>
            </a:r>
          </a:p>
          <a:p>
            <a:pPr lvl="1"/>
            <a:r>
              <a:rPr lang="en-US" b="1" dirty="0"/>
              <a:t>Use STDEV.S for sample data.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56</a:t>
            </a:fld>
            <a:endParaRPr lang="en-US" dirty="0"/>
          </a:p>
        </p:txBody>
      </p:sp>
      <mc:AlternateContent xmlns:mc="http://schemas.openxmlformats.org/markup-compatibility/2006" xmlns:a14="http://schemas.microsoft.com/office/drawing/2010/main">
        <mc:Choice Requires="a14">
          <p:sp>
            <p:nvSpPr>
              <p:cNvPr id="5" name="TextBox 1"/>
              <p:cNvSpPr txBox="1"/>
              <p:nvPr/>
            </p:nvSpPr>
            <p:spPr>
              <a:xfrm>
                <a:off x="1080550" y="2669524"/>
                <a:ext cx="2019014" cy="909352"/>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a:latin typeface="Cambria Math" panose="02040503050406030204" pitchFamily="18" charset="0"/>
                        </a:rPr>
                        <m:t>𝑠</m:t>
                      </m:r>
                      <m:r>
                        <a:rPr lang="en-US" sz="2000" b="0" i="1">
                          <a:latin typeface="Cambria Math" panose="02040503050406030204" pitchFamily="18" charset="0"/>
                        </a:rPr>
                        <m:t>= </m:t>
                      </m:r>
                      <m:rad>
                        <m:radPr>
                          <m:degHide m:val="on"/>
                          <m:ctrlPr>
                            <a:rPr lang="en-US" sz="2000" b="0" i="1">
                              <a:latin typeface="Cambria Math" panose="02040503050406030204" pitchFamily="18" charset="0"/>
                            </a:rPr>
                          </m:ctrlPr>
                        </m:radPr>
                        <m:deg/>
                        <m:e>
                          <m:f>
                            <m:fPr>
                              <m:ctrlPr>
                                <a:rPr lang="en-US" sz="2000" b="0" i="1">
                                  <a:latin typeface="Cambria Math" panose="02040503050406030204" pitchFamily="18" charset="0"/>
                                </a:rPr>
                              </m:ctrlPr>
                            </m:fPr>
                            <m:num>
                              <m:nary>
                                <m:naryPr>
                                  <m:chr m:val="∑"/>
                                  <m:subHide m:val="on"/>
                                  <m:supHide m:val="on"/>
                                  <m:ctrlPr>
                                    <a:rPr lang="en-US" sz="2000" b="0" i="1">
                                      <a:latin typeface="Cambria Math" panose="02040503050406030204" pitchFamily="18" charset="0"/>
                                    </a:rPr>
                                  </m:ctrlPr>
                                </m:naryPr>
                                <m:sub/>
                                <m:sup/>
                                <m:e>
                                  <m:r>
                                    <a:rPr lang="en-US" sz="2000" b="0" i="1">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𝑥</m:t>
                                      </m:r>
                                    </m:e>
                                    <m:sub>
                                      <m:r>
                                        <a:rPr lang="en-US" sz="2000" b="0" i="1">
                                          <a:latin typeface="Cambria Math" panose="02040503050406030204" pitchFamily="18" charset="0"/>
                                        </a:rPr>
                                        <m:t>𝑖</m:t>
                                      </m:r>
                                    </m:sub>
                                  </m:sSub>
                                  <m:r>
                                    <a:rPr lang="en-US" sz="2000" b="0" i="1">
                                      <a:latin typeface="Cambria Math" panose="02040503050406030204" pitchFamily="18" charset="0"/>
                                    </a:rPr>
                                    <m:t>−</m:t>
                                  </m:r>
                                  <m:acc>
                                    <m:accPr>
                                      <m:chr m:val="̅"/>
                                      <m:ctrlPr>
                                        <a:rPr lang="en-US" sz="2000" b="0" i="1">
                                          <a:latin typeface="Cambria Math" panose="02040503050406030204" pitchFamily="18" charset="0"/>
                                        </a:rPr>
                                      </m:ctrlPr>
                                    </m:accPr>
                                    <m:e>
                                      <m:r>
                                        <a:rPr lang="en-US" sz="2000" b="0" i="1">
                                          <a:latin typeface="Cambria Math" panose="02040503050406030204" pitchFamily="18" charset="0"/>
                                        </a:rPr>
                                        <m:t>𝑥</m:t>
                                      </m:r>
                                    </m:e>
                                  </m:acc>
                                  <m:r>
                                    <a:rPr lang="en-US" sz="2000" b="0" i="1">
                                      <a:latin typeface="Cambria Math" panose="02040503050406030204" pitchFamily="18" charset="0"/>
                                    </a:rPr>
                                    <m:t>)</m:t>
                                  </m:r>
                                  <m:r>
                                    <a:rPr lang="en-US" sz="2000" b="0" i="1" baseline="30000">
                                      <a:latin typeface="Cambria Math" panose="02040503050406030204" pitchFamily="18" charset="0"/>
                                    </a:rPr>
                                    <m:t>^2</m:t>
                                  </m:r>
                                </m:e>
                              </m:nary>
                            </m:num>
                            <m:den>
                              <m:r>
                                <a:rPr lang="en-US" sz="2000" b="0" i="1">
                                  <a:latin typeface="Cambria Math" panose="02040503050406030204" pitchFamily="18" charset="0"/>
                                </a:rPr>
                                <m:t>𝑛</m:t>
                              </m:r>
                              <m:r>
                                <a:rPr lang="en-US" sz="2000" b="0" i="1">
                                  <a:latin typeface="Cambria Math" panose="02040503050406030204" pitchFamily="18" charset="0"/>
                                </a:rPr>
                                <m:t>−1</m:t>
                              </m:r>
                            </m:den>
                          </m:f>
                        </m:e>
                      </m:rad>
                    </m:oMath>
                  </m:oMathPara>
                </a14:m>
                <a:endParaRPr lang="en-US" sz="2200" dirty="0"/>
              </a:p>
            </p:txBody>
          </p:sp>
        </mc:Choice>
        <mc:Fallback xmlns="">
          <p:sp>
            <p:nvSpPr>
              <p:cNvPr id="5" name="TextBox 1"/>
              <p:cNvSpPr txBox="1">
                <a:spLocks noRot="1" noChangeAspect="1" noMove="1" noResize="1" noEditPoints="1" noAdjustHandles="1" noChangeArrowheads="1" noChangeShapeType="1" noTextEdit="1"/>
              </p:cNvSpPr>
              <p:nvPr/>
            </p:nvSpPr>
            <p:spPr>
              <a:xfrm>
                <a:off x="1080550" y="2669524"/>
                <a:ext cx="2019014" cy="909352"/>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863185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87381"/>
            <a:ext cx="10668000" cy="520653"/>
          </a:xfrm>
        </p:spPr>
        <p:txBody>
          <a:bodyPr/>
          <a:lstStyle/>
          <a:p>
            <a:r>
              <a:rPr lang="en-US" sz="2800" dirty="0"/>
              <a:t>Standard Deviation: How Fairly Does Mean Represent Its Data Points?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1493" y="1018903"/>
            <a:ext cx="7986737" cy="5682107"/>
          </a:xfrm>
        </p:spPr>
      </p:pic>
      <p:sp>
        <p:nvSpPr>
          <p:cNvPr id="4" name="Slide Number Placeholder 3"/>
          <p:cNvSpPr>
            <a:spLocks noGrp="1"/>
          </p:cNvSpPr>
          <p:nvPr>
            <p:ph type="sldNum" sz="quarter" idx="12"/>
          </p:nvPr>
        </p:nvSpPr>
        <p:spPr/>
        <p:txBody>
          <a:bodyPr/>
          <a:lstStyle/>
          <a:p>
            <a:fld id="{F2EC359B-1AB6-43CE-8AE3-778957AE5EF7}" type="slidenum">
              <a:rPr lang="en-US" smtClean="0"/>
              <a:pPr/>
              <a:t>57</a:t>
            </a:fld>
            <a:endParaRPr lang="en-US" dirty="0"/>
          </a:p>
        </p:txBody>
      </p:sp>
    </p:spTree>
    <p:extLst>
      <p:ext uri="{BB962C8B-B14F-4D97-AF65-F5344CB8AC3E}">
        <p14:creationId xmlns:p14="http://schemas.microsoft.com/office/powerpoint/2010/main" val="60704182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Coefficient of Variation</a:t>
            </a:r>
          </a:p>
        </p:txBody>
      </p:sp>
      <p:sp>
        <p:nvSpPr>
          <p:cNvPr id="3" name="Content Placeholder 2"/>
          <p:cNvSpPr>
            <a:spLocks noGrp="1"/>
          </p:cNvSpPr>
          <p:nvPr>
            <p:ph idx="1"/>
          </p:nvPr>
        </p:nvSpPr>
        <p:spPr/>
        <p:txBody>
          <a:bodyPr>
            <a:normAutofit/>
          </a:bodyPr>
          <a:lstStyle/>
          <a:p>
            <a:r>
              <a:rPr lang="en-US" sz="3600" dirty="0"/>
              <a:t>Formula = SD/Mean</a:t>
            </a:r>
            <a:br>
              <a:rPr lang="en-US" sz="3600" dirty="0"/>
            </a:br>
            <a:endParaRPr lang="en-US" sz="3600" dirty="0"/>
          </a:p>
          <a:p>
            <a:pPr marL="342900" lvl="1">
              <a:buClr>
                <a:schemeClr val="accent1"/>
              </a:buClr>
            </a:pPr>
            <a:r>
              <a:rPr lang="en-US" sz="2200" dirty="0"/>
              <a:t>Coefficient of Variation converts the SD to SD per unit of Mean</a:t>
            </a:r>
          </a:p>
          <a:p>
            <a:pPr marL="617220" lvl="4">
              <a:buClr>
                <a:schemeClr val="accent1"/>
              </a:buClr>
            </a:pPr>
            <a:r>
              <a:rPr lang="en-US" sz="2000" dirty="0"/>
              <a:t>For every one unit of mean, what is the SD?</a:t>
            </a:r>
          </a:p>
          <a:p>
            <a:pPr marL="342900" lvl="1">
              <a:buClr>
                <a:schemeClr val="accent1"/>
              </a:buClr>
            </a:pPr>
            <a:r>
              <a:rPr lang="en-US" sz="2200" dirty="0"/>
              <a:t>If you add Percent Number Formatting, it shows SD as a percentage of Mean</a:t>
            </a:r>
          </a:p>
          <a:p>
            <a:pPr marL="617220" lvl="3">
              <a:buClr>
                <a:schemeClr val="accent1"/>
              </a:buClr>
            </a:pPr>
            <a:r>
              <a:rPr lang="en-US" sz="2000" dirty="0"/>
              <a:t>What percentage is SD in relation to the Mean?</a:t>
            </a:r>
          </a:p>
          <a:p>
            <a:r>
              <a:rPr lang="en-US" dirty="0"/>
              <a:t>Use Coefficient Of Variation to compare:</a:t>
            </a:r>
          </a:p>
          <a:p>
            <a:pPr marL="617220" lvl="3">
              <a:buClr>
                <a:schemeClr val="accent1"/>
              </a:buClr>
            </a:pPr>
            <a:r>
              <a:rPr lang="en-US" sz="2000" dirty="0"/>
              <a:t>Data in different units.</a:t>
            </a:r>
          </a:p>
          <a:p>
            <a:pPr marL="617220" lvl="3">
              <a:buClr>
                <a:schemeClr val="accent1"/>
              </a:buClr>
            </a:pPr>
            <a:r>
              <a:rPr lang="en-US" sz="2000" dirty="0"/>
              <a:t>Data in the same units, but the means are far apart.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58</a:t>
            </a:fld>
            <a:endParaRPr lang="en-US" dirty="0"/>
          </a:p>
        </p:txBody>
      </p:sp>
    </p:spTree>
    <p:extLst>
      <p:ext uri="{BB962C8B-B14F-4D97-AF65-F5344CB8AC3E}">
        <p14:creationId xmlns:p14="http://schemas.microsoft.com/office/powerpoint/2010/main" val="12133666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Z-score: Number of Standard Deviations</a:t>
            </a:r>
          </a:p>
        </p:txBody>
      </p:sp>
      <p:sp>
        <p:nvSpPr>
          <p:cNvPr id="3" name="Content Placeholder 2"/>
          <p:cNvSpPr>
            <a:spLocks noGrp="1"/>
          </p:cNvSpPr>
          <p:nvPr>
            <p:ph idx="1"/>
          </p:nvPr>
        </p:nvSpPr>
        <p:spPr/>
        <p:txBody>
          <a:bodyPr>
            <a:normAutofit lnSpcReduction="10000"/>
          </a:bodyPr>
          <a:lstStyle/>
          <a:p>
            <a:r>
              <a:rPr lang="fr-FR" dirty="0"/>
              <a:t>Formula for z-score = </a:t>
            </a:r>
            <a:r>
              <a:rPr lang="en-US" dirty="0"/>
              <a:t>Deviation</a:t>
            </a:r>
            <a:r>
              <a:rPr lang="fr-FR" dirty="0"/>
              <a:t>/SD = (X</a:t>
            </a:r>
            <a:r>
              <a:rPr lang="fr-FR" baseline="-25000" dirty="0"/>
              <a:t>i</a:t>
            </a:r>
            <a:r>
              <a:rPr lang="fr-FR" dirty="0"/>
              <a:t> - Xbar)/SD </a:t>
            </a:r>
          </a:p>
          <a:p>
            <a:r>
              <a:rPr lang="fr-FR" dirty="0"/>
              <a:t>Excel Function: STANDARDIZE(X,Mean,SD)</a:t>
            </a:r>
            <a:endParaRPr lang="en-US" dirty="0"/>
          </a:p>
          <a:p>
            <a:r>
              <a:rPr lang="en-US" dirty="0"/>
              <a:t>z Score = How Many Standard Deviation is a particular value ways from the mean?</a:t>
            </a:r>
          </a:p>
          <a:p>
            <a:pPr lvl="1"/>
            <a:r>
              <a:rPr lang="en-US" dirty="0"/>
              <a:t>z &lt;  0, value below mean</a:t>
            </a:r>
          </a:p>
          <a:p>
            <a:pPr lvl="1"/>
            <a:r>
              <a:rPr lang="en-US" dirty="0"/>
              <a:t>z &gt;  0, value above mean</a:t>
            </a:r>
          </a:p>
          <a:p>
            <a:pPr lvl="1"/>
            <a:r>
              <a:rPr lang="en-US" dirty="0"/>
              <a:t>z = 0, value is equal to mean</a:t>
            </a:r>
          </a:p>
          <a:p>
            <a:pPr lvl="1"/>
            <a:r>
              <a:rPr lang="en-US" dirty="0"/>
              <a:t>Z score measures the relative location of a particular x in the data set (as compared to the mean), in units of standard deviation.</a:t>
            </a:r>
          </a:p>
          <a:p>
            <a:pPr lvl="1"/>
            <a:r>
              <a:rPr lang="en-US" dirty="0"/>
              <a:t>Relative Location in terms of "Number of Standard Deviations</a:t>
            </a:r>
          </a:p>
          <a:p>
            <a:r>
              <a:rPr lang="en-US" dirty="0"/>
              <a:t>z Score = Standardized Value</a:t>
            </a:r>
          </a:p>
          <a:p>
            <a:r>
              <a:rPr lang="en-US" dirty="0"/>
              <a:t>Observations in 2 different data sets that have the same z-score are said to have the same relative location or the same number of standard deviations away from the mean.</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59</a:t>
            </a:fld>
            <a:endParaRPr lang="en-US" dirty="0"/>
          </a:p>
        </p:txBody>
      </p:sp>
    </p:spTree>
    <p:extLst>
      <p:ext uri="{BB962C8B-B14F-4D97-AF65-F5344CB8AC3E}">
        <p14:creationId xmlns:p14="http://schemas.microsoft.com/office/powerpoint/2010/main" val="49209146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
            <a:ext cx="10160000" cy="1143000"/>
          </a:xfrm>
        </p:spPr>
        <p:txBody>
          <a:bodyPr/>
          <a:lstStyle/>
          <a:p>
            <a:r>
              <a:rPr lang="en-US" sz="4000" dirty="0"/>
              <a:t>Raw Data: Data stored in its smallest size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64" y="1333056"/>
            <a:ext cx="3146575" cy="352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423" y="1333057"/>
            <a:ext cx="3322135" cy="352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92364" y="5078186"/>
            <a:ext cx="9906907" cy="55517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Why?</a:t>
            </a:r>
          </a:p>
        </p:txBody>
      </p:sp>
      <p:sp>
        <p:nvSpPr>
          <p:cNvPr id="18" name="Rectangle 17"/>
          <p:cNvSpPr/>
          <p:nvPr/>
        </p:nvSpPr>
        <p:spPr>
          <a:xfrm>
            <a:off x="592364" y="5638800"/>
            <a:ext cx="9906907" cy="55517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Because it is easier to analyze data when it is stored in its smallest parts</a:t>
            </a:r>
          </a:p>
        </p:txBody>
      </p:sp>
    </p:spTree>
    <p:extLst>
      <p:ext uri="{BB962C8B-B14F-4D97-AF65-F5344CB8AC3E}">
        <p14:creationId xmlns:p14="http://schemas.microsoft.com/office/powerpoint/2010/main" val="36817593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1+#ppt_w/2"/>
                                          </p:val>
                                        </p:tav>
                                        <p:tav tm="100000">
                                          <p:val>
                                            <p:strVal val="#ppt_x"/>
                                          </p:val>
                                        </p:tav>
                                      </p:tavLst>
                                    </p:anim>
                                    <p:anim calcmode="lin" valueType="num">
                                      <p:cBhvr additive="base">
                                        <p:cTn id="14"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83245"/>
            <a:ext cx="10160000" cy="760413"/>
          </a:xfrm>
        </p:spPr>
        <p:txBody>
          <a:bodyPr/>
          <a:lstStyle/>
          <a:p>
            <a:r>
              <a:rPr lang="en-US" dirty="0"/>
              <a:t>Uses of z-score:</a:t>
            </a:r>
          </a:p>
        </p:txBody>
      </p:sp>
      <p:sp>
        <p:nvSpPr>
          <p:cNvPr id="7" name="Content Placeholder 6"/>
          <p:cNvSpPr>
            <a:spLocks noGrp="1"/>
          </p:cNvSpPr>
          <p:nvPr>
            <p:ph sz="half" idx="1"/>
          </p:nvPr>
        </p:nvSpPr>
        <p:spPr>
          <a:xfrm>
            <a:off x="314325" y="1060854"/>
            <a:ext cx="10544175" cy="1311783"/>
          </a:xfrm>
        </p:spPr>
        <p:txBody>
          <a:bodyPr>
            <a:normAutofit fontScale="92500" lnSpcReduction="10000"/>
          </a:bodyPr>
          <a:lstStyle/>
          <a:p>
            <a:r>
              <a:rPr lang="en-US" dirty="0"/>
              <a:t>Used in the Standard Normal Bell Curve or “Empirical Rule”</a:t>
            </a:r>
          </a:p>
          <a:p>
            <a:r>
              <a:rPr lang="en-US" dirty="0"/>
              <a:t>One way to measure Outliers (extreme values) is to consider any value that has z-score greater than 3 to be an Outlier</a:t>
            </a:r>
          </a:p>
        </p:txBody>
      </p:sp>
      <p:sp>
        <p:nvSpPr>
          <p:cNvPr id="5" name="Slide Number Placeholder 4"/>
          <p:cNvSpPr>
            <a:spLocks noGrp="1"/>
          </p:cNvSpPr>
          <p:nvPr>
            <p:ph type="sldNum" sz="quarter" idx="12"/>
          </p:nvPr>
        </p:nvSpPr>
        <p:spPr/>
        <p:txBody>
          <a:bodyPr/>
          <a:lstStyle/>
          <a:p>
            <a:fld id="{F2EC359B-1AB6-43CE-8AE3-778957AE5EF7}" type="slidenum">
              <a:rPr lang="en-US" smtClean="0"/>
              <a:pPr/>
              <a:t>60</a:t>
            </a:fld>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7241" y="2484246"/>
            <a:ext cx="10861675" cy="4090759"/>
          </a:xfrm>
        </p:spPr>
      </p:pic>
    </p:spTree>
    <p:extLst>
      <p:ext uri="{BB962C8B-B14F-4D97-AF65-F5344CB8AC3E}">
        <p14:creationId xmlns:p14="http://schemas.microsoft.com/office/powerpoint/2010/main" val="18489323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Example of Bell Shaped “Normal” Distribution:</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5589" y="1769523"/>
            <a:ext cx="7053943" cy="4579523"/>
          </a:xfrm>
        </p:spPr>
      </p:pic>
      <p:sp>
        <p:nvSpPr>
          <p:cNvPr id="5" name="Slide Number Placeholder 4"/>
          <p:cNvSpPr>
            <a:spLocks noGrp="1"/>
          </p:cNvSpPr>
          <p:nvPr>
            <p:ph type="sldNum" sz="quarter" idx="12"/>
          </p:nvPr>
        </p:nvSpPr>
        <p:spPr/>
        <p:txBody>
          <a:bodyPr/>
          <a:lstStyle/>
          <a:p>
            <a:fld id="{F2EC359B-1AB6-43CE-8AE3-778957AE5EF7}" type="slidenum">
              <a:rPr lang="en-US" smtClean="0"/>
              <a:pPr/>
              <a:t>61</a:t>
            </a:fld>
            <a:endParaRPr lang="en-US" dirty="0"/>
          </a:p>
        </p:txBody>
      </p:sp>
    </p:spTree>
    <p:extLst>
      <p:ext uri="{BB962C8B-B14F-4D97-AF65-F5344CB8AC3E}">
        <p14:creationId xmlns:p14="http://schemas.microsoft.com/office/powerpoint/2010/main" val="11098085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31093"/>
            <a:ext cx="10160000" cy="631053"/>
          </a:xfrm>
        </p:spPr>
        <p:txBody>
          <a:bodyPr/>
          <a:lstStyle/>
          <a:p>
            <a:r>
              <a:rPr lang="en-US" dirty="0"/>
              <a:t>Empirical Rule</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0170" y="1062805"/>
            <a:ext cx="7862842" cy="5619689"/>
          </a:xfrm>
        </p:spPr>
      </p:pic>
      <p:sp>
        <p:nvSpPr>
          <p:cNvPr id="5" name="Slide Number Placeholder 4"/>
          <p:cNvSpPr>
            <a:spLocks noGrp="1"/>
          </p:cNvSpPr>
          <p:nvPr>
            <p:ph type="sldNum" sz="quarter" idx="12"/>
          </p:nvPr>
        </p:nvSpPr>
        <p:spPr/>
        <p:txBody>
          <a:bodyPr/>
          <a:lstStyle/>
          <a:p>
            <a:fld id="{F2EC359B-1AB6-43CE-8AE3-778957AE5EF7}" type="slidenum">
              <a:rPr lang="en-US" smtClean="0"/>
              <a:pPr/>
              <a:t>62</a:t>
            </a:fld>
            <a:endParaRPr lang="en-US" dirty="0"/>
          </a:p>
        </p:txBody>
      </p:sp>
    </p:spTree>
    <p:extLst>
      <p:ext uri="{BB962C8B-B14F-4D97-AF65-F5344CB8AC3E}">
        <p14:creationId xmlns:p14="http://schemas.microsoft.com/office/powerpoint/2010/main" val="16691476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83460" y="3029598"/>
            <a:ext cx="5630569" cy="718139"/>
          </a:xfrm>
        </p:spPr>
        <p:txBody>
          <a:bodyPr/>
          <a:lstStyle/>
          <a:p>
            <a:r>
              <a:rPr lang="en-US" sz="3600" dirty="0"/>
              <a:t>Example of Empirical Rule: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63</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0928" y="327696"/>
            <a:ext cx="8834466" cy="6127425"/>
          </a:xfrm>
        </p:spPr>
      </p:pic>
    </p:spTree>
    <p:extLst>
      <p:ext uri="{BB962C8B-B14F-4D97-AF65-F5344CB8AC3E}">
        <p14:creationId xmlns:p14="http://schemas.microsoft.com/office/powerpoint/2010/main" val="23992542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82637"/>
          </a:xfrm>
        </p:spPr>
        <p:txBody>
          <a:bodyPr/>
          <a:lstStyle/>
          <a:p>
            <a:pPr lvl="0" rtl="0" eaLnBrk="1" latinLnBrk="0" hangingPunct="1"/>
            <a:r>
              <a:rPr lang="en-US" sz="4600" kern="1200" dirty="0">
                <a:solidFill>
                  <a:schemeClr val="tx2"/>
                </a:solidFill>
                <a:effectLst/>
                <a:latin typeface="+mj-lt"/>
                <a:ea typeface="+mn-ea"/>
                <a:cs typeface="+mn-cs"/>
              </a:rPr>
              <a:t>Identifying Outliers: 3 Z Rule</a:t>
            </a:r>
            <a:endParaRPr lang="en-US" sz="4600" dirty="0">
              <a:solidFill>
                <a:schemeClr val="tx2"/>
              </a:solidFill>
              <a:latin typeface="+mj-lt"/>
            </a:endParaRPr>
          </a:p>
        </p:txBody>
      </p:sp>
      <p:sp>
        <p:nvSpPr>
          <p:cNvPr id="3" name="Content Placeholder 2"/>
          <p:cNvSpPr>
            <a:spLocks noGrp="1"/>
          </p:cNvSpPr>
          <p:nvPr>
            <p:ph sz="half" idx="1"/>
          </p:nvPr>
        </p:nvSpPr>
        <p:spPr>
          <a:xfrm>
            <a:off x="361950" y="1362075"/>
            <a:ext cx="4029075" cy="5324476"/>
          </a:xfrm>
        </p:spPr>
        <p:txBody>
          <a:bodyPr>
            <a:noAutofit/>
          </a:bodyPr>
          <a:lstStyle/>
          <a:p>
            <a:pPr marL="342900" lvl="1">
              <a:buClr>
                <a:schemeClr val="accent1"/>
              </a:buClr>
            </a:pPr>
            <a:r>
              <a:rPr lang="en-US" dirty="0"/>
              <a:t>One way to measure </a:t>
            </a:r>
            <a:r>
              <a:rPr lang="en-US" b="1" dirty="0"/>
              <a:t>Outliers</a:t>
            </a:r>
            <a:r>
              <a:rPr lang="en-US" dirty="0"/>
              <a:t> (extreme values) is to consider any value that has z-score greater than 3 to be an Outlier.</a:t>
            </a:r>
          </a:p>
          <a:p>
            <a:r>
              <a:rPr lang="en-US" sz="2400" dirty="0"/>
              <a:t>In Sep. and Oct. of 1981 the 10-year Government Bond Yield was above 15%.</a:t>
            </a:r>
          </a:p>
          <a:p>
            <a:pPr lvl="1"/>
            <a:r>
              <a:rPr lang="en-US" sz="2000" dirty="0"/>
              <a:t>This was a value more than 3 standard deviations away from the mean and is therefore considered an outlier.</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5067" y="1362075"/>
            <a:ext cx="6117883" cy="4941731"/>
          </a:xfrm>
        </p:spPr>
      </p:pic>
      <p:sp>
        <p:nvSpPr>
          <p:cNvPr id="4" name="Slide Number Placeholder 3"/>
          <p:cNvSpPr>
            <a:spLocks noGrp="1"/>
          </p:cNvSpPr>
          <p:nvPr>
            <p:ph type="sldNum" sz="quarter" idx="12"/>
          </p:nvPr>
        </p:nvSpPr>
        <p:spPr/>
        <p:txBody>
          <a:bodyPr/>
          <a:lstStyle/>
          <a:p>
            <a:fld id="{F2EC359B-1AB6-43CE-8AE3-778957AE5EF7}" type="slidenum">
              <a:rPr lang="en-US" smtClean="0"/>
              <a:pPr/>
              <a:t>64</a:t>
            </a:fld>
            <a:endParaRPr lang="en-US" dirty="0"/>
          </a:p>
        </p:txBody>
      </p:sp>
    </p:spTree>
    <p:extLst>
      <p:ext uri="{BB962C8B-B14F-4D97-AF65-F5344CB8AC3E}">
        <p14:creationId xmlns:p14="http://schemas.microsoft.com/office/powerpoint/2010/main" val="279788435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ea typeface="+mn-ea"/>
                <a:cs typeface="+mn-cs"/>
              </a:rPr>
              <a:t>Measures for Location: Percentiles</a:t>
            </a:r>
            <a:endParaRPr lang="en-US" sz="4600" dirty="0">
              <a:solidFill>
                <a:schemeClr val="tx2"/>
              </a:solidFill>
              <a:latin typeface="+mj-lt"/>
            </a:endParaRPr>
          </a:p>
        </p:txBody>
      </p:sp>
      <p:sp>
        <p:nvSpPr>
          <p:cNvPr id="5" name="Text Placeholder 4"/>
          <p:cNvSpPr>
            <a:spLocks noGrp="1"/>
          </p:cNvSpPr>
          <p:nvPr>
            <p:ph type="body" idx="1"/>
          </p:nvPr>
        </p:nvSpPr>
        <p:spPr/>
        <p:txBody>
          <a:bodyPr/>
          <a:lstStyle/>
          <a:p>
            <a:r>
              <a:rPr lang="en-US" dirty="0"/>
              <a:t>Percentiles:</a:t>
            </a:r>
          </a:p>
        </p:txBody>
      </p:sp>
      <p:sp>
        <p:nvSpPr>
          <p:cNvPr id="6" name="Content Placeholder 5"/>
          <p:cNvSpPr>
            <a:spLocks noGrp="1"/>
          </p:cNvSpPr>
          <p:nvPr>
            <p:ph sz="half" idx="2"/>
          </p:nvPr>
        </p:nvSpPr>
        <p:spPr/>
        <p:txBody>
          <a:bodyPr/>
          <a:lstStyle/>
          <a:p>
            <a:r>
              <a:rPr lang="en-US" dirty="0"/>
              <a:t>Percentile: Create Marker in sorted data set that divides set into 2 Parts with about P% Below the Marker and 1-P% Above</a:t>
            </a:r>
          </a:p>
        </p:txBody>
      </p:sp>
      <p:sp>
        <p:nvSpPr>
          <p:cNvPr id="7" name="Text Placeholder 6"/>
          <p:cNvSpPr>
            <a:spLocks noGrp="1"/>
          </p:cNvSpPr>
          <p:nvPr>
            <p:ph type="body" sz="quarter" idx="3"/>
          </p:nvPr>
        </p:nvSpPr>
        <p:spPr/>
        <p:txBody>
          <a:bodyPr/>
          <a:lstStyle/>
          <a:p>
            <a:r>
              <a:rPr lang="en-US" dirty="0"/>
              <a:t>Excel Functions:</a:t>
            </a:r>
          </a:p>
        </p:txBody>
      </p:sp>
      <p:sp>
        <p:nvSpPr>
          <p:cNvPr id="8" name="Content Placeholder 7"/>
          <p:cNvSpPr>
            <a:spLocks noGrp="1"/>
          </p:cNvSpPr>
          <p:nvPr>
            <p:ph sz="quarter" idx="4"/>
          </p:nvPr>
        </p:nvSpPr>
        <p:spPr/>
        <p:txBody>
          <a:bodyPr>
            <a:normAutofit lnSpcReduction="10000"/>
          </a:bodyPr>
          <a:lstStyle/>
          <a:p>
            <a:r>
              <a:rPr lang="en-US" dirty="0"/>
              <a:t>PERCENTILE.EXC</a:t>
            </a:r>
          </a:p>
          <a:p>
            <a:pPr lvl="1"/>
            <a:r>
              <a:rPr lang="en-US" dirty="0"/>
              <a:t>.EXC = Exclusive: Excludes 0% &amp; 100% = Min and Max values cannot be found -- 0% and 100% are not allowed</a:t>
            </a:r>
          </a:p>
          <a:p>
            <a:r>
              <a:rPr lang="en-US" dirty="0"/>
              <a:t>PERCENTILE.INC</a:t>
            </a:r>
          </a:p>
          <a:p>
            <a:pPr lvl="1"/>
            <a:r>
              <a:rPr lang="en-US" dirty="0"/>
              <a:t>.INC = Inclusive: Includes 0% &amp; 100% = Min and Max values CAN be found 0% = Min &amp; 100% = Max</a:t>
            </a:r>
          </a:p>
          <a:p>
            <a:pPr lvl="1"/>
            <a:endParaRPr lang="en-US" dirty="0"/>
          </a:p>
          <a:p>
            <a:r>
              <a:rPr lang="en-US" dirty="0"/>
              <a:t>For Large Data Sets the two functions calculate similar answers</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65</a:t>
            </a:fld>
            <a:endParaRPr lang="en-US" dirty="0"/>
          </a:p>
        </p:txBody>
      </p:sp>
    </p:spTree>
    <p:extLst>
      <p:ext uri="{BB962C8B-B14F-4D97-AF65-F5344CB8AC3E}">
        <p14:creationId xmlns:p14="http://schemas.microsoft.com/office/powerpoint/2010/main" val="60862766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for Location: Quartiles</a:t>
            </a:r>
          </a:p>
        </p:txBody>
      </p:sp>
      <p:sp>
        <p:nvSpPr>
          <p:cNvPr id="3" name="Text Placeholder 2"/>
          <p:cNvSpPr>
            <a:spLocks noGrp="1"/>
          </p:cNvSpPr>
          <p:nvPr>
            <p:ph type="body" idx="1"/>
          </p:nvPr>
        </p:nvSpPr>
        <p:spPr/>
        <p:txBody>
          <a:bodyPr/>
          <a:lstStyle/>
          <a:p>
            <a:r>
              <a:rPr lang="en-US" dirty="0"/>
              <a:t>Quartiles:</a:t>
            </a:r>
          </a:p>
        </p:txBody>
      </p:sp>
      <p:sp>
        <p:nvSpPr>
          <p:cNvPr id="4" name="Content Placeholder 3"/>
          <p:cNvSpPr>
            <a:spLocks noGrp="1"/>
          </p:cNvSpPr>
          <p:nvPr>
            <p:ph sz="half" idx="2"/>
          </p:nvPr>
        </p:nvSpPr>
        <p:spPr/>
        <p:txBody>
          <a:bodyPr>
            <a:normAutofit/>
          </a:bodyPr>
          <a:lstStyle/>
          <a:p>
            <a:r>
              <a:rPr lang="en-US" dirty="0"/>
              <a:t>Create Marker in sorted data set that divides set into four equal parts:</a:t>
            </a:r>
          </a:p>
          <a:p>
            <a:pPr lvl="1"/>
            <a:r>
              <a:rPr lang="en-US" dirty="0"/>
              <a:t>Each part contains approximately 25% of the observations.</a:t>
            </a:r>
          </a:p>
          <a:p>
            <a:pPr lvl="1"/>
            <a:r>
              <a:rPr lang="en-US" dirty="0"/>
              <a:t>The three Markers are referred to as quartiles:</a:t>
            </a:r>
          </a:p>
          <a:p>
            <a:pPr lvl="2"/>
            <a:r>
              <a:rPr lang="en-US" dirty="0"/>
              <a:t>𝑄</a:t>
            </a:r>
            <a:r>
              <a:rPr lang="en-US" baseline="-25000" dirty="0"/>
              <a:t>1</a:t>
            </a:r>
            <a:r>
              <a:rPr lang="en-US" dirty="0"/>
              <a:t> = first quartile, or 25th percentile</a:t>
            </a:r>
          </a:p>
          <a:p>
            <a:pPr lvl="2"/>
            <a:r>
              <a:rPr lang="en-US" dirty="0"/>
              <a:t>𝑄</a:t>
            </a:r>
            <a:r>
              <a:rPr lang="en-US" baseline="-25000" dirty="0"/>
              <a:t>2</a:t>
            </a:r>
            <a:r>
              <a:rPr lang="en-US" dirty="0"/>
              <a:t> = second quartile, or 50th percentile (also the median)</a:t>
            </a:r>
          </a:p>
          <a:p>
            <a:pPr lvl="2"/>
            <a:r>
              <a:rPr lang="en-US" dirty="0"/>
              <a:t>𝑄</a:t>
            </a:r>
            <a:r>
              <a:rPr lang="en-US" baseline="-25000" dirty="0"/>
              <a:t>3</a:t>
            </a:r>
            <a:r>
              <a:rPr lang="en-US" dirty="0"/>
              <a:t> = third quartile, or 75th percentile</a:t>
            </a:r>
          </a:p>
          <a:p>
            <a:pPr lvl="2"/>
            <a:endParaRPr lang="en-US" dirty="0"/>
          </a:p>
          <a:p>
            <a:endParaRPr lang="en-US" dirty="0"/>
          </a:p>
        </p:txBody>
      </p:sp>
      <p:sp>
        <p:nvSpPr>
          <p:cNvPr id="5" name="Text Placeholder 4"/>
          <p:cNvSpPr>
            <a:spLocks noGrp="1"/>
          </p:cNvSpPr>
          <p:nvPr>
            <p:ph type="body" sz="quarter" idx="3"/>
          </p:nvPr>
        </p:nvSpPr>
        <p:spPr/>
        <p:txBody>
          <a:bodyPr/>
          <a:lstStyle/>
          <a:p>
            <a:r>
              <a:rPr lang="en-US" dirty="0"/>
              <a:t>Excel Functions:</a:t>
            </a:r>
          </a:p>
        </p:txBody>
      </p:sp>
      <p:sp>
        <p:nvSpPr>
          <p:cNvPr id="6" name="Content Placeholder 5"/>
          <p:cNvSpPr>
            <a:spLocks noGrp="1"/>
          </p:cNvSpPr>
          <p:nvPr>
            <p:ph sz="quarter" idx="4"/>
          </p:nvPr>
        </p:nvSpPr>
        <p:spPr/>
        <p:txBody>
          <a:bodyPr/>
          <a:lstStyle/>
          <a:p>
            <a:r>
              <a:rPr lang="en-US" dirty="0"/>
              <a:t>QUARTILE.EXC</a:t>
            </a:r>
          </a:p>
          <a:p>
            <a:pPr lvl="1"/>
            <a:r>
              <a:rPr lang="en-US" dirty="0"/>
              <a:t>.EXC = Exclusive: Min and Max values cannot be found -- can only enter 1, 2, 3 in second argument</a:t>
            </a:r>
          </a:p>
          <a:p>
            <a:r>
              <a:rPr lang="en-US" dirty="0"/>
              <a:t>QUARTILE.INC</a:t>
            </a:r>
          </a:p>
          <a:p>
            <a:pPr lvl="1"/>
            <a:r>
              <a:rPr lang="en-US" dirty="0"/>
              <a:t>.INC = Inclusive: 0 = Min, 1 = Quartile 1, 2 = Quartile 2, 3 = Quartile 3, 4 = Max</a:t>
            </a:r>
          </a:p>
          <a:p>
            <a:pPr lvl="1"/>
            <a:endParaRPr lang="en-US" dirty="0"/>
          </a:p>
          <a:p>
            <a:r>
              <a:rPr lang="en-US" dirty="0"/>
              <a:t>For Large Data Sets the two functions calculate similar answers</a:t>
            </a:r>
          </a:p>
          <a:p>
            <a:pPr marL="114300" indent="0">
              <a:buNone/>
            </a:pPr>
            <a:endParaRPr lang="en-US" dirty="0"/>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66</a:t>
            </a:fld>
            <a:endParaRPr lang="en-US" dirty="0"/>
          </a:p>
        </p:txBody>
      </p:sp>
    </p:spTree>
    <p:extLst>
      <p:ext uri="{BB962C8B-B14F-4D97-AF65-F5344CB8AC3E}">
        <p14:creationId xmlns:p14="http://schemas.microsoft.com/office/powerpoint/2010/main" val="32779786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419778"/>
            <a:ext cx="10160000" cy="1143000"/>
          </a:xfrm>
        </p:spPr>
        <p:txBody>
          <a:bodyPr/>
          <a:lstStyle/>
          <a:p>
            <a:r>
              <a:rPr lang="en-US" sz="4000" dirty="0"/>
              <a:t>Percentile &amp; Quartile Are Markers That Divide A Set Of Sorted Numbers Into Two Sets</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548" y="2036676"/>
            <a:ext cx="10466625" cy="4494752"/>
          </a:xfrm>
        </p:spPr>
      </p:pic>
      <p:sp>
        <p:nvSpPr>
          <p:cNvPr id="7" name="Slide Number Placeholder 6"/>
          <p:cNvSpPr>
            <a:spLocks noGrp="1"/>
          </p:cNvSpPr>
          <p:nvPr>
            <p:ph type="sldNum" sz="quarter" idx="12"/>
          </p:nvPr>
        </p:nvSpPr>
        <p:spPr/>
        <p:txBody>
          <a:bodyPr/>
          <a:lstStyle/>
          <a:p>
            <a:fld id="{F2EC359B-1AB6-43CE-8AE3-778957AE5EF7}" type="slidenum">
              <a:rPr lang="en-US" smtClean="0"/>
              <a:pPr/>
              <a:t>67</a:t>
            </a:fld>
            <a:endParaRPr lang="en-US" dirty="0"/>
          </a:p>
        </p:txBody>
      </p:sp>
    </p:spTree>
    <p:extLst>
      <p:ext uri="{BB962C8B-B14F-4D97-AF65-F5344CB8AC3E}">
        <p14:creationId xmlns:p14="http://schemas.microsoft.com/office/powerpoint/2010/main" val="151080676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31029" y="3548856"/>
            <a:ext cx="4829178" cy="836613"/>
          </a:xfrm>
        </p:spPr>
        <p:txBody>
          <a:bodyPr/>
          <a:lstStyle/>
          <a:p>
            <a:r>
              <a:rPr lang="en-US" dirty="0"/>
              <a:t>Box Plots by hand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68</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7935" y="276224"/>
            <a:ext cx="7363240" cy="6417235"/>
          </a:xfrm>
        </p:spPr>
      </p:pic>
    </p:spTree>
    <p:extLst>
      <p:ext uri="{BB962C8B-B14F-4D97-AF65-F5344CB8AC3E}">
        <p14:creationId xmlns:p14="http://schemas.microsoft.com/office/powerpoint/2010/main" val="38059286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Plots</a:t>
            </a:r>
          </a:p>
        </p:txBody>
      </p:sp>
      <p:sp>
        <p:nvSpPr>
          <p:cNvPr id="3" name="Content Placeholder 2"/>
          <p:cNvSpPr>
            <a:spLocks noGrp="1"/>
          </p:cNvSpPr>
          <p:nvPr>
            <p:ph idx="1"/>
          </p:nvPr>
        </p:nvSpPr>
        <p:spPr/>
        <p:txBody>
          <a:bodyPr/>
          <a:lstStyle/>
          <a:p>
            <a:r>
              <a:rPr lang="en-US" dirty="0"/>
              <a:t>No easy way to create Box Plots in Excel</a:t>
            </a:r>
          </a:p>
          <a:p>
            <a:r>
              <a:rPr lang="en-US" dirty="0"/>
              <a:t>Reference video for how to do it in Excel:</a:t>
            </a:r>
          </a:p>
          <a:p>
            <a:pPr marL="114300" indent="0">
              <a:buNone/>
            </a:pPr>
            <a:r>
              <a:rPr lang="en-US" dirty="0">
                <a:hlinkClick r:id="rId3"/>
              </a:rPr>
              <a:t>Excel 2010 Statistics #28: Box &amp; Whisker Plot: Stacked Bar with Mean Point Plotted and Outlier Lines </a:t>
            </a:r>
            <a:br>
              <a:rPr lang="en-US" dirty="0"/>
            </a:br>
            <a:r>
              <a:rPr lang="en-US" dirty="0">
                <a:hlinkClick r:id="rId3"/>
              </a:rPr>
              <a:t>https://www.youtube.com/watch?v=bgaN446TQXo</a:t>
            </a:r>
            <a:endParaRPr lang="en-US" dirty="0"/>
          </a:p>
          <a:p>
            <a:pPr marL="114300" indent="0">
              <a:buNone/>
            </a:pPr>
            <a:endParaRPr lang="en-US" dirty="0"/>
          </a:p>
          <a:p>
            <a:r>
              <a:rPr lang="en-US" dirty="0"/>
              <a:t>XL Minor Add-in makes it easy to create single and multiple variable data sets</a:t>
            </a:r>
          </a:p>
          <a:p>
            <a:pPr lvl="1"/>
            <a:r>
              <a:rPr lang="en-US" dirty="0"/>
              <a:t>Must have a Proper Data Set.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69</a:t>
            </a:fld>
            <a:endParaRPr lang="en-US" dirty="0"/>
          </a:p>
        </p:txBody>
      </p:sp>
    </p:spTree>
    <p:extLst>
      <p:ext uri="{BB962C8B-B14F-4D97-AF65-F5344CB8AC3E}">
        <p14:creationId xmlns:p14="http://schemas.microsoft.com/office/powerpoint/2010/main" val="2000921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54"/>
            <a:ext cx="10160000" cy="860189"/>
          </a:xfrm>
        </p:spPr>
        <p:txBody>
          <a:bodyPr/>
          <a:lstStyle/>
          <a:p>
            <a:r>
              <a:rPr lang="en-US" sz="4000" dirty="0"/>
              <a:t>Data:</a:t>
            </a:r>
          </a:p>
        </p:txBody>
      </p:sp>
      <p:sp>
        <p:nvSpPr>
          <p:cNvPr id="3" name="Content Placeholder 2"/>
          <p:cNvSpPr>
            <a:spLocks noGrp="1"/>
          </p:cNvSpPr>
          <p:nvPr>
            <p:ph idx="1"/>
          </p:nvPr>
        </p:nvSpPr>
        <p:spPr>
          <a:xfrm>
            <a:off x="609600" y="889932"/>
            <a:ext cx="10160000" cy="4800600"/>
          </a:xfrm>
        </p:spPr>
        <p:txBody>
          <a:bodyPr>
            <a:normAutofit/>
          </a:bodyPr>
          <a:lstStyle/>
          <a:p>
            <a:pPr lvl="1"/>
            <a:r>
              <a:rPr lang="en-US" sz="2800" dirty="0"/>
              <a:t>Textbook: Facts or figures collected, analyzed and summarized for presentation and interpretation</a:t>
            </a:r>
          </a:p>
          <a:p>
            <a:pPr lvl="1"/>
            <a:r>
              <a:rPr lang="en-US" sz="2800" dirty="0"/>
              <a:t>Data = all the unorganized raw data in a Proper Data Set</a:t>
            </a:r>
            <a:endParaRPr lang="en-US" sz="32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278" y="3189060"/>
            <a:ext cx="5116739" cy="271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990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70391"/>
          </a:xfrm>
        </p:spPr>
        <p:txBody>
          <a:bodyPr/>
          <a:lstStyle/>
          <a:p>
            <a:r>
              <a:rPr lang="en-US" dirty="0"/>
              <a:t>Box Plots in XL Minor</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4057" y="1155342"/>
            <a:ext cx="8305383" cy="5533382"/>
          </a:xfrm>
        </p:spPr>
      </p:pic>
      <p:sp>
        <p:nvSpPr>
          <p:cNvPr id="4" name="Slide Number Placeholder 3"/>
          <p:cNvSpPr>
            <a:spLocks noGrp="1"/>
          </p:cNvSpPr>
          <p:nvPr>
            <p:ph type="sldNum" sz="quarter" idx="12"/>
          </p:nvPr>
        </p:nvSpPr>
        <p:spPr/>
        <p:txBody>
          <a:bodyPr/>
          <a:lstStyle/>
          <a:p>
            <a:fld id="{F2EC359B-1AB6-43CE-8AE3-778957AE5EF7}" type="slidenum">
              <a:rPr lang="en-US" smtClean="0"/>
              <a:pPr/>
              <a:t>70</a:t>
            </a:fld>
            <a:endParaRPr lang="en-US" dirty="0"/>
          </a:p>
        </p:txBody>
      </p:sp>
    </p:spTree>
    <p:extLst>
      <p:ext uri="{BB962C8B-B14F-4D97-AF65-F5344CB8AC3E}">
        <p14:creationId xmlns:p14="http://schemas.microsoft.com/office/powerpoint/2010/main" val="417166088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Plots in Excel 2016:</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271" y="1654506"/>
            <a:ext cx="8338242" cy="5041728"/>
          </a:xfrm>
        </p:spPr>
      </p:pic>
      <p:sp>
        <p:nvSpPr>
          <p:cNvPr id="4" name="Slide Number Placeholder 3"/>
          <p:cNvSpPr>
            <a:spLocks noGrp="1"/>
          </p:cNvSpPr>
          <p:nvPr>
            <p:ph type="sldNum" sz="quarter" idx="12"/>
          </p:nvPr>
        </p:nvSpPr>
        <p:spPr/>
        <p:txBody>
          <a:bodyPr/>
          <a:lstStyle/>
          <a:p>
            <a:fld id="{F2EC359B-1AB6-43CE-8AE3-778957AE5EF7}" type="slidenum">
              <a:rPr lang="en-US" smtClean="0"/>
              <a:pPr/>
              <a:t>71</a:t>
            </a:fld>
            <a:endParaRPr lang="en-US" dirty="0"/>
          </a:p>
        </p:txBody>
      </p:sp>
    </p:spTree>
    <p:extLst>
      <p:ext uri="{BB962C8B-B14F-4D97-AF65-F5344CB8AC3E}">
        <p14:creationId xmlns:p14="http://schemas.microsoft.com/office/powerpoint/2010/main" val="13876925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a:t>
            </a:r>
          </a:p>
        </p:txBody>
      </p:sp>
      <p:sp>
        <p:nvSpPr>
          <p:cNvPr id="3" name="Content Placeholder 2"/>
          <p:cNvSpPr>
            <a:spLocks noGrp="1"/>
          </p:cNvSpPr>
          <p:nvPr>
            <p:ph idx="1"/>
          </p:nvPr>
        </p:nvSpPr>
        <p:spPr/>
        <p:txBody>
          <a:bodyPr>
            <a:normAutofit fontScale="92500" lnSpcReduction="20000"/>
          </a:bodyPr>
          <a:lstStyle/>
          <a:p>
            <a:r>
              <a:rPr lang="en-US" sz="3600" dirty="0"/>
              <a:t>Q: Why MUST we have a Proper Data Set?</a:t>
            </a:r>
          </a:p>
          <a:p>
            <a:pPr lvl="1"/>
            <a:r>
              <a:rPr lang="en-US" sz="3400" dirty="0"/>
              <a:t>A: So we can ask questions of each Field (Variable)!!!!</a:t>
            </a:r>
          </a:p>
          <a:p>
            <a:pPr lvl="2"/>
            <a:r>
              <a:rPr lang="en-US" sz="3200" dirty="0"/>
              <a:t>Like in a PivotTable when we drag a field like “Sales Rep” to ask the question: “What is the total sales for each Sales Rep?”</a:t>
            </a:r>
          </a:p>
          <a:p>
            <a:r>
              <a:rPr lang="en-US" sz="3600" dirty="0"/>
              <a:t>Q: Why do Histograms have “No Gap Width”?</a:t>
            </a:r>
          </a:p>
          <a:p>
            <a:pPr lvl="1"/>
            <a:r>
              <a:rPr lang="en-US" sz="3600" dirty="0"/>
              <a:t>A: Continuous Quantitative Data that is grouped has no gaps between categories - so columns must touch (have no gap width) to visually indicate that no numbers can fit between the categories or columns.</a:t>
            </a:r>
            <a:endParaRPr lang="en-US" sz="3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72</a:t>
            </a:fld>
            <a:endParaRPr lang="en-US" dirty="0"/>
          </a:p>
        </p:txBody>
      </p:sp>
    </p:spTree>
    <p:extLst>
      <p:ext uri="{BB962C8B-B14F-4D97-AF65-F5344CB8AC3E}">
        <p14:creationId xmlns:p14="http://schemas.microsoft.com/office/powerpoint/2010/main" val="15178520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85956"/>
            <a:ext cx="10290629" cy="1143000"/>
          </a:xfrm>
        </p:spPr>
        <p:txBody>
          <a:bodyPr/>
          <a:lstStyle/>
          <a:p>
            <a:r>
              <a:rPr lang="en-US" sz="4600" dirty="0">
                <a:solidFill>
                  <a:schemeClr val="tx2"/>
                </a:solidFill>
                <a:latin typeface="+mj-lt"/>
              </a:rPr>
              <a:t>Data Types &amp; Default Alignment in Excel</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228956"/>
            <a:ext cx="7649029" cy="2419227"/>
          </a:xfrm>
        </p:spPr>
      </p:pic>
      <p:sp>
        <p:nvSpPr>
          <p:cNvPr id="3" name="Content Placeholder 2"/>
          <p:cNvSpPr>
            <a:spLocks noGrp="1"/>
          </p:cNvSpPr>
          <p:nvPr>
            <p:ph sz="half" idx="2"/>
          </p:nvPr>
        </p:nvSpPr>
        <p:spPr>
          <a:xfrm>
            <a:off x="261257" y="3875314"/>
            <a:ext cx="10697029" cy="2612572"/>
          </a:xfrm>
        </p:spPr>
        <p:txBody>
          <a:bodyPr>
            <a:normAutofit fontScale="77500" lnSpcReduction="20000"/>
          </a:bodyPr>
          <a:lstStyle/>
          <a:p>
            <a:r>
              <a:rPr lang="en-US" dirty="0"/>
              <a:t>Empty Cells </a:t>
            </a:r>
            <a:r>
              <a:rPr lang="en-US" dirty="0">
                <a:sym typeface="Wingdings" panose="05000000000000000000" pitchFamily="2" charset="2"/>
              </a:rPr>
              <a:t></a:t>
            </a:r>
            <a:r>
              <a:rPr lang="en-US" dirty="0"/>
              <a:t> Not really a Data Type, but it is a "thing" in Excel that can sometimes cause problems.</a:t>
            </a:r>
          </a:p>
          <a:p>
            <a:pPr lvl="1"/>
            <a:r>
              <a:rPr lang="en-US" dirty="0"/>
              <a:t>**Refer to Empty Cells as "Empty Cells", not blanks.</a:t>
            </a:r>
          </a:p>
          <a:p>
            <a:r>
              <a:rPr lang="en-US" dirty="0"/>
              <a:t>Why Default Alignment? Because Left means Excel thinks it is Text and Right means Excel thinks it is a Number. This is important when dealing with data because some systems will mistakenly import numbers as text. Numbers as text do not always behave like you expect (like not being added by the SUM function. The Default Alignment is a visual cue that informs us about how Excel “sees” the data.</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38686367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800" dirty="0"/>
              <a:t>Proper Data Set: Proper Table of Data</a:t>
            </a:r>
            <a:endParaRPr lang="en-US" dirty="0"/>
          </a:p>
        </p:txBody>
      </p:sp>
      <p:sp>
        <p:nvSpPr>
          <p:cNvPr id="3" name="Content Placeholder 2"/>
          <p:cNvSpPr>
            <a:spLocks noGrp="1"/>
          </p:cNvSpPr>
          <p:nvPr>
            <p:ph sz="half" idx="1"/>
          </p:nvPr>
        </p:nvSpPr>
        <p:spPr>
          <a:xfrm>
            <a:off x="609600" y="1536192"/>
            <a:ext cx="4101193" cy="4590288"/>
          </a:xfrm>
        </p:spPr>
        <p:txBody>
          <a:bodyPr>
            <a:normAutofit fontScale="70000" lnSpcReduction="20000"/>
          </a:bodyPr>
          <a:lstStyle/>
          <a:p>
            <a:r>
              <a:rPr lang="en-US" sz="3200" dirty="0"/>
              <a:t>A structure for your data set necessary so that Excel Data Analysis features like Sort, Filter and PivotTables will work correctly:</a:t>
            </a:r>
          </a:p>
          <a:p>
            <a:pPr marL="571500" indent="-457200">
              <a:buFont typeface="+mj-lt"/>
              <a:buAutoNum type="arabicPeriod"/>
            </a:pPr>
            <a:r>
              <a:rPr lang="en-US" sz="3200" dirty="0"/>
              <a:t>Fields in first row (no empty cells)</a:t>
            </a:r>
          </a:p>
          <a:p>
            <a:pPr marL="571500" indent="-457200">
              <a:buFont typeface="+mj-lt"/>
              <a:buAutoNum type="arabicPeriod"/>
            </a:pPr>
            <a:r>
              <a:rPr lang="en-US" sz="3200" dirty="0"/>
              <a:t>Records or Observations in rows</a:t>
            </a:r>
          </a:p>
          <a:p>
            <a:pPr marL="571500" indent="-457200">
              <a:buFont typeface="+mj-lt"/>
              <a:buAutoNum type="arabicPeriod"/>
            </a:pPr>
            <a:r>
              <a:rPr lang="en-US" sz="3200" dirty="0"/>
              <a:t>Empty cells or Excel Row/Column Headers all the way around Data Set</a:t>
            </a:r>
          </a:p>
          <a:p>
            <a:pPr marL="571500" indent="-457200">
              <a:buFont typeface="+mj-lt"/>
              <a:buAutoNum type="arabicPeriod"/>
            </a:pPr>
            <a:r>
              <a:rPr lang="en-US" sz="3200" dirty="0"/>
              <a:t>Try not to have empty cells in data set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9</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856" y="2160360"/>
            <a:ext cx="5116739" cy="271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07134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1"/>
        </a:solidFill>
        <a:ln>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3670</TotalTime>
  <Words>4624</Words>
  <Application>Microsoft Office PowerPoint</Application>
  <PresentationFormat>Widescreen</PresentationFormat>
  <Paragraphs>534</Paragraphs>
  <Slides>72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Calibri Light</vt:lpstr>
      <vt:lpstr>Cambria</vt:lpstr>
      <vt:lpstr>Cambria Math</vt:lpstr>
      <vt:lpstr>Times New Roman</vt:lpstr>
      <vt:lpstr>Wingdings</vt:lpstr>
      <vt:lpstr>Adjacency</vt:lpstr>
      <vt:lpstr>Highline Class, BI 348</vt:lpstr>
      <vt:lpstr>Topics</vt:lpstr>
      <vt:lpstr>Topics</vt:lpstr>
      <vt:lpstr>Topics</vt:lpstr>
      <vt:lpstr>Topics</vt:lpstr>
      <vt:lpstr>Raw Data: Data stored in its smallest size</vt:lpstr>
      <vt:lpstr>Data:</vt:lpstr>
      <vt:lpstr>Data Types &amp; Default Alignment in Excel</vt:lpstr>
      <vt:lpstr>Proper Data Set: Proper Table of Data</vt:lpstr>
      <vt:lpstr>Terms for Proper Data Set</vt:lpstr>
      <vt:lpstr>Variable, Element, Observation</vt:lpstr>
      <vt:lpstr>Proper Data Set with a Primary Key / List of Unique Elements:</vt:lpstr>
      <vt:lpstr>Proper Data Set with NO Primary Key / List of Unique Elements:</vt:lpstr>
      <vt:lpstr>Variables</vt:lpstr>
      <vt:lpstr>Variables and Variation</vt:lpstr>
      <vt:lpstr>Population and Sample</vt:lpstr>
      <vt:lpstr>Categorical and Quantitative Data</vt:lpstr>
      <vt:lpstr>Data Terminology</vt:lpstr>
      <vt:lpstr>Sources of Data</vt:lpstr>
      <vt:lpstr>Sort &amp; Filter to Organize Data</vt:lpstr>
      <vt:lpstr>PivotTables</vt:lpstr>
      <vt:lpstr>How to create PivotTable:</vt:lpstr>
      <vt:lpstr>Inside the PivotTable:</vt:lpstr>
      <vt:lpstr>Conditional Formatting to Visualizing Data</vt:lpstr>
      <vt:lpstr>Frequency Distributions and Column/Bar Charts for Categorical Data</vt:lpstr>
      <vt:lpstr>Frequency Distributions and Column/Bar Charts for Categorical Data</vt:lpstr>
      <vt:lpstr>Frequency Distributions and Column/Bar Charts for Categorical Data</vt:lpstr>
      <vt:lpstr>Frequency Distributions for Quantitative Data</vt:lpstr>
      <vt:lpstr>Creating Classes for Quantitative Variables</vt:lpstr>
      <vt:lpstr>PowerPoint Presentation</vt:lpstr>
      <vt:lpstr>PowerPoint Presentation</vt:lpstr>
      <vt:lpstr>Cumulative Distributions</vt:lpstr>
      <vt:lpstr>Excel Methods to Create Frequency Distribution</vt:lpstr>
      <vt:lpstr>FREQUENCY Array Function</vt:lpstr>
      <vt:lpstr>Sales Data</vt:lpstr>
      <vt:lpstr>PowerPoint Presentation</vt:lpstr>
      <vt:lpstr>Frequency Distribution and Histogram for Revenue with PivotTable:</vt:lpstr>
      <vt:lpstr>Frequency Distribution and Histogram for Revenue with FREQUENCY Array Function:</vt:lpstr>
      <vt:lpstr>Check to see why the two methods yield different answers</vt:lpstr>
      <vt:lpstr>Frequency Distribution and Histogram for Revenue with Data Analysis Histogram Feature:</vt:lpstr>
      <vt:lpstr>Why PivotTables Rule: Because you can add Criteria through a Slicer and Drill Down in the Data</vt:lpstr>
      <vt:lpstr>Skew of Histograms</vt:lpstr>
      <vt:lpstr>Measures of Location</vt:lpstr>
      <vt:lpstr>Mean, Median, Mode</vt:lpstr>
      <vt:lpstr>Mean</vt:lpstr>
      <vt:lpstr>Geometric Mean</vt:lpstr>
      <vt:lpstr>Geometric Mean</vt:lpstr>
      <vt:lpstr>Geometric Mean = Average Compounding Rate:</vt:lpstr>
      <vt:lpstr>Variability</vt:lpstr>
      <vt:lpstr>Variability</vt:lpstr>
      <vt:lpstr>Range and Interquartile Range</vt:lpstr>
      <vt:lpstr>Deviation: X1 – Xbar = Particular Value - Xbar</vt:lpstr>
      <vt:lpstr>Formulas for Variance and Standard Deviation:</vt:lpstr>
      <vt:lpstr>Proof that two formulas for Sample Standard Deviation are equal</vt:lpstr>
      <vt:lpstr>Variance</vt:lpstr>
      <vt:lpstr>Standard Deviation = SD</vt:lpstr>
      <vt:lpstr>Standard Deviation: How Fairly Does Mean Represent Its Data Points?</vt:lpstr>
      <vt:lpstr>Coefficient of Variation</vt:lpstr>
      <vt:lpstr>Z-score: Number of Standard Deviations</vt:lpstr>
      <vt:lpstr>Uses of z-score:</vt:lpstr>
      <vt:lpstr>Example of Bell Shaped “Normal” Distribution:</vt:lpstr>
      <vt:lpstr>Empirical Rule</vt:lpstr>
      <vt:lpstr>Example of Empirical Rule:</vt:lpstr>
      <vt:lpstr>Identifying Outliers: 3 Z Rule</vt:lpstr>
      <vt:lpstr>Measures for Location: Percentiles</vt:lpstr>
      <vt:lpstr>Measures for Location: Quartiles</vt:lpstr>
      <vt:lpstr>Percentile &amp; Quartile Are Markers That Divide A Set Of Sorted Numbers Into Two Sets</vt:lpstr>
      <vt:lpstr>Box Plots by hand</vt:lpstr>
      <vt:lpstr>Box Plots</vt:lpstr>
      <vt:lpstr>Box Plots in XL Minor</vt:lpstr>
      <vt:lpstr>Box Plots in Excel 2016:</vt:lpstr>
      <vt:lpstr>Don’t Forget:</vt:lpstr>
    </vt:vector>
  </TitlesOfParts>
  <Company>Highline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152</cp:revision>
  <cp:lastPrinted>2015-10-10T19:17:47Z</cp:lastPrinted>
  <dcterms:created xsi:type="dcterms:W3CDTF">2015-09-22T16:53:10Z</dcterms:created>
  <dcterms:modified xsi:type="dcterms:W3CDTF">2016-03-16T17:23:33Z</dcterms:modified>
</cp:coreProperties>
</file>