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7" r:id="rId2"/>
    <p:sldId id="340" r:id="rId3"/>
    <p:sldId id="344" r:id="rId4"/>
    <p:sldId id="343" r:id="rId5"/>
    <p:sldId id="342" r:id="rId6"/>
    <p:sldId id="341" r:id="rId7"/>
    <p:sldId id="354" r:id="rId8"/>
    <p:sldId id="353" r:id="rId9"/>
    <p:sldId id="352" r:id="rId10"/>
    <p:sldId id="350" r:id="rId11"/>
    <p:sldId id="349" r:id="rId12"/>
    <p:sldId id="348" r:id="rId13"/>
    <p:sldId id="347" r:id="rId14"/>
    <p:sldId id="346" r:id="rId15"/>
    <p:sldId id="345" r:id="rId16"/>
    <p:sldId id="355" r:id="rId17"/>
    <p:sldId id="356" r:id="rId18"/>
  </p:sldIdLst>
  <p:sldSz cx="12192000" cy="6858000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34" autoAdjust="0"/>
    <p:restoredTop sz="94580" autoAdjust="0"/>
  </p:normalViewPr>
  <p:slideViewPr>
    <p:cSldViewPr snapToGrid="0">
      <p:cViewPr varScale="1">
        <p:scale>
          <a:sx n="97" d="100"/>
          <a:sy n="97" d="100"/>
        </p:scale>
        <p:origin x="96" y="27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3408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3408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r">
              <a:defRPr sz="1200"/>
            </a:lvl1pPr>
          </a:lstStyle>
          <a:p>
            <a:fld id="{D85C1514-1688-4423-A583-2CE0A3C8CF35}" type="datetimeFigureOut">
              <a:rPr lang="en-US" smtClean="0"/>
              <a:t>5/21/2016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3425" y="1154113"/>
            <a:ext cx="5543550" cy="31178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30" tIns="46415" rIns="92830" bIns="46415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44861"/>
            <a:ext cx="5608320" cy="3636705"/>
          </a:xfrm>
          <a:prstGeom prst="rect">
            <a:avLst/>
          </a:prstGeom>
        </p:spPr>
        <p:txBody>
          <a:bodyPr vert="horz" lIns="92830" tIns="46415" rIns="92830" bIns="46415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9"/>
            <a:ext cx="3037840" cy="463407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772669"/>
            <a:ext cx="3037840" cy="463407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r">
              <a:defRPr sz="1200"/>
            </a:lvl1pPr>
          </a:lstStyle>
          <a:p>
            <a:fld id="{5363E7AD-2328-453B-8D20-C969E07F0F4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38425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344394-1A30-49B8-8F86-0970772643B6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prstClr val="black"/>
                </a:solidFill>
              </a:rPr>
              <a:t>BI 348, Chapter 01</a:t>
            </a:r>
          </a:p>
        </p:txBody>
      </p:sp>
    </p:spTree>
    <p:extLst>
      <p:ext uri="{BB962C8B-B14F-4D97-AF65-F5344CB8AC3E}">
        <p14:creationId xmlns:p14="http://schemas.microsoft.com/office/powerpoint/2010/main" val="5963724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905001"/>
            <a:ext cx="100584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4572000"/>
            <a:ext cx="861568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0058A-625E-4F7B-93F6-3C7291ED5B81}" type="datetime1">
              <a:rPr lang="en-US" smtClean="0">
                <a:solidFill>
                  <a:srgbClr val="DFDCB7"/>
                </a:solidFill>
              </a:rPr>
              <a:pPr/>
              <a:t>5/21/2016</a:t>
            </a:fld>
            <a:endParaRPr lang="en-US" dirty="0">
              <a:solidFill>
                <a:srgbClr val="DFDCB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DFDCB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C359B-1AB6-43CE-8AE3-778957AE5EF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688330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fallOver"/>
        <p:sndAc>
          <p:stSnd>
            <p:snd r:embed="rId1" name="type.wav"/>
          </p:stSnd>
        </p:sndAc>
      </p:transition>
    </mc:Choice>
    <mc:Fallback xmlns="">
      <p:transition spd="slow">
        <p:fade/>
        <p:sndAc>
          <p:stSnd>
            <p:snd r:embed="rId3" name="type.wav"/>
          </p:stSnd>
        </p:sndAc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1257F-A1CD-42E9-8B52-4257484E686A}" type="datetime1">
              <a:rPr lang="en-US" smtClean="0">
                <a:solidFill>
                  <a:srgbClr val="DFDCB7"/>
                </a:solidFill>
              </a:rPr>
              <a:pPr/>
              <a:t>5/21/2016</a:t>
            </a:fld>
            <a:endParaRPr lang="en-US" dirty="0">
              <a:solidFill>
                <a:srgbClr val="DFDCB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DFDCB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C359B-1AB6-43CE-8AE3-778957AE5EF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737555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fallOver"/>
        <p:sndAc>
          <p:stSnd>
            <p:snd r:embed="rId1" name="type.wav"/>
          </p:stSnd>
        </p:sndAc>
      </p:transition>
    </mc:Choice>
    <mc:Fallback xmlns="">
      <p:transition spd="slow">
        <p:fade/>
        <p:sndAc>
          <p:stSnd>
            <p:snd r:embed="rId3" name="type.wav"/>
          </p:stSnd>
        </p:sndAc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336800" cy="58515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E698C-C9D2-4BB8-90EB-CADD575F3F9E}" type="datetime1">
              <a:rPr lang="en-US" smtClean="0">
                <a:solidFill>
                  <a:srgbClr val="DFDCB7"/>
                </a:solidFill>
              </a:rPr>
              <a:pPr/>
              <a:t>5/21/2016</a:t>
            </a:fld>
            <a:endParaRPr lang="en-US" dirty="0">
              <a:solidFill>
                <a:srgbClr val="DFDCB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DFDCB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C359B-1AB6-43CE-8AE3-778957AE5EF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033039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fallOver"/>
        <p:sndAc>
          <p:stSnd>
            <p:snd r:embed="rId1" name="type.wav"/>
          </p:stSnd>
        </p:sndAc>
      </p:transition>
    </mc:Choice>
    <mc:Fallback xmlns="">
      <p:transition spd="slow">
        <p:fade/>
        <p:sndAc>
          <p:stSnd>
            <p:snd r:embed="rId3" name="type.wav"/>
          </p:stSnd>
        </p:sndAc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8407" y="274638"/>
            <a:ext cx="10850336" cy="688748"/>
          </a:xfrm>
        </p:spPr>
        <p:txBody>
          <a:bodyPr/>
          <a:lstStyle>
            <a:lvl1pPr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8407" y="1200151"/>
            <a:ext cx="10850336" cy="53721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1D416-B675-4900-B334-C891DF1CA8A8}" type="datetime1">
              <a:rPr lang="en-US" smtClean="0">
                <a:solidFill>
                  <a:srgbClr val="DFDCB7"/>
                </a:solidFill>
              </a:rPr>
              <a:pPr/>
              <a:t>5/21/2016</a:t>
            </a:fld>
            <a:endParaRPr lang="en-US" dirty="0">
              <a:solidFill>
                <a:srgbClr val="DFDCB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DFDCB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C359B-1AB6-43CE-8AE3-778957AE5EF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93479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fallOver"/>
        <p:sndAc>
          <p:stSnd>
            <p:snd r:embed="rId1" name="type.wav"/>
          </p:stSnd>
        </p:sndAc>
      </p:transition>
    </mc:Choice>
    <mc:Fallback xmlns="">
      <p:transition spd="slow">
        <p:fade/>
        <p:sndAc>
          <p:stSnd>
            <p:snd r:embed="rId3" name="type.wav"/>
          </p:stSnd>
        </p:sndAc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5" y="5486400"/>
            <a:ext cx="10212916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5" y="3852863"/>
            <a:ext cx="8180916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21555-D7D7-4040-8F53-BE85AC4D67E5}" type="datetime1">
              <a:rPr lang="en-US" smtClean="0">
                <a:solidFill>
                  <a:srgbClr val="DFDCB7"/>
                </a:solidFill>
              </a:rPr>
              <a:pPr/>
              <a:t>5/21/2016</a:t>
            </a:fld>
            <a:endParaRPr lang="en-US" dirty="0">
              <a:solidFill>
                <a:srgbClr val="DFDCB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DFDCB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C359B-1AB6-43CE-8AE3-778957AE5EF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485223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fallOver"/>
        <p:sndAc>
          <p:stSnd>
            <p:snd r:embed="rId1" name="type.wav"/>
          </p:stSnd>
        </p:sndAc>
      </p:transition>
    </mc:Choice>
    <mc:Fallback xmlns="">
      <p:transition spd="slow">
        <p:fade/>
        <p:sndAc>
          <p:stSnd>
            <p:snd r:embed="rId3" name="type.wav"/>
          </p:stSnd>
        </p:sndAc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536192"/>
            <a:ext cx="48768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92800" y="1536192"/>
            <a:ext cx="48768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674C9-5CC4-48AC-BD52-9A18512CE721}" type="datetime1">
              <a:rPr lang="en-US" smtClean="0">
                <a:solidFill>
                  <a:srgbClr val="DFDCB7"/>
                </a:solidFill>
              </a:rPr>
              <a:pPr/>
              <a:t>5/21/2016</a:t>
            </a:fld>
            <a:endParaRPr lang="en-US" dirty="0">
              <a:solidFill>
                <a:srgbClr val="DFDCB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DFDCB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C359B-1AB6-43CE-8AE3-778957AE5EF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214662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fallOver"/>
        <p:sndAc>
          <p:stSnd>
            <p:snd r:embed="rId1" name="type.wav"/>
          </p:stSnd>
        </p:sndAc>
      </p:transition>
    </mc:Choice>
    <mc:Fallback xmlns="">
      <p:transition spd="slow">
        <p:fade/>
        <p:sndAc>
          <p:stSnd>
            <p:snd r:embed="rId3" name="type.wav"/>
          </p:stSnd>
        </p:sndAc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48768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48768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92800" y="1535113"/>
            <a:ext cx="48768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92800" y="2174875"/>
            <a:ext cx="48768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A1AC4-4885-4984-9544-6FB03F373B4B}" type="datetime1">
              <a:rPr lang="en-US" smtClean="0">
                <a:solidFill>
                  <a:srgbClr val="DFDCB7"/>
                </a:solidFill>
              </a:rPr>
              <a:pPr/>
              <a:t>5/21/2016</a:t>
            </a:fld>
            <a:endParaRPr lang="en-US" dirty="0">
              <a:solidFill>
                <a:srgbClr val="DFDCB7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DFDCB7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C359B-1AB6-43CE-8AE3-778957AE5EF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462097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fallOver"/>
        <p:sndAc>
          <p:stSnd>
            <p:snd r:embed="rId1" name="type.wav"/>
          </p:stSnd>
        </p:sndAc>
      </p:transition>
    </mc:Choice>
    <mc:Fallback xmlns="">
      <p:transition spd="slow">
        <p:fade/>
        <p:sndAc>
          <p:stSnd>
            <p:snd r:embed="rId3" name="type.wav"/>
          </p:stSnd>
        </p:sndAc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1DE57-6C58-492C-8ACA-7C192264995E}" type="datetime1">
              <a:rPr lang="en-US" smtClean="0">
                <a:solidFill>
                  <a:srgbClr val="DFDCB7"/>
                </a:solidFill>
              </a:rPr>
              <a:pPr/>
              <a:t>5/21/2016</a:t>
            </a:fld>
            <a:endParaRPr lang="en-US" dirty="0">
              <a:solidFill>
                <a:srgbClr val="DFDCB7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DFDCB7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C359B-1AB6-43CE-8AE3-778957AE5EF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753177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fallOver"/>
        <p:sndAc>
          <p:stSnd>
            <p:snd r:embed="rId1" name="type.wav"/>
          </p:stSnd>
        </p:sndAc>
      </p:transition>
    </mc:Choice>
    <mc:Fallback xmlns="">
      <p:transition spd="slow">
        <p:fade/>
        <p:sndAc>
          <p:stSnd>
            <p:snd r:embed="rId3" name="type.wav"/>
          </p:stSnd>
        </p:sndAc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2ECDE-FA92-4E48-AC94-93D797166D8A}" type="datetime1">
              <a:rPr lang="en-US" smtClean="0">
                <a:solidFill>
                  <a:srgbClr val="DFDCB7"/>
                </a:solidFill>
              </a:rPr>
              <a:pPr/>
              <a:t>5/21/2016</a:t>
            </a:fld>
            <a:endParaRPr lang="en-US" dirty="0">
              <a:solidFill>
                <a:srgbClr val="DFDCB7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DFDCB7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C359B-1AB6-43CE-8AE3-778957AE5EF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053289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fallOver"/>
        <p:sndAc>
          <p:stSnd>
            <p:snd r:embed="rId1" name="type.wav"/>
          </p:stSnd>
        </p:sndAc>
      </p:transition>
    </mc:Choice>
    <mc:Fallback xmlns="">
      <p:transition spd="slow">
        <p:fade/>
        <p:sndAc>
          <p:stSnd>
            <p:snd r:embed="rId3" name="type.wav"/>
          </p:stSnd>
        </p:sndAc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401" y="5495544"/>
            <a:ext cx="103632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6400" y="6096000"/>
            <a:ext cx="103632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5D5AD-07A6-4636-BD79-E9168F78632A}" type="datetime1">
              <a:rPr lang="en-US" smtClean="0">
                <a:solidFill>
                  <a:srgbClr val="DFDCB7"/>
                </a:solidFill>
              </a:rPr>
              <a:pPr/>
              <a:t>5/21/2016</a:t>
            </a:fld>
            <a:endParaRPr lang="en-US" dirty="0">
              <a:solidFill>
                <a:srgbClr val="DFDCB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DFDCB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C359B-1AB6-43CE-8AE3-778957AE5EF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406400" y="381000"/>
            <a:ext cx="10363200" cy="49428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3933544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fallOver"/>
        <p:sndAc>
          <p:stSnd>
            <p:snd r:embed="rId1" name="type.wav"/>
          </p:stSnd>
        </p:sndAc>
      </p:transition>
    </mc:Choice>
    <mc:Fallback xmlns="">
      <p:transition spd="slow">
        <p:fade/>
        <p:sndAc>
          <p:stSnd>
            <p:snd r:embed="rId3" name="type.wav"/>
          </p:stSnd>
        </p:sndAc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2336" y="5495278"/>
            <a:ext cx="103632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112776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2336" y="6096000"/>
            <a:ext cx="103632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F50DD-7F46-4C00-94C4-82BFAA052EEE}" type="datetime1">
              <a:rPr lang="en-US" smtClean="0">
                <a:solidFill>
                  <a:srgbClr val="DFDCB7"/>
                </a:solidFill>
              </a:rPr>
              <a:pPr/>
              <a:t>5/21/2016</a:t>
            </a:fld>
            <a:endParaRPr lang="en-US" dirty="0">
              <a:solidFill>
                <a:srgbClr val="DFDCB7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2EC359B-1AB6-43CE-8AE3-778957AE5EF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>
              <a:solidFill>
                <a:srgbClr val="DFDCB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673086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fallOver"/>
        <p:sndAc>
          <p:stSnd>
            <p:snd r:embed="rId1" name="type.wav"/>
          </p:stSnd>
        </p:sndAc>
      </p:transition>
    </mc:Choice>
    <mc:Fallback xmlns="">
      <p:transition spd="slow">
        <p:fade/>
        <p:sndAc>
          <p:stSnd>
            <p:snd r:embed="rId3" name="type.wav"/>
          </p:stSnd>
        </p:sndAc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audio" Target="../media/audio1.wav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2271" y="274638"/>
            <a:ext cx="10811238" cy="56628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2271" y="1143000"/>
            <a:ext cx="10811238" cy="5486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11277600" y="0"/>
            <a:ext cx="9144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1277600" y="5486400"/>
            <a:ext cx="9144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5717" y="5648960"/>
            <a:ext cx="73152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F2EC359B-1AB6-43CE-8AE3-778957AE5EF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10510428" y="3987800"/>
            <a:ext cx="2367281" cy="4876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 dirty="0">
              <a:solidFill>
                <a:srgbClr val="DFDCB7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474869" y="1584960"/>
            <a:ext cx="2438399" cy="4876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41B520E3-870C-4290-A0B9-714A8D1E2D2F}" type="datetime1">
              <a:rPr lang="en-US" smtClean="0">
                <a:solidFill>
                  <a:srgbClr val="DFDCB7"/>
                </a:solidFill>
              </a:rPr>
              <a:pPr/>
              <a:t>5/21/2016</a:t>
            </a:fld>
            <a:endParaRPr lang="en-US" dirty="0">
              <a:solidFill>
                <a:srgbClr val="DFDCB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8063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5="http://schemas.microsoft.com/office/powerpoint/2012/main">
    <mc:Choice Requires="p15">
      <p:transition spd="slow">
        <p15:prstTrans prst="fallOver"/>
        <p:sndAc>
          <p:stSnd>
            <p:snd r:embed="rId13" name="type.wav"/>
          </p:stSnd>
        </p:sndAc>
      </p:transition>
    </mc:Choice>
    <mc:Fallback xmlns="">
      <p:transition spd="slow">
        <p:fade/>
        <p:sndAc>
          <p:stSnd>
            <p:snd r:embed="rId14" name="type.wav"/>
          </p:stSnd>
        </p:sndAc>
      </p:transition>
    </mc:Fallback>
  </mc:AlternateContent>
  <p:hf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none" spc="-100" baseline="0">
          <a:ln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Relationship Id="rId5" Type="http://schemas.openxmlformats.org/officeDocument/2006/relationships/audio" Target="../media/audio1.wav"/><Relationship Id="rId4" Type="http://schemas.openxmlformats.org/officeDocument/2006/relationships/image" Target="../media/image8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Relationship Id="rId4" Type="http://schemas.openxmlformats.org/officeDocument/2006/relationships/audio" Target="../media/audio1.wav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600" b="1" dirty="0">
                <a:solidFill>
                  <a:schemeClr val="tx1"/>
                </a:solidFill>
                <a:latin typeface="+mj-lt"/>
              </a:rPr>
              <a:t>Highline Class, </a:t>
            </a:r>
            <a:r>
              <a:rPr lang="en-US" sz="3600" b="1" dirty="0" err="1">
                <a:solidFill>
                  <a:schemeClr val="tx1"/>
                </a:solidFill>
                <a:latin typeface="+mj-lt"/>
              </a:rPr>
              <a:t>Busn</a:t>
            </a:r>
            <a:r>
              <a:rPr lang="en-US" sz="3600" b="1" dirty="0">
                <a:solidFill>
                  <a:schemeClr val="tx1"/>
                </a:solidFill>
                <a:latin typeface="+mj-lt"/>
              </a:rPr>
              <a:t> 218</a:t>
            </a:r>
            <a:endParaRPr lang="en-US" sz="3600" b="1" i="0" u="none" strike="noStrike" baseline="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3200" b="1" dirty="0">
                <a:solidFill>
                  <a:schemeClr val="tx1"/>
                </a:solidFill>
                <a:latin typeface="Calibri Light"/>
              </a:rPr>
              <a:t>Excel 2016: Spreadsheet Construction</a:t>
            </a:r>
          </a:p>
          <a:p>
            <a:r>
              <a:rPr lang="en-US" sz="3600" b="1" dirty="0">
                <a:solidFill>
                  <a:schemeClr val="tx1"/>
                </a:solidFill>
                <a:latin typeface="Calibri Light"/>
              </a:rPr>
              <a:t>Charts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C359B-1AB6-43CE-8AE3-778957AE5EF7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878524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fallOver"/>
        <p:sndAc>
          <p:stSnd>
            <p:snd r:embed="rId3" name="type.wav"/>
          </p:stSnd>
        </p:sndAc>
      </p:transition>
    </mc:Choice>
    <mc:Fallback xmlns="">
      <p:transition spd="slow">
        <p:fade/>
        <p:sndAc>
          <p:stSnd>
            <p:snd r:embed="rId4" name="type.wav"/>
          </p:stSnd>
        </p:sndAc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rtl="0" eaLnBrk="1" latinLnBrk="0" hangingPunct="1"/>
            <a:r>
              <a:rPr lang="en-US" sz="2400" b="1" i="1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Histogram</a:t>
            </a:r>
            <a:r>
              <a:rPr lang="en-US" sz="2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Chart used for counting numbers between a lower and upper limit. No gap between column indicates that there are no numbers between the upper and lower limit.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2168027"/>
            <a:ext cx="4876800" cy="3326809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C359B-1AB6-43CE-8AE3-778957AE5EF7}" type="slidenum">
              <a:rPr lang="en-US" smtClean="0"/>
              <a:pPr/>
              <a:t>10</a:t>
            </a:fld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2800" y="2533655"/>
            <a:ext cx="4876800" cy="2595552"/>
          </a:xfrm>
        </p:spPr>
      </p:pic>
    </p:spTree>
    <p:extLst>
      <p:ext uri="{BB962C8B-B14F-4D97-AF65-F5344CB8AC3E}">
        <p14:creationId xmlns:p14="http://schemas.microsoft.com/office/powerpoint/2010/main" val="158479073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fallOver"/>
        <p:sndAc>
          <p:stSnd>
            <p:snd r:embed="rId2" name="type.wav"/>
          </p:stSnd>
        </p:sndAc>
      </p:transition>
    </mc:Choice>
    <mc:Fallback xmlns="">
      <p:transition spd="slow">
        <p:fade/>
        <p:sndAc>
          <p:stSnd>
            <p:snd r:embed="rId5" name="type.wav"/>
          </p:stSnd>
        </p:sndAc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rtl="0" eaLnBrk="1" latinLnBrk="0" hangingPunct="1"/>
            <a:r>
              <a:rPr lang="en-US" sz="2400" b="1" i="1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Line</a:t>
            </a:r>
            <a:r>
              <a:rPr lang="en-US" sz="2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Use to show trend for a number variable over a category such as time.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5825" y="1852612"/>
            <a:ext cx="9715500" cy="4067175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C359B-1AB6-43CE-8AE3-778957AE5EF7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32848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fallOver"/>
        <p:sndAc>
          <p:stSnd>
            <p:snd r:embed="rId2" name="type.wav"/>
          </p:stSnd>
        </p:sndAc>
      </p:transition>
    </mc:Choice>
    <mc:Fallback xmlns="">
      <p:transition spd="slow">
        <p:fade/>
        <p:sndAc>
          <p:stSnd>
            <p:snd r:embed="rId4" name="type.wav"/>
          </p:stSnd>
        </p:sndAc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rtl="0" eaLnBrk="1" latinLnBrk="0" hangingPunct="1"/>
            <a:r>
              <a:rPr lang="en-US" sz="2400" b="1" i="1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Combination Chart</a:t>
            </a:r>
            <a:r>
              <a:rPr lang="en-US" sz="2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Combine different chart types such as Column and Line.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C359B-1AB6-43CE-8AE3-778957AE5EF7}" type="slidenum">
              <a:rPr lang="en-US" smtClean="0"/>
              <a:pPr/>
              <a:t>12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38514" y="1703939"/>
            <a:ext cx="7431315" cy="4460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054264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fallOver"/>
        <p:sndAc>
          <p:stSnd>
            <p:snd r:embed="rId2" name="type.wav"/>
          </p:stSnd>
        </p:sndAc>
      </p:transition>
    </mc:Choice>
    <mc:Fallback xmlns="">
      <p:transition spd="slow">
        <p:fade/>
        <p:sndAc>
          <p:stSnd>
            <p:snd r:embed="rId4" name="type.wav"/>
          </p:stSnd>
        </p:sndAc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rtl="0" eaLnBrk="1" latinLnBrk="0" hangingPunct="1"/>
            <a:r>
              <a:rPr lang="en-US" sz="2400" b="1" i="1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X-Y Scatter</a:t>
            </a:r>
            <a:r>
              <a:rPr lang="en-US" sz="2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Used to show relationship between two number variables (x and y variables).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2400" y="1586376"/>
            <a:ext cx="8505371" cy="4674938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C359B-1AB6-43CE-8AE3-778957AE5EF7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277720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fallOver"/>
        <p:sndAc>
          <p:stSnd>
            <p:snd r:embed="rId2" name="type.wav"/>
          </p:stSnd>
        </p:sndAc>
      </p:transition>
    </mc:Choice>
    <mc:Fallback xmlns="">
      <p:transition spd="slow">
        <p:fade/>
        <p:sndAc>
          <p:stSnd>
            <p:snd r:embed="rId4" name="type.wav"/>
          </p:stSnd>
        </p:sndAc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rtl="0" eaLnBrk="1" latinLnBrk="0" hangingPunct="1"/>
            <a:r>
              <a:rPr lang="en-US" sz="2400" b="1" i="1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Break Even Chart</a:t>
            </a:r>
            <a:r>
              <a:rPr lang="en-US" sz="2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Specific type of X-Y Scatter Chart that shows the break-even cross over lines for Revenue and Costs.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448" y="1200150"/>
            <a:ext cx="9612254" cy="5372100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C359B-1AB6-43CE-8AE3-778957AE5EF7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361592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fallOver"/>
        <p:sndAc>
          <p:stSnd>
            <p:snd r:embed="rId2" name="type.wav"/>
          </p:stSnd>
        </p:sndAc>
      </p:transition>
    </mc:Choice>
    <mc:Fallback xmlns="">
      <p:transition spd="slow">
        <p:fade/>
        <p:sndAc>
          <p:stSnd>
            <p:snd r:embed="rId4" name="type.wav"/>
          </p:stSnd>
        </p:sndAc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rtl="0" eaLnBrk="1" latinLnBrk="0" hangingPunct="1"/>
            <a:r>
              <a:rPr lang="en-US" sz="2400" b="1" i="1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Bubble Chart</a:t>
            </a:r>
            <a:r>
              <a:rPr lang="en-US" sz="2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Method of visualizing 3 variables in a 2-dimentional chart.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C359B-1AB6-43CE-8AE3-778957AE5EF7}" type="slidenum">
              <a:rPr lang="en-US" smtClean="0"/>
              <a:pPr/>
              <a:t>15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6629" y="1291616"/>
            <a:ext cx="8505371" cy="5112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151591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fallOver"/>
        <p:sndAc>
          <p:stSnd>
            <p:snd r:embed="rId2" name="type.wav"/>
          </p:stSnd>
        </p:sndAc>
      </p:transition>
    </mc:Choice>
    <mc:Fallback xmlns="">
      <p:transition spd="slow">
        <p:fade/>
        <p:sndAc>
          <p:stSnd>
            <p:snd r:embed="rId4" name="type.wav"/>
          </p:stSnd>
        </p:sndAc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Chart Elements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4003" y="1200150"/>
            <a:ext cx="9699145" cy="5372100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C359B-1AB6-43CE-8AE3-778957AE5EF7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399017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fallOver"/>
        <p:sndAc>
          <p:stSnd>
            <p:snd r:embed="rId2" name="type.wav"/>
          </p:stSnd>
        </p:sndAc>
      </p:transition>
    </mc:Choice>
    <mc:Fallback xmlns="">
      <p:transition spd="slow">
        <p:fade/>
        <p:sndAc>
          <p:stSnd>
            <p:snd r:embed="rId4" name="type.wav"/>
          </p:stSnd>
        </p:sndAc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Chart Elements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C359B-1AB6-43CE-8AE3-778957AE5EF7}" type="slidenum">
              <a:rPr lang="en-US" smtClean="0"/>
              <a:pPr/>
              <a:t>17</a:t>
            </a:fld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348" y="1200150"/>
            <a:ext cx="9770455" cy="5372100"/>
          </a:xfrm>
        </p:spPr>
      </p:pic>
    </p:spTree>
    <p:extLst>
      <p:ext uri="{BB962C8B-B14F-4D97-AF65-F5344CB8AC3E}">
        <p14:creationId xmlns:p14="http://schemas.microsoft.com/office/powerpoint/2010/main" val="170030262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fallOver"/>
        <p:sndAc>
          <p:stSnd>
            <p:snd r:embed="rId2" name="type.wav"/>
          </p:stSnd>
        </p:sndAc>
      </p:transition>
    </mc:Choice>
    <mc:Fallback xmlns="">
      <p:transition spd="slow">
        <p:fade/>
        <p:sndAc>
          <p:stSnd>
            <p:snd r:embed="rId4" name="type.wav"/>
          </p:stSnd>
        </p:sndAc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71500" indent="-457200">
              <a:buFont typeface="+mj-lt"/>
              <a:buAutoNum type="arabicPeriod"/>
            </a:pPr>
            <a:r>
              <a:rPr lang="en-US" dirty="0"/>
              <a:t>Charts</a:t>
            </a:r>
          </a:p>
          <a:p>
            <a:pPr marL="571500" indent="-457200">
              <a:buFont typeface="+mj-lt"/>
              <a:buAutoNum type="arabicPeriod"/>
            </a:pPr>
            <a:r>
              <a:rPr lang="en-US" dirty="0"/>
              <a:t>What do Charts do?</a:t>
            </a:r>
          </a:p>
          <a:p>
            <a:pPr marL="571500" indent="-457200">
              <a:buFont typeface="+mj-lt"/>
              <a:buAutoNum type="arabicPeriod"/>
            </a:pPr>
            <a:r>
              <a:rPr lang="en-US" dirty="0"/>
              <a:t>No “Chart Junk”</a:t>
            </a:r>
          </a:p>
          <a:p>
            <a:pPr marL="571500" indent="-457200">
              <a:buFont typeface="+mj-lt"/>
              <a:buAutoNum type="arabicPeriod"/>
            </a:pPr>
            <a:r>
              <a:rPr lang="en-US" dirty="0"/>
              <a:t>Types of Charts</a:t>
            </a:r>
          </a:p>
          <a:p>
            <a:pPr marL="571500" indent="-457200">
              <a:buFont typeface="+mj-lt"/>
              <a:buAutoNum type="arabicPeriod"/>
            </a:pPr>
            <a:r>
              <a:rPr lang="en-US" dirty="0"/>
              <a:t>Chart Elements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C359B-1AB6-43CE-8AE3-778957AE5EF7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85077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fallOver"/>
        <p:sndAc>
          <p:stSnd>
            <p:snd r:embed="rId2" name="type.wav"/>
          </p:stSnd>
        </p:sndAc>
      </p:transition>
    </mc:Choice>
    <mc:Fallback xmlns="">
      <p:transition spd="slow">
        <p:fade/>
        <p:sndAc>
          <p:stSnd>
            <p:snd r:embed="rId3" name="type.wav"/>
          </p:stSnd>
        </p:sndAc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rtl="0" eaLnBrk="1" latinLnBrk="0" hangingPunct="1"/>
            <a:r>
              <a:rPr lang="en-US" sz="2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Charts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8407" y="1200151"/>
            <a:ext cx="10850336" cy="1833335"/>
          </a:xfrm>
        </p:spPr>
        <p:txBody>
          <a:bodyPr/>
          <a:lstStyle/>
          <a:p>
            <a:pPr lvl="1"/>
            <a:r>
              <a:rPr lang="en-US" dirty="0"/>
              <a:t>Charts = Graph = Picture of quantitative (number) data.</a:t>
            </a:r>
          </a:p>
          <a:p>
            <a:pPr lvl="1"/>
            <a:r>
              <a:rPr lang="en-US" dirty="0"/>
              <a:t>Charts can be found in Insert Ribbon Tab.</a:t>
            </a:r>
          </a:p>
          <a:p>
            <a:pPr lvl="1"/>
            <a:r>
              <a:rPr lang="en-US" dirty="0"/>
              <a:t>Charts Often Come from Summarized Tables, such as this </a:t>
            </a:r>
            <a:r>
              <a:rPr lang="en-US" dirty="0" err="1"/>
              <a:t>Crosstabulated</a:t>
            </a:r>
            <a:r>
              <a:rPr lang="en-US" dirty="0"/>
              <a:t> tables: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C359B-1AB6-43CE-8AE3-778957AE5EF7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5" name="Picture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878" y="3085328"/>
            <a:ext cx="10779516" cy="2761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012847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fallOver"/>
        <p:sndAc>
          <p:stSnd>
            <p:snd r:embed="rId2" name="type.wav"/>
          </p:stSnd>
        </p:sndAc>
      </p:transition>
    </mc:Choice>
    <mc:Fallback xmlns="">
      <p:transition spd="slow">
        <p:fade/>
        <p:sndAc>
          <p:stSnd>
            <p:snd r:embed="rId4" name="type.wav"/>
          </p:stSnd>
        </p:sndAc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rtl="0" eaLnBrk="1" latinLnBrk="0" hangingPunct="1"/>
            <a:r>
              <a:rPr lang="en-US" sz="2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What do Charts do?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1)	Visually portray Quantitative data (number data).</a:t>
            </a:r>
          </a:p>
          <a:p>
            <a:r>
              <a:rPr lang="en-US" dirty="0"/>
              <a:t>2)	Give a quick impression of the number data.</a:t>
            </a:r>
          </a:p>
          <a:p>
            <a:r>
              <a:rPr lang="en-US" dirty="0"/>
              <a:t>3)	Create a picture that can communicate more quickly than just the numbers alone.</a:t>
            </a:r>
          </a:p>
          <a:p>
            <a:r>
              <a:rPr lang="en-US" dirty="0"/>
              <a:t>4)	Charts allow you to see patterns or trends that you may not be able to see if you are looking at just the number data.</a:t>
            </a:r>
          </a:p>
          <a:p>
            <a:r>
              <a:rPr lang="en-US" dirty="0"/>
              <a:t>5)	Allows you to make relative comparisons more quickly than if you are using a table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C359B-1AB6-43CE-8AE3-778957AE5EF7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6" name="Picture 5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6400" y="557779"/>
            <a:ext cx="4933950" cy="5676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45895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fallOver"/>
        <p:sndAc>
          <p:stSnd>
            <p:snd r:embed="rId2" name="type.wav"/>
          </p:stSnd>
        </p:sndAc>
      </p:transition>
    </mc:Choice>
    <mc:Fallback xmlns="">
      <p:transition spd="slow">
        <p:fade/>
        <p:sndAc>
          <p:stSnd>
            <p:snd r:embed="rId4" name="type.wav"/>
          </p:stSnd>
        </p:sndAc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8407" y="274637"/>
            <a:ext cx="10850336" cy="1261199"/>
          </a:xfrm>
        </p:spPr>
        <p:txBody>
          <a:bodyPr/>
          <a:lstStyle/>
          <a:p>
            <a:pPr lvl="0"/>
            <a:r>
              <a:rPr lang="en-US" sz="2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#1 Chart Rule = No “Chart </a:t>
            </a:r>
            <a:r>
              <a:rPr lang="en-US" sz="2400" dirty="0">
                <a:latin typeface="+mn-lt"/>
                <a:ea typeface="+mn-ea"/>
                <a:cs typeface="+mn-cs"/>
              </a:rPr>
              <a:t>Junk”</a:t>
            </a:r>
            <a:br>
              <a:rPr lang="en-US" sz="2400" dirty="0">
                <a:latin typeface="+mn-lt"/>
                <a:ea typeface="+mn-ea"/>
                <a:cs typeface="+mn-cs"/>
              </a:rPr>
            </a:br>
            <a:br>
              <a:rPr lang="en-US" sz="2400" dirty="0">
                <a:latin typeface="+mn-lt"/>
                <a:ea typeface="+mn-ea"/>
                <a:cs typeface="+mn-cs"/>
              </a:rPr>
            </a:br>
            <a:r>
              <a:rPr lang="en-US" sz="2400" dirty="0">
                <a:latin typeface="+mn-lt"/>
                <a:ea typeface="+mn-ea"/>
                <a:cs typeface="+mn-cs"/>
              </a:rPr>
              <a:t>Chart Junk = chart elements that does not contribute to the message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C359B-1AB6-43CE-8AE3-778957AE5EF7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8" name="Picture 7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6328" y="1917576"/>
            <a:ext cx="6887128" cy="4265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986484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fallOver"/>
        <p:sndAc>
          <p:stSnd>
            <p:snd r:embed="rId2" name="type.wav"/>
          </p:stSnd>
        </p:sndAc>
      </p:transition>
    </mc:Choice>
    <mc:Fallback xmlns="">
      <p:transition spd="slow">
        <p:fade/>
        <p:sndAc>
          <p:stSnd>
            <p:snd r:embed="rId4" name="type.wav"/>
          </p:stSnd>
        </p:sndAc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rtl="0" eaLnBrk="1" latinLnBrk="0" hangingPunct="1"/>
            <a:r>
              <a:rPr lang="en-US" sz="2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Types of Charts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1"/>
            <a:r>
              <a:rPr lang="en-US" b="1" i="1" u="sng" dirty="0"/>
              <a:t>Column</a:t>
            </a:r>
            <a:r>
              <a:rPr lang="en-US" dirty="0"/>
              <a:t>: Use to compare differences across categories. Height of column conveys number.</a:t>
            </a:r>
          </a:p>
          <a:p>
            <a:pPr lvl="1"/>
            <a:r>
              <a:rPr lang="en-US" b="1" i="1" u="sng" dirty="0"/>
              <a:t>Bar</a:t>
            </a:r>
            <a:r>
              <a:rPr lang="en-US" dirty="0"/>
              <a:t>: Use to compare differences across categories. Length of bar conveys number.</a:t>
            </a:r>
          </a:p>
          <a:p>
            <a:pPr lvl="1"/>
            <a:r>
              <a:rPr lang="en-US" b="1" i="1" u="sng" dirty="0"/>
              <a:t>Stacked Column/Bar</a:t>
            </a:r>
            <a:r>
              <a:rPr lang="en-US" dirty="0"/>
              <a:t>: Good for displaying </a:t>
            </a:r>
            <a:r>
              <a:rPr lang="en-US" dirty="0" err="1"/>
              <a:t>crosstabulation</a:t>
            </a:r>
            <a:r>
              <a:rPr lang="en-US" dirty="0"/>
              <a:t>, emphasis on horizontal axis categories.</a:t>
            </a:r>
          </a:p>
          <a:p>
            <a:pPr lvl="1"/>
            <a:r>
              <a:rPr lang="en-US" b="1" i="1" u="sng" dirty="0"/>
              <a:t>Clustered Column/Bar</a:t>
            </a:r>
            <a:r>
              <a:rPr lang="en-US" dirty="0"/>
              <a:t>: Good for displaying </a:t>
            </a:r>
            <a:r>
              <a:rPr lang="en-US" dirty="0" err="1"/>
              <a:t>crosstabulation</a:t>
            </a:r>
            <a:r>
              <a:rPr lang="en-US" dirty="0"/>
              <a:t>, emphasis on legend categories.</a:t>
            </a:r>
          </a:p>
          <a:p>
            <a:pPr lvl="1"/>
            <a:r>
              <a:rPr lang="en-US" b="1" i="1" u="sng" dirty="0"/>
              <a:t>Histogram</a:t>
            </a:r>
            <a:r>
              <a:rPr lang="en-US" dirty="0"/>
              <a:t>: Chart used for counting numbers between a lower and upper limit. No gap between column indicates that there are no numbers between the upper and lower limit.</a:t>
            </a:r>
          </a:p>
          <a:p>
            <a:pPr lvl="1"/>
            <a:r>
              <a:rPr lang="en-US" b="1" i="1" u="sng" dirty="0"/>
              <a:t>Line</a:t>
            </a:r>
            <a:r>
              <a:rPr lang="en-US" dirty="0"/>
              <a:t>: Use to show trend for a number variable over a category such as time.</a:t>
            </a:r>
          </a:p>
          <a:p>
            <a:pPr lvl="1"/>
            <a:r>
              <a:rPr lang="en-US" b="1" i="1" u="sng" dirty="0"/>
              <a:t>Combination Chart</a:t>
            </a:r>
            <a:r>
              <a:rPr lang="en-US" dirty="0"/>
              <a:t>: Combine different chart types such as Column and Line.</a:t>
            </a:r>
          </a:p>
          <a:p>
            <a:pPr lvl="1"/>
            <a:r>
              <a:rPr lang="en-US" b="1" i="1" u="sng" dirty="0"/>
              <a:t>X-Y Scatter</a:t>
            </a:r>
            <a:r>
              <a:rPr lang="en-US" dirty="0"/>
              <a:t>: Used to show relationship between two number variables (x and y variables).</a:t>
            </a:r>
          </a:p>
          <a:p>
            <a:pPr lvl="1"/>
            <a:r>
              <a:rPr lang="en-US" b="1" i="1" u="sng" dirty="0"/>
              <a:t>Break Even Chart</a:t>
            </a:r>
            <a:r>
              <a:rPr lang="en-US" dirty="0"/>
              <a:t>: Specific type of X-Y Scatter Chart that shows the break-even cross over lines for Revenue and Costs.</a:t>
            </a:r>
          </a:p>
          <a:p>
            <a:pPr lvl="1"/>
            <a:r>
              <a:rPr lang="en-US" b="1" i="1" u="sng" dirty="0"/>
              <a:t>Bubble Chart</a:t>
            </a:r>
            <a:r>
              <a:rPr lang="en-US" dirty="0"/>
              <a:t>: Method of visualizing 3 variables in a 2-dimentional chart.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C359B-1AB6-43CE-8AE3-778957AE5EF7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620852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fallOver"/>
        <p:sndAc>
          <p:stSnd>
            <p:snd r:embed="rId2" name="type.wav"/>
          </p:stSnd>
        </p:sndAc>
      </p:transition>
    </mc:Choice>
    <mc:Fallback xmlns="">
      <p:transition spd="slow">
        <p:fade/>
        <p:sndAc>
          <p:stSnd>
            <p:snd r:embed="rId3" name="type.wav"/>
          </p:stSnd>
        </p:sndAc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8407" y="274637"/>
            <a:ext cx="3090649" cy="5995533"/>
          </a:xfrm>
        </p:spPr>
        <p:txBody>
          <a:bodyPr/>
          <a:lstStyle/>
          <a:p>
            <a:pPr lvl="0" rtl="0" eaLnBrk="1" latinLnBrk="0" hangingPunct="1"/>
            <a:r>
              <a:rPr lang="en-US" sz="2400" b="1" i="1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Column</a:t>
            </a:r>
            <a:r>
              <a:rPr lang="en-US" sz="2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Use to compare differences across categories. Height of column conveys number.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C359B-1AB6-43CE-8AE3-778957AE5EF7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3799" y="274637"/>
            <a:ext cx="5459173" cy="6281212"/>
          </a:xfrm>
        </p:spPr>
      </p:pic>
    </p:spTree>
    <p:extLst>
      <p:ext uri="{BB962C8B-B14F-4D97-AF65-F5344CB8AC3E}">
        <p14:creationId xmlns:p14="http://schemas.microsoft.com/office/powerpoint/2010/main" val="228436320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fallOver"/>
        <p:sndAc>
          <p:stSnd>
            <p:snd r:embed="rId2" name="type.wav"/>
          </p:stSnd>
        </p:sndAc>
      </p:transition>
    </mc:Choice>
    <mc:Fallback xmlns="">
      <p:transition spd="slow">
        <p:fade/>
        <p:sndAc>
          <p:stSnd>
            <p:snd r:embed="rId4" name="type.wav"/>
          </p:stSnd>
        </p:sndAc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8407" y="274637"/>
            <a:ext cx="2671536" cy="6040559"/>
          </a:xfrm>
        </p:spPr>
        <p:txBody>
          <a:bodyPr/>
          <a:lstStyle/>
          <a:p>
            <a:pPr lvl="0" rtl="0" eaLnBrk="1" latinLnBrk="0" hangingPunct="1"/>
            <a:r>
              <a:rPr lang="en-US" sz="2400" b="1" i="1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Bar</a:t>
            </a:r>
            <a:r>
              <a:rPr lang="en-US" sz="2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Use to compare differences across categories. Length of bar conveys number.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286" y="121538"/>
            <a:ext cx="5413827" cy="6193658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C359B-1AB6-43CE-8AE3-778957AE5EF7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347001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fallOver"/>
        <p:sndAc>
          <p:stSnd>
            <p:snd r:embed="rId2" name="type.wav"/>
          </p:stSnd>
        </p:sndAc>
      </p:transition>
    </mc:Choice>
    <mc:Fallback xmlns="">
      <p:transition spd="slow">
        <p:fade/>
        <p:sndAc>
          <p:stSnd>
            <p:snd r:embed="rId4" name="type.wav"/>
          </p:stSnd>
        </p:sndAc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6057" y="274637"/>
            <a:ext cx="3846286" cy="6312127"/>
          </a:xfrm>
        </p:spPr>
        <p:txBody>
          <a:bodyPr/>
          <a:lstStyle/>
          <a:p>
            <a:pPr lvl="0"/>
            <a:r>
              <a:rPr lang="en-US" sz="2400" b="1" i="1" u="sng" dirty="0"/>
              <a:t>Clustered Column/Bar</a:t>
            </a:r>
            <a:r>
              <a:rPr lang="en-US" sz="2400" dirty="0"/>
              <a:t>: Good for displaying </a:t>
            </a:r>
            <a:r>
              <a:rPr lang="en-US" sz="2400" dirty="0" err="1"/>
              <a:t>crosstabulation</a:t>
            </a:r>
            <a:r>
              <a:rPr lang="en-US" sz="2400" dirty="0"/>
              <a:t>, emphasis on legend categories.</a:t>
            </a:r>
            <a:br>
              <a:rPr lang="en-US" sz="2400" dirty="0"/>
            </a:br>
            <a:br>
              <a:rPr lang="en-US" sz="2400" dirty="0"/>
            </a:br>
            <a:br>
              <a:rPr lang="en-US" sz="2400" dirty="0"/>
            </a:br>
            <a:br>
              <a:rPr lang="en-US" sz="2400" b="1" i="1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2400" b="1" i="1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Stacked Column/Bar</a:t>
            </a:r>
            <a:r>
              <a:rPr lang="en-US" sz="2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Good for displaying </a:t>
            </a:r>
            <a:r>
              <a:rPr lang="en-US" sz="24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crosstabulation</a:t>
            </a:r>
            <a:r>
              <a:rPr lang="en-US" sz="2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emphasis on horizontal axis categories.</a:t>
            </a:r>
            <a:endParaRPr lang="en-US" sz="24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3327" y="102938"/>
            <a:ext cx="4293873" cy="6483827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C359B-1AB6-43CE-8AE3-778957AE5EF7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208380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fallOver"/>
        <p:sndAc>
          <p:stSnd>
            <p:snd r:embed="rId2" name="type.wav"/>
          </p:stSnd>
        </p:sndAc>
      </p:transition>
    </mc:Choice>
    <mc:Fallback xmlns="">
      <p:transition spd="slow">
        <p:fade/>
        <p:sndAc>
          <p:stSnd>
            <p:snd r:embed="rId4" name="type.wav"/>
          </p:stSnd>
        </p:sndAc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>
    <a:spDef>
      <a:spPr>
        <a:solidFill>
          <a:schemeClr val="bg1"/>
        </a:solidFill>
        <a:ln>
          <a:solidFill>
            <a:srgbClr val="FF0000"/>
          </a:solidFill>
        </a:ln>
      </a:spPr>
      <a:bodyPr rtlCol="0" anchor="ctr"/>
      <a:lstStyle>
        <a:defPPr algn="ctr">
          <a:defRPr sz="2800" dirty="0" smtClean="0">
            <a:solidFill>
              <a:srgbClr val="FF0000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>
          <a:solidFill>
            <a:srgbClr val="FF0000"/>
          </a:solidFill>
          <a:tailEnd type="triangl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solidFill>
          <a:schemeClr val="bg1"/>
        </a:solidFill>
        <a:ln w="12700">
          <a:solidFill>
            <a:schemeClr val="tx1"/>
          </a:solidFill>
        </a:ln>
      </a:spPr>
      <a:bodyPr wrap="none" lIns="0" tIns="0" rIns="0" bIns="0" rtlCol="0">
        <a:spAutoFit/>
      </a:bodyPr>
      <a:lstStyle>
        <a:defPPr>
          <a:defRPr sz="2800" b="0" i="1" smtClean="0">
            <a:latin typeface="Cambria Math" panose="02040503050406030204" pitchFamily="18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3688</TotalTime>
  <Words>436</Words>
  <Application>Microsoft Office PowerPoint</Application>
  <PresentationFormat>Widescreen</PresentationFormat>
  <Paragraphs>64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Cambria</vt:lpstr>
      <vt:lpstr>Adjacency</vt:lpstr>
      <vt:lpstr>Highline Class, Busn 218</vt:lpstr>
      <vt:lpstr>Topics</vt:lpstr>
      <vt:lpstr>Charts</vt:lpstr>
      <vt:lpstr>What do Charts do?</vt:lpstr>
      <vt:lpstr>#1 Chart Rule = No “Chart Junk”  Chart Junk = chart elements that does not contribute to the message</vt:lpstr>
      <vt:lpstr>Types of Charts</vt:lpstr>
      <vt:lpstr>Column: Use to compare differences across categories. Height of column conveys number.</vt:lpstr>
      <vt:lpstr>Bar: Use to compare differences across categories. Length of bar conveys number.</vt:lpstr>
      <vt:lpstr>Clustered Column/Bar: Good for displaying crosstabulation, emphasis on legend categories.    Stacked Column/Bar: Good for displaying crosstabulation, emphasis on horizontal axis categories.</vt:lpstr>
      <vt:lpstr>Histogram: Chart used for counting numbers between a lower and upper limit. No gap between column indicates that there are no numbers between the upper and lower limit.</vt:lpstr>
      <vt:lpstr>Line: Use to show trend for a number variable over a category such as time.</vt:lpstr>
      <vt:lpstr>Combination Chart: Combine different chart types such as Column and Line.</vt:lpstr>
      <vt:lpstr>X-Y Scatter: Used to show relationship between two number variables (x and y variables).</vt:lpstr>
      <vt:lpstr>Break Even Chart: Specific type of X-Y Scatter Chart that shows the break-even cross over lines for Revenue and Costs.</vt:lpstr>
      <vt:lpstr>Bubble Chart: Method of visualizing 3 variables in a 2-dimentional chart.</vt:lpstr>
      <vt:lpstr>Chart Elements</vt:lpstr>
      <vt:lpstr>Chart Elements</vt:lpstr>
    </vt:vector>
  </TitlesOfParts>
  <Company>Highline Community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Highline Class, BI 348</dc:title>
  <dc:creator>Girvin, Michael</dc:creator>
  <cp:lastModifiedBy>Girvin, Michael</cp:lastModifiedBy>
  <cp:revision>219</cp:revision>
  <cp:lastPrinted>2015-11-23T23:42:00Z</cp:lastPrinted>
  <dcterms:created xsi:type="dcterms:W3CDTF">2015-11-21T20:59:41Z</dcterms:created>
  <dcterms:modified xsi:type="dcterms:W3CDTF">2016-05-21T14:47:20Z</dcterms:modified>
</cp:coreProperties>
</file>