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4" r:id="rId1"/>
  </p:sldMasterIdLst>
  <p:notesMasterIdLst>
    <p:notesMasterId r:id="rId57"/>
  </p:notesMasterIdLst>
  <p:handoutMasterIdLst>
    <p:handoutMasterId r:id="rId58"/>
  </p:handoutMasterIdLst>
  <p:sldIdLst>
    <p:sldId id="296" r:id="rId2"/>
    <p:sldId id="257" r:id="rId3"/>
    <p:sldId id="329" r:id="rId4"/>
    <p:sldId id="330" r:id="rId5"/>
    <p:sldId id="331" r:id="rId6"/>
    <p:sldId id="261" r:id="rId7"/>
    <p:sldId id="323" r:id="rId8"/>
    <p:sldId id="264" r:id="rId9"/>
    <p:sldId id="354" r:id="rId10"/>
    <p:sldId id="360" r:id="rId11"/>
    <p:sldId id="287" r:id="rId12"/>
    <p:sldId id="288" r:id="rId13"/>
    <p:sldId id="284" r:id="rId14"/>
    <p:sldId id="365" r:id="rId15"/>
    <p:sldId id="366" r:id="rId16"/>
    <p:sldId id="357" r:id="rId17"/>
    <p:sldId id="359" r:id="rId18"/>
    <p:sldId id="358" r:id="rId19"/>
    <p:sldId id="332" r:id="rId20"/>
    <p:sldId id="352" r:id="rId21"/>
    <p:sldId id="324" r:id="rId22"/>
    <p:sldId id="336" r:id="rId23"/>
    <p:sldId id="299" r:id="rId24"/>
    <p:sldId id="333" r:id="rId25"/>
    <p:sldId id="334" r:id="rId26"/>
    <p:sldId id="268" r:id="rId27"/>
    <p:sldId id="269" r:id="rId28"/>
    <p:sldId id="270" r:id="rId29"/>
    <p:sldId id="271" r:id="rId30"/>
    <p:sldId id="367" r:id="rId31"/>
    <p:sldId id="368" r:id="rId32"/>
    <p:sldId id="369" r:id="rId33"/>
    <p:sldId id="361" r:id="rId34"/>
    <p:sldId id="362" r:id="rId35"/>
    <p:sldId id="301" r:id="rId36"/>
    <p:sldId id="325" r:id="rId37"/>
    <p:sldId id="302" r:id="rId38"/>
    <p:sldId id="353" r:id="rId39"/>
    <p:sldId id="273" r:id="rId40"/>
    <p:sldId id="274" r:id="rId41"/>
    <p:sldId id="335" r:id="rId42"/>
    <p:sldId id="341" r:id="rId43"/>
    <p:sldId id="321" r:id="rId44"/>
    <p:sldId id="275" r:id="rId45"/>
    <p:sldId id="276" r:id="rId46"/>
    <p:sldId id="326" r:id="rId47"/>
    <p:sldId id="277" r:id="rId48"/>
    <p:sldId id="370" r:id="rId49"/>
    <p:sldId id="371" r:id="rId50"/>
    <p:sldId id="327" r:id="rId51"/>
    <p:sldId id="340" r:id="rId52"/>
    <p:sldId id="279" r:id="rId53"/>
    <p:sldId id="328" r:id="rId54"/>
    <p:sldId id="305" r:id="rId55"/>
    <p:sldId id="281" r:id="rId56"/>
  </p:sldIdLst>
  <p:sldSz cx="9144000" cy="6858000" type="screen4x3"/>
  <p:notesSz cx="6858000" cy="9144000"/>
  <p:embeddedFontLst>
    <p:embeddedFont>
      <p:font typeface="MS Reference Serif" charset="0"/>
      <p:regular r:id="rId59"/>
      <p:bold r:id="rId60"/>
      <p:italic r:id="rId61"/>
      <p:boldItalic r:id="rId62"/>
    </p:embeddedFont>
    <p:embeddedFont>
      <p:font typeface="Arial Narrow" pitchFamily="34" charset="0"/>
      <p:regular r:id="rId63"/>
      <p:bold r:id="rId64"/>
      <p:italic r:id="rId65"/>
      <p:boldItalic r:id="rId66"/>
    </p:embeddedFont>
    <p:embeddedFont>
      <p:font typeface="Monotype Sorts" charset="2"/>
      <p:regular r:id="rId67"/>
    </p:embeddedFont>
    <p:embeddedFont>
      <p:font typeface="Book Antiqua" pitchFamily="18" charset="0"/>
      <p:regular r:id="rId68"/>
      <p:bold r:id="rId69"/>
      <p:italic r:id="rId70"/>
      <p:boldItalic r:id="rId71"/>
    </p:embeddedFont>
    <p:embeddedFont>
      <p:font typeface="MT Symbol" pitchFamily="18" charset="2"/>
      <p:regular r:id="rId72"/>
    </p:embeddedFont>
    <p:embeddedFont>
      <p:font typeface="MS Reference 1" pitchFamily="2" charset="2"/>
      <p:regular r:id="rId73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AF2F"/>
    <a:srgbClr val="680023"/>
    <a:srgbClr val="990033"/>
    <a:srgbClr val="FFFFFF"/>
    <a:srgbClr val="629430"/>
    <a:srgbClr val="649933"/>
    <a:srgbClr val="5A882C"/>
    <a:srgbClr val="6EC82A"/>
    <a:srgbClr val="6BB638"/>
    <a:srgbClr val="9DC8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441" autoAdjust="0"/>
    <p:restoredTop sz="96074" autoAdjust="0"/>
  </p:normalViewPr>
  <p:slideViewPr>
    <p:cSldViewPr snapToGrid="0">
      <p:cViewPr>
        <p:scale>
          <a:sx n="77" d="100"/>
          <a:sy n="77" d="100"/>
        </p:scale>
        <p:origin x="-690" y="-72"/>
      </p:cViewPr>
      <p:guideLst>
        <p:guide orient="horz" pos="4199"/>
        <p:guide pos="11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66" Type="http://schemas.openxmlformats.org/officeDocument/2006/relationships/font" Target="fonts/font8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69" Type="http://schemas.openxmlformats.org/officeDocument/2006/relationships/font" Target="fonts/font11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70" Type="http://schemas.openxmlformats.org/officeDocument/2006/relationships/font" Target="fonts/font12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1.xml"/><Relationship Id="rId13" Type="http://schemas.openxmlformats.org/officeDocument/2006/relationships/slide" Target="slides/slide29.xml"/><Relationship Id="rId18" Type="http://schemas.openxmlformats.org/officeDocument/2006/relationships/slide" Target="slides/slide43.xml"/><Relationship Id="rId3" Type="http://schemas.openxmlformats.org/officeDocument/2006/relationships/slide" Target="slides/slide6.xml"/><Relationship Id="rId21" Type="http://schemas.openxmlformats.org/officeDocument/2006/relationships/slide" Target="slides/slide47.xml"/><Relationship Id="rId7" Type="http://schemas.openxmlformats.org/officeDocument/2006/relationships/slide" Target="slides/slide19.xml"/><Relationship Id="rId12" Type="http://schemas.openxmlformats.org/officeDocument/2006/relationships/slide" Target="slides/slide28.xml"/><Relationship Id="rId17" Type="http://schemas.openxmlformats.org/officeDocument/2006/relationships/slide" Target="slides/slide40.xml"/><Relationship Id="rId25" Type="http://schemas.openxmlformats.org/officeDocument/2006/relationships/slide" Target="slides/slide54.xml"/><Relationship Id="rId2" Type="http://schemas.openxmlformats.org/officeDocument/2006/relationships/slide" Target="slides/slide5.xml"/><Relationship Id="rId16" Type="http://schemas.openxmlformats.org/officeDocument/2006/relationships/slide" Target="slides/slide39.xml"/><Relationship Id="rId20" Type="http://schemas.openxmlformats.org/officeDocument/2006/relationships/slide" Target="slides/slide46.xml"/><Relationship Id="rId1" Type="http://schemas.openxmlformats.org/officeDocument/2006/relationships/slide" Target="slides/slide2.xml"/><Relationship Id="rId6" Type="http://schemas.openxmlformats.org/officeDocument/2006/relationships/slide" Target="slides/slide12.xml"/><Relationship Id="rId11" Type="http://schemas.openxmlformats.org/officeDocument/2006/relationships/slide" Target="slides/slide27.xml"/><Relationship Id="rId24" Type="http://schemas.openxmlformats.org/officeDocument/2006/relationships/slide" Target="slides/slide53.xml"/><Relationship Id="rId5" Type="http://schemas.openxmlformats.org/officeDocument/2006/relationships/slide" Target="slides/slide11.xml"/><Relationship Id="rId15" Type="http://schemas.openxmlformats.org/officeDocument/2006/relationships/slide" Target="slides/slide37.xml"/><Relationship Id="rId23" Type="http://schemas.openxmlformats.org/officeDocument/2006/relationships/slide" Target="slides/slide52.xml"/><Relationship Id="rId10" Type="http://schemas.openxmlformats.org/officeDocument/2006/relationships/slide" Target="slides/slide26.xml"/><Relationship Id="rId19" Type="http://schemas.openxmlformats.org/officeDocument/2006/relationships/slide" Target="slides/slide45.xml"/><Relationship Id="rId4" Type="http://schemas.openxmlformats.org/officeDocument/2006/relationships/slide" Target="slides/slide7.xml"/><Relationship Id="rId9" Type="http://schemas.openxmlformats.org/officeDocument/2006/relationships/slide" Target="slides/slide23.xml"/><Relationship Id="rId14" Type="http://schemas.openxmlformats.org/officeDocument/2006/relationships/slide" Target="slides/slide36.xml"/><Relationship Id="rId22" Type="http://schemas.openxmlformats.org/officeDocument/2006/relationships/slide" Target="slides/slide5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4" Type="http://schemas.openxmlformats.org/officeDocument/2006/relationships/image" Target="../media/image5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600A3E91-8985-4949-9C57-CC4357DECD4A}" type="slidenum">
              <a:rPr lang="en-US" sz="1400">
                <a:effectLst/>
                <a:latin typeface="Book Antiqua" pitchFamily="18" charset="0"/>
              </a:rPr>
              <a:pPr algn="r"/>
              <a:t>‹#›</a:t>
            </a:fld>
            <a:endParaRPr lang="en-US" sz="140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762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6BFB56B4-8147-4432-B711-9345A67E93C9}" type="slidenum">
              <a:rPr lang="en-US" sz="1400">
                <a:effectLst/>
                <a:latin typeface="Book Antiqua" pitchFamily="18" charset="0"/>
              </a:rPr>
              <a:pPr algn="r"/>
              <a:t>‹#›</a:t>
            </a:fld>
            <a:endParaRPr lang="en-US" sz="140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975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688" y="52388"/>
            <a:ext cx="1943100" cy="5695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2388"/>
            <a:ext cx="5678488" cy="5695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7388" y="1104900"/>
            <a:ext cx="3810000" cy="4643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104900"/>
            <a:ext cx="3810000" cy="4643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70A8">
                <a:gamma/>
                <a:shade val="46275"/>
                <a:invGamma/>
              </a:srgbClr>
            </a:gs>
            <a:gs pos="50000">
              <a:srgbClr val="0070A8"/>
            </a:gs>
            <a:gs pos="100000">
              <a:srgbClr val="0070A8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394" name="Group 2"/>
          <p:cNvGrpSpPr>
            <a:grpSpLocks/>
          </p:cNvGrpSpPr>
          <p:nvPr/>
        </p:nvGrpSpPr>
        <p:grpSpPr bwMode="auto">
          <a:xfrm>
            <a:off x="282575" y="0"/>
            <a:ext cx="8231188" cy="6183313"/>
            <a:chOff x="372" y="186"/>
            <a:chExt cx="5185" cy="3895"/>
          </a:xfrm>
        </p:grpSpPr>
        <p:grpSp>
          <p:nvGrpSpPr>
            <p:cNvPr id="187395" name="Group 3"/>
            <p:cNvGrpSpPr>
              <a:grpSpLocks/>
            </p:cNvGrpSpPr>
            <p:nvPr/>
          </p:nvGrpSpPr>
          <p:grpSpPr bwMode="auto">
            <a:xfrm>
              <a:off x="372" y="186"/>
              <a:ext cx="5185" cy="919"/>
              <a:chOff x="372" y="186"/>
              <a:chExt cx="5185" cy="919"/>
            </a:xfrm>
          </p:grpSpPr>
          <p:sp>
            <p:nvSpPr>
              <p:cNvPr id="187396" name="Freeform 4"/>
              <p:cNvSpPr>
                <a:spLocks/>
              </p:cNvSpPr>
              <p:nvPr/>
            </p:nvSpPr>
            <p:spPr bwMode="auto">
              <a:xfrm>
                <a:off x="372" y="192"/>
                <a:ext cx="86" cy="9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" y="96"/>
                  </a:cxn>
                  <a:cxn ang="0">
                    <a:pos x="85" y="816"/>
                  </a:cxn>
                  <a:cxn ang="0">
                    <a:pos x="0" y="912"/>
                  </a:cxn>
                  <a:cxn ang="0">
                    <a:pos x="0" y="0"/>
                  </a:cxn>
                </a:cxnLst>
                <a:rect l="0" t="0" r="r" b="b"/>
                <a:pathLst>
                  <a:path w="86" h="913">
                    <a:moveTo>
                      <a:pt x="0" y="0"/>
                    </a:moveTo>
                    <a:lnTo>
                      <a:pt x="85" y="96"/>
                    </a:lnTo>
                    <a:lnTo>
                      <a:pt x="85" y="816"/>
                    </a:lnTo>
                    <a:lnTo>
                      <a:pt x="0" y="91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97" name="Freeform 5"/>
              <p:cNvSpPr>
                <a:spLocks/>
              </p:cNvSpPr>
              <p:nvPr/>
            </p:nvSpPr>
            <p:spPr bwMode="auto">
              <a:xfrm>
                <a:off x="5470" y="186"/>
                <a:ext cx="87" cy="910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0" y="93"/>
                  </a:cxn>
                  <a:cxn ang="0">
                    <a:pos x="0" y="813"/>
                  </a:cxn>
                  <a:cxn ang="0">
                    <a:pos x="86" y="909"/>
                  </a:cxn>
                  <a:cxn ang="0">
                    <a:pos x="86" y="0"/>
                  </a:cxn>
                </a:cxnLst>
                <a:rect l="0" t="0" r="r" b="b"/>
                <a:pathLst>
                  <a:path w="87" h="910">
                    <a:moveTo>
                      <a:pt x="86" y="0"/>
                    </a:moveTo>
                    <a:lnTo>
                      <a:pt x="0" y="93"/>
                    </a:lnTo>
                    <a:lnTo>
                      <a:pt x="0" y="813"/>
                    </a:lnTo>
                    <a:lnTo>
                      <a:pt x="86" y="909"/>
                    </a:lnTo>
                    <a:lnTo>
                      <a:pt x="86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98" name="Freeform 6"/>
              <p:cNvSpPr>
                <a:spLocks/>
              </p:cNvSpPr>
              <p:nvPr/>
            </p:nvSpPr>
            <p:spPr bwMode="auto">
              <a:xfrm>
                <a:off x="372" y="189"/>
                <a:ext cx="5185" cy="1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84" y="3"/>
                  </a:cxn>
                  <a:cxn ang="0">
                    <a:pos x="5093" y="102"/>
                  </a:cxn>
                  <a:cxn ang="0">
                    <a:pos x="88" y="102"/>
                  </a:cxn>
                  <a:cxn ang="0">
                    <a:pos x="0" y="0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7399" name="Group 7"/>
            <p:cNvGrpSpPr>
              <a:grpSpLocks/>
            </p:cNvGrpSpPr>
            <p:nvPr/>
          </p:nvGrpSpPr>
          <p:grpSpPr bwMode="auto">
            <a:xfrm>
              <a:off x="372" y="291"/>
              <a:ext cx="5185" cy="3790"/>
              <a:chOff x="372" y="291"/>
              <a:chExt cx="5185" cy="3790"/>
            </a:xfrm>
          </p:grpSpPr>
          <p:sp>
            <p:nvSpPr>
              <p:cNvPr id="187400" name="Freeform 8"/>
              <p:cNvSpPr>
                <a:spLocks/>
              </p:cNvSpPr>
              <p:nvPr/>
            </p:nvSpPr>
            <p:spPr bwMode="auto">
              <a:xfrm>
                <a:off x="372" y="807"/>
                <a:ext cx="79" cy="32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107"/>
                  </a:cxn>
                  <a:cxn ang="0">
                    <a:pos x="78" y="3166"/>
                  </a:cxn>
                  <a:cxn ang="0">
                    <a:pos x="0" y="3273"/>
                  </a:cxn>
                  <a:cxn ang="0">
                    <a:pos x="0" y="0"/>
                  </a:cxn>
                </a:cxnLst>
                <a:rect l="0" t="0" r="r" b="b"/>
                <a:pathLst>
                  <a:path w="79" h="3274">
                    <a:moveTo>
                      <a:pt x="0" y="0"/>
                    </a:moveTo>
                    <a:lnTo>
                      <a:pt x="78" y="107"/>
                    </a:lnTo>
                    <a:lnTo>
                      <a:pt x="78" y="3166"/>
                    </a:lnTo>
                    <a:lnTo>
                      <a:pt x="0" y="327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01" name="Freeform 9"/>
              <p:cNvSpPr>
                <a:spLocks/>
              </p:cNvSpPr>
              <p:nvPr/>
            </p:nvSpPr>
            <p:spPr bwMode="auto">
              <a:xfrm>
                <a:off x="5470" y="747"/>
                <a:ext cx="84" cy="3325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3" y="109"/>
                  </a:cxn>
                  <a:cxn ang="0">
                    <a:pos x="0" y="3233"/>
                  </a:cxn>
                  <a:cxn ang="0">
                    <a:pos x="83" y="3324"/>
                  </a:cxn>
                  <a:cxn ang="0">
                    <a:pos x="83" y="0"/>
                  </a:cxn>
                </a:cxnLst>
                <a:rect l="0" t="0" r="r" b="b"/>
                <a:pathLst>
                  <a:path w="84" h="3325">
                    <a:moveTo>
                      <a:pt x="83" y="0"/>
                    </a:moveTo>
                    <a:lnTo>
                      <a:pt x="3" y="109"/>
                    </a:lnTo>
                    <a:lnTo>
                      <a:pt x="0" y="3233"/>
                    </a:lnTo>
                    <a:lnTo>
                      <a:pt x="83" y="3324"/>
                    </a:lnTo>
                    <a:lnTo>
                      <a:pt x="83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02" name="Freeform 10"/>
              <p:cNvSpPr>
                <a:spLocks/>
              </p:cNvSpPr>
              <p:nvPr/>
            </p:nvSpPr>
            <p:spPr bwMode="auto">
              <a:xfrm>
                <a:off x="372" y="3984"/>
                <a:ext cx="5185" cy="88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5184" y="87"/>
                  </a:cxn>
                  <a:cxn ang="0">
                    <a:pos x="5095" y="0"/>
                  </a:cxn>
                  <a:cxn ang="0">
                    <a:pos x="89" y="0"/>
                  </a:cxn>
                  <a:cxn ang="0">
                    <a:pos x="0" y="87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03" name="Rectangle 11"/>
              <p:cNvSpPr>
                <a:spLocks noChangeArrowheads="1"/>
              </p:cNvSpPr>
              <p:nvPr/>
            </p:nvSpPr>
            <p:spPr bwMode="auto">
              <a:xfrm>
                <a:off x="457" y="291"/>
                <a:ext cx="5013" cy="36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740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7405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1104900"/>
            <a:ext cx="7772400" cy="4643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Rectangle 14"/>
          <p:cNvSpPr>
            <a:spLocks noChangeArrowheads="1"/>
          </p:cNvSpPr>
          <p:nvPr userDrawn="1"/>
        </p:nvSpPr>
        <p:spPr bwMode="auto">
          <a:xfrm>
            <a:off x="8191500" y="6245225"/>
            <a:ext cx="5445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1600" dirty="0">
                <a:effectLst/>
                <a:latin typeface="Book Antiqua" pitchFamily="18" charset="0"/>
              </a:rPr>
              <a:t>  </a:t>
            </a:r>
            <a:fld id="{ACCBB94D-2D05-4074-A2A1-6ADB95F3FE9F}" type="slidenum">
              <a:rPr lang="en-US" sz="1600">
                <a:effectLst/>
                <a:latin typeface="Book Antiqua" pitchFamily="18" charset="0"/>
              </a:rPr>
              <a:pPr algn="l">
                <a:defRPr/>
              </a:pPr>
              <a:t>‹#›</a:t>
            </a:fld>
            <a:endParaRPr lang="en-US" sz="1600" dirty="0">
              <a:effectLst/>
              <a:latin typeface="Book Antiqua" pitchFamily="18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 userDrawn="1"/>
        </p:nvSpPr>
        <p:spPr bwMode="auto">
          <a:xfrm>
            <a:off x="7737475" y="5995988"/>
            <a:ext cx="831850" cy="582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l">
              <a:defRPr/>
            </a:pPr>
            <a:r>
              <a:rPr lang="en-US" sz="1600" dirty="0">
                <a:effectLst/>
                <a:latin typeface="Book Antiqua" pitchFamily="18" charset="0"/>
              </a:rPr>
              <a:t>            Slide</a:t>
            </a:r>
          </a:p>
        </p:txBody>
      </p:sp>
      <p:sp>
        <p:nvSpPr>
          <p:cNvPr id="19" name="Rectangle 16"/>
          <p:cNvSpPr>
            <a:spLocks noChangeArrowheads="1"/>
          </p:cNvSpPr>
          <p:nvPr userDrawn="1"/>
        </p:nvSpPr>
        <p:spPr bwMode="auto">
          <a:xfrm>
            <a:off x="563563" y="6164263"/>
            <a:ext cx="6827837" cy="547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lnSpc>
                <a:spcPts val="16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© </a:t>
            </a:r>
            <a:r>
              <a:rPr lang="en-US" sz="15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2012  </a:t>
            </a:r>
            <a:r>
              <a: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Cengage Learning.  All Rights Reserved.  May not be scanned, copied</a:t>
            </a:r>
          </a:p>
          <a:p>
            <a:pPr algn="l">
              <a:lnSpc>
                <a:spcPts val="16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or duplicated, or posted to a publicly accessible website, in whole or in part.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FFFF"/>
        </a:buClr>
        <a:buSzPct val="75000"/>
        <a:buFont typeface="Monotype Sort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FFFF"/>
        </a:buClr>
        <a:buSzPct val="125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FFFF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4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1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9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31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5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39.emf"/><Relationship Id="rId4" Type="http://schemas.openxmlformats.org/officeDocument/2006/relationships/oleObject" Target="../embeddings/oleObject36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45.emf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42.emf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47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4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44.emf"/><Relationship Id="rId5" Type="http://schemas.openxmlformats.org/officeDocument/2006/relationships/image" Target="../media/image41.emf"/><Relationship Id="rId15" Type="http://schemas.openxmlformats.org/officeDocument/2006/relationships/image" Target="../media/image46.e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3.emf"/><Relationship Id="rId14" Type="http://schemas.openxmlformats.org/officeDocument/2006/relationships/oleObject" Target="../embeddings/oleObject43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4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48.emf"/><Relationship Id="rId4" Type="http://schemas.openxmlformats.org/officeDocument/2006/relationships/oleObject" Target="../embeddings/oleObject45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5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50.e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52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5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56.emf"/><Relationship Id="rId5" Type="http://schemas.openxmlformats.org/officeDocument/2006/relationships/image" Target="../media/image53.e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55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54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5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58.emf"/><Relationship Id="rId4" Type="http://schemas.openxmlformats.org/officeDocument/2006/relationships/oleObject" Target="../embeddings/oleObject55.bin"/><Relationship Id="rId9" Type="http://schemas.openxmlformats.org/officeDocument/2006/relationships/image" Target="../media/image60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e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emf"/><Relationship Id="rId1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3.emf"/><Relationship Id="rId18" Type="http://schemas.openxmlformats.org/officeDocument/2006/relationships/oleObject" Target="../embeddings/oleObject15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e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5" Type="http://schemas.openxmlformats.org/officeDocument/2006/relationships/image" Target="../media/image14.e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16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1.emf"/><Relationship Id="rId1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Slides\MBS4ppt\ASW_MBS_4e_Cv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36" y="537032"/>
            <a:ext cx="4246533" cy="524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5334261" y="2868143"/>
            <a:ext cx="2459026" cy="1932464"/>
            <a:chOff x="5334261" y="2868143"/>
            <a:chExt cx="2459026" cy="1932464"/>
          </a:xfrm>
        </p:grpSpPr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5367578" y="2869730"/>
              <a:ext cx="2262189" cy="1930400"/>
            </a:xfrm>
            <a:prstGeom prst="rect">
              <a:avLst/>
            </a:prstGeom>
            <a:solidFill>
              <a:srgbClr val="495E8D"/>
            </a:solidFill>
            <a:ln w="76200">
              <a:noFill/>
              <a:miter lim="800000"/>
              <a:headEnd/>
              <a:tailEnd/>
            </a:ln>
            <a:effectLst>
              <a:outerShdw dist="12700" dir="10800000" algn="ctr" rotWithShape="0">
                <a:srgbClr val="F9DFB5">
                  <a:alpha val="50000"/>
                </a:srgb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3" name="AutoShape 39"/>
            <p:cNvSpPr>
              <a:spLocks noChangeArrowheads="1"/>
            </p:cNvSpPr>
            <p:nvPr/>
          </p:nvSpPr>
          <p:spPr bwMode="auto">
            <a:xfrm>
              <a:off x="6021637" y="2981761"/>
              <a:ext cx="1771650" cy="178897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FFFFFF"/>
                  </a:solidFill>
                  <a:effectLst/>
                  <a:latin typeface="Futura Md BT" pitchFamily="34" charset="0"/>
                </a:rPr>
                <a:t>Slides by</a:t>
              </a:r>
            </a:p>
            <a:p>
              <a:endParaRPr lang="en-US" sz="600" dirty="0">
                <a:solidFill>
                  <a:srgbClr val="FFFFFF"/>
                </a:solidFill>
                <a:effectLst/>
                <a:latin typeface="Futura Md BT" pitchFamily="34" charset="0"/>
              </a:endParaRPr>
            </a:p>
            <a:p>
              <a:pPr>
                <a:lnSpc>
                  <a:spcPts val="2400"/>
                </a:lnSpc>
              </a:pPr>
              <a:r>
                <a:rPr lang="en-US" sz="2400" b="1" dirty="0">
                  <a:solidFill>
                    <a:srgbClr val="FFFFFF"/>
                  </a:solidFill>
                  <a:effectLst/>
                  <a:latin typeface="Futura Md BT" pitchFamily="34" charset="0"/>
                </a:rPr>
                <a:t>John</a:t>
              </a:r>
            </a:p>
            <a:p>
              <a:pPr>
                <a:lnSpc>
                  <a:spcPts val="2400"/>
                </a:lnSpc>
              </a:pPr>
              <a:r>
                <a:rPr lang="en-US" sz="2400" b="1" dirty="0">
                  <a:solidFill>
                    <a:srgbClr val="FFFFFF"/>
                  </a:solidFill>
                  <a:effectLst/>
                  <a:latin typeface="Futura Md BT" pitchFamily="34" charset="0"/>
                </a:rPr>
                <a:t>Loucks</a:t>
              </a:r>
            </a:p>
            <a:p>
              <a:endParaRPr lang="en-US" sz="400" dirty="0">
                <a:solidFill>
                  <a:srgbClr val="FFFFFF"/>
                </a:solidFill>
                <a:effectLst/>
                <a:latin typeface="Futura Md BT" pitchFamily="34" charset="0"/>
              </a:endParaRPr>
            </a:p>
            <a:p>
              <a:endParaRPr lang="en-US" sz="400" b="1" dirty="0" smtClean="0">
                <a:solidFill>
                  <a:srgbClr val="FFFFFF"/>
                </a:solidFill>
                <a:effectLst/>
                <a:latin typeface="Futura Md BT" pitchFamily="34" charset="0"/>
              </a:endParaRPr>
            </a:p>
            <a:p>
              <a:r>
                <a:rPr lang="en-US" sz="1500" b="1" dirty="0" smtClean="0">
                  <a:solidFill>
                    <a:srgbClr val="FFFFFF"/>
                  </a:solidFill>
                  <a:effectLst/>
                  <a:latin typeface="Futura Md BT" pitchFamily="34" charset="0"/>
                </a:rPr>
                <a:t>St</a:t>
              </a:r>
              <a:r>
                <a:rPr lang="en-US" sz="1500" b="1" dirty="0">
                  <a:solidFill>
                    <a:srgbClr val="FFFFFF"/>
                  </a:solidFill>
                  <a:effectLst/>
                  <a:latin typeface="Futura Md BT" pitchFamily="34" charset="0"/>
                </a:rPr>
                <a:t>. Edward’s</a:t>
              </a:r>
            </a:p>
            <a:p>
              <a:r>
                <a:rPr lang="en-US" sz="1500" b="1" dirty="0">
                  <a:solidFill>
                    <a:srgbClr val="FFFFFF"/>
                  </a:solidFill>
                  <a:effectLst/>
                  <a:latin typeface="Futura Md BT" pitchFamily="34" charset="0"/>
                </a:rPr>
                <a:t>University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334261" y="2868143"/>
              <a:ext cx="944816" cy="1932464"/>
              <a:chOff x="5443535" y="3309938"/>
              <a:chExt cx="944816" cy="1932464"/>
            </a:xfrm>
          </p:grpSpPr>
          <p:sp>
            <p:nvSpPr>
              <p:cNvPr id="25" name="Arc 41"/>
              <p:cNvSpPr>
                <a:spLocks/>
              </p:cNvSpPr>
              <p:nvPr/>
            </p:nvSpPr>
            <p:spPr bwMode="auto">
              <a:xfrm rot="10284592" flipH="1">
                <a:off x="5600951" y="3360330"/>
                <a:ext cx="787400" cy="1865897"/>
              </a:xfrm>
              <a:custGeom>
                <a:avLst/>
                <a:gdLst>
                  <a:gd name="G0" fmla="+- 0 0 0"/>
                  <a:gd name="G1" fmla="+- 20364 0 0"/>
                  <a:gd name="G2" fmla="+- 21600 0 0"/>
                  <a:gd name="T0" fmla="*/ 7201 w 21600"/>
                  <a:gd name="T1" fmla="*/ 0 h 20364"/>
                  <a:gd name="T2" fmla="*/ 21600 w 21600"/>
                  <a:gd name="T3" fmla="*/ 20364 h 20364"/>
                  <a:gd name="T4" fmla="*/ 0 w 21600"/>
                  <a:gd name="T5" fmla="*/ 20364 h 20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0364" fill="none" extrusionOk="0">
                    <a:moveTo>
                      <a:pt x="7201" y="-1"/>
                    </a:moveTo>
                    <a:cubicBezTo>
                      <a:pt x="15830" y="3051"/>
                      <a:pt x="21600" y="11210"/>
                      <a:pt x="21600" y="20364"/>
                    </a:cubicBezTo>
                  </a:path>
                  <a:path w="21600" h="20364" stroke="0" extrusionOk="0">
                    <a:moveTo>
                      <a:pt x="7201" y="-1"/>
                    </a:moveTo>
                    <a:cubicBezTo>
                      <a:pt x="15830" y="3051"/>
                      <a:pt x="21600" y="11210"/>
                      <a:pt x="21600" y="20364"/>
                    </a:cubicBezTo>
                    <a:lnTo>
                      <a:pt x="0" y="20364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26" name="AutoShape 42"/>
              <p:cNvSpPr>
                <a:spLocks noChangeArrowheads="1"/>
              </p:cNvSpPr>
              <p:nvPr/>
            </p:nvSpPr>
            <p:spPr bwMode="auto">
              <a:xfrm flipV="1">
                <a:off x="5448295" y="3310273"/>
                <a:ext cx="807657" cy="237363"/>
              </a:xfrm>
              <a:prstGeom prst="rtTriangle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27" name="AutoShape 43"/>
              <p:cNvSpPr>
                <a:spLocks noChangeArrowheads="1"/>
              </p:cNvSpPr>
              <p:nvPr/>
            </p:nvSpPr>
            <p:spPr bwMode="auto">
              <a:xfrm>
                <a:off x="5486397" y="3319463"/>
                <a:ext cx="523058" cy="1922939"/>
              </a:xfrm>
              <a:prstGeom prst="rtTriangle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5443535" y="3309938"/>
                <a:ext cx="214313" cy="1931987"/>
              </a:xfrm>
              <a:prstGeom prst="rect">
                <a:avLst/>
              </a:prstGeom>
              <a:solidFill>
                <a:srgbClr val="000000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155575"/>
            <a:ext cx="7772400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Meaning of Confidence</a:t>
            </a:r>
            <a:endParaRPr lang="en-US" sz="280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38200" y="1219200"/>
            <a:ext cx="7505700" cy="2057400"/>
            <a:chOff x="838200" y="1219200"/>
            <a:chExt cx="7505700" cy="2057400"/>
          </a:xfr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838200" y="1219200"/>
              <a:ext cx="7505700" cy="2057400"/>
            </a:xfrm>
            <a:prstGeom prst="rect">
              <a:avLst/>
            </a:prstGeom>
            <a:grpFill/>
            <a:ln w="635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marL="342900" indent="-342900"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</a:t>
              </a:r>
              <a:endPara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  <a:p>
              <a:pPr marL="342900" indent="-342900"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Because 90% of all the intervals constructed using</a:t>
              </a:r>
            </a:p>
            <a:p>
              <a:pPr marL="342900" indent="-342900"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                     will contain the population mean,</a:t>
              </a:r>
            </a:p>
            <a:p>
              <a:pPr marL="342900" indent="-342900"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we say we are 90% confident that the interval      </a:t>
              </a:r>
            </a:p>
            <a:p>
              <a:pPr marL="342900" indent="-342900"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                     includes the population mean </a:t>
              </a:r>
              <a:r>
                <a:rPr lang="en-US" sz="2400" i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m</a:t>
              </a:r>
              <a:r>
                <a:rPr lang="en-US" sz="24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.  </a:t>
              </a:r>
              <a:endPara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  <a:p>
              <a:pPr algn="l"/>
              <a:endPara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graphicFrame>
          <p:nvGraphicFramePr>
            <p:cNvPr id="262146" name="Object 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041400" y="1828800"/>
            <a:ext cx="16510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164" name="Equation" r:id="rId3" imgW="749160" imgH="228600" progId="Equation.3">
                    <p:embed/>
                  </p:oleObj>
                </mc:Choice>
                <mc:Fallback>
                  <p:oleObj name="Equation" r:id="rId3" imgW="749160" imgH="228600" progId="Equation.3">
                    <p:embed/>
                    <p:pic>
                      <p:nvPicPr>
                        <p:cNvPr id="0" name="Picture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1400" y="1828800"/>
                          <a:ext cx="16510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2147" name="Object 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054100" y="2717800"/>
            <a:ext cx="16510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165" name="Equation" r:id="rId5" imgW="749160" imgH="228600" progId="Equation.3">
                    <p:embed/>
                  </p:oleObj>
                </mc:Choice>
                <mc:Fallback>
                  <p:oleObj name="Equation" r:id="rId5" imgW="749160" imgH="228600" progId="Equation.3">
                    <p:embed/>
                    <p:pic>
                      <p:nvPicPr>
                        <p:cNvPr id="0" name="Picture 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4100" y="2717800"/>
                          <a:ext cx="16510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AutoShape 8"/>
          <p:cNvSpPr>
            <a:spLocks noChangeArrowheads="1"/>
          </p:cNvSpPr>
          <p:nvPr/>
        </p:nvSpPr>
        <p:spPr bwMode="auto">
          <a:xfrm rot="5400000">
            <a:off x="496888" y="22002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38200" y="3365500"/>
            <a:ext cx="7505700" cy="11176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We say that this interval has been established at the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90% </a:t>
            </a:r>
            <a:r>
              <a:rPr lang="en-US" sz="24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confidence level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38200" y="4597400"/>
            <a:ext cx="7505700" cy="11176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value .90 is referred to as the </a:t>
            </a:r>
            <a:r>
              <a:rPr lang="en-US" sz="24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confidence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r>
              <a:rPr lang="en-US" sz="24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coefficient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  <a:endParaRPr lang="en-US" sz="2400" u="sng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 rot="5400000">
            <a:off x="509588" y="38258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 rot="5400000">
            <a:off x="509588" y="50831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 autoUpdateAnimBg="0"/>
      <p:bldP spid="10" grpId="0" animBg="1" autoUpdateAnimBg="0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26" name="Rectangle 166"/>
          <p:cNvSpPr>
            <a:spLocks noChangeArrowheads="1"/>
          </p:cNvSpPr>
          <p:nvPr/>
        </p:nvSpPr>
        <p:spPr bwMode="auto">
          <a:xfrm>
            <a:off x="685800" y="160338"/>
            <a:ext cx="7772400" cy="817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 Estimate of a Population Mean:</a:t>
            </a:r>
            <a:b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</a:t>
            </a: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Known</a:t>
            </a:r>
            <a:endParaRPr lang="en-US" sz="2800" i="1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66727" name="Rectangle 167"/>
          <p:cNvSpPr>
            <a:spLocks noChangeArrowheads="1"/>
          </p:cNvSpPr>
          <p:nvPr/>
        </p:nvSpPr>
        <p:spPr bwMode="auto">
          <a:xfrm>
            <a:off x="703263" y="1114425"/>
            <a:ext cx="6038850" cy="50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Discount Sounds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66728" name="Rectangle 168"/>
          <p:cNvSpPr>
            <a:spLocks noChangeArrowheads="1"/>
          </p:cNvSpPr>
          <p:nvPr/>
        </p:nvSpPr>
        <p:spPr bwMode="auto">
          <a:xfrm>
            <a:off x="1077913" y="1620838"/>
            <a:ext cx="7556500" cy="191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	Discount Sounds has 260 retail outlets throughout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United States.  The firm is evaluating a potential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location for a new outlet, based in part, on the mean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annual income of the individuals in the marketing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area of the new location.</a:t>
            </a:r>
          </a:p>
        </p:txBody>
      </p:sp>
      <p:sp>
        <p:nvSpPr>
          <p:cNvPr id="66729" name="Rectangle 169"/>
          <p:cNvSpPr>
            <a:spLocks noChangeArrowheads="1"/>
          </p:cNvSpPr>
          <p:nvPr/>
        </p:nvSpPr>
        <p:spPr bwMode="auto">
          <a:xfrm>
            <a:off x="1065213" y="3519488"/>
            <a:ext cx="7442200" cy="247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A sample of size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36 was taken; the sample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mean income is $41,100.  The population is not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believed to be highly skewed.  The population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standard deviation is estimated to be $4,500, and the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confidence coefficient to be used in the interval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estimate is .95.</a:t>
            </a:r>
          </a:p>
        </p:txBody>
      </p:sp>
      <p:sp>
        <p:nvSpPr>
          <p:cNvPr id="66731" name="AutoShape 171"/>
          <p:cNvSpPr>
            <a:spLocks noChangeArrowheads="1"/>
          </p:cNvSpPr>
          <p:nvPr/>
        </p:nvSpPr>
        <p:spPr bwMode="auto">
          <a:xfrm rot="5400000">
            <a:off x="763588" y="16732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6732" name="AutoShape 172"/>
          <p:cNvSpPr>
            <a:spLocks noChangeArrowheads="1"/>
          </p:cNvSpPr>
          <p:nvPr/>
        </p:nvSpPr>
        <p:spPr bwMode="auto">
          <a:xfrm rot="5400000">
            <a:off x="763588" y="36163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67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667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6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28" grpId="0" autoUpdateAnimBg="0"/>
      <p:bldP spid="66729" grpId="0" autoUpdateAnimBg="0"/>
      <p:bldP spid="66731" grpId="0" animBg="1"/>
      <p:bldP spid="667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58" name="Rectangle 174"/>
          <p:cNvSpPr>
            <a:spLocks noChangeArrowheads="1"/>
          </p:cNvSpPr>
          <p:nvPr/>
        </p:nvSpPr>
        <p:spPr bwMode="auto">
          <a:xfrm>
            <a:off x="2441171" y="4445000"/>
            <a:ext cx="4318000" cy="10668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7766" name="Group 182"/>
          <p:cNvGrpSpPr>
            <a:grpSpLocks/>
          </p:cNvGrpSpPr>
          <p:nvPr/>
        </p:nvGrpSpPr>
        <p:grpSpPr bwMode="auto">
          <a:xfrm>
            <a:off x="1073150" y="1568450"/>
            <a:ext cx="7334250" cy="1162050"/>
            <a:chOff x="636" y="588"/>
            <a:chExt cx="4620" cy="732"/>
          </a:xfrm>
        </p:grpSpPr>
        <p:sp>
          <p:nvSpPr>
            <p:cNvPr id="67748" name="Rectangle 164"/>
            <p:cNvSpPr>
              <a:spLocks noChangeArrowheads="1"/>
            </p:cNvSpPr>
            <p:nvPr/>
          </p:nvSpPr>
          <p:spPr bwMode="auto">
            <a:xfrm>
              <a:off x="636" y="588"/>
              <a:ext cx="4620" cy="7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20000"/>
                </a:spcBef>
                <a:buClr>
                  <a:srgbClr val="FFFF00"/>
                </a:buClr>
                <a:buSzPct val="80000"/>
                <a:buFont typeface="Monotype Sorts" pitchFamily="2" charset="2"/>
                <a:buNone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95% of the sample means that can be observed</a:t>
              </a:r>
            </a:p>
            <a:p>
              <a:pPr algn="l">
                <a:spcBef>
                  <a:spcPct val="20000"/>
                </a:spcBef>
                <a:buClr>
                  <a:srgbClr val="FFFF00"/>
                </a:buClr>
                <a:buSzPct val="80000"/>
                <a:buFont typeface="Monotype Sorts" pitchFamily="2" charset="2"/>
                <a:buNone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are within </a:t>
              </a:r>
              <a:r>
                <a:rPr lang="en-US" sz="2400" u="sng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+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1.96      of the population mean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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. 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graphicFrame>
          <p:nvGraphicFramePr>
            <p:cNvPr id="67587" name="Object 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127" y="986"/>
            <a:ext cx="209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05" name="Equation" r:id="rId4" imgW="341280" imgH="341280" progId="Equation">
                    <p:embed/>
                  </p:oleObj>
                </mc:Choice>
                <mc:Fallback>
                  <p:oleObj name="Equation" r:id="rId4" imgW="341280" imgH="341280" progId="Equation">
                    <p:embed/>
                    <p:pic>
                      <p:nvPicPr>
                        <p:cNvPr id="0" name="Picture 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7" y="986"/>
                          <a:ext cx="209" cy="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7749" name="Rectangle 165"/>
          <p:cNvSpPr>
            <a:spLocks noChangeArrowheads="1"/>
          </p:cNvSpPr>
          <p:nvPr/>
        </p:nvSpPr>
        <p:spPr bwMode="auto">
          <a:xfrm>
            <a:off x="1092200" y="2692400"/>
            <a:ext cx="466725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margin of error is: 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67588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2449513" y="3365500"/>
          <a:ext cx="4100512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6" name="Equation" r:id="rId6" imgW="4863960" imgH="939600" progId="Equation.DSMT4">
                  <p:embed/>
                </p:oleObj>
              </mc:Choice>
              <mc:Fallback>
                <p:oleObj name="Equation" r:id="rId6" imgW="4863960" imgH="939600" progId="Equation.DSMT4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513" y="3365500"/>
                        <a:ext cx="4100512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747" name="Rectangle 163"/>
          <p:cNvSpPr>
            <a:spLocks noChangeArrowheads="1"/>
          </p:cNvSpPr>
          <p:nvPr/>
        </p:nvSpPr>
        <p:spPr bwMode="auto">
          <a:xfrm>
            <a:off x="2517371" y="4540250"/>
            <a:ext cx="4241800" cy="971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Thus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, at 95% confidence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,</a:t>
            </a:r>
          </a:p>
          <a:p>
            <a:pPr algn="l">
              <a:lnSpc>
                <a:spcPct val="11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margin of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error is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$1,470. </a:t>
            </a:r>
          </a:p>
          <a:p>
            <a:pPr algn="l">
              <a:lnSpc>
                <a:spcPct val="110000"/>
              </a:lnSpc>
            </a:pPr>
            <a:endParaRPr lang="en-US" sz="6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67754" name="Oval 170"/>
          <p:cNvSpPr>
            <a:spLocks noChangeArrowheads="1"/>
          </p:cNvSpPr>
          <p:nvPr/>
        </p:nvSpPr>
        <p:spPr bwMode="auto">
          <a:xfrm>
            <a:off x="5645150" y="3473450"/>
            <a:ext cx="1085850" cy="552450"/>
          </a:xfrm>
          <a:prstGeom prst="ellipse">
            <a:avLst/>
          </a:prstGeom>
          <a:noFill/>
          <a:ln w="19050">
            <a:solidFill>
              <a:srgbClr val="66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55" name="AutoShape 171"/>
          <p:cNvSpPr>
            <a:spLocks noChangeArrowheads="1"/>
          </p:cNvSpPr>
          <p:nvPr/>
        </p:nvSpPr>
        <p:spPr bwMode="auto">
          <a:xfrm rot="5400000">
            <a:off x="731838" y="18510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56" name="AutoShape 172"/>
          <p:cNvSpPr>
            <a:spLocks noChangeArrowheads="1"/>
          </p:cNvSpPr>
          <p:nvPr/>
        </p:nvSpPr>
        <p:spPr bwMode="auto">
          <a:xfrm rot="5400000">
            <a:off x="731838" y="28987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57" name="AutoShape 173"/>
          <p:cNvSpPr>
            <a:spLocks noChangeArrowheads="1"/>
          </p:cNvSpPr>
          <p:nvPr/>
        </p:nvSpPr>
        <p:spPr bwMode="auto">
          <a:xfrm rot="5400000">
            <a:off x="2152893" y="488048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67" name="Rectangle 183"/>
          <p:cNvSpPr>
            <a:spLocks noChangeArrowheads="1"/>
          </p:cNvSpPr>
          <p:nvPr/>
        </p:nvSpPr>
        <p:spPr bwMode="auto">
          <a:xfrm>
            <a:off x="685800" y="160338"/>
            <a:ext cx="7772400" cy="817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 Estimate of a Population Mean:</a:t>
            </a:r>
            <a:b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</a:t>
            </a: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Known</a:t>
            </a:r>
            <a:endParaRPr lang="en-US" sz="2800" i="1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4" name="Rectangle 167"/>
          <p:cNvSpPr>
            <a:spLocks noChangeArrowheads="1"/>
          </p:cNvSpPr>
          <p:nvPr/>
        </p:nvSpPr>
        <p:spPr bwMode="auto">
          <a:xfrm>
            <a:off x="703263" y="1114425"/>
            <a:ext cx="6038850" cy="50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Discount Sounds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7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6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677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6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7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677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7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6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58" grpId="0" animBg="1"/>
      <p:bldP spid="67749" grpId="0" autoUpdateAnimBg="0"/>
      <p:bldP spid="67747" grpId="0" autoUpdateAnimBg="0"/>
      <p:bldP spid="67754" grpId="0" animBg="1"/>
      <p:bldP spid="67755" grpId="0" animBg="1"/>
      <p:bldP spid="67756" grpId="0" animBg="1"/>
      <p:bldP spid="677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3105150" y="2171700"/>
            <a:ext cx="3028950" cy="15621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5850" y="1600200"/>
            <a:ext cx="5503863" cy="585788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/>
              <a:t>Interval estimate of </a:t>
            </a:r>
            <a:r>
              <a:rPr lang="en-US" i="1">
                <a:latin typeface="Symbol" pitchFamily="18" charset="2"/>
              </a:rPr>
              <a:t></a:t>
            </a:r>
            <a:r>
              <a:rPr lang="en-US"/>
              <a:t>  is: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338"/>
            <a:ext cx="7772400" cy="817562"/>
          </a:xfrm>
        </p:spPr>
        <p:txBody>
          <a:bodyPr/>
          <a:lstStyle/>
          <a:p>
            <a:r>
              <a:rPr lang="en-US" dirty="0"/>
              <a:t>Interval Estimate of a Population Mean:</a:t>
            </a:r>
            <a:br>
              <a:rPr lang="en-US" dirty="0"/>
            </a:br>
            <a:r>
              <a:rPr lang="en-US" i="1" dirty="0">
                <a:latin typeface="Symbol" pitchFamily="18" charset="2"/>
              </a:rPr>
              <a:t></a:t>
            </a:r>
            <a:r>
              <a:rPr lang="en-US" dirty="0"/>
              <a:t>  Known</a:t>
            </a:r>
            <a:endParaRPr lang="en-US" i="1" dirty="0"/>
          </a:p>
        </p:txBody>
      </p:sp>
      <p:sp>
        <p:nvSpPr>
          <p:cNvPr id="63655" name="Rectangle 167"/>
          <p:cNvSpPr>
            <a:spLocks noChangeArrowheads="1"/>
          </p:cNvSpPr>
          <p:nvPr/>
        </p:nvSpPr>
        <p:spPr bwMode="auto">
          <a:xfrm>
            <a:off x="1066800" y="3810000"/>
            <a:ext cx="7200900" cy="1085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We are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95% confident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that the interval contains the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population mean.</a:t>
            </a:r>
          </a:p>
        </p:txBody>
      </p:sp>
      <p:sp>
        <p:nvSpPr>
          <p:cNvPr id="63656" name="Rectangle 168"/>
          <p:cNvSpPr>
            <a:spLocks noChangeArrowheads="1"/>
          </p:cNvSpPr>
          <p:nvPr/>
        </p:nvSpPr>
        <p:spPr bwMode="auto">
          <a:xfrm>
            <a:off x="3200400" y="2266950"/>
            <a:ext cx="287655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$41,100 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+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$1,470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or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$39,630  to  $42,570</a:t>
            </a:r>
          </a:p>
        </p:txBody>
      </p:sp>
      <p:sp>
        <p:nvSpPr>
          <p:cNvPr id="63657" name="AutoShape 169"/>
          <p:cNvSpPr>
            <a:spLocks noChangeArrowheads="1"/>
          </p:cNvSpPr>
          <p:nvPr/>
        </p:nvSpPr>
        <p:spPr bwMode="auto">
          <a:xfrm rot="5400000">
            <a:off x="782638" y="28352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58" name="AutoShape 170"/>
          <p:cNvSpPr>
            <a:spLocks noChangeArrowheads="1"/>
          </p:cNvSpPr>
          <p:nvPr/>
        </p:nvSpPr>
        <p:spPr bwMode="auto">
          <a:xfrm rot="5400000">
            <a:off x="782638" y="40735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67"/>
          <p:cNvSpPr>
            <a:spLocks noChangeArrowheads="1"/>
          </p:cNvSpPr>
          <p:nvPr/>
        </p:nvSpPr>
        <p:spPr bwMode="auto">
          <a:xfrm>
            <a:off x="703263" y="1114425"/>
            <a:ext cx="6038850" cy="50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Discount Sounds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36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636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6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 animBg="1"/>
      <p:bldP spid="63655" grpId="0" autoUpdateAnimBg="0"/>
      <p:bldP spid="63656" grpId="0" autoUpdateAnimBg="0"/>
      <p:bldP spid="63657" grpId="0" animBg="1"/>
      <p:bldP spid="636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38150" y="16033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Using Excel to Construct a</a:t>
            </a:r>
          </a:p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Confidence Interval:  </a:t>
            </a:r>
            <a:r>
              <a:rPr lang="en-US" sz="2800" i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Known </a:t>
            </a:r>
            <a:r>
              <a:rPr lang="en-US" sz="26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Case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2788" y="1108075"/>
            <a:ext cx="433228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Excel Formula Worksheet</a:t>
            </a:r>
          </a:p>
        </p:txBody>
      </p:sp>
      <p:sp>
        <p:nvSpPr>
          <p:cNvPr id="132" name="AutoShape 13"/>
          <p:cNvSpPr>
            <a:spLocks noChangeArrowheads="1"/>
          </p:cNvSpPr>
          <p:nvPr/>
        </p:nvSpPr>
        <p:spPr bwMode="auto">
          <a:xfrm rot="5400000">
            <a:off x="90043" y="356393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347218" y="1574800"/>
            <a:ext cx="7473950" cy="4392613"/>
            <a:chOff x="493" y="992"/>
            <a:chExt cx="4708" cy="2767"/>
          </a:xfrm>
        </p:grpSpPr>
        <p:sp>
          <p:nvSpPr>
            <p:cNvPr id="130" name="Rectangle 14"/>
            <p:cNvSpPr>
              <a:spLocks noChangeArrowheads="1"/>
            </p:cNvSpPr>
            <p:nvPr/>
          </p:nvSpPr>
          <p:spPr bwMode="auto">
            <a:xfrm>
              <a:off x="493" y="992"/>
              <a:ext cx="4708" cy="13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Rectangle 15"/>
            <p:cNvSpPr>
              <a:spLocks noChangeArrowheads="1"/>
            </p:cNvSpPr>
            <p:nvPr/>
          </p:nvSpPr>
          <p:spPr bwMode="auto">
            <a:xfrm>
              <a:off x="493" y="2376"/>
              <a:ext cx="4708" cy="13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775842" y="1545772"/>
            <a:ext cx="7979209" cy="352879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347218" y="1908175"/>
            <a:ext cx="447675" cy="392113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775843" y="1908175"/>
            <a:ext cx="3852863" cy="392113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4580628" y="1908175"/>
            <a:ext cx="4179906" cy="392113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347218" y="2281238"/>
            <a:ext cx="447675" cy="352425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775843" y="2281238"/>
            <a:ext cx="1089025" cy="352425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1845818" y="2281239"/>
            <a:ext cx="2782888" cy="314096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4580628" y="2300288"/>
            <a:ext cx="4179906" cy="314325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347218" y="2614613"/>
            <a:ext cx="447675" cy="352425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29"/>
          <p:cNvSpPr>
            <a:spLocks noChangeArrowheads="1"/>
          </p:cNvSpPr>
          <p:nvPr/>
        </p:nvSpPr>
        <p:spPr bwMode="auto">
          <a:xfrm>
            <a:off x="775843" y="2614613"/>
            <a:ext cx="1089025" cy="352425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1845818" y="2585584"/>
            <a:ext cx="6914716" cy="381454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347218" y="2947988"/>
            <a:ext cx="447675" cy="1019175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Rectangle 33"/>
          <p:cNvSpPr>
            <a:spLocks noChangeArrowheads="1"/>
          </p:cNvSpPr>
          <p:nvPr/>
        </p:nvSpPr>
        <p:spPr bwMode="auto">
          <a:xfrm>
            <a:off x="775843" y="2947988"/>
            <a:ext cx="1089025" cy="1019175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34"/>
          <p:cNvSpPr>
            <a:spLocks noChangeArrowheads="1"/>
          </p:cNvSpPr>
          <p:nvPr/>
        </p:nvSpPr>
        <p:spPr bwMode="auto">
          <a:xfrm>
            <a:off x="1845818" y="2947988"/>
            <a:ext cx="2782888" cy="101917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>
            <a:off x="4580628" y="2947988"/>
            <a:ext cx="4200515" cy="1019175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37"/>
          <p:cNvSpPr>
            <a:spLocks noChangeArrowheads="1"/>
          </p:cNvSpPr>
          <p:nvPr/>
        </p:nvSpPr>
        <p:spPr bwMode="auto">
          <a:xfrm>
            <a:off x="347218" y="3948113"/>
            <a:ext cx="447675" cy="352425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775843" y="3948113"/>
            <a:ext cx="1089025" cy="352425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1845817" y="3938589"/>
            <a:ext cx="6935326" cy="38100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41"/>
          <p:cNvSpPr>
            <a:spLocks noChangeArrowheads="1"/>
          </p:cNvSpPr>
          <p:nvPr/>
        </p:nvSpPr>
        <p:spPr bwMode="auto">
          <a:xfrm>
            <a:off x="347218" y="4281488"/>
            <a:ext cx="447675" cy="352425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Rectangle 42"/>
          <p:cNvSpPr>
            <a:spLocks noChangeArrowheads="1"/>
          </p:cNvSpPr>
          <p:nvPr/>
        </p:nvSpPr>
        <p:spPr bwMode="auto">
          <a:xfrm>
            <a:off x="775843" y="4281488"/>
            <a:ext cx="1089025" cy="352425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43"/>
          <p:cNvSpPr>
            <a:spLocks noChangeArrowheads="1"/>
          </p:cNvSpPr>
          <p:nvPr/>
        </p:nvSpPr>
        <p:spPr bwMode="auto">
          <a:xfrm>
            <a:off x="1845818" y="4281488"/>
            <a:ext cx="2782888" cy="35242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Rectangle 44"/>
          <p:cNvSpPr>
            <a:spLocks noChangeArrowheads="1"/>
          </p:cNvSpPr>
          <p:nvPr/>
        </p:nvSpPr>
        <p:spPr bwMode="auto">
          <a:xfrm>
            <a:off x="4573704" y="4281489"/>
            <a:ext cx="4186831" cy="402092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47218" y="4614863"/>
            <a:ext cx="447675" cy="352425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47"/>
          <p:cNvSpPr>
            <a:spLocks noChangeArrowheads="1"/>
          </p:cNvSpPr>
          <p:nvPr/>
        </p:nvSpPr>
        <p:spPr bwMode="auto">
          <a:xfrm>
            <a:off x="775843" y="4614863"/>
            <a:ext cx="1089025" cy="352425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Rectangle 48"/>
          <p:cNvSpPr>
            <a:spLocks noChangeArrowheads="1"/>
          </p:cNvSpPr>
          <p:nvPr/>
        </p:nvSpPr>
        <p:spPr bwMode="auto">
          <a:xfrm>
            <a:off x="1845817" y="4633913"/>
            <a:ext cx="6914717" cy="33337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Rectangle 49"/>
          <p:cNvSpPr>
            <a:spLocks noChangeArrowheads="1"/>
          </p:cNvSpPr>
          <p:nvPr/>
        </p:nvSpPr>
        <p:spPr bwMode="auto">
          <a:xfrm>
            <a:off x="347218" y="4948238"/>
            <a:ext cx="447675" cy="1019175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Rectangle 50"/>
          <p:cNvSpPr>
            <a:spLocks noChangeArrowheads="1"/>
          </p:cNvSpPr>
          <p:nvPr/>
        </p:nvSpPr>
        <p:spPr bwMode="auto">
          <a:xfrm>
            <a:off x="775843" y="4948238"/>
            <a:ext cx="1089025" cy="1019175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Rectangle 51"/>
          <p:cNvSpPr>
            <a:spLocks noChangeArrowheads="1"/>
          </p:cNvSpPr>
          <p:nvPr/>
        </p:nvSpPr>
        <p:spPr bwMode="auto">
          <a:xfrm>
            <a:off x="1845818" y="4948238"/>
            <a:ext cx="2782888" cy="101917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Rectangle 52"/>
          <p:cNvSpPr>
            <a:spLocks noChangeArrowheads="1"/>
          </p:cNvSpPr>
          <p:nvPr/>
        </p:nvSpPr>
        <p:spPr bwMode="auto">
          <a:xfrm>
            <a:off x="4580628" y="4948238"/>
            <a:ext cx="4179906" cy="1019175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56"/>
          <p:cNvSpPr>
            <a:spLocks noChangeArrowheads="1"/>
          </p:cNvSpPr>
          <p:nvPr/>
        </p:nvSpPr>
        <p:spPr bwMode="auto">
          <a:xfrm>
            <a:off x="1255268" y="15938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/>
                <a:latin typeface="Arial" pitchFamily="34" charset="0"/>
              </a:rPr>
              <a:t>A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" name="Rectangle 57"/>
          <p:cNvSpPr>
            <a:spLocks noChangeArrowheads="1"/>
          </p:cNvSpPr>
          <p:nvPr/>
        </p:nvSpPr>
        <p:spPr bwMode="auto">
          <a:xfrm>
            <a:off x="3084068" y="15938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/>
                <a:latin typeface="Arial" pitchFamily="34" charset="0"/>
              </a:rPr>
              <a:t>B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" name="Rectangle 58"/>
          <p:cNvSpPr>
            <a:spLocks noChangeArrowheads="1"/>
          </p:cNvSpPr>
          <p:nvPr/>
        </p:nvSpPr>
        <p:spPr bwMode="auto">
          <a:xfrm>
            <a:off x="6488793" y="15938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effectLst/>
                <a:latin typeface="Arial" pitchFamily="34" charset="0"/>
              </a:rPr>
              <a:t>C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" name="Rectangle 59"/>
          <p:cNvSpPr>
            <a:spLocks noChangeArrowheads="1"/>
          </p:cNvSpPr>
          <p:nvPr/>
        </p:nvSpPr>
        <p:spPr bwMode="auto">
          <a:xfrm>
            <a:off x="501206" y="1966913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/>
                <a:latin typeface="Arial" pitchFamily="34" charset="0"/>
              </a:rPr>
              <a:t>1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" name="Rectangle 60"/>
          <p:cNvSpPr>
            <a:spLocks noChangeArrowheads="1"/>
          </p:cNvSpPr>
          <p:nvPr/>
        </p:nvSpPr>
        <p:spPr bwMode="auto">
          <a:xfrm>
            <a:off x="890143" y="1966913"/>
            <a:ext cx="88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/>
                <a:latin typeface="Arial" pitchFamily="34" charset="0"/>
              </a:rPr>
              <a:t>Income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" name="Rectangle 61"/>
          <p:cNvSpPr>
            <a:spLocks noChangeArrowheads="1"/>
          </p:cNvSpPr>
          <p:nvPr/>
        </p:nvSpPr>
        <p:spPr bwMode="auto">
          <a:xfrm>
            <a:off x="2925773" y="1966913"/>
            <a:ext cx="1481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effectLst/>
                <a:latin typeface="Arial" pitchFamily="34" charset="0"/>
              </a:rPr>
              <a:t>Sample Size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" name="Rectangle 62"/>
          <p:cNvSpPr>
            <a:spLocks noChangeArrowheads="1"/>
          </p:cNvSpPr>
          <p:nvPr/>
        </p:nvSpPr>
        <p:spPr bwMode="auto">
          <a:xfrm>
            <a:off x="4620315" y="1966913"/>
            <a:ext cx="2054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/>
                <a:latin typeface="Arial" pitchFamily="34" charset="0"/>
              </a:rPr>
              <a:t>=COUNT(A2:A37)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" name="Rectangle 63"/>
          <p:cNvSpPr>
            <a:spLocks noChangeArrowheads="1"/>
          </p:cNvSpPr>
          <p:nvPr/>
        </p:nvSpPr>
        <p:spPr bwMode="auto">
          <a:xfrm>
            <a:off x="501206" y="2300288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/>
                <a:latin typeface="Arial" pitchFamily="34" charset="0"/>
              </a:rPr>
              <a:t>2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" name="Rectangle 64"/>
          <p:cNvSpPr>
            <a:spLocks noChangeArrowheads="1"/>
          </p:cNvSpPr>
          <p:nvPr/>
        </p:nvSpPr>
        <p:spPr bwMode="auto">
          <a:xfrm>
            <a:off x="985393" y="2300288"/>
            <a:ext cx="776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/>
                <a:latin typeface="Arial" pitchFamily="34" charset="0"/>
              </a:rPr>
              <a:t>45,600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" name="Rectangle 65"/>
          <p:cNvSpPr>
            <a:spLocks noChangeArrowheads="1"/>
          </p:cNvSpPr>
          <p:nvPr/>
        </p:nvSpPr>
        <p:spPr bwMode="auto">
          <a:xfrm>
            <a:off x="2779723" y="2300288"/>
            <a:ext cx="162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/>
                <a:latin typeface="Arial" pitchFamily="34" charset="0"/>
              </a:rPr>
              <a:t>Sample Mean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" name="Rectangle 66"/>
          <p:cNvSpPr>
            <a:spLocks noChangeArrowheads="1"/>
          </p:cNvSpPr>
          <p:nvPr/>
        </p:nvSpPr>
        <p:spPr bwMode="auto">
          <a:xfrm>
            <a:off x="4633015" y="2300288"/>
            <a:ext cx="2379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/>
                <a:latin typeface="Arial" pitchFamily="34" charset="0"/>
              </a:rPr>
              <a:t>=AVERAGE(A2:A37)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" name="Rectangle 67"/>
          <p:cNvSpPr>
            <a:spLocks noChangeArrowheads="1"/>
          </p:cNvSpPr>
          <p:nvPr/>
        </p:nvSpPr>
        <p:spPr bwMode="auto">
          <a:xfrm>
            <a:off x="501206" y="2633663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/>
                <a:latin typeface="Arial" pitchFamily="34" charset="0"/>
              </a:rPr>
              <a:t>3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" name="Rectangle 68"/>
          <p:cNvSpPr>
            <a:spLocks noChangeArrowheads="1"/>
          </p:cNvSpPr>
          <p:nvPr/>
        </p:nvSpPr>
        <p:spPr bwMode="auto">
          <a:xfrm>
            <a:off x="985393" y="2633663"/>
            <a:ext cx="776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/>
                <a:latin typeface="Arial" pitchFamily="34" charset="0"/>
              </a:rPr>
              <a:t>39,601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" name="Rectangle 69"/>
          <p:cNvSpPr>
            <a:spLocks noChangeArrowheads="1"/>
          </p:cNvSpPr>
          <p:nvPr/>
        </p:nvSpPr>
        <p:spPr bwMode="auto">
          <a:xfrm>
            <a:off x="501206" y="2967038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/>
                <a:latin typeface="Arial" pitchFamily="34" charset="0"/>
              </a:rPr>
              <a:t>4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" name="Rectangle 70"/>
          <p:cNvSpPr>
            <a:spLocks noChangeArrowheads="1"/>
          </p:cNvSpPr>
          <p:nvPr/>
        </p:nvSpPr>
        <p:spPr bwMode="auto">
          <a:xfrm>
            <a:off x="985393" y="2967038"/>
            <a:ext cx="776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/>
                <a:latin typeface="Arial" pitchFamily="34" charset="0"/>
              </a:rPr>
              <a:t>40,035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" name="Rectangle 71"/>
          <p:cNvSpPr>
            <a:spLocks noChangeArrowheads="1"/>
          </p:cNvSpPr>
          <p:nvPr/>
        </p:nvSpPr>
        <p:spPr bwMode="auto">
          <a:xfrm>
            <a:off x="1968511" y="2967038"/>
            <a:ext cx="2468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/>
                <a:latin typeface="Arial" pitchFamily="34" charset="0"/>
              </a:rPr>
              <a:t>Population Std. Dev.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6" name="Rectangle 72"/>
          <p:cNvSpPr>
            <a:spLocks noChangeArrowheads="1"/>
          </p:cNvSpPr>
          <p:nvPr/>
        </p:nvSpPr>
        <p:spPr bwMode="auto">
          <a:xfrm>
            <a:off x="4663178" y="2967038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/>
                <a:latin typeface="Arial" pitchFamily="34" charset="0"/>
              </a:rPr>
              <a:t>4500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" name="Rectangle 73"/>
          <p:cNvSpPr>
            <a:spLocks noChangeArrowheads="1"/>
          </p:cNvSpPr>
          <p:nvPr/>
        </p:nvSpPr>
        <p:spPr bwMode="auto">
          <a:xfrm>
            <a:off x="501206" y="3300413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/>
                <a:latin typeface="Arial" pitchFamily="34" charset="0"/>
              </a:rPr>
              <a:t>5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" name="Rectangle 74"/>
          <p:cNvSpPr>
            <a:spLocks noChangeArrowheads="1"/>
          </p:cNvSpPr>
          <p:nvPr/>
        </p:nvSpPr>
        <p:spPr bwMode="auto">
          <a:xfrm>
            <a:off x="985393" y="3300413"/>
            <a:ext cx="776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/>
                <a:latin typeface="Arial" pitchFamily="34" charset="0"/>
              </a:rPr>
              <a:t>41,735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" name="Rectangle 75"/>
          <p:cNvSpPr>
            <a:spLocks noChangeArrowheads="1"/>
          </p:cNvSpPr>
          <p:nvPr/>
        </p:nvSpPr>
        <p:spPr bwMode="auto">
          <a:xfrm>
            <a:off x="2300298" y="3300413"/>
            <a:ext cx="2173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/>
                <a:latin typeface="Arial" pitchFamily="34" charset="0"/>
              </a:rPr>
              <a:t>Confidence Coeff.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" name="Rectangle 76"/>
          <p:cNvSpPr>
            <a:spLocks noChangeArrowheads="1"/>
          </p:cNvSpPr>
          <p:nvPr/>
        </p:nvSpPr>
        <p:spPr bwMode="auto">
          <a:xfrm>
            <a:off x="4660003" y="3300413"/>
            <a:ext cx="493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/>
                <a:latin typeface="Arial" pitchFamily="34" charset="0"/>
              </a:rPr>
              <a:t>0.95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" name="Rectangle 77"/>
          <p:cNvSpPr>
            <a:spLocks noChangeArrowheads="1"/>
          </p:cNvSpPr>
          <p:nvPr/>
        </p:nvSpPr>
        <p:spPr bwMode="auto">
          <a:xfrm>
            <a:off x="501206" y="3633788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/>
                <a:latin typeface="Arial" pitchFamily="34" charset="0"/>
              </a:rPr>
              <a:t>6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" name="Rectangle 78"/>
          <p:cNvSpPr>
            <a:spLocks noChangeArrowheads="1"/>
          </p:cNvSpPr>
          <p:nvPr/>
        </p:nvSpPr>
        <p:spPr bwMode="auto">
          <a:xfrm>
            <a:off x="985393" y="3633788"/>
            <a:ext cx="776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/>
                <a:latin typeface="Arial" pitchFamily="34" charset="0"/>
              </a:rPr>
              <a:t>37,600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" name="Rectangle 79"/>
          <p:cNvSpPr>
            <a:spLocks noChangeArrowheads="1"/>
          </p:cNvSpPr>
          <p:nvPr/>
        </p:nvSpPr>
        <p:spPr bwMode="auto">
          <a:xfrm>
            <a:off x="1906457" y="3633788"/>
            <a:ext cx="24720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effectLst/>
                <a:latin typeface="Arial" pitchFamily="34" charset="0"/>
              </a:rPr>
              <a:t>Lev. of </a:t>
            </a:r>
            <a:r>
              <a:rPr lang="en-US" sz="2000" b="1" dirty="0" smtClean="0">
                <a:solidFill>
                  <a:srgbClr val="FFFFFF"/>
                </a:solidFill>
                <a:effectLst/>
                <a:latin typeface="Arial" pitchFamily="34" charset="0"/>
              </a:rPr>
              <a:t>Significance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" name="Rectangle 80"/>
          <p:cNvSpPr>
            <a:spLocks noChangeArrowheads="1"/>
          </p:cNvSpPr>
          <p:nvPr/>
        </p:nvSpPr>
        <p:spPr bwMode="auto">
          <a:xfrm>
            <a:off x="4664765" y="3633788"/>
            <a:ext cx="698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/>
                <a:latin typeface="Arial" pitchFamily="34" charset="0"/>
              </a:rPr>
              <a:t>=1-C5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" name="Rectangle 81"/>
          <p:cNvSpPr>
            <a:spLocks noChangeArrowheads="1"/>
          </p:cNvSpPr>
          <p:nvPr/>
        </p:nvSpPr>
        <p:spPr bwMode="auto">
          <a:xfrm>
            <a:off x="501206" y="3967163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/>
                <a:latin typeface="Arial" pitchFamily="34" charset="0"/>
              </a:rPr>
              <a:t>7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" name="Rectangle 82"/>
          <p:cNvSpPr>
            <a:spLocks noChangeArrowheads="1"/>
          </p:cNvSpPr>
          <p:nvPr/>
        </p:nvSpPr>
        <p:spPr bwMode="auto">
          <a:xfrm>
            <a:off x="985393" y="3967163"/>
            <a:ext cx="776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/>
                <a:latin typeface="Arial" pitchFamily="34" charset="0"/>
              </a:rPr>
              <a:t>46,080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" name="Rectangle 83"/>
          <p:cNvSpPr>
            <a:spLocks noChangeArrowheads="1"/>
          </p:cNvSpPr>
          <p:nvPr/>
        </p:nvSpPr>
        <p:spPr bwMode="auto">
          <a:xfrm>
            <a:off x="501206" y="4300538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/>
                <a:latin typeface="Arial" pitchFamily="34" charset="0"/>
              </a:rPr>
              <a:t>8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8" name="Rectangle 84"/>
          <p:cNvSpPr>
            <a:spLocks noChangeArrowheads="1"/>
          </p:cNvSpPr>
          <p:nvPr/>
        </p:nvSpPr>
        <p:spPr bwMode="auto">
          <a:xfrm>
            <a:off x="985393" y="4300538"/>
            <a:ext cx="776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/>
                <a:latin typeface="Arial" pitchFamily="34" charset="0"/>
              </a:rPr>
              <a:t>48,925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9" name="Rectangle 85"/>
          <p:cNvSpPr>
            <a:spLocks noChangeArrowheads="1"/>
          </p:cNvSpPr>
          <p:nvPr/>
        </p:nvSpPr>
        <p:spPr bwMode="auto">
          <a:xfrm>
            <a:off x="2589223" y="4300538"/>
            <a:ext cx="1831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/>
                <a:latin typeface="Arial" pitchFamily="34" charset="0"/>
              </a:rPr>
              <a:t>Margin of Error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" name="Rectangle 86"/>
          <p:cNvSpPr>
            <a:spLocks noChangeArrowheads="1"/>
          </p:cNvSpPr>
          <p:nvPr/>
        </p:nvSpPr>
        <p:spPr bwMode="auto">
          <a:xfrm>
            <a:off x="4638728" y="4300538"/>
            <a:ext cx="39994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effectLst/>
                <a:latin typeface="Arial" pitchFamily="34" charset="0"/>
              </a:rPr>
              <a:t>=</a:t>
            </a:r>
            <a:r>
              <a:rPr lang="en-US" sz="2000" dirty="0" smtClean="0">
                <a:solidFill>
                  <a:srgbClr val="FFFFFF"/>
                </a:solidFill>
                <a:effectLst/>
                <a:latin typeface="Arial" pitchFamily="34" charset="0"/>
              </a:rPr>
              <a:t>CONFIDENCE.NORM(C6,C4,C1</a:t>
            </a:r>
            <a:r>
              <a:rPr lang="en-US" sz="2000" dirty="0">
                <a:solidFill>
                  <a:srgbClr val="FFFFFF"/>
                </a:solidFill>
                <a:effectLst/>
                <a:latin typeface="Arial" pitchFamily="34" charset="0"/>
              </a:rPr>
              <a:t>)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" name="Rectangle 87"/>
          <p:cNvSpPr>
            <a:spLocks noChangeArrowheads="1"/>
          </p:cNvSpPr>
          <p:nvPr/>
        </p:nvSpPr>
        <p:spPr bwMode="auto">
          <a:xfrm>
            <a:off x="501206" y="4633913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/>
                <a:latin typeface="Arial" pitchFamily="34" charset="0"/>
              </a:rPr>
              <a:t>9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2" name="Rectangle 88"/>
          <p:cNvSpPr>
            <a:spLocks noChangeArrowheads="1"/>
          </p:cNvSpPr>
          <p:nvPr/>
        </p:nvSpPr>
        <p:spPr bwMode="auto">
          <a:xfrm>
            <a:off x="985393" y="4633913"/>
            <a:ext cx="776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/>
                <a:latin typeface="Arial" pitchFamily="34" charset="0"/>
              </a:rPr>
              <a:t>45,350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3" name="Rectangle 89"/>
          <p:cNvSpPr>
            <a:spLocks noChangeArrowheads="1"/>
          </p:cNvSpPr>
          <p:nvPr/>
        </p:nvSpPr>
        <p:spPr bwMode="auto">
          <a:xfrm>
            <a:off x="425006" y="496728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/>
                <a:latin typeface="Arial" pitchFamily="34" charset="0"/>
              </a:rPr>
              <a:t>10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" name="Rectangle 90"/>
          <p:cNvSpPr>
            <a:spLocks noChangeArrowheads="1"/>
          </p:cNvSpPr>
          <p:nvPr/>
        </p:nvSpPr>
        <p:spPr bwMode="auto">
          <a:xfrm>
            <a:off x="985393" y="4967288"/>
            <a:ext cx="776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/>
                <a:latin typeface="Arial" pitchFamily="34" charset="0"/>
              </a:rPr>
              <a:t>35,900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" name="Rectangle 91"/>
          <p:cNvSpPr>
            <a:spLocks noChangeArrowheads="1"/>
          </p:cNvSpPr>
          <p:nvPr/>
        </p:nvSpPr>
        <p:spPr bwMode="auto">
          <a:xfrm>
            <a:off x="2659073" y="4967288"/>
            <a:ext cx="1762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/>
                <a:latin typeface="Arial" pitchFamily="34" charset="0"/>
              </a:rPr>
              <a:t>Point Estimate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6" name="Rectangle 92"/>
          <p:cNvSpPr>
            <a:spLocks noChangeArrowheads="1"/>
          </p:cNvSpPr>
          <p:nvPr/>
        </p:nvSpPr>
        <p:spPr bwMode="auto">
          <a:xfrm>
            <a:off x="4637778" y="4967288"/>
            <a:ext cx="473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/>
                <a:latin typeface="Arial" pitchFamily="34" charset="0"/>
              </a:rPr>
              <a:t>=C2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" name="Rectangle 93"/>
          <p:cNvSpPr>
            <a:spLocks noChangeArrowheads="1"/>
          </p:cNvSpPr>
          <p:nvPr/>
        </p:nvSpPr>
        <p:spPr bwMode="auto">
          <a:xfrm>
            <a:off x="425006" y="530066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/>
                <a:latin typeface="Arial" pitchFamily="34" charset="0"/>
              </a:rPr>
              <a:t>11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" name="Rectangle 94"/>
          <p:cNvSpPr>
            <a:spLocks noChangeArrowheads="1"/>
          </p:cNvSpPr>
          <p:nvPr/>
        </p:nvSpPr>
        <p:spPr bwMode="auto">
          <a:xfrm>
            <a:off x="985393" y="5300663"/>
            <a:ext cx="776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/>
                <a:latin typeface="Arial" pitchFamily="34" charset="0"/>
              </a:rPr>
              <a:t>37,550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9" name="Rectangle 95"/>
          <p:cNvSpPr>
            <a:spLocks noChangeArrowheads="1"/>
          </p:cNvSpPr>
          <p:nvPr/>
        </p:nvSpPr>
        <p:spPr bwMode="auto">
          <a:xfrm>
            <a:off x="3001973" y="5300663"/>
            <a:ext cx="142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/>
                <a:latin typeface="Arial" pitchFamily="34" charset="0"/>
              </a:rPr>
              <a:t>Lower Limit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" name="Rectangle 96"/>
          <p:cNvSpPr>
            <a:spLocks noChangeArrowheads="1"/>
          </p:cNvSpPr>
          <p:nvPr/>
        </p:nvSpPr>
        <p:spPr bwMode="auto">
          <a:xfrm>
            <a:off x="4663178" y="5300663"/>
            <a:ext cx="1023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/>
                <a:latin typeface="Arial" pitchFamily="34" charset="0"/>
              </a:rPr>
              <a:t>=C10-C8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" name="Rectangle 97"/>
          <p:cNvSpPr>
            <a:spLocks noChangeArrowheads="1"/>
          </p:cNvSpPr>
          <p:nvPr/>
        </p:nvSpPr>
        <p:spPr bwMode="auto">
          <a:xfrm>
            <a:off x="425006" y="56340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/>
                <a:latin typeface="Arial" pitchFamily="34" charset="0"/>
              </a:rPr>
              <a:t>12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" name="Rectangle 98"/>
          <p:cNvSpPr>
            <a:spLocks noChangeArrowheads="1"/>
          </p:cNvSpPr>
          <p:nvPr/>
        </p:nvSpPr>
        <p:spPr bwMode="auto">
          <a:xfrm>
            <a:off x="985393" y="5634038"/>
            <a:ext cx="776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/>
                <a:latin typeface="Arial" pitchFamily="34" charset="0"/>
              </a:rPr>
              <a:t>34,745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3" name="Rectangle 99"/>
          <p:cNvSpPr>
            <a:spLocks noChangeArrowheads="1"/>
          </p:cNvSpPr>
          <p:nvPr/>
        </p:nvSpPr>
        <p:spPr bwMode="auto">
          <a:xfrm>
            <a:off x="3021023" y="5634038"/>
            <a:ext cx="1409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/>
                <a:latin typeface="Arial" pitchFamily="34" charset="0"/>
              </a:rPr>
              <a:t>Upper Limit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4" name="Rectangle 100"/>
          <p:cNvSpPr>
            <a:spLocks noChangeArrowheads="1"/>
          </p:cNvSpPr>
          <p:nvPr/>
        </p:nvSpPr>
        <p:spPr bwMode="auto">
          <a:xfrm>
            <a:off x="4661590" y="5634038"/>
            <a:ext cx="1087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/>
                <a:latin typeface="Arial" pitchFamily="34" charset="0"/>
              </a:rPr>
              <a:t>=C10+C8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7" name="Line 108"/>
          <p:cNvSpPr>
            <a:spLocks noChangeShapeType="1"/>
          </p:cNvSpPr>
          <p:nvPr/>
        </p:nvSpPr>
        <p:spPr bwMode="auto">
          <a:xfrm>
            <a:off x="1845818" y="1593850"/>
            <a:ext cx="1588" cy="135413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Rectangle 109"/>
          <p:cNvSpPr>
            <a:spLocks noChangeArrowheads="1"/>
          </p:cNvSpPr>
          <p:nvPr/>
        </p:nvSpPr>
        <p:spPr bwMode="auto">
          <a:xfrm>
            <a:off x="1845818" y="1593850"/>
            <a:ext cx="19050" cy="1354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Line 112"/>
          <p:cNvSpPr>
            <a:spLocks noChangeShapeType="1"/>
          </p:cNvSpPr>
          <p:nvPr/>
        </p:nvSpPr>
        <p:spPr bwMode="auto">
          <a:xfrm>
            <a:off x="4551600" y="1593850"/>
            <a:ext cx="1588" cy="135413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114"/>
          <p:cNvSpPr>
            <a:spLocks noChangeShapeType="1"/>
          </p:cNvSpPr>
          <p:nvPr/>
        </p:nvSpPr>
        <p:spPr bwMode="auto">
          <a:xfrm>
            <a:off x="4551600" y="2967038"/>
            <a:ext cx="1588" cy="30003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Line 116"/>
          <p:cNvSpPr>
            <a:spLocks noChangeShapeType="1"/>
          </p:cNvSpPr>
          <p:nvPr/>
        </p:nvSpPr>
        <p:spPr bwMode="auto">
          <a:xfrm>
            <a:off x="347218" y="1574800"/>
            <a:ext cx="1588" cy="439261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Rectangle 117"/>
          <p:cNvSpPr>
            <a:spLocks noChangeArrowheads="1"/>
          </p:cNvSpPr>
          <p:nvPr/>
        </p:nvSpPr>
        <p:spPr bwMode="auto">
          <a:xfrm>
            <a:off x="347218" y="1574800"/>
            <a:ext cx="19050" cy="44116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Line 118"/>
          <p:cNvSpPr>
            <a:spLocks noChangeShapeType="1"/>
          </p:cNvSpPr>
          <p:nvPr/>
        </p:nvSpPr>
        <p:spPr bwMode="auto">
          <a:xfrm>
            <a:off x="775843" y="1593850"/>
            <a:ext cx="1588" cy="4373563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Rectangle 119"/>
          <p:cNvSpPr>
            <a:spLocks noChangeArrowheads="1"/>
          </p:cNvSpPr>
          <p:nvPr/>
        </p:nvSpPr>
        <p:spPr bwMode="auto">
          <a:xfrm>
            <a:off x="775843" y="1579336"/>
            <a:ext cx="19050" cy="4392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Line 120"/>
          <p:cNvSpPr>
            <a:spLocks noChangeShapeType="1"/>
          </p:cNvSpPr>
          <p:nvPr/>
        </p:nvSpPr>
        <p:spPr bwMode="auto">
          <a:xfrm>
            <a:off x="1845818" y="2967038"/>
            <a:ext cx="1588" cy="30003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Rectangle 121"/>
          <p:cNvSpPr>
            <a:spLocks noChangeArrowheads="1"/>
          </p:cNvSpPr>
          <p:nvPr/>
        </p:nvSpPr>
        <p:spPr bwMode="auto">
          <a:xfrm>
            <a:off x="1845818" y="2967038"/>
            <a:ext cx="19050" cy="3019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Rectangle 123"/>
          <p:cNvSpPr>
            <a:spLocks noChangeArrowheads="1"/>
          </p:cNvSpPr>
          <p:nvPr/>
        </p:nvSpPr>
        <p:spPr bwMode="auto">
          <a:xfrm>
            <a:off x="8745528" y="1579336"/>
            <a:ext cx="19050" cy="43926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" name="Line 124"/>
          <p:cNvSpPr>
            <a:spLocks noChangeShapeType="1"/>
          </p:cNvSpPr>
          <p:nvPr/>
        </p:nvSpPr>
        <p:spPr bwMode="auto">
          <a:xfrm>
            <a:off x="344499" y="1564822"/>
            <a:ext cx="842213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Line 126"/>
          <p:cNvSpPr>
            <a:spLocks noChangeShapeType="1"/>
          </p:cNvSpPr>
          <p:nvPr/>
        </p:nvSpPr>
        <p:spPr bwMode="auto">
          <a:xfrm flipV="1">
            <a:off x="366267" y="1898650"/>
            <a:ext cx="8414876" cy="95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Line 130"/>
          <p:cNvSpPr>
            <a:spLocks noChangeShapeType="1"/>
          </p:cNvSpPr>
          <p:nvPr/>
        </p:nvSpPr>
        <p:spPr bwMode="auto">
          <a:xfrm>
            <a:off x="344499" y="2605087"/>
            <a:ext cx="8420079" cy="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Line 132"/>
          <p:cNvSpPr>
            <a:spLocks noChangeShapeType="1"/>
          </p:cNvSpPr>
          <p:nvPr/>
        </p:nvSpPr>
        <p:spPr bwMode="auto">
          <a:xfrm>
            <a:off x="347218" y="2947988"/>
            <a:ext cx="8407834" cy="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Line 134"/>
          <p:cNvSpPr>
            <a:spLocks noChangeShapeType="1"/>
          </p:cNvSpPr>
          <p:nvPr/>
        </p:nvSpPr>
        <p:spPr bwMode="auto">
          <a:xfrm>
            <a:off x="366268" y="3281362"/>
            <a:ext cx="8388784" cy="952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136"/>
          <p:cNvSpPr>
            <a:spLocks noChangeShapeType="1"/>
          </p:cNvSpPr>
          <p:nvPr/>
        </p:nvSpPr>
        <p:spPr bwMode="auto">
          <a:xfrm>
            <a:off x="366268" y="3614738"/>
            <a:ext cx="8398310" cy="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Line 138"/>
          <p:cNvSpPr>
            <a:spLocks noChangeShapeType="1"/>
          </p:cNvSpPr>
          <p:nvPr/>
        </p:nvSpPr>
        <p:spPr bwMode="auto">
          <a:xfrm>
            <a:off x="382832" y="3917724"/>
            <a:ext cx="8381745" cy="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140"/>
          <p:cNvSpPr>
            <a:spLocks noChangeShapeType="1"/>
          </p:cNvSpPr>
          <p:nvPr/>
        </p:nvSpPr>
        <p:spPr bwMode="auto">
          <a:xfrm>
            <a:off x="366267" y="4281488"/>
            <a:ext cx="8414875" cy="1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Line 144"/>
          <p:cNvSpPr>
            <a:spLocks noChangeShapeType="1"/>
          </p:cNvSpPr>
          <p:nvPr/>
        </p:nvSpPr>
        <p:spPr bwMode="auto">
          <a:xfrm>
            <a:off x="366268" y="4948238"/>
            <a:ext cx="8398310" cy="794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Line 146"/>
          <p:cNvSpPr>
            <a:spLocks noChangeShapeType="1"/>
          </p:cNvSpPr>
          <p:nvPr/>
        </p:nvSpPr>
        <p:spPr bwMode="auto">
          <a:xfrm>
            <a:off x="366268" y="5281613"/>
            <a:ext cx="8388784" cy="1905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Line 148"/>
          <p:cNvSpPr>
            <a:spLocks noChangeShapeType="1"/>
          </p:cNvSpPr>
          <p:nvPr/>
        </p:nvSpPr>
        <p:spPr bwMode="auto">
          <a:xfrm>
            <a:off x="366268" y="5614988"/>
            <a:ext cx="8398310" cy="1905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Line 150"/>
          <p:cNvSpPr>
            <a:spLocks noChangeShapeType="1"/>
          </p:cNvSpPr>
          <p:nvPr/>
        </p:nvSpPr>
        <p:spPr bwMode="auto">
          <a:xfrm>
            <a:off x="380782" y="5973763"/>
            <a:ext cx="8379260" cy="127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AutoShape 5"/>
          <p:cNvSpPr>
            <a:spLocks noChangeArrowheads="1"/>
          </p:cNvSpPr>
          <p:nvPr/>
        </p:nvSpPr>
        <p:spPr bwMode="auto">
          <a:xfrm>
            <a:off x="6176065" y="4732338"/>
            <a:ext cx="1943100" cy="1108075"/>
          </a:xfrm>
          <a:prstGeom prst="roundRect">
            <a:avLst>
              <a:gd name="adj" fmla="val 16667"/>
            </a:avLst>
          </a:prstGeom>
          <a:solidFill>
            <a:srgbClr val="5E00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Note:</a:t>
            </a:r>
          </a:p>
          <a:p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Rows 13-37</a:t>
            </a:r>
          </a:p>
          <a:p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are not shown.</a:t>
            </a:r>
          </a:p>
        </p:txBody>
      </p:sp>
      <p:sp>
        <p:nvSpPr>
          <p:cNvPr id="134" name="Line 140"/>
          <p:cNvSpPr>
            <a:spLocks noChangeShapeType="1"/>
          </p:cNvSpPr>
          <p:nvPr/>
        </p:nvSpPr>
        <p:spPr bwMode="auto">
          <a:xfrm>
            <a:off x="344499" y="4637084"/>
            <a:ext cx="8414875" cy="1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Line 140"/>
          <p:cNvSpPr>
            <a:spLocks noChangeShapeType="1"/>
          </p:cNvSpPr>
          <p:nvPr/>
        </p:nvSpPr>
        <p:spPr bwMode="auto">
          <a:xfrm>
            <a:off x="354940" y="2285432"/>
            <a:ext cx="8414875" cy="1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" name="Right Triangle 135"/>
          <p:cNvSpPr/>
          <p:nvPr/>
        </p:nvSpPr>
        <p:spPr bwMode="auto">
          <a:xfrm flipH="1">
            <a:off x="436774" y="1608365"/>
            <a:ext cx="317093" cy="273504"/>
          </a:xfrm>
          <a:prstGeom prst="rtTriangle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64383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38150" y="16033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Using Excel to Construct a</a:t>
            </a:r>
          </a:p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Confidence Interval:  </a:t>
            </a:r>
            <a:r>
              <a:rPr lang="en-US" sz="2800" i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Known </a:t>
            </a:r>
            <a:r>
              <a:rPr lang="en-US" sz="26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Case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2788" y="1108075"/>
            <a:ext cx="433228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Excel </a:t>
            </a:r>
            <a:r>
              <a:rPr lang="en-US" sz="24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Value </a:t>
            </a: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Worksheet</a:t>
            </a: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 rot="5400000">
            <a:off x="90043" y="356393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9" name="Group 108"/>
          <p:cNvGrpSpPr/>
          <p:nvPr/>
        </p:nvGrpSpPr>
        <p:grpSpPr>
          <a:xfrm>
            <a:off x="344499" y="1545772"/>
            <a:ext cx="8436644" cy="4440691"/>
            <a:chOff x="344499" y="1545772"/>
            <a:chExt cx="8436644" cy="4440691"/>
          </a:xfrm>
        </p:grpSpPr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347218" y="1574800"/>
              <a:ext cx="7473950" cy="4392613"/>
              <a:chOff x="493" y="992"/>
              <a:chExt cx="4708" cy="2767"/>
            </a:xfrm>
          </p:grpSpPr>
          <p:sp>
            <p:nvSpPr>
              <p:cNvPr id="6" name="Rectangle 14"/>
              <p:cNvSpPr>
                <a:spLocks noChangeArrowheads="1"/>
              </p:cNvSpPr>
              <p:nvPr/>
            </p:nvSpPr>
            <p:spPr bwMode="auto">
              <a:xfrm>
                <a:off x="493" y="992"/>
                <a:ext cx="4708" cy="138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Rectangle 15"/>
              <p:cNvSpPr>
                <a:spLocks noChangeArrowheads="1"/>
              </p:cNvSpPr>
              <p:nvPr/>
            </p:nvSpPr>
            <p:spPr bwMode="auto">
              <a:xfrm>
                <a:off x="493" y="2376"/>
                <a:ext cx="4708" cy="138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Rectangle 17"/>
            <p:cNvSpPr>
              <a:spLocks noChangeArrowheads="1"/>
            </p:cNvSpPr>
            <p:nvPr/>
          </p:nvSpPr>
          <p:spPr bwMode="auto">
            <a:xfrm>
              <a:off x="775842" y="1545772"/>
              <a:ext cx="7979209" cy="352879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347218" y="1908175"/>
              <a:ext cx="447675" cy="392113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20"/>
            <p:cNvSpPr>
              <a:spLocks noChangeArrowheads="1"/>
            </p:cNvSpPr>
            <p:nvPr/>
          </p:nvSpPr>
          <p:spPr bwMode="auto">
            <a:xfrm>
              <a:off x="775843" y="1908175"/>
              <a:ext cx="3852863" cy="39211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4580628" y="1908175"/>
              <a:ext cx="4179906" cy="3921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347218" y="2281238"/>
              <a:ext cx="447675" cy="352425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775843" y="2281238"/>
              <a:ext cx="1089025" cy="352425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1845818" y="2281239"/>
              <a:ext cx="2782888" cy="31409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580628" y="2300288"/>
              <a:ext cx="4179906" cy="314325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28"/>
            <p:cNvSpPr>
              <a:spLocks noChangeArrowheads="1"/>
            </p:cNvSpPr>
            <p:nvPr/>
          </p:nvSpPr>
          <p:spPr bwMode="auto">
            <a:xfrm>
              <a:off x="347218" y="2614613"/>
              <a:ext cx="447675" cy="352425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29"/>
            <p:cNvSpPr>
              <a:spLocks noChangeArrowheads="1"/>
            </p:cNvSpPr>
            <p:nvPr/>
          </p:nvSpPr>
          <p:spPr bwMode="auto">
            <a:xfrm>
              <a:off x="775843" y="2614613"/>
              <a:ext cx="1089025" cy="352425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30"/>
            <p:cNvSpPr>
              <a:spLocks noChangeArrowheads="1"/>
            </p:cNvSpPr>
            <p:nvPr/>
          </p:nvSpPr>
          <p:spPr bwMode="auto">
            <a:xfrm>
              <a:off x="1845818" y="2585584"/>
              <a:ext cx="6914716" cy="381454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32"/>
            <p:cNvSpPr>
              <a:spLocks noChangeArrowheads="1"/>
            </p:cNvSpPr>
            <p:nvPr/>
          </p:nvSpPr>
          <p:spPr bwMode="auto">
            <a:xfrm>
              <a:off x="347218" y="2947988"/>
              <a:ext cx="447675" cy="1019175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33"/>
            <p:cNvSpPr>
              <a:spLocks noChangeArrowheads="1"/>
            </p:cNvSpPr>
            <p:nvPr/>
          </p:nvSpPr>
          <p:spPr bwMode="auto">
            <a:xfrm>
              <a:off x="775843" y="2947988"/>
              <a:ext cx="1089025" cy="1019175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34"/>
            <p:cNvSpPr>
              <a:spLocks noChangeArrowheads="1"/>
            </p:cNvSpPr>
            <p:nvPr/>
          </p:nvSpPr>
          <p:spPr bwMode="auto">
            <a:xfrm>
              <a:off x="1845818" y="2947988"/>
              <a:ext cx="2782888" cy="101917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35"/>
            <p:cNvSpPr>
              <a:spLocks noChangeArrowheads="1"/>
            </p:cNvSpPr>
            <p:nvPr/>
          </p:nvSpPr>
          <p:spPr bwMode="auto">
            <a:xfrm>
              <a:off x="4580628" y="2947988"/>
              <a:ext cx="4200515" cy="1019175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37"/>
            <p:cNvSpPr>
              <a:spLocks noChangeArrowheads="1"/>
            </p:cNvSpPr>
            <p:nvPr/>
          </p:nvSpPr>
          <p:spPr bwMode="auto">
            <a:xfrm>
              <a:off x="347218" y="3948113"/>
              <a:ext cx="447675" cy="352425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38"/>
            <p:cNvSpPr>
              <a:spLocks noChangeArrowheads="1"/>
            </p:cNvSpPr>
            <p:nvPr/>
          </p:nvSpPr>
          <p:spPr bwMode="auto">
            <a:xfrm>
              <a:off x="775843" y="3948113"/>
              <a:ext cx="1089025" cy="352425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39"/>
            <p:cNvSpPr>
              <a:spLocks noChangeArrowheads="1"/>
            </p:cNvSpPr>
            <p:nvPr/>
          </p:nvSpPr>
          <p:spPr bwMode="auto">
            <a:xfrm>
              <a:off x="1845817" y="3938589"/>
              <a:ext cx="6935326" cy="38100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41"/>
            <p:cNvSpPr>
              <a:spLocks noChangeArrowheads="1"/>
            </p:cNvSpPr>
            <p:nvPr/>
          </p:nvSpPr>
          <p:spPr bwMode="auto">
            <a:xfrm>
              <a:off x="347218" y="4281488"/>
              <a:ext cx="447675" cy="352425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42"/>
            <p:cNvSpPr>
              <a:spLocks noChangeArrowheads="1"/>
            </p:cNvSpPr>
            <p:nvPr/>
          </p:nvSpPr>
          <p:spPr bwMode="auto">
            <a:xfrm>
              <a:off x="775843" y="4281488"/>
              <a:ext cx="1089025" cy="352425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Rectangle 43"/>
            <p:cNvSpPr>
              <a:spLocks noChangeArrowheads="1"/>
            </p:cNvSpPr>
            <p:nvPr/>
          </p:nvSpPr>
          <p:spPr bwMode="auto">
            <a:xfrm>
              <a:off x="1845818" y="4281488"/>
              <a:ext cx="2782888" cy="35242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44"/>
            <p:cNvSpPr>
              <a:spLocks noChangeArrowheads="1"/>
            </p:cNvSpPr>
            <p:nvPr/>
          </p:nvSpPr>
          <p:spPr bwMode="auto">
            <a:xfrm>
              <a:off x="4573704" y="4281489"/>
              <a:ext cx="4186831" cy="40209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46"/>
            <p:cNvSpPr>
              <a:spLocks noChangeArrowheads="1"/>
            </p:cNvSpPr>
            <p:nvPr/>
          </p:nvSpPr>
          <p:spPr bwMode="auto">
            <a:xfrm>
              <a:off x="347218" y="4614863"/>
              <a:ext cx="447675" cy="352425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47"/>
            <p:cNvSpPr>
              <a:spLocks noChangeArrowheads="1"/>
            </p:cNvSpPr>
            <p:nvPr/>
          </p:nvSpPr>
          <p:spPr bwMode="auto">
            <a:xfrm>
              <a:off x="775843" y="4614863"/>
              <a:ext cx="1089025" cy="352425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48"/>
            <p:cNvSpPr>
              <a:spLocks noChangeArrowheads="1"/>
            </p:cNvSpPr>
            <p:nvPr/>
          </p:nvSpPr>
          <p:spPr bwMode="auto">
            <a:xfrm>
              <a:off x="1845817" y="4633913"/>
              <a:ext cx="6914717" cy="33337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49"/>
            <p:cNvSpPr>
              <a:spLocks noChangeArrowheads="1"/>
            </p:cNvSpPr>
            <p:nvPr/>
          </p:nvSpPr>
          <p:spPr bwMode="auto">
            <a:xfrm>
              <a:off x="347218" y="4948238"/>
              <a:ext cx="447675" cy="1019175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50"/>
            <p:cNvSpPr>
              <a:spLocks noChangeArrowheads="1"/>
            </p:cNvSpPr>
            <p:nvPr/>
          </p:nvSpPr>
          <p:spPr bwMode="auto">
            <a:xfrm>
              <a:off x="775843" y="4948238"/>
              <a:ext cx="1089025" cy="1019175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51"/>
            <p:cNvSpPr>
              <a:spLocks noChangeArrowheads="1"/>
            </p:cNvSpPr>
            <p:nvPr/>
          </p:nvSpPr>
          <p:spPr bwMode="auto">
            <a:xfrm>
              <a:off x="1845818" y="4948238"/>
              <a:ext cx="2782888" cy="101917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Rectangle 52"/>
            <p:cNvSpPr>
              <a:spLocks noChangeArrowheads="1"/>
            </p:cNvSpPr>
            <p:nvPr/>
          </p:nvSpPr>
          <p:spPr bwMode="auto">
            <a:xfrm>
              <a:off x="4580628" y="4948238"/>
              <a:ext cx="4179906" cy="1019175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Rectangle 56"/>
            <p:cNvSpPr>
              <a:spLocks noChangeArrowheads="1"/>
            </p:cNvSpPr>
            <p:nvPr/>
          </p:nvSpPr>
          <p:spPr bwMode="auto">
            <a:xfrm>
              <a:off x="1255268" y="1593850"/>
              <a:ext cx="1841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  <a:effectLst/>
                  <a:latin typeface="Arial" pitchFamily="34" charset="0"/>
                </a:rPr>
                <a:t>A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" name="Rectangle 57"/>
            <p:cNvSpPr>
              <a:spLocks noChangeArrowheads="1"/>
            </p:cNvSpPr>
            <p:nvPr/>
          </p:nvSpPr>
          <p:spPr bwMode="auto">
            <a:xfrm>
              <a:off x="3084068" y="1593850"/>
              <a:ext cx="1841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  <a:effectLst/>
                  <a:latin typeface="Arial" pitchFamily="34" charset="0"/>
                </a:rPr>
                <a:t>B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" name="Rectangle 58"/>
            <p:cNvSpPr>
              <a:spLocks noChangeArrowheads="1"/>
            </p:cNvSpPr>
            <p:nvPr/>
          </p:nvSpPr>
          <p:spPr bwMode="auto">
            <a:xfrm>
              <a:off x="6488793" y="1593850"/>
              <a:ext cx="1841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FFFFFF"/>
                  </a:solidFill>
                  <a:effectLst/>
                  <a:latin typeface="Arial" pitchFamily="34" charset="0"/>
                </a:rPr>
                <a:t>C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0" name="Rectangle 59"/>
            <p:cNvSpPr>
              <a:spLocks noChangeArrowheads="1"/>
            </p:cNvSpPr>
            <p:nvPr/>
          </p:nvSpPr>
          <p:spPr bwMode="auto">
            <a:xfrm>
              <a:off x="501206" y="1966913"/>
              <a:ext cx="1412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  <a:effectLst/>
                  <a:latin typeface="Arial" pitchFamily="34" charset="0"/>
                </a:rPr>
                <a:t>1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" name="Rectangle 60"/>
            <p:cNvSpPr>
              <a:spLocks noChangeArrowheads="1"/>
            </p:cNvSpPr>
            <p:nvPr/>
          </p:nvSpPr>
          <p:spPr bwMode="auto">
            <a:xfrm>
              <a:off x="890143" y="1966913"/>
              <a:ext cx="889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  <a:effectLst/>
                  <a:latin typeface="Arial" pitchFamily="34" charset="0"/>
                </a:rPr>
                <a:t>Income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2" name="Rectangle 61"/>
            <p:cNvSpPr>
              <a:spLocks noChangeArrowheads="1"/>
            </p:cNvSpPr>
            <p:nvPr/>
          </p:nvSpPr>
          <p:spPr bwMode="auto">
            <a:xfrm>
              <a:off x="2925773" y="1966913"/>
              <a:ext cx="14811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FFFFFF"/>
                  </a:solidFill>
                  <a:effectLst/>
                  <a:latin typeface="Arial" pitchFamily="34" charset="0"/>
                </a:rPr>
                <a:t>Sample Size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3" name="Rectangle 62"/>
            <p:cNvSpPr>
              <a:spLocks noChangeArrowheads="1"/>
            </p:cNvSpPr>
            <p:nvPr/>
          </p:nvSpPr>
          <p:spPr bwMode="auto">
            <a:xfrm>
              <a:off x="4631948" y="1966913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 dirty="0" smtClean="0">
                  <a:solidFill>
                    <a:srgbClr val="FFFFFF"/>
                  </a:solidFill>
                  <a:effectLst/>
                  <a:latin typeface="Arial" pitchFamily="34" charset="0"/>
                </a:rPr>
                <a:t>36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" name="Rectangle 63"/>
            <p:cNvSpPr>
              <a:spLocks noChangeArrowheads="1"/>
            </p:cNvSpPr>
            <p:nvPr/>
          </p:nvSpPr>
          <p:spPr bwMode="auto">
            <a:xfrm>
              <a:off x="501206" y="2300288"/>
              <a:ext cx="1412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  <a:effectLst/>
                  <a:latin typeface="Arial" pitchFamily="34" charset="0"/>
                </a:rPr>
                <a:t>2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" name="Rectangle 64"/>
            <p:cNvSpPr>
              <a:spLocks noChangeArrowheads="1"/>
            </p:cNvSpPr>
            <p:nvPr/>
          </p:nvSpPr>
          <p:spPr bwMode="auto">
            <a:xfrm>
              <a:off x="985393" y="2300288"/>
              <a:ext cx="7762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ffectLst/>
                  <a:latin typeface="Arial" pitchFamily="34" charset="0"/>
                </a:rPr>
                <a:t>45,600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" name="Rectangle 65"/>
            <p:cNvSpPr>
              <a:spLocks noChangeArrowheads="1"/>
            </p:cNvSpPr>
            <p:nvPr/>
          </p:nvSpPr>
          <p:spPr bwMode="auto">
            <a:xfrm>
              <a:off x="2779723" y="2300288"/>
              <a:ext cx="16224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  <a:effectLst/>
                  <a:latin typeface="Arial" pitchFamily="34" charset="0"/>
                </a:rPr>
                <a:t>Sample Mean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7" name="Rectangle 66"/>
            <p:cNvSpPr>
              <a:spLocks noChangeArrowheads="1"/>
            </p:cNvSpPr>
            <p:nvPr/>
          </p:nvSpPr>
          <p:spPr bwMode="auto">
            <a:xfrm>
              <a:off x="4633015" y="2300288"/>
              <a:ext cx="11397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 dirty="0" smtClean="0">
                  <a:solidFill>
                    <a:srgbClr val="FFFFFF"/>
                  </a:solidFill>
                  <a:effectLst/>
                  <a:latin typeface="Arial" pitchFamily="34" charset="0"/>
                </a:rPr>
                <a:t>41,100.00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8" name="Rectangle 67"/>
            <p:cNvSpPr>
              <a:spLocks noChangeArrowheads="1"/>
            </p:cNvSpPr>
            <p:nvPr/>
          </p:nvSpPr>
          <p:spPr bwMode="auto">
            <a:xfrm>
              <a:off x="501206" y="2633663"/>
              <a:ext cx="1412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  <a:effectLst/>
                  <a:latin typeface="Arial" pitchFamily="34" charset="0"/>
                </a:rPr>
                <a:t>3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9" name="Rectangle 68"/>
            <p:cNvSpPr>
              <a:spLocks noChangeArrowheads="1"/>
            </p:cNvSpPr>
            <p:nvPr/>
          </p:nvSpPr>
          <p:spPr bwMode="auto">
            <a:xfrm>
              <a:off x="985393" y="2633663"/>
              <a:ext cx="7762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ffectLst/>
                  <a:latin typeface="Arial" pitchFamily="34" charset="0"/>
                </a:rPr>
                <a:t>39,601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0" name="Rectangle 69"/>
            <p:cNvSpPr>
              <a:spLocks noChangeArrowheads="1"/>
            </p:cNvSpPr>
            <p:nvPr/>
          </p:nvSpPr>
          <p:spPr bwMode="auto">
            <a:xfrm>
              <a:off x="501206" y="2967038"/>
              <a:ext cx="1412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  <a:effectLst/>
                  <a:latin typeface="Arial" pitchFamily="34" charset="0"/>
                </a:rPr>
                <a:t>4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1" name="Rectangle 70"/>
            <p:cNvSpPr>
              <a:spLocks noChangeArrowheads="1"/>
            </p:cNvSpPr>
            <p:nvPr/>
          </p:nvSpPr>
          <p:spPr bwMode="auto">
            <a:xfrm>
              <a:off x="985393" y="2967038"/>
              <a:ext cx="7762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ffectLst/>
                  <a:latin typeface="Arial" pitchFamily="34" charset="0"/>
                </a:rPr>
                <a:t>40,035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" name="Rectangle 71"/>
            <p:cNvSpPr>
              <a:spLocks noChangeArrowheads="1"/>
            </p:cNvSpPr>
            <p:nvPr/>
          </p:nvSpPr>
          <p:spPr bwMode="auto">
            <a:xfrm>
              <a:off x="1968511" y="2967038"/>
              <a:ext cx="24685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  <a:effectLst/>
                  <a:latin typeface="Arial" pitchFamily="34" charset="0"/>
                </a:rPr>
                <a:t>Population Std. Dev.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3" name="Rectangle 72"/>
            <p:cNvSpPr>
              <a:spLocks noChangeArrowheads="1"/>
            </p:cNvSpPr>
            <p:nvPr/>
          </p:nvSpPr>
          <p:spPr bwMode="auto">
            <a:xfrm>
              <a:off x="4663178" y="2967038"/>
              <a:ext cx="5651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FFFFFF"/>
                  </a:solidFill>
                  <a:effectLst/>
                  <a:latin typeface="Arial" pitchFamily="34" charset="0"/>
                </a:rPr>
                <a:t>4500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4" name="Rectangle 73"/>
            <p:cNvSpPr>
              <a:spLocks noChangeArrowheads="1"/>
            </p:cNvSpPr>
            <p:nvPr/>
          </p:nvSpPr>
          <p:spPr bwMode="auto">
            <a:xfrm>
              <a:off x="501206" y="3300413"/>
              <a:ext cx="1412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  <a:effectLst/>
                  <a:latin typeface="Arial" pitchFamily="34" charset="0"/>
                </a:rPr>
                <a:t>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" name="Rectangle 74"/>
            <p:cNvSpPr>
              <a:spLocks noChangeArrowheads="1"/>
            </p:cNvSpPr>
            <p:nvPr/>
          </p:nvSpPr>
          <p:spPr bwMode="auto">
            <a:xfrm>
              <a:off x="985393" y="3300413"/>
              <a:ext cx="7762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ffectLst/>
                  <a:latin typeface="Arial" pitchFamily="34" charset="0"/>
                </a:rPr>
                <a:t>41,735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6" name="Rectangle 75"/>
            <p:cNvSpPr>
              <a:spLocks noChangeArrowheads="1"/>
            </p:cNvSpPr>
            <p:nvPr/>
          </p:nvSpPr>
          <p:spPr bwMode="auto">
            <a:xfrm>
              <a:off x="2300298" y="3300413"/>
              <a:ext cx="21732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  <a:effectLst/>
                  <a:latin typeface="Arial" pitchFamily="34" charset="0"/>
                </a:rPr>
                <a:t>Confidence Coeff.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7" name="Rectangle 76"/>
            <p:cNvSpPr>
              <a:spLocks noChangeArrowheads="1"/>
            </p:cNvSpPr>
            <p:nvPr/>
          </p:nvSpPr>
          <p:spPr bwMode="auto">
            <a:xfrm>
              <a:off x="4660003" y="3300413"/>
              <a:ext cx="49371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FFFFFF"/>
                  </a:solidFill>
                  <a:effectLst/>
                  <a:latin typeface="Arial" pitchFamily="34" charset="0"/>
                </a:rPr>
                <a:t>0.95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" name="Rectangle 77"/>
            <p:cNvSpPr>
              <a:spLocks noChangeArrowheads="1"/>
            </p:cNvSpPr>
            <p:nvPr/>
          </p:nvSpPr>
          <p:spPr bwMode="auto">
            <a:xfrm>
              <a:off x="501206" y="3633788"/>
              <a:ext cx="1412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  <a:effectLst/>
                  <a:latin typeface="Arial" pitchFamily="34" charset="0"/>
                </a:rPr>
                <a:t>6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9" name="Rectangle 78"/>
            <p:cNvSpPr>
              <a:spLocks noChangeArrowheads="1"/>
            </p:cNvSpPr>
            <p:nvPr/>
          </p:nvSpPr>
          <p:spPr bwMode="auto">
            <a:xfrm>
              <a:off x="985393" y="3633788"/>
              <a:ext cx="7762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ffectLst/>
                  <a:latin typeface="Arial" pitchFamily="34" charset="0"/>
                </a:rPr>
                <a:t>37,600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0" name="Rectangle 79"/>
            <p:cNvSpPr>
              <a:spLocks noChangeArrowheads="1"/>
            </p:cNvSpPr>
            <p:nvPr/>
          </p:nvSpPr>
          <p:spPr bwMode="auto">
            <a:xfrm>
              <a:off x="1906457" y="3633788"/>
              <a:ext cx="24720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FFFFFF"/>
                  </a:solidFill>
                  <a:effectLst/>
                  <a:latin typeface="Arial" pitchFamily="34" charset="0"/>
                </a:rPr>
                <a:t>Lev. of </a:t>
              </a:r>
              <a:r>
                <a:rPr lang="en-US" sz="2000" b="1" dirty="0" smtClean="0">
                  <a:solidFill>
                    <a:srgbClr val="FFFFFF"/>
                  </a:solidFill>
                  <a:effectLst/>
                  <a:latin typeface="Arial" pitchFamily="34" charset="0"/>
                </a:rPr>
                <a:t>Significance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" name="Rectangle 80"/>
            <p:cNvSpPr>
              <a:spLocks noChangeArrowheads="1"/>
            </p:cNvSpPr>
            <p:nvPr/>
          </p:nvSpPr>
          <p:spPr bwMode="auto">
            <a:xfrm>
              <a:off x="4664765" y="3633788"/>
              <a:ext cx="4985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 dirty="0" smtClean="0">
                  <a:solidFill>
                    <a:srgbClr val="FFFFFF"/>
                  </a:solidFill>
                  <a:effectLst/>
                  <a:latin typeface="Arial" pitchFamily="34" charset="0"/>
                </a:rPr>
                <a:t>0.95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2" name="Rectangle 81"/>
            <p:cNvSpPr>
              <a:spLocks noChangeArrowheads="1"/>
            </p:cNvSpPr>
            <p:nvPr/>
          </p:nvSpPr>
          <p:spPr bwMode="auto">
            <a:xfrm>
              <a:off x="501206" y="3967163"/>
              <a:ext cx="1412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  <a:effectLst/>
                  <a:latin typeface="Arial" pitchFamily="34" charset="0"/>
                </a:rPr>
                <a:t>7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3" name="Rectangle 82"/>
            <p:cNvSpPr>
              <a:spLocks noChangeArrowheads="1"/>
            </p:cNvSpPr>
            <p:nvPr/>
          </p:nvSpPr>
          <p:spPr bwMode="auto">
            <a:xfrm>
              <a:off x="985393" y="3967163"/>
              <a:ext cx="7762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ffectLst/>
                  <a:latin typeface="Arial" pitchFamily="34" charset="0"/>
                </a:rPr>
                <a:t>46,080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4" name="Rectangle 83"/>
            <p:cNvSpPr>
              <a:spLocks noChangeArrowheads="1"/>
            </p:cNvSpPr>
            <p:nvPr/>
          </p:nvSpPr>
          <p:spPr bwMode="auto">
            <a:xfrm>
              <a:off x="501206" y="4300538"/>
              <a:ext cx="1412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  <a:effectLst/>
                  <a:latin typeface="Arial" pitchFamily="34" charset="0"/>
                </a:rPr>
                <a:t>8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5" name="Rectangle 84"/>
            <p:cNvSpPr>
              <a:spLocks noChangeArrowheads="1"/>
            </p:cNvSpPr>
            <p:nvPr/>
          </p:nvSpPr>
          <p:spPr bwMode="auto">
            <a:xfrm>
              <a:off x="985393" y="4300538"/>
              <a:ext cx="7762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ffectLst/>
                  <a:latin typeface="Arial" pitchFamily="34" charset="0"/>
                </a:rPr>
                <a:t>48,925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6" name="Rectangle 85"/>
            <p:cNvSpPr>
              <a:spLocks noChangeArrowheads="1"/>
            </p:cNvSpPr>
            <p:nvPr/>
          </p:nvSpPr>
          <p:spPr bwMode="auto">
            <a:xfrm>
              <a:off x="2589223" y="4300538"/>
              <a:ext cx="18319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  <a:effectLst/>
                  <a:latin typeface="Arial" pitchFamily="34" charset="0"/>
                </a:rPr>
                <a:t>Margin of Error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7" name="Rectangle 86"/>
            <p:cNvSpPr>
              <a:spLocks noChangeArrowheads="1"/>
            </p:cNvSpPr>
            <p:nvPr/>
          </p:nvSpPr>
          <p:spPr bwMode="auto">
            <a:xfrm>
              <a:off x="4638728" y="4300538"/>
              <a:ext cx="9970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 dirty="0" smtClean="0">
                  <a:solidFill>
                    <a:srgbClr val="FFFFFF"/>
                  </a:solidFill>
                  <a:effectLst/>
                  <a:latin typeface="Arial" pitchFamily="34" charset="0"/>
                </a:rPr>
                <a:t>1,470.00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8" name="Rectangle 87"/>
            <p:cNvSpPr>
              <a:spLocks noChangeArrowheads="1"/>
            </p:cNvSpPr>
            <p:nvPr/>
          </p:nvSpPr>
          <p:spPr bwMode="auto">
            <a:xfrm>
              <a:off x="501206" y="4633913"/>
              <a:ext cx="1412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  <a:effectLst/>
                  <a:latin typeface="Arial" pitchFamily="34" charset="0"/>
                </a:rPr>
                <a:t>9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" name="Rectangle 88"/>
            <p:cNvSpPr>
              <a:spLocks noChangeArrowheads="1"/>
            </p:cNvSpPr>
            <p:nvPr/>
          </p:nvSpPr>
          <p:spPr bwMode="auto">
            <a:xfrm>
              <a:off x="985393" y="4633913"/>
              <a:ext cx="7762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ffectLst/>
                  <a:latin typeface="Arial" pitchFamily="34" charset="0"/>
                </a:rPr>
                <a:t>45,350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0" name="Rectangle 89"/>
            <p:cNvSpPr>
              <a:spLocks noChangeArrowheads="1"/>
            </p:cNvSpPr>
            <p:nvPr/>
          </p:nvSpPr>
          <p:spPr bwMode="auto">
            <a:xfrm>
              <a:off x="425006" y="4967288"/>
              <a:ext cx="2825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  <a:effectLst/>
                  <a:latin typeface="Arial" pitchFamily="34" charset="0"/>
                </a:rPr>
                <a:t>10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" name="Rectangle 90"/>
            <p:cNvSpPr>
              <a:spLocks noChangeArrowheads="1"/>
            </p:cNvSpPr>
            <p:nvPr/>
          </p:nvSpPr>
          <p:spPr bwMode="auto">
            <a:xfrm>
              <a:off x="985393" y="4967288"/>
              <a:ext cx="7762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ffectLst/>
                  <a:latin typeface="Arial" pitchFamily="34" charset="0"/>
                </a:rPr>
                <a:t>35,900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2" name="Rectangle 91"/>
            <p:cNvSpPr>
              <a:spLocks noChangeArrowheads="1"/>
            </p:cNvSpPr>
            <p:nvPr/>
          </p:nvSpPr>
          <p:spPr bwMode="auto">
            <a:xfrm>
              <a:off x="2659073" y="4967288"/>
              <a:ext cx="17621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  <a:effectLst/>
                  <a:latin typeface="Arial" pitchFamily="34" charset="0"/>
                </a:rPr>
                <a:t>Point Estimate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3" name="Rectangle 92"/>
            <p:cNvSpPr>
              <a:spLocks noChangeArrowheads="1"/>
            </p:cNvSpPr>
            <p:nvPr/>
          </p:nvSpPr>
          <p:spPr bwMode="auto">
            <a:xfrm>
              <a:off x="4637778" y="4967288"/>
              <a:ext cx="11397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 dirty="0" smtClean="0">
                  <a:solidFill>
                    <a:srgbClr val="FFFFFF"/>
                  </a:solidFill>
                  <a:effectLst/>
                  <a:latin typeface="Arial" pitchFamily="34" charset="0"/>
                </a:rPr>
                <a:t>41,100.00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4" name="Rectangle 93"/>
            <p:cNvSpPr>
              <a:spLocks noChangeArrowheads="1"/>
            </p:cNvSpPr>
            <p:nvPr/>
          </p:nvSpPr>
          <p:spPr bwMode="auto">
            <a:xfrm>
              <a:off x="425006" y="5300663"/>
              <a:ext cx="2825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  <a:effectLst/>
                  <a:latin typeface="Arial" pitchFamily="34" charset="0"/>
                </a:rPr>
                <a:t>11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5" name="Rectangle 94"/>
            <p:cNvSpPr>
              <a:spLocks noChangeArrowheads="1"/>
            </p:cNvSpPr>
            <p:nvPr/>
          </p:nvSpPr>
          <p:spPr bwMode="auto">
            <a:xfrm>
              <a:off x="985393" y="5300663"/>
              <a:ext cx="7762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ffectLst/>
                  <a:latin typeface="Arial" pitchFamily="34" charset="0"/>
                </a:rPr>
                <a:t>37,550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6" name="Rectangle 95"/>
            <p:cNvSpPr>
              <a:spLocks noChangeArrowheads="1"/>
            </p:cNvSpPr>
            <p:nvPr/>
          </p:nvSpPr>
          <p:spPr bwMode="auto">
            <a:xfrm>
              <a:off x="3001973" y="5300663"/>
              <a:ext cx="1422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  <a:effectLst/>
                  <a:latin typeface="Arial" pitchFamily="34" charset="0"/>
                </a:rPr>
                <a:t>Lower Limit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7" name="Rectangle 96"/>
            <p:cNvSpPr>
              <a:spLocks noChangeArrowheads="1"/>
            </p:cNvSpPr>
            <p:nvPr/>
          </p:nvSpPr>
          <p:spPr bwMode="auto">
            <a:xfrm>
              <a:off x="4663178" y="5300663"/>
              <a:ext cx="11397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 dirty="0" smtClean="0">
                  <a:solidFill>
                    <a:srgbClr val="FFFFFF"/>
                  </a:solidFill>
                  <a:effectLst/>
                  <a:latin typeface="Arial" pitchFamily="34" charset="0"/>
                </a:rPr>
                <a:t>39,630.00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8" name="Rectangle 97"/>
            <p:cNvSpPr>
              <a:spLocks noChangeArrowheads="1"/>
            </p:cNvSpPr>
            <p:nvPr/>
          </p:nvSpPr>
          <p:spPr bwMode="auto">
            <a:xfrm>
              <a:off x="425006" y="5634038"/>
              <a:ext cx="2825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  <a:effectLst/>
                  <a:latin typeface="Arial" pitchFamily="34" charset="0"/>
                </a:rPr>
                <a:t>12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9" name="Rectangle 98"/>
            <p:cNvSpPr>
              <a:spLocks noChangeArrowheads="1"/>
            </p:cNvSpPr>
            <p:nvPr/>
          </p:nvSpPr>
          <p:spPr bwMode="auto">
            <a:xfrm>
              <a:off x="985393" y="5634038"/>
              <a:ext cx="7762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ffectLst/>
                  <a:latin typeface="Arial" pitchFamily="34" charset="0"/>
                </a:rPr>
                <a:t>34,745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0" name="Rectangle 99"/>
            <p:cNvSpPr>
              <a:spLocks noChangeArrowheads="1"/>
            </p:cNvSpPr>
            <p:nvPr/>
          </p:nvSpPr>
          <p:spPr bwMode="auto">
            <a:xfrm>
              <a:off x="3021023" y="5634038"/>
              <a:ext cx="14097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  <a:effectLst/>
                  <a:latin typeface="Arial" pitchFamily="34" charset="0"/>
                </a:rPr>
                <a:t>Upper Limit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1" name="Rectangle 100"/>
            <p:cNvSpPr>
              <a:spLocks noChangeArrowheads="1"/>
            </p:cNvSpPr>
            <p:nvPr/>
          </p:nvSpPr>
          <p:spPr bwMode="auto">
            <a:xfrm>
              <a:off x="4661590" y="5634038"/>
              <a:ext cx="11397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 dirty="0" smtClean="0">
                  <a:solidFill>
                    <a:srgbClr val="FFFFFF"/>
                  </a:solidFill>
                  <a:effectLst/>
                  <a:latin typeface="Arial" pitchFamily="34" charset="0"/>
                </a:rPr>
                <a:t>42,570.00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" name="Line 108"/>
            <p:cNvSpPr>
              <a:spLocks noChangeShapeType="1"/>
            </p:cNvSpPr>
            <p:nvPr/>
          </p:nvSpPr>
          <p:spPr bwMode="auto">
            <a:xfrm>
              <a:off x="1845818" y="1593850"/>
              <a:ext cx="1588" cy="135413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Rectangle 109"/>
            <p:cNvSpPr>
              <a:spLocks noChangeArrowheads="1"/>
            </p:cNvSpPr>
            <p:nvPr/>
          </p:nvSpPr>
          <p:spPr bwMode="auto">
            <a:xfrm>
              <a:off x="1845818" y="1593850"/>
              <a:ext cx="19050" cy="1354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12"/>
            <p:cNvSpPr>
              <a:spLocks noChangeShapeType="1"/>
            </p:cNvSpPr>
            <p:nvPr/>
          </p:nvSpPr>
          <p:spPr bwMode="auto">
            <a:xfrm>
              <a:off x="4551600" y="1593850"/>
              <a:ext cx="1588" cy="135413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114"/>
            <p:cNvSpPr>
              <a:spLocks noChangeShapeType="1"/>
            </p:cNvSpPr>
            <p:nvPr/>
          </p:nvSpPr>
          <p:spPr bwMode="auto">
            <a:xfrm>
              <a:off x="4551600" y="2967038"/>
              <a:ext cx="1588" cy="3000375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116"/>
            <p:cNvSpPr>
              <a:spLocks noChangeShapeType="1"/>
            </p:cNvSpPr>
            <p:nvPr/>
          </p:nvSpPr>
          <p:spPr bwMode="auto">
            <a:xfrm>
              <a:off x="347218" y="1574800"/>
              <a:ext cx="1588" cy="439261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Rectangle 117"/>
            <p:cNvSpPr>
              <a:spLocks noChangeArrowheads="1"/>
            </p:cNvSpPr>
            <p:nvPr/>
          </p:nvSpPr>
          <p:spPr bwMode="auto">
            <a:xfrm>
              <a:off x="347218" y="1574800"/>
              <a:ext cx="19050" cy="44116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118"/>
            <p:cNvSpPr>
              <a:spLocks noChangeShapeType="1"/>
            </p:cNvSpPr>
            <p:nvPr/>
          </p:nvSpPr>
          <p:spPr bwMode="auto">
            <a:xfrm>
              <a:off x="775843" y="1593850"/>
              <a:ext cx="1588" cy="437356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Rectangle 119"/>
            <p:cNvSpPr>
              <a:spLocks noChangeArrowheads="1"/>
            </p:cNvSpPr>
            <p:nvPr/>
          </p:nvSpPr>
          <p:spPr bwMode="auto">
            <a:xfrm>
              <a:off x="775843" y="1579336"/>
              <a:ext cx="19050" cy="4392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120"/>
            <p:cNvSpPr>
              <a:spLocks noChangeShapeType="1"/>
            </p:cNvSpPr>
            <p:nvPr/>
          </p:nvSpPr>
          <p:spPr bwMode="auto">
            <a:xfrm>
              <a:off x="1845818" y="2967038"/>
              <a:ext cx="1588" cy="3000375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Rectangle 121"/>
            <p:cNvSpPr>
              <a:spLocks noChangeArrowheads="1"/>
            </p:cNvSpPr>
            <p:nvPr/>
          </p:nvSpPr>
          <p:spPr bwMode="auto">
            <a:xfrm>
              <a:off x="1845818" y="2967038"/>
              <a:ext cx="19050" cy="30194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Rectangle 123"/>
            <p:cNvSpPr>
              <a:spLocks noChangeArrowheads="1"/>
            </p:cNvSpPr>
            <p:nvPr/>
          </p:nvSpPr>
          <p:spPr bwMode="auto">
            <a:xfrm>
              <a:off x="8745528" y="1579336"/>
              <a:ext cx="19050" cy="43926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124"/>
            <p:cNvSpPr>
              <a:spLocks noChangeShapeType="1"/>
            </p:cNvSpPr>
            <p:nvPr/>
          </p:nvSpPr>
          <p:spPr bwMode="auto">
            <a:xfrm>
              <a:off x="344499" y="1564822"/>
              <a:ext cx="842213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126"/>
            <p:cNvSpPr>
              <a:spLocks noChangeShapeType="1"/>
            </p:cNvSpPr>
            <p:nvPr/>
          </p:nvSpPr>
          <p:spPr bwMode="auto">
            <a:xfrm flipV="1">
              <a:off x="366267" y="1898650"/>
              <a:ext cx="8414876" cy="952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130"/>
            <p:cNvSpPr>
              <a:spLocks noChangeShapeType="1"/>
            </p:cNvSpPr>
            <p:nvPr/>
          </p:nvSpPr>
          <p:spPr bwMode="auto">
            <a:xfrm>
              <a:off x="344499" y="2605087"/>
              <a:ext cx="8420079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132"/>
            <p:cNvSpPr>
              <a:spLocks noChangeShapeType="1"/>
            </p:cNvSpPr>
            <p:nvPr/>
          </p:nvSpPr>
          <p:spPr bwMode="auto">
            <a:xfrm>
              <a:off x="347218" y="2947988"/>
              <a:ext cx="8407834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34"/>
            <p:cNvSpPr>
              <a:spLocks noChangeShapeType="1"/>
            </p:cNvSpPr>
            <p:nvPr/>
          </p:nvSpPr>
          <p:spPr bwMode="auto">
            <a:xfrm>
              <a:off x="366268" y="3281362"/>
              <a:ext cx="8388784" cy="9525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36"/>
            <p:cNvSpPr>
              <a:spLocks noChangeShapeType="1"/>
            </p:cNvSpPr>
            <p:nvPr/>
          </p:nvSpPr>
          <p:spPr bwMode="auto">
            <a:xfrm>
              <a:off x="366268" y="3614738"/>
              <a:ext cx="8398310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38"/>
            <p:cNvSpPr>
              <a:spLocks noChangeShapeType="1"/>
            </p:cNvSpPr>
            <p:nvPr/>
          </p:nvSpPr>
          <p:spPr bwMode="auto">
            <a:xfrm>
              <a:off x="382832" y="3917724"/>
              <a:ext cx="8381745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40"/>
            <p:cNvSpPr>
              <a:spLocks noChangeShapeType="1"/>
            </p:cNvSpPr>
            <p:nvPr/>
          </p:nvSpPr>
          <p:spPr bwMode="auto">
            <a:xfrm>
              <a:off x="366267" y="4281488"/>
              <a:ext cx="8414875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44"/>
            <p:cNvSpPr>
              <a:spLocks noChangeShapeType="1"/>
            </p:cNvSpPr>
            <p:nvPr/>
          </p:nvSpPr>
          <p:spPr bwMode="auto">
            <a:xfrm>
              <a:off x="366268" y="4948238"/>
              <a:ext cx="8398310" cy="794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46"/>
            <p:cNvSpPr>
              <a:spLocks noChangeShapeType="1"/>
            </p:cNvSpPr>
            <p:nvPr/>
          </p:nvSpPr>
          <p:spPr bwMode="auto">
            <a:xfrm>
              <a:off x="366268" y="5281613"/>
              <a:ext cx="8388784" cy="1905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48"/>
            <p:cNvSpPr>
              <a:spLocks noChangeShapeType="1"/>
            </p:cNvSpPr>
            <p:nvPr/>
          </p:nvSpPr>
          <p:spPr bwMode="auto">
            <a:xfrm>
              <a:off x="366268" y="5614988"/>
              <a:ext cx="8398310" cy="1905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50"/>
            <p:cNvSpPr>
              <a:spLocks noChangeShapeType="1"/>
            </p:cNvSpPr>
            <p:nvPr/>
          </p:nvSpPr>
          <p:spPr bwMode="auto">
            <a:xfrm>
              <a:off x="380782" y="5973763"/>
              <a:ext cx="8379260" cy="127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AutoShape 5"/>
            <p:cNvSpPr>
              <a:spLocks noChangeArrowheads="1"/>
            </p:cNvSpPr>
            <p:nvPr/>
          </p:nvSpPr>
          <p:spPr bwMode="auto">
            <a:xfrm>
              <a:off x="6176065" y="4732338"/>
              <a:ext cx="1943100" cy="1108075"/>
            </a:xfrm>
            <a:prstGeom prst="roundRect">
              <a:avLst>
                <a:gd name="adj" fmla="val 16667"/>
              </a:avLst>
            </a:prstGeom>
            <a:solidFill>
              <a:srgbClr val="5E00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Note:</a:t>
              </a:r>
            </a:p>
            <a:p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Rows 13-37</a:t>
              </a:r>
            </a:p>
            <a:p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are not shown.</a:t>
              </a:r>
            </a:p>
          </p:txBody>
        </p:sp>
        <p:sp>
          <p:nvSpPr>
            <p:cNvPr id="106" name="Line 140"/>
            <p:cNvSpPr>
              <a:spLocks noChangeShapeType="1"/>
            </p:cNvSpPr>
            <p:nvPr/>
          </p:nvSpPr>
          <p:spPr bwMode="auto">
            <a:xfrm>
              <a:off x="344499" y="4637084"/>
              <a:ext cx="8414875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40"/>
            <p:cNvSpPr>
              <a:spLocks noChangeShapeType="1"/>
            </p:cNvSpPr>
            <p:nvPr/>
          </p:nvSpPr>
          <p:spPr bwMode="auto">
            <a:xfrm>
              <a:off x="354940" y="2285432"/>
              <a:ext cx="8414875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Right Triangle 107"/>
            <p:cNvSpPr/>
            <p:nvPr/>
          </p:nvSpPr>
          <p:spPr bwMode="auto">
            <a:xfrm flipH="1">
              <a:off x="436774" y="1608365"/>
              <a:ext cx="317093" cy="273504"/>
            </a:xfrm>
            <a:prstGeom prst="rtTriangle">
              <a:avLst/>
            </a:prstGeom>
            <a:solidFill>
              <a:schemeClr val="bg2">
                <a:lumMod val="90000"/>
                <a:lumOff val="1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322807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338"/>
            <a:ext cx="7772400" cy="817562"/>
          </a:xfrm>
        </p:spPr>
        <p:txBody>
          <a:bodyPr/>
          <a:lstStyle/>
          <a:p>
            <a:r>
              <a:rPr lang="en-US" dirty="0"/>
              <a:t>Interval Estimate of a Population Mean:</a:t>
            </a:r>
            <a:br>
              <a:rPr lang="en-US" dirty="0"/>
            </a:br>
            <a:r>
              <a:rPr lang="en-US" i="1" dirty="0">
                <a:latin typeface="Symbol" pitchFamily="18" charset="2"/>
              </a:rPr>
              <a:t></a:t>
            </a:r>
            <a:r>
              <a:rPr lang="en-US" dirty="0"/>
              <a:t>  Known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346200" y="1714500"/>
            <a:ext cx="6731000" cy="2286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erif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730500"/>
            <a:ext cx="727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+mn-lt"/>
              </a:rPr>
              <a:t>       90%                3.29                78.71  to  85.29            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73200" y="1778001"/>
            <a:ext cx="7683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+mn-lt"/>
              </a:rPr>
              <a:t>Confidence        Margin</a:t>
            </a:r>
          </a:p>
          <a:p>
            <a:pPr algn="l"/>
            <a:r>
              <a:rPr lang="en-US" sz="2400" dirty="0" smtClean="0">
                <a:latin typeface="+mn-lt"/>
              </a:rPr>
              <a:t>      Level            of Error          Interval Estimate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638300" y="2667000"/>
            <a:ext cx="6184900" cy="12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524000" y="3098800"/>
            <a:ext cx="727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+mn-lt"/>
              </a:rPr>
              <a:t>       95%                3.92                78.08  to  85.92          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3467100"/>
            <a:ext cx="727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+mn-lt"/>
              </a:rPr>
              <a:t>       99%                5.15                76.85  to  87.15</a:t>
            </a:r>
            <a:endParaRPr lang="en-US" dirty="0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 rot="5400000">
            <a:off x="782638" y="257968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67"/>
          <p:cNvSpPr>
            <a:spLocks noChangeArrowheads="1"/>
          </p:cNvSpPr>
          <p:nvPr/>
        </p:nvSpPr>
        <p:spPr bwMode="auto">
          <a:xfrm>
            <a:off x="703263" y="1114425"/>
            <a:ext cx="6038850" cy="50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Discount Sounds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2" name="Rectangle 167"/>
          <p:cNvSpPr>
            <a:spLocks noChangeArrowheads="1"/>
          </p:cNvSpPr>
          <p:nvPr/>
        </p:nvSpPr>
        <p:spPr bwMode="auto">
          <a:xfrm>
            <a:off x="1257300" y="4292600"/>
            <a:ext cx="7200900" cy="1085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In order to have a higher degree of confidence,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margin of error and thus the width of the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confidence interval must be larger.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3" name="AutoShape 170"/>
          <p:cNvSpPr>
            <a:spLocks noChangeArrowheads="1"/>
          </p:cNvSpPr>
          <p:nvPr/>
        </p:nvSpPr>
        <p:spPr bwMode="auto">
          <a:xfrm rot="5400000">
            <a:off x="782638" y="43402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  <p:bldP spid="9" grpId="0"/>
      <p:bldP spid="10" grpId="0" animBg="1"/>
      <p:bldP spid="12" grpId="0" autoUpdateAnimBg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16033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 Estimate of a Population Mean: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 i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Known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03263" y="1114425"/>
            <a:ext cx="7905750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Adequate Sample Size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23950" y="1771650"/>
            <a:ext cx="7429500" cy="9906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In most applications, a sample size of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30 is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adequate.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 rot="5400000">
            <a:off x="839788" y="21685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5400000">
            <a:off x="839788" y="35210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23950" y="2876550"/>
            <a:ext cx="7429500" cy="13716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If the population distribution is highly skewed or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contains outliers, a sample size of 50 or more is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recommended.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/>
      <p:bldP spid="6" grpId="0" animBg="1"/>
      <p:bldP spid="7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16033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 Estimate of a Population Mean: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 i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Known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03263" y="1114425"/>
            <a:ext cx="7905750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Adequate Sample Size (continued)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23950" y="3257550"/>
            <a:ext cx="7429500" cy="12954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If the population is believed to be at least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approximately normal, a sample size of less than 15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can be used.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 rot="5400000">
            <a:off x="839788" y="36544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5400000">
            <a:off x="839788" y="24161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23950" y="1771650"/>
            <a:ext cx="7429500" cy="13716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If the population is not normally distributed but is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roughly symmetric, a sample size as small as 15 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will suffice.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/>
      <p:bldP spid="6" grpId="0" animBg="1"/>
      <p:bldP spid="7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685800" y="103188"/>
            <a:ext cx="7772400" cy="909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 Estimate of a Population Mean: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 i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Unknown</a:t>
            </a:r>
            <a:endParaRPr lang="en-US" sz="26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711200" y="1106488"/>
            <a:ext cx="7810500" cy="1200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If an estimate of the population standard deviation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cannot be developed prior to sampling, we use the sample standard deviation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to estimate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.</a:t>
            </a:r>
          </a:p>
        </p:txBody>
      </p:sp>
      <p:sp>
        <p:nvSpPr>
          <p:cNvPr id="167943" name="Rectangle 7"/>
          <p:cNvSpPr>
            <a:spLocks noChangeArrowheads="1"/>
          </p:cNvSpPr>
          <p:nvPr/>
        </p:nvSpPr>
        <p:spPr bwMode="auto">
          <a:xfrm>
            <a:off x="711200" y="2325688"/>
            <a:ext cx="7505700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This is the </a:t>
            </a:r>
            <a:r>
              <a:rPr lang="en-US" sz="2400" i="1" u="sng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unknown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case.</a:t>
            </a:r>
          </a:p>
        </p:txBody>
      </p:sp>
      <p:sp>
        <p:nvSpPr>
          <p:cNvPr id="167944" name="Rectangle 8"/>
          <p:cNvSpPr>
            <a:spLocks noChangeArrowheads="1"/>
          </p:cNvSpPr>
          <p:nvPr/>
        </p:nvSpPr>
        <p:spPr bwMode="auto">
          <a:xfrm>
            <a:off x="711200" y="2820988"/>
            <a:ext cx="78105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 this case, the interval estimate for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 based on the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distribution.</a:t>
            </a:r>
          </a:p>
        </p:txBody>
      </p:sp>
      <p:sp>
        <p:nvSpPr>
          <p:cNvPr id="167945" name="Rectangle 9"/>
          <p:cNvSpPr>
            <a:spLocks noChangeArrowheads="1"/>
          </p:cNvSpPr>
          <p:nvPr/>
        </p:nvSpPr>
        <p:spPr bwMode="auto">
          <a:xfrm>
            <a:off x="711200" y="3678238"/>
            <a:ext cx="78105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(We’ll assume for now that the population is normally distributed.)</a:t>
            </a:r>
          </a:p>
        </p:txBody>
      </p:sp>
      <p:sp>
        <p:nvSpPr>
          <p:cNvPr id="167946" name="AutoShape 10"/>
          <p:cNvSpPr>
            <a:spLocks noChangeArrowheads="1"/>
          </p:cNvSpPr>
          <p:nvPr/>
        </p:nvSpPr>
        <p:spPr bwMode="auto">
          <a:xfrm rot="5400000">
            <a:off x="484188" y="249713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7" name="AutoShape 11"/>
          <p:cNvSpPr>
            <a:spLocks noChangeArrowheads="1"/>
          </p:cNvSpPr>
          <p:nvPr/>
        </p:nvSpPr>
        <p:spPr bwMode="auto">
          <a:xfrm rot="5400000">
            <a:off x="484188" y="299243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8" name="AutoShape 12"/>
          <p:cNvSpPr>
            <a:spLocks noChangeArrowheads="1"/>
          </p:cNvSpPr>
          <p:nvPr/>
        </p:nvSpPr>
        <p:spPr bwMode="auto">
          <a:xfrm rot="5400000">
            <a:off x="484188" y="384968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9" name="AutoShape 13"/>
          <p:cNvSpPr>
            <a:spLocks noChangeArrowheads="1"/>
          </p:cNvSpPr>
          <p:nvPr/>
        </p:nvSpPr>
        <p:spPr bwMode="auto">
          <a:xfrm rot="5400000">
            <a:off x="484188" y="127793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679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679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679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1679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2" grpId="0" autoUpdateAnimBg="0"/>
      <p:bldP spid="167943" grpId="0" autoUpdateAnimBg="0"/>
      <p:bldP spid="167944" grpId="0" autoUpdateAnimBg="0"/>
      <p:bldP spid="167945" grpId="0" autoUpdateAnimBg="0"/>
      <p:bldP spid="167946" grpId="0" animBg="1"/>
      <p:bldP spid="167947" grpId="0" animBg="1"/>
      <p:bldP spid="167948" grpId="0" animBg="1"/>
      <p:bldP spid="1679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169863"/>
            <a:ext cx="7772400" cy="814387"/>
          </a:xfrm>
          <a:noFill/>
          <a:ln/>
        </p:spPr>
        <p:txBody>
          <a:bodyPr/>
          <a:lstStyle/>
          <a:p>
            <a:r>
              <a:rPr lang="en-US"/>
              <a:t>Chapter 8</a:t>
            </a:r>
            <a:br>
              <a:rPr lang="en-US"/>
            </a:br>
            <a:r>
              <a:rPr lang="en-US"/>
              <a:t>Interval Estimation</a:t>
            </a:r>
          </a:p>
        </p:txBody>
      </p:sp>
      <p:sp>
        <p:nvSpPr>
          <p:cNvPr id="5147" name="AutoShape 27"/>
          <p:cNvSpPr>
            <a:spLocks noChangeArrowheads="1"/>
          </p:cNvSpPr>
          <p:nvPr/>
        </p:nvSpPr>
        <p:spPr bwMode="auto">
          <a:xfrm rot="5400000">
            <a:off x="496888" y="12541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8" name="AutoShape 28"/>
          <p:cNvSpPr>
            <a:spLocks noChangeArrowheads="1"/>
          </p:cNvSpPr>
          <p:nvPr/>
        </p:nvSpPr>
        <p:spPr bwMode="auto">
          <a:xfrm rot="5400000">
            <a:off x="496888" y="17494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9" name="AutoShape 29"/>
          <p:cNvSpPr>
            <a:spLocks noChangeArrowheads="1"/>
          </p:cNvSpPr>
          <p:nvPr/>
        </p:nvSpPr>
        <p:spPr bwMode="auto">
          <a:xfrm rot="5400000">
            <a:off x="496888" y="22066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AutoShape 30"/>
          <p:cNvSpPr>
            <a:spLocks noChangeArrowheads="1"/>
          </p:cNvSpPr>
          <p:nvPr/>
        </p:nvSpPr>
        <p:spPr bwMode="auto">
          <a:xfrm rot="5400000">
            <a:off x="496888" y="26638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1" name="Rectangle 31"/>
          <p:cNvSpPr>
            <a:spLocks noChangeArrowheads="1"/>
          </p:cNvSpPr>
          <p:nvPr/>
        </p:nvSpPr>
        <p:spPr bwMode="auto">
          <a:xfrm>
            <a:off x="714375" y="1117600"/>
            <a:ext cx="6013450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Population Mean: 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Known</a:t>
            </a:r>
          </a:p>
        </p:txBody>
      </p:sp>
      <p:sp>
        <p:nvSpPr>
          <p:cNvPr id="5152" name="Rectangle 32"/>
          <p:cNvSpPr>
            <a:spLocks noChangeArrowheads="1"/>
          </p:cNvSpPr>
          <p:nvPr/>
        </p:nvSpPr>
        <p:spPr bwMode="auto">
          <a:xfrm>
            <a:off x="714375" y="1593850"/>
            <a:ext cx="580390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Population Mean: 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Unknown</a:t>
            </a:r>
          </a:p>
        </p:txBody>
      </p:sp>
      <p:sp>
        <p:nvSpPr>
          <p:cNvPr id="5153" name="Rectangle 33"/>
          <p:cNvSpPr>
            <a:spLocks noChangeArrowheads="1"/>
          </p:cNvSpPr>
          <p:nvPr/>
        </p:nvSpPr>
        <p:spPr bwMode="auto">
          <a:xfrm>
            <a:off x="704850" y="2051050"/>
            <a:ext cx="538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Determining the Sample Size</a:t>
            </a:r>
          </a:p>
        </p:txBody>
      </p:sp>
      <p:sp>
        <p:nvSpPr>
          <p:cNvPr id="5154" name="Rectangle 34"/>
          <p:cNvSpPr>
            <a:spLocks noChangeArrowheads="1"/>
          </p:cNvSpPr>
          <p:nvPr/>
        </p:nvSpPr>
        <p:spPr bwMode="auto">
          <a:xfrm>
            <a:off x="704850" y="2508250"/>
            <a:ext cx="5556250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Population Proportion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7" grpId="0" animBg="1"/>
      <p:bldP spid="5148" grpId="0" animBg="1"/>
      <p:bldP spid="5149" grpId="0" animBg="1"/>
      <p:bldP spid="5150" grpId="0" animBg="1"/>
      <p:bldP spid="5151" grpId="0" autoUpdateAnimBg="0"/>
      <p:bldP spid="5152" grpId="0" autoUpdateAnimBg="0"/>
      <p:bldP spid="5153" grpId="0" autoUpdateAnimBg="0"/>
      <p:bldP spid="515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ChangeArrowheads="1"/>
          </p:cNvSpPr>
          <p:nvPr/>
        </p:nvSpPr>
        <p:spPr bwMode="auto">
          <a:xfrm>
            <a:off x="952500" y="1123950"/>
            <a:ext cx="7375525" cy="9144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William Gosset, writing under the name “Student”,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is the founder of the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distribution.</a:t>
            </a:r>
          </a:p>
        </p:txBody>
      </p:sp>
      <p:sp>
        <p:nvSpPr>
          <p:cNvPr id="211971" name="AutoShape 3"/>
          <p:cNvSpPr>
            <a:spLocks noChangeArrowheads="1"/>
          </p:cNvSpPr>
          <p:nvPr/>
        </p:nvSpPr>
        <p:spPr bwMode="auto">
          <a:xfrm rot="5400000">
            <a:off x="668338" y="15208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685800" y="155575"/>
            <a:ext cx="7772400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</a:t>
            </a: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Distribution</a:t>
            </a:r>
          </a:p>
        </p:txBody>
      </p:sp>
      <p:sp>
        <p:nvSpPr>
          <p:cNvPr id="211973" name="Rectangle 5"/>
          <p:cNvSpPr>
            <a:spLocks noChangeArrowheads="1"/>
          </p:cNvSpPr>
          <p:nvPr/>
        </p:nvSpPr>
        <p:spPr bwMode="auto">
          <a:xfrm>
            <a:off x="952500" y="2152650"/>
            <a:ext cx="7375525" cy="9144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Gosset was an Oxford graduate in mathematics and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worked for the Guinness Brewery in Dublin.</a:t>
            </a:r>
          </a:p>
        </p:txBody>
      </p:sp>
      <p:sp>
        <p:nvSpPr>
          <p:cNvPr id="211974" name="AutoShape 6"/>
          <p:cNvSpPr>
            <a:spLocks noChangeArrowheads="1"/>
          </p:cNvSpPr>
          <p:nvPr/>
        </p:nvSpPr>
        <p:spPr bwMode="auto">
          <a:xfrm rot="5400000">
            <a:off x="668338" y="25495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5" name="Rectangle 7"/>
          <p:cNvSpPr>
            <a:spLocks noChangeArrowheads="1"/>
          </p:cNvSpPr>
          <p:nvPr/>
        </p:nvSpPr>
        <p:spPr bwMode="auto">
          <a:xfrm>
            <a:off x="952500" y="3181350"/>
            <a:ext cx="7375525" cy="9906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He developed the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distribution while working on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small-scale materials and temperature experiments.</a:t>
            </a:r>
          </a:p>
        </p:txBody>
      </p:sp>
      <p:sp>
        <p:nvSpPr>
          <p:cNvPr id="211976" name="AutoShape 8"/>
          <p:cNvSpPr>
            <a:spLocks noChangeArrowheads="1"/>
          </p:cNvSpPr>
          <p:nvPr/>
        </p:nvSpPr>
        <p:spPr bwMode="auto">
          <a:xfrm rot="5400000">
            <a:off x="668338" y="35972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119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119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0" grpId="0" animBg="1" autoUpdateAnimBg="0"/>
      <p:bldP spid="211971" grpId="0" animBg="1"/>
      <p:bldP spid="211973" grpId="0" animBg="1" autoUpdateAnimBg="0"/>
      <p:bldP spid="211974" grpId="0" animBg="1"/>
      <p:bldP spid="211975" grpId="0" animBg="1" autoUpdateAnimBg="0"/>
      <p:bldP spid="21197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952500" y="1123950"/>
            <a:ext cx="7375525" cy="9144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</a:t>
            </a:r>
            <a:r>
              <a:rPr lang="en-US" sz="2400" i="1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distribution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 a family of similar probability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distributions.</a:t>
            </a:r>
          </a:p>
        </p:txBody>
      </p:sp>
      <p:sp>
        <p:nvSpPr>
          <p:cNvPr id="146435" name="AutoShape 3"/>
          <p:cNvSpPr>
            <a:spLocks noChangeArrowheads="1"/>
          </p:cNvSpPr>
          <p:nvPr/>
        </p:nvSpPr>
        <p:spPr bwMode="auto">
          <a:xfrm rot="5400000">
            <a:off x="668338" y="15208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685800" y="155575"/>
            <a:ext cx="7772400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i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</a:t>
            </a: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Distribution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952500" y="2152650"/>
            <a:ext cx="7375525" cy="9144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 specific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distribution depends on a parameter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known as the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degrees of freedom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</a:p>
        </p:txBody>
      </p:sp>
      <p:sp>
        <p:nvSpPr>
          <p:cNvPr id="146438" name="AutoShape 6"/>
          <p:cNvSpPr>
            <a:spLocks noChangeArrowheads="1"/>
          </p:cNvSpPr>
          <p:nvPr/>
        </p:nvSpPr>
        <p:spPr bwMode="auto">
          <a:xfrm rot="5400000">
            <a:off x="668338" y="25495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3" name="Rectangle 11"/>
          <p:cNvSpPr>
            <a:spLocks noChangeArrowheads="1"/>
          </p:cNvSpPr>
          <p:nvPr/>
        </p:nvSpPr>
        <p:spPr bwMode="auto">
          <a:xfrm>
            <a:off x="952500" y="3181350"/>
            <a:ext cx="7375525" cy="13335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Degrees of freedom refer to the number of 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independent pieces of information that go into the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computation of 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</a:p>
        </p:txBody>
      </p:sp>
      <p:sp>
        <p:nvSpPr>
          <p:cNvPr id="146444" name="AutoShape 12"/>
          <p:cNvSpPr>
            <a:spLocks noChangeArrowheads="1"/>
          </p:cNvSpPr>
          <p:nvPr/>
        </p:nvSpPr>
        <p:spPr bwMode="auto">
          <a:xfrm rot="5400000">
            <a:off x="668338" y="37877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46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 animBg="1" autoUpdateAnimBg="0"/>
      <p:bldP spid="146435" grpId="0" animBg="1"/>
      <p:bldP spid="146437" grpId="0" animBg="1" autoUpdateAnimBg="0"/>
      <p:bldP spid="146438" grpId="0" animBg="1"/>
      <p:bldP spid="146443" grpId="0" animBg="1" autoUpdateAnimBg="0"/>
      <p:bldP spid="1464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685800" y="155575"/>
            <a:ext cx="7772400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i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</a:t>
            </a: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Distribution</a:t>
            </a:r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952500" y="1150937"/>
            <a:ext cx="7375525" cy="9334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distribution with more degrees of freedom has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less dispersion.</a:t>
            </a:r>
          </a:p>
        </p:txBody>
      </p:sp>
      <p:sp>
        <p:nvSpPr>
          <p:cNvPr id="175108" name="AutoShape 4"/>
          <p:cNvSpPr>
            <a:spLocks noChangeArrowheads="1"/>
          </p:cNvSpPr>
          <p:nvPr/>
        </p:nvSpPr>
        <p:spPr bwMode="auto">
          <a:xfrm rot="5400000">
            <a:off x="668338" y="15398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952500" y="2198687"/>
            <a:ext cx="7375525" cy="16573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As the degrees of freedom increases, the difference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between the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distribution and the standard normal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probability distribution becomes smaller and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smaller.</a:t>
            </a:r>
          </a:p>
        </p:txBody>
      </p:sp>
      <p:sp>
        <p:nvSpPr>
          <p:cNvPr id="175112" name="AutoShape 8"/>
          <p:cNvSpPr>
            <a:spLocks noChangeArrowheads="1"/>
          </p:cNvSpPr>
          <p:nvPr/>
        </p:nvSpPr>
        <p:spPr bwMode="auto">
          <a:xfrm rot="5400000">
            <a:off x="668338" y="29495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animBg="1" autoUpdateAnimBg="0"/>
      <p:bldP spid="175108" grpId="0" animBg="1"/>
      <p:bldP spid="175111" grpId="0" animBg="1" autoUpdateAnimBg="0"/>
      <p:bldP spid="1751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87" name="Rectangle 23"/>
          <p:cNvSpPr>
            <a:spLocks noChangeArrowheads="1"/>
          </p:cNvSpPr>
          <p:nvPr/>
        </p:nvSpPr>
        <p:spPr bwMode="auto">
          <a:xfrm>
            <a:off x="457200" y="1123950"/>
            <a:ext cx="8286750" cy="46863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5575"/>
            <a:ext cx="7772400" cy="604838"/>
          </a:xfrm>
          <a:noFill/>
          <a:ln/>
        </p:spPr>
        <p:txBody>
          <a:bodyPr/>
          <a:lstStyle/>
          <a:p>
            <a:r>
              <a:rPr lang="en-US" i="1"/>
              <a:t>t</a:t>
            </a:r>
            <a:r>
              <a:rPr lang="en-US"/>
              <a:t>  Distribution</a:t>
            </a:r>
          </a:p>
        </p:txBody>
      </p:sp>
      <p:sp>
        <p:nvSpPr>
          <p:cNvPr id="88070" name="Freeform 6"/>
          <p:cNvSpPr>
            <a:spLocks/>
          </p:cNvSpPr>
          <p:nvPr/>
        </p:nvSpPr>
        <p:spPr bwMode="auto">
          <a:xfrm>
            <a:off x="2024063" y="1628775"/>
            <a:ext cx="4745037" cy="3406775"/>
          </a:xfrm>
          <a:custGeom>
            <a:avLst/>
            <a:gdLst/>
            <a:ahLst/>
            <a:cxnLst>
              <a:cxn ang="0">
                <a:pos x="1423" y="23"/>
              </a:cxn>
              <a:cxn ang="0">
                <a:pos x="1342" y="120"/>
              </a:cxn>
              <a:cxn ang="0">
                <a:pos x="1282" y="241"/>
              </a:cxn>
              <a:cxn ang="0">
                <a:pos x="1234" y="362"/>
              </a:cxn>
              <a:cxn ang="0">
                <a:pos x="1194" y="482"/>
              </a:cxn>
              <a:cxn ang="0">
                <a:pos x="1163" y="591"/>
              </a:cxn>
              <a:cxn ang="0">
                <a:pos x="1125" y="720"/>
              </a:cxn>
              <a:cxn ang="0">
                <a:pos x="1090" y="849"/>
              </a:cxn>
              <a:cxn ang="0">
                <a:pos x="1061" y="965"/>
              </a:cxn>
              <a:cxn ang="0">
                <a:pos x="1030" y="1084"/>
              </a:cxn>
              <a:cxn ang="0">
                <a:pos x="994" y="1208"/>
              </a:cxn>
              <a:cxn ang="0">
                <a:pos x="959" y="1329"/>
              </a:cxn>
              <a:cxn ang="0">
                <a:pos x="921" y="1440"/>
              </a:cxn>
              <a:cxn ang="0">
                <a:pos x="871" y="1573"/>
              </a:cxn>
              <a:cxn ang="0">
                <a:pos x="805" y="1700"/>
              </a:cxn>
              <a:cxn ang="0">
                <a:pos x="738" y="1796"/>
              </a:cxn>
              <a:cxn ang="0">
                <a:pos x="636" y="1888"/>
              </a:cxn>
              <a:cxn ang="0">
                <a:pos x="541" y="1952"/>
              </a:cxn>
              <a:cxn ang="0">
                <a:pos x="455" y="1995"/>
              </a:cxn>
              <a:cxn ang="0">
                <a:pos x="359" y="2034"/>
              </a:cxn>
              <a:cxn ang="0">
                <a:pos x="241" y="2076"/>
              </a:cxn>
              <a:cxn ang="0">
                <a:pos x="132" y="2112"/>
              </a:cxn>
              <a:cxn ang="0">
                <a:pos x="2989" y="2144"/>
              </a:cxn>
              <a:cxn ang="0">
                <a:pos x="2764" y="2096"/>
              </a:cxn>
              <a:cxn ang="0">
                <a:pos x="2676" y="2068"/>
              </a:cxn>
              <a:cxn ang="0">
                <a:pos x="2553" y="2023"/>
              </a:cxn>
              <a:cxn ang="0">
                <a:pos x="2439" y="1966"/>
              </a:cxn>
              <a:cxn ang="0">
                <a:pos x="2327" y="1894"/>
              </a:cxn>
              <a:cxn ang="0">
                <a:pos x="2289" y="1858"/>
              </a:cxn>
              <a:cxn ang="0">
                <a:pos x="2216" y="1779"/>
              </a:cxn>
              <a:cxn ang="0">
                <a:pos x="2151" y="1680"/>
              </a:cxn>
              <a:cxn ang="0">
                <a:pos x="2086" y="1546"/>
              </a:cxn>
              <a:cxn ang="0">
                <a:pos x="2053" y="1457"/>
              </a:cxn>
              <a:cxn ang="0">
                <a:pos x="2014" y="1337"/>
              </a:cxn>
              <a:cxn ang="0">
                <a:pos x="1986" y="1237"/>
              </a:cxn>
              <a:cxn ang="0">
                <a:pos x="1959" y="1137"/>
              </a:cxn>
              <a:cxn ang="0">
                <a:pos x="1923" y="1005"/>
              </a:cxn>
              <a:cxn ang="0">
                <a:pos x="1887" y="885"/>
              </a:cxn>
              <a:cxn ang="0">
                <a:pos x="1841" y="731"/>
              </a:cxn>
              <a:cxn ang="0">
                <a:pos x="1798" y="591"/>
              </a:cxn>
              <a:cxn ang="0">
                <a:pos x="1757" y="460"/>
              </a:cxn>
              <a:cxn ang="0">
                <a:pos x="1726" y="374"/>
              </a:cxn>
              <a:cxn ang="0">
                <a:pos x="1681" y="260"/>
              </a:cxn>
              <a:cxn ang="0">
                <a:pos x="1651" y="194"/>
              </a:cxn>
              <a:cxn ang="0">
                <a:pos x="1633" y="150"/>
              </a:cxn>
              <a:cxn ang="0">
                <a:pos x="1609" y="110"/>
              </a:cxn>
              <a:cxn ang="0">
                <a:pos x="1575" y="56"/>
              </a:cxn>
              <a:cxn ang="0">
                <a:pos x="1513" y="6"/>
              </a:cxn>
            </a:cxnLst>
            <a:rect l="0" t="0" r="r" b="b"/>
            <a:pathLst>
              <a:path w="2989" h="2146">
                <a:moveTo>
                  <a:pt x="1477" y="0"/>
                </a:moveTo>
                <a:lnTo>
                  <a:pt x="1453" y="6"/>
                </a:lnTo>
                <a:lnTo>
                  <a:pt x="1423" y="23"/>
                </a:lnTo>
                <a:lnTo>
                  <a:pt x="1391" y="49"/>
                </a:lnTo>
                <a:lnTo>
                  <a:pt x="1364" y="84"/>
                </a:lnTo>
                <a:lnTo>
                  <a:pt x="1342" y="120"/>
                </a:lnTo>
                <a:lnTo>
                  <a:pt x="1321" y="159"/>
                </a:lnTo>
                <a:lnTo>
                  <a:pt x="1303" y="196"/>
                </a:lnTo>
                <a:lnTo>
                  <a:pt x="1282" y="241"/>
                </a:lnTo>
                <a:lnTo>
                  <a:pt x="1266" y="278"/>
                </a:lnTo>
                <a:lnTo>
                  <a:pt x="1248" y="322"/>
                </a:lnTo>
                <a:lnTo>
                  <a:pt x="1234" y="362"/>
                </a:lnTo>
                <a:lnTo>
                  <a:pt x="1218" y="411"/>
                </a:lnTo>
                <a:lnTo>
                  <a:pt x="1207" y="441"/>
                </a:lnTo>
                <a:lnTo>
                  <a:pt x="1194" y="482"/>
                </a:lnTo>
                <a:lnTo>
                  <a:pt x="1184" y="522"/>
                </a:lnTo>
                <a:lnTo>
                  <a:pt x="1173" y="559"/>
                </a:lnTo>
                <a:lnTo>
                  <a:pt x="1163" y="591"/>
                </a:lnTo>
                <a:lnTo>
                  <a:pt x="1150" y="635"/>
                </a:lnTo>
                <a:lnTo>
                  <a:pt x="1138" y="676"/>
                </a:lnTo>
                <a:lnTo>
                  <a:pt x="1125" y="720"/>
                </a:lnTo>
                <a:lnTo>
                  <a:pt x="1113" y="767"/>
                </a:lnTo>
                <a:lnTo>
                  <a:pt x="1102" y="803"/>
                </a:lnTo>
                <a:lnTo>
                  <a:pt x="1090" y="849"/>
                </a:lnTo>
                <a:lnTo>
                  <a:pt x="1078" y="891"/>
                </a:lnTo>
                <a:lnTo>
                  <a:pt x="1068" y="933"/>
                </a:lnTo>
                <a:lnTo>
                  <a:pt x="1061" y="965"/>
                </a:lnTo>
                <a:lnTo>
                  <a:pt x="1052" y="1003"/>
                </a:lnTo>
                <a:lnTo>
                  <a:pt x="1041" y="1044"/>
                </a:lnTo>
                <a:lnTo>
                  <a:pt x="1030" y="1084"/>
                </a:lnTo>
                <a:lnTo>
                  <a:pt x="1019" y="1122"/>
                </a:lnTo>
                <a:lnTo>
                  <a:pt x="1009" y="1161"/>
                </a:lnTo>
                <a:lnTo>
                  <a:pt x="994" y="1208"/>
                </a:lnTo>
                <a:lnTo>
                  <a:pt x="983" y="1252"/>
                </a:lnTo>
                <a:lnTo>
                  <a:pt x="969" y="1296"/>
                </a:lnTo>
                <a:lnTo>
                  <a:pt x="959" y="1329"/>
                </a:lnTo>
                <a:lnTo>
                  <a:pt x="948" y="1364"/>
                </a:lnTo>
                <a:lnTo>
                  <a:pt x="934" y="1403"/>
                </a:lnTo>
                <a:lnTo>
                  <a:pt x="921" y="1440"/>
                </a:lnTo>
                <a:lnTo>
                  <a:pt x="905" y="1485"/>
                </a:lnTo>
                <a:lnTo>
                  <a:pt x="890" y="1527"/>
                </a:lnTo>
                <a:lnTo>
                  <a:pt x="871" y="1573"/>
                </a:lnTo>
                <a:lnTo>
                  <a:pt x="852" y="1615"/>
                </a:lnTo>
                <a:lnTo>
                  <a:pt x="830" y="1659"/>
                </a:lnTo>
                <a:lnTo>
                  <a:pt x="805" y="1700"/>
                </a:lnTo>
                <a:lnTo>
                  <a:pt x="782" y="1736"/>
                </a:lnTo>
                <a:lnTo>
                  <a:pt x="759" y="1767"/>
                </a:lnTo>
                <a:lnTo>
                  <a:pt x="738" y="1796"/>
                </a:lnTo>
                <a:lnTo>
                  <a:pt x="711" y="1822"/>
                </a:lnTo>
                <a:lnTo>
                  <a:pt x="679" y="1852"/>
                </a:lnTo>
                <a:lnTo>
                  <a:pt x="636" y="1888"/>
                </a:lnTo>
                <a:lnTo>
                  <a:pt x="597" y="1917"/>
                </a:lnTo>
                <a:lnTo>
                  <a:pt x="568" y="1936"/>
                </a:lnTo>
                <a:lnTo>
                  <a:pt x="541" y="1952"/>
                </a:lnTo>
                <a:lnTo>
                  <a:pt x="513" y="1966"/>
                </a:lnTo>
                <a:lnTo>
                  <a:pt x="484" y="1982"/>
                </a:lnTo>
                <a:lnTo>
                  <a:pt x="455" y="1995"/>
                </a:lnTo>
                <a:lnTo>
                  <a:pt x="432" y="2005"/>
                </a:lnTo>
                <a:lnTo>
                  <a:pt x="400" y="2017"/>
                </a:lnTo>
                <a:lnTo>
                  <a:pt x="359" y="2034"/>
                </a:lnTo>
                <a:lnTo>
                  <a:pt x="319" y="2047"/>
                </a:lnTo>
                <a:lnTo>
                  <a:pt x="280" y="2061"/>
                </a:lnTo>
                <a:lnTo>
                  <a:pt x="241" y="2076"/>
                </a:lnTo>
                <a:lnTo>
                  <a:pt x="206" y="2088"/>
                </a:lnTo>
                <a:lnTo>
                  <a:pt x="171" y="2099"/>
                </a:lnTo>
                <a:lnTo>
                  <a:pt x="132" y="2112"/>
                </a:lnTo>
                <a:lnTo>
                  <a:pt x="89" y="2126"/>
                </a:lnTo>
                <a:lnTo>
                  <a:pt x="0" y="2146"/>
                </a:lnTo>
                <a:lnTo>
                  <a:pt x="2989" y="2144"/>
                </a:lnTo>
                <a:lnTo>
                  <a:pt x="2883" y="2130"/>
                </a:lnTo>
                <a:lnTo>
                  <a:pt x="2815" y="2108"/>
                </a:lnTo>
                <a:lnTo>
                  <a:pt x="2764" y="2096"/>
                </a:lnTo>
                <a:lnTo>
                  <a:pt x="2720" y="2081"/>
                </a:lnTo>
                <a:lnTo>
                  <a:pt x="2697" y="2075"/>
                </a:lnTo>
                <a:lnTo>
                  <a:pt x="2676" y="2068"/>
                </a:lnTo>
                <a:lnTo>
                  <a:pt x="2637" y="2055"/>
                </a:lnTo>
                <a:lnTo>
                  <a:pt x="2595" y="2041"/>
                </a:lnTo>
                <a:lnTo>
                  <a:pt x="2553" y="2023"/>
                </a:lnTo>
                <a:lnTo>
                  <a:pt x="2510" y="2004"/>
                </a:lnTo>
                <a:lnTo>
                  <a:pt x="2476" y="1986"/>
                </a:lnTo>
                <a:lnTo>
                  <a:pt x="2439" y="1966"/>
                </a:lnTo>
                <a:lnTo>
                  <a:pt x="2401" y="1945"/>
                </a:lnTo>
                <a:lnTo>
                  <a:pt x="2360" y="1919"/>
                </a:lnTo>
                <a:lnTo>
                  <a:pt x="2327" y="1894"/>
                </a:lnTo>
                <a:lnTo>
                  <a:pt x="2307" y="1877"/>
                </a:lnTo>
                <a:lnTo>
                  <a:pt x="2299" y="1870"/>
                </a:lnTo>
                <a:lnTo>
                  <a:pt x="2289" y="1858"/>
                </a:lnTo>
                <a:lnTo>
                  <a:pt x="2266" y="1836"/>
                </a:lnTo>
                <a:lnTo>
                  <a:pt x="2245" y="1811"/>
                </a:lnTo>
                <a:lnTo>
                  <a:pt x="2216" y="1779"/>
                </a:lnTo>
                <a:lnTo>
                  <a:pt x="2193" y="1744"/>
                </a:lnTo>
                <a:lnTo>
                  <a:pt x="2172" y="1711"/>
                </a:lnTo>
                <a:lnTo>
                  <a:pt x="2151" y="1680"/>
                </a:lnTo>
                <a:lnTo>
                  <a:pt x="2128" y="1635"/>
                </a:lnTo>
                <a:lnTo>
                  <a:pt x="2105" y="1589"/>
                </a:lnTo>
                <a:lnTo>
                  <a:pt x="2086" y="1546"/>
                </a:lnTo>
                <a:lnTo>
                  <a:pt x="2074" y="1513"/>
                </a:lnTo>
                <a:lnTo>
                  <a:pt x="2064" y="1486"/>
                </a:lnTo>
                <a:lnTo>
                  <a:pt x="2053" y="1457"/>
                </a:lnTo>
                <a:lnTo>
                  <a:pt x="2039" y="1418"/>
                </a:lnTo>
                <a:lnTo>
                  <a:pt x="2025" y="1376"/>
                </a:lnTo>
                <a:lnTo>
                  <a:pt x="2014" y="1337"/>
                </a:lnTo>
                <a:lnTo>
                  <a:pt x="2005" y="1302"/>
                </a:lnTo>
                <a:lnTo>
                  <a:pt x="1995" y="1272"/>
                </a:lnTo>
                <a:lnTo>
                  <a:pt x="1986" y="1237"/>
                </a:lnTo>
                <a:lnTo>
                  <a:pt x="1976" y="1204"/>
                </a:lnTo>
                <a:lnTo>
                  <a:pt x="1966" y="1166"/>
                </a:lnTo>
                <a:lnTo>
                  <a:pt x="1959" y="1137"/>
                </a:lnTo>
                <a:lnTo>
                  <a:pt x="1947" y="1095"/>
                </a:lnTo>
                <a:lnTo>
                  <a:pt x="1936" y="1047"/>
                </a:lnTo>
                <a:lnTo>
                  <a:pt x="1923" y="1005"/>
                </a:lnTo>
                <a:lnTo>
                  <a:pt x="1909" y="958"/>
                </a:lnTo>
                <a:lnTo>
                  <a:pt x="1898" y="920"/>
                </a:lnTo>
                <a:lnTo>
                  <a:pt x="1887" y="885"/>
                </a:lnTo>
                <a:lnTo>
                  <a:pt x="1874" y="839"/>
                </a:lnTo>
                <a:lnTo>
                  <a:pt x="1859" y="790"/>
                </a:lnTo>
                <a:lnTo>
                  <a:pt x="1841" y="731"/>
                </a:lnTo>
                <a:lnTo>
                  <a:pt x="1826" y="682"/>
                </a:lnTo>
                <a:lnTo>
                  <a:pt x="1809" y="625"/>
                </a:lnTo>
                <a:lnTo>
                  <a:pt x="1798" y="591"/>
                </a:lnTo>
                <a:lnTo>
                  <a:pt x="1784" y="545"/>
                </a:lnTo>
                <a:lnTo>
                  <a:pt x="1770" y="504"/>
                </a:lnTo>
                <a:lnTo>
                  <a:pt x="1757" y="460"/>
                </a:lnTo>
                <a:lnTo>
                  <a:pt x="1746" y="428"/>
                </a:lnTo>
                <a:lnTo>
                  <a:pt x="1736" y="398"/>
                </a:lnTo>
                <a:lnTo>
                  <a:pt x="1726" y="374"/>
                </a:lnTo>
                <a:lnTo>
                  <a:pt x="1713" y="338"/>
                </a:lnTo>
                <a:lnTo>
                  <a:pt x="1698" y="301"/>
                </a:lnTo>
                <a:lnTo>
                  <a:pt x="1681" y="260"/>
                </a:lnTo>
                <a:lnTo>
                  <a:pt x="1669" y="232"/>
                </a:lnTo>
                <a:lnTo>
                  <a:pt x="1659" y="210"/>
                </a:lnTo>
                <a:lnTo>
                  <a:pt x="1651" y="194"/>
                </a:lnTo>
                <a:lnTo>
                  <a:pt x="1645" y="176"/>
                </a:lnTo>
                <a:lnTo>
                  <a:pt x="1637" y="162"/>
                </a:lnTo>
                <a:lnTo>
                  <a:pt x="1633" y="150"/>
                </a:lnTo>
                <a:lnTo>
                  <a:pt x="1625" y="138"/>
                </a:lnTo>
                <a:lnTo>
                  <a:pt x="1619" y="128"/>
                </a:lnTo>
                <a:lnTo>
                  <a:pt x="1609" y="110"/>
                </a:lnTo>
                <a:lnTo>
                  <a:pt x="1597" y="93"/>
                </a:lnTo>
                <a:lnTo>
                  <a:pt x="1589" y="78"/>
                </a:lnTo>
                <a:lnTo>
                  <a:pt x="1575" y="56"/>
                </a:lnTo>
                <a:lnTo>
                  <a:pt x="1555" y="34"/>
                </a:lnTo>
                <a:lnTo>
                  <a:pt x="1534" y="19"/>
                </a:lnTo>
                <a:lnTo>
                  <a:pt x="1513" y="6"/>
                </a:lnTo>
                <a:lnTo>
                  <a:pt x="1487" y="0"/>
                </a:lnTo>
              </a:path>
            </a:pathLst>
          </a:custGeom>
          <a:noFill/>
          <a:ln w="28575" cap="rnd" cmpd="sng">
            <a:solidFill>
              <a:srgbClr val="CC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72" name="Freeform 8"/>
          <p:cNvSpPr>
            <a:spLocks/>
          </p:cNvSpPr>
          <p:nvPr/>
        </p:nvSpPr>
        <p:spPr bwMode="auto">
          <a:xfrm>
            <a:off x="1492250" y="2444750"/>
            <a:ext cx="5673725" cy="2574925"/>
          </a:xfrm>
          <a:custGeom>
            <a:avLst/>
            <a:gdLst/>
            <a:ahLst/>
            <a:cxnLst>
              <a:cxn ang="0">
                <a:pos x="1735" y="17"/>
              </a:cxn>
              <a:cxn ang="0">
                <a:pos x="1628" y="86"/>
              </a:cxn>
              <a:cxn ang="0">
                <a:pos x="1551" y="182"/>
              </a:cxn>
              <a:cxn ang="0">
                <a:pos x="1491" y="274"/>
              </a:cxn>
              <a:cxn ang="0">
                <a:pos x="1437" y="364"/>
              </a:cxn>
              <a:cxn ang="0">
                <a:pos x="1396" y="449"/>
              </a:cxn>
              <a:cxn ang="0">
                <a:pos x="1347" y="548"/>
              </a:cxn>
              <a:cxn ang="0">
                <a:pos x="1303" y="641"/>
              </a:cxn>
              <a:cxn ang="0">
                <a:pos x="1261" y="731"/>
              </a:cxn>
              <a:cxn ang="0">
                <a:pos x="1225" y="821"/>
              </a:cxn>
              <a:cxn ang="0">
                <a:pos x="1180" y="917"/>
              </a:cxn>
              <a:cxn ang="0">
                <a:pos x="1138" y="1009"/>
              </a:cxn>
              <a:cxn ang="0">
                <a:pos x="1093" y="1097"/>
              </a:cxn>
              <a:cxn ang="0">
                <a:pos x="1024" y="1197"/>
              </a:cxn>
              <a:cxn ang="0">
                <a:pos x="931" y="1294"/>
              </a:cxn>
              <a:cxn ang="0">
                <a:pos x="843" y="1362"/>
              </a:cxn>
              <a:cxn ang="0">
                <a:pos x="718" y="1431"/>
              </a:cxn>
              <a:cxn ang="0">
                <a:pos x="593" y="1475"/>
              </a:cxn>
              <a:cxn ang="0">
                <a:pos x="473" y="1509"/>
              </a:cxn>
              <a:cxn ang="0">
                <a:pos x="360" y="1538"/>
              </a:cxn>
              <a:cxn ang="0">
                <a:pos x="211" y="1567"/>
              </a:cxn>
              <a:cxn ang="0">
                <a:pos x="98" y="1592"/>
              </a:cxn>
              <a:cxn ang="0">
                <a:pos x="3574" y="1622"/>
              </a:cxn>
              <a:cxn ang="0">
                <a:pos x="3450" y="1587"/>
              </a:cxn>
              <a:cxn ang="0">
                <a:pos x="3372" y="1572"/>
              </a:cxn>
              <a:cxn ang="0">
                <a:pos x="3203" y="1533"/>
              </a:cxn>
              <a:cxn ang="0">
                <a:pos x="3049" y="1487"/>
              </a:cxn>
              <a:cxn ang="0">
                <a:pos x="2895" y="1429"/>
              </a:cxn>
              <a:cxn ang="0">
                <a:pos x="2850" y="1406"/>
              </a:cxn>
              <a:cxn ang="0">
                <a:pos x="2754" y="1345"/>
              </a:cxn>
              <a:cxn ang="0">
                <a:pos x="2671" y="1270"/>
              </a:cxn>
              <a:cxn ang="0">
                <a:pos x="2593" y="1177"/>
              </a:cxn>
              <a:cxn ang="0">
                <a:pos x="2540" y="1099"/>
              </a:cxn>
              <a:cxn ang="0">
                <a:pos x="2495" y="1012"/>
              </a:cxn>
              <a:cxn ang="0">
                <a:pos x="2459" y="936"/>
              </a:cxn>
              <a:cxn ang="0">
                <a:pos x="2425" y="859"/>
              </a:cxn>
              <a:cxn ang="0">
                <a:pos x="2374" y="758"/>
              </a:cxn>
              <a:cxn ang="0">
                <a:pos x="2332" y="669"/>
              </a:cxn>
              <a:cxn ang="0">
                <a:pos x="2271" y="551"/>
              </a:cxn>
              <a:cxn ang="0">
                <a:pos x="2218" y="447"/>
              </a:cxn>
              <a:cxn ang="0">
                <a:pos x="2166" y="354"/>
              </a:cxn>
              <a:cxn ang="0">
                <a:pos x="2126" y="282"/>
              </a:cxn>
              <a:cxn ang="0">
                <a:pos x="2075" y="197"/>
              </a:cxn>
              <a:cxn ang="0">
                <a:pos x="2045" y="154"/>
              </a:cxn>
              <a:cxn ang="0">
                <a:pos x="2018" y="121"/>
              </a:cxn>
              <a:cxn ang="0">
                <a:pos x="1985" y="89"/>
              </a:cxn>
              <a:cxn ang="0">
                <a:pos x="1926" y="42"/>
              </a:cxn>
              <a:cxn ang="0">
                <a:pos x="1846" y="6"/>
              </a:cxn>
            </a:cxnLst>
            <a:rect l="0" t="0" r="r" b="b"/>
            <a:pathLst>
              <a:path w="3574" h="1622">
                <a:moveTo>
                  <a:pt x="1814" y="1"/>
                </a:moveTo>
                <a:lnTo>
                  <a:pt x="1774" y="7"/>
                </a:lnTo>
                <a:lnTo>
                  <a:pt x="1735" y="17"/>
                </a:lnTo>
                <a:lnTo>
                  <a:pt x="1692" y="37"/>
                </a:lnTo>
                <a:lnTo>
                  <a:pt x="1657" y="62"/>
                </a:lnTo>
                <a:lnTo>
                  <a:pt x="1628" y="86"/>
                </a:lnTo>
                <a:lnTo>
                  <a:pt x="1598" y="118"/>
                </a:lnTo>
                <a:lnTo>
                  <a:pt x="1576" y="147"/>
                </a:lnTo>
                <a:lnTo>
                  <a:pt x="1551" y="182"/>
                </a:lnTo>
                <a:lnTo>
                  <a:pt x="1534" y="207"/>
                </a:lnTo>
                <a:lnTo>
                  <a:pt x="1511" y="243"/>
                </a:lnTo>
                <a:lnTo>
                  <a:pt x="1491" y="274"/>
                </a:lnTo>
                <a:lnTo>
                  <a:pt x="1467" y="310"/>
                </a:lnTo>
                <a:lnTo>
                  <a:pt x="1454" y="333"/>
                </a:lnTo>
                <a:lnTo>
                  <a:pt x="1437" y="364"/>
                </a:lnTo>
                <a:lnTo>
                  <a:pt x="1424" y="392"/>
                </a:lnTo>
                <a:lnTo>
                  <a:pt x="1411" y="421"/>
                </a:lnTo>
                <a:lnTo>
                  <a:pt x="1396" y="449"/>
                </a:lnTo>
                <a:lnTo>
                  <a:pt x="1382" y="479"/>
                </a:lnTo>
                <a:lnTo>
                  <a:pt x="1362" y="518"/>
                </a:lnTo>
                <a:lnTo>
                  <a:pt x="1347" y="548"/>
                </a:lnTo>
                <a:lnTo>
                  <a:pt x="1336" y="572"/>
                </a:lnTo>
                <a:lnTo>
                  <a:pt x="1319" y="607"/>
                </a:lnTo>
                <a:lnTo>
                  <a:pt x="1303" y="641"/>
                </a:lnTo>
                <a:lnTo>
                  <a:pt x="1291" y="665"/>
                </a:lnTo>
                <a:lnTo>
                  <a:pt x="1274" y="703"/>
                </a:lnTo>
                <a:lnTo>
                  <a:pt x="1261" y="731"/>
                </a:lnTo>
                <a:lnTo>
                  <a:pt x="1249" y="761"/>
                </a:lnTo>
                <a:lnTo>
                  <a:pt x="1238" y="791"/>
                </a:lnTo>
                <a:lnTo>
                  <a:pt x="1225" y="821"/>
                </a:lnTo>
                <a:lnTo>
                  <a:pt x="1213" y="850"/>
                </a:lnTo>
                <a:lnTo>
                  <a:pt x="1196" y="883"/>
                </a:lnTo>
                <a:lnTo>
                  <a:pt x="1180" y="917"/>
                </a:lnTo>
                <a:lnTo>
                  <a:pt x="1166" y="950"/>
                </a:lnTo>
                <a:lnTo>
                  <a:pt x="1151" y="983"/>
                </a:lnTo>
                <a:lnTo>
                  <a:pt x="1138" y="1009"/>
                </a:lnTo>
                <a:lnTo>
                  <a:pt x="1125" y="1037"/>
                </a:lnTo>
                <a:lnTo>
                  <a:pt x="1112" y="1062"/>
                </a:lnTo>
                <a:lnTo>
                  <a:pt x="1093" y="1097"/>
                </a:lnTo>
                <a:lnTo>
                  <a:pt x="1073" y="1130"/>
                </a:lnTo>
                <a:lnTo>
                  <a:pt x="1050" y="1163"/>
                </a:lnTo>
                <a:lnTo>
                  <a:pt x="1024" y="1197"/>
                </a:lnTo>
                <a:lnTo>
                  <a:pt x="998" y="1229"/>
                </a:lnTo>
                <a:lnTo>
                  <a:pt x="967" y="1264"/>
                </a:lnTo>
                <a:lnTo>
                  <a:pt x="931" y="1294"/>
                </a:lnTo>
                <a:lnTo>
                  <a:pt x="906" y="1315"/>
                </a:lnTo>
                <a:lnTo>
                  <a:pt x="878" y="1337"/>
                </a:lnTo>
                <a:lnTo>
                  <a:pt x="843" y="1362"/>
                </a:lnTo>
                <a:lnTo>
                  <a:pt x="814" y="1380"/>
                </a:lnTo>
                <a:lnTo>
                  <a:pt x="776" y="1401"/>
                </a:lnTo>
                <a:lnTo>
                  <a:pt x="718" y="1431"/>
                </a:lnTo>
                <a:lnTo>
                  <a:pt x="669" y="1451"/>
                </a:lnTo>
                <a:lnTo>
                  <a:pt x="632" y="1463"/>
                </a:lnTo>
                <a:lnTo>
                  <a:pt x="593" y="1475"/>
                </a:lnTo>
                <a:lnTo>
                  <a:pt x="557" y="1487"/>
                </a:lnTo>
                <a:lnTo>
                  <a:pt x="513" y="1498"/>
                </a:lnTo>
                <a:lnTo>
                  <a:pt x="473" y="1509"/>
                </a:lnTo>
                <a:lnTo>
                  <a:pt x="435" y="1520"/>
                </a:lnTo>
                <a:lnTo>
                  <a:pt x="395" y="1530"/>
                </a:lnTo>
                <a:lnTo>
                  <a:pt x="360" y="1538"/>
                </a:lnTo>
                <a:lnTo>
                  <a:pt x="314" y="1548"/>
                </a:lnTo>
                <a:lnTo>
                  <a:pt x="252" y="1560"/>
                </a:lnTo>
                <a:lnTo>
                  <a:pt x="211" y="1567"/>
                </a:lnTo>
                <a:lnTo>
                  <a:pt x="178" y="1574"/>
                </a:lnTo>
                <a:lnTo>
                  <a:pt x="144" y="1584"/>
                </a:lnTo>
                <a:lnTo>
                  <a:pt x="98" y="1592"/>
                </a:lnTo>
                <a:lnTo>
                  <a:pt x="50" y="1602"/>
                </a:lnTo>
                <a:lnTo>
                  <a:pt x="0" y="1620"/>
                </a:lnTo>
                <a:lnTo>
                  <a:pt x="3574" y="1622"/>
                </a:lnTo>
                <a:lnTo>
                  <a:pt x="3540" y="1604"/>
                </a:lnTo>
                <a:lnTo>
                  <a:pt x="3494" y="1596"/>
                </a:lnTo>
                <a:lnTo>
                  <a:pt x="3450" y="1587"/>
                </a:lnTo>
                <a:lnTo>
                  <a:pt x="3401" y="1580"/>
                </a:lnTo>
                <a:lnTo>
                  <a:pt x="3341" y="1567"/>
                </a:lnTo>
                <a:lnTo>
                  <a:pt x="3372" y="1572"/>
                </a:lnTo>
                <a:lnTo>
                  <a:pt x="3305" y="1559"/>
                </a:lnTo>
                <a:lnTo>
                  <a:pt x="3266" y="1549"/>
                </a:lnTo>
                <a:lnTo>
                  <a:pt x="3203" y="1533"/>
                </a:lnTo>
                <a:lnTo>
                  <a:pt x="3145" y="1516"/>
                </a:lnTo>
                <a:lnTo>
                  <a:pt x="3096" y="1501"/>
                </a:lnTo>
                <a:lnTo>
                  <a:pt x="3049" y="1487"/>
                </a:lnTo>
                <a:lnTo>
                  <a:pt x="2997" y="1470"/>
                </a:lnTo>
                <a:lnTo>
                  <a:pt x="2952" y="1454"/>
                </a:lnTo>
                <a:lnTo>
                  <a:pt x="2895" y="1429"/>
                </a:lnTo>
                <a:lnTo>
                  <a:pt x="2870" y="1416"/>
                </a:lnTo>
                <a:lnTo>
                  <a:pt x="2869" y="1416"/>
                </a:lnTo>
                <a:lnTo>
                  <a:pt x="2850" y="1406"/>
                </a:lnTo>
                <a:lnTo>
                  <a:pt x="2822" y="1390"/>
                </a:lnTo>
                <a:lnTo>
                  <a:pt x="2786" y="1369"/>
                </a:lnTo>
                <a:lnTo>
                  <a:pt x="2754" y="1345"/>
                </a:lnTo>
                <a:lnTo>
                  <a:pt x="2731" y="1326"/>
                </a:lnTo>
                <a:lnTo>
                  <a:pt x="2705" y="1302"/>
                </a:lnTo>
                <a:lnTo>
                  <a:pt x="2671" y="1270"/>
                </a:lnTo>
                <a:lnTo>
                  <a:pt x="2638" y="1235"/>
                </a:lnTo>
                <a:lnTo>
                  <a:pt x="2614" y="1204"/>
                </a:lnTo>
                <a:lnTo>
                  <a:pt x="2593" y="1177"/>
                </a:lnTo>
                <a:lnTo>
                  <a:pt x="2572" y="1150"/>
                </a:lnTo>
                <a:lnTo>
                  <a:pt x="2554" y="1123"/>
                </a:lnTo>
                <a:lnTo>
                  <a:pt x="2540" y="1099"/>
                </a:lnTo>
                <a:lnTo>
                  <a:pt x="2529" y="1076"/>
                </a:lnTo>
                <a:lnTo>
                  <a:pt x="2511" y="1043"/>
                </a:lnTo>
                <a:lnTo>
                  <a:pt x="2495" y="1012"/>
                </a:lnTo>
                <a:lnTo>
                  <a:pt x="2481" y="982"/>
                </a:lnTo>
                <a:lnTo>
                  <a:pt x="2471" y="961"/>
                </a:lnTo>
                <a:lnTo>
                  <a:pt x="2459" y="936"/>
                </a:lnTo>
                <a:lnTo>
                  <a:pt x="2449" y="912"/>
                </a:lnTo>
                <a:lnTo>
                  <a:pt x="2438" y="890"/>
                </a:lnTo>
                <a:lnTo>
                  <a:pt x="2425" y="859"/>
                </a:lnTo>
                <a:lnTo>
                  <a:pt x="2410" y="830"/>
                </a:lnTo>
                <a:lnTo>
                  <a:pt x="2391" y="789"/>
                </a:lnTo>
                <a:lnTo>
                  <a:pt x="2374" y="758"/>
                </a:lnTo>
                <a:lnTo>
                  <a:pt x="2354" y="718"/>
                </a:lnTo>
                <a:lnTo>
                  <a:pt x="2341" y="690"/>
                </a:lnTo>
                <a:lnTo>
                  <a:pt x="2332" y="669"/>
                </a:lnTo>
                <a:lnTo>
                  <a:pt x="2310" y="628"/>
                </a:lnTo>
                <a:lnTo>
                  <a:pt x="2296" y="597"/>
                </a:lnTo>
                <a:lnTo>
                  <a:pt x="2271" y="551"/>
                </a:lnTo>
                <a:lnTo>
                  <a:pt x="2251" y="508"/>
                </a:lnTo>
                <a:lnTo>
                  <a:pt x="2232" y="472"/>
                </a:lnTo>
                <a:lnTo>
                  <a:pt x="2218" y="447"/>
                </a:lnTo>
                <a:lnTo>
                  <a:pt x="2201" y="414"/>
                </a:lnTo>
                <a:lnTo>
                  <a:pt x="2186" y="386"/>
                </a:lnTo>
                <a:lnTo>
                  <a:pt x="2166" y="354"/>
                </a:lnTo>
                <a:lnTo>
                  <a:pt x="2151" y="328"/>
                </a:lnTo>
                <a:lnTo>
                  <a:pt x="2141" y="310"/>
                </a:lnTo>
                <a:lnTo>
                  <a:pt x="2126" y="282"/>
                </a:lnTo>
                <a:lnTo>
                  <a:pt x="2108" y="253"/>
                </a:lnTo>
                <a:lnTo>
                  <a:pt x="2088" y="219"/>
                </a:lnTo>
                <a:lnTo>
                  <a:pt x="2075" y="197"/>
                </a:lnTo>
                <a:lnTo>
                  <a:pt x="2065" y="181"/>
                </a:lnTo>
                <a:lnTo>
                  <a:pt x="2056" y="166"/>
                </a:lnTo>
                <a:lnTo>
                  <a:pt x="2045" y="154"/>
                </a:lnTo>
                <a:lnTo>
                  <a:pt x="2038" y="142"/>
                </a:lnTo>
                <a:lnTo>
                  <a:pt x="2027" y="131"/>
                </a:lnTo>
                <a:lnTo>
                  <a:pt x="2018" y="121"/>
                </a:lnTo>
                <a:lnTo>
                  <a:pt x="2011" y="113"/>
                </a:lnTo>
                <a:lnTo>
                  <a:pt x="2002" y="104"/>
                </a:lnTo>
                <a:lnTo>
                  <a:pt x="1985" y="89"/>
                </a:lnTo>
                <a:lnTo>
                  <a:pt x="1973" y="79"/>
                </a:lnTo>
                <a:lnTo>
                  <a:pt x="1949" y="59"/>
                </a:lnTo>
                <a:lnTo>
                  <a:pt x="1926" y="42"/>
                </a:lnTo>
                <a:lnTo>
                  <a:pt x="1901" y="25"/>
                </a:lnTo>
                <a:lnTo>
                  <a:pt x="1875" y="15"/>
                </a:lnTo>
                <a:lnTo>
                  <a:pt x="1846" y="6"/>
                </a:lnTo>
                <a:lnTo>
                  <a:pt x="1813" y="0"/>
                </a:lnTo>
              </a:path>
            </a:pathLst>
          </a:custGeom>
          <a:noFill/>
          <a:ln w="28575" cap="rnd" cmpd="sng">
            <a:solidFill>
              <a:srgbClr val="009FD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1174750" y="1765300"/>
            <a:ext cx="1949450" cy="1084263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Standard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normal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distribution</a:t>
            </a:r>
          </a:p>
        </p:txBody>
      </p:sp>
      <p:sp>
        <p:nvSpPr>
          <p:cNvPr id="88076" name="Freeform 12"/>
          <p:cNvSpPr>
            <a:spLocks/>
          </p:cNvSpPr>
          <p:nvPr/>
        </p:nvSpPr>
        <p:spPr bwMode="auto">
          <a:xfrm>
            <a:off x="784225" y="2854325"/>
            <a:ext cx="7056438" cy="2166938"/>
          </a:xfrm>
          <a:custGeom>
            <a:avLst/>
            <a:gdLst/>
            <a:ahLst/>
            <a:cxnLst>
              <a:cxn ang="0">
                <a:pos x="2166" y="14"/>
              </a:cxn>
              <a:cxn ang="0">
                <a:pos x="2030" y="77"/>
              </a:cxn>
              <a:cxn ang="0">
                <a:pos x="1935" y="153"/>
              </a:cxn>
              <a:cxn ang="0">
                <a:pos x="1859" y="230"/>
              </a:cxn>
              <a:cxn ang="0">
                <a:pos x="1791" y="306"/>
              </a:cxn>
              <a:cxn ang="0">
                <a:pos x="1740" y="377"/>
              </a:cxn>
              <a:cxn ang="0">
                <a:pos x="1679" y="461"/>
              </a:cxn>
              <a:cxn ang="0">
                <a:pos x="1623" y="539"/>
              </a:cxn>
              <a:cxn ang="0">
                <a:pos x="1571" y="614"/>
              </a:cxn>
              <a:cxn ang="0">
                <a:pos x="1524" y="690"/>
              </a:cxn>
              <a:cxn ang="0">
                <a:pos x="1473" y="770"/>
              </a:cxn>
              <a:cxn ang="0">
                <a:pos x="1416" y="849"/>
              </a:cxn>
              <a:cxn ang="0">
                <a:pos x="1360" y="922"/>
              </a:cxn>
              <a:cxn ang="0">
                <a:pos x="1273" y="1007"/>
              </a:cxn>
              <a:cxn ang="0">
                <a:pos x="1170" y="1082"/>
              </a:cxn>
              <a:cxn ang="0">
                <a:pos x="1050" y="1148"/>
              </a:cxn>
              <a:cxn ang="0">
                <a:pos x="889" y="1204"/>
              </a:cxn>
              <a:cxn ang="0">
                <a:pos x="738" y="1241"/>
              </a:cxn>
              <a:cxn ang="0">
                <a:pos x="581" y="1269"/>
              </a:cxn>
              <a:cxn ang="0">
                <a:pos x="439" y="1294"/>
              </a:cxn>
              <a:cxn ang="0">
                <a:pos x="253" y="1318"/>
              </a:cxn>
              <a:cxn ang="0">
                <a:pos x="105" y="1336"/>
              </a:cxn>
              <a:cxn ang="0">
                <a:pos x="4445" y="1365"/>
              </a:cxn>
              <a:cxn ang="0">
                <a:pos x="4308" y="1336"/>
              </a:cxn>
              <a:cxn ang="0">
                <a:pos x="4221" y="1324"/>
              </a:cxn>
              <a:cxn ang="0">
                <a:pos x="4007" y="1289"/>
              </a:cxn>
              <a:cxn ang="0">
                <a:pos x="3815" y="1251"/>
              </a:cxn>
              <a:cxn ang="0">
                <a:pos x="3621" y="1202"/>
              </a:cxn>
              <a:cxn ang="0">
                <a:pos x="3565" y="1183"/>
              </a:cxn>
              <a:cxn ang="0">
                <a:pos x="3444" y="1131"/>
              </a:cxn>
              <a:cxn ang="0">
                <a:pos x="3345" y="1068"/>
              </a:cxn>
              <a:cxn ang="0">
                <a:pos x="3241" y="989"/>
              </a:cxn>
              <a:cxn ang="0">
                <a:pos x="3172" y="916"/>
              </a:cxn>
              <a:cxn ang="0">
                <a:pos x="3120" y="851"/>
              </a:cxn>
              <a:cxn ang="0">
                <a:pos x="3074" y="787"/>
              </a:cxn>
              <a:cxn ang="0">
                <a:pos x="3031" y="723"/>
              </a:cxn>
              <a:cxn ang="0">
                <a:pos x="2968" y="638"/>
              </a:cxn>
              <a:cxn ang="0">
                <a:pos x="2915" y="563"/>
              </a:cxn>
              <a:cxn ang="0">
                <a:pos x="2840" y="463"/>
              </a:cxn>
              <a:cxn ang="0">
                <a:pos x="2769" y="371"/>
              </a:cxn>
              <a:cxn ang="0">
                <a:pos x="2705" y="293"/>
              </a:cxn>
              <a:cxn ang="0">
                <a:pos x="2646" y="226"/>
              </a:cxn>
              <a:cxn ang="0">
                <a:pos x="2584" y="158"/>
              </a:cxn>
              <a:cxn ang="0">
                <a:pos x="2527" y="107"/>
              </a:cxn>
              <a:cxn ang="0">
                <a:pos x="2558" y="131"/>
              </a:cxn>
              <a:cxn ang="0">
                <a:pos x="2512" y="98"/>
              </a:cxn>
              <a:cxn ang="0">
                <a:pos x="2405" y="35"/>
              </a:cxn>
              <a:cxn ang="0">
                <a:pos x="2305" y="5"/>
              </a:cxn>
            </a:cxnLst>
            <a:rect l="0" t="0" r="r" b="b"/>
            <a:pathLst>
              <a:path w="4445" h="1365">
                <a:moveTo>
                  <a:pt x="2265" y="1"/>
                </a:moveTo>
                <a:lnTo>
                  <a:pt x="2215" y="6"/>
                </a:lnTo>
                <a:lnTo>
                  <a:pt x="2166" y="14"/>
                </a:lnTo>
                <a:lnTo>
                  <a:pt x="2110" y="32"/>
                </a:lnTo>
                <a:lnTo>
                  <a:pt x="2068" y="53"/>
                </a:lnTo>
                <a:lnTo>
                  <a:pt x="2030" y="77"/>
                </a:lnTo>
                <a:lnTo>
                  <a:pt x="1993" y="101"/>
                </a:lnTo>
                <a:lnTo>
                  <a:pt x="1965" y="124"/>
                </a:lnTo>
                <a:lnTo>
                  <a:pt x="1935" y="153"/>
                </a:lnTo>
                <a:lnTo>
                  <a:pt x="1913" y="174"/>
                </a:lnTo>
                <a:lnTo>
                  <a:pt x="1884" y="204"/>
                </a:lnTo>
                <a:lnTo>
                  <a:pt x="1859" y="230"/>
                </a:lnTo>
                <a:lnTo>
                  <a:pt x="1836" y="256"/>
                </a:lnTo>
                <a:lnTo>
                  <a:pt x="1816" y="278"/>
                </a:lnTo>
                <a:lnTo>
                  <a:pt x="1791" y="306"/>
                </a:lnTo>
                <a:lnTo>
                  <a:pt x="1775" y="329"/>
                </a:lnTo>
                <a:lnTo>
                  <a:pt x="1759" y="354"/>
                </a:lnTo>
                <a:lnTo>
                  <a:pt x="1740" y="377"/>
                </a:lnTo>
                <a:lnTo>
                  <a:pt x="1720" y="404"/>
                </a:lnTo>
                <a:lnTo>
                  <a:pt x="1697" y="436"/>
                </a:lnTo>
                <a:lnTo>
                  <a:pt x="1679" y="461"/>
                </a:lnTo>
                <a:lnTo>
                  <a:pt x="1664" y="481"/>
                </a:lnTo>
                <a:lnTo>
                  <a:pt x="1643" y="510"/>
                </a:lnTo>
                <a:lnTo>
                  <a:pt x="1623" y="539"/>
                </a:lnTo>
                <a:lnTo>
                  <a:pt x="1608" y="559"/>
                </a:lnTo>
                <a:lnTo>
                  <a:pt x="1587" y="591"/>
                </a:lnTo>
                <a:lnTo>
                  <a:pt x="1571" y="614"/>
                </a:lnTo>
                <a:lnTo>
                  <a:pt x="1555" y="640"/>
                </a:lnTo>
                <a:lnTo>
                  <a:pt x="1541" y="666"/>
                </a:lnTo>
                <a:lnTo>
                  <a:pt x="1524" y="690"/>
                </a:lnTo>
                <a:lnTo>
                  <a:pt x="1510" y="715"/>
                </a:lnTo>
                <a:lnTo>
                  <a:pt x="1494" y="739"/>
                </a:lnTo>
                <a:lnTo>
                  <a:pt x="1473" y="770"/>
                </a:lnTo>
                <a:lnTo>
                  <a:pt x="1452" y="802"/>
                </a:lnTo>
                <a:lnTo>
                  <a:pt x="1432" y="827"/>
                </a:lnTo>
                <a:lnTo>
                  <a:pt x="1416" y="849"/>
                </a:lnTo>
                <a:lnTo>
                  <a:pt x="1399" y="872"/>
                </a:lnTo>
                <a:lnTo>
                  <a:pt x="1383" y="893"/>
                </a:lnTo>
                <a:lnTo>
                  <a:pt x="1360" y="922"/>
                </a:lnTo>
                <a:lnTo>
                  <a:pt x="1334" y="950"/>
                </a:lnTo>
                <a:lnTo>
                  <a:pt x="1305" y="979"/>
                </a:lnTo>
                <a:lnTo>
                  <a:pt x="1273" y="1007"/>
                </a:lnTo>
                <a:lnTo>
                  <a:pt x="1240" y="1033"/>
                </a:lnTo>
                <a:lnTo>
                  <a:pt x="1200" y="1059"/>
                </a:lnTo>
                <a:lnTo>
                  <a:pt x="1170" y="1082"/>
                </a:lnTo>
                <a:lnTo>
                  <a:pt x="1128" y="1106"/>
                </a:lnTo>
                <a:lnTo>
                  <a:pt x="1094" y="1126"/>
                </a:lnTo>
                <a:lnTo>
                  <a:pt x="1050" y="1148"/>
                </a:lnTo>
                <a:lnTo>
                  <a:pt x="1000" y="1168"/>
                </a:lnTo>
                <a:lnTo>
                  <a:pt x="946" y="1186"/>
                </a:lnTo>
                <a:lnTo>
                  <a:pt x="889" y="1204"/>
                </a:lnTo>
                <a:lnTo>
                  <a:pt x="828" y="1220"/>
                </a:lnTo>
                <a:lnTo>
                  <a:pt x="781" y="1231"/>
                </a:lnTo>
                <a:lnTo>
                  <a:pt x="738" y="1241"/>
                </a:lnTo>
                <a:lnTo>
                  <a:pt x="686" y="1251"/>
                </a:lnTo>
                <a:lnTo>
                  <a:pt x="631" y="1260"/>
                </a:lnTo>
                <a:lnTo>
                  <a:pt x="581" y="1269"/>
                </a:lnTo>
                <a:lnTo>
                  <a:pt x="534" y="1279"/>
                </a:lnTo>
                <a:lnTo>
                  <a:pt x="483" y="1287"/>
                </a:lnTo>
                <a:lnTo>
                  <a:pt x="439" y="1294"/>
                </a:lnTo>
                <a:lnTo>
                  <a:pt x="382" y="1302"/>
                </a:lnTo>
                <a:lnTo>
                  <a:pt x="303" y="1311"/>
                </a:lnTo>
                <a:lnTo>
                  <a:pt x="253" y="1318"/>
                </a:lnTo>
                <a:lnTo>
                  <a:pt x="207" y="1324"/>
                </a:lnTo>
                <a:lnTo>
                  <a:pt x="169" y="1328"/>
                </a:lnTo>
                <a:lnTo>
                  <a:pt x="105" y="1336"/>
                </a:lnTo>
                <a:lnTo>
                  <a:pt x="36" y="1345"/>
                </a:lnTo>
                <a:lnTo>
                  <a:pt x="0" y="1364"/>
                </a:lnTo>
                <a:lnTo>
                  <a:pt x="4445" y="1365"/>
                </a:lnTo>
                <a:lnTo>
                  <a:pt x="4440" y="1350"/>
                </a:lnTo>
                <a:lnTo>
                  <a:pt x="4378" y="1342"/>
                </a:lnTo>
                <a:lnTo>
                  <a:pt x="4308" y="1336"/>
                </a:lnTo>
                <a:lnTo>
                  <a:pt x="4263" y="1330"/>
                </a:lnTo>
                <a:lnTo>
                  <a:pt x="4182" y="1318"/>
                </a:lnTo>
                <a:lnTo>
                  <a:pt x="4221" y="1324"/>
                </a:lnTo>
                <a:lnTo>
                  <a:pt x="4136" y="1311"/>
                </a:lnTo>
                <a:lnTo>
                  <a:pt x="4087" y="1303"/>
                </a:lnTo>
                <a:lnTo>
                  <a:pt x="4007" y="1289"/>
                </a:lnTo>
                <a:lnTo>
                  <a:pt x="3934" y="1276"/>
                </a:lnTo>
                <a:lnTo>
                  <a:pt x="3871" y="1264"/>
                </a:lnTo>
                <a:lnTo>
                  <a:pt x="3815" y="1251"/>
                </a:lnTo>
                <a:lnTo>
                  <a:pt x="3749" y="1237"/>
                </a:lnTo>
                <a:lnTo>
                  <a:pt x="3693" y="1223"/>
                </a:lnTo>
                <a:lnTo>
                  <a:pt x="3621" y="1202"/>
                </a:lnTo>
                <a:lnTo>
                  <a:pt x="3590" y="1191"/>
                </a:lnTo>
                <a:lnTo>
                  <a:pt x="3589" y="1191"/>
                </a:lnTo>
                <a:lnTo>
                  <a:pt x="3565" y="1183"/>
                </a:lnTo>
                <a:lnTo>
                  <a:pt x="3530" y="1169"/>
                </a:lnTo>
                <a:lnTo>
                  <a:pt x="3484" y="1151"/>
                </a:lnTo>
                <a:lnTo>
                  <a:pt x="3444" y="1131"/>
                </a:lnTo>
                <a:lnTo>
                  <a:pt x="3416" y="1115"/>
                </a:lnTo>
                <a:lnTo>
                  <a:pt x="3383" y="1095"/>
                </a:lnTo>
                <a:lnTo>
                  <a:pt x="3345" y="1068"/>
                </a:lnTo>
                <a:lnTo>
                  <a:pt x="3305" y="1040"/>
                </a:lnTo>
                <a:lnTo>
                  <a:pt x="3270" y="1013"/>
                </a:lnTo>
                <a:lnTo>
                  <a:pt x="3241" y="989"/>
                </a:lnTo>
                <a:lnTo>
                  <a:pt x="3214" y="962"/>
                </a:lnTo>
                <a:lnTo>
                  <a:pt x="3192" y="938"/>
                </a:lnTo>
                <a:lnTo>
                  <a:pt x="3172" y="916"/>
                </a:lnTo>
                <a:lnTo>
                  <a:pt x="3156" y="898"/>
                </a:lnTo>
                <a:lnTo>
                  <a:pt x="3140" y="877"/>
                </a:lnTo>
                <a:lnTo>
                  <a:pt x="3120" y="851"/>
                </a:lnTo>
                <a:lnTo>
                  <a:pt x="3102" y="826"/>
                </a:lnTo>
                <a:lnTo>
                  <a:pt x="3090" y="808"/>
                </a:lnTo>
                <a:lnTo>
                  <a:pt x="3074" y="787"/>
                </a:lnTo>
                <a:lnTo>
                  <a:pt x="3062" y="767"/>
                </a:lnTo>
                <a:lnTo>
                  <a:pt x="3048" y="748"/>
                </a:lnTo>
                <a:lnTo>
                  <a:pt x="3031" y="723"/>
                </a:lnTo>
                <a:lnTo>
                  <a:pt x="3013" y="698"/>
                </a:lnTo>
                <a:lnTo>
                  <a:pt x="2989" y="667"/>
                </a:lnTo>
                <a:lnTo>
                  <a:pt x="2968" y="638"/>
                </a:lnTo>
                <a:lnTo>
                  <a:pt x="2942" y="602"/>
                </a:lnTo>
                <a:lnTo>
                  <a:pt x="2926" y="580"/>
                </a:lnTo>
                <a:lnTo>
                  <a:pt x="2915" y="563"/>
                </a:lnTo>
                <a:lnTo>
                  <a:pt x="2888" y="528"/>
                </a:lnTo>
                <a:lnTo>
                  <a:pt x="2870" y="502"/>
                </a:lnTo>
                <a:lnTo>
                  <a:pt x="2840" y="463"/>
                </a:lnTo>
                <a:lnTo>
                  <a:pt x="2813" y="427"/>
                </a:lnTo>
                <a:lnTo>
                  <a:pt x="2790" y="397"/>
                </a:lnTo>
                <a:lnTo>
                  <a:pt x="2769" y="371"/>
                </a:lnTo>
                <a:lnTo>
                  <a:pt x="2747" y="344"/>
                </a:lnTo>
                <a:lnTo>
                  <a:pt x="2724" y="316"/>
                </a:lnTo>
                <a:lnTo>
                  <a:pt x="2705" y="293"/>
                </a:lnTo>
                <a:lnTo>
                  <a:pt x="2688" y="274"/>
                </a:lnTo>
                <a:lnTo>
                  <a:pt x="2670" y="254"/>
                </a:lnTo>
                <a:lnTo>
                  <a:pt x="2646" y="226"/>
                </a:lnTo>
                <a:lnTo>
                  <a:pt x="2630" y="208"/>
                </a:lnTo>
                <a:lnTo>
                  <a:pt x="2609" y="184"/>
                </a:lnTo>
                <a:lnTo>
                  <a:pt x="2584" y="158"/>
                </a:lnTo>
                <a:lnTo>
                  <a:pt x="2567" y="140"/>
                </a:lnTo>
                <a:lnTo>
                  <a:pt x="2527" y="109"/>
                </a:lnTo>
                <a:lnTo>
                  <a:pt x="2527" y="107"/>
                </a:lnTo>
                <a:lnTo>
                  <a:pt x="2521" y="103"/>
                </a:lnTo>
                <a:lnTo>
                  <a:pt x="2514" y="98"/>
                </a:lnTo>
                <a:lnTo>
                  <a:pt x="2558" y="131"/>
                </a:lnTo>
                <a:lnTo>
                  <a:pt x="2543" y="119"/>
                </a:lnTo>
                <a:lnTo>
                  <a:pt x="2533" y="112"/>
                </a:lnTo>
                <a:lnTo>
                  <a:pt x="2512" y="98"/>
                </a:lnTo>
                <a:lnTo>
                  <a:pt x="2483" y="79"/>
                </a:lnTo>
                <a:lnTo>
                  <a:pt x="2450" y="58"/>
                </a:lnTo>
                <a:lnTo>
                  <a:pt x="2405" y="35"/>
                </a:lnTo>
                <a:lnTo>
                  <a:pt x="2376" y="22"/>
                </a:lnTo>
                <a:lnTo>
                  <a:pt x="2344" y="12"/>
                </a:lnTo>
                <a:lnTo>
                  <a:pt x="2305" y="5"/>
                </a:lnTo>
                <a:lnTo>
                  <a:pt x="2263" y="0"/>
                </a:lnTo>
              </a:path>
            </a:pathLst>
          </a:custGeom>
          <a:noFill/>
          <a:ln w="28575" cap="rnd" cmpd="sng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80" name="Line 16"/>
          <p:cNvSpPr>
            <a:spLocks noChangeShapeType="1"/>
          </p:cNvSpPr>
          <p:nvPr/>
        </p:nvSpPr>
        <p:spPr bwMode="auto">
          <a:xfrm>
            <a:off x="3138488" y="2300288"/>
            <a:ext cx="760412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8081" name="Line 17"/>
          <p:cNvSpPr>
            <a:spLocks noChangeShapeType="1"/>
          </p:cNvSpPr>
          <p:nvPr/>
        </p:nvSpPr>
        <p:spPr bwMode="auto">
          <a:xfrm flipH="1">
            <a:off x="4668838" y="2052638"/>
            <a:ext cx="1435100" cy="492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8082" name="Rectangle 18"/>
          <p:cNvSpPr>
            <a:spLocks noChangeArrowheads="1"/>
          </p:cNvSpPr>
          <p:nvPr/>
        </p:nvSpPr>
        <p:spPr bwMode="auto">
          <a:xfrm>
            <a:off x="6092825" y="1503363"/>
            <a:ext cx="2081213" cy="1084262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i="1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</a:t>
            </a:r>
            <a:r>
              <a:rPr lang="en-US" sz="240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distribution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(20 degrees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freedom)</a:t>
            </a:r>
          </a:p>
        </p:txBody>
      </p:sp>
      <p:sp>
        <p:nvSpPr>
          <p:cNvPr id="88083" name="Rectangle 19"/>
          <p:cNvSpPr>
            <a:spLocks noChangeArrowheads="1"/>
          </p:cNvSpPr>
          <p:nvPr/>
        </p:nvSpPr>
        <p:spPr bwMode="auto">
          <a:xfrm>
            <a:off x="6105525" y="3275013"/>
            <a:ext cx="2063750" cy="1084262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i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</a:t>
            </a: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distribution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(10 degrees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of freedom)</a:t>
            </a:r>
          </a:p>
        </p:txBody>
      </p:sp>
      <p:sp>
        <p:nvSpPr>
          <p:cNvPr id="88084" name="Line 20"/>
          <p:cNvSpPr>
            <a:spLocks noChangeShapeType="1"/>
          </p:cNvSpPr>
          <p:nvPr/>
        </p:nvSpPr>
        <p:spPr bwMode="auto">
          <a:xfrm flipH="1">
            <a:off x="5584825" y="3786188"/>
            <a:ext cx="484188" cy="201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>
            <a:off x="4375150" y="5014913"/>
            <a:ext cx="0" cy="246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5" name="Text Box 21"/>
          <p:cNvSpPr txBox="1">
            <a:spLocks noChangeArrowheads="1"/>
          </p:cNvSpPr>
          <p:nvPr/>
        </p:nvSpPr>
        <p:spPr bwMode="auto">
          <a:xfrm>
            <a:off x="4213225" y="5259388"/>
            <a:ext cx="323850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0</a:t>
            </a:r>
          </a:p>
        </p:txBody>
      </p:sp>
      <p:sp>
        <p:nvSpPr>
          <p:cNvPr id="88086" name="Text Box 22"/>
          <p:cNvSpPr txBox="1">
            <a:spLocks noChangeArrowheads="1"/>
          </p:cNvSpPr>
          <p:nvPr/>
        </p:nvSpPr>
        <p:spPr bwMode="auto">
          <a:xfrm>
            <a:off x="7907338" y="4826000"/>
            <a:ext cx="5730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z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,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</a:t>
            </a:r>
          </a:p>
        </p:txBody>
      </p:sp>
      <p:grpSp>
        <p:nvGrpSpPr>
          <p:cNvPr id="88094" name="Group 30"/>
          <p:cNvGrpSpPr>
            <a:grpSpLocks/>
          </p:cNvGrpSpPr>
          <p:nvPr/>
        </p:nvGrpSpPr>
        <p:grpSpPr bwMode="auto">
          <a:xfrm>
            <a:off x="762000" y="5035550"/>
            <a:ext cx="7132638" cy="46038"/>
            <a:chOff x="480" y="3172"/>
            <a:chExt cx="4493" cy="29"/>
          </a:xfrm>
        </p:grpSpPr>
        <p:sp>
          <p:nvSpPr>
            <p:cNvPr id="88078" name="Line 14"/>
            <p:cNvSpPr>
              <a:spLocks noChangeShapeType="1"/>
            </p:cNvSpPr>
            <p:nvPr/>
          </p:nvSpPr>
          <p:spPr bwMode="auto">
            <a:xfrm>
              <a:off x="486" y="3201"/>
              <a:ext cx="44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079" name="Freeform 15"/>
            <p:cNvSpPr>
              <a:spLocks/>
            </p:cNvSpPr>
            <p:nvPr/>
          </p:nvSpPr>
          <p:spPr bwMode="auto">
            <a:xfrm>
              <a:off x="480" y="3172"/>
              <a:ext cx="448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84" y="2"/>
                </a:cxn>
              </a:cxnLst>
              <a:rect l="0" t="0" r="r" b="b"/>
              <a:pathLst>
                <a:path w="4484" h="2">
                  <a:moveTo>
                    <a:pt x="0" y="0"/>
                  </a:moveTo>
                  <a:lnTo>
                    <a:pt x="4484" y="2"/>
                  </a:lnTo>
                </a:path>
              </a:pathLst>
            </a:custGeom>
            <a:noFill/>
            <a:ln w="76200" cmpd="sng">
              <a:solidFill>
                <a:srgbClr val="00406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90" name="AutoShape 26"/>
          <p:cNvSpPr>
            <a:spLocks noChangeArrowheads="1"/>
          </p:cNvSpPr>
          <p:nvPr/>
        </p:nvSpPr>
        <p:spPr bwMode="auto">
          <a:xfrm rot="5400000">
            <a:off x="200025" y="31369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2" name="AutoShape 28"/>
          <p:cNvSpPr>
            <a:spLocks noChangeArrowheads="1"/>
          </p:cNvSpPr>
          <p:nvPr/>
        </p:nvSpPr>
        <p:spPr bwMode="auto">
          <a:xfrm rot="5400000">
            <a:off x="200025" y="35369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3" name="AutoShape 29"/>
          <p:cNvSpPr>
            <a:spLocks noChangeArrowheads="1"/>
          </p:cNvSpPr>
          <p:nvPr/>
        </p:nvSpPr>
        <p:spPr bwMode="auto">
          <a:xfrm rot="5400000">
            <a:off x="200025" y="39370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80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8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8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880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0" dur="500"/>
                                        <p:tgtEl>
                                          <p:spTgt spid="88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7" grpId="0" animBg="1" autoUpdateAnimBg="0"/>
      <p:bldP spid="88070" grpId="0" animBg="1"/>
      <p:bldP spid="88072" grpId="0" animBg="1"/>
      <p:bldP spid="88073" grpId="0" animBg="1" autoUpdateAnimBg="0"/>
      <p:bldP spid="88076" grpId="0" animBg="1"/>
      <p:bldP spid="88080" grpId="0" animBg="1"/>
      <p:bldP spid="88081" grpId="0" animBg="1"/>
      <p:bldP spid="88082" grpId="0" animBg="1" autoUpdateAnimBg="0"/>
      <p:bldP spid="88083" grpId="0" animBg="1" autoUpdateAnimBg="0"/>
      <p:bldP spid="88084" grpId="0" animBg="1"/>
      <p:bldP spid="88071" grpId="0" animBg="1"/>
      <p:bldP spid="88085" grpId="0" autoUpdateAnimBg="0"/>
      <p:bldP spid="88086" grpId="0" autoUpdateAnimBg="0"/>
      <p:bldP spid="88090" grpId="0" animBg="1"/>
      <p:bldP spid="88092" grpId="0" animBg="1"/>
      <p:bldP spid="8809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952500" y="1123950"/>
            <a:ext cx="7375525" cy="12763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For more than 100 degrees of freedom, the standard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normal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z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value provides a good approximation to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value.</a:t>
            </a:r>
          </a:p>
        </p:txBody>
      </p:sp>
      <p:sp>
        <p:nvSpPr>
          <p:cNvPr id="168963" name="AutoShape 3"/>
          <p:cNvSpPr>
            <a:spLocks noChangeArrowheads="1"/>
          </p:cNvSpPr>
          <p:nvPr/>
        </p:nvSpPr>
        <p:spPr bwMode="auto">
          <a:xfrm rot="5400000">
            <a:off x="668338" y="17113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685800" y="155575"/>
            <a:ext cx="7772400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i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</a:t>
            </a: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Distribution</a:t>
            </a:r>
          </a:p>
        </p:txBody>
      </p:sp>
      <p:grpSp>
        <p:nvGrpSpPr>
          <p:cNvPr id="168969" name="Group 9"/>
          <p:cNvGrpSpPr>
            <a:grpSpLocks/>
          </p:cNvGrpSpPr>
          <p:nvPr/>
        </p:nvGrpSpPr>
        <p:grpSpPr bwMode="auto">
          <a:xfrm>
            <a:off x="952500" y="2514600"/>
            <a:ext cx="7375525" cy="1047750"/>
            <a:chOff x="600" y="1632"/>
            <a:chExt cx="4646" cy="660"/>
          </a:xfr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68965" name="Rectangle 5"/>
            <p:cNvSpPr>
              <a:spLocks noChangeArrowheads="1"/>
            </p:cNvSpPr>
            <p:nvPr/>
          </p:nvSpPr>
          <p:spPr bwMode="auto">
            <a:xfrm>
              <a:off x="600" y="1632"/>
              <a:ext cx="4646" cy="660"/>
            </a:xfrm>
            <a:prstGeom prst="rect">
              <a:avLst/>
            </a:prstGeom>
            <a:grpFill/>
            <a:ln w="635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The standard normal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z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values can be found in the</a:t>
              </a:r>
            </a:p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infinite degrees (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MS Reference 1" pitchFamily="2" charset="2"/>
                </a:rPr>
                <a:t>  </a:t>
              </a:r>
              <a:r>
                <a:rPr lang="en-US" sz="12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) row of the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t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distribution table.</a:t>
              </a:r>
            </a:p>
          </p:txBody>
        </p:sp>
        <p:graphicFrame>
          <p:nvGraphicFramePr>
            <p:cNvPr id="168968" name="Object 8"/>
            <p:cNvGraphicFramePr>
              <a:graphicFrameLocks noChangeAspect="1"/>
            </p:cNvGraphicFramePr>
            <p:nvPr/>
          </p:nvGraphicFramePr>
          <p:xfrm>
            <a:off x="2124" y="1990"/>
            <a:ext cx="245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977" name="Equation" r:id="rId4" imgW="152280" imgH="126720" progId="Equation.DSMT4">
                    <p:embed/>
                  </p:oleObj>
                </mc:Choice>
                <mc:Fallback>
                  <p:oleObj name="Equation" r:id="rId4" imgW="152280" imgH="12672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4" y="1990"/>
                          <a:ext cx="245" cy="204"/>
                        </a:xfrm>
                        <a:prstGeom prst="rect">
                          <a:avLst/>
                        </a:prstGeom>
                        <a:noFill/>
                        <a:effectLst>
                          <a:outerShdw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8976" name="AutoShape 16"/>
          <p:cNvSpPr>
            <a:spLocks noChangeArrowheads="1"/>
          </p:cNvSpPr>
          <p:nvPr/>
        </p:nvSpPr>
        <p:spPr bwMode="auto">
          <a:xfrm rot="5400000">
            <a:off x="668338" y="29686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689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689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 animBg="1" autoUpdateAnimBg="0"/>
      <p:bldP spid="168963" grpId="0" animBg="1"/>
      <p:bldP spid="16897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3" name="Rectangle 9"/>
          <p:cNvSpPr>
            <a:spLocks noChangeArrowheads="1"/>
          </p:cNvSpPr>
          <p:nvPr/>
        </p:nvSpPr>
        <p:spPr bwMode="auto">
          <a:xfrm>
            <a:off x="685800" y="155575"/>
            <a:ext cx="7772400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i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</a:t>
            </a: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Distribution</a:t>
            </a:r>
          </a:p>
        </p:txBody>
      </p:sp>
      <p:grpSp>
        <p:nvGrpSpPr>
          <p:cNvPr id="170005" name="Group 21"/>
          <p:cNvGrpSpPr>
            <a:grpSpLocks/>
          </p:cNvGrpSpPr>
          <p:nvPr/>
        </p:nvGrpSpPr>
        <p:grpSpPr bwMode="auto">
          <a:xfrm>
            <a:off x="638175" y="1163638"/>
            <a:ext cx="7866063" cy="3652837"/>
            <a:chOff x="402" y="733"/>
            <a:chExt cx="4955" cy="230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170004" name="Picture 2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2" y="733"/>
              <a:ext cx="4955" cy="23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graphicFrame>
          <p:nvGraphicFramePr>
            <p:cNvPr id="170003" name="Object 19"/>
            <p:cNvGraphicFramePr>
              <a:graphicFrameLocks noChangeAspect="1"/>
            </p:cNvGraphicFramePr>
            <p:nvPr/>
          </p:nvGraphicFramePr>
          <p:xfrm>
            <a:off x="780" y="2734"/>
            <a:ext cx="276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012" name="Equation" r:id="rId5" imgW="152280" imgH="126720" progId="Equation.DSMT4">
                    <p:embed/>
                  </p:oleObj>
                </mc:Choice>
                <mc:Fallback>
                  <p:oleObj name="Equation" r:id="rId5" imgW="152280" imgH="12672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0" y="2734"/>
                          <a:ext cx="276" cy="230"/>
                        </a:xfrm>
                        <a:prstGeom prst="rect">
                          <a:avLst/>
                        </a:prstGeom>
                        <a:noFill/>
                        <a:effectLst>
                          <a:outerShdw dist="3592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9999" name="AutoShape 15"/>
          <p:cNvSpPr>
            <a:spLocks noChangeArrowheads="1"/>
          </p:cNvSpPr>
          <p:nvPr/>
        </p:nvSpPr>
        <p:spPr bwMode="auto">
          <a:xfrm>
            <a:off x="876300" y="4324350"/>
            <a:ext cx="7829550" cy="400050"/>
          </a:xfrm>
          <a:prstGeom prst="flowChartTerminator">
            <a:avLst/>
          </a:prstGeom>
          <a:noFill/>
          <a:ln w="19050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006" name="AutoShape 22"/>
          <p:cNvSpPr>
            <a:spLocks noChangeArrowheads="1"/>
          </p:cNvSpPr>
          <p:nvPr/>
        </p:nvSpPr>
        <p:spPr bwMode="auto">
          <a:xfrm rot="5400000">
            <a:off x="382588" y="312578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0" name="AutoShape 16"/>
          <p:cNvSpPr>
            <a:spLocks noChangeArrowheads="1"/>
          </p:cNvSpPr>
          <p:nvPr/>
        </p:nvSpPr>
        <p:spPr bwMode="auto">
          <a:xfrm>
            <a:off x="4433888" y="5024438"/>
            <a:ext cx="2571750" cy="800100"/>
          </a:xfrm>
          <a:prstGeom prst="wedgeRoundRectCallout">
            <a:avLst>
              <a:gd name="adj1" fmla="val -58889"/>
              <a:gd name="adj2" fmla="val -103769"/>
              <a:gd name="adj3" fmla="val 16667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Standard normal</a:t>
            </a:r>
          </a:p>
          <a:p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z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values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00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0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69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9" grpId="0" animBg="1"/>
      <p:bldP spid="170006" grpId="0" animBg="1"/>
      <p:bldP spid="170000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1108075"/>
            <a:ext cx="5276850" cy="609600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66FFFF"/>
                </a:solidFill>
              </a:rPr>
              <a:t>Interval Estimate</a:t>
            </a:r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613150" y="1697038"/>
            <a:ext cx="1968500" cy="1065212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388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3930650" y="1822450"/>
          <a:ext cx="1360488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Equation" r:id="rId4" imgW="1331640" imgH="709560" progId="Equation">
                  <p:embed/>
                </p:oleObj>
              </mc:Choice>
              <mc:Fallback>
                <p:oleObj name="Equation" r:id="rId4" imgW="1331640" imgH="709560" progId="Equation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650" y="1822450"/>
                        <a:ext cx="1360488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990600" y="2800350"/>
            <a:ext cx="7524750" cy="236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where:   1 -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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= the confidence coefficient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	    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</a:t>
            </a:r>
            <a:r>
              <a:rPr lang="en-US" sz="2400" i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</a:t>
            </a:r>
            <a:r>
              <a:rPr lang="en-US" sz="2400" i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/2   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=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value providing an area of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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/2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                 in the upper tail of a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distribution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                 with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- 1 degrees of freedom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        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= the sample standard deviation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 rot="5400000">
            <a:off x="3297238" y="21494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685800" y="155575"/>
            <a:ext cx="7772400" cy="814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 Estimate of a Population Mean: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 i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Unknown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0" grpId="0" autoUpdateAnimBg="0"/>
      <p:bldP spid="1639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0763" y="1600200"/>
            <a:ext cx="7416800" cy="229235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/>
              <a:t>     A reporter for a student newspaper is writing an</a:t>
            </a:r>
          </a:p>
          <a:p>
            <a:pPr>
              <a:buFont typeface="Monotype Sorts" pitchFamily="2" charset="2"/>
              <a:buNone/>
            </a:pPr>
            <a:r>
              <a:rPr lang="en-US"/>
              <a:t>article on the cost of off-campus housing.  A sample</a:t>
            </a:r>
          </a:p>
          <a:p>
            <a:pPr>
              <a:buFont typeface="Monotype Sorts" pitchFamily="2" charset="2"/>
              <a:buNone/>
            </a:pPr>
            <a:r>
              <a:rPr lang="en-US"/>
              <a:t>of 16 efficiency apartments within a half-mile of</a:t>
            </a:r>
          </a:p>
          <a:p>
            <a:pPr>
              <a:buFont typeface="Monotype Sorts" pitchFamily="2" charset="2"/>
              <a:buNone/>
            </a:pPr>
            <a:r>
              <a:rPr lang="en-US"/>
              <a:t>campus resulted in a sample mean of $750 per month</a:t>
            </a:r>
          </a:p>
          <a:p>
            <a:pPr>
              <a:buFont typeface="Monotype Sorts" pitchFamily="2" charset="2"/>
              <a:buNone/>
            </a:pPr>
            <a:r>
              <a:rPr lang="en-US"/>
              <a:t>and a sample standard deviation of $55.</a:t>
            </a:r>
          </a:p>
        </p:txBody>
      </p:sp>
      <p:sp>
        <p:nvSpPr>
          <p:cNvPr id="18005" name="Rectangle 597"/>
          <p:cNvSpPr>
            <a:spLocks noChangeArrowheads="1"/>
          </p:cNvSpPr>
          <p:nvPr/>
        </p:nvSpPr>
        <p:spPr bwMode="auto">
          <a:xfrm>
            <a:off x="685800" y="155575"/>
            <a:ext cx="7772400" cy="814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 Estimate of a Population Mean: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 i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Unknown</a:t>
            </a:r>
          </a:p>
        </p:txBody>
      </p:sp>
      <p:sp>
        <p:nvSpPr>
          <p:cNvPr id="18006" name="Rectangle 598"/>
          <p:cNvSpPr>
            <a:spLocks noChangeArrowheads="1"/>
          </p:cNvSpPr>
          <p:nvPr/>
        </p:nvSpPr>
        <p:spPr bwMode="auto">
          <a:xfrm>
            <a:off x="711200" y="1108075"/>
            <a:ext cx="527685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Apartment Rents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8007" name="AutoShape 599"/>
          <p:cNvSpPr>
            <a:spLocks noChangeArrowheads="1"/>
          </p:cNvSpPr>
          <p:nvPr/>
        </p:nvSpPr>
        <p:spPr bwMode="auto">
          <a:xfrm rot="5400000">
            <a:off x="763588" y="17494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08" name="Rectangle 600"/>
          <p:cNvSpPr>
            <a:spLocks noChangeArrowheads="1"/>
          </p:cNvSpPr>
          <p:nvPr/>
        </p:nvSpPr>
        <p:spPr bwMode="auto">
          <a:xfrm>
            <a:off x="1027113" y="3822700"/>
            <a:ext cx="7429500" cy="2298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Let us provide a 95% confidence interval estimate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the mean rent per month for the population of 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efficiency apartments within a half-mile of campus.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We will assume this population to be normally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distributed.</a:t>
            </a:r>
          </a:p>
        </p:txBody>
      </p:sp>
      <p:sp>
        <p:nvSpPr>
          <p:cNvPr id="18009" name="AutoShape 601"/>
          <p:cNvSpPr>
            <a:spLocks noChangeArrowheads="1"/>
          </p:cNvSpPr>
          <p:nvPr/>
        </p:nvSpPr>
        <p:spPr bwMode="auto">
          <a:xfrm rot="5400000">
            <a:off x="763588" y="39719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0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80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  <p:bldP spid="18007" grpId="0" animBg="1"/>
      <p:bldP spid="18008" grpId="0" autoUpdateAnimBg="0"/>
      <p:bldP spid="1800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1038" y="1182688"/>
            <a:ext cx="7939087" cy="566737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/>
              <a:t>	At 95% confidence, </a:t>
            </a:r>
            <a:r>
              <a:rPr lang="en-US" i="1">
                <a:latin typeface="Symbol" pitchFamily="18" charset="2"/>
              </a:rPr>
              <a:t></a:t>
            </a:r>
            <a:r>
              <a:rPr lang="en-US"/>
              <a:t> = .05, and </a:t>
            </a:r>
            <a:r>
              <a:rPr lang="en-US" i="1">
                <a:latin typeface="Symbol" pitchFamily="18" charset="2"/>
              </a:rPr>
              <a:t></a:t>
            </a:r>
            <a:r>
              <a:rPr lang="en-US"/>
              <a:t>/2 = .025.</a:t>
            </a:r>
          </a:p>
        </p:txBody>
      </p:sp>
      <p:sp>
        <p:nvSpPr>
          <p:cNvPr id="19032" name="Arc 600"/>
          <p:cNvSpPr>
            <a:spLocks/>
          </p:cNvSpPr>
          <p:nvPr/>
        </p:nvSpPr>
        <p:spPr bwMode="auto">
          <a:xfrm rot="798385" flipV="1">
            <a:off x="1817688" y="2792413"/>
            <a:ext cx="3643312" cy="1358900"/>
          </a:xfrm>
          <a:custGeom>
            <a:avLst/>
            <a:gdLst>
              <a:gd name="G0" fmla="+- 3637 0 0"/>
              <a:gd name="G1" fmla="+- 21600 0 0"/>
              <a:gd name="G2" fmla="+- 21600 0 0"/>
              <a:gd name="T0" fmla="*/ 0 w 23422"/>
              <a:gd name="T1" fmla="*/ 308 h 21600"/>
              <a:gd name="T2" fmla="*/ 23422 w 23422"/>
              <a:gd name="T3" fmla="*/ 12933 h 21600"/>
              <a:gd name="T4" fmla="*/ 3637 w 234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422" h="21600" fill="none" extrusionOk="0">
                <a:moveTo>
                  <a:pt x="0" y="308"/>
                </a:moveTo>
                <a:cubicBezTo>
                  <a:pt x="1201" y="103"/>
                  <a:pt x="2418" y="-1"/>
                  <a:pt x="3637" y="0"/>
                </a:cubicBezTo>
                <a:cubicBezTo>
                  <a:pt x="12214" y="0"/>
                  <a:pt x="19980" y="5075"/>
                  <a:pt x="23421" y="12933"/>
                </a:cubicBezTo>
              </a:path>
              <a:path w="23422" h="21600" stroke="0" extrusionOk="0">
                <a:moveTo>
                  <a:pt x="0" y="308"/>
                </a:moveTo>
                <a:cubicBezTo>
                  <a:pt x="1201" y="103"/>
                  <a:pt x="2418" y="-1"/>
                  <a:pt x="3637" y="0"/>
                </a:cubicBezTo>
                <a:cubicBezTo>
                  <a:pt x="12214" y="0"/>
                  <a:pt x="19980" y="5075"/>
                  <a:pt x="23421" y="12933"/>
                </a:cubicBezTo>
                <a:lnTo>
                  <a:pt x="3637" y="21600"/>
                </a:lnTo>
                <a:close/>
              </a:path>
            </a:pathLst>
          </a:custGeom>
          <a:noFill/>
          <a:ln w="28575">
            <a:solidFill>
              <a:srgbClr val="66FFFF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36" name="AutoShape 604"/>
          <p:cNvSpPr>
            <a:spLocks noChangeArrowheads="1"/>
          </p:cNvSpPr>
          <p:nvPr/>
        </p:nvSpPr>
        <p:spPr bwMode="auto">
          <a:xfrm rot="5400000">
            <a:off x="592138" y="13303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37" name="Rectangle 605"/>
          <p:cNvSpPr>
            <a:spLocks noChangeArrowheads="1"/>
          </p:cNvSpPr>
          <p:nvPr/>
        </p:nvSpPr>
        <p:spPr bwMode="auto">
          <a:xfrm>
            <a:off x="876300" y="2019300"/>
            <a:ext cx="716280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 the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distribution table we see that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.025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2.131.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9038" name="Rectangle 606"/>
          <p:cNvSpPr>
            <a:spLocks noChangeArrowheads="1"/>
          </p:cNvSpPr>
          <p:nvPr/>
        </p:nvSpPr>
        <p:spPr bwMode="auto">
          <a:xfrm>
            <a:off x="1028700" y="1543050"/>
            <a:ext cx="7391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.025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 based on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-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1 = 16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-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1 = 15 degrees of freedom.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9039" name="AutoShape 607"/>
          <p:cNvSpPr>
            <a:spLocks noChangeArrowheads="1"/>
          </p:cNvSpPr>
          <p:nvPr/>
        </p:nvSpPr>
        <p:spPr bwMode="auto">
          <a:xfrm rot="5400000">
            <a:off x="592138" y="18065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0" name="AutoShape 608"/>
          <p:cNvSpPr>
            <a:spLocks noChangeArrowheads="1"/>
          </p:cNvSpPr>
          <p:nvPr/>
        </p:nvSpPr>
        <p:spPr bwMode="auto">
          <a:xfrm rot="5400000">
            <a:off x="592138" y="22256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2" name="Rectangle 610"/>
          <p:cNvSpPr>
            <a:spLocks noChangeArrowheads="1"/>
          </p:cNvSpPr>
          <p:nvPr/>
        </p:nvSpPr>
        <p:spPr bwMode="auto">
          <a:xfrm>
            <a:off x="685800" y="155575"/>
            <a:ext cx="7772400" cy="814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 Estimate of a Population Mean: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 i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Unknown</a:t>
            </a:r>
          </a:p>
        </p:txBody>
      </p:sp>
      <p:pic>
        <p:nvPicPr>
          <p:cNvPr id="19045" name="Picture 6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75" y="2532063"/>
            <a:ext cx="7866063" cy="3652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9029" name="Oval 597"/>
          <p:cNvSpPr>
            <a:spLocks noChangeArrowheads="1"/>
          </p:cNvSpPr>
          <p:nvPr/>
        </p:nvSpPr>
        <p:spPr bwMode="auto">
          <a:xfrm>
            <a:off x="1162050" y="3492500"/>
            <a:ext cx="619125" cy="36195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30" name="Oval 598"/>
          <p:cNvSpPr>
            <a:spLocks noChangeArrowheads="1"/>
          </p:cNvSpPr>
          <p:nvPr/>
        </p:nvSpPr>
        <p:spPr bwMode="auto">
          <a:xfrm>
            <a:off x="5467350" y="3000375"/>
            <a:ext cx="781050" cy="42545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31" name="Oval 599"/>
          <p:cNvSpPr>
            <a:spLocks noChangeArrowheads="1"/>
          </p:cNvSpPr>
          <p:nvPr/>
        </p:nvSpPr>
        <p:spPr bwMode="auto">
          <a:xfrm>
            <a:off x="5429250" y="3463925"/>
            <a:ext cx="876300" cy="447675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90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1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9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1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autoUpdateAnimBg="0"/>
      <p:bldP spid="19032" grpId="0" animBg="1"/>
      <p:bldP spid="19036" grpId="0" animBg="1"/>
      <p:bldP spid="19037" grpId="0" autoUpdateAnimBg="0"/>
      <p:bldP spid="19038" grpId="0" autoUpdateAnimBg="0"/>
      <p:bldP spid="19039" grpId="0" animBg="1"/>
      <p:bldP spid="19040" grpId="0" animBg="1"/>
      <p:bldP spid="19029" grpId="0" animBg="1"/>
      <p:bldP spid="19030" grpId="0" animBg="1"/>
      <p:bldP spid="190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26" name="Rectangle 1198"/>
          <p:cNvSpPr>
            <a:spLocks noChangeArrowheads="1"/>
          </p:cNvSpPr>
          <p:nvPr/>
        </p:nvSpPr>
        <p:spPr bwMode="auto">
          <a:xfrm>
            <a:off x="914400" y="3905250"/>
            <a:ext cx="7581900" cy="14478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51712" name="Rectangle 1184"/>
          <p:cNvSpPr>
            <a:spLocks noChangeArrowheads="1"/>
          </p:cNvSpPr>
          <p:nvPr/>
        </p:nvSpPr>
        <p:spPr bwMode="auto">
          <a:xfrm>
            <a:off x="3562350" y="1657350"/>
            <a:ext cx="2019300" cy="10477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459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3841750" y="1741488"/>
          <a:ext cx="1462088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47" name="Equation" r:id="rId4" imgW="1357200" imgH="709560" progId="Equation">
                  <p:embed/>
                </p:oleObj>
              </mc:Choice>
              <mc:Fallback>
                <p:oleObj name="Equation" r:id="rId4" imgW="1357200" imgH="709560" progId="Equation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0" y="1741488"/>
                        <a:ext cx="1462088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713" name="Rectangle 1185"/>
          <p:cNvSpPr>
            <a:spLocks noChangeArrowheads="1"/>
          </p:cNvSpPr>
          <p:nvPr/>
        </p:nvSpPr>
        <p:spPr bwMode="auto">
          <a:xfrm>
            <a:off x="971550" y="3924300"/>
            <a:ext cx="7505700" cy="1390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We are 95% confident that the mean rent per month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for the population of efficiency apartments within a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half-mile of campus is between $720.70 and $779.30.</a:t>
            </a:r>
          </a:p>
        </p:txBody>
      </p:sp>
      <p:sp>
        <p:nvSpPr>
          <p:cNvPr id="151714" name="Rectangle 1186"/>
          <p:cNvSpPr>
            <a:spLocks noChangeArrowheads="1"/>
          </p:cNvSpPr>
          <p:nvPr/>
        </p:nvSpPr>
        <p:spPr bwMode="auto">
          <a:xfrm>
            <a:off x="711200" y="1114425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 Estimate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51715" name="AutoShape 1187"/>
          <p:cNvSpPr>
            <a:spLocks noChangeArrowheads="1"/>
          </p:cNvSpPr>
          <p:nvPr/>
        </p:nvSpPr>
        <p:spPr bwMode="auto">
          <a:xfrm rot="5400000">
            <a:off x="3278188" y="20923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721" name="AutoShape 1193"/>
          <p:cNvSpPr>
            <a:spLocks noChangeArrowheads="1"/>
          </p:cNvSpPr>
          <p:nvPr/>
        </p:nvSpPr>
        <p:spPr bwMode="auto">
          <a:xfrm rot="5400000">
            <a:off x="2268538" y="31781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722" name="AutoShape 1194"/>
          <p:cNvSpPr>
            <a:spLocks noChangeArrowheads="1"/>
          </p:cNvSpPr>
          <p:nvPr/>
        </p:nvSpPr>
        <p:spPr bwMode="auto">
          <a:xfrm rot="5400000">
            <a:off x="630238" y="45497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729" name="Rectangle 1201"/>
          <p:cNvSpPr>
            <a:spLocks noChangeArrowheads="1"/>
          </p:cNvSpPr>
          <p:nvPr/>
        </p:nvSpPr>
        <p:spPr bwMode="auto">
          <a:xfrm>
            <a:off x="685800" y="155575"/>
            <a:ext cx="7772400" cy="814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 Estimate of a Population Mean: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 i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Unknown</a:t>
            </a:r>
          </a:p>
        </p:txBody>
      </p:sp>
      <p:graphicFrame>
        <p:nvGraphicFramePr>
          <p:cNvPr id="151730" name="Object 1202"/>
          <p:cNvGraphicFramePr>
            <a:graphicFrameLocks noChangeAspect="1"/>
          </p:cNvGraphicFramePr>
          <p:nvPr/>
        </p:nvGraphicFramePr>
        <p:xfrm>
          <a:off x="2559050" y="2811463"/>
          <a:ext cx="419735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48" name="Equation" r:id="rId6" imgW="1892160" imgH="419040" progId="Equation.DSMT4">
                  <p:embed/>
                </p:oleObj>
              </mc:Choice>
              <mc:Fallback>
                <p:oleObj name="Equation" r:id="rId6" imgW="1892160" imgH="419040" progId="Equation.DSMT4">
                  <p:embed/>
                  <p:pic>
                    <p:nvPicPr>
                      <p:cNvPr id="0" name="Picture 1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2811463"/>
                        <a:ext cx="4197350" cy="958850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731" name="AutoShape 1203"/>
          <p:cNvSpPr>
            <a:spLocks noChangeArrowheads="1"/>
          </p:cNvSpPr>
          <p:nvPr/>
        </p:nvSpPr>
        <p:spPr bwMode="auto">
          <a:xfrm>
            <a:off x="6515100" y="1887538"/>
            <a:ext cx="1404938" cy="800100"/>
          </a:xfrm>
          <a:prstGeom prst="wedgeRoundRectCallout">
            <a:avLst>
              <a:gd name="adj1" fmla="val -38250"/>
              <a:gd name="adj2" fmla="val 91667"/>
              <a:gd name="adj3" fmla="val 16667"/>
            </a:avLst>
          </a:prstGeom>
          <a:gradFill rotWithShape="0">
            <a:gsLst>
              <a:gs pos="0">
                <a:srgbClr val="666699">
                  <a:gamma/>
                  <a:shade val="46275"/>
                  <a:invGamma/>
                </a:srgbClr>
              </a:gs>
              <a:gs pos="50000">
                <a:srgbClr val="666699"/>
              </a:gs>
              <a:gs pos="100000">
                <a:srgbClr val="66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Margin</a:t>
            </a:r>
          </a:p>
          <a:p>
            <a:pPr>
              <a:lnSpc>
                <a:spcPct val="9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Error</a:t>
            </a:r>
          </a:p>
        </p:txBody>
      </p:sp>
      <p:sp>
        <p:nvSpPr>
          <p:cNvPr id="151732" name="Line 1204"/>
          <p:cNvSpPr>
            <a:spLocks noChangeShapeType="1"/>
          </p:cNvSpPr>
          <p:nvPr/>
        </p:nvSpPr>
        <p:spPr bwMode="auto">
          <a:xfrm>
            <a:off x="5935663" y="3468688"/>
            <a:ext cx="741362" cy="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17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517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15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15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1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1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151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15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726" grpId="0" animBg="1"/>
      <p:bldP spid="151712" grpId="0" animBg="1"/>
      <p:bldP spid="151713" grpId="0" autoUpdateAnimBg="0"/>
      <p:bldP spid="151715" grpId="0" animBg="1"/>
      <p:bldP spid="151721" grpId="0" animBg="1"/>
      <p:bldP spid="151722" grpId="0" animBg="1"/>
      <p:bldP spid="151731" grpId="0" animBg="1" autoUpdateAnimBg="0"/>
      <p:bldP spid="1517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952500" y="1123950"/>
            <a:ext cx="7505700" cy="9906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 point estimator cannot be expected to provide the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exact value of the population parameter.</a:t>
            </a:r>
          </a:p>
        </p:txBody>
      </p:sp>
      <p:sp>
        <p:nvSpPr>
          <p:cNvPr id="161795" name="AutoShape 3"/>
          <p:cNvSpPr>
            <a:spLocks noChangeArrowheads="1"/>
          </p:cNvSpPr>
          <p:nvPr/>
        </p:nvSpPr>
        <p:spPr bwMode="auto">
          <a:xfrm rot="5400000">
            <a:off x="668338" y="15208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952500" y="2228850"/>
            <a:ext cx="7505700" cy="18478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An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 estimate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can be computed by adding and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subtracting a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margin of error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to the point estimate.</a:t>
            </a:r>
          </a:p>
          <a:p>
            <a:pPr algn="l"/>
            <a:endParaRPr lang="en-US" sz="16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</a:t>
            </a:r>
          </a:p>
          <a:p>
            <a:pPr algn="l"/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61797" name="AutoShape 5"/>
          <p:cNvSpPr>
            <a:spLocks noChangeArrowheads="1"/>
          </p:cNvSpPr>
          <p:nvPr/>
        </p:nvSpPr>
        <p:spPr bwMode="auto">
          <a:xfrm rot="5400000">
            <a:off x="668338" y="26828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1943100" y="3200400"/>
            <a:ext cx="5410200" cy="6667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61799" name="Text Box 7"/>
          <p:cNvSpPr txBox="1">
            <a:spLocks noChangeArrowheads="1"/>
          </p:cNvSpPr>
          <p:nvPr/>
        </p:nvSpPr>
        <p:spPr bwMode="auto">
          <a:xfrm>
            <a:off x="2087563" y="3325813"/>
            <a:ext cx="51228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Point Estimate  +/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-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Margin of Error</a:t>
            </a:r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952500" y="4191000"/>
            <a:ext cx="7524750" cy="14097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purpose of an interval estimate is to provide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information about how close the point estimate is to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value of the parameter.</a:t>
            </a:r>
          </a:p>
        </p:txBody>
      </p:sp>
      <p:sp>
        <p:nvSpPr>
          <p:cNvPr id="161801" name="AutoShape 9"/>
          <p:cNvSpPr>
            <a:spLocks noChangeArrowheads="1"/>
          </p:cNvSpPr>
          <p:nvPr/>
        </p:nvSpPr>
        <p:spPr bwMode="auto">
          <a:xfrm rot="5400000">
            <a:off x="668338" y="48355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3" name="Rectangle 11"/>
          <p:cNvSpPr>
            <a:spLocks noChangeArrowheads="1"/>
          </p:cNvSpPr>
          <p:nvPr/>
        </p:nvSpPr>
        <p:spPr bwMode="auto">
          <a:xfrm>
            <a:off x="685800" y="127000"/>
            <a:ext cx="7772400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Margin of Error and the Interval Estimate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 animBg="1" autoUpdateAnimBg="0"/>
      <p:bldP spid="161795" grpId="0" animBg="1"/>
      <p:bldP spid="161796" grpId="0" animBg="1" autoUpdateAnimBg="0"/>
      <p:bldP spid="161797" grpId="0" animBg="1"/>
      <p:bldP spid="161798" grpId="0" animBg="1"/>
      <p:bldP spid="161799" grpId="0" autoUpdateAnimBg="0"/>
      <p:bldP spid="161800" grpId="0" animBg="1" autoUpdateAnimBg="0"/>
      <p:bldP spid="16180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23900" y="1114425"/>
            <a:ext cx="563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1</a:t>
            </a:r>
            <a:r>
              <a:rPr lang="en-US" sz="2400">
                <a:solidFill>
                  <a:srgbClr val="FDFF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Click the 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Data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tab on the Ribbon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14375" y="1571625"/>
            <a:ext cx="7005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2</a:t>
            </a:r>
            <a:r>
              <a:rPr lang="en-US" sz="2400">
                <a:solidFill>
                  <a:srgbClr val="FDFF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 the 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Analysis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group, click 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Data Analysis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25488" y="2047875"/>
            <a:ext cx="73056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3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Choose 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Descriptive Statistics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from the list of</a:t>
            </a:r>
            <a:endParaRPr lang="en-US" sz="2400" b="1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  Analysis Tools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 rot="5400000">
            <a:off x="441325" y="124618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20725" y="2943225"/>
            <a:ext cx="81311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4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When the Descriptive Statistics dialog box appears: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   (see details on next slide)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 rot="5400000">
            <a:off x="436563" y="171291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 rot="5400000">
            <a:off x="431800" y="217963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5400000">
            <a:off x="441325" y="307498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85800" y="1666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Using Excel’s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Descriptive Statistics Tool</a:t>
            </a:r>
          </a:p>
        </p:txBody>
      </p:sp>
    </p:spTree>
    <p:extLst>
      <p:ext uri="{BB962C8B-B14F-4D97-AF65-F5344CB8AC3E}">
        <p14:creationId xmlns:p14="http://schemas.microsoft.com/office/powerpoint/2010/main" val="366989749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5" grpId="0" animBg="1"/>
      <p:bldP spid="6" grpId="0" autoUpdateAnimBg="0"/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85800" y="1666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Using Excel’s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Descriptive Statistics Tool</a:t>
            </a:r>
          </a:p>
        </p:txBody>
      </p:sp>
      <p:grpSp>
        <p:nvGrpSpPr>
          <p:cNvPr id="3" name="Group 1199"/>
          <p:cNvGrpSpPr>
            <a:grpSpLocks/>
          </p:cNvGrpSpPr>
          <p:nvPr/>
        </p:nvGrpSpPr>
        <p:grpSpPr bwMode="auto">
          <a:xfrm>
            <a:off x="1847850" y="1265238"/>
            <a:ext cx="5530850" cy="4852987"/>
            <a:chOff x="1164" y="797"/>
            <a:chExt cx="3484" cy="305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aphicFrame>
          <p:nvGraphicFramePr>
            <p:cNvPr id="4" name="Object 20"/>
            <p:cNvGraphicFramePr>
              <a:graphicFrameLocks noChangeAspect="1"/>
            </p:cNvGraphicFramePr>
            <p:nvPr/>
          </p:nvGraphicFramePr>
          <p:xfrm>
            <a:off x="1164" y="815"/>
            <a:ext cx="3484" cy="30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4199" name="Bitmap Image" r:id="rId3" imgW="3801006" imgH="3315163" progId="Paint.Picture">
                    <p:embed/>
                  </p:oleObj>
                </mc:Choice>
                <mc:Fallback>
                  <p:oleObj name="Bitmap Image" r:id="rId3" imgW="3801006" imgH="3315163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4" y="815"/>
                          <a:ext cx="3484" cy="30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Rectangle 21"/>
            <p:cNvSpPr>
              <a:spLocks noChangeArrowheads="1"/>
            </p:cNvSpPr>
            <p:nvPr/>
          </p:nvSpPr>
          <p:spPr bwMode="auto">
            <a:xfrm>
              <a:off x="1171" y="797"/>
              <a:ext cx="3464" cy="304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AutoShape 1198"/>
          <p:cNvSpPr>
            <a:spLocks noChangeArrowheads="1"/>
          </p:cNvSpPr>
          <p:nvPr/>
        </p:nvSpPr>
        <p:spPr bwMode="auto">
          <a:xfrm rot="5400000">
            <a:off x="1595438" y="36607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0274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1666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Using Excel’s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Descriptive Statistics Tool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2788" y="1111250"/>
            <a:ext cx="38671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Excel Value Worksheet</a:t>
            </a:r>
          </a:p>
        </p:txBody>
      </p:sp>
      <p:sp>
        <p:nvSpPr>
          <p:cNvPr id="4" name="AutoShape 593"/>
          <p:cNvSpPr>
            <a:spLocks noChangeArrowheads="1"/>
          </p:cNvSpPr>
          <p:nvPr/>
        </p:nvSpPr>
        <p:spPr bwMode="auto">
          <a:xfrm>
            <a:off x="7373938" y="1847171"/>
            <a:ext cx="1404937" cy="800100"/>
          </a:xfrm>
          <a:prstGeom prst="wedgeRoundRectCallout">
            <a:avLst>
              <a:gd name="adj1" fmla="val -66157"/>
              <a:gd name="adj2" fmla="val 28375"/>
              <a:gd name="adj3" fmla="val 16667"/>
            </a:avLst>
          </a:prstGeom>
          <a:gradFill rotWithShape="0">
            <a:gsLst>
              <a:gs pos="0">
                <a:srgbClr val="666699">
                  <a:gamma/>
                  <a:shade val="46275"/>
                  <a:invGamma/>
                </a:srgbClr>
              </a:gs>
              <a:gs pos="50000">
                <a:srgbClr val="666699"/>
              </a:gs>
              <a:gs pos="100000">
                <a:srgbClr val="66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Point</a:t>
            </a:r>
          </a:p>
          <a:p>
            <a:pPr>
              <a:lnSpc>
                <a:spcPct val="90000"/>
              </a:lnSpc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Estimate</a:t>
            </a:r>
          </a:p>
        </p:txBody>
      </p:sp>
      <p:sp>
        <p:nvSpPr>
          <p:cNvPr id="5" name="AutoShape 594"/>
          <p:cNvSpPr>
            <a:spLocks noChangeArrowheads="1"/>
          </p:cNvSpPr>
          <p:nvPr/>
        </p:nvSpPr>
        <p:spPr bwMode="auto">
          <a:xfrm>
            <a:off x="7454900" y="5257800"/>
            <a:ext cx="1404938" cy="800100"/>
          </a:xfrm>
          <a:prstGeom prst="wedgeRoundRectCallout">
            <a:avLst>
              <a:gd name="adj1" fmla="val -72375"/>
              <a:gd name="adj2" fmla="val 48213"/>
              <a:gd name="adj3" fmla="val 16667"/>
            </a:avLst>
          </a:prstGeom>
          <a:gradFill rotWithShape="0">
            <a:gsLst>
              <a:gs pos="0">
                <a:srgbClr val="666699">
                  <a:gamma/>
                  <a:shade val="46275"/>
                  <a:invGamma/>
                </a:srgbClr>
              </a:gs>
              <a:gs pos="50000">
                <a:srgbClr val="666699"/>
              </a:gs>
              <a:gs pos="100000">
                <a:srgbClr val="66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Margin</a:t>
            </a:r>
          </a:p>
          <a:p>
            <a:pPr>
              <a:lnSpc>
                <a:spcPct val="9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Error</a:t>
            </a:r>
          </a:p>
        </p:txBody>
      </p:sp>
      <p:grpSp>
        <p:nvGrpSpPr>
          <p:cNvPr id="6" name="Group 1376"/>
          <p:cNvGrpSpPr>
            <a:grpSpLocks/>
          </p:cNvGrpSpPr>
          <p:nvPr/>
        </p:nvGrpSpPr>
        <p:grpSpPr bwMode="auto">
          <a:xfrm>
            <a:off x="2092325" y="1515383"/>
            <a:ext cx="5029200" cy="4683125"/>
            <a:chOff x="1248" y="982"/>
            <a:chExt cx="3238" cy="2960"/>
          </a:xfrm>
        </p:grpSpPr>
        <p:grpSp>
          <p:nvGrpSpPr>
            <p:cNvPr id="7" name="Group 1187"/>
            <p:cNvGrpSpPr>
              <a:grpSpLocks/>
            </p:cNvGrpSpPr>
            <p:nvPr/>
          </p:nvGrpSpPr>
          <p:grpSpPr bwMode="auto">
            <a:xfrm>
              <a:off x="1248" y="987"/>
              <a:ext cx="3228" cy="2945"/>
              <a:chOff x="1248" y="987"/>
              <a:chExt cx="3228" cy="2945"/>
            </a:xfrm>
          </p:grpSpPr>
          <p:sp>
            <p:nvSpPr>
              <p:cNvPr id="193" name="Rectangle 1185"/>
              <p:cNvSpPr>
                <a:spLocks noChangeArrowheads="1"/>
              </p:cNvSpPr>
              <p:nvPr/>
            </p:nvSpPr>
            <p:spPr bwMode="auto">
              <a:xfrm>
                <a:off x="1248" y="987"/>
                <a:ext cx="3228" cy="14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Rectangle 1186"/>
              <p:cNvSpPr>
                <a:spLocks noChangeArrowheads="1"/>
              </p:cNvSpPr>
              <p:nvPr/>
            </p:nvSpPr>
            <p:spPr bwMode="auto">
              <a:xfrm>
                <a:off x="1248" y="2460"/>
                <a:ext cx="3228" cy="14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Rectangle 1188"/>
            <p:cNvSpPr>
              <a:spLocks noChangeArrowheads="1"/>
            </p:cNvSpPr>
            <p:nvPr/>
          </p:nvSpPr>
          <p:spPr bwMode="auto">
            <a:xfrm>
              <a:off x="1248" y="987"/>
              <a:ext cx="3228" cy="183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1189"/>
            <p:cNvSpPr>
              <a:spLocks noChangeArrowheads="1"/>
            </p:cNvSpPr>
            <p:nvPr/>
          </p:nvSpPr>
          <p:spPr bwMode="auto">
            <a:xfrm>
              <a:off x="1248" y="1160"/>
              <a:ext cx="303" cy="182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1190"/>
            <p:cNvSpPr>
              <a:spLocks noChangeArrowheads="1"/>
            </p:cNvSpPr>
            <p:nvPr/>
          </p:nvSpPr>
          <p:spPr bwMode="auto">
            <a:xfrm>
              <a:off x="1541" y="1160"/>
              <a:ext cx="817" cy="182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1191"/>
            <p:cNvSpPr>
              <a:spLocks noChangeArrowheads="1"/>
            </p:cNvSpPr>
            <p:nvPr/>
          </p:nvSpPr>
          <p:spPr bwMode="auto">
            <a:xfrm>
              <a:off x="2300" y="1160"/>
              <a:ext cx="2176" cy="18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192"/>
            <p:cNvSpPr>
              <a:spLocks noChangeArrowheads="1"/>
            </p:cNvSpPr>
            <p:nvPr/>
          </p:nvSpPr>
          <p:spPr bwMode="auto">
            <a:xfrm>
              <a:off x="1248" y="1332"/>
              <a:ext cx="303" cy="183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193"/>
            <p:cNvSpPr>
              <a:spLocks noChangeArrowheads="1"/>
            </p:cNvSpPr>
            <p:nvPr/>
          </p:nvSpPr>
          <p:spPr bwMode="auto">
            <a:xfrm>
              <a:off x="1541" y="1332"/>
              <a:ext cx="443" cy="183"/>
            </a:xfrm>
            <a:prstGeom prst="rect">
              <a:avLst/>
            </a:prstGeom>
            <a:solidFill>
              <a:srgbClr val="DB8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194"/>
            <p:cNvSpPr>
              <a:spLocks noChangeArrowheads="1"/>
            </p:cNvSpPr>
            <p:nvPr/>
          </p:nvSpPr>
          <p:spPr bwMode="auto">
            <a:xfrm>
              <a:off x="1974" y="1332"/>
              <a:ext cx="384" cy="18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195"/>
            <p:cNvSpPr>
              <a:spLocks noChangeArrowheads="1"/>
            </p:cNvSpPr>
            <p:nvPr/>
          </p:nvSpPr>
          <p:spPr bwMode="auto">
            <a:xfrm>
              <a:off x="2300" y="1332"/>
              <a:ext cx="2176" cy="18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1196"/>
            <p:cNvSpPr>
              <a:spLocks noChangeArrowheads="1"/>
            </p:cNvSpPr>
            <p:nvPr/>
          </p:nvSpPr>
          <p:spPr bwMode="auto">
            <a:xfrm>
              <a:off x="1248" y="1505"/>
              <a:ext cx="303" cy="183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197"/>
            <p:cNvSpPr>
              <a:spLocks noChangeArrowheads="1"/>
            </p:cNvSpPr>
            <p:nvPr/>
          </p:nvSpPr>
          <p:spPr bwMode="auto">
            <a:xfrm>
              <a:off x="1541" y="1505"/>
              <a:ext cx="443" cy="183"/>
            </a:xfrm>
            <a:prstGeom prst="rect">
              <a:avLst/>
            </a:prstGeom>
            <a:solidFill>
              <a:srgbClr val="DB8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198"/>
            <p:cNvSpPr>
              <a:spLocks noChangeArrowheads="1"/>
            </p:cNvSpPr>
            <p:nvPr/>
          </p:nvSpPr>
          <p:spPr bwMode="auto">
            <a:xfrm>
              <a:off x="1974" y="1505"/>
              <a:ext cx="384" cy="18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1199"/>
            <p:cNvSpPr>
              <a:spLocks noChangeArrowheads="1"/>
            </p:cNvSpPr>
            <p:nvPr/>
          </p:nvSpPr>
          <p:spPr bwMode="auto">
            <a:xfrm>
              <a:off x="2300" y="1505"/>
              <a:ext cx="1530" cy="18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1200"/>
            <p:cNvSpPr>
              <a:spLocks noChangeArrowheads="1"/>
            </p:cNvSpPr>
            <p:nvPr/>
          </p:nvSpPr>
          <p:spPr bwMode="auto">
            <a:xfrm>
              <a:off x="3820" y="1505"/>
              <a:ext cx="656" cy="183"/>
            </a:xfrm>
            <a:prstGeom prst="rect">
              <a:avLst/>
            </a:pr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1201"/>
            <p:cNvSpPr>
              <a:spLocks noChangeArrowheads="1"/>
            </p:cNvSpPr>
            <p:nvPr/>
          </p:nvSpPr>
          <p:spPr bwMode="auto">
            <a:xfrm>
              <a:off x="1248" y="1678"/>
              <a:ext cx="303" cy="2081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1202"/>
            <p:cNvSpPr>
              <a:spLocks noChangeArrowheads="1"/>
            </p:cNvSpPr>
            <p:nvPr/>
          </p:nvSpPr>
          <p:spPr bwMode="auto">
            <a:xfrm>
              <a:off x="1541" y="1678"/>
              <a:ext cx="443" cy="2081"/>
            </a:xfrm>
            <a:prstGeom prst="rect">
              <a:avLst/>
            </a:prstGeom>
            <a:solidFill>
              <a:srgbClr val="DB8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1203"/>
            <p:cNvSpPr>
              <a:spLocks noChangeArrowheads="1"/>
            </p:cNvSpPr>
            <p:nvPr/>
          </p:nvSpPr>
          <p:spPr bwMode="auto">
            <a:xfrm>
              <a:off x="1974" y="1678"/>
              <a:ext cx="384" cy="2081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1204"/>
            <p:cNvSpPr>
              <a:spLocks noChangeArrowheads="1"/>
            </p:cNvSpPr>
            <p:nvPr/>
          </p:nvSpPr>
          <p:spPr bwMode="auto">
            <a:xfrm>
              <a:off x="2296" y="1678"/>
              <a:ext cx="2180" cy="2081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1205"/>
            <p:cNvSpPr>
              <a:spLocks noChangeArrowheads="1"/>
            </p:cNvSpPr>
            <p:nvPr/>
          </p:nvSpPr>
          <p:spPr bwMode="auto">
            <a:xfrm>
              <a:off x="1248" y="3749"/>
              <a:ext cx="303" cy="183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1206"/>
            <p:cNvSpPr>
              <a:spLocks noChangeArrowheads="1"/>
            </p:cNvSpPr>
            <p:nvPr/>
          </p:nvSpPr>
          <p:spPr bwMode="auto">
            <a:xfrm>
              <a:off x="1541" y="3749"/>
              <a:ext cx="443" cy="183"/>
            </a:xfrm>
            <a:prstGeom prst="rect">
              <a:avLst/>
            </a:prstGeom>
            <a:solidFill>
              <a:srgbClr val="DB8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1207"/>
            <p:cNvSpPr>
              <a:spLocks noChangeArrowheads="1"/>
            </p:cNvSpPr>
            <p:nvPr/>
          </p:nvSpPr>
          <p:spPr bwMode="auto">
            <a:xfrm>
              <a:off x="1974" y="3749"/>
              <a:ext cx="384" cy="18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Rectangle 1208"/>
            <p:cNvSpPr>
              <a:spLocks noChangeArrowheads="1"/>
            </p:cNvSpPr>
            <p:nvPr/>
          </p:nvSpPr>
          <p:spPr bwMode="auto">
            <a:xfrm>
              <a:off x="2300" y="3749"/>
              <a:ext cx="1530" cy="18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1209"/>
            <p:cNvSpPr>
              <a:spLocks noChangeArrowheads="1"/>
            </p:cNvSpPr>
            <p:nvPr/>
          </p:nvSpPr>
          <p:spPr bwMode="auto">
            <a:xfrm>
              <a:off x="3820" y="3749"/>
              <a:ext cx="656" cy="183"/>
            </a:xfrm>
            <a:prstGeom prst="rect">
              <a:avLst/>
            </a:pr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1211"/>
            <p:cNvSpPr>
              <a:spLocks noChangeArrowheads="1"/>
            </p:cNvSpPr>
            <p:nvPr/>
          </p:nvSpPr>
          <p:spPr bwMode="auto">
            <a:xfrm>
              <a:off x="1732" y="997"/>
              <a:ext cx="9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FFFFF"/>
                  </a:solidFill>
                  <a:effectLst/>
                  <a:latin typeface="Arial" pitchFamily="34" charset="0"/>
                </a:rPr>
                <a:t>A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" name="Rectangle 1212"/>
            <p:cNvSpPr>
              <a:spLocks noChangeArrowheads="1"/>
            </p:cNvSpPr>
            <p:nvPr/>
          </p:nvSpPr>
          <p:spPr bwMode="auto">
            <a:xfrm>
              <a:off x="2096" y="997"/>
              <a:ext cx="9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FFFFF"/>
                  </a:solidFill>
                  <a:effectLst/>
                  <a:latin typeface="Arial" pitchFamily="34" charset="0"/>
                </a:rPr>
                <a:t>B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" name="Rectangle 1213"/>
            <p:cNvSpPr>
              <a:spLocks noChangeArrowheads="1"/>
            </p:cNvSpPr>
            <p:nvPr/>
          </p:nvSpPr>
          <p:spPr bwMode="auto">
            <a:xfrm>
              <a:off x="3038" y="997"/>
              <a:ext cx="9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FFFFF"/>
                  </a:solidFill>
                  <a:effectLst/>
                  <a:latin typeface="Arial" pitchFamily="34" charset="0"/>
                </a:rPr>
                <a:t>C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3" name="Rectangle 1214"/>
            <p:cNvSpPr>
              <a:spLocks noChangeArrowheads="1"/>
            </p:cNvSpPr>
            <p:nvPr/>
          </p:nvSpPr>
          <p:spPr bwMode="auto">
            <a:xfrm>
              <a:off x="4113" y="997"/>
              <a:ext cx="9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FFFFF"/>
                  </a:solidFill>
                  <a:effectLst/>
                  <a:latin typeface="Arial" pitchFamily="34" charset="0"/>
                </a:rPr>
                <a:t>D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" name="Rectangle 1215"/>
            <p:cNvSpPr>
              <a:spLocks noChangeArrowheads="1"/>
            </p:cNvSpPr>
            <p:nvPr/>
          </p:nvSpPr>
          <p:spPr bwMode="auto">
            <a:xfrm>
              <a:off x="1369" y="1170"/>
              <a:ext cx="131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FFFFF"/>
                  </a:solidFill>
                  <a:effectLst/>
                  <a:latin typeface="Arial" pitchFamily="34" charset="0"/>
                </a:rPr>
                <a:t>1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" name="Rectangle 1216"/>
            <p:cNvSpPr>
              <a:spLocks noChangeArrowheads="1"/>
            </p:cNvSpPr>
            <p:nvPr/>
          </p:nvSpPr>
          <p:spPr bwMode="auto">
            <a:xfrm>
              <a:off x="1610" y="1170"/>
              <a:ext cx="30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FFFFF"/>
                  </a:solidFill>
                  <a:effectLst/>
                  <a:latin typeface="Arial" pitchFamily="34" charset="0"/>
                </a:rPr>
                <a:t>Rent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" name="Rectangle 1217"/>
            <p:cNvSpPr>
              <a:spLocks noChangeArrowheads="1"/>
            </p:cNvSpPr>
            <p:nvPr/>
          </p:nvSpPr>
          <p:spPr bwMode="auto">
            <a:xfrm>
              <a:off x="3266" y="1170"/>
              <a:ext cx="333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FFFFFF"/>
                  </a:solidFill>
                  <a:effectLst/>
                  <a:latin typeface="Arial" pitchFamily="34" charset="0"/>
                </a:rPr>
                <a:t>Rent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7" name="Rectangle 1218"/>
            <p:cNvSpPr>
              <a:spLocks noChangeArrowheads="1"/>
            </p:cNvSpPr>
            <p:nvPr/>
          </p:nvSpPr>
          <p:spPr bwMode="auto">
            <a:xfrm>
              <a:off x="1369" y="1342"/>
              <a:ext cx="131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FFFFF"/>
                  </a:solidFill>
                  <a:effectLst/>
                  <a:latin typeface="Arial" pitchFamily="34" charset="0"/>
                </a:rPr>
                <a:t>2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" name="Rectangle 1219"/>
            <p:cNvSpPr>
              <a:spLocks noChangeArrowheads="1"/>
            </p:cNvSpPr>
            <p:nvPr/>
          </p:nvSpPr>
          <p:spPr bwMode="auto">
            <a:xfrm>
              <a:off x="1684" y="1342"/>
              <a:ext cx="2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775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" name="Rectangle 1220"/>
            <p:cNvSpPr>
              <a:spLocks noChangeArrowheads="1"/>
            </p:cNvSpPr>
            <p:nvPr/>
          </p:nvSpPr>
          <p:spPr bwMode="auto">
            <a:xfrm>
              <a:off x="1369" y="1515"/>
              <a:ext cx="131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FFFFF"/>
                  </a:solidFill>
                  <a:effectLst/>
                  <a:latin typeface="Arial" pitchFamily="34" charset="0"/>
                </a:rPr>
                <a:t>3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0" name="Rectangle 1221"/>
            <p:cNvSpPr>
              <a:spLocks noChangeArrowheads="1"/>
            </p:cNvSpPr>
            <p:nvPr/>
          </p:nvSpPr>
          <p:spPr bwMode="auto">
            <a:xfrm>
              <a:off x="1684" y="1515"/>
              <a:ext cx="2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810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" name="Rectangle 1222"/>
            <p:cNvSpPr>
              <a:spLocks noChangeArrowheads="1"/>
            </p:cNvSpPr>
            <p:nvPr/>
          </p:nvSpPr>
          <p:spPr bwMode="auto">
            <a:xfrm>
              <a:off x="2339" y="1515"/>
              <a:ext cx="34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Mean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2" name="Rectangle 1223"/>
            <p:cNvSpPr>
              <a:spLocks noChangeArrowheads="1"/>
            </p:cNvSpPr>
            <p:nvPr/>
          </p:nvSpPr>
          <p:spPr bwMode="auto">
            <a:xfrm>
              <a:off x="4196" y="1515"/>
              <a:ext cx="2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650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3" name="Rectangle 1224"/>
            <p:cNvSpPr>
              <a:spLocks noChangeArrowheads="1"/>
            </p:cNvSpPr>
            <p:nvPr/>
          </p:nvSpPr>
          <p:spPr bwMode="auto">
            <a:xfrm>
              <a:off x="1369" y="1688"/>
              <a:ext cx="131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FFFFF"/>
                  </a:solidFill>
                  <a:effectLst/>
                  <a:latin typeface="Arial" pitchFamily="34" charset="0"/>
                </a:rPr>
                <a:t>4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" name="Rectangle 1225"/>
            <p:cNvSpPr>
              <a:spLocks noChangeArrowheads="1"/>
            </p:cNvSpPr>
            <p:nvPr/>
          </p:nvSpPr>
          <p:spPr bwMode="auto">
            <a:xfrm>
              <a:off x="1684" y="1688"/>
              <a:ext cx="2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720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" name="Rectangle 1226"/>
            <p:cNvSpPr>
              <a:spLocks noChangeArrowheads="1"/>
            </p:cNvSpPr>
            <p:nvPr/>
          </p:nvSpPr>
          <p:spPr bwMode="auto">
            <a:xfrm>
              <a:off x="2325" y="1688"/>
              <a:ext cx="89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Standard Error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" name="Rectangle 1227"/>
            <p:cNvSpPr>
              <a:spLocks noChangeArrowheads="1"/>
            </p:cNvSpPr>
            <p:nvPr/>
          </p:nvSpPr>
          <p:spPr bwMode="auto">
            <a:xfrm>
              <a:off x="3863" y="1688"/>
              <a:ext cx="57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13.75348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7" name="Rectangle 1228"/>
            <p:cNvSpPr>
              <a:spLocks noChangeArrowheads="1"/>
            </p:cNvSpPr>
            <p:nvPr/>
          </p:nvSpPr>
          <p:spPr bwMode="auto">
            <a:xfrm>
              <a:off x="1369" y="1860"/>
              <a:ext cx="131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FFFFF"/>
                  </a:solidFill>
                  <a:effectLst/>
                  <a:latin typeface="Arial" pitchFamily="34" charset="0"/>
                </a:rPr>
                <a:t>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8" name="Rectangle 1229"/>
            <p:cNvSpPr>
              <a:spLocks noChangeArrowheads="1"/>
            </p:cNvSpPr>
            <p:nvPr/>
          </p:nvSpPr>
          <p:spPr bwMode="auto">
            <a:xfrm>
              <a:off x="1684" y="1860"/>
              <a:ext cx="2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700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9" name="Rectangle 1230"/>
            <p:cNvSpPr>
              <a:spLocks noChangeArrowheads="1"/>
            </p:cNvSpPr>
            <p:nvPr/>
          </p:nvSpPr>
          <p:spPr bwMode="auto">
            <a:xfrm>
              <a:off x="2336" y="1860"/>
              <a:ext cx="44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Median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0" name="Rectangle 1231"/>
            <p:cNvSpPr>
              <a:spLocks noChangeArrowheads="1"/>
            </p:cNvSpPr>
            <p:nvPr/>
          </p:nvSpPr>
          <p:spPr bwMode="auto">
            <a:xfrm>
              <a:off x="4196" y="1860"/>
              <a:ext cx="2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664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1" name="Rectangle 1232"/>
            <p:cNvSpPr>
              <a:spLocks noChangeArrowheads="1"/>
            </p:cNvSpPr>
            <p:nvPr/>
          </p:nvSpPr>
          <p:spPr bwMode="auto">
            <a:xfrm>
              <a:off x="1369" y="2033"/>
              <a:ext cx="131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FFFFF"/>
                  </a:solidFill>
                  <a:effectLst/>
                  <a:latin typeface="Arial" pitchFamily="34" charset="0"/>
                </a:rPr>
                <a:t>6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" name="Rectangle 1233"/>
            <p:cNvSpPr>
              <a:spLocks noChangeArrowheads="1"/>
            </p:cNvSpPr>
            <p:nvPr/>
          </p:nvSpPr>
          <p:spPr bwMode="auto">
            <a:xfrm>
              <a:off x="1684" y="2033"/>
              <a:ext cx="2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670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3" name="Rectangle 1234"/>
            <p:cNvSpPr>
              <a:spLocks noChangeArrowheads="1"/>
            </p:cNvSpPr>
            <p:nvPr/>
          </p:nvSpPr>
          <p:spPr bwMode="auto">
            <a:xfrm>
              <a:off x="2339" y="2033"/>
              <a:ext cx="34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Mode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4" name="Rectangle 1235"/>
            <p:cNvSpPr>
              <a:spLocks noChangeArrowheads="1"/>
            </p:cNvSpPr>
            <p:nvPr/>
          </p:nvSpPr>
          <p:spPr bwMode="auto">
            <a:xfrm>
              <a:off x="3967" y="2033"/>
              <a:ext cx="30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#N/A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" name="Rectangle 1236"/>
            <p:cNvSpPr>
              <a:spLocks noChangeArrowheads="1"/>
            </p:cNvSpPr>
            <p:nvPr/>
          </p:nvSpPr>
          <p:spPr bwMode="auto">
            <a:xfrm>
              <a:off x="1369" y="2206"/>
              <a:ext cx="131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FFFFF"/>
                  </a:solidFill>
                  <a:effectLst/>
                  <a:latin typeface="Arial" pitchFamily="34" charset="0"/>
                </a:rPr>
                <a:t>7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6" name="Rectangle 1237"/>
            <p:cNvSpPr>
              <a:spLocks noChangeArrowheads="1"/>
            </p:cNvSpPr>
            <p:nvPr/>
          </p:nvSpPr>
          <p:spPr bwMode="auto">
            <a:xfrm>
              <a:off x="1684" y="2206"/>
              <a:ext cx="2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795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7" name="Rectangle 1238"/>
            <p:cNvSpPr>
              <a:spLocks noChangeArrowheads="1"/>
            </p:cNvSpPr>
            <p:nvPr/>
          </p:nvSpPr>
          <p:spPr bwMode="auto">
            <a:xfrm>
              <a:off x="2313" y="2206"/>
              <a:ext cx="116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Standard Deviation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" name="Rectangle 1239"/>
            <p:cNvSpPr>
              <a:spLocks noChangeArrowheads="1"/>
            </p:cNvSpPr>
            <p:nvPr/>
          </p:nvSpPr>
          <p:spPr bwMode="auto">
            <a:xfrm>
              <a:off x="3863" y="2206"/>
              <a:ext cx="57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55.01394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9" name="Rectangle 1240"/>
            <p:cNvSpPr>
              <a:spLocks noChangeArrowheads="1"/>
            </p:cNvSpPr>
            <p:nvPr/>
          </p:nvSpPr>
          <p:spPr bwMode="auto">
            <a:xfrm>
              <a:off x="1369" y="2378"/>
              <a:ext cx="131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FFFFF"/>
                  </a:solidFill>
                  <a:effectLst/>
                  <a:latin typeface="Arial" pitchFamily="34" charset="0"/>
                </a:rPr>
                <a:t>8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0" name="Rectangle 1241"/>
            <p:cNvSpPr>
              <a:spLocks noChangeArrowheads="1"/>
            </p:cNvSpPr>
            <p:nvPr/>
          </p:nvSpPr>
          <p:spPr bwMode="auto">
            <a:xfrm>
              <a:off x="1684" y="2378"/>
              <a:ext cx="2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768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" name="Rectangle 1242"/>
            <p:cNvSpPr>
              <a:spLocks noChangeArrowheads="1"/>
            </p:cNvSpPr>
            <p:nvPr/>
          </p:nvSpPr>
          <p:spPr bwMode="auto">
            <a:xfrm>
              <a:off x="2328" y="2378"/>
              <a:ext cx="10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Sample Variance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2" name="Rectangle 1243"/>
            <p:cNvSpPr>
              <a:spLocks noChangeArrowheads="1"/>
            </p:cNvSpPr>
            <p:nvPr/>
          </p:nvSpPr>
          <p:spPr bwMode="auto">
            <a:xfrm>
              <a:off x="3863" y="2378"/>
              <a:ext cx="57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3026.533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3" name="Rectangle 1244"/>
            <p:cNvSpPr>
              <a:spLocks noChangeArrowheads="1"/>
            </p:cNvSpPr>
            <p:nvPr/>
          </p:nvSpPr>
          <p:spPr bwMode="auto">
            <a:xfrm>
              <a:off x="1369" y="2551"/>
              <a:ext cx="131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FFFFF"/>
                  </a:solidFill>
                  <a:effectLst/>
                  <a:latin typeface="Arial" pitchFamily="34" charset="0"/>
                </a:rPr>
                <a:t>9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4" name="Rectangle 1245"/>
            <p:cNvSpPr>
              <a:spLocks noChangeArrowheads="1"/>
            </p:cNvSpPr>
            <p:nvPr/>
          </p:nvSpPr>
          <p:spPr bwMode="auto">
            <a:xfrm>
              <a:off x="1684" y="2551"/>
              <a:ext cx="2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660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5" name="Rectangle 1246"/>
            <p:cNvSpPr>
              <a:spLocks noChangeArrowheads="1"/>
            </p:cNvSpPr>
            <p:nvPr/>
          </p:nvSpPr>
          <p:spPr bwMode="auto">
            <a:xfrm>
              <a:off x="2344" y="2551"/>
              <a:ext cx="49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Kurtosis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6" name="Rectangle 1247"/>
            <p:cNvSpPr>
              <a:spLocks noChangeArrowheads="1"/>
            </p:cNvSpPr>
            <p:nvPr/>
          </p:nvSpPr>
          <p:spPr bwMode="auto">
            <a:xfrm>
              <a:off x="3894" y="2551"/>
              <a:ext cx="53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-0.62925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7" name="Rectangle 1248"/>
            <p:cNvSpPr>
              <a:spLocks noChangeArrowheads="1"/>
            </p:cNvSpPr>
            <p:nvPr/>
          </p:nvSpPr>
          <p:spPr bwMode="auto">
            <a:xfrm>
              <a:off x="1318" y="2724"/>
              <a:ext cx="1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FFFFF"/>
                  </a:solidFill>
                  <a:effectLst/>
                  <a:latin typeface="Arial" pitchFamily="34" charset="0"/>
                </a:rPr>
                <a:t>10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8" name="Rectangle 1249"/>
            <p:cNvSpPr>
              <a:spLocks noChangeArrowheads="1"/>
            </p:cNvSpPr>
            <p:nvPr/>
          </p:nvSpPr>
          <p:spPr bwMode="auto">
            <a:xfrm>
              <a:off x="1684" y="2724"/>
              <a:ext cx="2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750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" name="Rectangle 1250"/>
            <p:cNvSpPr>
              <a:spLocks noChangeArrowheads="1"/>
            </p:cNvSpPr>
            <p:nvPr/>
          </p:nvSpPr>
          <p:spPr bwMode="auto">
            <a:xfrm>
              <a:off x="2340" y="2724"/>
              <a:ext cx="62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Skewness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0" name="Rectangle 1251"/>
            <p:cNvSpPr>
              <a:spLocks noChangeArrowheads="1"/>
            </p:cNvSpPr>
            <p:nvPr/>
          </p:nvSpPr>
          <p:spPr bwMode="auto">
            <a:xfrm>
              <a:off x="3894" y="2724"/>
              <a:ext cx="53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-0.77274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" name="Rectangle 1252"/>
            <p:cNvSpPr>
              <a:spLocks noChangeArrowheads="1"/>
            </p:cNvSpPr>
            <p:nvPr/>
          </p:nvSpPr>
          <p:spPr bwMode="auto">
            <a:xfrm>
              <a:off x="1318" y="2896"/>
              <a:ext cx="1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FFFFF"/>
                  </a:solidFill>
                  <a:effectLst/>
                  <a:latin typeface="Arial" pitchFamily="34" charset="0"/>
                </a:rPr>
                <a:t>11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2" name="Rectangle 1253"/>
            <p:cNvSpPr>
              <a:spLocks noChangeArrowheads="1"/>
            </p:cNvSpPr>
            <p:nvPr/>
          </p:nvSpPr>
          <p:spPr bwMode="auto">
            <a:xfrm>
              <a:off x="1684" y="2896"/>
              <a:ext cx="2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645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3" name="Rectangle 1254"/>
            <p:cNvSpPr>
              <a:spLocks noChangeArrowheads="1"/>
            </p:cNvSpPr>
            <p:nvPr/>
          </p:nvSpPr>
          <p:spPr bwMode="auto">
            <a:xfrm>
              <a:off x="2334" y="2896"/>
              <a:ext cx="40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Range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4" name="Rectangle 1255"/>
            <p:cNvSpPr>
              <a:spLocks noChangeArrowheads="1"/>
            </p:cNvSpPr>
            <p:nvPr/>
          </p:nvSpPr>
          <p:spPr bwMode="auto">
            <a:xfrm>
              <a:off x="4196" y="2896"/>
              <a:ext cx="2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170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5" name="Rectangle 1256"/>
            <p:cNvSpPr>
              <a:spLocks noChangeArrowheads="1"/>
            </p:cNvSpPr>
            <p:nvPr/>
          </p:nvSpPr>
          <p:spPr bwMode="auto">
            <a:xfrm>
              <a:off x="1318" y="3069"/>
              <a:ext cx="1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FFFFF"/>
                  </a:solidFill>
                  <a:effectLst/>
                  <a:latin typeface="Arial" pitchFamily="34" charset="0"/>
                </a:rPr>
                <a:t>12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6" name="Rectangle 1257"/>
            <p:cNvSpPr>
              <a:spLocks noChangeArrowheads="1"/>
            </p:cNvSpPr>
            <p:nvPr/>
          </p:nvSpPr>
          <p:spPr bwMode="auto">
            <a:xfrm>
              <a:off x="1684" y="3069"/>
              <a:ext cx="2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805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7" name="Rectangle 1258"/>
            <p:cNvSpPr>
              <a:spLocks noChangeArrowheads="1"/>
            </p:cNvSpPr>
            <p:nvPr/>
          </p:nvSpPr>
          <p:spPr bwMode="auto">
            <a:xfrm>
              <a:off x="2340" y="3069"/>
              <a:ext cx="55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Minimum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8" name="Rectangle 1259"/>
            <p:cNvSpPr>
              <a:spLocks noChangeArrowheads="1"/>
            </p:cNvSpPr>
            <p:nvPr/>
          </p:nvSpPr>
          <p:spPr bwMode="auto">
            <a:xfrm>
              <a:off x="4196" y="3069"/>
              <a:ext cx="2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545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9" name="Rectangle 1260"/>
            <p:cNvSpPr>
              <a:spLocks noChangeArrowheads="1"/>
            </p:cNvSpPr>
            <p:nvPr/>
          </p:nvSpPr>
          <p:spPr bwMode="auto">
            <a:xfrm>
              <a:off x="1318" y="3241"/>
              <a:ext cx="1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FFFFF"/>
                  </a:solidFill>
                  <a:effectLst/>
                  <a:latin typeface="Arial" pitchFamily="34" charset="0"/>
                </a:rPr>
                <a:t>13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0" name="Rectangle 1261"/>
            <p:cNvSpPr>
              <a:spLocks noChangeArrowheads="1"/>
            </p:cNvSpPr>
            <p:nvPr/>
          </p:nvSpPr>
          <p:spPr bwMode="auto">
            <a:xfrm>
              <a:off x="1684" y="3241"/>
              <a:ext cx="2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780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1" name="Rectangle 1262"/>
            <p:cNvSpPr>
              <a:spLocks noChangeArrowheads="1"/>
            </p:cNvSpPr>
            <p:nvPr/>
          </p:nvSpPr>
          <p:spPr bwMode="auto">
            <a:xfrm>
              <a:off x="2341" y="3241"/>
              <a:ext cx="58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Maximum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" name="Rectangle 1263"/>
            <p:cNvSpPr>
              <a:spLocks noChangeArrowheads="1"/>
            </p:cNvSpPr>
            <p:nvPr/>
          </p:nvSpPr>
          <p:spPr bwMode="auto">
            <a:xfrm>
              <a:off x="4196" y="3241"/>
              <a:ext cx="2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715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3" name="Rectangle 1264"/>
            <p:cNvSpPr>
              <a:spLocks noChangeArrowheads="1"/>
            </p:cNvSpPr>
            <p:nvPr/>
          </p:nvSpPr>
          <p:spPr bwMode="auto">
            <a:xfrm>
              <a:off x="1318" y="3414"/>
              <a:ext cx="1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FFFFF"/>
                  </a:solidFill>
                  <a:effectLst/>
                  <a:latin typeface="Arial" pitchFamily="34" charset="0"/>
                </a:rPr>
                <a:t>14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4" name="Rectangle 1265"/>
            <p:cNvSpPr>
              <a:spLocks noChangeArrowheads="1"/>
            </p:cNvSpPr>
            <p:nvPr/>
          </p:nvSpPr>
          <p:spPr bwMode="auto">
            <a:xfrm>
              <a:off x="1684" y="3414"/>
              <a:ext cx="2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790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5" name="Rectangle 1266"/>
            <p:cNvSpPr>
              <a:spLocks noChangeArrowheads="1"/>
            </p:cNvSpPr>
            <p:nvPr/>
          </p:nvSpPr>
          <p:spPr bwMode="auto">
            <a:xfrm>
              <a:off x="2344" y="3414"/>
              <a:ext cx="28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Sum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6" name="Rectangle 1267"/>
            <p:cNvSpPr>
              <a:spLocks noChangeArrowheads="1"/>
            </p:cNvSpPr>
            <p:nvPr/>
          </p:nvSpPr>
          <p:spPr bwMode="auto">
            <a:xfrm>
              <a:off x="4050" y="3414"/>
              <a:ext cx="38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10400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7" name="Rectangle 1268"/>
            <p:cNvSpPr>
              <a:spLocks noChangeArrowheads="1"/>
            </p:cNvSpPr>
            <p:nvPr/>
          </p:nvSpPr>
          <p:spPr bwMode="auto">
            <a:xfrm>
              <a:off x="1318" y="3587"/>
              <a:ext cx="1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FFFFF"/>
                  </a:solidFill>
                  <a:effectLst/>
                  <a:latin typeface="Arial" pitchFamily="34" charset="0"/>
                </a:rPr>
                <a:t>15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8" name="Rectangle 1269"/>
            <p:cNvSpPr>
              <a:spLocks noChangeArrowheads="1"/>
            </p:cNvSpPr>
            <p:nvPr/>
          </p:nvSpPr>
          <p:spPr bwMode="auto">
            <a:xfrm>
              <a:off x="1684" y="3587"/>
              <a:ext cx="2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815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9" name="Rectangle 1270"/>
            <p:cNvSpPr>
              <a:spLocks noChangeArrowheads="1"/>
            </p:cNvSpPr>
            <p:nvPr/>
          </p:nvSpPr>
          <p:spPr bwMode="auto">
            <a:xfrm>
              <a:off x="2338" y="3587"/>
              <a:ext cx="36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Count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0" name="Rectangle 1271"/>
            <p:cNvSpPr>
              <a:spLocks noChangeArrowheads="1"/>
            </p:cNvSpPr>
            <p:nvPr/>
          </p:nvSpPr>
          <p:spPr bwMode="auto">
            <a:xfrm>
              <a:off x="4270" y="3587"/>
              <a:ext cx="1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16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1" name="Rectangle 1272"/>
            <p:cNvSpPr>
              <a:spLocks noChangeArrowheads="1"/>
            </p:cNvSpPr>
            <p:nvPr/>
          </p:nvSpPr>
          <p:spPr bwMode="auto">
            <a:xfrm>
              <a:off x="1318" y="3759"/>
              <a:ext cx="1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FFFFF"/>
                  </a:solidFill>
                  <a:effectLst/>
                  <a:latin typeface="Arial" pitchFamily="34" charset="0"/>
                </a:rPr>
                <a:t>16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2" name="Rectangle 1273"/>
            <p:cNvSpPr>
              <a:spLocks noChangeArrowheads="1"/>
            </p:cNvSpPr>
            <p:nvPr/>
          </p:nvSpPr>
          <p:spPr bwMode="auto">
            <a:xfrm>
              <a:off x="1684" y="3759"/>
              <a:ext cx="2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757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" name="Rectangle 1274"/>
            <p:cNvSpPr>
              <a:spLocks noChangeArrowheads="1"/>
            </p:cNvSpPr>
            <p:nvPr/>
          </p:nvSpPr>
          <p:spPr bwMode="auto">
            <a:xfrm>
              <a:off x="2331" y="3759"/>
              <a:ext cx="145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Confidence Level (95%)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4" name="Rectangle 1275"/>
            <p:cNvSpPr>
              <a:spLocks noChangeArrowheads="1"/>
            </p:cNvSpPr>
            <p:nvPr/>
          </p:nvSpPr>
          <p:spPr bwMode="auto">
            <a:xfrm>
              <a:off x="3863" y="3759"/>
              <a:ext cx="57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29.31488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" name="Rectangle 1276"/>
            <p:cNvSpPr>
              <a:spLocks noChangeArrowheads="1"/>
            </p:cNvSpPr>
            <p:nvPr/>
          </p:nvSpPr>
          <p:spPr bwMode="auto">
            <a:xfrm>
              <a:off x="1248" y="987"/>
              <a:ext cx="10" cy="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Rectangle 1277"/>
            <p:cNvSpPr>
              <a:spLocks noChangeArrowheads="1"/>
            </p:cNvSpPr>
            <p:nvPr/>
          </p:nvSpPr>
          <p:spPr bwMode="auto">
            <a:xfrm>
              <a:off x="1541" y="987"/>
              <a:ext cx="10" cy="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Rectangle 1278"/>
            <p:cNvSpPr>
              <a:spLocks noChangeArrowheads="1"/>
            </p:cNvSpPr>
            <p:nvPr/>
          </p:nvSpPr>
          <p:spPr bwMode="auto">
            <a:xfrm>
              <a:off x="1974" y="987"/>
              <a:ext cx="10" cy="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Rectangle 1279"/>
            <p:cNvSpPr>
              <a:spLocks noChangeArrowheads="1"/>
            </p:cNvSpPr>
            <p:nvPr/>
          </p:nvSpPr>
          <p:spPr bwMode="auto">
            <a:xfrm>
              <a:off x="2348" y="987"/>
              <a:ext cx="10" cy="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Rectangle 1280"/>
            <p:cNvSpPr>
              <a:spLocks noChangeArrowheads="1"/>
            </p:cNvSpPr>
            <p:nvPr/>
          </p:nvSpPr>
          <p:spPr bwMode="auto">
            <a:xfrm>
              <a:off x="3820" y="987"/>
              <a:ext cx="10" cy="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281"/>
            <p:cNvSpPr>
              <a:spLocks noChangeShapeType="1"/>
            </p:cNvSpPr>
            <p:nvPr/>
          </p:nvSpPr>
          <p:spPr bwMode="auto">
            <a:xfrm flipV="1">
              <a:off x="1258" y="982"/>
              <a:ext cx="3212" cy="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Rectangle 1283"/>
            <p:cNvSpPr>
              <a:spLocks noChangeArrowheads="1"/>
            </p:cNvSpPr>
            <p:nvPr/>
          </p:nvSpPr>
          <p:spPr bwMode="auto">
            <a:xfrm>
              <a:off x="4466" y="987"/>
              <a:ext cx="10" cy="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284"/>
            <p:cNvSpPr>
              <a:spLocks noChangeShapeType="1"/>
            </p:cNvSpPr>
            <p:nvPr/>
          </p:nvSpPr>
          <p:spPr bwMode="auto">
            <a:xfrm>
              <a:off x="1258" y="1160"/>
              <a:ext cx="321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Rectangle 1285"/>
            <p:cNvSpPr>
              <a:spLocks noChangeArrowheads="1"/>
            </p:cNvSpPr>
            <p:nvPr/>
          </p:nvSpPr>
          <p:spPr bwMode="auto">
            <a:xfrm>
              <a:off x="1258" y="1160"/>
              <a:ext cx="3218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286"/>
            <p:cNvSpPr>
              <a:spLocks noChangeShapeType="1"/>
            </p:cNvSpPr>
            <p:nvPr/>
          </p:nvSpPr>
          <p:spPr bwMode="auto">
            <a:xfrm>
              <a:off x="3820" y="997"/>
              <a:ext cx="1" cy="17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Rectangle 1287"/>
            <p:cNvSpPr>
              <a:spLocks noChangeArrowheads="1"/>
            </p:cNvSpPr>
            <p:nvPr/>
          </p:nvSpPr>
          <p:spPr bwMode="auto">
            <a:xfrm>
              <a:off x="3820" y="997"/>
              <a:ext cx="10" cy="1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288"/>
            <p:cNvSpPr>
              <a:spLocks noChangeShapeType="1"/>
            </p:cNvSpPr>
            <p:nvPr/>
          </p:nvSpPr>
          <p:spPr bwMode="auto">
            <a:xfrm>
              <a:off x="1258" y="1332"/>
              <a:ext cx="321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Rectangle 1289"/>
            <p:cNvSpPr>
              <a:spLocks noChangeArrowheads="1"/>
            </p:cNvSpPr>
            <p:nvPr/>
          </p:nvSpPr>
          <p:spPr bwMode="auto">
            <a:xfrm>
              <a:off x="1258" y="1332"/>
              <a:ext cx="3218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290"/>
            <p:cNvSpPr>
              <a:spLocks noChangeShapeType="1"/>
            </p:cNvSpPr>
            <p:nvPr/>
          </p:nvSpPr>
          <p:spPr bwMode="auto">
            <a:xfrm>
              <a:off x="1258" y="1505"/>
              <a:ext cx="321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Rectangle 1291"/>
            <p:cNvSpPr>
              <a:spLocks noChangeArrowheads="1"/>
            </p:cNvSpPr>
            <p:nvPr/>
          </p:nvSpPr>
          <p:spPr bwMode="auto">
            <a:xfrm>
              <a:off x="1258" y="1505"/>
              <a:ext cx="3218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292"/>
            <p:cNvSpPr>
              <a:spLocks noChangeShapeType="1"/>
            </p:cNvSpPr>
            <p:nvPr/>
          </p:nvSpPr>
          <p:spPr bwMode="auto">
            <a:xfrm>
              <a:off x="1258" y="1678"/>
              <a:ext cx="321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Rectangle 1293"/>
            <p:cNvSpPr>
              <a:spLocks noChangeArrowheads="1"/>
            </p:cNvSpPr>
            <p:nvPr/>
          </p:nvSpPr>
          <p:spPr bwMode="auto">
            <a:xfrm>
              <a:off x="1258" y="1678"/>
              <a:ext cx="3218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294"/>
            <p:cNvSpPr>
              <a:spLocks noChangeShapeType="1"/>
            </p:cNvSpPr>
            <p:nvPr/>
          </p:nvSpPr>
          <p:spPr bwMode="auto">
            <a:xfrm>
              <a:off x="1258" y="1850"/>
              <a:ext cx="321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Rectangle 1295"/>
            <p:cNvSpPr>
              <a:spLocks noChangeArrowheads="1"/>
            </p:cNvSpPr>
            <p:nvPr/>
          </p:nvSpPr>
          <p:spPr bwMode="auto">
            <a:xfrm>
              <a:off x="1258" y="1850"/>
              <a:ext cx="3218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296"/>
            <p:cNvSpPr>
              <a:spLocks noChangeShapeType="1"/>
            </p:cNvSpPr>
            <p:nvPr/>
          </p:nvSpPr>
          <p:spPr bwMode="auto">
            <a:xfrm>
              <a:off x="1258" y="2023"/>
              <a:ext cx="321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Rectangle 1297"/>
            <p:cNvSpPr>
              <a:spLocks noChangeArrowheads="1"/>
            </p:cNvSpPr>
            <p:nvPr/>
          </p:nvSpPr>
          <p:spPr bwMode="auto">
            <a:xfrm>
              <a:off x="1258" y="2023"/>
              <a:ext cx="3218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298"/>
            <p:cNvSpPr>
              <a:spLocks noChangeShapeType="1"/>
            </p:cNvSpPr>
            <p:nvPr/>
          </p:nvSpPr>
          <p:spPr bwMode="auto">
            <a:xfrm>
              <a:off x="1258" y="2195"/>
              <a:ext cx="321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Rectangle 1299"/>
            <p:cNvSpPr>
              <a:spLocks noChangeArrowheads="1"/>
            </p:cNvSpPr>
            <p:nvPr/>
          </p:nvSpPr>
          <p:spPr bwMode="auto">
            <a:xfrm>
              <a:off x="1258" y="2195"/>
              <a:ext cx="3218" cy="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1300"/>
            <p:cNvSpPr>
              <a:spLocks noChangeShapeType="1"/>
            </p:cNvSpPr>
            <p:nvPr/>
          </p:nvSpPr>
          <p:spPr bwMode="auto">
            <a:xfrm>
              <a:off x="1258" y="2368"/>
              <a:ext cx="321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Rectangle 1301"/>
            <p:cNvSpPr>
              <a:spLocks noChangeArrowheads="1"/>
            </p:cNvSpPr>
            <p:nvPr/>
          </p:nvSpPr>
          <p:spPr bwMode="auto">
            <a:xfrm>
              <a:off x="1258" y="2368"/>
              <a:ext cx="3218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1302"/>
            <p:cNvSpPr>
              <a:spLocks noChangeShapeType="1"/>
            </p:cNvSpPr>
            <p:nvPr/>
          </p:nvSpPr>
          <p:spPr bwMode="auto">
            <a:xfrm>
              <a:off x="1258" y="2541"/>
              <a:ext cx="321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Rectangle 1303"/>
            <p:cNvSpPr>
              <a:spLocks noChangeArrowheads="1"/>
            </p:cNvSpPr>
            <p:nvPr/>
          </p:nvSpPr>
          <p:spPr bwMode="auto">
            <a:xfrm>
              <a:off x="1258" y="2541"/>
              <a:ext cx="3218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1304"/>
            <p:cNvSpPr>
              <a:spLocks noChangeShapeType="1"/>
            </p:cNvSpPr>
            <p:nvPr/>
          </p:nvSpPr>
          <p:spPr bwMode="auto">
            <a:xfrm>
              <a:off x="1258" y="2713"/>
              <a:ext cx="321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1305"/>
            <p:cNvSpPr>
              <a:spLocks noChangeArrowheads="1"/>
            </p:cNvSpPr>
            <p:nvPr/>
          </p:nvSpPr>
          <p:spPr bwMode="auto">
            <a:xfrm>
              <a:off x="1258" y="2713"/>
              <a:ext cx="3218" cy="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1306"/>
            <p:cNvSpPr>
              <a:spLocks noChangeShapeType="1"/>
            </p:cNvSpPr>
            <p:nvPr/>
          </p:nvSpPr>
          <p:spPr bwMode="auto">
            <a:xfrm>
              <a:off x="1258" y="2886"/>
              <a:ext cx="321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Rectangle 1307"/>
            <p:cNvSpPr>
              <a:spLocks noChangeArrowheads="1"/>
            </p:cNvSpPr>
            <p:nvPr/>
          </p:nvSpPr>
          <p:spPr bwMode="auto">
            <a:xfrm>
              <a:off x="1258" y="2886"/>
              <a:ext cx="3218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1308"/>
            <p:cNvSpPr>
              <a:spLocks noChangeShapeType="1"/>
            </p:cNvSpPr>
            <p:nvPr/>
          </p:nvSpPr>
          <p:spPr bwMode="auto">
            <a:xfrm>
              <a:off x="1258" y="3059"/>
              <a:ext cx="321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Rectangle 1309"/>
            <p:cNvSpPr>
              <a:spLocks noChangeArrowheads="1"/>
            </p:cNvSpPr>
            <p:nvPr/>
          </p:nvSpPr>
          <p:spPr bwMode="auto">
            <a:xfrm>
              <a:off x="1258" y="3059"/>
              <a:ext cx="3218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1310"/>
            <p:cNvSpPr>
              <a:spLocks noChangeShapeType="1"/>
            </p:cNvSpPr>
            <p:nvPr/>
          </p:nvSpPr>
          <p:spPr bwMode="auto">
            <a:xfrm>
              <a:off x="1258" y="3231"/>
              <a:ext cx="321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Rectangle 1311"/>
            <p:cNvSpPr>
              <a:spLocks noChangeArrowheads="1"/>
            </p:cNvSpPr>
            <p:nvPr/>
          </p:nvSpPr>
          <p:spPr bwMode="auto">
            <a:xfrm>
              <a:off x="1258" y="3231"/>
              <a:ext cx="3218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312"/>
            <p:cNvSpPr>
              <a:spLocks noChangeShapeType="1"/>
            </p:cNvSpPr>
            <p:nvPr/>
          </p:nvSpPr>
          <p:spPr bwMode="auto">
            <a:xfrm>
              <a:off x="1258" y="3404"/>
              <a:ext cx="321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Rectangle 1313"/>
            <p:cNvSpPr>
              <a:spLocks noChangeArrowheads="1"/>
            </p:cNvSpPr>
            <p:nvPr/>
          </p:nvSpPr>
          <p:spPr bwMode="auto">
            <a:xfrm>
              <a:off x="1258" y="3404"/>
              <a:ext cx="3218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314"/>
            <p:cNvSpPr>
              <a:spLocks noChangeShapeType="1"/>
            </p:cNvSpPr>
            <p:nvPr/>
          </p:nvSpPr>
          <p:spPr bwMode="auto">
            <a:xfrm>
              <a:off x="1258" y="3577"/>
              <a:ext cx="321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Rectangle 1315"/>
            <p:cNvSpPr>
              <a:spLocks noChangeArrowheads="1"/>
            </p:cNvSpPr>
            <p:nvPr/>
          </p:nvSpPr>
          <p:spPr bwMode="auto">
            <a:xfrm>
              <a:off x="1258" y="3577"/>
              <a:ext cx="3218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1316"/>
            <p:cNvSpPr>
              <a:spLocks noChangeShapeType="1"/>
            </p:cNvSpPr>
            <p:nvPr/>
          </p:nvSpPr>
          <p:spPr bwMode="auto">
            <a:xfrm>
              <a:off x="1258" y="3749"/>
              <a:ext cx="321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Rectangle 1317"/>
            <p:cNvSpPr>
              <a:spLocks noChangeArrowheads="1"/>
            </p:cNvSpPr>
            <p:nvPr/>
          </p:nvSpPr>
          <p:spPr bwMode="auto">
            <a:xfrm>
              <a:off x="1258" y="3749"/>
              <a:ext cx="3218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1318"/>
            <p:cNvSpPr>
              <a:spLocks noChangeShapeType="1"/>
            </p:cNvSpPr>
            <p:nvPr/>
          </p:nvSpPr>
          <p:spPr bwMode="auto">
            <a:xfrm>
              <a:off x="1248" y="987"/>
              <a:ext cx="1" cy="2945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Rectangle 1319"/>
            <p:cNvSpPr>
              <a:spLocks noChangeArrowheads="1"/>
            </p:cNvSpPr>
            <p:nvPr/>
          </p:nvSpPr>
          <p:spPr bwMode="auto">
            <a:xfrm>
              <a:off x="1248" y="987"/>
              <a:ext cx="10" cy="29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1320"/>
            <p:cNvSpPr>
              <a:spLocks noChangeShapeType="1"/>
            </p:cNvSpPr>
            <p:nvPr/>
          </p:nvSpPr>
          <p:spPr bwMode="auto">
            <a:xfrm>
              <a:off x="2292" y="997"/>
              <a:ext cx="1" cy="2935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1322"/>
            <p:cNvSpPr>
              <a:spLocks noChangeShapeType="1"/>
            </p:cNvSpPr>
            <p:nvPr/>
          </p:nvSpPr>
          <p:spPr bwMode="auto">
            <a:xfrm>
              <a:off x="3820" y="1342"/>
              <a:ext cx="1" cy="259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Rectangle 1323"/>
            <p:cNvSpPr>
              <a:spLocks noChangeArrowheads="1"/>
            </p:cNvSpPr>
            <p:nvPr/>
          </p:nvSpPr>
          <p:spPr bwMode="auto">
            <a:xfrm>
              <a:off x="3820" y="1342"/>
              <a:ext cx="10" cy="25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1324"/>
            <p:cNvSpPr>
              <a:spLocks noChangeShapeType="1"/>
            </p:cNvSpPr>
            <p:nvPr/>
          </p:nvSpPr>
          <p:spPr bwMode="auto">
            <a:xfrm>
              <a:off x="1258" y="3928"/>
              <a:ext cx="3218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Rectangle 1325"/>
            <p:cNvSpPr>
              <a:spLocks noChangeArrowheads="1"/>
            </p:cNvSpPr>
            <p:nvPr/>
          </p:nvSpPr>
          <p:spPr bwMode="auto">
            <a:xfrm>
              <a:off x="1258" y="3922"/>
              <a:ext cx="3218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1326"/>
            <p:cNvSpPr>
              <a:spLocks noChangeShapeType="1"/>
            </p:cNvSpPr>
            <p:nvPr/>
          </p:nvSpPr>
          <p:spPr bwMode="auto">
            <a:xfrm>
              <a:off x="4466" y="997"/>
              <a:ext cx="1" cy="2935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Rectangle 1327"/>
            <p:cNvSpPr>
              <a:spLocks noChangeArrowheads="1"/>
            </p:cNvSpPr>
            <p:nvPr/>
          </p:nvSpPr>
          <p:spPr bwMode="auto">
            <a:xfrm>
              <a:off x="4472" y="997"/>
              <a:ext cx="10" cy="29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1328"/>
            <p:cNvSpPr>
              <a:spLocks noChangeShapeType="1"/>
            </p:cNvSpPr>
            <p:nvPr/>
          </p:nvSpPr>
          <p:spPr bwMode="auto">
            <a:xfrm>
              <a:off x="1248" y="3932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Rectangle 1329"/>
            <p:cNvSpPr>
              <a:spLocks noChangeArrowheads="1"/>
            </p:cNvSpPr>
            <p:nvPr/>
          </p:nvSpPr>
          <p:spPr bwMode="auto">
            <a:xfrm>
              <a:off x="1248" y="3932"/>
              <a:ext cx="10" cy="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1330"/>
            <p:cNvSpPr>
              <a:spLocks noChangeShapeType="1"/>
            </p:cNvSpPr>
            <p:nvPr/>
          </p:nvSpPr>
          <p:spPr bwMode="auto">
            <a:xfrm>
              <a:off x="1541" y="997"/>
              <a:ext cx="1" cy="2935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Rectangle 1331"/>
            <p:cNvSpPr>
              <a:spLocks noChangeArrowheads="1"/>
            </p:cNvSpPr>
            <p:nvPr/>
          </p:nvSpPr>
          <p:spPr bwMode="auto">
            <a:xfrm>
              <a:off x="1541" y="997"/>
              <a:ext cx="10" cy="29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1332"/>
            <p:cNvSpPr>
              <a:spLocks noChangeShapeType="1"/>
            </p:cNvSpPr>
            <p:nvPr/>
          </p:nvSpPr>
          <p:spPr bwMode="auto">
            <a:xfrm>
              <a:off x="1974" y="997"/>
              <a:ext cx="1" cy="2935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Rectangle 1333"/>
            <p:cNvSpPr>
              <a:spLocks noChangeArrowheads="1"/>
            </p:cNvSpPr>
            <p:nvPr/>
          </p:nvSpPr>
          <p:spPr bwMode="auto">
            <a:xfrm>
              <a:off x="1974" y="997"/>
              <a:ext cx="10" cy="29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1334"/>
            <p:cNvSpPr>
              <a:spLocks noChangeShapeType="1"/>
            </p:cNvSpPr>
            <p:nvPr/>
          </p:nvSpPr>
          <p:spPr bwMode="auto">
            <a:xfrm>
              <a:off x="2348" y="3932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Rectangle 1335"/>
            <p:cNvSpPr>
              <a:spLocks noChangeArrowheads="1"/>
            </p:cNvSpPr>
            <p:nvPr/>
          </p:nvSpPr>
          <p:spPr bwMode="auto">
            <a:xfrm>
              <a:off x="2348" y="3932"/>
              <a:ext cx="10" cy="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1336"/>
            <p:cNvSpPr>
              <a:spLocks noChangeShapeType="1"/>
            </p:cNvSpPr>
            <p:nvPr/>
          </p:nvSpPr>
          <p:spPr bwMode="auto">
            <a:xfrm>
              <a:off x="3820" y="3932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Rectangle 1337"/>
            <p:cNvSpPr>
              <a:spLocks noChangeArrowheads="1"/>
            </p:cNvSpPr>
            <p:nvPr/>
          </p:nvSpPr>
          <p:spPr bwMode="auto">
            <a:xfrm>
              <a:off x="3820" y="3932"/>
              <a:ext cx="10" cy="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1338"/>
            <p:cNvSpPr>
              <a:spLocks noChangeShapeType="1"/>
            </p:cNvSpPr>
            <p:nvPr/>
          </p:nvSpPr>
          <p:spPr bwMode="auto">
            <a:xfrm>
              <a:off x="4466" y="3932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Rectangle 1339"/>
            <p:cNvSpPr>
              <a:spLocks noChangeArrowheads="1"/>
            </p:cNvSpPr>
            <p:nvPr/>
          </p:nvSpPr>
          <p:spPr bwMode="auto">
            <a:xfrm>
              <a:off x="4466" y="3932"/>
              <a:ext cx="10" cy="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1340"/>
            <p:cNvSpPr>
              <a:spLocks noChangeShapeType="1"/>
            </p:cNvSpPr>
            <p:nvPr/>
          </p:nvSpPr>
          <p:spPr bwMode="auto">
            <a:xfrm>
              <a:off x="4476" y="987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Rectangle 1341"/>
            <p:cNvSpPr>
              <a:spLocks noChangeArrowheads="1"/>
            </p:cNvSpPr>
            <p:nvPr/>
          </p:nvSpPr>
          <p:spPr bwMode="auto">
            <a:xfrm>
              <a:off x="4476" y="987"/>
              <a:ext cx="10" cy="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1342"/>
            <p:cNvSpPr>
              <a:spLocks noChangeShapeType="1"/>
            </p:cNvSpPr>
            <p:nvPr/>
          </p:nvSpPr>
          <p:spPr bwMode="auto">
            <a:xfrm>
              <a:off x="4476" y="1160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Rectangle 1343"/>
            <p:cNvSpPr>
              <a:spLocks noChangeArrowheads="1"/>
            </p:cNvSpPr>
            <p:nvPr/>
          </p:nvSpPr>
          <p:spPr bwMode="auto">
            <a:xfrm>
              <a:off x="4476" y="1160"/>
              <a:ext cx="10" cy="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1344"/>
            <p:cNvSpPr>
              <a:spLocks noChangeShapeType="1"/>
            </p:cNvSpPr>
            <p:nvPr/>
          </p:nvSpPr>
          <p:spPr bwMode="auto">
            <a:xfrm>
              <a:off x="4476" y="1332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Rectangle 1345"/>
            <p:cNvSpPr>
              <a:spLocks noChangeArrowheads="1"/>
            </p:cNvSpPr>
            <p:nvPr/>
          </p:nvSpPr>
          <p:spPr bwMode="auto">
            <a:xfrm>
              <a:off x="4476" y="1332"/>
              <a:ext cx="10" cy="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1346"/>
            <p:cNvSpPr>
              <a:spLocks noChangeShapeType="1"/>
            </p:cNvSpPr>
            <p:nvPr/>
          </p:nvSpPr>
          <p:spPr bwMode="auto">
            <a:xfrm>
              <a:off x="4476" y="1505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Rectangle 1347"/>
            <p:cNvSpPr>
              <a:spLocks noChangeArrowheads="1"/>
            </p:cNvSpPr>
            <p:nvPr/>
          </p:nvSpPr>
          <p:spPr bwMode="auto">
            <a:xfrm>
              <a:off x="4476" y="1505"/>
              <a:ext cx="10" cy="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1348"/>
            <p:cNvSpPr>
              <a:spLocks noChangeShapeType="1"/>
            </p:cNvSpPr>
            <p:nvPr/>
          </p:nvSpPr>
          <p:spPr bwMode="auto">
            <a:xfrm>
              <a:off x="4476" y="1678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Rectangle 1349"/>
            <p:cNvSpPr>
              <a:spLocks noChangeArrowheads="1"/>
            </p:cNvSpPr>
            <p:nvPr/>
          </p:nvSpPr>
          <p:spPr bwMode="auto">
            <a:xfrm>
              <a:off x="4476" y="1678"/>
              <a:ext cx="10" cy="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1350"/>
            <p:cNvSpPr>
              <a:spLocks noChangeShapeType="1"/>
            </p:cNvSpPr>
            <p:nvPr/>
          </p:nvSpPr>
          <p:spPr bwMode="auto">
            <a:xfrm>
              <a:off x="4476" y="1850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Rectangle 1351"/>
            <p:cNvSpPr>
              <a:spLocks noChangeArrowheads="1"/>
            </p:cNvSpPr>
            <p:nvPr/>
          </p:nvSpPr>
          <p:spPr bwMode="auto">
            <a:xfrm>
              <a:off x="4476" y="1850"/>
              <a:ext cx="10" cy="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1352"/>
            <p:cNvSpPr>
              <a:spLocks noChangeShapeType="1"/>
            </p:cNvSpPr>
            <p:nvPr/>
          </p:nvSpPr>
          <p:spPr bwMode="auto">
            <a:xfrm>
              <a:off x="4476" y="2023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Rectangle 1353"/>
            <p:cNvSpPr>
              <a:spLocks noChangeArrowheads="1"/>
            </p:cNvSpPr>
            <p:nvPr/>
          </p:nvSpPr>
          <p:spPr bwMode="auto">
            <a:xfrm>
              <a:off x="4476" y="2023"/>
              <a:ext cx="10" cy="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1354"/>
            <p:cNvSpPr>
              <a:spLocks noChangeShapeType="1"/>
            </p:cNvSpPr>
            <p:nvPr/>
          </p:nvSpPr>
          <p:spPr bwMode="auto">
            <a:xfrm>
              <a:off x="4476" y="2195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Rectangle 1355"/>
            <p:cNvSpPr>
              <a:spLocks noChangeArrowheads="1"/>
            </p:cNvSpPr>
            <p:nvPr/>
          </p:nvSpPr>
          <p:spPr bwMode="auto">
            <a:xfrm>
              <a:off x="4476" y="2195"/>
              <a:ext cx="10" cy="1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1356"/>
            <p:cNvSpPr>
              <a:spLocks noChangeShapeType="1"/>
            </p:cNvSpPr>
            <p:nvPr/>
          </p:nvSpPr>
          <p:spPr bwMode="auto">
            <a:xfrm>
              <a:off x="4476" y="2368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Rectangle 1357"/>
            <p:cNvSpPr>
              <a:spLocks noChangeArrowheads="1"/>
            </p:cNvSpPr>
            <p:nvPr/>
          </p:nvSpPr>
          <p:spPr bwMode="auto">
            <a:xfrm>
              <a:off x="4476" y="2368"/>
              <a:ext cx="10" cy="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1358"/>
            <p:cNvSpPr>
              <a:spLocks noChangeShapeType="1"/>
            </p:cNvSpPr>
            <p:nvPr/>
          </p:nvSpPr>
          <p:spPr bwMode="auto">
            <a:xfrm>
              <a:off x="4476" y="2541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Rectangle 1359"/>
            <p:cNvSpPr>
              <a:spLocks noChangeArrowheads="1"/>
            </p:cNvSpPr>
            <p:nvPr/>
          </p:nvSpPr>
          <p:spPr bwMode="auto">
            <a:xfrm>
              <a:off x="4476" y="2541"/>
              <a:ext cx="10" cy="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1360"/>
            <p:cNvSpPr>
              <a:spLocks noChangeShapeType="1"/>
            </p:cNvSpPr>
            <p:nvPr/>
          </p:nvSpPr>
          <p:spPr bwMode="auto">
            <a:xfrm>
              <a:off x="4476" y="2713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Rectangle 1361"/>
            <p:cNvSpPr>
              <a:spLocks noChangeArrowheads="1"/>
            </p:cNvSpPr>
            <p:nvPr/>
          </p:nvSpPr>
          <p:spPr bwMode="auto">
            <a:xfrm>
              <a:off x="4476" y="2713"/>
              <a:ext cx="10" cy="1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1362"/>
            <p:cNvSpPr>
              <a:spLocks noChangeShapeType="1"/>
            </p:cNvSpPr>
            <p:nvPr/>
          </p:nvSpPr>
          <p:spPr bwMode="auto">
            <a:xfrm>
              <a:off x="4476" y="2886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Rectangle 1363"/>
            <p:cNvSpPr>
              <a:spLocks noChangeArrowheads="1"/>
            </p:cNvSpPr>
            <p:nvPr/>
          </p:nvSpPr>
          <p:spPr bwMode="auto">
            <a:xfrm>
              <a:off x="4476" y="2886"/>
              <a:ext cx="10" cy="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1364"/>
            <p:cNvSpPr>
              <a:spLocks noChangeShapeType="1"/>
            </p:cNvSpPr>
            <p:nvPr/>
          </p:nvSpPr>
          <p:spPr bwMode="auto">
            <a:xfrm>
              <a:off x="4476" y="3059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Rectangle 1365"/>
            <p:cNvSpPr>
              <a:spLocks noChangeArrowheads="1"/>
            </p:cNvSpPr>
            <p:nvPr/>
          </p:nvSpPr>
          <p:spPr bwMode="auto">
            <a:xfrm>
              <a:off x="4476" y="3059"/>
              <a:ext cx="10" cy="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1366"/>
            <p:cNvSpPr>
              <a:spLocks noChangeShapeType="1"/>
            </p:cNvSpPr>
            <p:nvPr/>
          </p:nvSpPr>
          <p:spPr bwMode="auto">
            <a:xfrm>
              <a:off x="4476" y="3231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Rectangle 1367"/>
            <p:cNvSpPr>
              <a:spLocks noChangeArrowheads="1"/>
            </p:cNvSpPr>
            <p:nvPr/>
          </p:nvSpPr>
          <p:spPr bwMode="auto">
            <a:xfrm>
              <a:off x="4476" y="3231"/>
              <a:ext cx="10" cy="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1368"/>
            <p:cNvSpPr>
              <a:spLocks noChangeShapeType="1"/>
            </p:cNvSpPr>
            <p:nvPr/>
          </p:nvSpPr>
          <p:spPr bwMode="auto">
            <a:xfrm>
              <a:off x="4476" y="3404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Rectangle 1369"/>
            <p:cNvSpPr>
              <a:spLocks noChangeArrowheads="1"/>
            </p:cNvSpPr>
            <p:nvPr/>
          </p:nvSpPr>
          <p:spPr bwMode="auto">
            <a:xfrm>
              <a:off x="4476" y="3404"/>
              <a:ext cx="10" cy="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1370"/>
            <p:cNvSpPr>
              <a:spLocks noChangeShapeType="1"/>
            </p:cNvSpPr>
            <p:nvPr/>
          </p:nvSpPr>
          <p:spPr bwMode="auto">
            <a:xfrm>
              <a:off x="4476" y="3577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Rectangle 1371"/>
            <p:cNvSpPr>
              <a:spLocks noChangeArrowheads="1"/>
            </p:cNvSpPr>
            <p:nvPr/>
          </p:nvSpPr>
          <p:spPr bwMode="auto">
            <a:xfrm>
              <a:off x="4476" y="3577"/>
              <a:ext cx="10" cy="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1372"/>
            <p:cNvSpPr>
              <a:spLocks noChangeShapeType="1"/>
            </p:cNvSpPr>
            <p:nvPr/>
          </p:nvSpPr>
          <p:spPr bwMode="auto">
            <a:xfrm>
              <a:off x="4476" y="3749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Rectangle 1373"/>
            <p:cNvSpPr>
              <a:spLocks noChangeArrowheads="1"/>
            </p:cNvSpPr>
            <p:nvPr/>
          </p:nvSpPr>
          <p:spPr bwMode="auto">
            <a:xfrm>
              <a:off x="4476" y="3749"/>
              <a:ext cx="10" cy="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1374"/>
            <p:cNvSpPr>
              <a:spLocks noChangeShapeType="1"/>
            </p:cNvSpPr>
            <p:nvPr/>
          </p:nvSpPr>
          <p:spPr bwMode="auto">
            <a:xfrm>
              <a:off x="4476" y="3922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Rectangle 1375"/>
            <p:cNvSpPr>
              <a:spLocks noChangeArrowheads="1"/>
            </p:cNvSpPr>
            <p:nvPr/>
          </p:nvSpPr>
          <p:spPr bwMode="auto">
            <a:xfrm>
              <a:off x="4476" y="3922"/>
              <a:ext cx="10" cy="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5" name="AutoShape 1184"/>
          <p:cNvSpPr>
            <a:spLocks noChangeArrowheads="1"/>
          </p:cNvSpPr>
          <p:nvPr/>
        </p:nvSpPr>
        <p:spPr bwMode="auto">
          <a:xfrm rot="5400000">
            <a:off x="1770514" y="3634696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0567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19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16033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 Estimate of a Population Mean:</a:t>
            </a:r>
            <a:b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r>
              <a:rPr lang="en-US" sz="28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Unknown</a:t>
            </a:r>
            <a:endParaRPr lang="en-US" sz="280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03263" y="1114425"/>
            <a:ext cx="7905750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Adequate Sample Size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 rot="5400000">
            <a:off x="763588" y="24479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5400000">
            <a:off x="738188" y="40417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098550" y="3397250"/>
            <a:ext cx="7429500" cy="13716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If the population distribution is highly skewed or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contains outliers, a sample size of 50 or more is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recommended.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85850" y="1771650"/>
            <a:ext cx="7429500" cy="1504950"/>
            <a:chOff x="1085850" y="1784350"/>
            <a:chExt cx="7429500" cy="1504950"/>
          </a:xfr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085850" y="1784350"/>
              <a:ext cx="7429500" cy="1504950"/>
            </a:xfrm>
            <a:prstGeom prst="rect">
              <a:avLst/>
            </a:prstGeom>
            <a:grpFill/>
            <a:ln w="635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l"/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In most applications, a sample size of </a:t>
              </a:r>
              <a:r>
                <a:rPr lang="en-US" sz="24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n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= 30 is</a:t>
              </a:r>
            </a:p>
            <a:p>
              <a:pPr algn="l"/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</a:t>
              </a:r>
              <a:r>
                <a:rPr lang="en-US" sz="24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adequate when using the expression                       to</a:t>
              </a:r>
            </a:p>
            <a:p>
              <a:pPr algn="l"/>
              <a:r>
                <a:rPr lang="en-US" sz="24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develop an interval estimate of a population mean.</a:t>
              </a:r>
            </a:p>
          </p:txBody>
        </p:sp>
        <p:graphicFrame>
          <p:nvGraphicFramePr>
            <p:cNvPr id="263170" name="Object 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6299200" y="2286000"/>
            <a:ext cx="1524000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179" name="Equation" r:id="rId3" imgW="825480" imgH="253800" progId="Equation.3">
                    <p:embed/>
                  </p:oleObj>
                </mc:Choice>
                <mc:Fallback>
                  <p:oleObj name="Equation" r:id="rId3" imgW="825480" imgH="253800" progId="Equation.3">
                    <p:embed/>
                    <p:pic>
                      <p:nvPicPr>
                        <p:cNvPr id="0" name="Picture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9200" y="2286000"/>
                          <a:ext cx="1524000" cy="520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16033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 Estimate of a Population Mean:</a:t>
            </a:r>
            <a:b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r>
              <a:rPr lang="en-US" sz="28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Unknown</a:t>
            </a:r>
            <a:endParaRPr lang="en-US" sz="280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03263" y="1114425"/>
            <a:ext cx="7905750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Adequate Sample Size (continued)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85850" y="3257550"/>
            <a:ext cx="7429500" cy="12954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If the population is believed to be at least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approximately normal, a sample size of less than 15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can be used.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 rot="5400000">
            <a:off x="801688" y="36544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5400000">
            <a:off x="801688" y="24161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085850" y="1771650"/>
            <a:ext cx="7429500" cy="13716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If the population is not normally distributed but is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roughly symmetric, a sample size as small as 15 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will suffice.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/>
      <p:bldP spid="6" grpId="0" animBg="1"/>
      <p:bldP spid="7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685800" y="1666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Summary of Interval Estimation Procedures</a:t>
            </a:r>
          </a:p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for a Population Mean</a:t>
            </a:r>
          </a:p>
        </p:txBody>
      </p:sp>
      <p:sp>
        <p:nvSpPr>
          <p:cNvPr id="92163" name="AutoShape 3"/>
          <p:cNvSpPr>
            <a:spLocks noChangeArrowheads="1"/>
          </p:cNvSpPr>
          <p:nvPr/>
        </p:nvSpPr>
        <p:spPr bwMode="auto">
          <a:xfrm>
            <a:off x="2305050" y="1219200"/>
            <a:ext cx="4533900" cy="2133600"/>
          </a:xfrm>
          <a:prstGeom prst="flowChartDecision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Can the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population standard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deviation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be assumed 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known ?</a:t>
            </a:r>
          </a:p>
          <a:p>
            <a:endParaRPr lang="en-US" sz="8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92184" name="Rectangle 24"/>
          <p:cNvSpPr>
            <a:spLocks noChangeArrowheads="1"/>
          </p:cNvSpPr>
          <p:nvPr/>
        </p:nvSpPr>
        <p:spPr bwMode="auto">
          <a:xfrm>
            <a:off x="6057900" y="4552950"/>
            <a:ext cx="2228850" cy="1371600"/>
          </a:xfrm>
          <a:prstGeom prst="rect">
            <a:avLst/>
          </a:prstGeom>
          <a:gradFill rotWithShape="0">
            <a:gsLst>
              <a:gs pos="0">
                <a:srgbClr val="666699">
                  <a:gamma/>
                  <a:shade val="46275"/>
                  <a:invGamma/>
                </a:srgbClr>
              </a:gs>
              <a:gs pos="50000">
                <a:srgbClr val="666699"/>
              </a:gs>
              <a:gs pos="100000">
                <a:srgbClr val="66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Use</a:t>
            </a:r>
          </a:p>
          <a:p>
            <a:endParaRPr lang="en-US" sz="48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92193" name="Text Box 33"/>
          <p:cNvSpPr txBox="1">
            <a:spLocks noChangeArrowheads="1"/>
          </p:cNvSpPr>
          <p:nvPr/>
        </p:nvSpPr>
        <p:spPr bwMode="auto">
          <a:xfrm>
            <a:off x="1854200" y="1649413"/>
            <a:ext cx="622300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Yes</a:t>
            </a:r>
          </a:p>
        </p:txBody>
      </p:sp>
      <p:sp>
        <p:nvSpPr>
          <p:cNvPr id="92196" name="Text Box 36"/>
          <p:cNvSpPr txBox="1">
            <a:spLocks noChangeArrowheads="1"/>
          </p:cNvSpPr>
          <p:nvPr/>
        </p:nvSpPr>
        <p:spPr bwMode="auto">
          <a:xfrm>
            <a:off x="6702425" y="1649413"/>
            <a:ext cx="568325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</a:t>
            </a:r>
          </a:p>
        </p:txBody>
      </p:sp>
      <p:graphicFrame>
        <p:nvGraphicFramePr>
          <p:cNvPr id="92203" name="Object 43"/>
          <p:cNvGraphicFramePr>
            <a:graphicFrameLocks noChangeAspect="1"/>
          </p:cNvGraphicFramePr>
          <p:nvPr/>
        </p:nvGraphicFramePr>
        <p:xfrm>
          <a:off x="6253163" y="4845050"/>
          <a:ext cx="18161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0" name="Equation" r:id="rId4" imgW="634680" imgH="355320" progId="Equation.DSMT4">
                  <p:embed/>
                </p:oleObj>
              </mc:Choice>
              <mc:Fallback>
                <p:oleObj name="Equation" r:id="rId4" imgW="634680" imgH="355320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3163" y="4845050"/>
                        <a:ext cx="1816100" cy="1000125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2206" name="AutoShape 46"/>
          <p:cNvCxnSpPr>
            <a:cxnSpLocks noChangeShapeType="1"/>
            <a:stCxn id="92163" idx="1"/>
            <a:endCxn id="92222" idx="0"/>
          </p:cNvCxnSpPr>
          <p:nvPr/>
        </p:nvCxnSpPr>
        <p:spPr bwMode="auto">
          <a:xfrm rot="10800000" flipV="1">
            <a:off x="1971676" y="2286000"/>
            <a:ext cx="333375" cy="226695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lg" len="med"/>
          </a:ln>
          <a:effectLst>
            <a:outerShdw dist="17961" dir="2700000" algn="ctr" rotWithShape="0">
              <a:schemeClr val="bg2"/>
            </a:outerShdw>
          </a:effectLst>
        </p:spPr>
      </p:cxnSp>
      <p:cxnSp>
        <p:nvCxnSpPr>
          <p:cNvPr id="92207" name="AutoShape 47"/>
          <p:cNvCxnSpPr>
            <a:cxnSpLocks noChangeShapeType="1"/>
            <a:stCxn id="92163" idx="3"/>
            <a:endCxn id="92167" idx="0"/>
          </p:cNvCxnSpPr>
          <p:nvPr/>
        </p:nvCxnSpPr>
        <p:spPr bwMode="auto">
          <a:xfrm>
            <a:off x="6838950" y="2286000"/>
            <a:ext cx="333375" cy="70485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lg" len="med"/>
          </a:ln>
          <a:effectLst>
            <a:outerShdw dist="17961" dir="2700000" algn="ctr" rotWithShape="0">
              <a:schemeClr val="bg2"/>
            </a:outerShdw>
          </a:effectLst>
        </p:spPr>
      </p:cxnSp>
      <p:sp>
        <p:nvSpPr>
          <p:cNvPr id="92216" name="AutoShape 56"/>
          <p:cNvSpPr>
            <a:spLocks noChangeArrowheads="1"/>
          </p:cNvSpPr>
          <p:nvPr/>
        </p:nvSpPr>
        <p:spPr bwMode="auto">
          <a:xfrm rot="5400000">
            <a:off x="1514475" y="22034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8" name="AutoShape 58"/>
          <p:cNvSpPr>
            <a:spLocks noChangeArrowheads="1"/>
          </p:cNvSpPr>
          <p:nvPr/>
        </p:nvSpPr>
        <p:spPr bwMode="auto">
          <a:xfrm rot="16200000" flipH="1">
            <a:off x="7381875" y="22034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2221" name="AutoShape 61"/>
          <p:cNvCxnSpPr>
            <a:cxnSpLocks noChangeShapeType="1"/>
            <a:endCxn id="92184" idx="0"/>
          </p:cNvCxnSpPr>
          <p:nvPr/>
        </p:nvCxnSpPr>
        <p:spPr bwMode="auto">
          <a:xfrm>
            <a:off x="7172325" y="4064000"/>
            <a:ext cx="0" cy="4889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ffectLst>
            <a:outerShdw dist="17961" dir="2700000" algn="ctr" rotWithShape="0">
              <a:schemeClr val="bg2"/>
            </a:outerShdw>
          </a:effectLst>
        </p:spPr>
      </p:cxnSp>
      <p:sp>
        <p:nvSpPr>
          <p:cNvPr id="92222" name="Rectangle 62"/>
          <p:cNvSpPr>
            <a:spLocks noChangeArrowheads="1"/>
          </p:cNvSpPr>
          <p:nvPr/>
        </p:nvSpPr>
        <p:spPr bwMode="auto">
          <a:xfrm>
            <a:off x="857250" y="4552950"/>
            <a:ext cx="2228850" cy="13716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89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Use</a:t>
            </a:r>
          </a:p>
          <a:p>
            <a:endParaRPr lang="en-US" sz="48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92201" name="Object 41"/>
          <p:cNvGraphicFramePr>
            <a:graphicFrameLocks noChangeAspect="1"/>
          </p:cNvGraphicFramePr>
          <p:nvPr/>
        </p:nvGraphicFramePr>
        <p:xfrm>
          <a:off x="1104900" y="4921250"/>
          <a:ext cx="17684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1" name="Equation" r:id="rId6" imgW="660240" imgH="355320" progId="Equation.DSMT4">
                  <p:embed/>
                </p:oleObj>
              </mc:Choice>
              <mc:Fallback>
                <p:oleObj name="Equation" r:id="rId6" imgW="660240" imgH="35532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4921250"/>
                        <a:ext cx="1768475" cy="952500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993366">
                                    <a:gamma/>
                                    <a:shade val="46275"/>
                                    <a:invGamma/>
                                  </a:srgbClr>
                                </a:gs>
                                <a:gs pos="50000">
                                  <a:srgbClr val="993366"/>
                                </a:gs>
                                <a:gs pos="100000">
                                  <a:srgbClr val="993366">
                                    <a:gamma/>
                                    <a:shade val="46275"/>
                                    <a:invGamma/>
                                  </a:srgbClr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3" name="Text Box 63"/>
          <p:cNvSpPr txBox="1">
            <a:spLocks noChangeArrowheads="1"/>
          </p:cNvSpPr>
          <p:nvPr/>
        </p:nvSpPr>
        <p:spPr bwMode="auto">
          <a:xfrm>
            <a:off x="2008188" y="3776663"/>
            <a:ext cx="1552575" cy="7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Known</a:t>
            </a:r>
          </a:p>
          <a:p>
            <a:pPr>
              <a:lnSpc>
                <a:spcPct val="90000"/>
              </a:lnSpc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Case</a:t>
            </a:r>
          </a:p>
        </p:txBody>
      </p:sp>
      <p:sp>
        <p:nvSpPr>
          <p:cNvPr id="92224" name="Text Box 64"/>
          <p:cNvSpPr txBox="1">
            <a:spLocks noChangeArrowheads="1"/>
          </p:cNvSpPr>
          <p:nvPr/>
        </p:nvSpPr>
        <p:spPr bwMode="auto">
          <a:xfrm>
            <a:off x="4090988" y="4900613"/>
            <a:ext cx="1924050" cy="7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Unknown</a:t>
            </a:r>
          </a:p>
          <a:p>
            <a:pPr>
              <a:lnSpc>
                <a:spcPct val="90000"/>
              </a:lnSpc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Case</a:t>
            </a:r>
          </a:p>
        </p:txBody>
      </p:sp>
      <p:sp>
        <p:nvSpPr>
          <p:cNvPr id="92225" name="AutoShape 65"/>
          <p:cNvSpPr>
            <a:spLocks noChangeArrowheads="1"/>
          </p:cNvSpPr>
          <p:nvPr/>
        </p:nvSpPr>
        <p:spPr bwMode="auto">
          <a:xfrm rot="10800000" flipV="1">
            <a:off x="4448175" y="34607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5753100" y="2990850"/>
            <a:ext cx="2838450" cy="1276350"/>
          </a:xfrm>
          <a:prstGeom prst="rect">
            <a:avLst/>
          </a:prstGeom>
          <a:gradFill rotWithShape="0">
            <a:gsLst>
              <a:gs pos="0">
                <a:srgbClr val="666699">
                  <a:gamma/>
                  <a:shade val="46275"/>
                  <a:invGamma/>
                </a:srgbClr>
              </a:gs>
              <a:gs pos="50000">
                <a:srgbClr val="666699"/>
              </a:gs>
              <a:gs pos="100000">
                <a:srgbClr val="66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Use the sample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standard deviation</a:t>
            </a:r>
          </a:p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to estimate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MT Symbol" pitchFamily="82" charset="2"/>
              </a:rPr>
              <a:t>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92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92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9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2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500"/>
                                        <p:tgtEl>
                                          <p:spTgt spid="92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9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92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92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9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2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nimBg="1" autoUpdateAnimBg="0"/>
      <p:bldP spid="92184" grpId="0" animBg="1" autoUpdateAnimBg="0"/>
      <p:bldP spid="92193" grpId="0" autoUpdateAnimBg="0"/>
      <p:bldP spid="92196" grpId="0" autoUpdateAnimBg="0"/>
      <p:bldP spid="92216" grpId="0" animBg="1"/>
      <p:bldP spid="92218" grpId="0" animBg="1"/>
      <p:bldP spid="92222" grpId="0" animBg="1" autoUpdateAnimBg="0"/>
      <p:bldP spid="92223" grpId="0" autoUpdateAnimBg="0"/>
      <p:bldP spid="92224" grpId="0" autoUpdateAnimBg="0"/>
      <p:bldP spid="92225" grpId="0" animBg="1"/>
      <p:bldP spid="92167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952500" y="1238250"/>
            <a:ext cx="7375525" cy="6096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Let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the desired margin of error.</a:t>
            </a:r>
          </a:p>
        </p:txBody>
      </p:sp>
      <p:sp>
        <p:nvSpPr>
          <p:cNvPr id="153603" name="AutoShape 3"/>
          <p:cNvSpPr>
            <a:spLocks noChangeArrowheads="1"/>
          </p:cNvSpPr>
          <p:nvPr/>
        </p:nvSpPr>
        <p:spPr bwMode="auto">
          <a:xfrm rot="5400000">
            <a:off x="668338" y="1463675"/>
            <a:ext cx="244475" cy="155575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rgbClr val="5A882C">
                  <a:shade val="30000"/>
                  <a:satMod val="115000"/>
                </a:srgbClr>
              </a:gs>
              <a:gs pos="50000">
                <a:srgbClr val="5A882C">
                  <a:shade val="67500"/>
                  <a:satMod val="115000"/>
                </a:srgbClr>
              </a:gs>
              <a:gs pos="100000">
                <a:srgbClr val="5A882C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952500" y="1962150"/>
            <a:ext cx="7375525" cy="9906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 the amount added to and subtracted from the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point estimate to obtain an interval estimate.</a:t>
            </a:r>
          </a:p>
        </p:txBody>
      </p:sp>
      <p:sp>
        <p:nvSpPr>
          <p:cNvPr id="153605" name="AutoShape 5"/>
          <p:cNvSpPr>
            <a:spLocks noChangeArrowheads="1"/>
          </p:cNvSpPr>
          <p:nvPr/>
        </p:nvSpPr>
        <p:spPr bwMode="auto">
          <a:xfrm rot="5400000">
            <a:off x="668338" y="2416175"/>
            <a:ext cx="244475" cy="155575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rgbClr val="5A882C">
                  <a:shade val="30000"/>
                  <a:satMod val="115000"/>
                </a:srgbClr>
              </a:gs>
              <a:gs pos="50000">
                <a:srgbClr val="5A882C">
                  <a:shade val="67500"/>
                  <a:satMod val="115000"/>
                </a:srgbClr>
              </a:gs>
              <a:gs pos="100000">
                <a:srgbClr val="5A882C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7" name="Rectangle 7"/>
          <p:cNvSpPr>
            <a:spLocks noChangeArrowheads="1"/>
          </p:cNvSpPr>
          <p:nvPr/>
        </p:nvSpPr>
        <p:spPr bwMode="auto">
          <a:xfrm>
            <a:off x="690563" y="198438"/>
            <a:ext cx="7772400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Sample Size for an Interval Estimate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a Population Mean</a:t>
            </a:r>
          </a:p>
        </p:txBody>
      </p:sp>
      <p:sp>
        <p:nvSpPr>
          <p:cNvPr id="153609" name="Rectangle 9"/>
          <p:cNvSpPr>
            <a:spLocks noChangeArrowheads="1"/>
          </p:cNvSpPr>
          <p:nvPr/>
        </p:nvSpPr>
        <p:spPr bwMode="auto">
          <a:xfrm>
            <a:off x="952500" y="3054350"/>
            <a:ext cx="7375525" cy="13462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If a desired margin of error is selected prior to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sampling, the sample size necessary to satisfy the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margin of error can be determined.</a:t>
            </a:r>
          </a:p>
        </p:txBody>
      </p:sp>
      <p:sp>
        <p:nvSpPr>
          <p:cNvPr id="153610" name="AutoShape 10"/>
          <p:cNvSpPr>
            <a:spLocks noChangeArrowheads="1"/>
          </p:cNvSpPr>
          <p:nvPr/>
        </p:nvSpPr>
        <p:spPr bwMode="auto">
          <a:xfrm rot="5400000">
            <a:off x="655638" y="35718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 animBg="1" autoUpdateAnimBg="0"/>
      <p:bldP spid="153603" grpId="0" animBg="1"/>
      <p:bldP spid="153604" grpId="0" animBg="1" autoUpdateAnimBg="0"/>
      <p:bldP spid="153605" grpId="0" animBg="1"/>
      <p:bldP spid="153609" grpId="0" animBg="1" autoUpdateAnimBg="0"/>
      <p:bldP spid="1536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3467100" y="1617663"/>
            <a:ext cx="2462213" cy="1233487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690563" y="198438"/>
            <a:ext cx="7772400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Sample Size for an Interval Estimate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a Population Mean</a:t>
            </a:r>
          </a:p>
        </p:txBody>
      </p:sp>
      <p:graphicFrame>
        <p:nvGraphicFramePr>
          <p:cNvPr id="95237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870325" y="1768475"/>
          <a:ext cx="1608138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6" name="Equation" r:id="rId4" imgW="1446120" imgH="709560" progId="Equation.DSMT4">
                  <p:embed/>
                </p:oleObj>
              </mc:Choice>
              <mc:Fallback>
                <p:oleObj name="Equation" r:id="rId4" imgW="1446120" imgH="709560" progId="Equation.DSMT4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325" y="1768475"/>
                        <a:ext cx="1608138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3467100" y="3522663"/>
            <a:ext cx="2462213" cy="1233487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5239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3752850" y="3724275"/>
          <a:ext cx="188118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7" name="Equation" r:id="rId6" imgW="1699920" imgH="760320" progId="Equation">
                  <p:embed/>
                </p:oleObj>
              </mc:Choice>
              <mc:Fallback>
                <p:oleObj name="Equation" r:id="rId6" imgW="1699920" imgH="760320" progId="Equation">
                  <p:embed/>
                  <p:pic>
                    <p:nvPicPr>
                      <p:cNvPr id="0" name="Picture 7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3724275"/>
                        <a:ext cx="1881188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0" name="AutoShape 8"/>
          <p:cNvSpPr>
            <a:spLocks noChangeArrowheads="1"/>
          </p:cNvSpPr>
          <p:nvPr/>
        </p:nvSpPr>
        <p:spPr bwMode="auto">
          <a:xfrm rot="5400000">
            <a:off x="530225" y="12827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2" name="AutoShape 10"/>
          <p:cNvSpPr>
            <a:spLocks noChangeArrowheads="1"/>
          </p:cNvSpPr>
          <p:nvPr/>
        </p:nvSpPr>
        <p:spPr bwMode="auto">
          <a:xfrm rot="5400000">
            <a:off x="530225" y="31686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3" name="Rectangle 11"/>
          <p:cNvSpPr>
            <a:spLocks noChangeArrowheads="1"/>
          </p:cNvSpPr>
          <p:nvPr/>
        </p:nvSpPr>
        <p:spPr bwMode="auto">
          <a:xfrm>
            <a:off x="711200" y="1117600"/>
            <a:ext cx="52959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Margin of Error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</a:p>
        </p:txBody>
      </p:sp>
      <p:sp>
        <p:nvSpPr>
          <p:cNvPr id="95244" name="Rectangle 12"/>
          <p:cNvSpPr>
            <a:spLocks noChangeArrowheads="1"/>
          </p:cNvSpPr>
          <p:nvPr/>
        </p:nvSpPr>
        <p:spPr bwMode="auto">
          <a:xfrm>
            <a:off x="711200" y="3003550"/>
            <a:ext cx="60960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Necessary Sample Size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1" grpId="0" animBg="1"/>
      <p:bldP spid="95238" grpId="0" animBg="1"/>
      <p:bldP spid="95240" grpId="0" animBg="1"/>
      <p:bldP spid="95242" grpId="0" animBg="1"/>
      <p:bldP spid="95243" grpId="0" autoUpdateAnimBg="0"/>
      <p:bldP spid="95244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690563" y="198438"/>
            <a:ext cx="7772400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Sample Size for an Interval Estimate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a Population Mean</a:t>
            </a:r>
          </a:p>
        </p:txBody>
      </p:sp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952500" y="1238250"/>
            <a:ext cx="7375525" cy="9652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Necessary Sample Size equation requires a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value for the population standard deviation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.</a:t>
            </a:r>
          </a:p>
        </p:txBody>
      </p:sp>
      <p:sp>
        <p:nvSpPr>
          <p:cNvPr id="214020" name="AutoShape 4"/>
          <p:cNvSpPr>
            <a:spLocks noChangeArrowheads="1"/>
          </p:cNvSpPr>
          <p:nvPr/>
        </p:nvSpPr>
        <p:spPr bwMode="auto">
          <a:xfrm rot="5400000">
            <a:off x="668338" y="16414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952500" y="2330450"/>
            <a:ext cx="7375525" cy="9906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If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is unknown, a preliminary or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planning value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for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can be used in the equation.</a:t>
            </a:r>
          </a:p>
        </p:txBody>
      </p:sp>
      <p:sp>
        <p:nvSpPr>
          <p:cNvPr id="214022" name="AutoShape 6"/>
          <p:cNvSpPr>
            <a:spLocks noChangeArrowheads="1"/>
          </p:cNvSpPr>
          <p:nvPr/>
        </p:nvSpPr>
        <p:spPr bwMode="auto">
          <a:xfrm rot="5400000">
            <a:off x="668338" y="27463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3" name="AutoShape 7"/>
          <p:cNvSpPr>
            <a:spLocks noChangeArrowheads="1"/>
          </p:cNvSpPr>
          <p:nvPr/>
        </p:nvSpPr>
        <p:spPr bwMode="auto">
          <a:xfrm rot="5400000">
            <a:off x="935038" y="37877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4" name="Rectangle 8"/>
          <p:cNvSpPr>
            <a:spLocks noChangeArrowheads="1"/>
          </p:cNvSpPr>
          <p:nvPr/>
        </p:nvSpPr>
        <p:spPr bwMode="auto">
          <a:xfrm>
            <a:off x="1244600" y="3409950"/>
            <a:ext cx="7439025" cy="9271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1. Use the estimate of the population standard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deviation computed in a previous study.</a:t>
            </a:r>
          </a:p>
        </p:txBody>
      </p:sp>
      <p:sp>
        <p:nvSpPr>
          <p:cNvPr id="214025" name="Rectangle 9"/>
          <p:cNvSpPr>
            <a:spLocks noChangeArrowheads="1"/>
          </p:cNvSpPr>
          <p:nvPr/>
        </p:nvSpPr>
        <p:spPr bwMode="auto">
          <a:xfrm>
            <a:off x="1244600" y="4425950"/>
            <a:ext cx="7439025" cy="9271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2. Use a pilot study to select a preliminary study and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use the sample standard deviation from the study.</a:t>
            </a:r>
          </a:p>
        </p:txBody>
      </p:sp>
      <p:sp>
        <p:nvSpPr>
          <p:cNvPr id="214026" name="Rectangle 10"/>
          <p:cNvSpPr>
            <a:spLocks noChangeArrowheads="1"/>
          </p:cNvSpPr>
          <p:nvPr/>
        </p:nvSpPr>
        <p:spPr bwMode="auto">
          <a:xfrm>
            <a:off x="1244600" y="5454650"/>
            <a:ext cx="7451725" cy="6096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3. Use judgment or a “best guess” for the value of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.</a:t>
            </a:r>
          </a:p>
        </p:txBody>
      </p:sp>
      <p:sp>
        <p:nvSpPr>
          <p:cNvPr id="214027" name="AutoShape 11"/>
          <p:cNvSpPr>
            <a:spLocks noChangeArrowheads="1"/>
          </p:cNvSpPr>
          <p:nvPr/>
        </p:nvSpPr>
        <p:spPr bwMode="auto">
          <a:xfrm rot="5400000">
            <a:off x="935038" y="48418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8" name="AutoShape 12"/>
          <p:cNvSpPr>
            <a:spLocks noChangeArrowheads="1"/>
          </p:cNvSpPr>
          <p:nvPr/>
        </p:nvSpPr>
        <p:spPr bwMode="auto">
          <a:xfrm rot="5400000">
            <a:off x="935038" y="56673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140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140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214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214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animBg="1" autoUpdateAnimBg="0"/>
      <p:bldP spid="214020" grpId="0" animBg="1"/>
      <p:bldP spid="214021" grpId="0" animBg="1" autoUpdateAnimBg="0"/>
      <p:bldP spid="214022" grpId="0" animBg="1"/>
      <p:bldP spid="214023" grpId="0" animBg="1"/>
      <p:bldP spid="214024" grpId="0" animBg="1" autoUpdateAnimBg="0"/>
      <p:bldP spid="214025" grpId="0" animBg="1" autoUpdateAnimBg="0"/>
      <p:bldP spid="214026" grpId="0" animBg="1" autoUpdateAnimBg="0"/>
      <p:bldP spid="214027" grpId="0" animBg="1"/>
      <p:bldP spid="21402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9663" y="1590675"/>
            <a:ext cx="7493000" cy="1773238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>
                <a:solidFill>
                  <a:srgbClr val="FFFF00"/>
                </a:solidFill>
              </a:rPr>
              <a:t>     </a:t>
            </a:r>
            <a:r>
              <a:rPr lang="en-US"/>
              <a:t>Recall that Discount Sounds is evaluating a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/>
              <a:t>potential location for a new retail outlet, based in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/>
              <a:t>part, on the mean annual income of the individuals in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/>
              <a:t>the marketing area of the new location.</a:t>
            </a:r>
          </a:p>
        </p:txBody>
      </p:sp>
      <p:sp>
        <p:nvSpPr>
          <p:cNvPr id="21594" name="Rectangle 90"/>
          <p:cNvSpPr>
            <a:spLocks noChangeArrowheads="1"/>
          </p:cNvSpPr>
          <p:nvPr/>
        </p:nvSpPr>
        <p:spPr bwMode="auto">
          <a:xfrm>
            <a:off x="690563" y="198438"/>
            <a:ext cx="7772400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Sample Size for an Interval Estimate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a Population Mean</a:t>
            </a:r>
          </a:p>
        </p:txBody>
      </p:sp>
      <p:sp>
        <p:nvSpPr>
          <p:cNvPr id="21595" name="AutoShape 91"/>
          <p:cNvSpPr>
            <a:spLocks noChangeArrowheads="1"/>
          </p:cNvSpPr>
          <p:nvPr/>
        </p:nvSpPr>
        <p:spPr bwMode="auto">
          <a:xfrm rot="5400000">
            <a:off x="771525" y="17081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6" name="Rectangle 92"/>
          <p:cNvSpPr>
            <a:spLocks noChangeArrowheads="1"/>
          </p:cNvSpPr>
          <p:nvPr/>
        </p:nvSpPr>
        <p:spPr bwMode="auto">
          <a:xfrm>
            <a:off x="703263" y="1114425"/>
            <a:ext cx="6038850" cy="50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Discount Sounds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1597" name="Rectangle 93"/>
          <p:cNvSpPr>
            <a:spLocks noChangeArrowheads="1"/>
          </p:cNvSpPr>
          <p:nvPr/>
        </p:nvSpPr>
        <p:spPr bwMode="auto">
          <a:xfrm>
            <a:off x="1109663" y="3203575"/>
            <a:ext cx="7493000" cy="173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Suppose that Discount Sounds’ management team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wants an estimate of the population mean such that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there is a .95 probability that the sampling error is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$500 or less.</a:t>
            </a:r>
          </a:p>
        </p:txBody>
      </p:sp>
      <p:sp>
        <p:nvSpPr>
          <p:cNvPr id="21598" name="Rectangle 94"/>
          <p:cNvSpPr>
            <a:spLocks noChangeArrowheads="1"/>
          </p:cNvSpPr>
          <p:nvPr/>
        </p:nvSpPr>
        <p:spPr bwMode="auto">
          <a:xfrm>
            <a:off x="1109663" y="4803775"/>
            <a:ext cx="7493000" cy="808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How large a sample size is needed to meet the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required precision?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1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  <p:bldP spid="21595" grpId="0" animBg="1"/>
      <p:bldP spid="21597" grpId="0" autoUpdateAnimBg="0"/>
      <p:bldP spid="2159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952500" y="1123950"/>
            <a:ext cx="7505700" cy="18288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general form of an interval estimate of a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population mean is</a:t>
            </a:r>
          </a:p>
          <a:p>
            <a:pPr algn="l"/>
            <a:endParaRPr lang="en-US" sz="12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</a:t>
            </a:r>
          </a:p>
          <a:p>
            <a:pPr algn="l"/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62821" name="AutoShape 5"/>
          <p:cNvSpPr>
            <a:spLocks noChangeArrowheads="1"/>
          </p:cNvSpPr>
          <p:nvPr/>
        </p:nvSpPr>
        <p:spPr bwMode="auto">
          <a:xfrm rot="5400000">
            <a:off x="681038" y="16160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2698750" y="2076450"/>
            <a:ext cx="3810000" cy="6667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2831" name="Object 15"/>
          <p:cNvGraphicFramePr>
            <a:graphicFrameLocks noChangeAspect="1"/>
          </p:cNvGraphicFramePr>
          <p:nvPr/>
        </p:nvGraphicFramePr>
        <p:xfrm>
          <a:off x="3003550" y="2189163"/>
          <a:ext cx="3162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40" name="Equation" r:id="rId4" imgW="1295280" imgH="203040" progId="Equation.DSMT4">
                  <p:embed/>
                </p:oleObj>
              </mc:Choice>
              <mc:Fallback>
                <p:oleObj name="Equation" r:id="rId4" imgW="1295280" imgH="20304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550" y="2189163"/>
                        <a:ext cx="3162300" cy="457200"/>
                      </a:xfrm>
                      <a:prstGeom prst="rect">
                        <a:avLst/>
                      </a:prstGeom>
                      <a:noFill/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34" name="AutoShape 18"/>
          <p:cNvSpPr>
            <a:spLocks noChangeArrowheads="1"/>
          </p:cNvSpPr>
          <p:nvPr/>
        </p:nvSpPr>
        <p:spPr bwMode="auto">
          <a:xfrm rot="5400000">
            <a:off x="681038" y="23780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6" name="Rectangle 20"/>
          <p:cNvSpPr>
            <a:spLocks noChangeArrowheads="1"/>
          </p:cNvSpPr>
          <p:nvPr/>
        </p:nvSpPr>
        <p:spPr bwMode="auto">
          <a:xfrm>
            <a:off x="685800" y="127000"/>
            <a:ext cx="7772400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Margin of Error and the Interval Estimate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62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162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0" grpId="0" animBg="1" autoUpdateAnimBg="0"/>
      <p:bldP spid="162821" grpId="0" animBg="1"/>
      <p:bldP spid="162822" grpId="0" animBg="1"/>
      <p:bldP spid="16283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7" name="Rectangle 99"/>
          <p:cNvSpPr>
            <a:spLocks noChangeArrowheads="1"/>
          </p:cNvSpPr>
          <p:nvPr/>
        </p:nvSpPr>
        <p:spPr bwMode="auto">
          <a:xfrm>
            <a:off x="971550" y="3848100"/>
            <a:ext cx="7200900" cy="11239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24088"/>
            <a:ext cx="8210550" cy="585787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>
                <a:solidFill>
                  <a:schemeClr val="tx2"/>
                </a:solidFill>
              </a:rPr>
              <a:t>	</a:t>
            </a:r>
            <a:r>
              <a:rPr lang="en-US"/>
              <a:t>At 95% confidence, </a:t>
            </a:r>
            <a:r>
              <a:rPr lang="en-US" i="1"/>
              <a:t>z</a:t>
            </a:r>
            <a:r>
              <a:rPr lang="en-US" baseline="-25000"/>
              <a:t>.025</a:t>
            </a:r>
            <a:r>
              <a:rPr lang="en-US"/>
              <a:t> = 1.96.  Recall that </a:t>
            </a:r>
            <a:r>
              <a:rPr lang="en-US" i="1">
                <a:latin typeface="Symbol" pitchFamily="18" charset="2"/>
              </a:rPr>
              <a:t></a:t>
            </a:r>
            <a:r>
              <a:rPr lang="en-US"/>
              <a:t>= 4,500.</a:t>
            </a:r>
          </a:p>
        </p:txBody>
      </p:sp>
      <p:graphicFrame>
        <p:nvGraphicFramePr>
          <p:cNvPr id="22532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3803650" y="1274763"/>
          <a:ext cx="1728788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Equation" r:id="rId4" imgW="1661760" imgH="709560" progId="Equation">
                  <p:embed/>
                </p:oleObj>
              </mc:Choice>
              <mc:Fallback>
                <p:oleObj name="Equation" r:id="rId4" imgW="1661760" imgH="709560" progId="Equation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650" y="1274763"/>
                        <a:ext cx="1728788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2368550" y="2781300"/>
          <a:ext cx="4491038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name="Equation" r:id="rId6" imgW="2158920" imgH="431640" progId="Equation.DSMT4">
                  <p:embed/>
                </p:oleObj>
              </mc:Choice>
              <mc:Fallback>
                <p:oleObj name="Equation" r:id="rId6" imgW="2158920" imgH="431640" progId="Equation.DSMT4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2781300"/>
                        <a:ext cx="4491038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08" name="Rectangle 80"/>
          <p:cNvSpPr>
            <a:spLocks noChangeArrowheads="1"/>
          </p:cNvSpPr>
          <p:nvPr/>
        </p:nvSpPr>
        <p:spPr bwMode="auto">
          <a:xfrm>
            <a:off x="690563" y="198438"/>
            <a:ext cx="7772400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Sample Size for an Interval Estimate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a Population Mean</a:t>
            </a:r>
          </a:p>
        </p:txBody>
      </p:sp>
      <p:sp>
        <p:nvSpPr>
          <p:cNvPr id="22622" name="Rectangle 94"/>
          <p:cNvSpPr>
            <a:spLocks noChangeArrowheads="1"/>
          </p:cNvSpPr>
          <p:nvPr/>
        </p:nvSpPr>
        <p:spPr bwMode="auto">
          <a:xfrm>
            <a:off x="1028700" y="3829050"/>
            <a:ext cx="76962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 sample of size 312 is needed to reach a desired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precision of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+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$500 at 95% confidence.</a:t>
            </a:r>
          </a:p>
        </p:txBody>
      </p:sp>
      <p:sp>
        <p:nvSpPr>
          <p:cNvPr id="22623" name="AutoShape 95"/>
          <p:cNvSpPr>
            <a:spLocks noChangeArrowheads="1"/>
          </p:cNvSpPr>
          <p:nvPr/>
        </p:nvSpPr>
        <p:spPr bwMode="auto">
          <a:xfrm rot="5400000">
            <a:off x="695325" y="15557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24" name="AutoShape 96"/>
          <p:cNvSpPr>
            <a:spLocks noChangeArrowheads="1"/>
          </p:cNvSpPr>
          <p:nvPr/>
        </p:nvSpPr>
        <p:spPr bwMode="auto">
          <a:xfrm rot="5400000">
            <a:off x="695325" y="23558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25" name="AutoShape 97"/>
          <p:cNvSpPr>
            <a:spLocks noChangeArrowheads="1"/>
          </p:cNvSpPr>
          <p:nvPr/>
        </p:nvSpPr>
        <p:spPr bwMode="auto">
          <a:xfrm rot="5400000">
            <a:off x="695325" y="43180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26" name="Oval 98"/>
          <p:cNvSpPr>
            <a:spLocks noChangeArrowheads="1"/>
          </p:cNvSpPr>
          <p:nvPr/>
        </p:nvSpPr>
        <p:spPr bwMode="auto">
          <a:xfrm>
            <a:off x="6153150" y="3028950"/>
            <a:ext cx="857250" cy="41910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26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26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226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22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27" grpId="0" animBg="1"/>
      <p:bldP spid="22531" grpId="0" build="p" autoUpdateAnimBg="0"/>
      <p:bldP spid="22622" grpId="0" autoUpdateAnimBg="0"/>
      <p:bldP spid="22623" grpId="0" animBg="1"/>
      <p:bldP spid="22624" grpId="0" animBg="1"/>
      <p:bldP spid="22625" grpId="0" animBg="1"/>
      <p:bldP spid="2262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952500" y="1238250"/>
            <a:ext cx="7505700" cy="18288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general form of an interval estimate of a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population proportion is</a:t>
            </a:r>
          </a:p>
          <a:p>
            <a:pPr algn="l"/>
            <a:endParaRPr lang="en-US" sz="12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</a:t>
            </a:r>
          </a:p>
          <a:p>
            <a:pPr algn="l"/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74083" name="AutoShape 3"/>
          <p:cNvSpPr>
            <a:spLocks noChangeArrowheads="1"/>
          </p:cNvSpPr>
          <p:nvPr/>
        </p:nvSpPr>
        <p:spPr bwMode="auto">
          <a:xfrm rot="5400000">
            <a:off x="668338" y="16922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2686050" y="2171700"/>
            <a:ext cx="3810000" cy="6667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4085" name="Object 5"/>
          <p:cNvGraphicFramePr>
            <a:graphicFrameLocks noChangeAspect="1"/>
          </p:cNvGraphicFramePr>
          <p:nvPr/>
        </p:nvGraphicFramePr>
        <p:xfrm>
          <a:off x="3028950" y="2290763"/>
          <a:ext cx="31432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4" name="Equation" r:id="rId4" imgW="1295280" imgH="203040" progId="Equation.DSMT4">
                  <p:embed/>
                </p:oleObj>
              </mc:Choice>
              <mc:Fallback>
                <p:oleObj name="Equation" r:id="rId4" imgW="129528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2290763"/>
                        <a:ext cx="3143250" cy="434975"/>
                      </a:xfrm>
                      <a:prstGeom prst="rect">
                        <a:avLst/>
                      </a:prstGeom>
                      <a:noFill/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685800" y="1666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 Estimate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a Population Proportion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40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 animBg="1" autoUpdateAnimBg="0"/>
      <p:bldP spid="174083" grpId="0" animBg="1"/>
      <p:bldP spid="17408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AutoShape 3"/>
          <p:cNvSpPr>
            <a:spLocks noChangeArrowheads="1"/>
          </p:cNvSpPr>
          <p:nvPr/>
        </p:nvSpPr>
        <p:spPr bwMode="auto">
          <a:xfrm rot="5400000">
            <a:off x="668338" y="18637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1" name="AutoShape 5"/>
          <p:cNvSpPr>
            <a:spLocks noChangeArrowheads="1"/>
          </p:cNvSpPr>
          <p:nvPr/>
        </p:nvSpPr>
        <p:spPr bwMode="auto">
          <a:xfrm rot="5400000">
            <a:off x="668338" y="34067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2" name="Rectangle 6"/>
          <p:cNvSpPr>
            <a:spLocks noChangeArrowheads="1"/>
          </p:cNvSpPr>
          <p:nvPr/>
        </p:nvSpPr>
        <p:spPr bwMode="auto">
          <a:xfrm>
            <a:off x="685800" y="1666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 Estimate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a Population Proportion</a:t>
            </a:r>
          </a:p>
        </p:txBody>
      </p:sp>
      <p:grpSp>
        <p:nvGrpSpPr>
          <p:cNvPr id="188426" name="Group 10"/>
          <p:cNvGrpSpPr>
            <a:grpSpLocks/>
          </p:cNvGrpSpPr>
          <p:nvPr/>
        </p:nvGrpSpPr>
        <p:grpSpPr bwMode="auto">
          <a:xfrm>
            <a:off x="952500" y="1238250"/>
            <a:ext cx="7375525" cy="1371600"/>
            <a:chOff x="600" y="780"/>
            <a:chExt cx="4646" cy="864"/>
          </a:xfr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88418" name="Rectangle 2"/>
            <p:cNvSpPr>
              <a:spLocks noChangeArrowheads="1"/>
            </p:cNvSpPr>
            <p:nvPr/>
          </p:nvSpPr>
          <p:spPr bwMode="auto">
            <a:xfrm>
              <a:off x="600" y="780"/>
              <a:ext cx="4646" cy="864"/>
            </a:xfrm>
            <a:prstGeom prst="rect">
              <a:avLst/>
            </a:prstGeom>
            <a:grpFill/>
            <a:ln w="635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The sampling distribution of     plays a key role in</a:t>
              </a:r>
            </a:p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computing the margin of error for this interval</a:t>
              </a:r>
            </a:p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estimate.</a:t>
              </a:r>
            </a:p>
          </p:txBody>
        </p:sp>
        <p:graphicFrame>
          <p:nvGraphicFramePr>
            <p:cNvPr id="188423" name="Object 7"/>
            <p:cNvGraphicFramePr>
              <a:graphicFrameLocks noChangeAspect="1"/>
            </p:cNvGraphicFramePr>
            <p:nvPr/>
          </p:nvGraphicFramePr>
          <p:xfrm>
            <a:off x="3178" y="875"/>
            <a:ext cx="204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441" name="Equation" r:id="rId4" imgW="152280" imgH="190440" progId="Equation.DSMT4">
                    <p:embed/>
                  </p:oleObj>
                </mc:Choice>
                <mc:Fallback>
                  <p:oleObj name="Equation" r:id="rId4" imgW="152280" imgH="19044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8" y="875"/>
                          <a:ext cx="204" cy="255"/>
                        </a:xfrm>
                        <a:prstGeom prst="rect">
                          <a:avLst/>
                        </a:prstGeom>
                        <a:noFill/>
                        <a:effectLst>
                          <a:outerShdw dist="17961" dir="135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8427" name="Group 11"/>
          <p:cNvGrpSpPr>
            <a:grpSpLocks/>
          </p:cNvGrpSpPr>
          <p:nvPr/>
        </p:nvGrpSpPr>
        <p:grpSpPr bwMode="auto">
          <a:xfrm>
            <a:off x="952500" y="2762250"/>
            <a:ext cx="7375525" cy="1447800"/>
            <a:chOff x="600" y="1740"/>
            <a:chExt cx="4646" cy="888"/>
          </a:xfr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88420" name="Rectangle 4"/>
            <p:cNvSpPr>
              <a:spLocks noChangeArrowheads="1"/>
            </p:cNvSpPr>
            <p:nvPr/>
          </p:nvSpPr>
          <p:spPr bwMode="auto">
            <a:xfrm>
              <a:off x="600" y="1740"/>
              <a:ext cx="4646" cy="888"/>
            </a:xfrm>
            <a:prstGeom prst="rect">
              <a:avLst/>
            </a:prstGeom>
            <a:grpFill/>
            <a:ln w="635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The sampling distribution of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can be approximated</a:t>
              </a:r>
            </a:p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by a normal distribution whenever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np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</a:t>
              </a:r>
              <a:r>
                <a:rPr lang="en-US" sz="2400" u="sng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&gt;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5 and</a:t>
              </a:r>
            </a:p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n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(1 –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p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) </a:t>
              </a:r>
              <a:r>
                <a:rPr lang="en-US" sz="2400" u="sng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&gt;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5.</a:t>
              </a:r>
            </a:p>
          </p:txBody>
        </p:sp>
        <p:graphicFrame>
          <p:nvGraphicFramePr>
            <p:cNvPr id="188424" name="Object 8"/>
            <p:cNvGraphicFramePr>
              <a:graphicFrameLocks noChangeAspect="1"/>
            </p:cNvGraphicFramePr>
            <p:nvPr/>
          </p:nvGraphicFramePr>
          <p:xfrm>
            <a:off x="3178" y="1847"/>
            <a:ext cx="204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442" name="Equation" r:id="rId6" imgW="152280" imgH="190440" progId="Equation.DSMT4">
                    <p:embed/>
                  </p:oleObj>
                </mc:Choice>
                <mc:Fallback>
                  <p:oleObj name="Equation" r:id="rId6" imgW="152280" imgH="19044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8" y="1847"/>
                          <a:ext cx="204" cy="255"/>
                        </a:xfrm>
                        <a:prstGeom prst="rect">
                          <a:avLst/>
                        </a:prstGeom>
                        <a:noFill/>
                        <a:effectLst>
                          <a:outerShdw dist="17961" dir="135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animBg="1"/>
      <p:bldP spid="18842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93" name="Rectangle 53"/>
          <p:cNvSpPr>
            <a:spLocks noChangeArrowheads="1"/>
          </p:cNvSpPr>
          <p:nvPr/>
        </p:nvSpPr>
        <p:spPr bwMode="auto">
          <a:xfrm>
            <a:off x="1676400" y="1657350"/>
            <a:ext cx="5867400" cy="42481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38242" name="Freeform 2"/>
          <p:cNvSpPr>
            <a:spLocks/>
          </p:cNvSpPr>
          <p:nvPr/>
        </p:nvSpPr>
        <p:spPr bwMode="auto">
          <a:xfrm>
            <a:off x="2238375" y="1835150"/>
            <a:ext cx="4403725" cy="3055938"/>
          </a:xfrm>
          <a:custGeom>
            <a:avLst/>
            <a:gdLst/>
            <a:ahLst/>
            <a:cxnLst>
              <a:cxn ang="0">
                <a:pos x="1318" y="18"/>
              </a:cxn>
              <a:cxn ang="0">
                <a:pos x="1234" y="108"/>
              </a:cxn>
              <a:cxn ang="0">
                <a:pos x="1176" y="208"/>
              </a:cxn>
              <a:cxn ang="0">
                <a:pos x="1114" y="334"/>
              </a:cxn>
              <a:cxn ang="0">
                <a:pos x="1068" y="438"/>
              </a:cxn>
              <a:cxn ang="0">
                <a:pos x="1030" y="542"/>
              </a:cxn>
              <a:cxn ang="0">
                <a:pos x="996" y="649"/>
              </a:cxn>
              <a:cxn ang="0">
                <a:pos x="962" y="755"/>
              </a:cxn>
              <a:cxn ang="0">
                <a:pos x="930" y="861"/>
              </a:cxn>
              <a:cxn ang="0">
                <a:pos x="901" y="975"/>
              </a:cxn>
              <a:cxn ang="0">
                <a:pos x="869" y="1082"/>
              </a:cxn>
              <a:cxn ang="0">
                <a:pos x="825" y="1195"/>
              </a:cxn>
              <a:cxn ang="0">
                <a:pos x="786" y="1293"/>
              </a:cxn>
              <a:cxn ang="0">
                <a:pos x="732" y="1399"/>
              </a:cxn>
              <a:cxn ang="0">
                <a:pos x="662" y="1513"/>
              </a:cxn>
              <a:cxn ang="0">
                <a:pos x="587" y="1600"/>
              </a:cxn>
              <a:cxn ang="0">
                <a:pos x="490" y="1683"/>
              </a:cxn>
              <a:cxn ang="0">
                <a:pos x="388" y="1743"/>
              </a:cxn>
              <a:cxn ang="0">
                <a:pos x="295" y="1787"/>
              </a:cxn>
              <a:cxn ang="0">
                <a:pos x="193" y="1826"/>
              </a:cxn>
              <a:cxn ang="0">
                <a:pos x="79" y="1865"/>
              </a:cxn>
              <a:cxn ang="0">
                <a:pos x="6" y="1883"/>
              </a:cxn>
              <a:cxn ang="0">
                <a:pos x="2774" y="1922"/>
              </a:cxn>
              <a:cxn ang="0">
                <a:pos x="2726" y="1877"/>
              </a:cxn>
              <a:cxn ang="0">
                <a:pos x="2622" y="1845"/>
              </a:cxn>
              <a:cxn ang="0">
                <a:pos x="2510" y="1803"/>
              </a:cxn>
              <a:cxn ang="0">
                <a:pos x="2396" y="1755"/>
              </a:cxn>
              <a:cxn ang="0">
                <a:pos x="2278" y="1693"/>
              </a:cxn>
              <a:cxn ang="0">
                <a:pos x="2220" y="1655"/>
              </a:cxn>
              <a:cxn ang="0">
                <a:pos x="2156" y="1589"/>
              </a:cxn>
              <a:cxn ang="0">
                <a:pos x="2082" y="1503"/>
              </a:cxn>
              <a:cxn ang="0">
                <a:pos x="2022" y="1398"/>
              </a:cxn>
              <a:cxn ang="0">
                <a:pos x="1970" y="1298"/>
              </a:cxn>
              <a:cxn ang="0">
                <a:pos x="1928" y="1200"/>
              </a:cxn>
              <a:cxn ang="0">
                <a:pos x="1892" y="1100"/>
              </a:cxn>
              <a:cxn ang="0">
                <a:pos x="1862" y="1010"/>
              </a:cxn>
              <a:cxn ang="0">
                <a:pos x="1830" y="900"/>
              </a:cxn>
              <a:cxn ang="0">
                <a:pos x="1798" y="782"/>
              </a:cxn>
              <a:cxn ang="0">
                <a:pos x="1760" y="656"/>
              </a:cxn>
              <a:cxn ang="0">
                <a:pos x="1712" y="524"/>
              </a:cxn>
              <a:cxn ang="0">
                <a:pos x="1670" y="410"/>
              </a:cxn>
              <a:cxn ang="0">
                <a:pos x="1632" y="328"/>
              </a:cxn>
              <a:cxn ang="0">
                <a:pos x="1590" y="232"/>
              </a:cxn>
              <a:cxn ang="0">
                <a:pos x="1546" y="156"/>
              </a:cxn>
              <a:cxn ang="0">
                <a:pos x="1570" y="194"/>
              </a:cxn>
              <a:cxn ang="0">
                <a:pos x="1550" y="156"/>
              </a:cxn>
              <a:cxn ang="0">
                <a:pos x="1476" y="56"/>
              </a:cxn>
              <a:cxn ang="0">
                <a:pos x="1413" y="8"/>
              </a:cxn>
            </a:cxnLst>
            <a:rect l="0" t="0" r="r" b="b"/>
            <a:pathLst>
              <a:path w="2774" h="1925">
                <a:moveTo>
                  <a:pt x="1390" y="0"/>
                </a:moveTo>
                <a:lnTo>
                  <a:pt x="1350" y="0"/>
                </a:lnTo>
                <a:lnTo>
                  <a:pt x="1318" y="18"/>
                </a:lnTo>
                <a:lnTo>
                  <a:pt x="1289" y="40"/>
                </a:lnTo>
                <a:lnTo>
                  <a:pt x="1261" y="70"/>
                </a:lnTo>
                <a:lnTo>
                  <a:pt x="1234" y="108"/>
                </a:lnTo>
                <a:lnTo>
                  <a:pt x="1211" y="144"/>
                </a:lnTo>
                <a:lnTo>
                  <a:pt x="1193" y="173"/>
                </a:lnTo>
                <a:lnTo>
                  <a:pt x="1176" y="208"/>
                </a:lnTo>
                <a:lnTo>
                  <a:pt x="1152" y="256"/>
                </a:lnTo>
                <a:lnTo>
                  <a:pt x="1132" y="296"/>
                </a:lnTo>
                <a:lnTo>
                  <a:pt x="1114" y="334"/>
                </a:lnTo>
                <a:lnTo>
                  <a:pt x="1094" y="378"/>
                </a:lnTo>
                <a:lnTo>
                  <a:pt x="1082" y="410"/>
                </a:lnTo>
                <a:lnTo>
                  <a:pt x="1068" y="438"/>
                </a:lnTo>
                <a:lnTo>
                  <a:pt x="1052" y="482"/>
                </a:lnTo>
                <a:lnTo>
                  <a:pt x="1040" y="514"/>
                </a:lnTo>
                <a:lnTo>
                  <a:pt x="1030" y="542"/>
                </a:lnTo>
                <a:lnTo>
                  <a:pt x="1022" y="570"/>
                </a:lnTo>
                <a:lnTo>
                  <a:pt x="1008" y="606"/>
                </a:lnTo>
                <a:lnTo>
                  <a:pt x="996" y="649"/>
                </a:lnTo>
                <a:lnTo>
                  <a:pt x="984" y="688"/>
                </a:lnTo>
                <a:lnTo>
                  <a:pt x="972" y="724"/>
                </a:lnTo>
                <a:lnTo>
                  <a:pt x="962" y="755"/>
                </a:lnTo>
                <a:lnTo>
                  <a:pt x="949" y="786"/>
                </a:lnTo>
                <a:lnTo>
                  <a:pt x="940" y="829"/>
                </a:lnTo>
                <a:lnTo>
                  <a:pt x="930" y="861"/>
                </a:lnTo>
                <a:lnTo>
                  <a:pt x="922" y="902"/>
                </a:lnTo>
                <a:lnTo>
                  <a:pt x="908" y="942"/>
                </a:lnTo>
                <a:lnTo>
                  <a:pt x="901" y="975"/>
                </a:lnTo>
                <a:lnTo>
                  <a:pt x="891" y="1007"/>
                </a:lnTo>
                <a:lnTo>
                  <a:pt x="883" y="1041"/>
                </a:lnTo>
                <a:lnTo>
                  <a:pt x="869" y="1082"/>
                </a:lnTo>
                <a:lnTo>
                  <a:pt x="852" y="1123"/>
                </a:lnTo>
                <a:lnTo>
                  <a:pt x="836" y="1168"/>
                </a:lnTo>
                <a:lnTo>
                  <a:pt x="825" y="1195"/>
                </a:lnTo>
                <a:lnTo>
                  <a:pt x="816" y="1223"/>
                </a:lnTo>
                <a:lnTo>
                  <a:pt x="800" y="1263"/>
                </a:lnTo>
                <a:lnTo>
                  <a:pt x="786" y="1293"/>
                </a:lnTo>
                <a:lnTo>
                  <a:pt x="768" y="1331"/>
                </a:lnTo>
                <a:lnTo>
                  <a:pt x="750" y="1367"/>
                </a:lnTo>
                <a:lnTo>
                  <a:pt x="732" y="1399"/>
                </a:lnTo>
                <a:lnTo>
                  <a:pt x="708" y="1437"/>
                </a:lnTo>
                <a:lnTo>
                  <a:pt x="686" y="1477"/>
                </a:lnTo>
                <a:lnTo>
                  <a:pt x="662" y="1513"/>
                </a:lnTo>
                <a:lnTo>
                  <a:pt x="634" y="1551"/>
                </a:lnTo>
                <a:lnTo>
                  <a:pt x="614" y="1573"/>
                </a:lnTo>
                <a:lnTo>
                  <a:pt x="587" y="1600"/>
                </a:lnTo>
                <a:lnTo>
                  <a:pt x="558" y="1633"/>
                </a:lnTo>
                <a:lnTo>
                  <a:pt x="536" y="1653"/>
                </a:lnTo>
                <a:lnTo>
                  <a:pt x="490" y="1683"/>
                </a:lnTo>
                <a:lnTo>
                  <a:pt x="452" y="1706"/>
                </a:lnTo>
                <a:lnTo>
                  <a:pt x="416" y="1723"/>
                </a:lnTo>
                <a:lnTo>
                  <a:pt x="388" y="1743"/>
                </a:lnTo>
                <a:lnTo>
                  <a:pt x="357" y="1759"/>
                </a:lnTo>
                <a:lnTo>
                  <a:pt x="327" y="1772"/>
                </a:lnTo>
                <a:lnTo>
                  <a:pt x="295" y="1787"/>
                </a:lnTo>
                <a:lnTo>
                  <a:pt x="263" y="1799"/>
                </a:lnTo>
                <a:lnTo>
                  <a:pt x="231" y="1808"/>
                </a:lnTo>
                <a:lnTo>
                  <a:pt x="193" y="1826"/>
                </a:lnTo>
                <a:lnTo>
                  <a:pt x="158" y="1838"/>
                </a:lnTo>
                <a:lnTo>
                  <a:pt x="117" y="1853"/>
                </a:lnTo>
                <a:lnTo>
                  <a:pt x="79" y="1865"/>
                </a:lnTo>
                <a:lnTo>
                  <a:pt x="44" y="1874"/>
                </a:lnTo>
                <a:lnTo>
                  <a:pt x="29" y="1877"/>
                </a:lnTo>
                <a:lnTo>
                  <a:pt x="6" y="1883"/>
                </a:lnTo>
                <a:lnTo>
                  <a:pt x="3" y="1907"/>
                </a:lnTo>
                <a:lnTo>
                  <a:pt x="0" y="1925"/>
                </a:lnTo>
                <a:lnTo>
                  <a:pt x="2774" y="1922"/>
                </a:lnTo>
                <a:lnTo>
                  <a:pt x="2772" y="1891"/>
                </a:lnTo>
                <a:lnTo>
                  <a:pt x="2750" y="1881"/>
                </a:lnTo>
                <a:lnTo>
                  <a:pt x="2726" y="1877"/>
                </a:lnTo>
                <a:lnTo>
                  <a:pt x="2684" y="1865"/>
                </a:lnTo>
                <a:lnTo>
                  <a:pt x="2654" y="1855"/>
                </a:lnTo>
                <a:lnTo>
                  <a:pt x="2622" y="1845"/>
                </a:lnTo>
                <a:lnTo>
                  <a:pt x="2596" y="1835"/>
                </a:lnTo>
                <a:lnTo>
                  <a:pt x="2558" y="1825"/>
                </a:lnTo>
                <a:lnTo>
                  <a:pt x="2510" y="1803"/>
                </a:lnTo>
                <a:lnTo>
                  <a:pt x="2468" y="1789"/>
                </a:lnTo>
                <a:lnTo>
                  <a:pt x="2432" y="1775"/>
                </a:lnTo>
                <a:lnTo>
                  <a:pt x="2396" y="1755"/>
                </a:lnTo>
                <a:lnTo>
                  <a:pt x="2362" y="1737"/>
                </a:lnTo>
                <a:lnTo>
                  <a:pt x="2316" y="1715"/>
                </a:lnTo>
                <a:lnTo>
                  <a:pt x="2278" y="1693"/>
                </a:lnTo>
                <a:lnTo>
                  <a:pt x="2258" y="1681"/>
                </a:lnTo>
                <a:lnTo>
                  <a:pt x="2240" y="1671"/>
                </a:lnTo>
                <a:lnTo>
                  <a:pt x="2220" y="1655"/>
                </a:lnTo>
                <a:lnTo>
                  <a:pt x="2206" y="1643"/>
                </a:lnTo>
                <a:lnTo>
                  <a:pt x="2181" y="1615"/>
                </a:lnTo>
                <a:lnTo>
                  <a:pt x="2156" y="1589"/>
                </a:lnTo>
                <a:lnTo>
                  <a:pt x="2129" y="1563"/>
                </a:lnTo>
                <a:lnTo>
                  <a:pt x="2105" y="1531"/>
                </a:lnTo>
                <a:lnTo>
                  <a:pt x="2082" y="1503"/>
                </a:lnTo>
                <a:lnTo>
                  <a:pt x="2057" y="1461"/>
                </a:lnTo>
                <a:lnTo>
                  <a:pt x="2039" y="1432"/>
                </a:lnTo>
                <a:lnTo>
                  <a:pt x="2022" y="1398"/>
                </a:lnTo>
                <a:lnTo>
                  <a:pt x="2004" y="1364"/>
                </a:lnTo>
                <a:lnTo>
                  <a:pt x="1986" y="1332"/>
                </a:lnTo>
                <a:lnTo>
                  <a:pt x="1970" y="1298"/>
                </a:lnTo>
                <a:lnTo>
                  <a:pt x="1956" y="1270"/>
                </a:lnTo>
                <a:lnTo>
                  <a:pt x="1944" y="1240"/>
                </a:lnTo>
                <a:lnTo>
                  <a:pt x="1928" y="1200"/>
                </a:lnTo>
                <a:lnTo>
                  <a:pt x="1914" y="1158"/>
                </a:lnTo>
                <a:lnTo>
                  <a:pt x="1904" y="1132"/>
                </a:lnTo>
                <a:lnTo>
                  <a:pt x="1892" y="1100"/>
                </a:lnTo>
                <a:lnTo>
                  <a:pt x="1882" y="1072"/>
                </a:lnTo>
                <a:lnTo>
                  <a:pt x="1872" y="1044"/>
                </a:lnTo>
                <a:lnTo>
                  <a:pt x="1862" y="1010"/>
                </a:lnTo>
                <a:lnTo>
                  <a:pt x="1852" y="976"/>
                </a:lnTo>
                <a:lnTo>
                  <a:pt x="1840" y="932"/>
                </a:lnTo>
                <a:lnTo>
                  <a:pt x="1830" y="900"/>
                </a:lnTo>
                <a:lnTo>
                  <a:pt x="1818" y="854"/>
                </a:lnTo>
                <a:lnTo>
                  <a:pt x="1808" y="818"/>
                </a:lnTo>
                <a:lnTo>
                  <a:pt x="1798" y="782"/>
                </a:lnTo>
                <a:lnTo>
                  <a:pt x="1788" y="744"/>
                </a:lnTo>
                <a:lnTo>
                  <a:pt x="1778" y="710"/>
                </a:lnTo>
                <a:lnTo>
                  <a:pt x="1760" y="656"/>
                </a:lnTo>
                <a:lnTo>
                  <a:pt x="1742" y="598"/>
                </a:lnTo>
                <a:lnTo>
                  <a:pt x="1726" y="560"/>
                </a:lnTo>
                <a:lnTo>
                  <a:pt x="1712" y="524"/>
                </a:lnTo>
                <a:lnTo>
                  <a:pt x="1702" y="494"/>
                </a:lnTo>
                <a:lnTo>
                  <a:pt x="1686" y="450"/>
                </a:lnTo>
                <a:lnTo>
                  <a:pt x="1670" y="410"/>
                </a:lnTo>
                <a:lnTo>
                  <a:pt x="1648" y="354"/>
                </a:lnTo>
                <a:lnTo>
                  <a:pt x="1660" y="384"/>
                </a:lnTo>
                <a:lnTo>
                  <a:pt x="1632" y="328"/>
                </a:lnTo>
                <a:lnTo>
                  <a:pt x="1622" y="298"/>
                </a:lnTo>
                <a:lnTo>
                  <a:pt x="1608" y="266"/>
                </a:lnTo>
                <a:lnTo>
                  <a:pt x="1590" y="232"/>
                </a:lnTo>
                <a:lnTo>
                  <a:pt x="1559" y="178"/>
                </a:lnTo>
                <a:lnTo>
                  <a:pt x="1560" y="178"/>
                </a:lnTo>
                <a:lnTo>
                  <a:pt x="1546" y="156"/>
                </a:lnTo>
                <a:lnTo>
                  <a:pt x="1530" y="128"/>
                </a:lnTo>
                <a:lnTo>
                  <a:pt x="1542" y="144"/>
                </a:lnTo>
                <a:lnTo>
                  <a:pt x="1570" y="194"/>
                </a:lnTo>
                <a:lnTo>
                  <a:pt x="1580" y="214"/>
                </a:lnTo>
                <a:lnTo>
                  <a:pt x="1554" y="169"/>
                </a:lnTo>
                <a:lnTo>
                  <a:pt x="1550" y="156"/>
                </a:lnTo>
                <a:lnTo>
                  <a:pt x="1518" y="110"/>
                </a:lnTo>
                <a:lnTo>
                  <a:pt x="1498" y="84"/>
                </a:lnTo>
                <a:lnTo>
                  <a:pt x="1476" y="56"/>
                </a:lnTo>
                <a:lnTo>
                  <a:pt x="1456" y="36"/>
                </a:lnTo>
                <a:lnTo>
                  <a:pt x="1434" y="22"/>
                </a:lnTo>
                <a:lnTo>
                  <a:pt x="1413" y="8"/>
                </a:lnTo>
                <a:lnTo>
                  <a:pt x="1390" y="0"/>
                </a:lnTo>
              </a:path>
            </a:pathLst>
          </a:cu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243" name="Freeform 3"/>
          <p:cNvSpPr>
            <a:spLocks noChangeArrowheads="1"/>
          </p:cNvSpPr>
          <p:nvPr/>
        </p:nvSpPr>
        <p:spPr bwMode="auto">
          <a:xfrm>
            <a:off x="4433888" y="4776788"/>
            <a:ext cx="1587" cy="190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0"/>
              </a:cxn>
            </a:cxnLst>
            <a:rect l="0" t="0" r="r" b="b"/>
            <a:pathLst>
              <a:path w="1" h="120">
                <a:moveTo>
                  <a:pt x="0" y="0"/>
                </a:moveTo>
                <a:lnTo>
                  <a:pt x="0" y="12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1905000" y="3600450"/>
            <a:ext cx="7096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>
                <a:effectLst/>
                <a:latin typeface="Symbol" pitchFamily="18" charset="2"/>
              </a:rPr>
              <a:t></a:t>
            </a:r>
            <a:r>
              <a:rPr lang="en-US" sz="2400">
                <a:effectLst/>
                <a:latin typeface="Book Antiqua" pitchFamily="18" charset="0"/>
              </a:rPr>
              <a:t>/2</a:t>
            </a:r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6300788" y="3600450"/>
            <a:ext cx="7096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>
                <a:effectLst/>
                <a:latin typeface="Symbol" pitchFamily="18" charset="2"/>
              </a:rPr>
              <a:t></a:t>
            </a:r>
            <a:r>
              <a:rPr lang="en-US" sz="2400">
                <a:effectLst/>
                <a:latin typeface="Book Antiqua" pitchFamily="18" charset="0"/>
              </a:rPr>
              <a:t>/2</a:t>
            </a:r>
          </a:p>
        </p:txBody>
      </p:sp>
      <p:sp>
        <p:nvSpPr>
          <p:cNvPr id="138250" name="Freeform 10"/>
          <p:cNvSpPr>
            <a:spLocks/>
          </p:cNvSpPr>
          <p:nvPr/>
        </p:nvSpPr>
        <p:spPr bwMode="auto">
          <a:xfrm>
            <a:off x="2179638" y="4595813"/>
            <a:ext cx="677862" cy="293687"/>
          </a:xfrm>
          <a:custGeom>
            <a:avLst/>
            <a:gdLst/>
            <a:ahLst/>
            <a:cxnLst>
              <a:cxn ang="0">
                <a:pos x="427" y="27"/>
              </a:cxn>
              <a:cxn ang="0">
                <a:pos x="427" y="12"/>
              </a:cxn>
              <a:cxn ang="0">
                <a:pos x="426" y="44"/>
              </a:cxn>
              <a:cxn ang="0">
                <a:pos x="426" y="66"/>
              </a:cxn>
              <a:cxn ang="0">
                <a:pos x="426" y="86"/>
              </a:cxn>
              <a:cxn ang="0">
                <a:pos x="427" y="113"/>
              </a:cxn>
              <a:cxn ang="0">
                <a:pos x="426" y="137"/>
              </a:cxn>
              <a:cxn ang="0">
                <a:pos x="426" y="164"/>
              </a:cxn>
              <a:cxn ang="0">
                <a:pos x="426" y="183"/>
              </a:cxn>
              <a:cxn ang="0">
                <a:pos x="0" y="185"/>
              </a:cxn>
              <a:cxn ang="0">
                <a:pos x="1" y="167"/>
              </a:cxn>
              <a:cxn ang="0">
                <a:pos x="1" y="176"/>
              </a:cxn>
              <a:cxn ang="0">
                <a:pos x="1" y="156"/>
              </a:cxn>
              <a:cxn ang="0">
                <a:pos x="19" y="153"/>
              </a:cxn>
              <a:cxn ang="0">
                <a:pos x="43" y="144"/>
              </a:cxn>
              <a:cxn ang="0">
                <a:pos x="70" y="138"/>
              </a:cxn>
              <a:cxn ang="0">
                <a:pos x="94" y="129"/>
              </a:cxn>
              <a:cxn ang="0">
                <a:pos x="118" y="123"/>
              </a:cxn>
              <a:cxn ang="0">
                <a:pos x="142" y="117"/>
              </a:cxn>
              <a:cxn ang="0">
                <a:pos x="167" y="106"/>
              </a:cxn>
              <a:cxn ang="0">
                <a:pos x="191" y="98"/>
              </a:cxn>
              <a:cxn ang="0">
                <a:pos x="217" y="90"/>
              </a:cxn>
              <a:cxn ang="0">
                <a:pos x="241" y="81"/>
              </a:cxn>
              <a:cxn ang="0">
                <a:pos x="263" y="74"/>
              </a:cxn>
              <a:cxn ang="0">
                <a:pos x="283" y="63"/>
              </a:cxn>
              <a:cxn ang="0">
                <a:pos x="310" y="51"/>
              </a:cxn>
              <a:cxn ang="0">
                <a:pos x="335" y="42"/>
              </a:cxn>
              <a:cxn ang="0">
                <a:pos x="360" y="32"/>
              </a:cxn>
              <a:cxn ang="0">
                <a:pos x="381" y="21"/>
              </a:cxn>
              <a:cxn ang="0">
                <a:pos x="407" y="10"/>
              </a:cxn>
              <a:cxn ang="0">
                <a:pos x="427" y="0"/>
              </a:cxn>
              <a:cxn ang="0">
                <a:pos x="427" y="0"/>
              </a:cxn>
            </a:cxnLst>
            <a:rect l="0" t="0" r="r" b="b"/>
            <a:pathLst>
              <a:path w="427" h="185">
                <a:moveTo>
                  <a:pt x="427" y="27"/>
                </a:moveTo>
                <a:lnTo>
                  <a:pt x="427" y="12"/>
                </a:lnTo>
                <a:lnTo>
                  <a:pt x="426" y="44"/>
                </a:lnTo>
                <a:lnTo>
                  <a:pt x="426" y="66"/>
                </a:lnTo>
                <a:lnTo>
                  <a:pt x="426" y="86"/>
                </a:lnTo>
                <a:lnTo>
                  <a:pt x="427" y="113"/>
                </a:lnTo>
                <a:lnTo>
                  <a:pt x="426" y="137"/>
                </a:lnTo>
                <a:lnTo>
                  <a:pt x="426" y="164"/>
                </a:lnTo>
                <a:lnTo>
                  <a:pt x="426" y="183"/>
                </a:lnTo>
                <a:lnTo>
                  <a:pt x="0" y="185"/>
                </a:lnTo>
                <a:lnTo>
                  <a:pt x="1" y="167"/>
                </a:lnTo>
                <a:lnTo>
                  <a:pt x="1" y="176"/>
                </a:lnTo>
                <a:lnTo>
                  <a:pt x="1" y="156"/>
                </a:lnTo>
                <a:lnTo>
                  <a:pt x="19" y="153"/>
                </a:lnTo>
                <a:lnTo>
                  <a:pt x="43" y="144"/>
                </a:lnTo>
                <a:lnTo>
                  <a:pt x="70" y="138"/>
                </a:lnTo>
                <a:lnTo>
                  <a:pt x="94" y="129"/>
                </a:lnTo>
                <a:lnTo>
                  <a:pt x="118" y="123"/>
                </a:lnTo>
                <a:lnTo>
                  <a:pt x="142" y="117"/>
                </a:lnTo>
                <a:lnTo>
                  <a:pt x="167" y="106"/>
                </a:lnTo>
                <a:lnTo>
                  <a:pt x="191" y="98"/>
                </a:lnTo>
                <a:lnTo>
                  <a:pt x="217" y="90"/>
                </a:lnTo>
                <a:lnTo>
                  <a:pt x="241" y="81"/>
                </a:lnTo>
                <a:lnTo>
                  <a:pt x="263" y="74"/>
                </a:lnTo>
                <a:lnTo>
                  <a:pt x="283" y="63"/>
                </a:lnTo>
                <a:lnTo>
                  <a:pt x="310" y="51"/>
                </a:lnTo>
                <a:lnTo>
                  <a:pt x="335" y="42"/>
                </a:lnTo>
                <a:lnTo>
                  <a:pt x="360" y="32"/>
                </a:lnTo>
                <a:lnTo>
                  <a:pt x="381" y="21"/>
                </a:lnTo>
                <a:lnTo>
                  <a:pt x="407" y="10"/>
                </a:lnTo>
                <a:lnTo>
                  <a:pt x="427" y="0"/>
                </a:lnTo>
                <a:lnTo>
                  <a:pt x="427" y="0"/>
                </a:lnTo>
              </a:path>
            </a:pathLst>
          </a:custGeom>
          <a:solidFill>
            <a:srgbClr val="00206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251" name="Freeform 11"/>
          <p:cNvSpPr>
            <a:spLocks/>
          </p:cNvSpPr>
          <p:nvPr/>
        </p:nvSpPr>
        <p:spPr bwMode="auto">
          <a:xfrm>
            <a:off x="6048375" y="4627563"/>
            <a:ext cx="631825" cy="263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2"/>
              </a:cxn>
              <a:cxn ang="0">
                <a:pos x="2" y="24"/>
              </a:cxn>
              <a:cxn ang="0">
                <a:pos x="2" y="52"/>
              </a:cxn>
              <a:cxn ang="0">
                <a:pos x="1" y="77"/>
              </a:cxn>
              <a:cxn ang="0">
                <a:pos x="1" y="99"/>
              </a:cxn>
              <a:cxn ang="0">
                <a:pos x="1" y="122"/>
              </a:cxn>
              <a:cxn ang="0">
                <a:pos x="1" y="144"/>
              </a:cxn>
              <a:cxn ang="0">
                <a:pos x="2" y="166"/>
              </a:cxn>
              <a:cxn ang="0">
                <a:pos x="398" y="165"/>
              </a:cxn>
              <a:cxn ang="0">
                <a:pos x="398" y="153"/>
              </a:cxn>
              <a:cxn ang="0">
                <a:pos x="396" y="138"/>
              </a:cxn>
              <a:cxn ang="0">
                <a:pos x="396" y="142"/>
              </a:cxn>
              <a:cxn ang="0">
                <a:pos x="388" y="136"/>
              </a:cxn>
              <a:cxn ang="0">
                <a:pos x="372" y="130"/>
              </a:cxn>
              <a:cxn ang="0">
                <a:pos x="350" y="124"/>
              </a:cxn>
              <a:cxn ang="0">
                <a:pos x="328" y="118"/>
              </a:cxn>
              <a:cxn ang="0">
                <a:pos x="308" y="112"/>
              </a:cxn>
              <a:cxn ang="0">
                <a:pos x="280" y="104"/>
              </a:cxn>
              <a:cxn ang="0">
                <a:pos x="258" y="96"/>
              </a:cxn>
              <a:cxn ang="0">
                <a:pos x="234" y="88"/>
              </a:cxn>
              <a:cxn ang="0">
                <a:pos x="208" y="80"/>
              </a:cxn>
              <a:cxn ang="0">
                <a:pos x="178" y="68"/>
              </a:cxn>
              <a:cxn ang="0">
                <a:pos x="148" y="58"/>
              </a:cxn>
              <a:cxn ang="0">
                <a:pos x="128" y="50"/>
              </a:cxn>
              <a:cxn ang="0">
                <a:pos x="111" y="43"/>
              </a:cxn>
              <a:cxn ang="0">
                <a:pos x="90" y="34"/>
              </a:cxn>
              <a:cxn ang="0">
                <a:pos x="64" y="24"/>
              </a:cxn>
              <a:cxn ang="0">
                <a:pos x="36" y="14"/>
              </a:cxn>
              <a:cxn ang="0">
                <a:pos x="15" y="4"/>
              </a:cxn>
              <a:cxn ang="0">
                <a:pos x="3" y="0"/>
              </a:cxn>
              <a:cxn ang="0">
                <a:pos x="3" y="0"/>
              </a:cxn>
            </a:cxnLst>
            <a:rect l="0" t="0" r="r" b="b"/>
            <a:pathLst>
              <a:path w="398" h="166">
                <a:moveTo>
                  <a:pt x="0" y="0"/>
                </a:moveTo>
                <a:lnTo>
                  <a:pt x="3" y="2"/>
                </a:lnTo>
                <a:lnTo>
                  <a:pt x="2" y="24"/>
                </a:lnTo>
                <a:lnTo>
                  <a:pt x="2" y="52"/>
                </a:lnTo>
                <a:lnTo>
                  <a:pt x="1" y="77"/>
                </a:lnTo>
                <a:lnTo>
                  <a:pt x="1" y="99"/>
                </a:lnTo>
                <a:lnTo>
                  <a:pt x="1" y="122"/>
                </a:lnTo>
                <a:lnTo>
                  <a:pt x="1" y="144"/>
                </a:lnTo>
                <a:lnTo>
                  <a:pt x="2" y="166"/>
                </a:lnTo>
                <a:lnTo>
                  <a:pt x="398" y="165"/>
                </a:lnTo>
                <a:lnTo>
                  <a:pt x="398" y="153"/>
                </a:lnTo>
                <a:lnTo>
                  <a:pt x="396" y="138"/>
                </a:lnTo>
                <a:lnTo>
                  <a:pt x="396" y="142"/>
                </a:lnTo>
                <a:lnTo>
                  <a:pt x="388" y="136"/>
                </a:lnTo>
                <a:lnTo>
                  <a:pt x="372" y="130"/>
                </a:lnTo>
                <a:lnTo>
                  <a:pt x="350" y="124"/>
                </a:lnTo>
                <a:lnTo>
                  <a:pt x="328" y="118"/>
                </a:lnTo>
                <a:lnTo>
                  <a:pt x="308" y="112"/>
                </a:lnTo>
                <a:lnTo>
                  <a:pt x="280" y="104"/>
                </a:lnTo>
                <a:lnTo>
                  <a:pt x="258" y="96"/>
                </a:lnTo>
                <a:lnTo>
                  <a:pt x="234" y="88"/>
                </a:lnTo>
                <a:lnTo>
                  <a:pt x="208" y="80"/>
                </a:lnTo>
                <a:lnTo>
                  <a:pt x="178" y="68"/>
                </a:lnTo>
                <a:lnTo>
                  <a:pt x="148" y="58"/>
                </a:lnTo>
                <a:lnTo>
                  <a:pt x="128" y="50"/>
                </a:lnTo>
                <a:lnTo>
                  <a:pt x="111" y="43"/>
                </a:lnTo>
                <a:lnTo>
                  <a:pt x="90" y="34"/>
                </a:lnTo>
                <a:lnTo>
                  <a:pt x="64" y="24"/>
                </a:lnTo>
                <a:lnTo>
                  <a:pt x="36" y="14"/>
                </a:lnTo>
                <a:lnTo>
                  <a:pt x="15" y="4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solidFill>
            <a:srgbClr val="00206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252" name="Line 12"/>
          <p:cNvSpPr>
            <a:spLocks noChangeShapeType="1"/>
          </p:cNvSpPr>
          <p:nvPr/>
        </p:nvSpPr>
        <p:spPr bwMode="auto">
          <a:xfrm>
            <a:off x="2381250" y="4146550"/>
            <a:ext cx="209550" cy="496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3" name="Line 13"/>
          <p:cNvSpPr>
            <a:spLocks noChangeShapeType="1"/>
          </p:cNvSpPr>
          <p:nvPr/>
        </p:nvSpPr>
        <p:spPr bwMode="auto">
          <a:xfrm flipH="1">
            <a:off x="6311900" y="4144963"/>
            <a:ext cx="257175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7" name="Line 17"/>
          <p:cNvSpPr>
            <a:spLocks noChangeShapeType="1"/>
          </p:cNvSpPr>
          <p:nvPr/>
        </p:nvSpPr>
        <p:spPr bwMode="auto">
          <a:xfrm>
            <a:off x="2854325" y="4433888"/>
            <a:ext cx="0" cy="1174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58" name="Line 18"/>
          <p:cNvSpPr>
            <a:spLocks noChangeShapeType="1"/>
          </p:cNvSpPr>
          <p:nvPr/>
        </p:nvSpPr>
        <p:spPr bwMode="auto">
          <a:xfrm>
            <a:off x="6049963" y="4408488"/>
            <a:ext cx="0" cy="1212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0" name="Line 20"/>
          <p:cNvSpPr>
            <a:spLocks noChangeShapeType="1"/>
          </p:cNvSpPr>
          <p:nvPr/>
        </p:nvSpPr>
        <p:spPr bwMode="auto">
          <a:xfrm>
            <a:off x="1963738" y="4889500"/>
            <a:ext cx="5002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8261" name="Group 21"/>
          <p:cNvGrpSpPr>
            <a:grpSpLocks/>
          </p:cNvGrpSpPr>
          <p:nvPr/>
        </p:nvGrpSpPr>
        <p:grpSpPr bwMode="auto">
          <a:xfrm>
            <a:off x="2078038" y="1760538"/>
            <a:ext cx="4683125" cy="2959100"/>
            <a:chOff x="1078" y="789"/>
            <a:chExt cx="2947" cy="1852"/>
          </a:xfrm>
        </p:grpSpPr>
        <p:sp>
          <p:nvSpPr>
            <p:cNvPr id="138262" name="Arc 22"/>
            <p:cNvSpPr>
              <a:spLocks/>
            </p:cNvSpPr>
            <p:nvPr/>
          </p:nvSpPr>
          <p:spPr bwMode="auto">
            <a:xfrm rot="6300000">
              <a:off x="1853" y="1162"/>
              <a:ext cx="960" cy="213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63" name="Arc 23"/>
            <p:cNvSpPr>
              <a:spLocks/>
            </p:cNvSpPr>
            <p:nvPr/>
          </p:nvSpPr>
          <p:spPr bwMode="auto">
            <a:xfrm rot="17057622">
              <a:off x="1474" y="1914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64" name="Arc 24"/>
            <p:cNvSpPr>
              <a:spLocks/>
            </p:cNvSpPr>
            <p:nvPr/>
          </p:nvSpPr>
          <p:spPr bwMode="auto">
            <a:xfrm rot="20700000">
              <a:off x="1078" y="2475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65" name="Arc 25"/>
            <p:cNvSpPr>
              <a:spLocks/>
            </p:cNvSpPr>
            <p:nvPr/>
          </p:nvSpPr>
          <p:spPr bwMode="auto">
            <a:xfrm rot="15300000" flipH="1">
              <a:off x="2293" y="1162"/>
              <a:ext cx="960" cy="213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66" name="Arc 26"/>
            <p:cNvSpPr>
              <a:spLocks/>
            </p:cNvSpPr>
            <p:nvPr/>
          </p:nvSpPr>
          <p:spPr bwMode="auto">
            <a:xfrm rot="4542378" flipH="1">
              <a:off x="2841" y="1914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67" name="Arc 27"/>
            <p:cNvSpPr>
              <a:spLocks/>
            </p:cNvSpPr>
            <p:nvPr/>
          </p:nvSpPr>
          <p:spPr bwMode="auto">
            <a:xfrm rot="900000" flipH="1">
              <a:off x="3328" y="2477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8268" name="AutoShape 28"/>
          <p:cNvSpPr>
            <a:spLocks noChangeArrowheads="1"/>
          </p:cNvSpPr>
          <p:nvPr/>
        </p:nvSpPr>
        <p:spPr bwMode="auto">
          <a:xfrm rot="5400000">
            <a:off x="1411288" y="375443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9" name="Freeform 29"/>
          <p:cNvSpPr>
            <a:spLocks noChangeArrowheads="1"/>
          </p:cNvSpPr>
          <p:nvPr/>
        </p:nvSpPr>
        <p:spPr bwMode="auto">
          <a:xfrm>
            <a:off x="4438650" y="5386388"/>
            <a:ext cx="42863" cy="247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0"/>
              </a:cxn>
            </a:cxnLst>
            <a:rect l="0" t="0" r="r" b="b"/>
            <a:pathLst>
              <a:path w="1" h="120">
                <a:moveTo>
                  <a:pt x="0" y="0"/>
                </a:moveTo>
                <a:lnTo>
                  <a:pt x="0" y="12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9" name="Rectangle 39"/>
          <p:cNvSpPr>
            <a:spLocks noChangeArrowheads="1"/>
          </p:cNvSpPr>
          <p:nvPr/>
        </p:nvSpPr>
        <p:spPr bwMode="auto">
          <a:xfrm>
            <a:off x="685800" y="1666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 Estimate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a Population Proportion</a:t>
            </a:r>
          </a:p>
        </p:txBody>
      </p:sp>
      <p:grpSp>
        <p:nvGrpSpPr>
          <p:cNvPr id="138299" name="Group 59"/>
          <p:cNvGrpSpPr>
            <a:grpSpLocks/>
          </p:cNvGrpSpPr>
          <p:nvPr/>
        </p:nvGrpSpPr>
        <p:grpSpPr bwMode="auto">
          <a:xfrm>
            <a:off x="712788" y="1117600"/>
            <a:ext cx="7785100" cy="566738"/>
            <a:chOff x="433" y="696"/>
            <a:chExt cx="4904" cy="357"/>
          </a:xfrm>
        </p:grpSpPr>
        <p:sp>
          <p:nvSpPr>
            <p:cNvPr id="138278" name="Rectangle 38"/>
            <p:cNvSpPr>
              <a:spLocks noChangeArrowheads="1"/>
            </p:cNvSpPr>
            <p:nvPr/>
          </p:nvSpPr>
          <p:spPr bwMode="auto">
            <a:xfrm>
              <a:off x="433" y="696"/>
              <a:ext cx="4896" cy="3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marL="342900" indent="-342900"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Char char="n"/>
              </a:pPr>
              <a:r>
                <a:rPr lang="en-US" sz="24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Normal Approximation of Sampling Distribution of      </a:t>
              </a:r>
            </a:p>
          </p:txBody>
        </p:sp>
        <p:graphicFrame>
          <p:nvGraphicFramePr>
            <p:cNvPr id="138280" name="Object 4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164" y="791"/>
            <a:ext cx="173" cy="1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354" name="Equation" r:id="rId4" imgW="214200" imgH="264960" progId="Equation">
                    <p:embed/>
                  </p:oleObj>
                </mc:Choice>
                <mc:Fallback>
                  <p:oleObj name="Equation" r:id="rId4" imgW="214200" imgH="264960" progId="Equation">
                    <p:embed/>
                    <p:pic>
                      <p:nvPicPr>
                        <p:cNvPr id="0" name="Picture 4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4" y="791"/>
                          <a:ext cx="173" cy="1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8282" name="Group 42"/>
          <p:cNvGrpSpPr>
            <a:grpSpLocks/>
          </p:cNvGrpSpPr>
          <p:nvPr/>
        </p:nvGrpSpPr>
        <p:grpSpPr bwMode="auto">
          <a:xfrm>
            <a:off x="1963738" y="1916113"/>
            <a:ext cx="1779587" cy="1184275"/>
            <a:chOff x="1141" y="1363"/>
            <a:chExt cx="1121" cy="746"/>
          </a:xfrm>
        </p:grpSpPr>
        <p:sp>
          <p:nvSpPr>
            <p:cNvPr id="138283" name="Rectangle 43"/>
            <p:cNvSpPr>
              <a:spLocks noChangeArrowheads="1"/>
            </p:cNvSpPr>
            <p:nvPr/>
          </p:nvSpPr>
          <p:spPr bwMode="auto">
            <a:xfrm>
              <a:off x="1141" y="1363"/>
              <a:ext cx="1121" cy="7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effectLst/>
                  <a:latin typeface="Book Antiqua" pitchFamily="18" charset="0"/>
                </a:rPr>
                <a:t>  Sampling</a:t>
              </a:r>
            </a:p>
            <a:p>
              <a:pPr algn="l"/>
              <a:r>
                <a:rPr lang="en-US" sz="2400">
                  <a:effectLst/>
                  <a:latin typeface="Book Antiqua" pitchFamily="18" charset="0"/>
                </a:rPr>
                <a:t>distribution</a:t>
              </a:r>
            </a:p>
            <a:p>
              <a:pPr algn="l"/>
              <a:r>
                <a:rPr lang="en-US" sz="2400">
                  <a:effectLst/>
                  <a:latin typeface="Book Antiqua" pitchFamily="18" charset="0"/>
                </a:rPr>
                <a:t>     of </a:t>
              </a:r>
            </a:p>
          </p:txBody>
        </p:sp>
        <p:graphicFrame>
          <p:nvGraphicFramePr>
            <p:cNvPr id="138284" name="Object 4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648" y="1908"/>
            <a:ext cx="173" cy="1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355" name="Equation" r:id="rId6" imgW="214200" imgH="264960" progId="Equation">
                    <p:embed/>
                  </p:oleObj>
                </mc:Choice>
                <mc:Fallback>
                  <p:oleObj name="Equation" r:id="rId6" imgW="214200" imgH="264960" progId="Equation">
                    <p:embed/>
                    <p:pic>
                      <p:nvPicPr>
                        <p:cNvPr id="0" name="Picture 4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8" y="1908"/>
                          <a:ext cx="173" cy="1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8285" name="Object 45">
            <a:hlinkClick r:id="" action="ppaction://ole?verb=0"/>
          </p:cNvPr>
          <p:cNvGraphicFramePr>
            <a:graphicFrameLocks/>
          </p:cNvGraphicFramePr>
          <p:nvPr/>
        </p:nvGraphicFramePr>
        <p:xfrm>
          <a:off x="5154613" y="2036763"/>
          <a:ext cx="1841500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56" name="Equation" r:id="rId8" imgW="838080" imgH="380880" progId="Equation.DSMT4">
                  <p:embed/>
                </p:oleObj>
              </mc:Choice>
              <mc:Fallback>
                <p:oleObj name="Equation" r:id="rId8" imgW="838080" imgH="380880" progId="Equation.DSMT4">
                  <p:embed/>
                  <p:pic>
                    <p:nvPicPr>
                      <p:cNvPr id="0" name="Picture 4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613" y="2036763"/>
                        <a:ext cx="1841500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86" name="Object 46">
            <a:hlinkClick r:id="" action="ppaction://ole?verb=0"/>
          </p:cNvPr>
          <p:cNvGraphicFramePr>
            <a:graphicFrameLocks/>
          </p:cNvGraphicFramePr>
          <p:nvPr/>
        </p:nvGraphicFramePr>
        <p:xfrm>
          <a:off x="7054850" y="4724400"/>
          <a:ext cx="274638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57" name="Equation" r:id="rId10" imgW="214200" imgH="264960" progId="Equation">
                  <p:embed/>
                </p:oleObj>
              </mc:Choice>
              <mc:Fallback>
                <p:oleObj name="Equation" r:id="rId10" imgW="214200" imgH="264960" progId="Equation">
                  <p:embed/>
                  <p:pic>
                    <p:nvPicPr>
                      <p:cNvPr id="0" name="Picture 46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4850" y="4724400"/>
                        <a:ext cx="274638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87" name="Rectangle 47"/>
          <p:cNvSpPr>
            <a:spLocks noChangeArrowheads="1"/>
          </p:cNvSpPr>
          <p:nvPr/>
        </p:nvSpPr>
        <p:spPr bwMode="auto">
          <a:xfrm>
            <a:off x="4281488" y="4891088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>
                <a:effectLst/>
                <a:latin typeface="Book Antiqua" pitchFamily="18" charset="0"/>
              </a:rPr>
              <a:t>p</a:t>
            </a:r>
          </a:p>
        </p:txBody>
      </p:sp>
      <p:grpSp>
        <p:nvGrpSpPr>
          <p:cNvPr id="138290" name="Group 50"/>
          <p:cNvGrpSpPr>
            <a:grpSpLocks/>
          </p:cNvGrpSpPr>
          <p:nvPr/>
        </p:nvGrpSpPr>
        <p:grpSpPr bwMode="auto">
          <a:xfrm>
            <a:off x="4443413" y="5257800"/>
            <a:ext cx="1595437" cy="587375"/>
            <a:chOff x="2895" y="3492"/>
            <a:chExt cx="1005" cy="370"/>
          </a:xfrm>
        </p:grpSpPr>
        <p:sp>
          <p:nvSpPr>
            <p:cNvPr id="138272" name="Line 32"/>
            <p:cNvSpPr>
              <a:spLocks noChangeShapeType="1"/>
            </p:cNvSpPr>
            <p:nvPr/>
          </p:nvSpPr>
          <p:spPr bwMode="auto">
            <a:xfrm>
              <a:off x="3717" y="3648"/>
              <a:ext cx="1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73" name="Line 33"/>
            <p:cNvSpPr>
              <a:spLocks noChangeShapeType="1"/>
            </p:cNvSpPr>
            <p:nvPr/>
          </p:nvSpPr>
          <p:spPr bwMode="auto">
            <a:xfrm flipH="1">
              <a:off x="2895" y="3645"/>
              <a:ext cx="1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8288" name="Object 48"/>
            <p:cNvGraphicFramePr>
              <a:graphicFrameLocks noChangeAspect="1"/>
            </p:cNvGraphicFramePr>
            <p:nvPr/>
          </p:nvGraphicFramePr>
          <p:xfrm>
            <a:off x="3066" y="3492"/>
            <a:ext cx="651" cy="3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358" name="Equation" r:id="rId12" imgW="380880" imgH="215640" progId="Equation.DSMT4">
                    <p:embed/>
                  </p:oleObj>
                </mc:Choice>
                <mc:Fallback>
                  <p:oleObj name="Equation" r:id="rId12" imgW="380880" imgH="215640" progId="Equation.DSMT4">
                    <p:embed/>
                    <p:pic>
                      <p:nvPicPr>
                        <p:cNvPr id="0" name="Picture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6" y="3492"/>
                          <a:ext cx="651" cy="370"/>
                        </a:xfrm>
                        <a:prstGeom prst="rect">
                          <a:avLst/>
                        </a:prstGeom>
                        <a:noFill/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8291" name="Group 51"/>
          <p:cNvGrpSpPr>
            <a:grpSpLocks/>
          </p:cNvGrpSpPr>
          <p:nvPr/>
        </p:nvGrpSpPr>
        <p:grpSpPr bwMode="auto">
          <a:xfrm>
            <a:off x="2852738" y="5257800"/>
            <a:ext cx="1595437" cy="587375"/>
            <a:chOff x="1893" y="3492"/>
            <a:chExt cx="1005" cy="370"/>
          </a:xfrm>
        </p:grpSpPr>
        <p:sp>
          <p:nvSpPr>
            <p:cNvPr id="138276" name="Line 36"/>
            <p:cNvSpPr>
              <a:spLocks noChangeShapeType="1"/>
            </p:cNvSpPr>
            <p:nvPr/>
          </p:nvSpPr>
          <p:spPr bwMode="auto">
            <a:xfrm>
              <a:off x="2715" y="3645"/>
              <a:ext cx="1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77" name="Line 37"/>
            <p:cNvSpPr>
              <a:spLocks noChangeShapeType="1"/>
            </p:cNvSpPr>
            <p:nvPr/>
          </p:nvSpPr>
          <p:spPr bwMode="auto">
            <a:xfrm flipH="1">
              <a:off x="1893" y="3642"/>
              <a:ext cx="1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8289" name="Object 49"/>
            <p:cNvGraphicFramePr>
              <a:graphicFrameLocks noChangeAspect="1"/>
            </p:cNvGraphicFramePr>
            <p:nvPr/>
          </p:nvGraphicFramePr>
          <p:xfrm>
            <a:off x="2058" y="3492"/>
            <a:ext cx="651" cy="3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359" name="Equation" r:id="rId14" imgW="380880" imgH="215640" progId="Equation.DSMT4">
                    <p:embed/>
                  </p:oleObj>
                </mc:Choice>
                <mc:Fallback>
                  <p:oleObj name="Equation" r:id="rId14" imgW="380880" imgH="215640" progId="Equation.DSMT4">
                    <p:embed/>
                    <p:pic>
                      <p:nvPicPr>
                        <p:cNvPr id="0" name="Picture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8" y="3492"/>
                          <a:ext cx="651" cy="370"/>
                        </a:xfrm>
                        <a:prstGeom prst="rect">
                          <a:avLst/>
                        </a:prstGeom>
                        <a:noFill/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8298" name="Group 58"/>
          <p:cNvGrpSpPr>
            <a:grpSpLocks/>
          </p:cNvGrpSpPr>
          <p:nvPr/>
        </p:nvGrpSpPr>
        <p:grpSpPr bwMode="auto">
          <a:xfrm>
            <a:off x="3629025" y="3624263"/>
            <a:ext cx="1606550" cy="819150"/>
            <a:chOff x="2310" y="2523"/>
            <a:chExt cx="1012" cy="516"/>
          </a:xfrm>
        </p:grpSpPr>
        <p:sp>
          <p:nvSpPr>
            <p:cNvPr id="138295" name="Rectangle 55"/>
            <p:cNvSpPr>
              <a:spLocks noChangeArrowheads="1"/>
            </p:cNvSpPr>
            <p:nvPr/>
          </p:nvSpPr>
          <p:spPr bwMode="auto">
            <a:xfrm>
              <a:off x="2310" y="2523"/>
              <a:ext cx="1012" cy="5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effectLst/>
                  <a:latin typeface="Book Antiqua" pitchFamily="18" charset="0"/>
                </a:rPr>
                <a:t>1 - </a:t>
              </a:r>
              <a:r>
                <a:rPr lang="en-US" sz="2400" i="1">
                  <a:effectLst/>
                  <a:latin typeface="Symbol" pitchFamily="18" charset="2"/>
                </a:rPr>
                <a:t></a:t>
              </a:r>
              <a:r>
                <a:rPr lang="en-US" sz="2400">
                  <a:effectLst/>
                  <a:latin typeface="Book Antiqua" pitchFamily="18" charset="0"/>
                </a:rPr>
                <a:t>  of all</a:t>
              </a:r>
            </a:p>
            <a:p>
              <a:pPr algn="l"/>
              <a:r>
                <a:rPr lang="en-US" sz="2400">
                  <a:effectLst/>
                  <a:latin typeface="Book Antiqua" pitchFamily="18" charset="0"/>
                </a:rPr>
                <a:t>     values</a:t>
              </a:r>
            </a:p>
          </p:txBody>
        </p:sp>
        <p:graphicFrame>
          <p:nvGraphicFramePr>
            <p:cNvPr id="138297" name="Object 5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404" y="2844"/>
            <a:ext cx="173" cy="1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360" name="Equation" r:id="rId16" imgW="214200" imgH="264960" progId="Equation">
                    <p:embed/>
                  </p:oleObj>
                </mc:Choice>
                <mc:Fallback>
                  <p:oleObj name="Equation" r:id="rId16" imgW="214200" imgH="264960" progId="Equation">
                    <p:embed/>
                    <p:pic>
                      <p:nvPicPr>
                        <p:cNvPr id="0" name="Picture 5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4" y="2844"/>
                          <a:ext cx="173" cy="1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38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3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38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13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13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138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13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13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500"/>
                            </p:stCondLst>
                            <p:childTnLst>
                              <p:par>
                                <p:cTn id="54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13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5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13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500"/>
                            </p:stCondLst>
                            <p:childTnLst>
                              <p:par>
                                <p:cTn id="62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13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1000"/>
                            </p:stCondLst>
                            <p:childTnLst>
                              <p:par>
                                <p:cTn id="66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8" dur="5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500"/>
                            </p:stCondLst>
                            <p:childTnLst>
                              <p:par>
                                <p:cTn id="70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9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3" dur="5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6000"/>
                            </p:stCondLst>
                            <p:childTnLst>
                              <p:par>
                                <p:cTn id="8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7500"/>
                            </p:stCondLst>
                            <p:childTnLst>
                              <p:par>
                                <p:cTn id="9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4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8000"/>
                            </p:stCondLst>
                            <p:childTnLst>
                              <p:par>
                                <p:cTn id="96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8" dur="500"/>
                                        <p:tgtEl>
                                          <p:spTgt spid="138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93" grpId="0" animBg="1"/>
      <p:bldP spid="138242" grpId="0" animBg="1"/>
      <p:bldP spid="138243" grpId="0" animBg="1"/>
      <p:bldP spid="138245" grpId="0" autoUpdateAnimBg="0"/>
      <p:bldP spid="138246" grpId="0" autoUpdateAnimBg="0"/>
      <p:bldP spid="138250" grpId="0" animBg="1"/>
      <p:bldP spid="138251" grpId="0" animBg="1"/>
      <p:bldP spid="138252" grpId="0" animBg="1"/>
      <p:bldP spid="138253" grpId="0" animBg="1"/>
      <p:bldP spid="138257" grpId="0" animBg="1"/>
      <p:bldP spid="138258" grpId="0" animBg="1"/>
      <p:bldP spid="138260" grpId="0" animBg="1"/>
      <p:bldP spid="138268" grpId="0" animBg="1"/>
      <p:bldP spid="138269" grpId="0" animBg="1"/>
      <p:bldP spid="138287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1114425"/>
            <a:ext cx="6000750" cy="495300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66FFFF"/>
                </a:solidFill>
              </a:rPr>
              <a:t>Interval Estimate</a:t>
            </a:r>
            <a:endParaRPr lang="en-U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152775" y="1641475"/>
            <a:ext cx="2855913" cy="1195388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6688"/>
            <a:ext cx="7772400" cy="814387"/>
          </a:xfrm>
          <a:noFill/>
          <a:ln/>
        </p:spPr>
        <p:txBody>
          <a:bodyPr/>
          <a:lstStyle/>
          <a:p>
            <a:r>
              <a:rPr lang="en-US"/>
              <a:t>Interval Estimate</a:t>
            </a:r>
            <a:br>
              <a:rPr lang="en-US"/>
            </a:br>
            <a:r>
              <a:rPr lang="en-US"/>
              <a:t>of a Population Proportion</a:t>
            </a:r>
          </a:p>
        </p:txBody>
      </p:sp>
      <p:graphicFrame>
        <p:nvGraphicFramePr>
          <p:cNvPr id="23556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3443288" y="1890713"/>
          <a:ext cx="2268537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4" name="Equation" r:id="rId4" imgW="2220840" imgH="734760" progId="Equation">
                  <p:embed/>
                </p:oleObj>
              </mc:Choice>
              <mc:Fallback>
                <p:oleObj name="Equation" r:id="rId4" imgW="2220840" imgH="734760" progId="Equation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1890713"/>
                        <a:ext cx="2268537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63" name="Group 11"/>
          <p:cNvGrpSpPr>
            <a:grpSpLocks/>
          </p:cNvGrpSpPr>
          <p:nvPr/>
        </p:nvGrpSpPr>
        <p:grpSpPr bwMode="auto">
          <a:xfrm>
            <a:off x="1047750" y="3009900"/>
            <a:ext cx="7181850" cy="2324100"/>
            <a:chOff x="660" y="1896"/>
            <a:chExt cx="4524" cy="1464"/>
          </a:xfrm>
        </p:grpSpPr>
        <p:sp>
          <p:nvSpPr>
            <p:cNvPr id="23560" name="Rectangle 8"/>
            <p:cNvSpPr>
              <a:spLocks noChangeArrowheads="1"/>
            </p:cNvSpPr>
            <p:nvPr/>
          </p:nvSpPr>
          <p:spPr bwMode="auto">
            <a:xfrm>
              <a:off x="660" y="1896"/>
              <a:ext cx="4524" cy="14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where:    1 -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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is the confidence coefficient</a:t>
              </a:r>
            </a:p>
            <a:p>
              <a:pPr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            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z</a:t>
              </a:r>
              <a:r>
                <a:rPr lang="en-US" sz="2400" i="1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</a:t>
              </a:r>
              <a:r>
                <a:rPr lang="en-US" sz="2400" i="1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/2    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is the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z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value providing an area of</a:t>
              </a:r>
            </a:p>
            <a:p>
              <a:pPr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	            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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/2 in the upper tail of the standard</a:t>
              </a:r>
            </a:p>
            <a:p>
              <a:pPr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		 normal probability distribution</a:t>
              </a:r>
            </a:p>
            <a:p>
              <a:pPr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	 	 is the sample proportion</a:t>
              </a:r>
            </a:p>
          </p:txBody>
        </p:sp>
        <p:graphicFrame>
          <p:nvGraphicFramePr>
            <p:cNvPr id="23557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676" y="3132"/>
            <a:ext cx="137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75" name="Equation" r:id="rId6" imgW="214200" imgH="264960" progId="Equation">
                    <p:embed/>
                  </p:oleObj>
                </mc:Choice>
                <mc:Fallback>
                  <p:oleObj name="Equation" r:id="rId6" imgW="214200" imgH="264960" progId="Equation">
                    <p:embed/>
                    <p:pic>
                      <p:nvPicPr>
                        <p:cNvPr id="0" name="Picture 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6" y="3132"/>
                          <a:ext cx="137" cy="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561" name="AutoShape 9"/>
          <p:cNvSpPr>
            <a:spLocks noChangeArrowheads="1"/>
          </p:cNvSpPr>
          <p:nvPr/>
        </p:nvSpPr>
        <p:spPr bwMode="auto">
          <a:xfrm rot="5400000">
            <a:off x="2840038" y="221138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  <p:bldP spid="2356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0763" y="1565275"/>
            <a:ext cx="7569200" cy="2763838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/>
              <a:t>     Political Science, Inc. (PSI) specializes in voter polls</a:t>
            </a:r>
          </a:p>
          <a:p>
            <a:pPr>
              <a:buFont typeface="Monotype Sorts" pitchFamily="2" charset="2"/>
              <a:buNone/>
            </a:pPr>
            <a:r>
              <a:rPr lang="en-US"/>
              <a:t>and surveys designed to keep political office seekers</a:t>
            </a:r>
          </a:p>
          <a:p>
            <a:pPr>
              <a:buFont typeface="Monotype Sorts" pitchFamily="2" charset="2"/>
              <a:buNone/>
            </a:pPr>
            <a:r>
              <a:rPr lang="en-US"/>
              <a:t>informed of their position in a race. </a:t>
            </a:r>
          </a:p>
          <a:p>
            <a:pPr>
              <a:buFont typeface="Monotype Sorts" pitchFamily="2" charset="2"/>
              <a:buNone/>
            </a:pPr>
            <a:r>
              <a:rPr lang="en-US"/>
              <a:t>     Using telephone surveys, PSI interviewers ask</a:t>
            </a:r>
          </a:p>
          <a:p>
            <a:pPr>
              <a:buFont typeface="Monotype Sorts" pitchFamily="2" charset="2"/>
              <a:buNone/>
            </a:pPr>
            <a:r>
              <a:rPr lang="en-US"/>
              <a:t>registered voters who they would vote for if the </a:t>
            </a:r>
          </a:p>
          <a:p>
            <a:pPr>
              <a:buFont typeface="Monotype Sorts" pitchFamily="2" charset="2"/>
              <a:buNone/>
            </a:pPr>
            <a:r>
              <a:rPr lang="en-US"/>
              <a:t>election were held that day.  </a:t>
            </a:r>
          </a:p>
        </p:txBody>
      </p:sp>
      <p:sp>
        <p:nvSpPr>
          <p:cNvPr id="24748" name="Rectangle 172"/>
          <p:cNvSpPr>
            <a:spLocks noChangeArrowheads="1"/>
          </p:cNvSpPr>
          <p:nvPr/>
        </p:nvSpPr>
        <p:spPr bwMode="auto">
          <a:xfrm>
            <a:off x="685800" y="105118"/>
            <a:ext cx="7772400" cy="930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 Estimate</a:t>
            </a:r>
          </a:p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a Population Proportion</a:t>
            </a:r>
          </a:p>
        </p:txBody>
      </p:sp>
      <p:sp>
        <p:nvSpPr>
          <p:cNvPr id="24749" name="Rectangle 173"/>
          <p:cNvSpPr>
            <a:spLocks noChangeArrowheads="1"/>
          </p:cNvSpPr>
          <p:nvPr/>
        </p:nvSpPr>
        <p:spPr bwMode="auto">
          <a:xfrm>
            <a:off x="711200" y="1114425"/>
            <a:ext cx="600075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Political Science, Inc.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4750" name="AutoShape 174"/>
          <p:cNvSpPr>
            <a:spLocks noChangeArrowheads="1"/>
          </p:cNvSpPr>
          <p:nvPr/>
        </p:nvSpPr>
        <p:spPr bwMode="auto">
          <a:xfrm rot="5400000">
            <a:off x="763588" y="169703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47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75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94" name="Rectangle 46"/>
          <p:cNvSpPr>
            <a:spLocks noChangeArrowheads="1"/>
          </p:cNvSpPr>
          <p:nvPr/>
        </p:nvSpPr>
        <p:spPr bwMode="auto">
          <a:xfrm>
            <a:off x="1058863" y="1546225"/>
            <a:ext cx="7391400" cy="2789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In a current election campaign, PSI has just found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that 220 registered voters, out of 500 contacted, favor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 particular candidate.  PSI wants to develop a 95%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confidence interval estimate for the proportion of the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population of registered voters that favor the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candidate.</a:t>
            </a:r>
          </a:p>
        </p:txBody>
      </p:sp>
      <p:sp>
        <p:nvSpPr>
          <p:cNvPr id="155695" name="Rectangle 47"/>
          <p:cNvSpPr>
            <a:spLocks noChangeArrowheads="1"/>
          </p:cNvSpPr>
          <p:nvPr/>
        </p:nvSpPr>
        <p:spPr bwMode="auto">
          <a:xfrm>
            <a:off x="685800" y="105118"/>
            <a:ext cx="7772400" cy="930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 Estimate</a:t>
            </a:r>
          </a:p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a Population Proportion</a:t>
            </a:r>
          </a:p>
        </p:txBody>
      </p:sp>
      <p:sp>
        <p:nvSpPr>
          <p:cNvPr id="155696" name="Rectangle 48"/>
          <p:cNvSpPr>
            <a:spLocks noChangeArrowheads="1"/>
          </p:cNvSpPr>
          <p:nvPr/>
        </p:nvSpPr>
        <p:spPr bwMode="auto">
          <a:xfrm>
            <a:off x="711200" y="1114425"/>
            <a:ext cx="600075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Political Science, Inc.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55697" name="AutoShape 49"/>
          <p:cNvSpPr>
            <a:spLocks noChangeArrowheads="1"/>
          </p:cNvSpPr>
          <p:nvPr/>
        </p:nvSpPr>
        <p:spPr bwMode="auto">
          <a:xfrm rot="5400000">
            <a:off x="763588" y="169703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56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5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94" grpId="0" autoUpdateAnimBg="0"/>
      <p:bldP spid="15569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93" name="Rectangle 193"/>
          <p:cNvSpPr>
            <a:spLocks noChangeArrowheads="1"/>
          </p:cNvSpPr>
          <p:nvPr/>
        </p:nvSpPr>
        <p:spPr bwMode="auto">
          <a:xfrm>
            <a:off x="971550" y="4019550"/>
            <a:ext cx="7448550" cy="11430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5603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3348038" y="1376363"/>
          <a:ext cx="2268537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0" name="Equation" r:id="rId4" imgW="2220840" imgH="734760" progId="Equation">
                  <p:embed/>
                </p:oleObj>
              </mc:Choice>
              <mc:Fallback>
                <p:oleObj name="Equation" r:id="rId4" imgW="2220840" imgH="734760" progId="Equation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376363"/>
                        <a:ext cx="2268537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792" name="Group 192"/>
          <p:cNvGrpSpPr>
            <a:grpSpLocks/>
          </p:cNvGrpSpPr>
          <p:nvPr/>
        </p:nvGrpSpPr>
        <p:grpSpPr bwMode="auto">
          <a:xfrm>
            <a:off x="1238250" y="2286000"/>
            <a:ext cx="6858000" cy="609600"/>
            <a:chOff x="780" y="1440"/>
            <a:chExt cx="4320" cy="384"/>
          </a:xfrm>
        </p:grpSpPr>
        <p:sp>
          <p:nvSpPr>
            <p:cNvPr id="25783" name="Rectangle 183"/>
            <p:cNvSpPr>
              <a:spLocks noChangeArrowheads="1"/>
            </p:cNvSpPr>
            <p:nvPr/>
          </p:nvSpPr>
          <p:spPr bwMode="auto">
            <a:xfrm>
              <a:off x="780" y="1440"/>
              <a:ext cx="4320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where:   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n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= 500,      = 220/500 = .44,   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z</a:t>
              </a:r>
              <a:r>
                <a:rPr lang="en-US" sz="2400" i="1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</a:t>
              </a:r>
              <a:r>
                <a:rPr lang="en-US" sz="2400" i="1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/2 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= 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1.96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graphicFrame>
          <p:nvGraphicFramePr>
            <p:cNvPr id="25604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428" y="1584"/>
            <a:ext cx="149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1" name="Equation" r:id="rId6" imgW="214200" imgH="264960" progId="Equation">
                    <p:embed/>
                  </p:oleObj>
                </mc:Choice>
                <mc:Fallback>
                  <p:oleObj name="Equation" r:id="rId6" imgW="214200" imgH="264960" progId="Equation">
                    <p:embed/>
                    <p:pic>
                      <p:nvPicPr>
                        <p:cNvPr id="0" name="Picture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8" y="1584"/>
                          <a:ext cx="149" cy="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737" name="Rectangle 137"/>
          <p:cNvSpPr>
            <a:spLocks noChangeArrowheads="1"/>
          </p:cNvSpPr>
          <p:nvPr/>
        </p:nvSpPr>
        <p:spPr bwMode="auto">
          <a:xfrm>
            <a:off x="685800" y="105118"/>
            <a:ext cx="7772400" cy="930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 Estimate</a:t>
            </a:r>
          </a:p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a Population Proportion</a:t>
            </a:r>
          </a:p>
        </p:txBody>
      </p:sp>
      <p:sp>
        <p:nvSpPr>
          <p:cNvPr id="25781" name="Rectangle 181"/>
          <p:cNvSpPr>
            <a:spLocks noChangeArrowheads="1"/>
          </p:cNvSpPr>
          <p:nvPr/>
        </p:nvSpPr>
        <p:spPr bwMode="auto">
          <a:xfrm>
            <a:off x="1066800" y="4076700"/>
            <a:ext cx="7372350" cy="100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PSI is 95% confident that the proportion of all voters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that favor the candidate is between .3965 and .4835.</a:t>
            </a:r>
          </a:p>
        </p:txBody>
      </p:sp>
      <p:grpSp>
        <p:nvGrpSpPr>
          <p:cNvPr id="25787" name="Group 187"/>
          <p:cNvGrpSpPr>
            <a:grpSpLocks/>
          </p:cNvGrpSpPr>
          <p:nvPr/>
        </p:nvGrpSpPr>
        <p:grpSpPr bwMode="auto">
          <a:xfrm>
            <a:off x="2058988" y="2981325"/>
            <a:ext cx="5294312" cy="831850"/>
            <a:chOff x="889" y="1974"/>
            <a:chExt cx="3335" cy="524"/>
          </a:xfrm>
        </p:grpSpPr>
        <p:graphicFrame>
          <p:nvGraphicFramePr>
            <p:cNvPr id="25605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889" y="1974"/>
            <a:ext cx="2033" cy="5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2" name="Equation" r:id="rId8" imgW="3352680" imgH="939600" progId="Equation.DSMT4">
                    <p:embed/>
                  </p:oleObj>
                </mc:Choice>
                <mc:Fallback>
                  <p:oleObj name="Equation" r:id="rId8" imgW="3352680" imgH="939600" progId="Equation.DSMT4">
                    <p:embed/>
                    <p:pic>
                      <p:nvPicPr>
                        <p:cNvPr id="0" name="Picture 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9" y="1974"/>
                          <a:ext cx="2033" cy="5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782" name="Rectangle 182"/>
            <p:cNvSpPr>
              <a:spLocks noChangeArrowheads="1"/>
            </p:cNvSpPr>
            <p:nvPr/>
          </p:nvSpPr>
          <p:spPr bwMode="auto">
            <a:xfrm>
              <a:off x="2832" y="2076"/>
              <a:ext cx="1392" cy="3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=   .44 + .0435</a:t>
              </a:r>
            </a:p>
          </p:txBody>
        </p:sp>
      </p:grpSp>
      <p:sp>
        <p:nvSpPr>
          <p:cNvPr id="25788" name="AutoShape 188"/>
          <p:cNvSpPr>
            <a:spLocks noChangeArrowheads="1"/>
          </p:cNvSpPr>
          <p:nvPr/>
        </p:nvSpPr>
        <p:spPr bwMode="auto">
          <a:xfrm rot="5400000">
            <a:off x="695325" y="17081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89" name="AutoShape 189"/>
          <p:cNvSpPr>
            <a:spLocks noChangeArrowheads="1"/>
          </p:cNvSpPr>
          <p:nvPr/>
        </p:nvSpPr>
        <p:spPr bwMode="auto">
          <a:xfrm rot="5400000">
            <a:off x="695325" y="25463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90" name="AutoShape 190"/>
          <p:cNvSpPr>
            <a:spLocks noChangeArrowheads="1"/>
          </p:cNvSpPr>
          <p:nvPr/>
        </p:nvSpPr>
        <p:spPr bwMode="auto">
          <a:xfrm rot="5400000">
            <a:off x="695325" y="45085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57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5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2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2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25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2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93" grpId="0" animBg="1"/>
      <p:bldP spid="25781" grpId="0" autoUpdateAnimBg="0"/>
      <p:bldP spid="25788" grpId="0" animBg="1"/>
      <p:bldP spid="25789" grpId="0" animBg="1"/>
      <p:bldP spid="2579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17303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Using Excel to Construct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 Confidence Interval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2788" y="1108075"/>
            <a:ext cx="41719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Excel Formula Worksheet</a:t>
            </a:r>
          </a:p>
        </p:txBody>
      </p:sp>
      <p:sp>
        <p:nvSpPr>
          <p:cNvPr id="6" name="AutoShape 50"/>
          <p:cNvSpPr>
            <a:spLocks noChangeArrowheads="1"/>
          </p:cNvSpPr>
          <p:nvPr/>
        </p:nvSpPr>
        <p:spPr bwMode="auto">
          <a:xfrm rot="5400000">
            <a:off x="811207" y="376600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6" name="Group 155"/>
          <p:cNvGrpSpPr/>
          <p:nvPr/>
        </p:nvGrpSpPr>
        <p:grpSpPr>
          <a:xfrm>
            <a:off x="1148940" y="1493386"/>
            <a:ext cx="7324568" cy="4717998"/>
            <a:chOff x="1148940" y="1493386"/>
            <a:chExt cx="7324568" cy="4717998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48940" y="1493387"/>
              <a:ext cx="6905236" cy="4381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148940" y="1493387"/>
              <a:ext cx="6905236" cy="4381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598887" y="1493387"/>
              <a:ext cx="6455290" cy="305043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1148940" y="1781901"/>
              <a:ext cx="466611" cy="339605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1598887" y="1781901"/>
              <a:ext cx="3582906" cy="33960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163612" y="1781901"/>
              <a:ext cx="2890564" cy="339605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1148940" y="2104976"/>
              <a:ext cx="466611" cy="593557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1598887" y="2104976"/>
              <a:ext cx="1072599" cy="593557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2654820" y="2104975"/>
              <a:ext cx="2526971" cy="86704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5163612" y="2104975"/>
              <a:ext cx="2890564" cy="867045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1148940" y="2682004"/>
              <a:ext cx="466611" cy="306546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1598887" y="2682004"/>
              <a:ext cx="1072599" cy="306546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2654820" y="2988549"/>
              <a:ext cx="5399355" cy="271984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1148940" y="2970518"/>
              <a:ext cx="466611" cy="883574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1598887" y="2970518"/>
              <a:ext cx="1072599" cy="883574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2654820" y="3277063"/>
              <a:ext cx="2526971" cy="8572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5163612" y="3275818"/>
              <a:ext cx="2890564" cy="866787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1148940" y="3837562"/>
              <a:ext cx="466611" cy="305043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1598887" y="3837562"/>
              <a:ext cx="1072599" cy="305043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2654820" y="4142605"/>
              <a:ext cx="5399355" cy="280248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1148940" y="4126075"/>
              <a:ext cx="466611" cy="593557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1598887" y="4126075"/>
              <a:ext cx="1072599" cy="593557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2654820" y="4370253"/>
              <a:ext cx="2526971" cy="639397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5163612" y="4422853"/>
              <a:ext cx="2890564" cy="586797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1148940" y="4703104"/>
              <a:ext cx="466611" cy="306546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1598887" y="4703104"/>
              <a:ext cx="1072599" cy="306546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2654820" y="5000632"/>
              <a:ext cx="5399355" cy="310649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1148940" y="4991617"/>
              <a:ext cx="466611" cy="1183039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1598887" y="4991617"/>
              <a:ext cx="1072599" cy="1183039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2654820" y="5289146"/>
              <a:ext cx="2526971" cy="885509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0"/>
            <p:cNvSpPr>
              <a:spLocks noChangeArrowheads="1"/>
            </p:cNvSpPr>
            <p:nvPr/>
          </p:nvSpPr>
          <p:spPr bwMode="auto">
            <a:xfrm>
              <a:off x="5163612" y="5280130"/>
              <a:ext cx="2890564" cy="894525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2065497" y="1509917"/>
              <a:ext cx="259060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44"/>
            <p:cNvSpPr>
              <a:spLocks noChangeArrowheads="1"/>
            </p:cNvSpPr>
            <p:nvPr/>
          </p:nvSpPr>
          <p:spPr bwMode="auto">
            <a:xfrm>
              <a:off x="3848618" y="1509917"/>
              <a:ext cx="259060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45"/>
            <p:cNvSpPr>
              <a:spLocks noChangeArrowheads="1"/>
            </p:cNvSpPr>
            <p:nvPr/>
          </p:nvSpPr>
          <p:spPr bwMode="auto">
            <a:xfrm>
              <a:off x="6531630" y="1509917"/>
              <a:ext cx="259060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46"/>
            <p:cNvSpPr>
              <a:spLocks noChangeArrowheads="1"/>
            </p:cNvSpPr>
            <p:nvPr/>
          </p:nvSpPr>
          <p:spPr bwMode="auto">
            <a:xfrm>
              <a:off x="1321647" y="1832992"/>
              <a:ext cx="225731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47"/>
            <p:cNvSpPr>
              <a:spLocks noChangeArrowheads="1"/>
            </p:cNvSpPr>
            <p:nvPr/>
          </p:nvSpPr>
          <p:spPr bwMode="auto">
            <a:xfrm>
              <a:off x="1824617" y="1832992"/>
              <a:ext cx="727186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Favor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48"/>
            <p:cNvSpPr>
              <a:spLocks noChangeArrowheads="1"/>
            </p:cNvSpPr>
            <p:nvPr/>
          </p:nvSpPr>
          <p:spPr bwMode="auto">
            <a:xfrm>
              <a:off x="3727420" y="1832992"/>
              <a:ext cx="1505880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Sample Size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49"/>
            <p:cNvSpPr>
              <a:spLocks noChangeArrowheads="1"/>
            </p:cNvSpPr>
            <p:nvPr/>
          </p:nvSpPr>
          <p:spPr bwMode="auto">
            <a:xfrm>
              <a:off x="5216636" y="1832992"/>
              <a:ext cx="2126049" cy="27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=COUNTA(A2:A501)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50"/>
            <p:cNvSpPr>
              <a:spLocks noChangeArrowheads="1"/>
            </p:cNvSpPr>
            <p:nvPr/>
          </p:nvSpPr>
          <p:spPr bwMode="auto">
            <a:xfrm>
              <a:off x="1321647" y="2121506"/>
              <a:ext cx="225731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51"/>
            <p:cNvSpPr>
              <a:spLocks noChangeArrowheads="1"/>
            </p:cNvSpPr>
            <p:nvPr/>
          </p:nvSpPr>
          <p:spPr bwMode="auto">
            <a:xfrm>
              <a:off x="1944300" y="2121506"/>
              <a:ext cx="501455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Yes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52"/>
            <p:cNvSpPr>
              <a:spLocks noChangeArrowheads="1"/>
            </p:cNvSpPr>
            <p:nvPr/>
          </p:nvSpPr>
          <p:spPr bwMode="auto">
            <a:xfrm>
              <a:off x="2837054" y="2121506"/>
              <a:ext cx="2277476" cy="27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b="1" dirty="0" smtClean="0"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Response of Interest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53"/>
            <p:cNvSpPr>
              <a:spLocks noChangeArrowheads="1"/>
            </p:cNvSpPr>
            <p:nvPr/>
          </p:nvSpPr>
          <p:spPr bwMode="auto">
            <a:xfrm>
              <a:off x="5216636" y="2408774"/>
              <a:ext cx="2634131" cy="27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=COUNTIF(A2:A501,C2)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54"/>
            <p:cNvSpPr>
              <a:spLocks noChangeArrowheads="1"/>
            </p:cNvSpPr>
            <p:nvPr/>
          </p:nvSpPr>
          <p:spPr bwMode="auto">
            <a:xfrm>
              <a:off x="1321647" y="2410019"/>
              <a:ext cx="225731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55"/>
            <p:cNvSpPr>
              <a:spLocks noChangeArrowheads="1"/>
            </p:cNvSpPr>
            <p:nvPr/>
          </p:nvSpPr>
          <p:spPr bwMode="auto">
            <a:xfrm>
              <a:off x="1944300" y="2410019"/>
              <a:ext cx="501455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Yes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56"/>
            <p:cNvSpPr>
              <a:spLocks noChangeArrowheads="1"/>
            </p:cNvSpPr>
            <p:nvPr/>
          </p:nvSpPr>
          <p:spPr bwMode="auto">
            <a:xfrm>
              <a:off x="3053258" y="2697287"/>
              <a:ext cx="2180043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Sample Proportion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57"/>
            <p:cNvSpPr>
              <a:spLocks noChangeArrowheads="1"/>
            </p:cNvSpPr>
            <p:nvPr/>
          </p:nvSpPr>
          <p:spPr bwMode="auto">
            <a:xfrm>
              <a:off x="5216636" y="2697287"/>
              <a:ext cx="786880" cy="27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=C3/C1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58"/>
            <p:cNvSpPr>
              <a:spLocks noChangeArrowheads="1"/>
            </p:cNvSpPr>
            <p:nvPr/>
          </p:nvSpPr>
          <p:spPr bwMode="auto">
            <a:xfrm>
              <a:off x="1321647" y="2698533"/>
              <a:ext cx="225731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59"/>
            <p:cNvSpPr>
              <a:spLocks noChangeArrowheads="1"/>
            </p:cNvSpPr>
            <p:nvPr/>
          </p:nvSpPr>
          <p:spPr bwMode="auto">
            <a:xfrm>
              <a:off x="1997324" y="2698533"/>
              <a:ext cx="380258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No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60"/>
            <p:cNvSpPr>
              <a:spLocks noChangeArrowheads="1"/>
            </p:cNvSpPr>
            <p:nvPr/>
          </p:nvSpPr>
          <p:spPr bwMode="auto">
            <a:xfrm>
              <a:off x="5060594" y="2698533"/>
              <a:ext cx="172707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61"/>
            <p:cNvSpPr>
              <a:spLocks noChangeArrowheads="1"/>
            </p:cNvSpPr>
            <p:nvPr/>
          </p:nvSpPr>
          <p:spPr bwMode="auto">
            <a:xfrm>
              <a:off x="5216636" y="2698533"/>
              <a:ext cx="172707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62"/>
            <p:cNvSpPr>
              <a:spLocks noChangeArrowheads="1"/>
            </p:cNvSpPr>
            <p:nvPr/>
          </p:nvSpPr>
          <p:spPr bwMode="auto">
            <a:xfrm>
              <a:off x="1321647" y="2988550"/>
              <a:ext cx="225731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63"/>
            <p:cNvSpPr>
              <a:spLocks noChangeArrowheads="1"/>
            </p:cNvSpPr>
            <p:nvPr/>
          </p:nvSpPr>
          <p:spPr bwMode="auto">
            <a:xfrm>
              <a:off x="1944300" y="2988550"/>
              <a:ext cx="501455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Yes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ectangle 64"/>
            <p:cNvSpPr>
              <a:spLocks noChangeArrowheads="1"/>
            </p:cNvSpPr>
            <p:nvPr/>
          </p:nvSpPr>
          <p:spPr bwMode="auto">
            <a:xfrm>
              <a:off x="3061324" y="3275818"/>
              <a:ext cx="2128534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Confid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. Coefficient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Rectangle 65"/>
            <p:cNvSpPr>
              <a:spLocks noChangeArrowheads="1"/>
            </p:cNvSpPr>
            <p:nvPr/>
          </p:nvSpPr>
          <p:spPr bwMode="auto">
            <a:xfrm>
              <a:off x="5216636" y="3275818"/>
              <a:ext cx="536299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0.95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ectangle 66"/>
            <p:cNvSpPr>
              <a:spLocks noChangeArrowheads="1"/>
            </p:cNvSpPr>
            <p:nvPr/>
          </p:nvSpPr>
          <p:spPr bwMode="auto">
            <a:xfrm>
              <a:off x="1321647" y="3277064"/>
              <a:ext cx="225731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Rectangle 67"/>
            <p:cNvSpPr>
              <a:spLocks noChangeArrowheads="1"/>
            </p:cNvSpPr>
            <p:nvPr/>
          </p:nvSpPr>
          <p:spPr bwMode="auto">
            <a:xfrm>
              <a:off x="1997324" y="3277064"/>
              <a:ext cx="380258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No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Rectangle 68"/>
            <p:cNvSpPr>
              <a:spLocks noChangeArrowheads="1"/>
            </p:cNvSpPr>
            <p:nvPr/>
          </p:nvSpPr>
          <p:spPr bwMode="auto">
            <a:xfrm>
              <a:off x="2978752" y="3564332"/>
              <a:ext cx="2222011" cy="27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Lev. of Significance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69"/>
            <p:cNvSpPr>
              <a:spLocks noChangeArrowheads="1"/>
            </p:cNvSpPr>
            <p:nvPr/>
          </p:nvSpPr>
          <p:spPr bwMode="auto">
            <a:xfrm>
              <a:off x="5216636" y="3564332"/>
              <a:ext cx="633343" cy="27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=1-C6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70"/>
            <p:cNvSpPr>
              <a:spLocks noChangeArrowheads="1"/>
            </p:cNvSpPr>
            <p:nvPr/>
          </p:nvSpPr>
          <p:spPr bwMode="auto">
            <a:xfrm>
              <a:off x="1321647" y="3565577"/>
              <a:ext cx="225731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ectangle 71"/>
            <p:cNvSpPr>
              <a:spLocks noChangeArrowheads="1"/>
            </p:cNvSpPr>
            <p:nvPr/>
          </p:nvSpPr>
          <p:spPr bwMode="auto">
            <a:xfrm>
              <a:off x="1997324" y="3565577"/>
              <a:ext cx="380258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No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ectangle 72"/>
            <p:cNvSpPr>
              <a:spLocks noChangeArrowheads="1"/>
            </p:cNvSpPr>
            <p:nvPr/>
          </p:nvSpPr>
          <p:spPr bwMode="auto">
            <a:xfrm>
              <a:off x="4263720" y="3852846"/>
              <a:ext cx="225731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z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ectangle 73"/>
            <p:cNvSpPr>
              <a:spLocks noChangeArrowheads="1"/>
            </p:cNvSpPr>
            <p:nvPr/>
          </p:nvSpPr>
          <p:spPr bwMode="auto">
            <a:xfrm>
              <a:off x="4434242" y="3852846"/>
              <a:ext cx="883228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Value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Rectangle 74"/>
            <p:cNvSpPr>
              <a:spLocks noChangeArrowheads="1"/>
            </p:cNvSpPr>
            <p:nvPr/>
          </p:nvSpPr>
          <p:spPr bwMode="auto">
            <a:xfrm>
              <a:off x="5216636" y="3852846"/>
              <a:ext cx="2347847" cy="27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=NORM.S.INV(1-C7/2)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Rectangle 75"/>
            <p:cNvSpPr>
              <a:spLocks noChangeArrowheads="1"/>
            </p:cNvSpPr>
            <p:nvPr/>
          </p:nvSpPr>
          <p:spPr bwMode="auto">
            <a:xfrm>
              <a:off x="1321647" y="3854092"/>
              <a:ext cx="225731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Rectangle 76"/>
            <p:cNvSpPr>
              <a:spLocks noChangeArrowheads="1"/>
            </p:cNvSpPr>
            <p:nvPr/>
          </p:nvSpPr>
          <p:spPr bwMode="auto">
            <a:xfrm>
              <a:off x="1997324" y="3854092"/>
              <a:ext cx="380258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No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Rectangle 77"/>
            <p:cNvSpPr>
              <a:spLocks noChangeArrowheads="1"/>
            </p:cNvSpPr>
            <p:nvPr/>
          </p:nvSpPr>
          <p:spPr bwMode="auto">
            <a:xfrm>
              <a:off x="1321647" y="4142605"/>
              <a:ext cx="225731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Rectangle 78"/>
            <p:cNvSpPr>
              <a:spLocks noChangeArrowheads="1"/>
            </p:cNvSpPr>
            <p:nvPr/>
          </p:nvSpPr>
          <p:spPr bwMode="auto">
            <a:xfrm>
              <a:off x="1997324" y="4142605"/>
              <a:ext cx="380258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No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Rectangle 79"/>
            <p:cNvSpPr>
              <a:spLocks noChangeArrowheads="1"/>
            </p:cNvSpPr>
            <p:nvPr/>
          </p:nvSpPr>
          <p:spPr bwMode="auto">
            <a:xfrm>
              <a:off x="3490907" y="4429873"/>
              <a:ext cx="1713432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Standard Error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Rectangle 80"/>
            <p:cNvSpPr>
              <a:spLocks noChangeArrowheads="1"/>
            </p:cNvSpPr>
            <p:nvPr/>
          </p:nvSpPr>
          <p:spPr bwMode="auto">
            <a:xfrm>
              <a:off x="5216636" y="4429873"/>
              <a:ext cx="2318100" cy="27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=SQRT(C4*(1-C4)/C1)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Rectangle 81"/>
            <p:cNvSpPr>
              <a:spLocks noChangeArrowheads="1"/>
            </p:cNvSpPr>
            <p:nvPr/>
          </p:nvSpPr>
          <p:spPr bwMode="auto">
            <a:xfrm>
              <a:off x="1270137" y="4431119"/>
              <a:ext cx="345413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Rectangle 82"/>
            <p:cNvSpPr>
              <a:spLocks noChangeArrowheads="1"/>
            </p:cNvSpPr>
            <p:nvPr/>
          </p:nvSpPr>
          <p:spPr bwMode="auto">
            <a:xfrm>
              <a:off x="1944300" y="4431119"/>
              <a:ext cx="501455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Yes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Rectangle 83"/>
            <p:cNvSpPr>
              <a:spLocks noChangeArrowheads="1"/>
            </p:cNvSpPr>
            <p:nvPr/>
          </p:nvSpPr>
          <p:spPr bwMode="auto">
            <a:xfrm>
              <a:off x="3456063" y="4718387"/>
              <a:ext cx="1748276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Margin of Error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84"/>
            <p:cNvSpPr>
              <a:spLocks noChangeArrowheads="1"/>
            </p:cNvSpPr>
            <p:nvPr/>
          </p:nvSpPr>
          <p:spPr bwMode="auto">
            <a:xfrm>
              <a:off x="5216636" y="4718387"/>
              <a:ext cx="940419" cy="27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=C8*C10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tangle 85"/>
            <p:cNvSpPr>
              <a:spLocks noChangeArrowheads="1"/>
            </p:cNvSpPr>
            <p:nvPr/>
          </p:nvSpPr>
          <p:spPr bwMode="auto">
            <a:xfrm>
              <a:off x="1270137" y="4719632"/>
              <a:ext cx="345413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Rectangle 86"/>
            <p:cNvSpPr>
              <a:spLocks noChangeArrowheads="1"/>
            </p:cNvSpPr>
            <p:nvPr/>
          </p:nvSpPr>
          <p:spPr bwMode="auto">
            <a:xfrm>
              <a:off x="1997324" y="4719632"/>
              <a:ext cx="380258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No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Rectangle 87"/>
            <p:cNvSpPr>
              <a:spLocks noChangeArrowheads="1"/>
            </p:cNvSpPr>
            <p:nvPr/>
          </p:nvSpPr>
          <p:spPr bwMode="auto">
            <a:xfrm>
              <a:off x="1270137" y="5009649"/>
              <a:ext cx="345413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Rectangle 88"/>
            <p:cNvSpPr>
              <a:spLocks noChangeArrowheads="1"/>
            </p:cNvSpPr>
            <p:nvPr/>
          </p:nvSpPr>
          <p:spPr bwMode="auto">
            <a:xfrm>
              <a:off x="1944300" y="5009649"/>
              <a:ext cx="501455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Yes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Rectangle 89"/>
            <p:cNvSpPr>
              <a:spLocks noChangeArrowheads="1"/>
            </p:cNvSpPr>
            <p:nvPr/>
          </p:nvSpPr>
          <p:spPr bwMode="auto">
            <a:xfrm>
              <a:off x="3525752" y="5311281"/>
              <a:ext cx="1678587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Point Estimate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Rectangle 90"/>
            <p:cNvSpPr>
              <a:spLocks noChangeArrowheads="1"/>
            </p:cNvSpPr>
            <p:nvPr/>
          </p:nvSpPr>
          <p:spPr bwMode="auto">
            <a:xfrm>
              <a:off x="5216636" y="5311281"/>
              <a:ext cx="428626" cy="27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=C4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Rectangle 91"/>
            <p:cNvSpPr>
              <a:spLocks noChangeArrowheads="1"/>
            </p:cNvSpPr>
            <p:nvPr/>
          </p:nvSpPr>
          <p:spPr bwMode="auto">
            <a:xfrm>
              <a:off x="1270137" y="5298163"/>
              <a:ext cx="345413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Rectangle 92"/>
            <p:cNvSpPr>
              <a:spLocks noChangeArrowheads="1"/>
            </p:cNvSpPr>
            <p:nvPr/>
          </p:nvSpPr>
          <p:spPr bwMode="auto">
            <a:xfrm>
              <a:off x="1997324" y="5298163"/>
              <a:ext cx="380258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No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Rectangle 93"/>
            <p:cNvSpPr>
              <a:spLocks noChangeArrowheads="1"/>
            </p:cNvSpPr>
            <p:nvPr/>
          </p:nvSpPr>
          <p:spPr bwMode="auto">
            <a:xfrm>
              <a:off x="3784811" y="5599795"/>
              <a:ext cx="1419528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Lower Limit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Rectangle 94"/>
            <p:cNvSpPr>
              <a:spLocks noChangeArrowheads="1"/>
            </p:cNvSpPr>
            <p:nvPr/>
          </p:nvSpPr>
          <p:spPr bwMode="auto">
            <a:xfrm>
              <a:off x="5216636" y="5599795"/>
              <a:ext cx="1038491" cy="27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=C13-C11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Rectangle 95"/>
            <p:cNvSpPr>
              <a:spLocks noChangeArrowheads="1"/>
            </p:cNvSpPr>
            <p:nvPr/>
          </p:nvSpPr>
          <p:spPr bwMode="auto">
            <a:xfrm>
              <a:off x="1270137" y="5586677"/>
              <a:ext cx="345413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Rectangle 96"/>
            <p:cNvSpPr>
              <a:spLocks noChangeArrowheads="1"/>
            </p:cNvSpPr>
            <p:nvPr/>
          </p:nvSpPr>
          <p:spPr bwMode="auto">
            <a:xfrm>
              <a:off x="1939400" y="5586677"/>
              <a:ext cx="375528" cy="27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Yes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Rectangle 97"/>
            <p:cNvSpPr>
              <a:spLocks noChangeArrowheads="1"/>
            </p:cNvSpPr>
            <p:nvPr/>
          </p:nvSpPr>
          <p:spPr bwMode="auto">
            <a:xfrm>
              <a:off x="3819656" y="5888309"/>
              <a:ext cx="1384683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Upper Limit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Rectangle 98"/>
            <p:cNvSpPr>
              <a:spLocks noChangeArrowheads="1"/>
            </p:cNvSpPr>
            <p:nvPr/>
          </p:nvSpPr>
          <p:spPr bwMode="auto">
            <a:xfrm>
              <a:off x="5216636" y="5888309"/>
              <a:ext cx="1096067" cy="27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=C13+C11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Rectangle 99"/>
            <p:cNvSpPr>
              <a:spLocks noChangeArrowheads="1"/>
            </p:cNvSpPr>
            <p:nvPr/>
          </p:nvSpPr>
          <p:spPr bwMode="auto">
            <a:xfrm>
              <a:off x="1148940" y="1493387"/>
              <a:ext cx="16665" cy="150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100"/>
            <p:cNvSpPr>
              <a:spLocks noChangeArrowheads="1"/>
            </p:cNvSpPr>
            <p:nvPr/>
          </p:nvSpPr>
          <p:spPr bwMode="auto">
            <a:xfrm>
              <a:off x="1598887" y="1493387"/>
              <a:ext cx="16665" cy="150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102"/>
            <p:cNvSpPr>
              <a:spLocks noChangeArrowheads="1"/>
            </p:cNvSpPr>
            <p:nvPr/>
          </p:nvSpPr>
          <p:spPr bwMode="auto">
            <a:xfrm>
              <a:off x="5163612" y="1493387"/>
              <a:ext cx="18179" cy="150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104"/>
            <p:cNvSpPr>
              <a:spLocks noChangeShapeType="1"/>
            </p:cNvSpPr>
            <p:nvPr/>
          </p:nvSpPr>
          <p:spPr bwMode="auto">
            <a:xfrm>
              <a:off x="1148940" y="1493386"/>
              <a:ext cx="0" cy="468277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106"/>
            <p:cNvSpPr>
              <a:spLocks noChangeShapeType="1"/>
            </p:cNvSpPr>
            <p:nvPr/>
          </p:nvSpPr>
          <p:spPr bwMode="auto">
            <a:xfrm>
              <a:off x="1598887" y="1509917"/>
              <a:ext cx="0" cy="466624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107"/>
            <p:cNvSpPr>
              <a:spLocks noChangeArrowheads="1"/>
            </p:cNvSpPr>
            <p:nvPr/>
          </p:nvSpPr>
          <p:spPr bwMode="auto">
            <a:xfrm>
              <a:off x="1598887" y="1509917"/>
              <a:ext cx="16665" cy="4381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108"/>
            <p:cNvSpPr>
              <a:spLocks noChangeShapeType="1"/>
            </p:cNvSpPr>
            <p:nvPr/>
          </p:nvSpPr>
          <p:spPr bwMode="auto">
            <a:xfrm>
              <a:off x="2654819" y="1509917"/>
              <a:ext cx="16665" cy="466624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110"/>
            <p:cNvSpPr>
              <a:spLocks noChangeShapeType="1"/>
            </p:cNvSpPr>
            <p:nvPr/>
          </p:nvSpPr>
          <p:spPr bwMode="auto">
            <a:xfrm>
              <a:off x="5163612" y="1509917"/>
              <a:ext cx="0" cy="465251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11"/>
            <p:cNvSpPr>
              <a:spLocks noChangeArrowheads="1"/>
            </p:cNvSpPr>
            <p:nvPr/>
          </p:nvSpPr>
          <p:spPr bwMode="auto">
            <a:xfrm>
              <a:off x="5163612" y="1509917"/>
              <a:ext cx="18179" cy="4381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112"/>
            <p:cNvSpPr>
              <a:spLocks noChangeShapeType="1"/>
            </p:cNvSpPr>
            <p:nvPr/>
          </p:nvSpPr>
          <p:spPr bwMode="auto">
            <a:xfrm>
              <a:off x="8061516" y="1509917"/>
              <a:ext cx="2184" cy="4652517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114"/>
            <p:cNvSpPr>
              <a:spLocks noChangeShapeType="1"/>
            </p:cNvSpPr>
            <p:nvPr/>
          </p:nvSpPr>
          <p:spPr bwMode="auto">
            <a:xfrm>
              <a:off x="1165605" y="1493387"/>
              <a:ext cx="6888572" cy="150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15"/>
            <p:cNvSpPr>
              <a:spLocks noChangeArrowheads="1"/>
            </p:cNvSpPr>
            <p:nvPr/>
          </p:nvSpPr>
          <p:spPr bwMode="auto">
            <a:xfrm>
              <a:off x="1165605" y="1493387"/>
              <a:ext cx="6905236" cy="165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116"/>
            <p:cNvSpPr>
              <a:spLocks noChangeShapeType="1"/>
            </p:cNvSpPr>
            <p:nvPr/>
          </p:nvSpPr>
          <p:spPr bwMode="auto">
            <a:xfrm>
              <a:off x="1165605" y="1781901"/>
              <a:ext cx="6888572" cy="150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17"/>
            <p:cNvSpPr>
              <a:spLocks noChangeArrowheads="1"/>
            </p:cNvSpPr>
            <p:nvPr/>
          </p:nvSpPr>
          <p:spPr bwMode="auto">
            <a:xfrm>
              <a:off x="1165605" y="1781901"/>
              <a:ext cx="6905236" cy="165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118"/>
            <p:cNvSpPr>
              <a:spLocks noChangeShapeType="1"/>
            </p:cNvSpPr>
            <p:nvPr/>
          </p:nvSpPr>
          <p:spPr bwMode="auto">
            <a:xfrm>
              <a:off x="1165605" y="2104976"/>
              <a:ext cx="6888572" cy="150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19"/>
            <p:cNvSpPr>
              <a:spLocks noChangeArrowheads="1"/>
            </p:cNvSpPr>
            <p:nvPr/>
          </p:nvSpPr>
          <p:spPr bwMode="auto">
            <a:xfrm>
              <a:off x="1165605" y="2104976"/>
              <a:ext cx="6905236" cy="165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Line 120"/>
            <p:cNvSpPr>
              <a:spLocks noChangeShapeType="1"/>
            </p:cNvSpPr>
            <p:nvPr/>
          </p:nvSpPr>
          <p:spPr bwMode="auto">
            <a:xfrm>
              <a:off x="1165605" y="2393490"/>
              <a:ext cx="6888572" cy="150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121"/>
            <p:cNvSpPr>
              <a:spLocks noChangeArrowheads="1"/>
            </p:cNvSpPr>
            <p:nvPr/>
          </p:nvSpPr>
          <p:spPr bwMode="auto">
            <a:xfrm>
              <a:off x="1165605" y="2393490"/>
              <a:ext cx="6905236" cy="165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Line 122"/>
            <p:cNvSpPr>
              <a:spLocks noChangeShapeType="1"/>
            </p:cNvSpPr>
            <p:nvPr/>
          </p:nvSpPr>
          <p:spPr bwMode="auto">
            <a:xfrm>
              <a:off x="1165605" y="2682004"/>
              <a:ext cx="6888572" cy="150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23"/>
            <p:cNvSpPr>
              <a:spLocks noChangeArrowheads="1"/>
            </p:cNvSpPr>
            <p:nvPr/>
          </p:nvSpPr>
          <p:spPr bwMode="auto">
            <a:xfrm>
              <a:off x="1165605" y="2682004"/>
              <a:ext cx="6905236" cy="165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Line 124"/>
            <p:cNvSpPr>
              <a:spLocks noChangeShapeType="1"/>
            </p:cNvSpPr>
            <p:nvPr/>
          </p:nvSpPr>
          <p:spPr bwMode="auto">
            <a:xfrm>
              <a:off x="1165605" y="2970518"/>
              <a:ext cx="6888572" cy="150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125"/>
            <p:cNvSpPr>
              <a:spLocks noChangeArrowheads="1"/>
            </p:cNvSpPr>
            <p:nvPr/>
          </p:nvSpPr>
          <p:spPr bwMode="auto">
            <a:xfrm>
              <a:off x="1165605" y="2970518"/>
              <a:ext cx="6905236" cy="180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Line 126"/>
            <p:cNvSpPr>
              <a:spLocks noChangeShapeType="1"/>
            </p:cNvSpPr>
            <p:nvPr/>
          </p:nvSpPr>
          <p:spPr bwMode="auto">
            <a:xfrm>
              <a:off x="1165605" y="3259031"/>
              <a:ext cx="6888572" cy="150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27"/>
            <p:cNvSpPr>
              <a:spLocks noChangeArrowheads="1"/>
            </p:cNvSpPr>
            <p:nvPr/>
          </p:nvSpPr>
          <p:spPr bwMode="auto">
            <a:xfrm>
              <a:off x="1165605" y="3259031"/>
              <a:ext cx="6905236" cy="180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Line 128"/>
            <p:cNvSpPr>
              <a:spLocks noChangeShapeType="1"/>
            </p:cNvSpPr>
            <p:nvPr/>
          </p:nvSpPr>
          <p:spPr bwMode="auto">
            <a:xfrm>
              <a:off x="1165605" y="3549048"/>
              <a:ext cx="6888572" cy="150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29"/>
            <p:cNvSpPr>
              <a:spLocks noChangeArrowheads="1"/>
            </p:cNvSpPr>
            <p:nvPr/>
          </p:nvSpPr>
          <p:spPr bwMode="auto">
            <a:xfrm>
              <a:off x="1165605" y="3549048"/>
              <a:ext cx="6905236" cy="165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Line 130"/>
            <p:cNvSpPr>
              <a:spLocks noChangeShapeType="1"/>
            </p:cNvSpPr>
            <p:nvPr/>
          </p:nvSpPr>
          <p:spPr bwMode="auto">
            <a:xfrm>
              <a:off x="1165605" y="3837562"/>
              <a:ext cx="6888572" cy="150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31"/>
            <p:cNvSpPr>
              <a:spLocks noChangeArrowheads="1"/>
            </p:cNvSpPr>
            <p:nvPr/>
          </p:nvSpPr>
          <p:spPr bwMode="auto">
            <a:xfrm>
              <a:off x="1165605" y="3837562"/>
              <a:ext cx="6905236" cy="165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Line 132"/>
            <p:cNvSpPr>
              <a:spLocks noChangeShapeType="1"/>
            </p:cNvSpPr>
            <p:nvPr/>
          </p:nvSpPr>
          <p:spPr bwMode="auto">
            <a:xfrm>
              <a:off x="1165605" y="4126075"/>
              <a:ext cx="6888572" cy="150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133"/>
            <p:cNvSpPr>
              <a:spLocks noChangeArrowheads="1"/>
            </p:cNvSpPr>
            <p:nvPr/>
          </p:nvSpPr>
          <p:spPr bwMode="auto">
            <a:xfrm>
              <a:off x="1165605" y="4126075"/>
              <a:ext cx="6905236" cy="165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Line 134"/>
            <p:cNvSpPr>
              <a:spLocks noChangeShapeType="1"/>
            </p:cNvSpPr>
            <p:nvPr/>
          </p:nvSpPr>
          <p:spPr bwMode="auto">
            <a:xfrm>
              <a:off x="1165605" y="4414589"/>
              <a:ext cx="6888572" cy="150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135"/>
            <p:cNvSpPr>
              <a:spLocks noChangeArrowheads="1"/>
            </p:cNvSpPr>
            <p:nvPr/>
          </p:nvSpPr>
          <p:spPr bwMode="auto">
            <a:xfrm>
              <a:off x="1165605" y="4414589"/>
              <a:ext cx="6905236" cy="165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Line 136"/>
            <p:cNvSpPr>
              <a:spLocks noChangeShapeType="1"/>
            </p:cNvSpPr>
            <p:nvPr/>
          </p:nvSpPr>
          <p:spPr bwMode="auto">
            <a:xfrm>
              <a:off x="1165605" y="4703104"/>
              <a:ext cx="6888572" cy="150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37"/>
            <p:cNvSpPr>
              <a:spLocks noChangeArrowheads="1"/>
            </p:cNvSpPr>
            <p:nvPr/>
          </p:nvSpPr>
          <p:spPr bwMode="auto">
            <a:xfrm>
              <a:off x="1165605" y="4703104"/>
              <a:ext cx="6905236" cy="165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Line 138"/>
            <p:cNvSpPr>
              <a:spLocks noChangeShapeType="1"/>
            </p:cNvSpPr>
            <p:nvPr/>
          </p:nvSpPr>
          <p:spPr bwMode="auto">
            <a:xfrm>
              <a:off x="1165605" y="4991617"/>
              <a:ext cx="6888572" cy="150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139"/>
            <p:cNvSpPr>
              <a:spLocks noChangeArrowheads="1"/>
            </p:cNvSpPr>
            <p:nvPr/>
          </p:nvSpPr>
          <p:spPr bwMode="auto">
            <a:xfrm>
              <a:off x="1165605" y="4991617"/>
              <a:ext cx="6905236" cy="180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Line 140"/>
            <p:cNvSpPr>
              <a:spLocks noChangeShapeType="1"/>
            </p:cNvSpPr>
            <p:nvPr/>
          </p:nvSpPr>
          <p:spPr bwMode="auto">
            <a:xfrm>
              <a:off x="1165605" y="5280131"/>
              <a:ext cx="6888572" cy="150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141"/>
            <p:cNvSpPr>
              <a:spLocks noChangeArrowheads="1"/>
            </p:cNvSpPr>
            <p:nvPr/>
          </p:nvSpPr>
          <p:spPr bwMode="auto">
            <a:xfrm>
              <a:off x="1165605" y="5280131"/>
              <a:ext cx="6905236" cy="180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Line 142"/>
            <p:cNvSpPr>
              <a:spLocks noChangeShapeType="1"/>
            </p:cNvSpPr>
            <p:nvPr/>
          </p:nvSpPr>
          <p:spPr bwMode="auto">
            <a:xfrm>
              <a:off x="1165605" y="5570148"/>
              <a:ext cx="6888572" cy="150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143"/>
            <p:cNvSpPr>
              <a:spLocks noChangeArrowheads="1"/>
            </p:cNvSpPr>
            <p:nvPr/>
          </p:nvSpPr>
          <p:spPr bwMode="auto">
            <a:xfrm>
              <a:off x="1165605" y="5570148"/>
              <a:ext cx="6905236" cy="165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Line 144"/>
            <p:cNvSpPr>
              <a:spLocks noChangeShapeType="1"/>
            </p:cNvSpPr>
            <p:nvPr/>
          </p:nvSpPr>
          <p:spPr bwMode="auto">
            <a:xfrm>
              <a:off x="1165605" y="6174656"/>
              <a:ext cx="6888572" cy="150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145"/>
            <p:cNvSpPr>
              <a:spLocks noChangeArrowheads="1"/>
            </p:cNvSpPr>
            <p:nvPr/>
          </p:nvSpPr>
          <p:spPr bwMode="auto">
            <a:xfrm>
              <a:off x="1165605" y="5858661"/>
              <a:ext cx="6905236" cy="165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95"/>
            <p:cNvSpPr>
              <a:spLocks noChangeArrowheads="1"/>
            </p:cNvSpPr>
            <p:nvPr/>
          </p:nvSpPr>
          <p:spPr bwMode="auto">
            <a:xfrm>
              <a:off x="1262900" y="5909857"/>
              <a:ext cx="255896" cy="27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Rectangle 49"/>
            <p:cNvSpPr>
              <a:spLocks noChangeArrowheads="1"/>
            </p:cNvSpPr>
            <p:nvPr/>
          </p:nvSpPr>
          <p:spPr bwMode="auto">
            <a:xfrm>
              <a:off x="5223879" y="2113081"/>
              <a:ext cx="375528" cy="27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Yes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Rectangle 52"/>
            <p:cNvSpPr>
              <a:spLocks noChangeArrowheads="1"/>
            </p:cNvSpPr>
            <p:nvPr/>
          </p:nvSpPr>
          <p:spPr bwMode="auto">
            <a:xfrm>
              <a:off x="2902222" y="2415959"/>
              <a:ext cx="2200707" cy="27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b="1" dirty="0" smtClean="0"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Count for Response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Rectangle 96"/>
            <p:cNvSpPr>
              <a:spLocks noChangeArrowheads="1"/>
            </p:cNvSpPr>
            <p:nvPr/>
          </p:nvSpPr>
          <p:spPr bwMode="auto">
            <a:xfrm>
              <a:off x="1946644" y="5909857"/>
              <a:ext cx="375528" cy="27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Yes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Right Triangle 153"/>
            <p:cNvSpPr/>
            <p:nvPr/>
          </p:nvSpPr>
          <p:spPr bwMode="auto">
            <a:xfrm rot="16200000">
              <a:off x="1300870" y="1480789"/>
              <a:ext cx="258545" cy="305523"/>
            </a:xfrm>
            <a:prstGeom prst="rtTriangle">
              <a:avLst/>
            </a:prstGeom>
            <a:solidFill>
              <a:srgbClr val="68002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6522090" y="2777017"/>
              <a:ext cx="1951418" cy="1022266"/>
            </a:xfrm>
            <a:prstGeom prst="roundRect">
              <a:avLst>
                <a:gd name="adj" fmla="val 16667"/>
              </a:avLst>
            </a:prstGeom>
            <a:solidFill>
              <a:srgbClr val="5E00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Note:</a:t>
              </a:r>
            </a:p>
            <a:p>
              <a:pPr>
                <a:lnSpc>
                  <a:spcPct val="90000"/>
                </a:lnSpc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Rows </a:t>
              </a:r>
              <a:r>
                <a:rPr lang="en-US" sz="2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16-501</a:t>
              </a:r>
              <a:endPara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are not shown.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406315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85800" y="17303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Using Excel to Construct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 Confidence Interval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12788" y="1108075"/>
            <a:ext cx="41719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Excel </a:t>
            </a:r>
            <a:r>
              <a:rPr lang="en-US" sz="24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Value </a:t>
            </a: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Worksheet</a:t>
            </a:r>
          </a:p>
        </p:txBody>
      </p:sp>
      <p:sp>
        <p:nvSpPr>
          <p:cNvPr id="9" name="AutoShape 50"/>
          <p:cNvSpPr>
            <a:spLocks noChangeArrowheads="1"/>
          </p:cNvSpPr>
          <p:nvPr/>
        </p:nvSpPr>
        <p:spPr bwMode="auto">
          <a:xfrm rot="5400000">
            <a:off x="811207" y="376600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1148940" y="1493387"/>
            <a:ext cx="6905236" cy="438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48940" y="1493387"/>
            <a:ext cx="6905236" cy="43818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598887" y="1493387"/>
            <a:ext cx="6455290" cy="305043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148940" y="1781901"/>
            <a:ext cx="466611" cy="339605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598887" y="1781901"/>
            <a:ext cx="3582906" cy="33960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163612" y="1781901"/>
            <a:ext cx="2890564" cy="339605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148940" y="2104976"/>
            <a:ext cx="466611" cy="593557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1598887" y="2104976"/>
            <a:ext cx="1072599" cy="593557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2654820" y="2104975"/>
            <a:ext cx="2526971" cy="86704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5163612" y="2104975"/>
            <a:ext cx="2890564" cy="867045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1148940" y="2682004"/>
            <a:ext cx="466611" cy="306546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598887" y="2682004"/>
            <a:ext cx="1072599" cy="306546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2654820" y="2988549"/>
            <a:ext cx="5399355" cy="271984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1148940" y="2970518"/>
            <a:ext cx="466611" cy="883574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1598887" y="2970518"/>
            <a:ext cx="1072599" cy="883574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2654820" y="3277063"/>
            <a:ext cx="2526971" cy="857276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5163612" y="3275818"/>
            <a:ext cx="2890564" cy="836815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1148940" y="3837562"/>
            <a:ext cx="466611" cy="305043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1598887" y="3837562"/>
            <a:ext cx="1072599" cy="305043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2654820" y="4142605"/>
            <a:ext cx="5399355" cy="280248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148940" y="4126075"/>
            <a:ext cx="466611" cy="593557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598887" y="4126075"/>
            <a:ext cx="1072599" cy="593557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654820" y="4370253"/>
            <a:ext cx="2526971" cy="639397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163612" y="4422853"/>
            <a:ext cx="2890564" cy="586797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148940" y="4703104"/>
            <a:ext cx="466611" cy="306546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598887" y="4703104"/>
            <a:ext cx="1072599" cy="306546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654820" y="5000632"/>
            <a:ext cx="5399355" cy="267559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148940" y="4991617"/>
            <a:ext cx="466611" cy="1183039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598887" y="4991617"/>
            <a:ext cx="1072599" cy="1183039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2654820" y="5289146"/>
            <a:ext cx="2526971" cy="885509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5163612" y="5280130"/>
            <a:ext cx="2890564" cy="894525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43"/>
          <p:cNvSpPr>
            <a:spLocks noChangeArrowheads="1"/>
          </p:cNvSpPr>
          <p:nvPr/>
        </p:nvSpPr>
        <p:spPr bwMode="auto">
          <a:xfrm>
            <a:off x="2065497" y="1509917"/>
            <a:ext cx="259060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4"/>
          <p:cNvSpPr>
            <a:spLocks noChangeArrowheads="1"/>
          </p:cNvSpPr>
          <p:nvPr/>
        </p:nvSpPr>
        <p:spPr bwMode="auto">
          <a:xfrm>
            <a:off x="3848618" y="1509917"/>
            <a:ext cx="259060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5"/>
          <p:cNvSpPr>
            <a:spLocks noChangeArrowheads="1"/>
          </p:cNvSpPr>
          <p:nvPr/>
        </p:nvSpPr>
        <p:spPr bwMode="auto">
          <a:xfrm>
            <a:off x="6531630" y="1509917"/>
            <a:ext cx="259060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6"/>
          <p:cNvSpPr>
            <a:spLocks noChangeArrowheads="1"/>
          </p:cNvSpPr>
          <p:nvPr/>
        </p:nvSpPr>
        <p:spPr bwMode="auto">
          <a:xfrm>
            <a:off x="1321647" y="1832992"/>
            <a:ext cx="225731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7"/>
          <p:cNvSpPr>
            <a:spLocks noChangeArrowheads="1"/>
          </p:cNvSpPr>
          <p:nvPr/>
        </p:nvSpPr>
        <p:spPr bwMode="auto">
          <a:xfrm>
            <a:off x="1824617" y="1832992"/>
            <a:ext cx="727186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Favor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8"/>
          <p:cNvSpPr>
            <a:spLocks noChangeArrowheads="1"/>
          </p:cNvSpPr>
          <p:nvPr/>
        </p:nvSpPr>
        <p:spPr bwMode="auto">
          <a:xfrm>
            <a:off x="3727420" y="1832992"/>
            <a:ext cx="1505880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Sample Size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9"/>
          <p:cNvSpPr>
            <a:spLocks noChangeArrowheads="1"/>
          </p:cNvSpPr>
          <p:nvPr/>
        </p:nvSpPr>
        <p:spPr bwMode="auto">
          <a:xfrm>
            <a:off x="5216636" y="1832992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500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50"/>
          <p:cNvSpPr>
            <a:spLocks noChangeArrowheads="1"/>
          </p:cNvSpPr>
          <p:nvPr/>
        </p:nvSpPr>
        <p:spPr bwMode="auto">
          <a:xfrm>
            <a:off x="1321647" y="2121506"/>
            <a:ext cx="225731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51"/>
          <p:cNvSpPr>
            <a:spLocks noChangeArrowheads="1"/>
          </p:cNvSpPr>
          <p:nvPr/>
        </p:nvSpPr>
        <p:spPr bwMode="auto">
          <a:xfrm>
            <a:off x="1944300" y="2121506"/>
            <a:ext cx="501455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2"/>
          <p:cNvSpPr>
            <a:spLocks noChangeArrowheads="1"/>
          </p:cNvSpPr>
          <p:nvPr/>
        </p:nvSpPr>
        <p:spPr bwMode="auto">
          <a:xfrm>
            <a:off x="2837054" y="2121506"/>
            <a:ext cx="2277476" cy="27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Response of Interest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3"/>
          <p:cNvSpPr>
            <a:spLocks noChangeArrowheads="1"/>
          </p:cNvSpPr>
          <p:nvPr/>
        </p:nvSpPr>
        <p:spPr bwMode="auto">
          <a:xfrm>
            <a:off x="5216636" y="2408774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220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4"/>
          <p:cNvSpPr>
            <a:spLocks noChangeArrowheads="1"/>
          </p:cNvSpPr>
          <p:nvPr/>
        </p:nvSpPr>
        <p:spPr bwMode="auto">
          <a:xfrm>
            <a:off x="1321647" y="2410019"/>
            <a:ext cx="225731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5"/>
          <p:cNvSpPr>
            <a:spLocks noChangeArrowheads="1"/>
          </p:cNvSpPr>
          <p:nvPr/>
        </p:nvSpPr>
        <p:spPr bwMode="auto">
          <a:xfrm>
            <a:off x="1944300" y="2410019"/>
            <a:ext cx="501455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6"/>
          <p:cNvSpPr>
            <a:spLocks noChangeArrowheads="1"/>
          </p:cNvSpPr>
          <p:nvPr/>
        </p:nvSpPr>
        <p:spPr bwMode="auto">
          <a:xfrm>
            <a:off x="3053258" y="2697287"/>
            <a:ext cx="2180043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Sample Proportion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8"/>
          <p:cNvSpPr>
            <a:spLocks noChangeArrowheads="1"/>
          </p:cNvSpPr>
          <p:nvPr/>
        </p:nvSpPr>
        <p:spPr bwMode="auto">
          <a:xfrm>
            <a:off x="1321647" y="2698533"/>
            <a:ext cx="225731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9"/>
          <p:cNvSpPr>
            <a:spLocks noChangeArrowheads="1"/>
          </p:cNvSpPr>
          <p:nvPr/>
        </p:nvSpPr>
        <p:spPr bwMode="auto">
          <a:xfrm>
            <a:off x="1997324" y="2698533"/>
            <a:ext cx="380258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60"/>
          <p:cNvSpPr>
            <a:spLocks noChangeArrowheads="1"/>
          </p:cNvSpPr>
          <p:nvPr/>
        </p:nvSpPr>
        <p:spPr bwMode="auto">
          <a:xfrm>
            <a:off x="5060594" y="2698533"/>
            <a:ext cx="172707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61"/>
          <p:cNvSpPr>
            <a:spLocks noChangeArrowheads="1"/>
          </p:cNvSpPr>
          <p:nvPr/>
        </p:nvSpPr>
        <p:spPr bwMode="auto">
          <a:xfrm>
            <a:off x="5173094" y="2698533"/>
            <a:ext cx="7694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0.4400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2"/>
          <p:cNvSpPr>
            <a:spLocks noChangeArrowheads="1"/>
          </p:cNvSpPr>
          <p:nvPr/>
        </p:nvSpPr>
        <p:spPr bwMode="auto">
          <a:xfrm>
            <a:off x="1321647" y="2988550"/>
            <a:ext cx="225731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3"/>
          <p:cNvSpPr>
            <a:spLocks noChangeArrowheads="1"/>
          </p:cNvSpPr>
          <p:nvPr/>
        </p:nvSpPr>
        <p:spPr bwMode="auto">
          <a:xfrm>
            <a:off x="1944300" y="2988550"/>
            <a:ext cx="501455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4"/>
          <p:cNvSpPr>
            <a:spLocks noChangeArrowheads="1"/>
          </p:cNvSpPr>
          <p:nvPr/>
        </p:nvSpPr>
        <p:spPr bwMode="auto">
          <a:xfrm>
            <a:off x="3061324" y="3275818"/>
            <a:ext cx="2128534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Confid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. Coefficient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5"/>
          <p:cNvSpPr>
            <a:spLocks noChangeArrowheads="1"/>
          </p:cNvSpPr>
          <p:nvPr/>
        </p:nvSpPr>
        <p:spPr bwMode="auto">
          <a:xfrm>
            <a:off x="5216636" y="3275818"/>
            <a:ext cx="536299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0.95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6"/>
          <p:cNvSpPr>
            <a:spLocks noChangeArrowheads="1"/>
          </p:cNvSpPr>
          <p:nvPr/>
        </p:nvSpPr>
        <p:spPr bwMode="auto">
          <a:xfrm>
            <a:off x="1321647" y="3277064"/>
            <a:ext cx="225731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7"/>
          <p:cNvSpPr>
            <a:spLocks noChangeArrowheads="1"/>
          </p:cNvSpPr>
          <p:nvPr/>
        </p:nvSpPr>
        <p:spPr bwMode="auto">
          <a:xfrm>
            <a:off x="1997324" y="3277064"/>
            <a:ext cx="380258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8"/>
          <p:cNvSpPr>
            <a:spLocks noChangeArrowheads="1"/>
          </p:cNvSpPr>
          <p:nvPr/>
        </p:nvSpPr>
        <p:spPr bwMode="auto">
          <a:xfrm>
            <a:off x="2978752" y="3564332"/>
            <a:ext cx="2222011" cy="27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Lev. of Significance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9"/>
          <p:cNvSpPr>
            <a:spLocks noChangeArrowheads="1"/>
          </p:cNvSpPr>
          <p:nvPr/>
        </p:nvSpPr>
        <p:spPr bwMode="auto">
          <a:xfrm>
            <a:off x="5216636" y="3564332"/>
            <a:ext cx="4488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0.05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70"/>
          <p:cNvSpPr>
            <a:spLocks noChangeArrowheads="1"/>
          </p:cNvSpPr>
          <p:nvPr/>
        </p:nvSpPr>
        <p:spPr bwMode="auto">
          <a:xfrm>
            <a:off x="1321647" y="3565577"/>
            <a:ext cx="225731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7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71"/>
          <p:cNvSpPr>
            <a:spLocks noChangeArrowheads="1"/>
          </p:cNvSpPr>
          <p:nvPr/>
        </p:nvSpPr>
        <p:spPr bwMode="auto">
          <a:xfrm>
            <a:off x="1997324" y="3565577"/>
            <a:ext cx="380258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72"/>
          <p:cNvSpPr>
            <a:spLocks noChangeArrowheads="1"/>
          </p:cNvSpPr>
          <p:nvPr/>
        </p:nvSpPr>
        <p:spPr bwMode="auto">
          <a:xfrm>
            <a:off x="4263720" y="3852846"/>
            <a:ext cx="225731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73"/>
          <p:cNvSpPr>
            <a:spLocks noChangeArrowheads="1"/>
          </p:cNvSpPr>
          <p:nvPr/>
        </p:nvSpPr>
        <p:spPr bwMode="auto">
          <a:xfrm>
            <a:off x="4434242" y="3852846"/>
            <a:ext cx="883228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Value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4"/>
          <p:cNvSpPr>
            <a:spLocks noChangeArrowheads="1"/>
          </p:cNvSpPr>
          <p:nvPr/>
        </p:nvSpPr>
        <p:spPr bwMode="auto">
          <a:xfrm>
            <a:off x="5216636" y="3852846"/>
            <a:ext cx="7053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1.9600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5"/>
          <p:cNvSpPr>
            <a:spLocks noChangeArrowheads="1"/>
          </p:cNvSpPr>
          <p:nvPr/>
        </p:nvSpPr>
        <p:spPr bwMode="auto">
          <a:xfrm>
            <a:off x="1321647" y="3854092"/>
            <a:ext cx="225731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8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76"/>
          <p:cNvSpPr>
            <a:spLocks noChangeArrowheads="1"/>
          </p:cNvSpPr>
          <p:nvPr/>
        </p:nvSpPr>
        <p:spPr bwMode="auto">
          <a:xfrm>
            <a:off x="1997324" y="3854092"/>
            <a:ext cx="380258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77"/>
          <p:cNvSpPr>
            <a:spLocks noChangeArrowheads="1"/>
          </p:cNvSpPr>
          <p:nvPr/>
        </p:nvSpPr>
        <p:spPr bwMode="auto">
          <a:xfrm>
            <a:off x="1321647" y="4142605"/>
            <a:ext cx="225731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9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8"/>
          <p:cNvSpPr>
            <a:spLocks noChangeArrowheads="1"/>
          </p:cNvSpPr>
          <p:nvPr/>
        </p:nvSpPr>
        <p:spPr bwMode="auto">
          <a:xfrm>
            <a:off x="1997324" y="4142605"/>
            <a:ext cx="380258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79"/>
          <p:cNvSpPr>
            <a:spLocks noChangeArrowheads="1"/>
          </p:cNvSpPr>
          <p:nvPr/>
        </p:nvSpPr>
        <p:spPr bwMode="auto">
          <a:xfrm>
            <a:off x="3490907" y="4429873"/>
            <a:ext cx="1713432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Standard Error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80"/>
          <p:cNvSpPr>
            <a:spLocks noChangeArrowheads="1"/>
          </p:cNvSpPr>
          <p:nvPr/>
        </p:nvSpPr>
        <p:spPr bwMode="auto">
          <a:xfrm>
            <a:off x="5216636" y="4429873"/>
            <a:ext cx="8335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0.02220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81"/>
          <p:cNvSpPr>
            <a:spLocks noChangeArrowheads="1"/>
          </p:cNvSpPr>
          <p:nvPr/>
        </p:nvSpPr>
        <p:spPr bwMode="auto">
          <a:xfrm>
            <a:off x="1270137" y="4431119"/>
            <a:ext cx="345413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10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82"/>
          <p:cNvSpPr>
            <a:spLocks noChangeArrowheads="1"/>
          </p:cNvSpPr>
          <p:nvPr/>
        </p:nvSpPr>
        <p:spPr bwMode="auto">
          <a:xfrm>
            <a:off x="1944300" y="4431119"/>
            <a:ext cx="501455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83"/>
          <p:cNvSpPr>
            <a:spLocks noChangeArrowheads="1"/>
          </p:cNvSpPr>
          <p:nvPr/>
        </p:nvSpPr>
        <p:spPr bwMode="auto">
          <a:xfrm>
            <a:off x="3456063" y="4718387"/>
            <a:ext cx="1748276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Margin of Error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84"/>
          <p:cNvSpPr>
            <a:spLocks noChangeArrowheads="1"/>
          </p:cNvSpPr>
          <p:nvPr/>
        </p:nvSpPr>
        <p:spPr bwMode="auto">
          <a:xfrm>
            <a:off x="5216636" y="4718387"/>
            <a:ext cx="8335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0.04351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85"/>
          <p:cNvSpPr>
            <a:spLocks noChangeArrowheads="1"/>
          </p:cNvSpPr>
          <p:nvPr/>
        </p:nvSpPr>
        <p:spPr bwMode="auto">
          <a:xfrm>
            <a:off x="1270137" y="4719632"/>
            <a:ext cx="345413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11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angle 86"/>
          <p:cNvSpPr>
            <a:spLocks noChangeArrowheads="1"/>
          </p:cNvSpPr>
          <p:nvPr/>
        </p:nvSpPr>
        <p:spPr bwMode="auto">
          <a:xfrm>
            <a:off x="1997324" y="4719632"/>
            <a:ext cx="380258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87"/>
          <p:cNvSpPr>
            <a:spLocks noChangeArrowheads="1"/>
          </p:cNvSpPr>
          <p:nvPr/>
        </p:nvSpPr>
        <p:spPr bwMode="auto">
          <a:xfrm>
            <a:off x="1270137" y="5009649"/>
            <a:ext cx="345413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12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88"/>
          <p:cNvSpPr>
            <a:spLocks noChangeArrowheads="1"/>
          </p:cNvSpPr>
          <p:nvPr/>
        </p:nvSpPr>
        <p:spPr bwMode="auto">
          <a:xfrm>
            <a:off x="1944300" y="5009649"/>
            <a:ext cx="501455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89"/>
          <p:cNvSpPr>
            <a:spLocks noChangeArrowheads="1"/>
          </p:cNvSpPr>
          <p:nvPr/>
        </p:nvSpPr>
        <p:spPr bwMode="auto">
          <a:xfrm>
            <a:off x="3525752" y="5311281"/>
            <a:ext cx="1678587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Point Estimate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90"/>
          <p:cNvSpPr>
            <a:spLocks noChangeArrowheads="1"/>
          </p:cNvSpPr>
          <p:nvPr/>
        </p:nvSpPr>
        <p:spPr bwMode="auto">
          <a:xfrm>
            <a:off x="5216636" y="5311281"/>
            <a:ext cx="7053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0.4400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91"/>
          <p:cNvSpPr>
            <a:spLocks noChangeArrowheads="1"/>
          </p:cNvSpPr>
          <p:nvPr/>
        </p:nvSpPr>
        <p:spPr bwMode="auto">
          <a:xfrm>
            <a:off x="1270137" y="5298163"/>
            <a:ext cx="345413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13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tangle 92"/>
          <p:cNvSpPr>
            <a:spLocks noChangeArrowheads="1"/>
          </p:cNvSpPr>
          <p:nvPr/>
        </p:nvSpPr>
        <p:spPr bwMode="auto">
          <a:xfrm>
            <a:off x="1997324" y="5298163"/>
            <a:ext cx="380258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93"/>
          <p:cNvSpPr>
            <a:spLocks noChangeArrowheads="1"/>
          </p:cNvSpPr>
          <p:nvPr/>
        </p:nvSpPr>
        <p:spPr bwMode="auto">
          <a:xfrm>
            <a:off x="3784811" y="5599795"/>
            <a:ext cx="1419528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Lower Limit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94"/>
          <p:cNvSpPr>
            <a:spLocks noChangeArrowheads="1"/>
          </p:cNvSpPr>
          <p:nvPr/>
        </p:nvSpPr>
        <p:spPr bwMode="auto">
          <a:xfrm>
            <a:off x="5216636" y="5599795"/>
            <a:ext cx="7053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0.3965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ectangle 95"/>
          <p:cNvSpPr>
            <a:spLocks noChangeArrowheads="1"/>
          </p:cNvSpPr>
          <p:nvPr/>
        </p:nvSpPr>
        <p:spPr bwMode="auto">
          <a:xfrm>
            <a:off x="1270137" y="5586677"/>
            <a:ext cx="345413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14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ctangle 96"/>
          <p:cNvSpPr>
            <a:spLocks noChangeArrowheads="1"/>
          </p:cNvSpPr>
          <p:nvPr/>
        </p:nvSpPr>
        <p:spPr bwMode="auto">
          <a:xfrm>
            <a:off x="1939400" y="5586677"/>
            <a:ext cx="375528" cy="27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ectangle 97"/>
          <p:cNvSpPr>
            <a:spLocks noChangeArrowheads="1"/>
          </p:cNvSpPr>
          <p:nvPr/>
        </p:nvSpPr>
        <p:spPr bwMode="auto">
          <a:xfrm>
            <a:off x="3819656" y="5888309"/>
            <a:ext cx="1384683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Upper Limit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Rectangle 98"/>
          <p:cNvSpPr>
            <a:spLocks noChangeArrowheads="1"/>
          </p:cNvSpPr>
          <p:nvPr/>
        </p:nvSpPr>
        <p:spPr bwMode="auto">
          <a:xfrm>
            <a:off x="5216636" y="5888309"/>
            <a:ext cx="7053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0.4835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ectangle 99"/>
          <p:cNvSpPr>
            <a:spLocks noChangeArrowheads="1"/>
          </p:cNvSpPr>
          <p:nvPr/>
        </p:nvSpPr>
        <p:spPr bwMode="auto">
          <a:xfrm>
            <a:off x="1148940" y="1493387"/>
            <a:ext cx="16665" cy="150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Rectangle 100"/>
          <p:cNvSpPr>
            <a:spLocks noChangeArrowheads="1"/>
          </p:cNvSpPr>
          <p:nvPr/>
        </p:nvSpPr>
        <p:spPr bwMode="auto">
          <a:xfrm>
            <a:off x="1598887" y="1493387"/>
            <a:ext cx="16665" cy="150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Rectangle 102"/>
          <p:cNvSpPr>
            <a:spLocks noChangeArrowheads="1"/>
          </p:cNvSpPr>
          <p:nvPr/>
        </p:nvSpPr>
        <p:spPr bwMode="auto">
          <a:xfrm>
            <a:off x="5163612" y="1493387"/>
            <a:ext cx="18179" cy="150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Line 104"/>
          <p:cNvSpPr>
            <a:spLocks noChangeShapeType="1"/>
          </p:cNvSpPr>
          <p:nvPr/>
        </p:nvSpPr>
        <p:spPr bwMode="auto">
          <a:xfrm>
            <a:off x="1148940" y="1493386"/>
            <a:ext cx="0" cy="4682771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Line 106"/>
          <p:cNvSpPr>
            <a:spLocks noChangeShapeType="1"/>
          </p:cNvSpPr>
          <p:nvPr/>
        </p:nvSpPr>
        <p:spPr bwMode="auto">
          <a:xfrm>
            <a:off x="1598887" y="1509917"/>
            <a:ext cx="0" cy="4666242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Rectangle 107"/>
          <p:cNvSpPr>
            <a:spLocks noChangeArrowheads="1"/>
          </p:cNvSpPr>
          <p:nvPr/>
        </p:nvSpPr>
        <p:spPr bwMode="auto">
          <a:xfrm>
            <a:off x="1598887" y="1509917"/>
            <a:ext cx="16665" cy="43818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Line 108"/>
          <p:cNvSpPr>
            <a:spLocks noChangeShapeType="1"/>
          </p:cNvSpPr>
          <p:nvPr/>
        </p:nvSpPr>
        <p:spPr bwMode="auto">
          <a:xfrm>
            <a:off x="2654819" y="1509917"/>
            <a:ext cx="16665" cy="466624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Line 110"/>
          <p:cNvSpPr>
            <a:spLocks noChangeShapeType="1"/>
          </p:cNvSpPr>
          <p:nvPr/>
        </p:nvSpPr>
        <p:spPr bwMode="auto">
          <a:xfrm>
            <a:off x="5163612" y="1509917"/>
            <a:ext cx="0" cy="4652517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Rectangle 111"/>
          <p:cNvSpPr>
            <a:spLocks noChangeArrowheads="1"/>
          </p:cNvSpPr>
          <p:nvPr/>
        </p:nvSpPr>
        <p:spPr bwMode="auto">
          <a:xfrm>
            <a:off x="5163612" y="1509917"/>
            <a:ext cx="18179" cy="43818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Line 112"/>
          <p:cNvSpPr>
            <a:spLocks noChangeShapeType="1"/>
          </p:cNvSpPr>
          <p:nvPr/>
        </p:nvSpPr>
        <p:spPr bwMode="auto">
          <a:xfrm>
            <a:off x="8061516" y="1509917"/>
            <a:ext cx="2184" cy="4652517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Line 114"/>
          <p:cNvSpPr>
            <a:spLocks noChangeShapeType="1"/>
          </p:cNvSpPr>
          <p:nvPr/>
        </p:nvSpPr>
        <p:spPr bwMode="auto">
          <a:xfrm>
            <a:off x="1165605" y="1493387"/>
            <a:ext cx="6888572" cy="1502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Rectangle 115"/>
          <p:cNvSpPr>
            <a:spLocks noChangeArrowheads="1"/>
          </p:cNvSpPr>
          <p:nvPr/>
        </p:nvSpPr>
        <p:spPr bwMode="auto">
          <a:xfrm>
            <a:off x="1165605" y="1493387"/>
            <a:ext cx="6905236" cy="165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Line 116"/>
          <p:cNvSpPr>
            <a:spLocks noChangeShapeType="1"/>
          </p:cNvSpPr>
          <p:nvPr/>
        </p:nvSpPr>
        <p:spPr bwMode="auto">
          <a:xfrm>
            <a:off x="1165605" y="1781901"/>
            <a:ext cx="6888572" cy="1502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Rectangle 117"/>
          <p:cNvSpPr>
            <a:spLocks noChangeArrowheads="1"/>
          </p:cNvSpPr>
          <p:nvPr/>
        </p:nvSpPr>
        <p:spPr bwMode="auto">
          <a:xfrm>
            <a:off x="1165605" y="1781901"/>
            <a:ext cx="6905236" cy="165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Line 118"/>
          <p:cNvSpPr>
            <a:spLocks noChangeShapeType="1"/>
          </p:cNvSpPr>
          <p:nvPr/>
        </p:nvSpPr>
        <p:spPr bwMode="auto">
          <a:xfrm>
            <a:off x="1165605" y="2104976"/>
            <a:ext cx="6888572" cy="1502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Rectangle 119"/>
          <p:cNvSpPr>
            <a:spLocks noChangeArrowheads="1"/>
          </p:cNvSpPr>
          <p:nvPr/>
        </p:nvSpPr>
        <p:spPr bwMode="auto">
          <a:xfrm>
            <a:off x="1165605" y="2104976"/>
            <a:ext cx="6905236" cy="165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Line 120"/>
          <p:cNvSpPr>
            <a:spLocks noChangeShapeType="1"/>
          </p:cNvSpPr>
          <p:nvPr/>
        </p:nvSpPr>
        <p:spPr bwMode="auto">
          <a:xfrm>
            <a:off x="1165605" y="2393490"/>
            <a:ext cx="6888572" cy="1502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Rectangle 121"/>
          <p:cNvSpPr>
            <a:spLocks noChangeArrowheads="1"/>
          </p:cNvSpPr>
          <p:nvPr/>
        </p:nvSpPr>
        <p:spPr bwMode="auto">
          <a:xfrm>
            <a:off x="1165605" y="2393490"/>
            <a:ext cx="6905236" cy="165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Line 122"/>
          <p:cNvSpPr>
            <a:spLocks noChangeShapeType="1"/>
          </p:cNvSpPr>
          <p:nvPr/>
        </p:nvSpPr>
        <p:spPr bwMode="auto">
          <a:xfrm>
            <a:off x="1165605" y="2682004"/>
            <a:ext cx="6888572" cy="1502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Rectangle 123"/>
          <p:cNvSpPr>
            <a:spLocks noChangeArrowheads="1"/>
          </p:cNvSpPr>
          <p:nvPr/>
        </p:nvSpPr>
        <p:spPr bwMode="auto">
          <a:xfrm>
            <a:off x="1165605" y="2682004"/>
            <a:ext cx="6905236" cy="165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Line 124"/>
          <p:cNvSpPr>
            <a:spLocks noChangeShapeType="1"/>
          </p:cNvSpPr>
          <p:nvPr/>
        </p:nvSpPr>
        <p:spPr bwMode="auto">
          <a:xfrm>
            <a:off x="1165605" y="2970518"/>
            <a:ext cx="6888572" cy="1502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Rectangle 125"/>
          <p:cNvSpPr>
            <a:spLocks noChangeArrowheads="1"/>
          </p:cNvSpPr>
          <p:nvPr/>
        </p:nvSpPr>
        <p:spPr bwMode="auto">
          <a:xfrm>
            <a:off x="1165605" y="2970518"/>
            <a:ext cx="6905236" cy="18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Line 126"/>
          <p:cNvSpPr>
            <a:spLocks noChangeShapeType="1"/>
          </p:cNvSpPr>
          <p:nvPr/>
        </p:nvSpPr>
        <p:spPr bwMode="auto">
          <a:xfrm>
            <a:off x="1165605" y="3259031"/>
            <a:ext cx="6888572" cy="1502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Rectangle 127"/>
          <p:cNvSpPr>
            <a:spLocks noChangeArrowheads="1"/>
          </p:cNvSpPr>
          <p:nvPr/>
        </p:nvSpPr>
        <p:spPr bwMode="auto">
          <a:xfrm>
            <a:off x="1165605" y="3259031"/>
            <a:ext cx="6905236" cy="18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Line 128"/>
          <p:cNvSpPr>
            <a:spLocks noChangeShapeType="1"/>
          </p:cNvSpPr>
          <p:nvPr/>
        </p:nvSpPr>
        <p:spPr bwMode="auto">
          <a:xfrm>
            <a:off x="1165605" y="3549048"/>
            <a:ext cx="6888572" cy="1502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Rectangle 129"/>
          <p:cNvSpPr>
            <a:spLocks noChangeArrowheads="1"/>
          </p:cNvSpPr>
          <p:nvPr/>
        </p:nvSpPr>
        <p:spPr bwMode="auto">
          <a:xfrm>
            <a:off x="1165605" y="3549048"/>
            <a:ext cx="6905236" cy="165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Line 130"/>
          <p:cNvSpPr>
            <a:spLocks noChangeShapeType="1"/>
          </p:cNvSpPr>
          <p:nvPr/>
        </p:nvSpPr>
        <p:spPr bwMode="auto">
          <a:xfrm>
            <a:off x="1165605" y="3837562"/>
            <a:ext cx="6888572" cy="1502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Rectangle 131"/>
          <p:cNvSpPr>
            <a:spLocks noChangeArrowheads="1"/>
          </p:cNvSpPr>
          <p:nvPr/>
        </p:nvSpPr>
        <p:spPr bwMode="auto">
          <a:xfrm>
            <a:off x="1165605" y="3837562"/>
            <a:ext cx="6905236" cy="165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Line 132"/>
          <p:cNvSpPr>
            <a:spLocks noChangeShapeType="1"/>
          </p:cNvSpPr>
          <p:nvPr/>
        </p:nvSpPr>
        <p:spPr bwMode="auto">
          <a:xfrm>
            <a:off x="1165605" y="4126075"/>
            <a:ext cx="6888572" cy="1502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Rectangle 133"/>
          <p:cNvSpPr>
            <a:spLocks noChangeArrowheads="1"/>
          </p:cNvSpPr>
          <p:nvPr/>
        </p:nvSpPr>
        <p:spPr bwMode="auto">
          <a:xfrm>
            <a:off x="1165605" y="4126075"/>
            <a:ext cx="6905236" cy="165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Line 134"/>
          <p:cNvSpPr>
            <a:spLocks noChangeShapeType="1"/>
          </p:cNvSpPr>
          <p:nvPr/>
        </p:nvSpPr>
        <p:spPr bwMode="auto">
          <a:xfrm>
            <a:off x="1165605" y="4414589"/>
            <a:ext cx="6888572" cy="1502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Rectangle 135"/>
          <p:cNvSpPr>
            <a:spLocks noChangeArrowheads="1"/>
          </p:cNvSpPr>
          <p:nvPr/>
        </p:nvSpPr>
        <p:spPr bwMode="auto">
          <a:xfrm>
            <a:off x="1165605" y="4414589"/>
            <a:ext cx="6905236" cy="165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Line 136"/>
          <p:cNvSpPr>
            <a:spLocks noChangeShapeType="1"/>
          </p:cNvSpPr>
          <p:nvPr/>
        </p:nvSpPr>
        <p:spPr bwMode="auto">
          <a:xfrm>
            <a:off x="1165605" y="4703104"/>
            <a:ext cx="6888572" cy="1502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Rectangle 137"/>
          <p:cNvSpPr>
            <a:spLocks noChangeArrowheads="1"/>
          </p:cNvSpPr>
          <p:nvPr/>
        </p:nvSpPr>
        <p:spPr bwMode="auto">
          <a:xfrm>
            <a:off x="1165605" y="4703104"/>
            <a:ext cx="6905236" cy="165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Line 138"/>
          <p:cNvSpPr>
            <a:spLocks noChangeShapeType="1"/>
          </p:cNvSpPr>
          <p:nvPr/>
        </p:nvSpPr>
        <p:spPr bwMode="auto">
          <a:xfrm>
            <a:off x="1165605" y="4991617"/>
            <a:ext cx="6888572" cy="1502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Rectangle 139"/>
          <p:cNvSpPr>
            <a:spLocks noChangeArrowheads="1"/>
          </p:cNvSpPr>
          <p:nvPr/>
        </p:nvSpPr>
        <p:spPr bwMode="auto">
          <a:xfrm>
            <a:off x="1165605" y="4991617"/>
            <a:ext cx="6905236" cy="18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Line 140"/>
          <p:cNvSpPr>
            <a:spLocks noChangeShapeType="1"/>
          </p:cNvSpPr>
          <p:nvPr/>
        </p:nvSpPr>
        <p:spPr bwMode="auto">
          <a:xfrm>
            <a:off x="1165605" y="5280131"/>
            <a:ext cx="6888572" cy="1502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Rectangle 141"/>
          <p:cNvSpPr>
            <a:spLocks noChangeArrowheads="1"/>
          </p:cNvSpPr>
          <p:nvPr/>
        </p:nvSpPr>
        <p:spPr bwMode="auto">
          <a:xfrm>
            <a:off x="1165605" y="5280131"/>
            <a:ext cx="6905236" cy="18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Line 142"/>
          <p:cNvSpPr>
            <a:spLocks noChangeShapeType="1"/>
          </p:cNvSpPr>
          <p:nvPr/>
        </p:nvSpPr>
        <p:spPr bwMode="auto">
          <a:xfrm>
            <a:off x="1165605" y="5570148"/>
            <a:ext cx="6888572" cy="1502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Rectangle 143"/>
          <p:cNvSpPr>
            <a:spLocks noChangeArrowheads="1"/>
          </p:cNvSpPr>
          <p:nvPr/>
        </p:nvSpPr>
        <p:spPr bwMode="auto">
          <a:xfrm>
            <a:off x="1165605" y="5570148"/>
            <a:ext cx="6905236" cy="165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Line 144"/>
          <p:cNvSpPr>
            <a:spLocks noChangeShapeType="1"/>
          </p:cNvSpPr>
          <p:nvPr/>
        </p:nvSpPr>
        <p:spPr bwMode="auto">
          <a:xfrm>
            <a:off x="1165605" y="6174656"/>
            <a:ext cx="6888572" cy="150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Rectangle 145"/>
          <p:cNvSpPr>
            <a:spLocks noChangeArrowheads="1"/>
          </p:cNvSpPr>
          <p:nvPr/>
        </p:nvSpPr>
        <p:spPr bwMode="auto">
          <a:xfrm>
            <a:off x="1165605" y="5858661"/>
            <a:ext cx="6905236" cy="165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Rectangle 95"/>
          <p:cNvSpPr>
            <a:spLocks noChangeArrowheads="1"/>
          </p:cNvSpPr>
          <p:nvPr/>
        </p:nvSpPr>
        <p:spPr bwMode="auto">
          <a:xfrm>
            <a:off x="1262900" y="5909857"/>
            <a:ext cx="255896" cy="27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15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Rectangle 49"/>
          <p:cNvSpPr>
            <a:spLocks noChangeArrowheads="1"/>
          </p:cNvSpPr>
          <p:nvPr/>
        </p:nvSpPr>
        <p:spPr bwMode="auto">
          <a:xfrm>
            <a:off x="5223879" y="2113081"/>
            <a:ext cx="375528" cy="27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Rectangle 52"/>
          <p:cNvSpPr>
            <a:spLocks noChangeArrowheads="1"/>
          </p:cNvSpPr>
          <p:nvPr/>
        </p:nvSpPr>
        <p:spPr bwMode="auto">
          <a:xfrm>
            <a:off x="2902222" y="2415959"/>
            <a:ext cx="2200707" cy="27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Count for Response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Rectangle 96"/>
          <p:cNvSpPr>
            <a:spLocks noChangeArrowheads="1"/>
          </p:cNvSpPr>
          <p:nvPr/>
        </p:nvSpPr>
        <p:spPr bwMode="auto">
          <a:xfrm>
            <a:off x="1946644" y="5909857"/>
            <a:ext cx="375528" cy="27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Right Triangle 143"/>
          <p:cNvSpPr/>
          <p:nvPr/>
        </p:nvSpPr>
        <p:spPr bwMode="auto">
          <a:xfrm rot="16200000">
            <a:off x="1300870" y="1480789"/>
            <a:ext cx="258545" cy="305523"/>
          </a:xfrm>
          <a:prstGeom prst="rtTriangle">
            <a:avLst/>
          </a:prstGeom>
          <a:solidFill>
            <a:srgbClr val="68002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erif" pitchFamily="18" charset="0"/>
            </a:endParaRPr>
          </a:p>
        </p:txBody>
      </p:sp>
      <p:sp>
        <p:nvSpPr>
          <p:cNvPr id="145" name="AutoShape 5"/>
          <p:cNvSpPr>
            <a:spLocks noChangeArrowheads="1"/>
          </p:cNvSpPr>
          <p:nvPr/>
        </p:nvSpPr>
        <p:spPr bwMode="auto">
          <a:xfrm>
            <a:off x="6522090" y="2777017"/>
            <a:ext cx="1951418" cy="1022266"/>
          </a:xfrm>
          <a:prstGeom prst="roundRect">
            <a:avLst>
              <a:gd name="adj" fmla="val 16667"/>
            </a:avLst>
          </a:prstGeom>
          <a:solidFill>
            <a:srgbClr val="5E00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Note: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Rows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16-501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are not shown.</a:t>
            </a:r>
          </a:p>
        </p:txBody>
      </p:sp>
    </p:spTree>
    <p:extLst>
      <p:ext uri="{BB962C8B-B14F-4D97-AF65-F5344CB8AC3E}">
        <p14:creationId xmlns:p14="http://schemas.microsoft.com/office/powerpoint/2010/main" val="142271268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685800" y="155575"/>
            <a:ext cx="7772400" cy="814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 Estimate of a Population Mean: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 i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Known</a:t>
            </a:r>
          </a:p>
        </p:txBody>
      </p:sp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685800" y="1114425"/>
            <a:ext cx="7772400" cy="4195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endParaRPr lang="en-US" sz="2400" i="1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714375" y="1117600"/>
            <a:ext cx="7727950" cy="2114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 order to develop an interval estimate of a population mean, the margin of error must be computed using either:</a:t>
            </a:r>
          </a:p>
          <a:p>
            <a:pPr marL="742950" lvl="1" indent="-285750" algn="l"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population standard deviation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, or</a:t>
            </a:r>
          </a:p>
          <a:p>
            <a:pPr marL="742950" lvl="1" indent="-285750" algn="l"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sample standard deviation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</a:t>
            </a: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714375" y="3175000"/>
            <a:ext cx="7727950" cy="1200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is rarely known exactly, but often a good estimate can be obtained based on historical data or other information.</a:t>
            </a:r>
          </a:p>
        </p:txBody>
      </p:sp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714375" y="4337050"/>
            <a:ext cx="7727950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We refer to such cases as the </a:t>
            </a:r>
            <a:r>
              <a:rPr lang="en-US" sz="2400" i="1" u="sng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known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case. </a:t>
            </a:r>
          </a:p>
        </p:txBody>
      </p:sp>
      <p:sp>
        <p:nvSpPr>
          <p:cNvPr id="163848" name="AutoShape 8"/>
          <p:cNvSpPr>
            <a:spLocks noChangeArrowheads="1"/>
          </p:cNvSpPr>
          <p:nvPr/>
        </p:nvSpPr>
        <p:spPr bwMode="auto">
          <a:xfrm rot="5400000">
            <a:off x="496888" y="12731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49" name="AutoShape 9"/>
          <p:cNvSpPr>
            <a:spLocks noChangeArrowheads="1"/>
          </p:cNvSpPr>
          <p:nvPr/>
        </p:nvSpPr>
        <p:spPr bwMode="auto">
          <a:xfrm rot="5400000">
            <a:off x="496888" y="33305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50" name="AutoShape 10"/>
          <p:cNvSpPr>
            <a:spLocks noChangeArrowheads="1"/>
          </p:cNvSpPr>
          <p:nvPr/>
        </p:nvSpPr>
        <p:spPr bwMode="auto">
          <a:xfrm rot="5400000">
            <a:off x="496888" y="44926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638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638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638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5" grpId="0" autoUpdateAnimBg="0"/>
      <p:bldP spid="163846" grpId="0" autoUpdateAnimBg="0"/>
      <p:bldP spid="163847" grpId="0" autoUpdateAnimBg="0"/>
      <p:bldP spid="163848" grpId="0" animBg="1"/>
      <p:bldP spid="163849" grpId="0" animBg="1"/>
      <p:bldP spid="16385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8" name="Rectangle 12"/>
          <p:cNvSpPr>
            <a:spLocks noChangeArrowheads="1"/>
          </p:cNvSpPr>
          <p:nvPr/>
        </p:nvSpPr>
        <p:spPr bwMode="auto">
          <a:xfrm>
            <a:off x="1581150" y="2990850"/>
            <a:ext cx="6838950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Solving for the necessary sample size, we get</a:t>
            </a:r>
          </a:p>
        </p:txBody>
      </p:sp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3175000" y="1604963"/>
            <a:ext cx="2843213" cy="1233487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711200" y="1117600"/>
            <a:ext cx="7772400" cy="666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Margin of Error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57703" name="AutoShape 7"/>
          <p:cNvSpPr>
            <a:spLocks noChangeArrowheads="1"/>
          </p:cNvSpPr>
          <p:nvPr/>
        </p:nvSpPr>
        <p:spPr bwMode="auto">
          <a:xfrm rot="5400000">
            <a:off x="2867025" y="21653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705" name="Rectangle 9"/>
          <p:cNvSpPr>
            <a:spLocks noChangeArrowheads="1"/>
          </p:cNvSpPr>
          <p:nvPr/>
        </p:nvSpPr>
        <p:spPr bwMode="auto">
          <a:xfrm>
            <a:off x="685800" y="1666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Sample Size for an Interval Estimate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a Population Proportion</a:t>
            </a:r>
          </a:p>
        </p:txBody>
      </p:sp>
      <p:graphicFrame>
        <p:nvGraphicFramePr>
          <p:cNvPr id="157706" name="Object 10">
            <a:hlinkClick r:id="" action="ppaction://ole?verb=0"/>
          </p:cNvPr>
          <p:cNvGraphicFramePr>
            <a:graphicFrameLocks/>
          </p:cNvGraphicFramePr>
          <p:nvPr/>
        </p:nvGraphicFramePr>
        <p:xfrm>
          <a:off x="3529013" y="1731963"/>
          <a:ext cx="2154237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47" name="Equation" r:id="rId4" imgW="1168200" imgH="444240" progId="Equation.DSMT4">
                  <p:embed/>
                </p:oleObj>
              </mc:Choice>
              <mc:Fallback>
                <p:oleObj name="Equation" r:id="rId4" imgW="1168200" imgH="444240" progId="Equation.DSMT4">
                  <p:embed/>
                  <p:pic>
                    <p:nvPicPr>
                      <p:cNvPr id="0" name="Picture 1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013" y="1731963"/>
                        <a:ext cx="2154237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07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3511550" y="3427413"/>
          <a:ext cx="2217738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48" name="Equation" r:id="rId6" imgW="1193760" imgH="419040" progId="Equation.DSMT4">
                  <p:embed/>
                </p:oleObj>
              </mc:Choice>
              <mc:Fallback>
                <p:oleObj name="Equation" r:id="rId6" imgW="1193760" imgH="419040" progId="Equation.DSMT4">
                  <p:embed/>
                  <p:pic>
                    <p:nvPicPr>
                      <p:cNvPr id="0" name="Picture 1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1550" y="3427413"/>
                        <a:ext cx="2217738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10" name="AutoShape 14"/>
          <p:cNvSpPr>
            <a:spLocks noChangeArrowheads="1"/>
          </p:cNvSpPr>
          <p:nvPr/>
        </p:nvSpPr>
        <p:spPr bwMode="auto">
          <a:xfrm rot="5400000">
            <a:off x="466725" y="12700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711" name="AutoShape 15"/>
          <p:cNvSpPr>
            <a:spLocks noChangeArrowheads="1"/>
          </p:cNvSpPr>
          <p:nvPr/>
        </p:nvSpPr>
        <p:spPr bwMode="auto">
          <a:xfrm rot="5400000">
            <a:off x="1343025" y="31559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7716" name="Group 20"/>
          <p:cNvGrpSpPr>
            <a:grpSpLocks/>
          </p:cNvGrpSpPr>
          <p:nvPr/>
        </p:nvGrpSpPr>
        <p:grpSpPr bwMode="auto">
          <a:xfrm>
            <a:off x="1570038" y="4305300"/>
            <a:ext cx="6711950" cy="1184275"/>
            <a:chOff x="989" y="2712"/>
            <a:chExt cx="4228" cy="746"/>
          </a:xfrm>
        </p:grpSpPr>
        <p:sp>
          <p:nvSpPr>
            <p:cNvPr id="157715" name="Text Box 19"/>
            <p:cNvSpPr txBox="1">
              <a:spLocks noChangeArrowheads="1"/>
            </p:cNvSpPr>
            <p:nvPr/>
          </p:nvSpPr>
          <p:spPr bwMode="auto">
            <a:xfrm>
              <a:off x="989" y="2712"/>
              <a:ext cx="4228" cy="7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However,     will not be known until after we have selected the sample.  We will use the planning value</a:t>
              </a:r>
            </a:p>
            <a:p>
              <a:pPr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p</a:t>
              </a:r>
              <a:r>
                <a:rPr lang="en-US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*</a:t>
              </a: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for    .</a:t>
              </a:r>
            </a:p>
          </p:txBody>
        </p:sp>
        <p:graphicFrame>
          <p:nvGraphicFramePr>
            <p:cNvPr id="157713" name="Object 17"/>
            <p:cNvGraphicFramePr>
              <a:graphicFrameLocks noChangeAspect="1"/>
            </p:cNvGraphicFramePr>
            <p:nvPr/>
          </p:nvGraphicFramePr>
          <p:xfrm>
            <a:off x="1846" y="2735"/>
            <a:ext cx="204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749" name="Equation" r:id="rId8" imgW="152280" imgH="190440" progId="Equation.DSMT4">
                    <p:embed/>
                  </p:oleObj>
                </mc:Choice>
                <mc:Fallback>
                  <p:oleObj name="Equation" r:id="rId8" imgW="152280" imgH="19044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6" y="2735"/>
                          <a:ext cx="204" cy="255"/>
                        </a:xfrm>
                        <a:prstGeom prst="rect">
                          <a:avLst/>
                        </a:prstGeom>
                        <a:noFill/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7714" name="Object 18"/>
            <p:cNvGraphicFramePr>
              <a:graphicFrameLocks noChangeAspect="1"/>
            </p:cNvGraphicFramePr>
            <p:nvPr/>
          </p:nvGraphicFramePr>
          <p:xfrm>
            <a:off x="1474" y="3203"/>
            <a:ext cx="204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750" name="Equation" r:id="rId10" imgW="152280" imgH="190440" progId="Equation.DSMT4">
                    <p:embed/>
                  </p:oleObj>
                </mc:Choice>
                <mc:Fallback>
                  <p:oleObj name="Equation" r:id="rId10" imgW="152280" imgH="19044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4" y="3203"/>
                          <a:ext cx="204" cy="255"/>
                        </a:xfrm>
                        <a:prstGeom prst="rect">
                          <a:avLst/>
                        </a:prstGeom>
                        <a:noFill/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77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577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15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15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157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8" grpId="0" autoUpdateAnimBg="0"/>
      <p:bldP spid="157698" grpId="0" animBg="1"/>
      <p:bldP spid="157699" grpId="0" autoUpdateAnimBg="0"/>
      <p:bldP spid="157703" grpId="0" animBg="1"/>
      <p:bldP spid="157710" grpId="0" animBg="1"/>
      <p:bldP spid="1577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685800" y="1666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Sample Size for an Interval Estimate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a Population Proportion</a:t>
            </a:r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3181822" y="1645253"/>
            <a:ext cx="2836863" cy="1233487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84324" name="AutoShape 4"/>
          <p:cNvSpPr>
            <a:spLocks noChangeArrowheads="1"/>
          </p:cNvSpPr>
          <p:nvPr/>
        </p:nvSpPr>
        <p:spPr bwMode="auto">
          <a:xfrm rot="5400000">
            <a:off x="2867025" y="21844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5" name="Rectangle 5"/>
          <p:cNvSpPr>
            <a:spLocks noChangeArrowheads="1"/>
          </p:cNvSpPr>
          <p:nvPr/>
        </p:nvSpPr>
        <p:spPr bwMode="auto">
          <a:xfrm>
            <a:off x="1371600" y="2997200"/>
            <a:ext cx="6838950" cy="313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457200" indent="-4572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planning value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</a:t>
            </a:r>
            <a:r>
              <a:rPr lang="en-US" sz="2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*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can be chosen by:</a:t>
            </a:r>
          </a:p>
          <a:p>
            <a:pPr marL="457200" indent="-4572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1.  Using the sample proportion from a previous sample of the same or similar units, or</a:t>
            </a:r>
          </a:p>
          <a:p>
            <a:pPr marL="457200" indent="-4572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2.  Selecting a preliminary sample and using the</a:t>
            </a:r>
          </a:p>
          <a:p>
            <a:pPr marL="457200" indent="-4572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sample proportion from this sample.</a:t>
            </a:r>
          </a:p>
          <a:p>
            <a:pPr marL="457200" indent="-4572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3.  Use judgment or a “best guess” for a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* value.</a:t>
            </a:r>
          </a:p>
          <a:p>
            <a:pPr marL="457200" indent="-4572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4.  Otherwise, use .50 as the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* value.</a:t>
            </a:r>
          </a:p>
        </p:txBody>
      </p:sp>
      <p:graphicFrame>
        <p:nvGraphicFramePr>
          <p:cNvPr id="184326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9597439"/>
              </p:ext>
            </p:extLst>
          </p:nvPr>
        </p:nvGraphicFramePr>
        <p:xfrm>
          <a:off x="3417888" y="1820520"/>
          <a:ext cx="240665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5" name="Equation" r:id="rId4" imgW="1295280" imgH="419040" progId="Equation.DSMT4">
                  <p:embed/>
                </p:oleObj>
              </mc:Choice>
              <mc:Fallback>
                <p:oleObj name="Equation" r:id="rId4" imgW="1295280" imgH="419040" progId="Equation.DSMT4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888" y="1820520"/>
                        <a:ext cx="240665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27" name="Rectangle 7"/>
          <p:cNvSpPr>
            <a:spLocks noChangeArrowheads="1"/>
          </p:cNvSpPr>
          <p:nvPr/>
        </p:nvSpPr>
        <p:spPr bwMode="auto">
          <a:xfrm>
            <a:off x="711200" y="1117600"/>
            <a:ext cx="7772400" cy="666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Necessary Sample Size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84328" name="AutoShape 8"/>
          <p:cNvSpPr>
            <a:spLocks noChangeArrowheads="1"/>
          </p:cNvSpPr>
          <p:nvPr/>
        </p:nvSpPr>
        <p:spPr bwMode="auto">
          <a:xfrm rot="5400000">
            <a:off x="466725" y="12700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animBg="1"/>
      <p:bldP spid="184324" grpId="0" animBg="1"/>
      <p:bldP spid="184325" grpId="0" autoUpdateAnimBg="0"/>
      <p:bldP spid="184327" grpId="0" autoUpdateAnimBg="0"/>
      <p:bldP spid="18432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84263" y="1628775"/>
            <a:ext cx="7442200" cy="3043238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/>
              <a:t>     Suppose that PSI would like a .99 probability that</a:t>
            </a:r>
          </a:p>
          <a:p>
            <a:pPr>
              <a:buFont typeface="Monotype Sorts" pitchFamily="2" charset="2"/>
              <a:buNone/>
            </a:pPr>
            <a:r>
              <a:rPr lang="en-US"/>
              <a:t>the sample proportion is within + .03 of the</a:t>
            </a:r>
          </a:p>
          <a:p>
            <a:pPr>
              <a:buFont typeface="Monotype Sorts" pitchFamily="2" charset="2"/>
              <a:buNone/>
            </a:pPr>
            <a:r>
              <a:rPr lang="en-US"/>
              <a:t>population proportion.</a:t>
            </a:r>
          </a:p>
          <a:p>
            <a:pPr>
              <a:buFont typeface="Monotype Sorts" pitchFamily="2" charset="2"/>
              <a:buNone/>
            </a:pPr>
            <a:r>
              <a:rPr lang="en-US"/>
              <a:t>     How large a sample size is needed to meet the</a:t>
            </a:r>
          </a:p>
          <a:p>
            <a:pPr>
              <a:buFont typeface="Monotype Sorts" pitchFamily="2" charset="2"/>
              <a:buNone/>
            </a:pPr>
            <a:r>
              <a:rPr lang="en-US"/>
              <a:t>required precision?  (A previous sample of similar</a:t>
            </a:r>
          </a:p>
          <a:p>
            <a:pPr>
              <a:buFont typeface="Monotype Sorts" pitchFamily="2" charset="2"/>
              <a:buNone/>
            </a:pPr>
            <a:r>
              <a:rPr lang="en-US"/>
              <a:t>units yielded .44 for the sample proportion.)</a:t>
            </a:r>
          </a:p>
        </p:txBody>
      </p:sp>
      <p:sp>
        <p:nvSpPr>
          <p:cNvPr id="27747" name="Rectangle 99"/>
          <p:cNvSpPr>
            <a:spLocks noGrp="1" noChangeArrowheads="1"/>
          </p:cNvSpPr>
          <p:nvPr>
            <p:ph type="title"/>
          </p:nvPr>
        </p:nvSpPr>
        <p:spPr>
          <a:xfrm>
            <a:off x="685800" y="166688"/>
            <a:ext cx="7772400" cy="814387"/>
          </a:xfrm>
          <a:noFill/>
          <a:ln/>
        </p:spPr>
        <p:txBody>
          <a:bodyPr/>
          <a:lstStyle/>
          <a:p>
            <a:r>
              <a:rPr lang="en-US"/>
              <a:t>Sample Size for an Interval Estimate</a:t>
            </a:r>
            <a:br>
              <a:rPr lang="en-US"/>
            </a:br>
            <a:r>
              <a:rPr lang="en-US"/>
              <a:t>of a Population Proportion</a:t>
            </a:r>
          </a:p>
        </p:txBody>
      </p:sp>
      <p:sp>
        <p:nvSpPr>
          <p:cNvPr id="27791" name="Rectangle 143"/>
          <p:cNvSpPr>
            <a:spLocks noChangeArrowheads="1"/>
          </p:cNvSpPr>
          <p:nvPr/>
        </p:nvSpPr>
        <p:spPr bwMode="auto">
          <a:xfrm>
            <a:off x="711200" y="1114425"/>
            <a:ext cx="600075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Political Science, Inc.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7792" name="AutoShape 144"/>
          <p:cNvSpPr>
            <a:spLocks noChangeArrowheads="1"/>
          </p:cNvSpPr>
          <p:nvPr/>
        </p:nvSpPr>
        <p:spPr bwMode="auto">
          <a:xfrm rot="5400000">
            <a:off x="771525" y="17907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7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79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777" name="Group 57"/>
          <p:cNvGrpSpPr>
            <a:grpSpLocks/>
          </p:cNvGrpSpPr>
          <p:nvPr/>
        </p:nvGrpSpPr>
        <p:grpSpPr bwMode="auto">
          <a:xfrm>
            <a:off x="685800" y="2300288"/>
            <a:ext cx="8210550" cy="585787"/>
            <a:chOff x="432" y="1449"/>
            <a:chExt cx="5172" cy="369"/>
          </a:xfrm>
        </p:grpSpPr>
        <p:sp>
          <p:nvSpPr>
            <p:cNvPr id="158728" name="Rectangle 8"/>
            <p:cNvSpPr>
              <a:spLocks noChangeArrowheads="1"/>
            </p:cNvSpPr>
            <p:nvPr/>
          </p:nvSpPr>
          <p:spPr bwMode="auto">
            <a:xfrm>
              <a:off x="432" y="1449"/>
              <a:ext cx="5172" cy="3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marL="342900" indent="-342900"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	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At 99% confidence,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z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.005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= 2.576.  Recall that  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 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= .44.</a:t>
              </a:r>
            </a:p>
          </p:txBody>
        </p:sp>
        <p:graphicFrame>
          <p:nvGraphicFramePr>
            <p:cNvPr id="158731" name="Object 11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444" y="1536"/>
            <a:ext cx="149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801" name="Equation" r:id="rId4" imgW="214200" imgH="264960" progId="Equation">
                    <p:embed/>
                  </p:oleObj>
                </mc:Choice>
                <mc:Fallback>
                  <p:oleObj name="Equation" r:id="rId4" imgW="214200" imgH="264960" progId="Equation">
                    <p:embed/>
                    <p:pic>
                      <p:nvPicPr>
                        <p:cNvPr id="0" name="Picture 1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4" y="1536"/>
                          <a:ext cx="149" cy="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8778" name="Rectangle 58"/>
          <p:cNvSpPr>
            <a:spLocks noChangeArrowheads="1"/>
          </p:cNvSpPr>
          <p:nvPr/>
        </p:nvSpPr>
        <p:spPr bwMode="auto">
          <a:xfrm>
            <a:off x="990600" y="3943350"/>
            <a:ext cx="7143750" cy="11620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58724" name="AutoShape 4"/>
          <p:cNvSpPr>
            <a:spLocks noChangeArrowheads="1"/>
          </p:cNvSpPr>
          <p:nvPr/>
        </p:nvSpPr>
        <p:spPr bwMode="auto">
          <a:xfrm rot="5400000">
            <a:off x="638175" y="17081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25" name="AutoShape 5"/>
          <p:cNvSpPr>
            <a:spLocks noChangeArrowheads="1"/>
          </p:cNvSpPr>
          <p:nvPr/>
        </p:nvSpPr>
        <p:spPr bwMode="auto">
          <a:xfrm rot="5400000">
            <a:off x="638175" y="24320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26" name="AutoShape 6"/>
          <p:cNvSpPr>
            <a:spLocks noChangeArrowheads="1"/>
          </p:cNvSpPr>
          <p:nvPr/>
        </p:nvSpPr>
        <p:spPr bwMode="auto">
          <a:xfrm rot="5400000">
            <a:off x="638175" y="44323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27" name="Oval 7"/>
          <p:cNvSpPr>
            <a:spLocks noChangeArrowheads="1"/>
          </p:cNvSpPr>
          <p:nvPr/>
        </p:nvSpPr>
        <p:spPr bwMode="auto">
          <a:xfrm>
            <a:off x="6724650" y="3105150"/>
            <a:ext cx="990600" cy="43815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1028700" y="3943350"/>
            <a:ext cx="76962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 sample of size 1817 is needed to reach a desired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precision of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+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.03 at 99% confidence.</a:t>
            </a:r>
          </a:p>
        </p:txBody>
      </p:sp>
      <p:graphicFrame>
        <p:nvGraphicFramePr>
          <p:cNvPr id="158730" name="Object 10">
            <a:hlinkClick r:id="" action="ppaction://ole?verb=0"/>
          </p:cNvPr>
          <p:cNvGraphicFramePr>
            <a:graphicFrameLocks/>
          </p:cNvGraphicFramePr>
          <p:nvPr/>
        </p:nvGraphicFramePr>
        <p:xfrm>
          <a:off x="1554163" y="2844800"/>
          <a:ext cx="6027737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02" name="Equation" r:id="rId6" imgW="2565360" imgH="406080" progId="Equation.DSMT4">
                  <p:embed/>
                </p:oleObj>
              </mc:Choice>
              <mc:Fallback>
                <p:oleObj name="Equation" r:id="rId6" imgW="2565360" imgH="406080" progId="Equation.DSMT4">
                  <p:embed/>
                  <p:pic>
                    <p:nvPicPr>
                      <p:cNvPr id="0" name="Picture 10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163" y="2844800"/>
                        <a:ext cx="6027737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685800" y="1666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Sample Size for an Interval Estimate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a Population Proportion</a:t>
            </a:r>
          </a:p>
        </p:txBody>
      </p:sp>
      <p:graphicFrame>
        <p:nvGraphicFramePr>
          <p:cNvPr id="158776" name="Object 56">
            <a:hlinkClick r:id="" action="ppaction://ole?verb=0"/>
          </p:cNvPr>
          <p:cNvGraphicFramePr>
            <a:graphicFrameLocks/>
          </p:cNvGraphicFramePr>
          <p:nvPr/>
        </p:nvGraphicFramePr>
        <p:xfrm>
          <a:off x="3232150" y="1341438"/>
          <a:ext cx="2633663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03" name="Equation" r:id="rId8" imgW="2882880" imgH="939600" progId="Equation.DSMT4">
                  <p:embed/>
                </p:oleObj>
              </mc:Choice>
              <mc:Fallback>
                <p:oleObj name="Equation" r:id="rId8" imgW="2882880" imgH="939600" progId="Equation.DSMT4">
                  <p:embed/>
                  <p:pic>
                    <p:nvPicPr>
                      <p:cNvPr id="0" name="Picture 56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1341438"/>
                        <a:ext cx="2633663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8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8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58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15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8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15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78" grpId="0" animBg="1"/>
      <p:bldP spid="158724" grpId="0" animBg="1"/>
      <p:bldP spid="158725" grpId="0" animBg="1"/>
      <p:bldP spid="158726" grpId="0" animBg="1"/>
      <p:bldP spid="158727" grpId="0" animBg="1"/>
      <p:bldP spid="158729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685800" y="895350"/>
            <a:ext cx="7772400" cy="270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endParaRPr lang="en-US" sz="24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endParaRPr lang="en-US" sz="8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</a:t>
            </a: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Note: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We used .44 as the best estimate of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in the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preceding expression.  If no information is available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about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, then .5 is often assumed because it provides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the highest possible sample size.  If we had used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.5, the recommended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would have been 1843.</a:t>
            </a:r>
          </a:p>
        </p:txBody>
      </p:sp>
      <p:sp>
        <p:nvSpPr>
          <p:cNvPr id="101475" name="Rectangle 99"/>
          <p:cNvSpPr>
            <a:spLocks noChangeArrowheads="1"/>
          </p:cNvSpPr>
          <p:nvPr/>
        </p:nvSpPr>
        <p:spPr bwMode="auto">
          <a:xfrm>
            <a:off x="685800" y="1666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Sample Size for an Interval Estimate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a Population Proportion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End of Chapter 8</a:t>
            </a: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3797300" y="3048000"/>
            <a:ext cx="1557338" cy="1611313"/>
          </a:xfrm>
          <a:prstGeom prst="roundRect">
            <a:avLst>
              <a:gd name="adj" fmla="val 12065"/>
            </a:avLst>
          </a:prstGeom>
          <a:noFill/>
          <a:ln w="50800">
            <a:solidFill>
              <a:srgbClr val="66FFFF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Freeform 4"/>
          <p:cNvSpPr>
            <a:spLocks/>
          </p:cNvSpPr>
          <p:nvPr/>
        </p:nvSpPr>
        <p:spPr bwMode="auto">
          <a:xfrm>
            <a:off x="3941763" y="2133600"/>
            <a:ext cx="1681162" cy="2670175"/>
          </a:xfrm>
          <a:custGeom>
            <a:avLst/>
            <a:gdLst/>
            <a:ahLst/>
            <a:cxnLst>
              <a:cxn ang="0">
                <a:pos x="119" y="784"/>
              </a:cxn>
              <a:cxn ang="0">
                <a:pos x="0" y="1239"/>
              </a:cxn>
              <a:cxn ang="0">
                <a:pos x="409" y="1681"/>
              </a:cxn>
              <a:cxn ang="0">
                <a:pos x="1058" y="196"/>
              </a:cxn>
              <a:cxn ang="0">
                <a:pos x="1058" y="0"/>
              </a:cxn>
              <a:cxn ang="0">
                <a:pos x="334" y="1252"/>
              </a:cxn>
              <a:cxn ang="0">
                <a:pos x="119" y="784"/>
              </a:cxn>
            </a:cxnLst>
            <a:rect l="0" t="0" r="r" b="b"/>
            <a:pathLst>
              <a:path w="1059" h="1682">
                <a:moveTo>
                  <a:pt x="119" y="784"/>
                </a:moveTo>
                <a:lnTo>
                  <a:pt x="0" y="1239"/>
                </a:lnTo>
                <a:lnTo>
                  <a:pt x="409" y="1681"/>
                </a:lnTo>
                <a:lnTo>
                  <a:pt x="1058" y="196"/>
                </a:lnTo>
                <a:lnTo>
                  <a:pt x="1058" y="0"/>
                </a:lnTo>
                <a:lnTo>
                  <a:pt x="334" y="1252"/>
                </a:lnTo>
                <a:lnTo>
                  <a:pt x="119" y="784"/>
                </a:lnTo>
              </a:path>
            </a:pathLst>
          </a:cu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3" name="Rectangle 87"/>
          <p:cNvSpPr>
            <a:spLocks noChangeArrowheads="1"/>
          </p:cNvSpPr>
          <p:nvPr/>
        </p:nvSpPr>
        <p:spPr bwMode="auto">
          <a:xfrm>
            <a:off x="2044700" y="1981200"/>
            <a:ext cx="5772150" cy="40640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106488"/>
            <a:ext cx="7772400" cy="1366837"/>
          </a:xfrm>
          <a:noFill/>
          <a:ln/>
        </p:spPr>
        <p:txBody>
          <a:bodyPr/>
          <a:lstStyle/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en-US"/>
              <a:t>      There is a 1 </a:t>
            </a:r>
            <a:r>
              <a:rPr lang="en-US">
                <a:latin typeface="Symbol" pitchFamily="18" charset="2"/>
              </a:rPr>
              <a:t>-</a:t>
            </a:r>
            <a:r>
              <a:rPr lang="en-US"/>
              <a:t> </a:t>
            </a:r>
            <a:r>
              <a:rPr lang="en-US" i="1">
                <a:latin typeface="Symbol" pitchFamily="18" charset="2"/>
              </a:rPr>
              <a:t></a:t>
            </a:r>
            <a:r>
              <a:rPr lang="en-US"/>
              <a:t>  probability that the value of a</a:t>
            </a:r>
          </a:p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en-US"/>
              <a:t>sample mean will provide a margin of error of </a:t>
            </a:r>
          </a:p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en-US"/>
              <a:t>or less.</a:t>
            </a:r>
          </a:p>
        </p:txBody>
      </p:sp>
      <p:graphicFrame>
        <p:nvGraphicFramePr>
          <p:cNvPr id="9232" name="Object 16">
            <a:hlinkClick r:id="" action="ppaction://ole?verb=0"/>
          </p:cNvPr>
          <p:cNvGraphicFramePr>
            <a:graphicFrameLocks/>
          </p:cNvGraphicFramePr>
          <p:nvPr/>
        </p:nvGraphicFramePr>
        <p:xfrm>
          <a:off x="7307263" y="1546225"/>
          <a:ext cx="846137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7" name="Equation" r:id="rId4" imgW="798480" imgH="353880" progId="Equation">
                  <p:embed/>
                </p:oleObj>
              </mc:Choice>
              <mc:Fallback>
                <p:oleObj name="Equation" r:id="rId4" imgW="798480" imgH="353880" progId="Equation">
                  <p:embed/>
                  <p:pic>
                    <p:nvPicPr>
                      <p:cNvPr id="0" name="Picture 1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7263" y="1546225"/>
                        <a:ext cx="846137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9" name="Freeform 43"/>
          <p:cNvSpPr>
            <a:spLocks/>
          </p:cNvSpPr>
          <p:nvPr/>
        </p:nvSpPr>
        <p:spPr bwMode="auto">
          <a:xfrm>
            <a:off x="2581275" y="2152650"/>
            <a:ext cx="4403725" cy="3055938"/>
          </a:xfrm>
          <a:custGeom>
            <a:avLst/>
            <a:gdLst/>
            <a:ahLst/>
            <a:cxnLst>
              <a:cxn ang="0">
                <a:pos x="1318" y="18"/>
              </a:cxn>
              <a:cxn ang="0">
                <a:pos x="1234" y="108"/>
              </a:cxn>
              <a:cxn ang="0">
                <a:pos x="1176" y="208"/>
              </a:cxn>
              <a:cxn ang="0">
                <a:pos x="1114" y="334"/>
              </a:cxn>
              <a:cxn ang="0">
                <a:pos x="1068" y="438"/>
              </a:cxn>
              <a:cxn ang="0">
                <a:pos x="1030" y="542"/>
              </a:cxn>
              <a:cxn ang="0">
                <a:pos x="995" y="647"/>
              </a:cxn>
              <a:cxn ang="0">
                <a:pos x="963" y="754"/>
              </a:cxn>
              <a:cxn ang="0">
                <a:pos x="930" y="861"/>
              </a:cxn>
              <a:cxn ang="0">
                <a:pos x="901" y="975"/>
              </a:cxn>
              <a:cxn ang="0">
                <a:pos x="866" y="1088"/>
              </a:cxn>
              <a:cxn ang="0">
                <a:pos x="830" y="1194"/>
              </a:cxn>
              <a:cxn ang="0">
                <a:pos x="786" y="1293"/>
              </a:cxn>
              <a:cxn ang="0">
                <a:pos x="732" y="1399"/>
              </a:cxn>
              <a:cxn ang="0">
                <a:pos x="662" y="1513"/>
              </a:cxn>
              <a:cxn ang="0">
                <a:pos x="588" y="1601"/>
              </a:cxn>
              <a:cxn ang="0">
                <a:pos x="490" y="1683"/>
              </a:cxn>
              <a:cxn ang="0">
                <a:pos x="388" y="1743"/>
              </a:cxn>
              <a:cxn ang="0">
                <a:pos x="295" y="1787"/>
              </a:cxn>
              <a:cxn ang="0">
                <a:pos x="193" y="1826"/>
              </a:cxn>
              <a:cxn ang="0">
                <a:pos x="79" y="1865"/>
              </a:cxn>
              <a:cxn ang="0">
                <a:pos x="6" y="1883"/>
              </a:cxn>
              <a:cxn ang="0">
                <a:pos x="2774" y="1922"/>
              </a:cxn>
              <a:cxn ang="0">
                <a:pos x="2726" y="1877"/>
              </a:cxn>
              <a:cxn ang="0">
                <a:pos x="2622" y="1845"/>
              </a:cxn>
              <a:cxn ang="0">
                <a:pos x="2510" y="1803"/>
              </a:cxn>
              <a:cxn ang="0">
                <a:pos x="2396" y="1755"/>
              </a:cxn>
              <a:cxn ang="0">
                <a:pos x="2278" y="1693"/>
              </a:cxn>
              <a:cxn ang="0">
                <a:pos x="2220" y="1655"/>
              </a:cxn>
              <a:cxn ang="0">
                <a:pos x="2156" y="1589"/>
              </a:cxn>
              <a:cxn ang="0">
                <a:pos x="2082" y="1503"/>
              </a:cxn>
              <a:cxn ang="0">
                <a:pos x="2022" y="1398"/>
              </a:cxn>
              <a:cxn ang="0">
                <a:pos x="1970" y="1298"/>
              </a:cxn>
              <a:cxn ang="0">
                <a:pos x="1928" y="1200"/>
              </a:cxn>
              <a:cxn ang="0">
                <a:pos x="1892" y="1100"/>
              </a:cxn>
              <a:cxn ang="0">
                <a:pos x="1862" y="1010"/>
              </a:cxn>
              <a:cxn ang="0">
                <a:pos x="1830" y="900"/>
              </a:cxn>
              <a:cxn ang="0">
                <a:pos x="1798" y="782"/>
              </a:cxn>
              <a:cxn ang="0">
                <a:pos x="1760" y="656"/>
              </a:cxn>
              <a:cxn ang="0">
                <a:pos x="1712" y="524"/>
              </a:cxn>
              <a:cxn ang="0">
                <a:pos x="1670" y="410"/>
              </a:cxn>
              <a:cxn ang="0">
                <a:pos x="1632" y="328"/>
              </a:cxn>
              <a:cxn ang="0">
                <a:pos x="1590" y="232"/>
              </a:cxn>
              <a:cxn ang="0">
                <a:pos x="1546" y="156"/>
              </a:cxn>
              <a:cxn ang="0">
                <a:pos x="1570" y="194"/>
              </a:cxn>
              <a:cxn ang="0">
                <a:pos x="1550" y="156"/>
              </a:cxn>
              <a:cxn ang="0">
                <a:pos x="1476" y="56"/>
              </a:cxn>
              <a:cxn ang="0">
                <a:pos x="1413" y="8"/>
              </a:cxn>
            </a:cxnLst>
            <a:rect l="0" t="0" r="r" b="b"/>
            <a:pathLst>
              <a:path w="2774" h="1925">
                <a:moveTo>
                  <a:pt x="1390" y="0"/>
                </a:moveTo>
                <a:lnTo>
                  <a:pt x="1350" y="0"/>
                </a:lnTo>
                <a:lnTo>
                  <a:pt x="1318" y="18"/>
                </a:lnTo>
                <a:lnTo>
                  <a:pt x="1289" y="40"/>
                </a:lnTo>
                <a:lnTo>
                  <a:pt x="1266" y="71"/>
                </a:lnTo>
                <a:lnTo>
                  <a:pt x="1234" y="108"/>
                </a:lnTo>
                <a:lnTo>
                  <a:pt x="1220" y="137"/>
                </a:lnTo>
                <a:lnTo>
                  <a:pt x="1196" y="173"/>
                </a:lnTo>
                <a:lnTo>
                  <a:pt x="1176" y="208"/>
                </a:lnTo>
                <a:lnTo>
                  <a:pt x="1152" y="256"/>
                </a:lnTo>
                <a:lnTo>
                  <a:pt x="1132" y="296"/>
                </a:lnTo>
                <a:lnTo>
                  <a:pt x="1114" y="334"/>
                </a:lnTo>
                <a:lnTo>
                  <a:pt x="1094" y="378"/>
                </a:lnTo>
                <a:lnTo>
                  <a:pt x="1082" y="410"/>
                </a:lnTo>
                <a:lnTo>
                  <a:pt x="1068" y="438"/>
                </a:lnTo>
                <a:lnTo>
                  <a:pt x="1052" y="482"/>
                </a:lnTo>
                <a:lnTo>
                  <a:pt x="1040" y="514"/>
                </a:lnTo>
                <a:lnTo>
                  <a:pt x="1030" y="542"/>
                </a:lnTo>
                <a:lnTo>
                  <a:pt x="1022" y="570"/>
                </a:lnTo>
                <a:lnTo>
                  <a:pt x="1008" y="606"/>
                </a:lnTo>
                <a:lnTo>
                  <a:pt x="995" y="647"/>
                </a:lnTo>
                <a:lnTo>
                  <a:pt x="983" y="685"/>
                </a:lnTo>
                <a:lnTo>
                  <a:pt x="971" y="724"/>
                </a:lnTo>
                <a:lnTo>
                  <a:pt x="963" y="754"/>
                </a:lnTo>
                <a:lnTo>
                  <a:pt x="951" y="791"/>
                </a:lnTo>
                <a:lnTo>
                  <a:pt x="940" y="829"/>
                </a:lnTo>
                <a:lnTo>
                  <a:pt x="930" y="861"/>
                </a:lnTo>
                <a:lnTo>
                  <a:pt x="922" y="902"/>
                </a:lnTo>
                <a:lnTo>
                  <a:pt x="911" y="940"/>
                </a:lnTo>
                <a:lnTo>
                  <a:pt x="901" y="975"/>
                </a:lnTo>
                <a:lnTo>
                  <a:pt x="891" y="1007"/>
                </a:lnTo>
                <a:lnTo>
                  <a:pt x="883" y="1041"/>
                </a:lnTo>
                <a:lnTo>
                  <a:pt x="866" y="1088"/>
                </a:lnTo>
                <a:lnTo>
                  <a:pt x="852" y="1123"/>
                </a:lnTo>
                <a:lnTo>
                  <a:pt x="840" y="1162"/>
                </a:lnTo>
                <a:lnTo>
                  <a:pt x="830" y="1194"/>
                </a:lnTo>
                <a:lnTo>
                  <a:pt x="819" y="1222"/>
                </a:lnTo>
                <a:lnTo>
                  <a:pt x="800" y="1263"/>
                </a:lnTo>
                <a:lnTo>
                  <a:pt x="786" y="1293"/>
                </a:lnTo>
                <a:lnTo>
                  <a:pt x="770" y="1328"/>
                </a:lnTo>
                <a:lnTo>
                  <a:pt x="750" y="1367"/>
                </a:lnTo>
                <a:lnTo>
                  <a:pt x="732" y="1399"/>
                </a:lnTo>
                <a:lnTo>
                  <a:pt x="708" y="1437"/>
                </a:lnTo>
                <a:lnTo>
                  <a:pt x="686" y="1477"/>
                </a:lnTo>
                <a:lnTo>
                  <a:pt x="662" y="1513"/>
                </a:lnTo>
                <a:lnTo>
                  <a:pt x="634" y="1551"/>
                </a:lnTo>
                <a:lnTo>
                  <a:pt x="609" y="1577"/>
                </a:lnTo>
                <a:lnTo>
                  <a:pt x="588" y="1601"/>
                </a:lnTo>
                <a:lnTo>
                  <a:pt x="558" y="1633"/>
                </a:lnTo>
                <a:lnTo>
                  <a:pt x="536" y="1653"/>
                </a:lnTo>
                <a:lnTo>
                  <a:pt x="490" y="1683"/>
                </a:lnTo>
                <a:lnTo>
                  <a:pt x="450" y="1705"/>
                </a:lnTo>
                <a:lnTo>
                  <a:pt x="416" y="1723"/>
                </a:lnTo>
                <a:lnTo>
                  <a:pt x="388" y="1743"/>
                </a:lnTo>
                <a:lnTo>
                  <a:pt x="357" y="1759"/>
                </a:lnTo>
                <a:lnTo>
                  <a:pt x="327" y="1772"/>
                </a:lnTo>
                <a:lnTo>
                  <a:pt x="295" y="1787"/>
                </a:lnTo>
                <a:lnTo>
                  <a:pt x="263" y="1799"/>
                </a:lnTo>
                <a:lnTo>
                  <a:pt x="231" y="1808"/>
                </a:lnTo>
                <a:lnTo>
                  <a:pt x="193" y="1826"/>
                </a:lnTo>
                <a:lnTo>
                  <a:pt x="158" y="1838"/>
                </a:lnTo>
                <a:lnTo>
                  <a:pt x="117" y="1853"/>
                </a:lnTo>
                <a:lnTo>
                  <a:pt x="79" y="1865"/>
                </a:lnTo>
                <a:lnTo>
                  <a:pt x="44" y="1874"/>
                </a:lnTo>
                <a:lnTo>
                  <a:pt x="29" y="1877"/>
                </a:lnTo>
                <a:lnTo>
                  <a:pt x="6" y="1883"/>
                </a:lnTo>
                <a:lnTo>
                  <a:pt x="3" y="1907"/>
                </a:lnTo>
                <a:lnTo>
                  <a:pt x="0" y="1925"/>
                </a:lnTo>
                <a:lnTo>
                  <a:pt x="2774" y="1922"/>
                </a:lnTo>
                <a:lnTo>
                  <a:pt x="2772" y="1891"/>
                </a:lnTo>
                <a:lnTo>
                  <a:pt x="2748" y="1885"/>
                </a:lnTo>
                <a:lnTo>
                  <a:pt x="2726" y="1877"/>
                </a:lnTo>
                <a:lnTo>
                  <a:pt x="2684" y="1865"/>
                </a:lnTo>
                <a:lnTo>
                  <a:pt x="2654" y="1855"/>
                </a:lnTo>
                <a:lnTo>
                  <a:pt x="2622" y="1845"/>
                </a:lnTo>
                <a:lnTo>
                  <a:pt x="2596" y="1835"/>
                </a:lnTo>
                <a:lnTo>
                  <a:pt x="2558" y="1825"/>
                </a:lnTo>
                <a:lnTo>
                  <a:pt x="2510" y="1803"/>
                </a:lnTo>
                <a:lnTo>
                  <a:pt x="2468" y="1789"/>
                </a:lnTo>
                <a:lnTo>
                  <a:pt x="2432" y="1775"/>
                </a:lnTo>
                <a:lnTo>
                  <a:pt x="2396" y="1755"/>
                </a:lnTo>
                <a:lnTo>
                  <a:pt x="2362" y="1737"/>
                </a:lnTo>
                <a:lnTo>
                  <a:pt x="2316" y="1715"/>
                </a:lnTo>
                <a:lnTo>
                  <a:pt x="2278" y="1693"/>
                </a:lnTo>
                <a:lnTo>
                  <a:pt x="2258" y="1681"/>
                </a:lnTo>
                <a:lnTo>
                  <a:pt x="2240" y="1671"/>
                </a:lnTo>
                <a:lnTo>
                  <a:pt x="2220" y="1655"/>
                </a:lnTo>
                <a:lnTo>
                  <a:pt x="2206" y="1643"/>
                </a:lnTo>
                <a:lnTo>
                  <a:pt x="2181" y="1615"/>
                </a:lnTo>
                <a:lnTo>
                  <a:pt x="2156" y="1589"/>
                </a:lnTo>
                <a:lnTo>
                  <a:pt x="2129" y="1563"/>
                </a:lnTo>
                <a:lnTo>
                  <a:pt x="2105" y="1531"/>
                </a:lnTo>
                <a:lnTo>
                  <a:pt x="2082" y="1503"/>
                </a:lnTo>
                <a:lnTo>
                  <a:pt x="2057" y="1461"/>
                </a:lnTo>
                <a:lnTo>
                  <a:pt x="2039" y="1432"/>
                </a:lnTo>
                <a:lnTo>
                  <a:pt x="2022" y="1398"/>
                </a:lnTo>
                <a:lnTo>
                  <a:pt x="2004" y="1364"/>
                </a:lnTo>
                <a:lnTo>
                  <a:pt x="1986" y="1332"/>
                </a:lnTo>
                <a:lnTo>
                  <a:pt x="1970" y="1298"/>
                </a:lnTo>
                <a:lnTo>
                  <a:pt x="1956" y="1270"/>
                </a:lnTo>
                <a:lnTo>
                  <a:pt x="1944" y="1240"/>
                </a:lnTo>
                <a:lnTo>
                  <a:pt x="1928" y="1200"/>
                </a:lnTo>
                <a:lnTo>
                  <a:pt x="1914" y="1158"/>
                </a:lnTo>
                <a:lnTo>
                  <a:pt x="1904" y="1132"/>
                </a:lnTo>
                <a:lnTo>
                  <a:pt x="1892" y="1100"/>
                </a:lnTo>
                <a:lnTo>
                  <a:pt x="1882" y="1072"/>
                </a:lnTo>
                <a:lnTo>
                  <a:pt x="1872" y="1044"/>
                </a:lnTo>
                <a:lnTo>
                  <a:pt x="1862" y="1010"/>
                </a:lnTo>
                <a:lnTo>
                  <a:pt x="1852" y="976"/>
                </a:lnTo>
                <a:lnTo>
                  <a:pt x="1840" y="932"/>
                </a:lnTo>
                <a:lnTo>
                  <a:pt x="1830" y="900"/>
                </a:lnTo>
                <a:lnTo>
                  <a:pt x="1818" y="854"/>
                </a:lnTo>
                <a:lnTo>
                  <a:pt x="1808" y="818"/>
                </a:lnTo>
                <a:lnTo>
                  <a:pt x="1798" y="782"/>
                </a:lnTo>
                <a:lnTo>
                  <a:pt x="1788" y="744"/>
                </a:lnTo>
                <a:lnTo>
                  <a:pt x="1778" y="710"/>
                </a:lnTo>
                <a:lnTo>
                  <a:pt x="1760" y="656"/>
                </a:lnTo>
                <a:lnTo>
                  <a:pt x="1742" y="598"/>
                </a:lnTo>
                <a:lnTo>
                  <a:pt x="1726" y="560"/>
                </a:lnTo>
                <a:lnTo>
                  <a:pt x="1712" y="524"/>
                </a:lnTo>
                <a:lnTo>
                  <a:pt x="1702" y="494"/>
                </a:lnTo>
                <a:lnTo>
                  <a:pt x="1686" y="450"/>
                </a:lnTo>
                <a:lnTo>
                  <a:pt x="1670" y="410"/>
                </a:lnTo>
                <a:lnTo>
                  <a:pt x="1648" y="354"/>
                </a:lnTo>
                <a:lnTo>
                  <a:pt x="1660" y="384"/>
                </a:lnTo>
                <a:lnTo>
                  <a:pt x="1632" y="328"/>
                </a:lnTo>
                <a:lnTo>
                  <a:pt x="1622" y="298"/>
                </a:lnTo>
                <a:lnTo>
                  <a:pt x="1608" y="266"/>
                </a:lnTo>
                <a:lnTo>
                  <a:pt x="1590" y="232"/>
                </a:lnTo>
                <a:lnTo>
                  <a:pt x="1562" y="181"/>
                </a:lnTo>
                <a:lnTo>
                  <a:pt x="1560" y="178"/>
                </a:lnTo>
                <a:lnTo>
                  <a:pt x="1546" y="156"/>
                </a:lnTo>
                <a:lnTo>
                  <a:pt x="1530" y="128"/>
                </a:lnTo>
                <a:lnTo>
                  <a:pt x="1542" y="144"/>
                </a:lnTo>
                <a:lnTo>
                  <a:pt x="1570" y="194"/>
                </a:lnTo>
                <a:lnTo>
                  <a:pt x="1580" y="214"/>
                </a:lnTo>
                <a:lnTo>
                  <a:pt x="1553" y="167"/>
                </a:lnTo>
                <a:lnTo>
                  <a:pt x="1550" y="156"/>
                </a:lnTo>
                <a:lnTo>
                  <a:pt x="1518" y="110"/>
                </a:lnTo>
                <a:lnTo>
                  <a:pt x="1498" y="84"/>
                </a:lnTo>
                <a:lnTo>
                  <a:pt x="1476" y="56"/>
                </a:lnTo>
                <a:lnTo>
                  <a:pt x="1456" y="36"/>
                </a:lnTo>
                <a:lnTo>
                  <a:pt x="1434" y="22"/>
                </a:lnTo>
                <a:lnTo>
                  <a:pt x="1413" y="8"/>
                </a:lnTo>
                <a:lnTo>
                  <a:pt x="1390" y="0"/>
                </a:lnTo>
              </a:path>
            </a:pathLst>
          </a:cu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60" name="Freeform 44"/>
          <p:cNvSpPr>
            <a:spLocks noChangeArrowheads="1"/>
          </p:cNvSpPr>
          <p:nvPr/>
        </p:nvSpPr>
        <p:spPr bwMode="auto">
          <a:xfrm>
            <a:off x="4776788" y="5094288"/>
            <a:ext cx="1587" cy="190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0"/>
              </a:cxn>
            </a:cxnLst>
            <a:rect l="0" t="0" r="r" b="b"/>
            <a:pathLst>
              <a:path w="1" h="120">
                <a:moveTo>
                  <a:pt x="0" y="0"/>
                </a:moveTo>
                <a:lnTo>
                  <a:pt x="0" y="12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1" name="Rectangle 45"/>
          <p:cNvSpPr>
            <a:spLocks noChangeArrowheads="1"/>
          </p:cNvSpPr>
          <p:nvPr/>
        </p:nvSpPr>
        <p:spPr bwMode="auto">
          <a:xfrm>
            <a:off x="4605338" y="5165725"/>
            <a:ext cx="35718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>
                <a:effectLst/>
                <a:latin typeface="Symbol" pitchFamily="18" charset="2"/>
              </a:rPr>
              <a:t></a:t>
            </a:r>
          </a:p>
        </p:txBody>
      </p:sp>
      <p:sp>
        <p:nvSpPr>
          <p:cNvPr id="9262" name="Rectangle 46"/>
          <p:cNvSpPr>
            <a:spLocks noChangeArrowheads="1"/>
          </p:cNvSpPr>
          <p:nvPr/>
        </p:nvSpPr>
        <p:spPr bwMode="auto">
          <a:xfrm>
            <a:off x="2247900" y="3917950"/>
            <a:ext cx="7096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>
                <a:effectLst/>
                <a:latin typeface="Symbol" pitchFamily="18" charset="2"/>
              </a:rPr>
              <a:t></a:t>
            </a:r>
            <a:r>
              <a:rPr lang="en-US" sz="2400">
                <a:effectLst/>
                <a:latin typeface="Book Antiqua" pitchFamily="18" charset="0"/>
              </a:rPr>
              <a:t>/2</a:t>
            </a:r>
          </a:p>
        </p:txBody>
      </p:sp>
      <p:sp>
        <p:nvSpPr>
          <p:cNvPr id="9263" name="Rectangle 47"/>
          <p:cNvSpPr>
            <a:spLocks noChangeArrowheads="1"/>
          </p:cNvSpPr>
          <p:nvPr/>
        </p:nvSpPr>
        <p:spPr bwMode="auto">
          <a:xfrm>
            <a:off x="6643688" y="3917950"/>
            <a:ext cx="7096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>
                <a:effectLst/>
                <a:latin typeface="Symbol" pitchFamily="18" charset="2"/>
              </a:rPr>
              <a:t></a:t>
            </a:r>
            <a:r>
              <a:rPr lang="en-US" sz="2400">
                <a:effectLst/>
                <a:latin typeface="Book Antiqua" pitchFamily="18" charset="0"/>
              </a:rPr>
              <a:t>/2</a:t>
            </a:r>
          </a:p>
        </p:txBody>
      </p:sp>
      <p:grpSp>
        <p:nvGrpSpPr>
          <p:cNvPr id="9264" name="Group 48"/>
          <p:cNvGrpSpPr>
            <a:grpSpLocks/>
          </p:cNvGrpSpPr>
          <p:nvPr/>
        </p:nvGrpSpPr>
        <p:grpSpPr bwMode="auto">
          <a:xfrm>
            <a:off x="3971925" y="3808413"/>
            <a:ext cx="1606550" cy="819150"/>
            <a:chOff x="2409" y="2379"/>
            <a:chExt cx="1012" cy="516"/>
          </a:xfrm>
        </p:grpSpPr>
        <p:sp>
          <p:nvSpPr>
            <p:cNvPr id="9265" name="Rectangle 49"/>
            <p:cNvSpPr>
              <a:spLocks noChangeArrowheads="1"/>
            </p:cNvSpPr>
            <p:nvPr/>
          </p:nvSpPr>
          <p:spPr bwMode="auto">
            <a:xfrm>
              <a:off x="2409" y="2379"/>
              <a:ext cx="1012" cy="5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effectLst/>
                  <a:latin typeface="Book Antiqua" pitchFamily="18" charset="0"/>
                </a:rPr>
                <a:t>1 - </a:t>
              </a:r>
              <a:r>
                <a:rPr lang="en-US" sz="2400" i="1">
                  <a:effectLst/>
                  <a:latin typeface="Symbol" pitchFamily="18" charset="2"/>
                </a:rPr>
                <a:t></a:t>
              </a:r>
              <a:r>
                <a:rPr lang="en-US" sz="2400">
                  <a:effectLst/>
                  <a:latin typeface="Book Antiqua" pitchFamily="18" charset="0"/>
                </a:rPr>
                <a:t>  of all</a:t>
              </a:r>
            </a:p>
            <a:p>
              <a:pPr algn="l"/>
              <a:r>
                <a:rPr lang="en-US" sz="2400">
                  <a:effectLst/>
                  <a:latin typeface="Book Antiqua" pitchFamily="18" charset="0"/>
                </a:rPr>
                <a:t>     values</a:t>
              </a:r>
            </a:p>
          </p:txBody>
        </p:sp>
        <p:graphicFrame>
          <p:nvGraphicFramePr>
            <p:cNvPr id="9266" name="Object 5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526" y="2704"/>
            <a:ext cx="136" cy="1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48" name="Equation" r:id="rId6" imgW="201600" imgH="188640" progId="Equation.DSMT4">
                    <p:embed/>
                  </p:oleObj>
                </mc:Choice>
                <mc:Fallback>
                  <p:oleObj name="Equation" r:id="rId6" imgW="201600" imgH="188640" progId="Equation.DSMT4">
                    <p:embed/>
                    <p:pic>
                      <p:nvPicPr>
                        <p:cNvPr id="0" name="Picture 5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6" y="2704"/>
                          <a:ext cx="136" cy="1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28398" dir="1593903" algn="ctr" rotWithShape="0">
                            <a:schemeClr val="bg2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67" name="Freeform 51"/>
          <p:cNvSpPr>
            <a:spLocks/>
          </p:cNvSpPr>
          <p:nvPr/>
        </p:nvSpPr>
        <p:spPr bwMode="auto">
          <a:xfrm>
            <a:off x="2519363" y="4913313"/>
            <a:ext cx="681037" cy="295275"/>
          </a:xfrm>
          <a:custGeom>
            <a:avLst/>
            <a:gdLst/>
            <a:ahLst/>
            <a:cxnLst>
              <a:cxn ang="0">
                <a:pos x="428" y="24"/>
              </a:cxn>
              <a:cxn ang="0">
                <a:pos x="429" y="12"/>
              </a:cxn>
              <a:cxn ang="0">
                <a:pos x="429" y="41"/>
              </a:cxn>
              <a:cxn ang="0">
                <a:pos x="429" y="62"/>
              </a:cxn>
              <a:cxn ang="0">
                <a:pos x="425" y="90"/>
              </a:cxn>
              <a:cxn ang="0">
                <a:pos x="426" y="113"/>
              </a:cxn>
              <a:cxn ang="0">
                <a:pos x="426" y="137"/>
              </a:cxn>
              <a:cxn ang="0">
                <a:pos x="428" y="159"/>
              </a:cxn>
              <a:cxn ang="0">
                <a:pos x="428" y="180"/>
              </a:cxn>
              <a:cxn ang="0">
                <a:pos x="2" y="186"/>
              </a:cxn>
              <a:cxn ang="0">
                <a:pos x="3" y="173"/>
              </a:cxn>
              <a:cxn ang="0">
                <a:pos x="0" y="174"/>
              </a:cxn>
              <a:cxn ang="0">
                <a:pos x="3" y="155"/>
              </a:cxn>
              <a:cxn ang="0">
                <a:pos x="21" y="150"/>
              </a:cxn>
              <a:cxn ang="0">
                <a:pos x="44" y="143"/>
              </a:cxn>
              <a:cxn ang="0">
                <a:pos x="74" y="134"/>
              </a:cxn>
              <a:cxn ang="0">
                <a:pos x="96" y="129"/>
              </a:cxn>
              <a:cxn ang="0">
                <a:pos x="119" y="120"/>
              </a:cxn>
              <a:cxn ang="0">
                <a:pos x="144" y="114"/>
              </a:cxn>
              <a:cxn ang="0">
                <a:pos x="170" y="105"/>
              </a:cxn>
              <a:cxn ang="0">
                <a:pos x="193" y="98"/>
              </a:cxn>
              <a:cxn ang="0">
                <a:pos x="213" y="87"/>
              </a:cxn>
              <a:cxn ang="0">
                <a:pos x="239" y="80"/>
              </a:cxn>
              <a:cxn ang="0">
                <a:pos x="266" y="71"/>
              </a:cxn>
              <a:cxn ang="0">
                <a:pos x="285" y="63"/>
              </a:cxn>
              <a:cxn ang="0">
                <a:pos x="313" y="50"/>
              </a:cxn>
              <a:cxn ang="0">
                <a:pos x="337" y="42"/>
              </a:cxn>
              <a:cxn ang="0">
                <a:pos x="362" y="30"/>
              </a:cxn>
              <a:cxn ang="0">
                <a:pos x="387" y="18"/>
              </a:cxn>
              <a:cxn ang="0">
                <a:pos x="409" y="10"/>
              </a:cxn>
              <a:cxn ang="0">
                <a:pos x="429" y="0"/>
              </a:cxn>
              <a:cxn ang="0">
                <a:pos x="429" y="0"/>
              </a:cxn>
            </a:cxnLst>
            <a:rect l="0" t="0" r="r" b="b"/>
            <a:pathLst>
              <a:path w="429" h="186">
                <a:moveTo>
                  <a:pt x="428" y="24"/>
                </a:moveTo>
                <a:lnTo>
                  <a:pt x="429" y="12"/>
                </a:lnTo>
                <a:lnTo>
                  <a:pt x="429" y="41"/>
                </a:lnTo>
                <a:lnTo>
                  <a:pt x="429" y="62"/>
                </a:lnTo>
                <a:lnTo>
                  <a:pt x="425" y="90"/>
                </a:lnTo>
                <a:lnTo>
                  <a:pt x="426" y="113"/>
                </a:lnTo>
                <a:lnTo>
                  <a:pt x="426" y="137"/>
                </a:lnTo>
                <a:lnTo>
                  <a:pt x="428" y="159"/>
                </a:lnTo>
                <a:lnTo>
                  <a:pt x="428" y="180"/>
                </a:lnTo>
                <a:lnTo>
                  <a:pt x="2" y="186"/>
                </a:lnTo>
                <a:lnTo>
                  <a:pt x="3" y="173"/>
                </a:lnTo>
                <a:lnTo>
                  <a:pt x="0" y="174"/>
                </a:lnTo>
                <a:lnTo>
                  <a:pt x="3" y="155"/>
                </a:lnTo>
                <a:lnTo>
                  <a:pt x="21" y="150"/>
                </a:lnTo>
                <a:lnTo>
                  <a:pt x="44" y="143"/>
                </a:lnTo>
                <a:lnTo>
                  <a:pt x="74" y="134"/>
                </a:lnTo>
                <a:lnTo>
                  <a:pt x="96" y="129"/>
                </a:lnTo>
                <a:lnTo>
                  <a:pt x="119" y="120"/>
                </a:lnTo>
                <a:lnTo>
                  <a:pt x="144" y="114"/>
                </a:lnTo>
                <a:lnTo>
                  <a:pt x="170" y="105"/>
                </a:lnTo>
                <a:lnTo>
                  <a:pt x="193" y="98"/>
                </a:lnTo>
                <a:lnTo>
                  <a:pt x="213" y="87"/>
                </a:lnTo>
                <a:lnTo>
                  <a:pt x="239" y="80"/>
                </a:lnTo>
                <a:lnTo>
                  <a:pt x="266" y="71"/>
                </a:lnTo>
                <a:lnTo>
                  <a:pt x="285" y="63"/>
                </a:lnTo>
                <a:lnTo>
                  <a:pt x="313" y="50"/>
                </a:lnTo>
                <a:lnTo>
                  <a:pt x="337" y="42"/>
                </a:lnTo>
                <a:lnTo>
                  <a:pt x="362" y="30"/>
                </a:lnTo>
                <a:lnTo>
                  <a:pt x="387" y="18"/>
                </a:lnTo>
                <a:lnTo>
                  <a:pt x="409" y="10"/>
                </a:lnTo>
                <a:lnTo>
                  <a:pt x="429" y="0"/>
                </a:lnTo>
                <a:lnTo>
                  <a:pt x="429" y="0"/>
                </a:lnTo>
              </a:path>
            </a:pathLst>
          </a:custGeom>
          <a:solidFill>
            <a:srgbClr val="00206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68" name="Freeform 52"/>
          <p:cNvSpPr>
            <a:spLocks/>
          </p:cNvSpPr>
          <p:nvPr/>
        </p:nvSpPr>
        <p:spPr bwMode="auto">
          <a:xfrm>
            <a:off x="6391275" y="4945063"/>
            <a:ext cx="628650" cy="263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2"/>
              </a:cxn>
              <a:cxn ang="0">
                <a:pos x="2" y="24"/>
              </a:cxn>
              <a:cxn ang="0">
                <a:pos x="2" y="52"/>
              </a:cxn>
              <a:cxn ang="0">
                <a:pos x="1" y="77"/>
              </a:cxn>
              <a:cxn ang="0">
                <a:pos x="1" y="99"/>
              </a:cxn>
              <a:cxn ang="0">
                <a:pos x="1" y="122"/>
              </a:cxn>
              <a:cxn ang="0">
                <a:pos x="1" y="144"/>
              </a:cxn>
              <a:cxn ang="0">
                <a:pos x="2" y="166"/>
              </a:cxn>
              <a:cxn ang="0">
                <a:pos x="395" y="163"/>
              </a:cxn>
              <a:cxn ang="0">
                <a:pos x="396" y="151"/>
              </a:cxn>
              <a:cxn ang="0">
                <a:pos x="396" y="141"/>
              </a:cxn>
              <a:cxn ang="0">
                <a:pos x="393" y="138"/>
              </a:cxn>
              <a:cxn ang="0">
                <a:pos x="388" y="136"/>
              </a:cxn>
              <a:cxn ang="0">
                <a:pos x="372" y="130"/>
              </a:cxn>
              <a:cxn ang="0">
                <a:pos x="350" y="124"/>
              </a:cxn>
              <a:cxn ang="0">
                <a:pos x="328" y="118"/>
              </a:cxn>
              <a:cxn ang="0">
                <a:pos x="308" y="112"/>
              </a:cxn>
              <a:cxn ang="0">
                <a:pos x="280" y="104"/>
              </a:cxn>
              <a:cxn ang="0">
                <a:pos x="258" y="96"/>
              </a:cxn>
              <a:cxn ang="0">
                <a:pos x="234" y="88"/>
              </a:cxn>
              <a:cxn ang="0">
                <a:pos x="208" y="80"/>
              </a:cxn>
              <a:cxn ang="0">
                <a:pos x="178" y="68"/>
              </a:cxn>
              <a:cxn ang="0">
                <a:pos x="148" y="58"/>
              </a:cxn>
              <a:cxn ang="0">
                <a:pos x="128" y="50"/>
              </a:cxn>
              <a:cxn ang="0">
                <a:pos x="111" y="43"/>
              </a:cxn>
              <a:cxn ang="0">
                <a:pos x="90" y="34"/>
              </a:cxn>
              <a:cxn ang="0">
                <a:pos x="64" y="24"/>
              </a:cxn>
              <a:cxn ang="0">
                <a:pos x="36" y="14"/>
              </a:cxn>
              <a:cxn ang="0">
                <a:pos x="15" y="4"/>
              </a:cxn>
              <a:cxn ang="0">
                <a:pos x="3" y="0"/>
              </a:cxn>
              <a:cxn ang="0">
                <a:pos x="3" y="0"/>
              </a:cxn>
            </a:cxnLst>
            <a:rect l="0" t="0" r="r" b="b"/>
            <a:pathLst>
              <a:path w="396" h="166">
                <a:moveTo>
                  <a:pt x="0" y="0"/>
                </a:moveTo>
                <a:lnTo>
                  <a:pt x="3" y="2"/>
                </a:lnTo>
                <a:lnTo>
                  <a:pt x="2" y="24"/>
                </a:lnTo>
                <a:lnTo>
                  <a:pt x="2" y="52"/>
                </a:lnTo>
                <a:lnTo>
                  <a:pt x="1" y="77"/>
                </a:lnTo>
                <a:lnTo>
                  <a:pt x="1" y="99"/>
                </a:lnTo>
                <a:lnTo>
                  <a:pt x="1" y="122"/>
                </a:lnTo>
                <a:lnTo>
                  <a:pt x="1" y="144"/>
                </a:lnTo>
                <a:lnTo>
                  <a:pt x="2" y="166"/>
                </a:lnTo>
                <a:lnTo>
                  <a:pt x="395" y="163"/>
                </a:lnTo>
                <a:lnTo>
                  <a:pt x="396" y="151"/>
                </a:lnTo>
                <a:lnTo>
                  <a:pt x="396" y="141"/>
                </a:lnTo>
                <a:lnTo>
                  <a:pt x="393" y="138"/>
                </a:lnTo>
                <a:lnTo>
                  <a:pt x="388" y="136"/>
                </a:lnTo>
                <a:lnTo>
                  <a:pt x="372" y="130"/>
                </a:lnTo>
                <a:lnTo>
                  <a:pt x="350" y="124"/>
                </a:lnTo>
                <a:lnTo>
                  <a:pt x="328" y="118"/>
                </a:lnTo>
                <a:lnTo>
                  <a:pt x="308" y="112"/>
                </a:lnTo>
                <a:lnTo>
                  <a:pt x="280" y="104"/>
                </a:lnTo>
                <a:lnTo>
                  <a:pt x="258" y="96"/>
                </a:lnTo>
                <a:lnTo>
                  <a:pt x="234" y="88"/>
                </a:lnTo>
                <a:lnTo>
                  <a:pt x="208" y="80"/>
                </a:lnTo>
                <a:lnTo>
                  <a:pt x="178" y="68"/>
                </a:lnTo>
                <a:lnTo>
                  <a:pt x="148" y="58"/>
                </a:lnTo>
                <a:lnTo>
                  <a:pt x="128" y="50"/>
                </a:lnTo>
                <a:lnTo>
                  <a:pt x="111" y="43"/>
                </a:lnTo>
                <a:lnTo>
                  <a:pt x="90" y="34"/>
                </a:lnTo>
                <a:lnTo>
                  <a:pt x="64" y="24"/>
                </a:lnTo>
                <a:lnTo>
                  <a:pt x="36" y="14"/>
                </a:lnTo>
                <a:lnTo>
                  <a:pt x="15" y="4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solidFill>
            <a:srgbClr val="00206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69" name="Line 53"/>
          <p:cNvSpPr>
            <a:spLocks noChangeShapeType="1"/>
          </p:cNvSpPr>
          <p:nvPr/>
        </p:nvSpPr>
        <p:spPr bwMode="auto">
          <a:xfrm>
            <a:off x="2724150" y="4464050"/>
            <a:ext cx="209550" cy="496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0" name="Line 54"/>
          <p:cNvSpPr>
            <a:spLocks noChangeShapeType="1"/>
          </p:cNvSpPr>
          <p:nvPr/>
        </p:nvSpPr>
        <p:spPr bwMode="auto">
          <a:xfrm flipH="1">
            <a:off x="6654800" y="4462463"/>
            <a:ext cx="257175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71" name="Group 55"/>
          <p:cNvGrpSpPr>
            <a:grpSpLocks/>
          </p:cNvGrpSpPr>
          <p:nvPr/>
        </p:nvGrpSpPr>
        <p:grpSpPr bwMode="auto">
          <a:xfrm>
            <a:off x="5430838" y="2533650"/>
            <a:ext cx="2008187" cy="1184275"/>
            <a:chOff x="3193" y="1531"/>
            <a:chExt cx="1265" cy="746"/>
          </a:xfrm>
        </p:grpSpPr>
        <p:sp>
          <p:nvSpPr>
            <p:cNvPr id="9272" name="Rectangle 56"/>
            <p:cNvSpPr>
              <a:spLocks noChangeArrowheads="1"/>
            </p:cNvSpPr>
            <p:nvPr/>
          </p:nvSpPr>
          <p:spPr bwMode="auto">
            <a:xfrm>
              <a:off x="3193" y="1531"/>
              <a:ext cx="1265" cy="7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effectLst/>
                  <a:latin typeface="Book Antiqua" pitchFamily="18" charset="0"/>
                </a:rPr>
                <a:t>Sampling</a:t>
              </a:r>
            </a:p>
            <a:p>
              <a:pPr algn="l"/>
              <a:r>
                <a:rPr lang="en-US" sz="2400">
                  <a:effectLst/>
                  <a:latin typeface="Book Antiqua" pitchFamily="18" charset="0"/>
                </a:rPr>
                <a:t>   distribution</a:t>
              </a:r>
            </a:p>
            <a:p>
              <a:pPr algn="l"/>
              <a:r>
                <a:rPr lang="en-US" sz="2400">
                  <a:effectLst/>
                  <a:latin typeface="Book Antiqua" pitchFamily="18" charset="0"/>
                </a:rPr>
                <a:t>      of </a:t>
              </a:r>
            </a:p>
          </p:txBody>
        </p:sp>
        <p:graphicFrame>
          <p:nvGraphicFramePr>
            <p:cNvPr id="9273" name="Object 5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774" y="2083"/>
            <a:ext cx="127" cy="1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49" name="Equation" r:id="rId8" imgW="201600" imgH="188640" progId="Equation.2">
                    <p:embed/>
                  </p:oleObj>
                </mc:Choice>
                <mc:Fallback>
                  <p:oleObj name="Equation" r:id="rId8" imgW="201600" imgH="188640" progId="Equation.2">
                    <p:embed/>
                    <p:pic>
                      <p:nvPicPr>
                        <p:cNvPr id="0" name="Picture 5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4" y="2083"/>
                          <a:ext cx="127" cy="1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74" name="Line 58"/>
          <p:cNvSpPr>
            <a:spLocks noChangeShapeType="1"/>
          </p:cNvSpPr>
          <p:nvPr/>
        </p:nvSpPr>
        <p:spPr bwMode="auto">
          <a:xfrm>
            <a:off x="3197225" y="4681538"/>
            <a:ext cx="0" cy="1174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5" name="Line 59"/>
          <p:cNvSpPr>
            <a:spLocks noChangeShapeType="1"/>
          </p:cNvSpPr>
          <p:nvPr/>
        </p:nvSpPr>
        <p:spPr bwMode="auto">
          <a:xfrm>
            <a:off x="6392863" y="4681538"/>
            <a:ext cx="0" cy="1174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76" name="Object 60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21563" y="5089525"/>
          <a:ext cx="211137" cy="1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0" name="Equation" r:id="rId10" imgW="201600" imgH="188640" progId="Equation.DSMT4">
                  <p:embed/>
                </p:oleObj>
              </mc:Choice>
              <mc:Fallback>
                <p:oleObj name="Equation" r:id="rId10" imgW="201600" imgH="188640" progId="Equation.DSMT4">
                  <p:embed/>
                  <p:pic>
                    <p:nvPicPr>
                      <p:cNvPr id="0" name="Picture 60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1563" y="5089525"/>
                        <a:ext cx="211137" cy="1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77" name="Line 61"/>
          <p:cNvSpPr>
            <a:spLocks noChangeShapeType="1"/>
          </p:cNvSpPr>
          <p:nvPr/>
        </p:nvSpPr>
        <p:spPr bwMode="auto">
          <a:xfrm>
            <a:off x="2306638" y="5207000"/>
            <a:ext cx="5002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85" name="Group 69"/>
          <p:cNvGrpSpPr>
            <a:grpSpLocks/>
          </p:cNvGrpSpPr>
          <p:nvPr/>
        </p:nvGrpSpPr>
        <p:grpSpPr bwMode="auto">
          <a:xfrm>
            <a:off x="2420938" y="2078038"/>
            <a:ext cx="4683125" cy="2959100"/>
            <a:chOff x="1078" y="789"/>
            <a:chExt cx="2947" cy="1852"/>
          </a:xfrm>
        </p:grpSpPr>
        <p:sp>
          <p:nvSpPr>
            <p:cNvPr id="9286" name="Arc 70"/>
            <p:cNvSpPr>
              <a:spLocks/>
            </p:cNvSpPr>
            <p:nvPr/>
          </p:nvSpPr>
          <p:spPr bwMode="auto">
            <a:xfrm rot="6300000">
              <a:off x="1853" y="1162"/>
              <a:ext cx="960" cy="213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7" name="Arc 71"/>
            <p:cNvSpPr>
              <a:spLocks/>
            </p:cNvSpPr>
            <p:nvPr/>
          </p:nvSpPr>
          <p:spPr bwMode="auto">
            <a:xfrm rot="17057622">
              <a:off x="1474" y="1914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8" name="Arc 72"/>
            <p:cNvSpPr>
              <a:spLocks/>
            </p:cNvSpPr>
            <p:nvPr/>
          </p:nvSpPr>
          <p:spPr bwMode="auto">
            <a:xfrm rot="20700000">
              <a:off x="1078" y="2475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" name="Arc 73"/>
            <p:cNvSpPr>
              <a:spLocks/>
            </p:cNvSpPr>
            <p:nvPr/>
          </p:nvSpPr>
          <p:spPr bwMode="auto">
            <a:xfrm rot="15300000" flipH="1">
              <a:off x="2293" y="1162"/>
              <a:ext cx="960" cy="213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0" name="Arc 74"/>
            <p:cNvSpPr>
              <a:spLocks/>
            </p:cNvSpPr>
            <p:nvPr/>
          </p:nvSpPr>
          <p:spPr bwMode="auto">
            <a:xfrm rot="4542378" flipH="1">
              <a:off x="2841" y="1914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1" name="Arc 75"/>
            <p:cNvSpPr>
              <a:spLocks/>
            </p:cNvSpPr>
            <p:nvPr/>
          </p:nvSpPr>
          <p:spPr bwMode="auto">
            <a:xfrm rot="900000" flipH="1">
              <a:off x="3328" y="2477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92" name="AutoShape 76"/>
          <p:cNvSpPr>
            <a:spLocks noChangeArrowheads="1"/>
          </p:cNvSpPr>
          <p:nvPr/>
        </p:nvSpPr>
        <p:spPr bwMode="auto">
          <a:xfrm rot="5400000">
            <a:off x="1792288" y="397668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3" name="Freeform 77"/>
          <p:cNvSpPr>
            <a:spLocks noChangeArrowheads="1"/>
          </p:cNvSpPr>
          <p:nvPr/>
        </p:nvSpPr>
        <p:spPr bwMode="auto">
          <a:xfrm>
            <a:off x="4781550" y="5646738"/>
            <a:ext cx="1588" cy="190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0"/>
              </a:cxn>
            </a:cxnLst>
            <a:rect l="0" t="0" r="r" b="b"/>
            <a:pathLst>
              <a:path w="1" h="120">
                <a:moveTo>
                  <a:pt x="0" y="0"/>
                </a:moveTo>
                <a:lnTo>
                  <a:pt x="0" y="12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02" name="Group 86"/>
          <p:cNvGrpSpPr>
            <a:grpSpLocks/>
          </p:cNvGrpSpPr>
          <p:nvPr/>
        </p:nvGrpSpPr>
        <p:grpSpPr bwMode="auto">
          <a:xfrm>
            <a:off x="4786313" y="5592763"/>
            <a:ext cx="1595437" cy="363537"/>
            <a:chOff x="2895" y="3503"/>
            <a:chExt cx="1005" cy="229"/>
          </a:xfrm>
        </p:grpSpPr>
        <p:graphicFrame>
          <p:nvGraphicFramePr>
            <p:cNvPr id="9295" name="Object 79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154" y="3503"/>
            <a:ext cx="533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51" name="Equation" r:id="rId12" imgW="798480" imgH="353880" progId="Equation">
                    <p:embed/>
                  </p:oleObj>
                </mc:Choice>
                <mc:Fallback>
                  <p:oleObj name="Equation" r:id="rId12" imgW="798480" imgH="353880" progId="Equation">
                    <p:embed/>
                    <p:pic>
                      <p:nvPicPr>
                        <p:cNvPr id="0" name="Picture 7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4" y="3503"/>
                          <a:ext cx="533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96" name="Line 80"/>
            <p:cNvSpPr>
              <a:spLocks noChangeShapeType="1"/>
            </p:cNvSpPr>
            <p:nvPr/>
          </p:nvSpPr>
          <p:spPr bwMode="auto">
            <a:xfrm>
              <a:off x="3717" y="3612"/>
              <a:ext cx="1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9297" name="Line 81"/>
            <p:cNvSpPr>
              <a:spLocks noChangeShapeType="1"/>
            </p:cNvSpPr>
            <p:nvPr/>
          </p:nvSpPr>
          <p:spPr bwMode="auto">
            <a:xfrm flipH="1">
              <a:off x="2895" y="3609"/>
              <a:ext cx="1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01" name="Group 85"/>
          <p:cNvGrpSpPr>
            <a:grpSpLocks/>
          </p:cNvGrpSpPr>
          <p:nvPr/>
        </p:nvGrpSpPr>
        <p:grpSpPr bwMode="auto">
          <a:xfrm>
            <a:off x="3195638" y="5588000"/>
            <a:ext cx="1595437" cy="363538"/>
            <a:chOff x="1893" y="3500"/>
            <a:chExt cx="1005" cy="229"/>
          </a:xfrm>
        </p:grpSpPr>
        <p:graphicFrame>
          <p:nvGraphicFramePr>
            <p:cNvPr id="9298" name="Object 8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152" y="3500"/>
            <a:ext cx="533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52" name="Equation" r:id="rId14" imgW="798480" imgH="353880" progId="Equation">
                    <p:embed/>
                  </p:oleObj>
                </mc:Choice>
                <mc:Fallback>
                  <p:oleObj name="Equation" r:id="rId14" imgW="798480" imgH="353880" progId="Equation">
                    <p:embed/>
                    <p:pic>
                      <p:nvPicPr>
                        <p:cNvPr id="0" name="Picture 8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2" y="3500"/>
                          <a:ext cx="533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99" name="Line 83"/>
            <p:cNvSpPr>
              <a:spLocks noChangeShapeType="1"/>
            </p:cNvSpPr>
            <p:nvPr/>
          </p:nvSpPr>
          <p:spPr bwMode="auto">
            <a:xfrm>
              <a:off x="2715" y="3609"/>
              <a:ext cx="1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9300" name="Line 84"/>
            <p:cNvSpPr>
              <a:spLocks noChangeShapeType="1"/>
            </p:cNvSpPr>
            <p:nvPr/>
          </p:nvSpPr>
          <p:spPr bwMode="auto">
            <a:xfrm flipH="1">
              <a:off x="1893" y="3606"/>
              <a:ext cx="1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04" name="Rectangle 88"/>
          <p:cNvSpPr>
            <a:spLocks noChangeArrowheads="1"/>
          </p:cNvSpPr>
          <p:nvPr/>
        </p:nvSpPr>
        <p:spPr bwMode="auto">
          <a:xfrm>
            <a:off x="685800" y="155575"/>
            <a:ext cx="7772400" cy="814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 Estimate of a Population Mean: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 i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Known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500"/>
                            </p:stCondLst>
                            <p:childTnLst>
                              <p:par>
                                <p:cTn id="54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0"/>
                            </p:stCondLst>
                            <p:childTnLst>
                              <p:par>
                                <p:cTn id="62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4" dur="5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000"/>
                            </p:stCondLst>
                            <p:childTnLst>
                              <p:par>
                                <p:cTn id="66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500"/>
                            </p:stCondLst>
                            <p:childTnLst>
                              <p:par>
                                <p:cTn id="7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5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000"/>
                            </p:stCondLst>
                            <p:childTnLst>
                              <p:par>
                                <p:cTn id="77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9" dur="5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500"/>
                            </p:stCondLst>
                            <p:childTnLst>
                              <p:par>
                                <p:cTn id="81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0" dur="5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4500"/>
                            </p:stCondLst>
                            <p:childTnLst>
                              <p:par>
                                <p:cTn id="92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4" dur="500"/>
                                        <p:tgtEl>
                                          <p:spTgt spid="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3" grpId="0" animBg="1"/>
      <p:bldP spid="9259" grpId="0" animBg="1"/>
      <p:bldP spid="9260" grpId="0" animBg="1"/>
      <p:bldP spid="9261" grpId="0" autoUpdateAnimBg="0"/>
      <p:bldP spid="9262" grpId="0" autoUpdateAnimBg="0"/>
      <p:bldP spid="9263" grpId="0" autoUpdateAnimBg="0"/>
      <p:bldP spid="9267" grpId="0" animBg="1"/>
      <p:bldP spid="9268" grpId="0" animBg="1"/>
      <p:bldP spid="9269" grpId="0" animBg="1"/>
      <p:bldP spid="9270" grpId="0" animBg="1"/>
      <p:bldP spid="9274" grpId="0" animBg="1"/>
      <p:bldP spid="9275" grpId="0" animBg="1"/>
      <p:bldP spid="9277" grpId="0" animBg="1"/>
      <p:bldP spid="9292" grpId="0" animBg="1"/>
      <p:bldP spid="92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Freeform 3"/>
          <p:cNvSpPr>
            <a:spLocks/>
          </p:cNvSpPr>
          <p:nvPr/>
        </p:nvSpPr>
        <p:spPr bwMode="auto">
          <a:xfrm>
            <a:off x="2359025" y="1130300"/>
            <a:ext cx="4421188" cy="3055938"/>
          </a:xfrm>
          <a:custGeom>
            <a:avLst/>
            <a:gdLst/>
            <a:ahLst/>
            <a:cxnLst>
              <a:cxn ang="0">
                <a:pos x="1318" y="18"/>
              </a:cxn>
              <a:cxn ang="0">
                <a:pos x="1234" y="108"/>
              </a:cxn>
              <a:cxn ang="0">
                <a:pos x="1176" y="208"/>
              </a:cxn>
              <a:cxn ang="0">
                <a:pos x="1114" y="334"/>
              </a:cxn>
              <a:cxn ang="0">
                <a:pos x="1068" y="438"/>
              </a:cxn>
              <a:cxn ang="0">
                <a:pos x="1030" y="542"/>
              </a:cxn>
              <a:cxn ang="0">
                <a:pos x="988" y="652"/>
              </a:cxn>
              <a:cxn ang="0">
                <a:pos x="957" y="756"/>
              </a:cxn>
              <a:cxn ang="0">
                <a:pos x="930" y="861"/>
              </a:cxn>
              <a:cxn ang="0">
                <a:pos x="901" y="975"/>
              </a:cxn>
              <a:cxn ang="0">
                <a:pos x="867" y="1075"/>
              </a:cxn>
              <a:cxn ang="0">
                <a:pos x="826" y="1184"/>
              </a:cxn>
              <a:cxn ang="0">
                <a:pos x="782" y="1288"/>
              </a:cxn>
              <a:cxn ang="0">
                <a:pos x="730" y="1397"/>
              </a:cxn>
              <a:cxn ang="0">
                <a:pos x="664" y="1508"/>
              </a:cxn>
              <a:cxn ang="0">
                <a:pos x="587" y="1597"/>
              </a:cxn>
              <a:cxn ang="0">
                <a:pos x="487" y="1679"/>
              </a:cxn>
              <a:cxn ang="0">
                <a:pos x="388" y="1743"/>
              </a:cxn>
              <a:cxn ang="0">
                <a:pos x="295" y="1787"/>
              </a:cxn>
              <a:cxn ang="0">
                <a:pos x="193" y="1826"/>
              </a:cxn>
              <a:cxn ang="0">
                <a:pos x="79" y="1865"/>
              </a:cxn>
              <a:cxn ang="0">
                <a:pos x="6" y="1883"/>
              </a:cxn>
              <a:cxn ang="0">
                <a:pos x="2785" y="1924"/>
              </a:cxn>
              <a:cxn ang="0">
                <a:pos x="2717" y="1876"/>
              </a:cxn>
              <a:cxn ang="0">
                <a:pos x="2622" y="1845"/>
              </a:cxn>
              <a:cxn ang="0">
                <a:pos x="2507" y="1807"/>
              </a:cxn>
              <a:cxn ang="0">
                <a:pos x="2396" y="1755"/>
              </a:cxn>
              <a:cxn ang="0">
                <a:pos x="2273" y="1694"/>
              </a:cxn>
              <a:cxn ang="0">
                <a:pos x="2220" y="1655"/>
              </a:cxn>
              <a:cxn ang="0">
                <a:pos x="2156" y="1589"/>
              </a:cxn>
              <a:cxn ang="0">
                <a:pos x="2082" y="1503"/>
              </a:cxn>
              <a:cxn ang="0">
                <a:pos x="2015" y="1399"/>
              </a:cxn>
              <a:cxn ang="0">
                <a:pos x="1967" y="1297"/>
              </a:cxn>
              <a:cxn ang="0">
                <a:pos x="1922" y="1195"/>
              </a:cxn>
              <a:cxn ang="0">
                <a:pos x="1888" y="1102"/>
              </a:cxn>
              <a:cxn ang="0">
                <a:pos x="1856" y="1009"/>
              </a:cxn>
              <a:cxn ang="0">
                <a:pos x="1825" y="892"/>
              </a:cxn>
              <a:cxn ang="0">
                <a:pos x="1798" y="782"/>
              </a:cxn>
              <a:cxn ang="0">
                <a:pos x="1754" y="655"/>
              </a:cxn>
              <a:cxn ang="0">
                <a:pos x="1712" y="524"/>
              </a:cxn>
              <a:cxn ang="0">
                <a:pos x="1667" y="413"/>
              </a:cxn>
              <a:cxn ang="0">
                <a:pos x="1625" y="319"/>
              </a:cxn>
              <a:cxn ang="0">
                <a:pos x="1586" y="233"/>
              </a:cxn>
              <a:cxn ang="0">
                <a:pos x="1544" y="158"/>
              </a:cxn>
              <a:cxn ang="0">
                <a:pos x="1567" y="197"/>
              </a:cxn>
              <a:cxn ang="0">
                <a:pos x="1540" y="151"/>
              </a:cxn>
              <a:cxn ang="0">
                <a:pos x="1476" y="56"/>
              </a:cxn>
              <a:cxn ang="0">
                <a:pos x="1413" y="8"/>
              </a:cxn>
            </a:cxnLst>
            <a:rect l="0" t="0" r="r" b="b"/>
            <a:pathLst>
              <a:path w="2785" h="1925">
                <a:moveTo>
                  <a:pt x="1390" y="0"/>
                </a:moveTo>
                <a:lnTo>
                  <a:pt x="1350" y="0"/>
                </a:lnTo>
                <a:lnTo>
                  <a:pt x="1318" y="18"/>
                </a:lnTo>
                <a:lnTo>
                  <a:pt x="1289" y="40"/>
                </a:lnTo>
                <a:lnTo>
                  <a:pt x="1261" y="70"/>
                </a:lnTo>
                <a:lnTo>
                  <a:pt x="1234" y="108"/>
                </a:lnTo>
                <a:lnTo>
                  <a:pt x="1211" y="144"/>
                </a:lnTo>
                <a:lnTo>
                  <a:pt x="1193" y="173"/>
                </a:lnTo>
                <a:lnTo>
                  <a:pt x="1176" y="208"/>
                </a:lnTo>
                <a:lnTo>
                  <a:pt x="1152" y="256"/>
                </a:lnTo>
                <a:lnTo>
                  <a:pt x="1132" y="296"/>
                </a:lnTo>
                <a:lnTo>
                  <a:pt x="1114" y="334"/>
                </a:lnTo>
                <a:lnTo>
                  <a:pt x="1094" y="378"/>
                </a:lnTo>
                <a:lnTo>
                  <a:pt x="1082" y="410"/>
                </a:lnTo>
                <a:lnTo>
                  <a:pt x="1068" y="438"/>
                </a:lnTo>
                <a:lnTo>
                  <a:pt x="1052" y="482"/>
                </a:lnTo>
                <a:lnTo>
                  <a:pt x="1040" y="514"/>
                </a:lnTo>
                <a:lnTo>
                  <a:pt x="1030" y="542"/>
                </a:lnTo>
                <a:lnTo>
                  <a:pt x="1019" y="572"/>
                </a:lnTo>
                <a:lnTo>
                  <a:pt x="1008" y="606"/>
                </a:lnTo>
                <a:lnTo>
                  <a:pt x="988" y="652"/>
                </a:lnTo>
                <a:lnTo>
                  <a:pt x="979" y="688"/>
                </a:lnTo>
                <a:lnTo>
                  <a:pt x="965" y="726"/>
                </a:lnTo>
                <a:lnTo>
                  <a:pt x="957" y="756"/>
                </a:lnTo>
                <a:lnTo>
                  <a:pt x="949" y="786"/>
                </a:lnTo>
                <a:lnTo>
                  <a:pt x="940" y="829"/>
                </a:lnTo>
                <a:lnTo>
                  <a:pt x="930" y="861"/>
                </a:lnTo>
                <a:lnTo>
                  <a:pt x="919" y="901"/>
                </a:lnTo>
                <a:lnTo>
                  <a:pt x="908" y="942"/>
                </a:lnTo>
                <a:lnTo>
                  <a:pt x="901" y="975"/>
                </a:lnTo>
                <a:lnTo>
                  <a:pt x="890" y="1003"/>
                </a:lnTo>
                <a:lnTo>
                  <a:pt x="881" y="1037"/>
                </a:lnTo>
                <a:lnTo>
                  <a:pt x="867" y="1075"/>
                </a:lnTo>
                <a:lnTo>
                  <a:pt x="852" y="1123"/>
                </a:lnTo>
                <a:lnTo>
                  <a:pt x="839" y="1148"/>
                </a:lnTo>
                <a:lnTo>
                  <a:pt x="826" y="1184"/>
                </a:lnTo>
                <a:lnTo>
                  <a:pt x="817" y="1211"/>
                </a:lnTo>
                <a:lnTo>
                  <a:pt x="800" y="1247"/>
                </a:lnTo>
                <a:lnTo>
                  <a:pt x="782" y="1288"/>
                </a:lnTo>
                <a:lnTo>
                  <a:pt x="766" y="1325"/>
                </a:lnTo>
                <a:lnTo>
                  <a:pt x="746" y="1360"/>
                </a:lnTo>
                <a:lnTo>
                  <a:pt x="730" y="1397"/>
                </a:lnTo>
                <a:lnTo>
                  <a:pt x="710" y="1433"/>
                </a:lnTo>
                <a:lnTo>
                  <a:pt x="686" y="1472"/>
                </a:lnTo>
                <a:lnTo>
                  <a:pt x="664" y="1508"/>
                </a:lnTo>
                <a:lnTo>
                  <a:pt x="635" y="1543"/>
                </a:lnTo>
                <a:lnTo>
                  <a:pt x="613" y="1571"/>
                </a:lnTo>
                <a:lnTo>
                  <a:pt x="587" y="1597"/>
                </a:lnTo>
                <a:lnTo>
                  <a:pt x="559" y="1628"/>
                </a:lnTo>
                <a:lnTo>
                  <a:pt x="535" y="1648"/>
                </a:lnTo>
                <a:lnTo>
                  <a:pt x="487" y="1679"/>
                </a:lnTo>
                <a:lnTo>
                  <a:pt x="451" y="1706"/>
                </a:lnTo>
                <a:lnTo>
                  <a:pt x="416" y="1723"/>
                </a:lnTo>
                <a:lnTo>
                  <a:pt x="388" y="1743"/>
                </a:lnTo>
                <a:lnTo>
                  <a:pt x="357" y="1759"/>
                </a:lnTo>
                <a:lnTo>
                  <a:pt x="327" y="1772"/>
                </a:lnTo>
                <a:lnTo>
                  <a:pt x="295" y="1787"/>
                </a:lnTo>
                <a:lnTo>
                  <a:pt x="263" y="1799"/>
                </a:lnTo>
                <a:lnTo>
                  <a:pt x="231" y="1808"/>
                </a:lnTo>
                <a:lnTo>
                  <a:pt x="193" y="1826"/>
                </a:lnTo>
                <a:lnTo>
                  <a:pt x="158" y="1838"/>
                </a:lnTo>
                <a:lnTo>
                  <a:pt x="117" y="1853"/>
                </a:lnTo>
                <a:lnTo>
                  <a:pt x="79" y="1865"/>
                </a:lnTo>
                <a:lnTo>
                  <a:pt x="44" y="1874"/>
                </a:lnTo>
                <a:lnTo>
                  <a:pt x="29" y="1877"/>
                </a:lnTo>
                <a:lnTo>
                  <a:pt x="6" y="1883"/>
                </a:lnTo>
                <a:lnTo>
                  <a:pt x="3" y="1907"/>
                </a:lnTo>
                <a:lnTo>
                  <a:pt x="0" y="1925"/>
                </a:lnTo>
                <a:lnTo>
                  <a:pt x="2785" y="1924"/>
                </a:lnTo>
                <a:lnTo>
                  <a:pt x="2782" y="1895"/>
                </a:lnTo>
                <a:lnTo>
                  <a:pt x="2750" y="1888"/>
                </a:lnTo>
                <a:lnTo>
                  <a:pt x="2717" y="1876"/>
                </a:lnTo>
                <a:lnTo>
                  <a:pt x="2684" y="1865"/>
                </a:lnTo>
                <a:lnTo>
                  <a:pt x="2653" y="1856"/>
                </a:lnTo>
                <a:lnTo>
                  <a:pt x="2622" y="1845"/>
                </a:lnTo>
                <a:lnTo>
                  <a:pt x="2594" y="1837"/>
                </a:lnTo>
                <a:lnTo>
                  <a:pt x="2558" y="1825"/>
                </a:lnTo>
                <a:lnTo>
                  <a:pt x="2507" y="1807"/>
                </a:lnTo>
                <a:lnTo>
                  <a:pt x="2468" y="1789"/>
                </a:lnTo>
                <a:lnTo>
                  <a:pt x="2432" y="1775"/>
                </a:lnTo>
                <a:lnTo>
                  <a:pt x="2396" y="1755"/>
                </a:lnTo>
                <a:lnTo>
                  <a:pt x="2357" y="1741"/>
                </a:lnTo>
                <a:lnTo>
                  <a:pt x="2312" y="1717"/>
                </a:lnTo>
                <a:lnTo>
                  <a:pt x="2273" y="1694"/>
                </a:lnTo>
                <a:lnTo>
                  <a:pt x="2255" y="1682"/>
                </a:lnTo>
                <a:lnTo>
                  <a:pt x="2240" y="1671"/>
                </a:lnTo>
                <a:lnTo>
                  <a:pt x="2220" y="1655"/>
                </a:lnTo>
                <a:lnTo>
                  <a:pt x="2206" y="1643"/>
                </a:lnTo>
                <a:lnTo>
                  <a:pt x="2171" y="1613"/>
                </a:lnTo>
                <a:lnTo>
                  <a:pt x="2156" y="1589"/>
                </a:lnTo>
                <a:lnTo>
                  <a:pt x="2129" y="1563"/>
                </a:lnTo>
                <a:lnTo>
                  <a:pt x="2105" y="1531"/>
                </a:lnTo>
                <a:lnTo>
                  <a:pt x="2082" y="1503"/>
                </a:lnTo>
                <a:lnTo>
                  <a:pt x="2057" y="1461"/>
                </a:lnTo>
                <a:lnTo>
                  <a:pt x="2035" y="1429"/>
                </a:lnTo>
                <a:lnTo>
                  <a:pt x="2015" y="1399"/>
                </a:lnTo>
                <a:lnTo>
                  <a:pt x="1999" y="1363"/>
                </a:lnTo>
                <a:lnTo>
                  <a:pt x="1979" y="1328"/>
                </a:lnTo>
                <a:lnTo>
                  <a:pt x="1967" y="1297"/>
                </a:lnTo>
                <a:lnTo>
                  <a:pt x="1954" y="1267"/>
                </a:lnTo>
                <a:lnTo>
                  <a:pt x="1939" y="1235"/>
                </a:lnTo>
                <a:lnTo>
                  <a:pt x="1922" y="1195"/>
                </a:lnTo>
                <a:lnTo>
                  <a:pt x="1909" y="1160"/>
                </a:lnTo>
                <a:lnTo>
                  <a:pt x="1900" y="1135"/>
                </a:lnTo>
                <a:lnTo>
                  <a:pt x="1888" y="1102"/>
                </a:lnTo>
                <a:lnTo>
                  <a:pt x="1879" y="1073"/>
                </a:lnTo>
                <a:lnTo>
                  <a:pt x="1867" y="1043"/>
                </a:lnTo>
                <a:lnTo>
                  <a:pt x="1856" y="1009"/>
                </a:lnTo>
                <a:lnTo>
                  <a:pt x="1847" y="970"/>
                </a:lnTo>
                <a:lnTo>
                  <a:pt x="1835" y="932"/>
                </a:lnTo>
                <a:lnTo>
                  <a:pt x="1825" y="892"/>
                </a:lnTo>
                <a:lnTo>
                  <a:pt x="1813" y="850"/>
                </a:lnTo>
                <a:lnTo>
                  <a:pt x="1802" y="812"/>
                </a:lnTo>
                <a:lnTo>
                  <a:pt x="1798" y="782"/>
                </a:lnTo>
                <a:lnTo>
                  <a:pt x="1784" y="745"/>
                </a:lnTo>
                <a:lnTo>
                  <a:pt x="1771" y="706"/>
                </a:lnTo>
                <a:lnTo>
                  <a:pt x="1754" y="655"/>
                </a:lnTo>
                <a:lnTo>
                  <a:pt x="1736" y="598"/>
                </a:lnTo>
                <a:lnTo>
                  <a:pt x="1726" y="560"/>
                </a:lnTo>
                <a:lnTo>
                  <a:pt x="1712" y="524"/>
                </a:lnTo>
                <a:lnTo>
                  <a:pt x="1702" y="494"/>
                </a:lnTo>
                <a:lnTo>
                  <a:pt x="1682" y="451"/>
                </a:lnTo>
                <a:lnTo>
                  <a:pt x="1667" y="413"/>
                </a:lnTo>
                <a:lnTo>
                  <a:pt x="1640" y="349"/>
                </a:lnTo>
                <a:lnTo>
                  <a:pt x="1655" y="386"/>
                </a:lnTo>
                <a:lnTo>
                  <a:pt x="1625" y="319"/>
                </a:lnTo>
                <a:lnTo>
                  <a:pt x="1618" y="298"/>
                </a:lnTo>
                <a:lnTo>
                  <a:pt x="1603" y="268"/>
                </a:lnTo>
                <a:lnTo>
                  <a:pt x="1586" y="233"/>
                </a:lnTo>
                <a:lnTo>
                  <a:pt x="1562" y="188"/>
                </a:lnTo>
                <a:lnTo>
                  <a:pt x="1556" y="178"/>
                </a:lnTo>
                <a:lnTo>
                  <a:pt x="1544" y="158"/>
                </a:lnTo>
                <a:lnTo>
                  <a:pt x="1526" y="128"/>
                </a:lnTo>
                <a:lnTo>
                  <a:pt x="1535" y="145"/>
                </a:lnTo>
                <a:lnTo>
                  <a:pt x="1567" y="197"/>
                </a:lnTo>
                <a:lnTo>
                  <a:pt x="1576" y="215"/>
                </a:lnTo>
                <a:lnTo>
                  <a:pt x="1550" y="169"/>
                </a:lnTo>
                <a:lnTo>
                  <a:pt x="1540" y="151"/>
                </a:lnTo>
                <a:lnTo>
                  <a:pt x="1507" y="107"/>
                </a:lnTo>
                <a:lnTo>
                  <a:pt x="1490" y="82"/>
                </a:lnTo>
                <a:lnTo>
                  <a:pt x="1476" y="56"/>
                </a:lnTo>
                <a:lnTo>
                  <a:pt x="1456" y="36"/>
                </a:lnTo>
                <a:lnTo>
                  <a:pt x="1434" y="22"/>
                </a:lnTo>
                <a:lnTo>
                  <a:pt x="1413" y="8"/>
                </a:lnTo>
                <a:lnTo>
                  <a:pt x="1390" y="0"/>
                </a:lnTo>
              </a:path>
            </a:pathLst>
          </a:cu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388" name="Freeform 4"/>
          <p:cNvSpPr>
            <a:spLocks noChangeArrowheads="1"/>
          </p:cNvSpPr>
          <p:nvPr/>
        </p:nvSpPr>
        <p:spPr bwMode="auto">
          <a:xfrm>
            <a:off x="4560888" y="4110038"/>
            <a:ext cx="1587" cy="190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0"/>
              </a:cxn>
            </a:cxnLst>
            <a:rect l="0" t="0" r="r" b="b"/>
            <a:pathLst>
              <a:path w="1" h="120">
                <a:moveTo>
                  <a:pt x="0" y="0"/>
                </a:moveTo>
                <a:lnTo>
                  <a:pt x="0" y="12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4376738" y="4143375"/>
            <a:ext cx="35718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>
                <a:effectLst/>
                <a:latin typeface="Symbol" pitchFamily="18" charset="2"/>
              </a:rPr>
              <a:t></a:t>
            </a:r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2286000" y="2971800"/>
            <a:ext cx="7096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>
                <a:effectLst/>
                <a:latin typeface="Symbol" pitchFamily="18" charset="2"/>
              </a:rPr>
              <a:t></a:t>
            </a:r>
            <a:r>
              <a:rPr lang="en-US" sz="2400">
                <a:effectLst/>
                <a:latin typeface="Book Antiqua" pitchFamily="18" charset="0"/>
              </a:rPr>
              <a:t>/2</a:t>
            </a:r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6072188" y="2971800"/>
            <a:ext cx="7096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>
                <a:effectLst/>
                <a:latin typeface="Symbol" pitchFamily="18" charset="2"/>
              </a:rPr>
              <a:t></a:t>
            </a:r>
            <a:r>
              <a:rPr lang="en-US" sz="2400">
                <a:effectLst/>
                <a:latin typeface="Book Antiqua" pitchFamily="18" charset="0"/>
              </a:rPr>
              <a:t>/2</a:t>
            </a:r>
          </a:p>
        </p:txBody>
      </p:sp>
      <p:grpSp>
        <p:nvGrpSpPr>
          <p:cNvPr id="144392" name="Group 8"/>
          <p:cNvGrpSpPr>
            <a:grpSpLocks/>
          </p:cNvGrpSpPr>
          <p:nvPr/>
        </p:nvGrpSpPr>
        <p:grpSpPr bwMode="auto">
          <a:xfrm>
            <a:off x="3743325" y="2786063"/>
            <a:ext cx="1606550" cy="819150"/>
            <a:chOff x="2409" y="2379"/>
            <a:chExt cx="1012" cy="516"/>
          </a:xfrm>
        </p:grpSpPr>
        <p:sp>
          <p:nvSpPr>
            <p:cNvPr id="144393" name="Rectangle 9"/>
            <p:cNvSpPr>
              <a:spLocks noChangeArrowheads="1"/>
            </p:cNvSpPr>
            <p:nvPr/>
          </p:nvSpPr>
          <p:spPr bwMode="auto">
            <a:xfrm>
              <a:off x="2409" y="2379"/>
              <a:ext cx="1012" cy="5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effectLst/>
                  <a:latin typeface="Book Antiqua" pitchFamily="18" charset="0"/>
                </a:rPr>
                <a:t>1 - </a:t>
              </a:r>
              <a:r>
                <a:rPr lang="en-US" sz="2400" i="1">
                  <a:effectLst/>
                  <a:latin typeface="Symbol" pitchFamily="18" charset="2"/>
                </a:rPr>
                <a:t></a:t>
              </a:r>
              <a:r>
                <a:rPr lang="en-US" sz="2400">
                  <a:effectLst/>
                  <a:latin typeface="Book Antiqua" pitchFamily="18" charset="0"/>
                </a:rPr>
                <a:t>  of all</a:t>
              </a:r>
            </a:p>
            <a:p>
              <a:pPr algn="l"/>
              <a:r>
                <a:rPr lang="en-US" sz="2400">
                  <a:effectLst/>
                  <a:latin typeface="Book Antiqua" pitchFamily="18" charset="0"/>
                </a:rPr>
                <a:t>     values</a:t>
              </a:r>
            </a:p>
          </p:txBody>
        </p:sp>
        <p:graphicFrame>
          <p:nvGraphicFramePr>
            <p:cNvPr id="144394" name="Object 1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526" y="2704"/>
            <a:ext cx="136" cy="1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494" name="Equation" r:id="rId4" imgW="201600" imgH="188640" progId="Equation.DSMT4">
                    <p:embed/>
                  </p:oleObj>
                </mc:Choice>
                <mc:Fallback>
                  <p:oleObj name="Equation" r:id="rId4" imgW="201600" imgH="188640" progId="Equation.DSMT4">
                    <p:embed/>
                    <p:pic>
                      <p:nvPicPr>
                        <p:cNvPr id="0" name="Picture 1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6" y="2704"/>
                          <a:ext cx="136" cy="1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28398" dir="1593903" algn="ctr" rotWithShape="0">
                            <a:schemeClr val="bg2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4395" name="Freeform 11"/>
          <p:cNvSpPr>
            <a:spLocks/>
          </p:cNvSpPr>
          <p:nvPr/>
        </p:nvSpPr>
        <p:spPr bwMode="auto">
          <a:xfrm>
            <a:off x="2293938" y="3890963"/>
            <a:ext cx="677862" cy="293687"/>
          </a:xfrm>
          <a:custGeom>
            <a:avLst/>
            <a:gdLst/>
            <a:ahLst/>
            <a:cxnLst>
              <a:cxn ang="0">
                <a:pos x="426" y="24"/>
              </a:cxn>
              <a:cxn ang="0">
                <a:pos x="427" y="12"/>
              </a:cxn>
              <a:cxn ang="0">
                <a:pos x="426" y="41"/>
              </a:cxn>
              <a:cxn ang="0">
                <a:pos x="424" y="66"/>
              </a:cxn>
              <a:cxn ang="0">
                <a:pos x="424" y="87"/>
              </a:cxn>
              <a:cxn ang="0">
                <a:pos x="426" y="114"/>
              </a:cxn>
              <a:cxn ang="0">
                <a:pos x="426" y="137"/>
              </a:cxn>
              <a:cxn ang="0">
                <a:pos x="426" y="161"/>
              </a:cxn>
              <a:cxn ang="0">
                <a:pos x="426" y="183"/>
              </a:cxn>
              <a:cxn ang="0">
                <a:pos x="0" y="185"/>
              </a:cxn>
              <a:cxn ang="0">
                <a:pos x="0" y="177"/>
              </a:cxn>
              <a:cxn ang="0">
                <a:pos x="0" y="171"/>
              </a:cxn>
              <a:cxn ang="0">
                <a:pos x="1" y="162"/>
              </a:cxn>
              <a:cxn ang="0">
                <a:pos x="19" y="153"/>
              </a:cxn>
              <a:cxn ang="0">
                <a:pos x="51" y="143"/>
              </a:cxn>
              <a:cxn ang="0">
                <a:pos x="70" y="138"/>
              </a:cxn>
              <a:cxn ang="0">
                <a:pos x="94" y="129"/>
              </a:cxn>
              <a:cxn ang="0">
                <a:pos x="118" y="123"/>
              </a:cxn>
              <a:cxn ang="0">
                <a:pos x="144" y="114"/>
              </a:cxn>
              <a:cxn ang="0">
                <a:pos x="167" y="106"/>
              </a:cxn>
              <a:cxn ang="0">
                <a:pos x="191" y="98"/>
              </a:cxn>
              <a:cxn ang="0">
                <a:pos x="217" y="90"/>
              </a:cxn>
              <a:cxn ang="0">
                <a:pos x="241" y="81"/>
              </a:cxn>
              <a:cxn ang="0">
                <a:pos x="263" y="74"/>
              </a:cxn>
              <a:cxn ang="0">
                <a:pos x="283" y="63"/>
              </a:cxn>
              <a:cxn ang="0">
                <a:pos x="311" y="50"/>
              </a:cxn>
              <a:cxn ang="0">
                <a:pos x="335" y="42"/>
              </a:cxn>
              <a:cxn ang="0">
                <a:pos x="360" y="30"/>
              </a:cxn>
              <a:cxn ang="0">
                <a:pos x="382" y="18"/>
              </a:cxn>
              <a:cxn ang="0">
                <a:pos x="409" y="6"/>
              </a:cxn>
              <a:cxn ang="0">
                <a:pos x="427" y="0"/>
              </a:cxn>
              <a:cxn ang="0">
                <a:pos x="427" y="0"/>
              </a:cxn>
            </a:cxnLst>
            <a:rect l="0" t="0" r="r" b="b"/>
            <a:pathLst>
              <a:path w="427" h="185">
                <a:moveTo>
                  <a:pt x="426" y="24"/>
                </a:moveTo>
                <a:lnTo>
                  <a:pt x="427" y="12"/>
                </a:lnTo>
                <a:lnTo>
                  <a:pt x="426" y="41"/>
                </a:lnTo>
                <a:lnTo>
                  <a:pt x="424" y="66"/>
                </a:lnTo>
                <a:lnTo>
                  <a:pt x="424" y="87"/>
                </a:lnTo>
                <a:lnTo>
                  <a:pt x="426" y="114"/>
                </a:lnTo>
                <a:lnTo>
                  <a:pt x="426" y="137"/>
                </a:lnTo>
                <a:lnTo>
                  <a:pt x="426" y="161"/>
                </a:lnTo>
                <a:lnTo>
                  <a:pt x="426" y="183"/>
                </a:lnTo>
                <a:lnTo>
                  <a:pt x="0" y="185"/>
                </a:lnTo>
                <a:lnTo>
                  <a:pt x="0" y="177"/>
                </a:lnTo>
                <a:lnTo>
                  <a:pt x="0" y="171"/>
                </a:lnTo>
                <a:lnTo>
                  <a:pt x="1" y="162"/>
                </a:lnTo>
                <a:lnTo>
                  <a:pt x="19" y="153"/>
                </a:lnTo>
                <a:lnTo>
                  <a:pt x="51" y="143"/>
                </a:lnTo>
                <a:lnTo>
                  <a:pt x="70" y="138"/>
                </a:lnTo>
                <a:lnTo>
                  <a:pt x="94" y="129"/>
                </a:lnTo>
                <a:lnTo>
                  <a:pt x="118" y="123"/>
                </a:lnTo>
                <a:lnTo>
                  <a:pt x="144" y="114"/>
                </a:lnTo>
                <a:lnTo>
                  <a:pt x="167" y="106"/>
                </a:lnTo>
                <a:lnTo>
                  <a:pt x="191" y="98"/>
                </a:lnTo>
                <a:lnTo>
                  <a:pt x="217" y="90"/>
                </a:lnTo>
                <a:lnTo>
                  <a:pt x="241" y="81"/>
                </a:lnTo>
                <a:lnTo>
                  <a:pt x="263" y="74"/>
                </a:lnTo>
                <a:lnTo>
                  <a:pt x="283" y="63"/>
                </a:lnTo>
                <a:lnTo>
                  <a:pt x="311" y="50"/>
                </a:lnTo>
                <a:lnTo>
                  <a:pt x="335" y="42"/>
                </a:lnTo>
                <a:lnTo>
                  <a:pt x="360" y="30"/>
                </a:lnTo>
                <a:lnTo>
                  <a:pt x="382" y="18"/>
                </a:lnTo>
                <a:lnTo>
                  <a:pt x="409" y="6"/>
                </a:lnTo>
                <a:lnTo>
                  <a:pt x="427" y="0"/>
                </a:lnTo>
                <a:lnTo>
                  <a:pt x="427" y="0"/>
                </a:lnTo>
              </a:path>
            </a:pathLst>
          </a:custGeom>
          <a:solidFill>
            <a:srgbClr val="00206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396" name="Freeform 12"/>
          <p:cNvSpPr>
            <a:spLocks/>
          </p:cNvSpPr>
          <p:nvPr/>
        </p:nvSpPr>
        <p:spPr bwMode="auto">
          <a:xfrm>
            <a:off x="6162675" y="3922713"/>
            <a:ext cx="628650" cy="263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2"/>
              </a:cxn>
              <a:cxn ang="0">
                <a:pos x="2" y="24"/>
              </a:cxn>
              <a:cxn ang="0">
                <a:pos x="2" y="52"/>
              </a:cxn>
              <a:cxn ang="0">
                <a:pos x="1" y="77"/>
              </a:cxn>
              <a:cxn ang="0">
                <a:pos x="1" y="99"/>
              </a:cxn>
              <a:cxn ang="0">
                <a:pos x="1" y="122"/>
              </a:cxn>
              <a:cxn ang="0">
                <a:pos x="1" y="144"/>
              </a:cxn>
              <a:cxn ang="0">
                <a:pos x="2" y="166"/>
              </a:cxn>
              <a:cxn ang="0">
                <a:pos x="396" y="166"/>
              </a:cxn>
              <a:cxn ang="0">
                <a:pos x="395" y="157"/>
              </a:cxn>
              <a:cxn ang="0">
                <a:pos x="395" y="147"/>
              </a:cxn>
              <a:cxn ang="0">
                <a:pos x="395" y="141"/>
              </a:cxn>
              <a:cxn ang="0">
                <a:pos x="388" y="136"/>
              </a:cxn>
              <a:cxn ang="0">
                <a:pos x="372" y="130"/>
              </a:cxn>
              <a:cxn ang="0">
                <a:pos x="350" y="124"/>
              </a:cxn>
              <a:cxn ang="0">
                <a:pos x="328" y="118"/>
              </a:cxn>
              <a:cxn ang="0">
                <a:pos x="308" y="112"/>
              </a:cxn>
              <a:cxn ang="0">
                <a:pos x="280" y="104"/>
              </a:cxn>
              <a:cxn ang="0">
                <a:pos x="258" y="96"/>
              </a:cxn>
              <a:cxn ang="0">
                <a:pos x="234" y="88"/>
              </a:cxn>
              <a:cxn ang="0">
                <a:pos x="208" y="80"/>
              </a:cxn>
              <a:cxn ang="0">
                <a:pos x="178" y="68"/>
              </a:cxn>
              <a:cxn ang="0">
                <a:pos x="148" y="58"/>
              </a:cxn>
              <a:cxn ang="0">
                <a:pos x="128" y="50"/>
              </a:cxn>
              <a:cxn ang="0">
                <a:pos x="111" y="43"/>
              </a:cxn>
              <a:cxn ang="0">
                <a:pos x="90" y="34"/>
              </a:cxn>
              <a:cxn ang="0">
                <a:pos x="64" y="24"/>
              </a:cxn>
              <a:cxn ang="0">
                <a:pos x="36" y="14"/>
              </a:cxn>
              <a:cxn ang="0">
                <a:pos x="15" y="4"/>
              </a:cxn>
              <a:cxn ang="0">
                <a:pos x="3" y="0"/>
              </a:cxn>
              <a:cxn ang="0">
                <a:pos x="3" y="0"/>
              </a:cxn>
            </a:cxnLst>
            <a:rect l="0" t="0" r="r" b="b"/>
            <a:pathLst>
              <a:path w="396" h="166">
                <a:moveTo>
                  <a:pt x="0" y="0"/>
                </a:moveTo>
                <a:lnTo>
                  <a:pt x="3" y="2"/>
                </a:lnTo>
                <a:lnTo>
                  <a:pt x="2" y="24"/>
                </a:lnTo>
                <a:lnTo>
                  <a:pt x="2" y="52"/>
                </a:lnTo>
                <a:lnTo>
                  <a:pt x="1" y="77"/>
                </a:lnTo>
                <a:lnTo>
                  <a:pt x="1" y="99"/>
                </a:lnTo>
                <a:lnTo>
                  <a:pt x="1" y="122"/>
                </a:lnTo>
                <a:lnTo>
                  <a:pt x="1" y="144"/>
                </a:lnTo>
                <a:lnTo>
                  <a:pt x="2" y="166"/>
                </a:lnTo>
                <a:lnTo>
                  <a:pt x="396" y="166"/>
                </a:lnTo>
                <a:lnTo>
                  <a:pt x="395" y="157"/>
                </a:lnTo>
                <a:lnTo>
                  <a:pt x="395" y="147"/>
                </a:lnTo>
                <a:lnTo>
                  <a:pt x="395" y="141"/>
                </a:lnTo>
                <a:lnTo>
                  <a:pt x="388" y="136"/>
                </a:lnTo>
                <a:lnTo>
                  <a:pt x="372" y="130"/>
                </a:lnTo>
                <a:lnTo>
                  <a:pt x="350" y="124"/>
                </a:lnTo>
                <a:lnTo>
                  <a:pt x="328" y="118"/>
                </a:lnTo>
                <a:lnTo>
                  <a:pt x="308" y="112"/>
                </a:lnTo>
                <a:lnTo>
                  <a:pt x="280" y="104"/>
                </a:lnTo>
                <a:lnTo>
                  <a:pt x="258" y="96"/>
                </a:lnTo>
                <a:lnTo>
                  <a:pt x="234" y="88"/>
                </a:lnTo>
                <a:lnTo>
                  <a:pt x="208" y="80"/>
                </a:lnTo>
                <a:lnTo>
                  <a:pt x="178" y="68"/>
                </a:lnTo>
                <a:lnTo>
                  <a:pt x="148" y="58"/>
                </a:lnTo>
                <a:lnTo>
                  <a:pt x="128" y="50"/>
                </a:lnTo>
                <a:lnTo>
                  <a:pt x="111" y="43"/>
                </a:lnTo>
                <a:lnTo>
                  <a:pt x="90" y="34"/>
                </a:lnTo>
                <a:lnTo>
                  <a:pt x="64" y="24"/>
                </a:lnTo>
                <a:lnTo>
                  <a:pt x="36" y="14"/>
                </a:lnTo>
                <a:lnTo>
                  <a:pt x="15" y="4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solidFill>
            <a:srgbClr val="00206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397" name="Line 13"/>
          <p:cNvSpPr>
            <a:spLocks noChangeShapeType="1"/>
          </p:cNvSpPr>
          <p:nvPr/>
        </p:nvSpPr>
        <p:spPr bwMode="auto">
          <a:xfrm>
            <a:off x="2667000" y="3498850"/>
            <a:ext cx="0" cy="458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8" name="Line 14"/>
          <p:cNvSpPr>
            <a:spLocks noChangeShapeType="1"/>
          </p:cNvSpPr>
          <p:nvPr/>
        </p:nvSpPr>
        <p:spPr bwMode="auto">
          <a:xfrm>
            <a:off x="6464300" y="3516313"/>
            <a:ext cx="0" cy="488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4446" name="Group 62"/>
          <p:cNvGrpSpPr>
            <a:grpSpLocks/>
          </p:cNvGrpSpPr>
          <p:nvPr/>
        </p:nvGrpSpPr>
        <p:grpSpPr bwMode="auto">
          <a:xfrm>
            <a:off x="5202238" y="1511300"/>
            <a:ext cx="2008187" cy="1184275"/>
            <a:chOff x="3277" y="952"/>
            <a:chExt cx="1265" cy="746"/>
          </a:xfrm>
        </p:grpSpPr>
        <p:sp>
          <p:nvSpPr>
            <p:cNvPr id="144400" name="Rectangle 16"/>
            <p:cNvSpPr>
              <a:spLocks noChangeArrowheads="1"/>
            </p:cNvSpPr>
            <p:nvPr/>
          </p:nvSpPr>
          <p:spPr bwMode="auto">
            <a:xfrm>
              <a:off x="3277" y="952"/>
              <a:ext cx="1265" cy="7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effectLst/>
                  <a:latin typeface="Book Antiqua" pitchFamily="18" charset="0"/>
                </a:rPr>
                <a:t>Sampling</a:t>
              </a:r>
            </a:p>
            <a:p>
              <a:pPr algn="l"/>
              <a:r>
                <a:rPr lang="en-US" sz="2400">
                  <a:effectLst/>
                  <a:latin typeface="Book Antiqua" pitchFamily="18" charset="0"/>
                </a:rPr>
                <a:t>   distribution</a:t>
              </a:r>
            </a:p>
            <a:p>
              <a:pPr algn="l"/>
              <a:r>
                <a:rPr lang="en-US" sz="2400">
                  <a:effectLst/>
                  <a:latin typeface="Book Antiqua" pitchFamily="18" charset="0"/>
                </a:rPr>
                <a:t>      of </a:t>
              </a:r>
            </a:p>
          </p:txBody>
        </p:sp>
        <p:graphicFrame>
          <p:nvGraphicFramePr>
            <p:cNvPr id="144401" name="Object 1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854" y="1504"/>
            <a:ext cx="135" cy="1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495" name="Equation" r:id="rId6" imgW="201600" imgH="188640" progId="Equation.2">
                    <p:embed/>
                  </p:oleObj>
                </mc:Choice>
                <mc:Fallback>
                  <p:oleObj name="Equation" r:id="rId6" imgW="201600" imgH="188640" progId="Equation.2">
                    <p:embed/>
                    <p:pic>
                      <p:nvPicPr>
                        <p:cNvPr id="0" name="Picture 1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4" y="1504"/>
                          <a:ext cx="135" cy="1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4402" name="Line 18"/>
          <p:cNvSpPr>
            <a:spLocks noChangeShapeType="1"/>
          </p:cNvSpPr>
          <p:nvPr/>
        </p:nvSpPr>
        <p:spPr bwMode="auto">
          <a:xfrm>
            <a:off x="2968625" y="3716338"/>
            <a:ext cx="0" cy="2373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3" name="Line 19"/>
          <p:cNvSpPr>
            <a:spLocks noChangeShapeType="1"/>
          </p:cNvSpPr>
          <p:nvPr/>
        </p:nvSpPr>
        <p:spPr bwMode="auto">
          <a:xfrm>
            <a:off x="6164263" y="3716338"/>
            <a:ext cx="0" cy="2373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4404" name="Object 20">
            <a:hlinkClick r:id="" action="ppaction://ole?verb=0"/>
          </p:cNvPr>
          <p:cNvGraphicFramePr>
            <a:graphicFrameLocks/>
          </p:cNvGraphicFramePr>
          <p:nvPr/>
        </p:nvGraphicFramePr>
        <p:xfrm>
          <a:off x="7129463" y="4073525"/>
          <a:ext cx="230187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96" name="Equation" r:id="rId8" imgW="201600" imgH="188640" progId="Equation.DSMT4">
                  <p:embed/>
                </p:oleObj>
              </mc:Choice>
              <mc:Fallback>
                <p:oleObj name="Equation" r:id="rId8" imgW="201600" imgH="188640" progId="Equation.DSMT4">
                  <p:embed/>
                  <p:pic>
                    <p:nvPicPr>
                      <p:cNvPr id="0" name="Picture 20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9463" y="4073525"/>
                        <a:ext cx="230187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05" name="Line 21"/>
          <p:cNvSpPr>
            <a:spLocks noChangeShapeType="1"/>
          </p:cNvSpPr>
          <p:nvPr/>
        </p:nvSpPr>
        <p:spPr bwMode="auto">
          <a:xfrm>
            <a:off x="2078038" y="4184650"/>
            <a:ext cx="5002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4406" name="Group 22"/>
          <p:cNvGrpSpPr>
            <a:grpSpLocks/>
          </p:cNvGrpSpPr>
          <p:nvPr/>
        </p:nvGrpSpPr>
        <p:grpSpPr bwMode="auto">
          <a:xfrm>
            <a:off x="2192338" y="1055688"/>
            <a:ext cx="4683125" cy="2959100"/>
            <a:chOff x="1078" y="789"/>
            <a:chExt cx="2947" cy="1852"/>
          </a:xfrm>
        </p:grpSpPr>
        <p:sp>
          <p:nvSpPr>
            <p:cNvPr id="144407" name="Arc 23"/>
            <p:cNvSpPr>
              <a:spLocks/>
            </p:cNvSpPr>
            <p:nvPr/>
          </p:nvSpPr>
          <p:spPr bwMode="auto">
            <a:xfrm rot="6300000">
              <a:off x="1853" y="1162"/>
              <a:ext cx="960" cy="213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08" name="Arc 24"/>
            <p:cNvSpPr>
              <a:spLocks/>
            </p:cNvSpPr>
            <p:nvPr/>
          </p:nvSpPr>
          <p:spPr bwMode="auto">
            <a:xfrm rot="17057622">
              <a:off x="1474" y="1914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09" name="Arc 25"/>
            <p:cNvSpPr>
              <a:spLocks/>
            </p:cNvSpPr>
            <p:nvPr/>
          </p:nvSpPr>
          <p:spPr bwMode="auto">
            <a:xfrm rot="20700000">
              <a:off x="1078" y="2475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10" name="Arc 26"/>
            <p:cNvSpPr>
              <a:spLocks/>
            </p:cNvSpPr>
            <p:nvPr/>
          </p:nvSpPr>
          <p:spPr bwMode="auto">
            <a:xfrm rot="15300000" flipH="1">
              <a:off x="2293" y="1162"/>
              <a:ext cx="960" cy="213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11" name="Arc 27"/>
            <p:cNvSpPr>
              <a:spLocks/>
            </p:cNvSpPr>
            <p:nvPr/>
          </p:nvSpPr>
          <p:spPr bwMode="auto">
            <a:xfrm rot="4542378" flipH="1">
              <a:off x="2841" y="1914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12" name="Arc 28"/>
            <p:cNvSpPr>
              <a:spLocks/>
            </p:cNvSpPr>
            <p:nvPr/>
          </p:nvSpPr>
          <p:spPr bwMode="auto">
            <a:xfrm rot="900000" flipH="1">
              <a:off x="3328" y="2477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4415" name="Group 31"/>
          <p:cNvGrpSpPr>
            <a:grpSpLocks/>
          </p:cNvGrpSpPr>
          <p:nvPr/>
        </p:nvGrpSpPr>
        <p:grpSpPr bwMode="auto">
          <a:xfrm>
            <a:off x="4581525" y="4570413"/>
            <a:ext cx="1571625" cy="363537"/>
            <a:chOff x="2895" y="3503"/>
            <a:chExt cx="1005" cy="229"/>
          </a:xfrm>
        </p:grpSpPr>
        <p:graphicFrame>
          <p:nvGraphicFramePr>
            <p:cNvPr id="144416" name="Object 3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154" y="3503"/>
            <a:ext cx="533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497" name="Equation" r:id="rId10" imgW="798480" imgH="353880" progId="Equation">
                    <p:embed/>
                  </p:oleObj>
                </mc:Choice>
                <mc:Fallback>
                  <p:oleObj name="Equation" r:id="rId10" imgW="798480" imgH="353880" progId="Equation">
                    <p:embed/>
                    <p:pic>
                      <p:nvPicPr>
                        <p:cNvPr id="0" name="Picture 3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4" y="3503"/>
                          <a:ext cx="533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4417" name="Line 33"/>
            <p:cNvSpPr>
              <a:spLocks noChangeShapeType="1"/>
            </p:cNvSpPr>
            <p:nvPr/>
          </p:nvSpPr>
          <p:spPr bwMode="auto">
            <a:xfrm>
              <a:off x="3717" y="3612"/>
              <a:ext cx="1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18" name="Line 34"/>
            <p:cNvSpPr>
              <a:spLocks noChangeShapeType="1"/>
            </p:cNvSpPr>
            <p:nvPr/>
          </p:nvSpPr>
          <p:spPr bwMode="auto">
            <a:xfrm flipH="1">
              <a:off x="2895" y="3609"/>
              <a:ext cx="1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419" name="Group 35"/>
          <p:cNvGrpSpPr>
            <a:grpSpLocks/>
          </p:cNvGrpSpPr>
          <p:nvPr/>
        </p:nvGrpSpPr>
        <p:grpSpPr bwMode="auto">
          <a:xfrm>
            <a:off x="2967038" y="4565650"/>
            <a:ext cx="1576387" cy="363538"/>
            <a:chOff x="1893" y="3500"/>
            <a:chExt cx="1005" cy="229"/>
          </a:xfrm>
        </p:grpSpPr>
        <p:graphicFrame>
          <p:nvGraphicFramePr>
            <p:cNvPr id="144420" name="Object 3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152" y="3500"/>
            <a:ext cx="533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498" name="Equation" r:id="rId12" imgW="798480" imgH="353880" progId="Equation">
                    <p:embed/>
                  </p:oleObj>
                </mc:Choice>
                <mc:Fallback>
                  <p:oleObj name="Equation" r:id="rId12" imgW="798480" imgH="353880" progId="Equation">
                    <p:embed/>
                    <p:pic>
                      <p:nvPicPr>
                        <p:cNvPr id="0" name="Picture 3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2" y="3500"/>
                          <a:ext cx="533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4421" name="Line 37"/>
            <p:cNvSpPr>
              <a:spLocks noChangeShapeType="1"/>
            </p:cNvSpPr>
            <p:nvPr/>
          </p:nvSpPr>
          <p:spPr bwMode="auto">
            <a:xfrm>
              <a:off x="2715" y="3609"/>
              <a:ext cx="1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22" name="Line 38"/>
            <p:cNvSpPr>
              <a:spLocks noChangeShapeType="1"/>
            </p:cNvSpPr>
            <p:nvPr/>
          </p:nvSpPr>
          <p:spPr bwMode="auto">
            <a:xfrm flipH="1">
              <a:off x="1893" y="3606"/>
              <a:ext cx="1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424" name="Rectangle 40"/>
          <p:cNvSpPr>
            <a:spLocks noChangeArrowheads="1"/>
          </p:cNvSpPr>
          <p:nvPr/>
        </p:nvSpPr>
        <p:spPr bwMode="auto">
          <a:xfrm>
            <a:off x="3644900" y="4995863"/>
            <a:ext cx="3357563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spAutoFit/>
          </a:bodyPr>
          <a:lstStyle/>
          <a:p>
            <a:pPr algn="l" defTabSz="585788"/>
            <a:r>
              <a:rPr lang="en-US" sz="16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[-------------------------       -------------------------]</a:t>
            </a:r>
          </a:p>
        </p:txBody>
      </p:sp>
      <p:sp>
        <p:nvSpPr>
          <p:cNvPr id="144425" name="Rectangle 41"/>
          <p:cNvSpPr>
            <a:spLocks noChangeArrowheads="1"/>
          </p:cNvSpPr>
          <p:nvPr/>
        </p:nvSpPr>
        <p:spPr bwMode="auto">
          <a:xfrm>
            <a:off x="4238625" y="5345113"/>
            <a:ext cx="3357563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spAutoFit/>
          </a:bodyPr>
          <a:lstStyle/>
          <a:p>
            <a:pPr algn="l" defTabSz="585788"/>
            <a:r>
              <a:rPr lang="en-US" sz="16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[-------------------------       -------------------------]</a:t>
            </a:r>
          </a:p>
        </p:txBody>
      </p:sp>
      <p:sp>
        <p:nvSpPr>
          <p:cNvPr id="144426" name="Rectangle 42"/>
          <p:cNvSpPr>
            <a:spLocks noChangeArrowheads="1"/>
          </p:cNvSpPr>
          <p:nvPr/>
        </p:nvSpPr>
        <p:spPr bwMode="auto">
          <a:xfrm>
            <a:off x="974725" y="5694363"/>
            <a:ext cx="3357563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spAutoFit/>
          </a:bodyPr>
          <a:lstStyle/>
          <a:p>
            <a:pPr algn="l" defTabSz="585788"/>
            <a:r>
              <a:rPr lang="en-US" sz="16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[-------------------------       -------------------------]</a:t>
            </a:r>
          </a:p>
        </p:txBody>
      </p:sp>
      <p:graphicFrame>
        <p:nvGraphicFramePr>
          <p:cNvPr id="144427" name="Object 43">
            <a:hlinkClick r:id="" action="ppaction://ole?verb=0"/>
          </p:cNvPr>
          <p:cNvGraphicFramePr>
            <a:graphicFrameLocks/>
          </p:cNvGraphicFramePr>
          <p:nvPr/>
        </p:nvGraphicFramePr>
        <p:xfrm>
          <a:off x="5240338" y="5056188"/>
          <a:ext cx="204787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99" name="Equation" r:id="rId14" imgW="201600" imgH="188640" progId="Equation.DSMT4">
                  <p:embed/>
                </p:oleObj>
              </mc:Choice>
              <mc:Fallback>
                <p:oleObj name="Equation" r:id="rId14" imgW="201600" imgH="188640" progId="Equation.DSMT4">
                  <p:embed/>
                  <p:pic>
                    <p:nvPicPr>
                      <p:cNvPr id="0" name="Picture 43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0338" y="5056188"/>
                        <a:ext cx="204787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428" name="Object 44">
            <a:hlinkClick r:id="" action="ppaction://ole?verb=0"/>
          </p:cNvPr>
          <p:cNvGraphicFramePr>
            <a:graphicFrameLocks/>
          </p:cNvGraphicFramePr>
          <p:nvPr/>
        </p:nvGraphicFramePr>
        <p:xfrm>
          <a:off x="5824538" y="5418138"/>
          <a:ext cx="204787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00" name="Equation" r:id="rId16" imgW="201600" imgH="188640" progId="Equation.DSMT4">
                  <p:embed/>
                </p:oleObj>
              </mc:Choice>
              <mc:Fallback>
                <p:oleObj name="Equation" r:id="rId16" imgW="201600" imgH="188640" progId="Equation.DSMT4">
                  <p:embed/>
                  <p:pic>
                    <p:nvPicPr>
                      <p:cNvPr id="0" name="Picture 44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538" y="5418138"/>
                        <a:ext cx="204787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429" name="Object 45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66988" y="5768975"/>
          <a:ext cx="204787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01" name="Equation" r:id="rId18" imgW="201600" imgH="188640" progId="Equation.DSMT4">
                  <p:embed/>
                </p:oleObj>
              </mc:Choice>
              <mc:Fallback>
                <p:oleObj name="Equation" r:id="rId18" imgW="201600" imgH="188640" progId="Equation.DSMT4">
                  <p:embed/>
                  <p:pic>
                    <p:nvPicPr>
                      <p:cNvPr id="0" name="Picture 45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5768975"/>
                        <a:ext cx="204787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440" name="Group 56"/>
          <p:cNvGrpSpPr>
            <a:grpSpLocks/>
          </p:cNvGrpSpPr>
          <p:nvPr/>
        </p:nvGrpSpPr>
        <p:grpSpPr bwMode="auto">
          <a:xfrm>
            <a:off x="4559300" y="1143000"/>
            <a:ext cx="6350" cy="2901950"/>
            <a:chOff x="2872" y="780"/>
            <a:chExt cx="4" cy="1828"/>
          </a:xfrm>
        </p:grpSpPr>
        <p:sp>
          <p:nvSpPr>
            <p:cNvPr id="144430" name="Line 46"/>
            <p:cNvSpPr>
              <a:spLocks noChangeShapeType="1"/>
            </p:cNvSpPr>
            <p:nvPr/>
          </p:nvSpPr>
          <p:spPr bwMode="auto">
            <a:xfrm flipV="1">
              <a:off x="2872" y="2320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31" name="Line 47"/>
            <p:cNvSpPr>
              <a:spLocks noChangeShapeType="1"/>
            </p:cNvSpPr>
            <p:nvPr/>
          </p:nvSpPr>
          <p:spPr bwMode="auto">
            <a:xfrm flipH="1" flipV="1">
              <a:off x="2876" y="780"/>
              <a:ext cx="0" cy="10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432" name="Line 48"/>
          <p:cNvSpPr>
            <a:spLocks noChangeShapeType="1"/>
          </p:cNvSpPr>
          <p:nvPr/>
        </p:nvSpPr>
        <p:spPr bwMode="auto">
          <a:xfrm>
            <a:off x="4559300" y="4660900"/>
            <a:ext cx="0" cy="1441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4433" name="AutoShape 49"/>
          <p:cNvSpPr>
            <a:spLocks noChangeArrowheads="1"/>
          </p:cNvSpPr>
          <p:nvPr/>
        </p:nvSpPr>
        <p:spPr bwMode="auto">
          <a:xfrm>
            <a:off x="514350" y="3638550"/>
            <a:ext cx="1504950" cy="1219200"/>
          </a:xfrm>
          <a:prstGeom prst="wedgeRoundRectCallout">
            <a:avLst>
              <a:gd name="adj1" fmla="val -13713"/>
              <a:gd name="adj2" fmla="val 117838"/>
              <a:gd name="adj3" fmla="val 16667"/>
            </a:avLst>
          </a:prstGeom>
          <a:gradFill rotWithShape="0">
            <a:gsLst>
              <a:gs pos="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does not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include </a:t>
            </a:r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</a:p>
        </p:txBody>
      </p:sp>
      <p:sp>
        <p:nvSpPr>
          <p:cNvPr id="144434" name="AutoShape 50"/>
          <p:cNvSpPr>
            <a:spLocks noChangeArrowheads="1"/>
          </p:cNvSpPr>
          <p:nvPr/>
        </p:nvSpPr>
        <p:spPr bwMode="auto">
          <a:xfrm rot="5400000">
            <a:off x="534988" y="508793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35" name="AutoShape 51"/>
          <p:cNvSpPr>
            <a:spLocks noChangeArrowheads="1"/>
          </p:cNvSpPr>
          <p:nvPr/>
        </p:nvSpPr>
        <p:spPr bwMode="auto">
          <a:xfrm rot="5400000">
            <a:off x="534988" y="544988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36" name="AutoShape 52"/>
          <p:cNvSpPr>
            <a:spLocks noChangeArrowheads="1"/>
          </p:cNvSpPr>
          <p:nvPr/>
        </p:nvSpPr>
        <p:spPr bwMode="auto">
          <a:xfrm rot="5400000">
            <a:off x="534988" y="579278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37" name="Line 53"/>
          <p:cNvSpPr>
            <a:spLocks noChangeShapeType="1"/>
          </p:cNvSpPr>
          <p:nvPr/>
        </p:nvSpPr>
        <p:spPr bwMode="auto">
          <a:xfrm>
            <a:off x="2968625" y="3678238"/>
            <a:ext cx="0" cy="1174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438" name="Line 54"/>
          <p:cNvSpPr>
            <a:spLocks noChangeShapeType="1"/>
          </p:cNvSpPr>
          <p:nvPr/>
        </p:nvSpPr>
        <p:spPr bwMode="auto">
          <a:xfrm>
            <a:off x="6164263" y="3678238"/>
            <a:ext cx="0" cy="1174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39" name="Freeform 55"/>
          <p:cNvSpPr>
            <a:spLocks noChangeArrowheads="1"/>
          </p:cNvSpPr>
          <p:nvPr/>
        </p:nvSpPr>
        <p:spPr bwMode="auto">
          <a:xfrm>
            <a:off x="4557713" y="4643438"/>
            <a:ext cx="1587" cy="190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0"/>
              </a:cxn>
            </a:cxnLst>
            <a:rect l="0" t="0" r="r" b="b"/>
            <a:pathLst>
              <a:path w="1" h="120">
                <a:moveTo>
                  <a:pt x="0" y="0"/>
                </a:moveTo>
                <a:lnTo>
                  <a:pt x="0" y="12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41" name="AutoShape 57"/>
          <p:cNvSpPr>
            <a:spLocks noChangeArrowheads="1"/>
          </p:cNvSpPr>
          <p:nvPr/>
        </p:nvSpPr>
        <p:spPr bwMode="auto">
          <a:xfrm rot="5400000">
            <a:off x="534988" y="308768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42" name="AutoShape 58"/>
          <p:cNvSpPr>
            <a:spLocks noChangeArrowheads="1"/>
          </p:cNvSpPr>
          <p:nvPr/>
        </p:nvSpPr>
        <p:spPr bwMode="auto">
          <a:xfrm>
            <a:off x="7296150" y="4324350"/>
            <a:ext cx="1638300" cy="857250"/>
          </a:xfrm>
          <a:prstGeom prst="wedgeRoundRectCallout">
            <a:avLst>
              <a:gd name="adj1" fmla="val -49789"/>
              <a:gd name="adj2" fmla="val 29064"/>
              <a:gd name="adj3" fmla="val 16667"/>
            </a:avLst>
          </a:prstGeom>
          <a:gradFill rotWithShape="0">
            <a:gsLst>
              <a:gs pos="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includes </a:t>
            </a:r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</a:p>
        </p:txBody>
      </p:sp>
      <p:sp>
        <p:nvSpPr>
          <p:cNvPr id="144444" name="AutoShape 60"/>
          <p:cNvSpPr>
            <a:spLocks noChangeArrowheads="1"/>
          </p:cNvSpPr>
          <p:nvPr/>
        </p:nvSpPr>
        <p:spPr bwMode="auto">
          <a:xfrm>
            <a:off x="7296150" y="4324350"/>
            <a:ext cx="1638300" cy="857250"/>
          </a:xfrm>
          <a:prstGeom prst="wedgeRoundRectCallout">
            <a:avLst>
              <a:gd name="adj1" fmla="val -35273"/>
              <a:gd name="adj2" fmla="val 70926"/>
              <a:gd name="adj3" fmla="val 16667"/>
            </a:avLst>
          </a:prstGeom>
          <a:gradFill rotWithShape="0">
            <a:gsLst>
              <a:gs pos="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includes </a:t>
            </a:r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</a:p>
        </p:txBody>
      </p:sp>
      <p:sp>
        <p:nvSpPr>
          <p:cNvPr id="144445" name="Rectangle 61"/>
          <p:cNvSpPr>
            <a:spLocks noChangeArrowheads="1"/>
          </p:cNvSpPr>
          <p:nvPr/>
        </p:nvSpPr>
        <p:spPr bwMode="auto">
          <a:xfrm>
            <a:off x="685800" y="16033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 Estimate of a Population Mean: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 i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Known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44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44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4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14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44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144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4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4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4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144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14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14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4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4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500"/>
                                        <p:tgtEl>
                                          <p:spTgt spid="144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9" dur="500"/>
                                        <p:tgtEl>
                                          <p:spTgt spid="144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14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02" grpId="0" animBg="1"/>
      <p:bldP spid="144403" grpId="0" animBg="1"/>
      <p:bldP spid="144424" grpId="0" autoUpdateAnimBg="0"/>
      <p:bldP spid="144425" grpId="0" autoUpdateAnimBg="0"/>
      <p:bldP spid="144426" grpId="0" autoUpdateAnimBg="0"/>
      <p:bldP spid="144432" grpId="0" animBg="1"/>
      <p:bldP spid="144433" grpId="0" animBg="1" autoUpdateAnimBg="0"/>
      <p:bldP spid="144434" grpId="0" animBg="1"/>
      <p:bldP spid="144435" grpId="0" animBg="1"/>
      <p:bldP spid="144436" grpId="0" animBg="1"/>
      <p:bldP spid="144441" grpId="0" animBg="1"/>
      <p:bldP spid="144442" grpId="0" animBg="1" autoUpdateAnimBg="0"/>
      <p:bldP spid="144444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1101725"/>
            <a:ext cx="7905750" cy="615950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66FFFF"/>
                </a:solidFill>
              </a:rPr>
              <a:t>Interval Estimate of</a:t>
            </a:r>
            <a:r>
              <a:rPr lang="en-US" i="1">
                <a:solidFill>
                  <a:srgbClr val="66FFFF"/>
                </a:solidFill>
                <a:latin typeface="Symbol" pitchFamily="18" charset="2"/>
              </a:rPr>
              <a:t> m</a:t>
            </a:r>
            <a:endParaRPr 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671888" y="1719263"/>
            <a:ext cx="1943100" cy="1036637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338"/>
            <a:ext cx="7772400" cy="814387"/>
          </a:xfrm>
          <a:noFill/>
          <a:ln/>
        </p:spPr>
        <p:txBody>
          <a:bodyPr/>
          <a:lstStyle/>
          <a:p>
            <a:r>
              <a:rPr lang="en-US" dirty="0"/>
              <a:t>Interval Estimate of a Population Mean:</a:t>
            </a:r>
            <a:br>
              <a:rPr lang="en-US" dirty="0"/>
            </a:br>
            <a:r>
              <a:rPr lang="en-US" i="1" dirty="0">
                <a:latin typeface="Symbol" pitchFamily="18" charset="2"/>
              </a:rPr>
              <a:t>s</a:t>
            </a:r>
            <a:r>
              <a:rPr lang="en-US" dirty="0"/>
              <a:t>  Known</a:t>
            </a:r>
          </a:p>
        </p:txBody>
      </p:sp>
      <p:graphicFrame>
        <p:nvGraphicFramePr>
          <p:cNvPr id="12292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3871913" y="1789113"/>
          <a:ext cx="1514475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Equation" r:id="rId4" imgW="1371600" imgH="709560" progId="Equation">
                  <p:embed/>
                </p:oleObj>
              </mc:Choice>
              <mc:Fallback>
                <p:oleObj name="Equation" r:id="rId4" imgW="1371600" imgH="709560" progId="Equation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1913" y="1789113"/>
                        <a:ext cx="1514475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99" name="Group 11"/>
          <p:cNvGrpSpPr>
            <a:grpSpLocks/>
          </p:cNvGrpSpPr>
          <p:nvPr/>
        </p:nvGrpSpPr>
        <p:grpSpPr bwMode="auto">
          <a:xfrm>
            <a:off x="1314450" y="2724150"/>
            <a:ext cx="7296150" cy="3048000"/>
            <a:chOff x="828" y="1716"/>
            <a:chExt cx="4596" cy="1920"/>
          </a:xfrm>
        </p:grpSpPr>
        <p:sp>
          <p:nvSpPr>
            <p:cNvPr id="12296" name="Rectangle 8"/>
            <p:cNvSpPr>
              <a:spLocks noChangeArrowheads="1"/>
            </p:cNvSpPr>
            <p:nvPr/>
          </p:nvSpPr>
          <p:spPr bwMode="auto">
            <a:xfrm>
              <a:off x="828" y="1716"/>
              <a:ext cx="4596" cy="19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where:           is the sample mean</a:t>
              </a:r>
            </a:p>
            <a:p>
              <a:pPr algn="l">
                <a:lnSpc>
                  <a:spcPct val="8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	 1 -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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is the confidence coefficient</a:t>
              </a:r>
            </a:p>
            <a:p>
              <a:pPr algn="l">
                <a:lnSpc>
                  <a:spcPct val="8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	 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z</a:t>
              </a:r>
              <a:r>
                <a:rPr lang="en-US" sz="2400" i="1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</a:t>
              </a:r>
              <a:r>
                <a:rPr lang="en-US" sz="2400" i="1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/2     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is the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z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value providing an area of</a:t>
              </a:r>
            </a:p>
            <a:p>
              <a:pPr algn="l">
                <a:lnSpc>
                  <a:spcPct val="8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	          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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/2 in the upper tail of the standard </a:t>
              </a:r>
            </a:p>
            <a:p>
              <a:pPr algn="l">
                <a:lnSpc>
                  <a:spcPct val="8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		normal probability distribution</a:t>
              </a:r>
            </a:p>
            <a:p>
              <a:pPr algn="l">
                <a:lnSpc>
                  <a:spcPct val="8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	    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s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is the population standard deviation</a:t>
              </a:r>
            </a:p>
            <a:p>
              <a:pPr algn="l">
                <a:lnSpc>
                  <a:spcPct val="8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	    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n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is the sample size</a:t>
              </a:r>
            </a:p>
          </p:txBody>
        </p:sp>
        <p:graphicFrame>
          <p:nvGraphicFramePr>
            <p:cNvPr id="12294" name="Object 6"/>
            <p:cNvGraphicFramePr>
              <a:graphicFrameLocks noChangeAspect="1"/>
            </p:cNvGraphicFramePr>
            <p:nvPr/>
          </p:nvGraphicFramePr>
          <p:xfrm>
            <a:off x="1750" y="1861"/>
            <a:ext cx="196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2" name="Equation" r:id="rId6" imgW="139680" imgH="164880" progId="Equation.3">
                    <p:embed/>
                  </p:oleObj>
                </mc:Choice>
                <mc:Fallback>
                  <p:oleObj name="Equation" r:id="rId6" imgW="139680" imgH="1648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0" y="1861"/>
                          <a:ext cx="196" cy="232"/>
                        </a:xfrm>
                        <a:prstGeom prst="rect">
                          <a:avLst/>
                        </a:prstGeom>
                        <a:noFill/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298" name="AutoShape 10"/>
          <p:cNvSpPr>
            <a:spLocks noChangeArrowheads="1"/>
          </p:cNvSpPr>
          <p:nvPr/>
        </p:nvSpPr>
        <p:spPr bwMode="auto">
          <a:xfrm rot="5400000">
            <a:off x="3373438" y="213518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  <p:bldP spid="122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1155700" y="2159000"/>
            <a:ext cx="7429500" cy="2286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erif" pitchFamily="18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338"/>
            <a:ext cx="7772400" cy="814387"/>
          </a:xfrm>
          <a:noFill/>
          <a:ln/>
        </p:spPr>
        <p:txBody>
          <a:bodyPr/>
          <a:lstStyle/>
          <a:p>
            <a:r>
              <a:rPr lang="en-US" dirty="0"/>
              <a:t>Interval Estimate of a Population Mean:</a:t>
            </a:r>
            <a:br>
              <a:rPr lang="en-US" dirty="0"/>
            </a:br>
            <a:r>
              <a:rPr lang="en-US" i="1" dirty="0">
                <a:latin typeface="Symbol" pitchFamily="18" charset="2"/>
              </a:rPr>
              <a:t>s</a:t>
            </a:r>
            <a:r>
              <a:rPr lang="en-US" dirty="0"/>
              <a:t>  Known</a:t>
            </a:r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714374" y="1117600"/>
            <a:ext cx="6689725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Values of </a:t>
            </a:r>
            <a:r>
              <a:rPr lang="en-US" sz="2400" i="1" dirty="0" err="1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z</a:t>
            </a:r>
            <a:r>
              <a:rPr lang="en-US" sz="2400" i="1" baseline="-25000" dirty="0" err="1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a</a:t>
            </a:r>
            <a:r>
              <a:rPr lang="en-US" sz="2400" baseline="-250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/2</a:t>
            </a:r>
            <a:r>
              <a:rPr lang="en-US" sz="24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for the Most Commonly Used Confidence Levels</a:t>
            </a:r>
            <a:endParaRPr lang="en-US" sz="240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3500" y="3175000"/>
            <a:ext cx="727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+mn-lt"/>
              </a:rPr>
              <a:t>       90%        .10        .05                 .9500               1.645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2700" y="2247901"/>
            <a:ext cx="7683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+mn-lt"/>
              </a:rPr>
              <a:t>Confidence                                     Table</a:t>
            </a:r>
          </a:p>
          <a:p>
            <a:pPr algn="l"/>
            <a:r>
              <a:rPr lang="en-US" sz="2400" dirty="0" smtClean="0">
                <a:latin typeface="+mn-lt"/>
              </a:rPr>
              <a:t>      Level         </a:t>
            </a:r>
            <a:r>
              <a:rPr lang="en-US" sz="2400" i="1" dirty="0" smtClean="0">
                <a:latin typeface="Symbol" pitchFamily="18" charset="2"/>
              </a:rPr>
              <a:t>a</a:t>
            </a:r>
            <a:r>
              <a:rPr lang="en-US" sz="2400" dirty="0" smtClean="0">
                <a:latin typeface="+mn-lt"/>
              </a:rPr>
              <a:t>         </a:t>
            </a:r>
            <a:r>
              <a:rPr lang="en-US" sz="2400" i="1" dirty="0" err="1" smtClean="0">
                <a:latin typeface="Symbol" pitchFamily="18" charset="2"/>
              </a:rPr>
              <a:t>a</a:t>
            </a:r>
            <a:r>
              <a:rPr lang="en-US" sz="2400" dirty="0" smtClean="0">
                <a:latin typeface="+mn-lt"/>
              </a:rPr>
              <a:t>/2       Look-up Area        </a:t>
            </a:r>
            <a:r>
              <a:rPr lang="en-US" sz="2400" dirty="0" err="1" smtClean="0">
                <a:latin typeface="+mn-lt"/>
              </a:rPr>
              <a:t>z</a:t>
            </a:r>
            <a:r>
              <a:rPr lang="en-US" sz="2400" i="1" baseline="-25000" dirty="0" err="1" smtClean="0">
                <a:latin typeface="Symbol" pitchFamily="18" charset="2"/>
              </a:rPr>
              <a:t>a</a:t>
            </a:r>
            <a:r>
              <a:rPr lang="en-US" sz="2400" baseline="-25000" dirty="0" smtClean="0">
                <a:latin typeface="+mn-lt"/>
              </a:rPr>
              <a:t>/2</a:t>
            </a:r>
            <a:r>
              <a:rPr lang="en-US" sz="2400" dirty="0" smtClean="0">
                <a:latin typeface="+mn-lt"/>
              </a:rPr>
              <a:t> 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447800" y="3111500"/>
            <a:ext cx="68580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333500" y="3543300"/>
            <a:ext cx="727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+mn-lt"/>
              </a:rPr>
              <a:t>       95%        .05        .025               .9750               1.960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33500" y="3911600"/>
            <a:ext cx="727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+mn-lt"/>
              </a:rPr>
              <a:t>       99%        .01        .005               .9950               2.576</a:t>
            </a:r>
            <a:endParaRPr lang="en-US" dirty="0"/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 rot="5400000">
            <a:off x="846138" y="302418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7" grpId="0"/>
      <p:bldP spid="11" grpId="0"/>
      <p:bldP spid="12" grpId="0"/>
      <p:bldP spid="13" grpId="0" animBg="1"/>
    </p:bldLst>
  </p:timing>
</p:sld>
</file>

<file path=ppt/theme/theme1.xml><?xml version="1.0" encoding="utf-8"?>
<a:theme xmlns:a="http://schemas.openxmlformats.org/drawingml/2006/main" name="SBE9ch01">
  <a:themeElements>
    <a:clrScheme name="">
      <a:dk1>
        <a:srgbClr val="3C0023"/>
      </a:dk1>
      <a:lt1>
        <a:srgbClr val="FFFFFF"/>
      </a:lt1>
      <a:dk2>
        <a:srgbClr val="300153"/>
      </a:dk2>
      <a:lt2>
        <a:srgbClr val="F6BF69"/>
      </a:lt2>
      <a:accent1>
        <a:srgbClr val="618FFD"/>
      </a:accent1>
      <a:accent2>
        <a:srgbClr val="B760F9"/>
      </a:accent2>
      <a:accent3>
        <a:srgbClr val="ADAAB3"/>
      </a:accent3>
      <a:accent4>
        <a:srgbClr val="DADADA"/>
      </a:accent4>
      <a:accent5>
        <a:srgbClr val="B7C6FE"/>
      </a:accent5>
      <a:accent6>
        <a:srgbClr val="A656E2"/>
      </a:accent6>
      <a:hlink>
        <a:srgbClr val="919191"/>
      </a:hlink>
      <a:folHlink>
        <a:srgbClr val="B50069"/>
      </a:folHlink>
    </a:clrScheme>
    <a:fontScheme name="SBE9ch01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S Reference Serif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S Reference Serif" pitchFamily="18" charset="0"/>
          </a:defRPr>
        </a:defPPr>
      </a:lstStyle>
    </a:lnDef>
  </a:objectDefaults>
  <a:extraClrSchemeLst>
    <a:extraClrScheme>
      <a:clrScheme name="SBE9ch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9ch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9ch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9ch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9ch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9ch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9ch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C:\Slides\SBE9ppt\SBE9ch01.PPT</Template>
  <TotalTime>4949</TotalTime>
  <Pages>26</Pages>
  <Words>2800</Words>
  <Application>Microsoft Office PowerPoint</Application>
  <PresentationFormat>On-screen Show (4:3)</PresentationFormat>
  <Paragraphs>689</Paragraphs>
  <Slides>55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8" baseType="lpstr">
      <vt:lpstr>Arial</vt:lpstr>
      <vt:lpstr>Futura Md BT</vt:lpstr>
      <vt:lpstr>MS Reference Serif</vt:lpstr>
      <vt:lpstr>Arial Narrow</vt:lpstr>
      <vt:lpstr>Monotype Sorts</vt:lpstr>
      <vt:lpstr>Book Antiqua</vt:lpstr>
      <vt:lpstr>Times New Roman</vt:lpstr>
      <vt:lpstr>MT Symbol</vt:lpstr>
      <vt:lpstr>MS Reference 1</vt:lpstr>
      <vt:lpstr>Symbol</vt:lpstr>
      <vt:lpstr>SBE9ch01</vt:lpstr>
      <vt:lpstr>Equation</vt:lpstr>
      <vt:lpstr>Bitmap Image</vt:lpstr>
      <vt:lpstr>PowerPoint Presentation</vt:lpstr>
      <vt:lpstr>Chapter 8 Interval Estimation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Interval Estimate of a Population Mean: s  Known</vt:lpstr>
      <vt:lpstr>Interval Estimate of a Population Mean: s  Known</vt:lpstr>
      <vt:lpstr>PowerPoint Presentation</vt:lpstr>
      <vt:lpstr>PowerPoint Presentation</vt:lpstr>
      <vt:lpstr>PowerPoint Presentation</vt:lpstr>
      <vt:lpstr>Interval Estimate of a Population Mean:   Known</vt:lpstr>
      <vt:lpstr>PowerPoint Presentation</vt:lpstr>
      <vt:lpstr>PowerPoint Presentation</vt:lpstr>
      <vt:lpstr>Interval Estimate of a Population Mean:   Known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 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Interval Estimate of a Population Proportion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Sample Size for an Interval Estimate of a Population Proportion</vt:lpstr>
      <vt:lpstr>PowerPoint Presentation</vt:lpstr>
      <vt:lpstr>PowerPoint Presentation</vt:lpstr>
      <vt:lpstr>End of Chapter 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8 Interval Estimation</dc:title>
  <dc:creator>John S. Loucks IV</dc:creator>
  <cp:lastModifiedBy>John IV</cp:lastModifiedBy>
  <cp:revision>244</cp:revision>
  <cp:lastPrinted>1601-01-01T00:00:00Z</cp:lastPrinted>
  <dcterms:created xsi:type="dcterms:W3CDTF">1996-08-26T14:52:34Z</dcterms:created>
  <dcterms:modified xsi:type="dcterms:W3CDTF">2010-12-29T05:43:05Z</dcterms:modified>
</cp:coreProperties>
</file>