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54" r:id="rId1"/>
  </p:sldMasterIdLst>
  <p:notesMasterIdLst>
    <p:notesMasterId r:id="rId60"/>
  </p:notesMasterIdLst>
  <p:handoutMasterIdLst>
    <p:handoutMasterId r:id="rId61"/>
  </p:handoutMasterIdLst>
  <p:sldIdLst>
    <p:sldId id="302" r:id="rId2"/>
    <p:sldId id="257" r:id="rId3"/>
    <p:sldId id="258" r:id="rId4"/>
    <p:sldId id="348" r:id="rId5"/>
    <p:sldId id="259" r:id="rId6"/>
    <p:sldId id="303" r:id="rId7"/>
    <p:sldId id="260" r:id="rId8"/>
    <p:sldId id="329" r:id="rId9"/>
    <p:sldId id="342" r:id="rId10"/>
    <p:sldId id="305" r:id="rId11"/>
    <p:sldId id="345" r:id="rId12"/>
    <p:sldId id="377" r:id="rId13"/>
    <p:sldId id="306" r:id="rId14"/>
    <p:sldId id="307" r:id="rId15"/>
    <p:sldId id="332" r:id="rId16"/>
    <p:sldId id="333" r:id="rId17"/>
    <p:sldId id="334" r:id="rId18"/>
    <p:sldId id="327" r:id="rId19"/>
    <p:sldId id="331" r:id="rId20"/>
    <p:sldId id="335" r:id="rId21"/>
    <p:sldId id="337" r:id="rId22"/>
    <p:sldId id="336" r:id="rId23"/>
    <p:sldId id="265" r:id="rId24"/>
    <p:sldId id="347" r:id="rId25"/>
    <p:sldId id="346" r:id="rId26"/>
    <p:sldId id="388" r:id="rId27"/>
    <p:sldId id="389" r:id="rId28"/>
    <p:sldId id="390" r:id="rId29"/>
    <p:sldId id="391" r:id="rId30"/>
    <p:sldId id="392" r:id="rId31"/>
    <p:sldId id="266" r:id="rId32"/>
    <p:sldId id="330" r:id="rId33"/>
    <p:sldId id="315" r:id="rId34"/>
    <p:sldId id="374" r:id="rId35"/>
    <p:sldId id="353" r:id="rId36"/>
    <p:sldId id="316" r:id="rId37"/>
    <p:sldId id="269" r:id="rId38"/>
    <p:sldId id="352" r:id="rId39"/>
    <p:sldId id="375" r:id="rId40"/>
    <p:sldId id="350" r:id="rId41"/>
    <p:sldId id="380" r:id="rId42"/>
    <p:sldId id="354" r:id="rId43"/>
    <p:sldId id="393" r:id="rId44"/>
    <p:sldId id="394" r:id="rId45"/>
    <p:sldId id="395" r:id="rId46"/>
    <p:sldId id="341" r:id="rId47"/>
    <p:sldId id="378" r:id="rId48"/>
    <p:sldId id="273" r:id="rId49"/>
    <p:sldId id="304" r:id="rId50"/>
    <p:sldId id="396" r:id="rId51"/>
    <p:sldId id="397" r:id="rId52"/>
    <p:sldId id="398" r:id="rId53"/>
    <p:sldId id="274" r:id="rId54"/>
    <p:sldId id="275" r:id="rId55"/>
    <p:sldId id="399" r:id="rId56"/>
    <p:sldId id="400" r:id="rId57"/>
    <p:sldId id="301" r:id="rId58"/>
    <p:sldId id="276" r:id="rId59"/>
  </p:sldIdLst>
  <p:sldSz cx="9144000" cy="6858000" type="screen4x3"/>
  <p:notesSz cx="6858000" cy="9144000"/>
  <p:embeddedFontLst>
    <p:embeddedFont>
      <p:font typeface="MS Reference Serif" charset="0"/>
      <p:regular r:id="rId62"/>
      <p:bold r:id="rId63"/>
      <p:italic r:id="rId64"/>
      <p:boldItalic r:id="rId65"/>
    </p:embeddedFont>
    <p:embeddedFont>
      <p:font typeface="Monotype Sorts" charset="2"/>
      <p:regular r:id="rId66"/>
    </p:embeddedFont>
    <p:embeddedFont>
      <p:font typeface="Book Antiqua" pitchFamily="18" charset="0"/>
      <p:regular r:id="rId67"/>
      <p:bold r:id="rId68"/>
      <p:italic r:id="rId69"/>
      <p:boldItalic r:id="rId70"/>
    </p:embeddedFont>
    <p:embeddedFont>
      <p:font typeface="MT Symbol" pitchFamily="18" charset="2"/>
      <p:regular r:id="rId71"/>
    </p:embeddedFont>
  </p:embeddedFont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S Reference Serif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S Reference Serif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S Reference Serif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S Reference Serif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S Reference Serif" pitchFamily="18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S Reference Serif" pitchFamily="18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S Reference Serif" pitchFamily="18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S Reference Serif" pitchFamily="18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S Reference Serif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F2F"/>
    <a:srgbClr val="527B0F"/>
    <a:srgbClr val="82B000"/>
    <a:srgbClr val="9CC80E"/>
    <a:srgbClr val="A7D70F"/>
    <a:srgbClr val="680000"/>
    <a:srgbClr val="5A8C0A"/>
    <a:srgbClr val="008000"/>
    <a:srgbClr val="474747"/>
    <a:srgbClr val="9292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57" autoAdjust="0"/>
    <p:restoredTop sz="96234" autoAdjust="0"/>
  </p:normalViewPr>
  <p:slideViewPr>
    <p:cSldViewPr snapToGrid="0">
      <p:cViewPr>
        <p:scale>
          <a:sx n="66" d="100"/>
          <a:sy n="66" d="100"/>
        </p:scale>
        <p:origin x="-708" y="-150"/>
      </p:cViewPr>
      <p:guideLst>
        <p:guide orient="horz" pos="4198"/>
        <p:guide pos="141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  <p:sld r:id="rId28" collapse="1"/>
      <p:sld r:id="rId29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font" Target="fonts/font2.fntdata"/><Relationship Id="rId68" Type="http://schemas.openxmlformats.org/officeDocument/2006/relationships/font" Target="fonts/font7.fntdata"/><Relationship Id="rId7" Type="http://schemas.openxmlformats.org/officeDocument/2006/relationships/slide" Target="slides/slide6.xml"/><Relationship Id="rId71" Type="http://schemas.openxmlformats.org/officeDocument/2006/relationships/font" Target="fonts/font10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font" Target="fonts/font5.fntdata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65" Type="http://schemas.openxmlformats.org/officeDocument/2006/relationships/font" Target="fonts/font4.fntdata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font" Target="fonts/font3.fntdata"/><Relationship Id="rId69" Type="http://schemas.openxmlformats.org/officeDocument/2006/relationships/font" Target="fonts/font8.fntdata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font" Target="fonts/font6.fntdata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font" Target="fonts/font1.fntdata"/><Relationship Id="rId70" Type="http://schemas.openxmlformats.org/officeDocument/2006/relationships/font" Target="fonts/font9.fntdata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13" Type="http://schemas.openxmlformats.org/officeDocument/2006/relationships/slide" Target="slides/slide14.xml"/><Relationship Id="rId18" Type="http://schemas.openxmlformats.org/officeDocument/2006/relationships/slide" Target="slides/slide25.xml"/><Relationship Id="rId26" Type="http://schemas.openxmlformats.org/officeDocument/2006/relationships/slide" Target="slides/slide46.xml"/><Relationship Id="rId3" Type="http://schemas.openxmlformats.org/officeDocument/2006/relationships/slide" Target="slides/slide4.xml"/><Relationship Id="rId21" Type="http://schemas.openxmlformats.org/officeDocument/2006/relationships/slide" Target="slides/slide33.xml"/><Relationship Id="rId7" Type="http://schemas.openxmlformats.org/officeDocument/2006/relationships/slide" Target="slides/slide8.xml"/><Relationship Id="rId12" Type="http://schemas.openxmlformats.org/officeDocument/2006/relationships/slide" Target="slides/slide13.xml"/><Relationship Id="rId17" Type="http://schemas.openxmlformats.org/officeDocument/2006/relationships/slide" Target="slides/slide24.xml"/><Relationship Id="rId25" Type="http://schemas.openxmlformats.org/officeDocument/2006/relationships/slide" Target="slides/slide40.xml"/><Relationship Id="rId2" Type="http://schemas.openxmlformats.org/officeDocument/2006/relationships/slide" Target="slides/slide3.xml"/><Relationship Id="rId16" Type="http://schemas.openxmlformats.org/officeDocument/2006/relationships/slide" Target="slides/slide23.xml"/><Relationship Id="rId20" Type="http://schemas.openxmlformats.org/officeDocument/2006/relationships/slide" Target="slides/slide32.xml"/><Relationship Id="rId29" Type="http://schemas.openxmlformats.org/officeDocument/2006/relationships/slide" Target="slides/slide57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11" Type="http://schemas.openxmlformats.org/officeDocument/2006/relationships/slide" Target="slides/slide12.xml"/><Relationship Id="rId24" Type="http://schemas.openxmlformats.org/officeDocument/2006/relationships/slide" Target="slides/slide38.xml"/><Relationship Id="rId5" Type="http://schemas.openxmlformats.org/officeDocument/2006/relationships/slide" Target="slides/slide6.xml"/><Relationship Id="rId15" Type="http://schemas.openxmlformats.org/officeDocument/2006/relationships/slide" Target="slides/slide19.xml"/><Relationship Id="rId23" Type="http://schemas.openxmlformats.org/officeDocument/2006/relationships/slide" Target="slides/slide37.xml"/><Relationship Id="rId28" Type="http://schemas.openxmlformats.org/officeDocument/2006/relationships/slide" Target="slides/slide54.xml"/><Relationship Id="rId10" Type="http://schemas.openxmlformats.org/officeDocument/2006/relationships/slide" Target="slides/slide11.xml"/><Relationship Id="rId19" Type="http://schemas.openxmlformats.org/officeDocument/2006/relationships/slide" Target="slides/slide31.xml"/><Relationship Id="rId4" Type="http://schemas.openxmlformats.org/officeDocument/2006/relationships/slide" Target="slides/slide5.xml"/><Relationship Id="rId9" Type="http://schemas.openxmlformats.org/officeDocument/2006/relationships/slide" Target="slides/slide10.xml"/><Relationship Id="rId14" Type="http://schemas.openxmlformats.org/officeDocument/2006/relationships/slide" Target="slides/slide15.xml"/><Relationship Id="rId22" Type="http://schemas.openxmlformats.org/officeDocument/2006/relationships/slide" Target="slides/slide36.xml"/><Relationship Id="rId27" Type="http://schemas.openxmlformats.org/officeDocument/2006/relationships/slide" Target="slides/slide5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381750" y="8750300"/>
            <a:ext cx="4064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r"/>
            <a:fld id="{05814E8E-8452-456F-B75E-497F72984E8A}" type="slidenum">
              <a:rPr lang="en-US" sz="1400">
                <a:effectLst/>
                <a:latin typeface="Book Antiqua" pitchFamily="18" charset="0"/>
              </a:rPr>
              <a:pPr algn="r"/>
              <a:t>‹#›</a:t>
            </a:fld>
            <a:endParaRPr lang="en-US" sz="1400">
              <a:effectLst/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82486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0"/>
            <a:r>
              <a:rPr lang="en-US" smtClean="0"/>
              <a:t>Second Level</a:t>
            </a:r>
          </a:p>
          <a:p>
            <a:pPr lvl="0"/>
            <a:r>
              <a:rPr lang="en-US" smtClean="0"/>
              <a:t>Third Level</a:t>
            </a:r>
          </a:p>
          <a:p>
            <a:pPr lvl="0"/>
            <a:r>
              <a:rPr lang="en-US" smtClean="0"/>
              <a:t>Fourth Level</a:t>
            </a:r>
          </a:p>
          <a:p>
            <a:pPr lvl="0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381750" y="8750300"/>
            <a:ext cx="4064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r"/>
            <a:fld id="{FF53787D-237A-4E90-A982-1DF133F8C0B7}" type="slidenum">
              <a:rPr lang="en-US" sz="1400">
                <a:effectLst/>
                <a:latin typeface="Book Antiqua" pitchFamily="18" charset="0"/>
              </a:rPr>
              <a:pPr algn="r"/>
              <a:t>‹#›</a:t>
            </a:fld>
            <a:endParaRPr lang="en-US" sz="1400">
              <a:effectLst/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3263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6688" y="52388"/>
            <a:ext cx="1943100" cy="5695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2388"/>
            <a:ext cx="5678488" cy="5695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7388" y="1104900"/>
            <a:ext cx="3810000" cy="4643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104900"/>
            <a:ext cx="3810000" cy="4643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70A8">
                <a:gamma/>
                <a:shade val="46275"/>
                <a:invGamma/>
              </a:srgbClr>
            </a:gs>
            <a:gs pos="50000">
              <a:srgbClr val="0070A8"/>
            </a:gs>
            <a:gs pos="100000">
              <a:srgbClr val="0070A8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42" name="Group 2"/>
          <p:cNvGrpSpPr>
            <a:grpSpLocks/>
          </p:cNvGrpSpPr>
          <p:nvPr/>
        </p:nvGrpSpPr>
        <p:grpSpPr bwMode="auto">
          <a:xfrm>
            <a:off x="457200" y="304800"/>
            <a:ext cx="8231188" cy="6183313"/>
            <a:chOff x="372" y="186"/>
            <a:chExt cx="5185" cy="3895"/>
          </a:xfrm>
        </p:grpSpPr>
        <p:grpSp>
          <p:nvGrpSpPr>
            <p:cNvPr id="215043" name="Group 3"/>
            <p:cNvGrpSpPr>
              <a:grpSpLocks/>
            </p:cNvGrpSpPr>
            <p:nvPr/>
          </p:nvGrpSpPr>
          <p:grpSpPr bwMode="auto">
            <a:xfrm>
              <a:off x="372" y="186"/>
              <a:ext cx="5185" cy="919"/>
              <a:chOff x="372" y="186"/>
              <a:chExt cx="5185" cy="919"/>
            </a:xfrm>
          </p:grpSpPr>
          <p:sp>
            <p:nvSpPr>
              <p:cNvPr id="215044" name="Freeform 4"/>
              <p:cNvSpPr>
                <a:spLocks/>
              </p:cNvSpPr>
              <p:nvPr/>
            </p:nvSpPr>
            <p:spPr bwMode="auto">
              <a:xfrm>
                <a:off x="372" y="192"/>
                <a:ext cx="86" cy="9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5" y="96"/>
                  </a:cxn>
                  <a:cxn ang="0">
                    <a:pos x="85" y="816"/>
                  </a:cxn>
                  <a:cxn ang="0">
                    <a:pos x="0" y="912"/>
                  </a:cxn>
                  <a:cxn ang="0">
                    <a:pos x="0" y="0"/>
                  </a:cxn>
                </a:cxnLst>
                <a:rect l="0" t="0" r="r" b="b"/>
                <a:pathLst>
                  <a:path w="86" h="913">
                    <a:moveTo>
                      <a:pt x="0" y="0"/>
                    </a:moveTo>
                    <a:lnTo>
                      <a:pt x="85" y="96"/>
                    </a:lnTo>
                    <a:lnTo>
                      <a:pt x="85" y="816"/>
                    </a:lnTo>
                    <a:lnTo>
                      <a:pt x="0" y="912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045" name="Freeform 5"/>
              <p:cNvSpPr>
                <a:spLocks/>
              </p:cNvSpPr>
              <p:nvPr/>
            </p:nvSpPr>
            <p:spPr bwMode="auto">
              <a:xfrm>
                <a:off x="5470" y="186"/>
                <a:ext cx="87" cy="910"/>
              </a:xfrm>
              <a:custGeom>
                <a:avLst/>
                <a:gdLst/>
                <a:ahLst/>
                <a:cxnLst>
                  <a:cxn ang="0">
                    <a:pos x="86" y="0"/>
                  </a:cxn>
                  <a:cxn ang="0">
                    <a:pos x="0" y="93"/>
                  </a:cxn>
                  <a:cxn ang="0">
                    <a:pos x="0" y="813"/>
                  </a:cxn>
                  <a:cxn ang="0">
                    <a:pos x="86" y="909"/>
                  </a:cxn>
                  <a:cxn ang="0">
                    <a:pos x="86" y="0"/>
                  </a:cxn>
                </a:cxnLst>
                <a:rect l="0" t="0" r="r" b="b"/>
                <a:pathLst>
                  <a:path w="87" h="910">
                    <a:moveTo>
                      <a:pt x="86" y="0"/>
                    </a:moveTo>
                    <a:lnTo>
                      <a:pt x="0" y="93"/>
                    </a:lnTo>
                    <a:lnTo>
                      <a:pt x="0" y="813"/>
                    </a:lnTo>
                    <a:lnTo>
                      <a:pt x="86" y="909"/>
                    </a:lnTo>
                    <a:lnTo>
                      <a:pt x="86" y="0"/>
                    </a:lnTo>
                  </a:path>
                </a:pathLst>
              </a:custGeom>
              <a:noFill/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046" name="Freeform 6"/>
              <p:cNvSpPr>
                <a:spLocks/>
              </p:cNvSpPr>
              <p:nvPr/>
            </p:nvSpPr>
            <p:spPr bwMode="auto">
              <a:xfrm>
                <a:off x="372" y="189"/>
                <a:ext cx="5185" cy="10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184" y="3"/>
                  </a:cxn>
                  <a:cxn ang="0">
                    <a:pos x="5093" y="102"/>
                  </a:cxn>
                  <a:cxn ang="0">
                    <a:pos x="88" y="102"/>
                  </a:cxn>
                  <a:cxn ang="0">
                    <a:pos x="0" y="0"/>
                  </a:cxn>
                </a:cxnLst>
                <a:rect l="0" t="0" r="r" b="b"/>
                <a:pathLst>
                  <a:path w="5185" h="103">
                    <a:moveTo>
                      <a:pt x="0" y="0"/>
                    </a:moveTo>
                    <a:lnTo>
                      <a:pt x="5184" y="3"/>
                    </a:lnTo>
                    <a:lnTo>
                      <a:pt x="5093" y="102"/>
                    </a:lnTo>
                    <a:lnTo>
                      <a:pt x="88" y="102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15047" name="Group 7"/>
            <p:cNvGrpSpPr>
              <a:grpSpLocks/>
            </p:cNvGrpSpPr>
            <p:nvPr/>
          </p:nvGrpSpPr>
          <p:grpSpPr bwMode="auto">
            <a:xfrm>
              <a:off x="372" y="291"/>
              <a:ext cx="5185" cy="3790"/>
              <a:chOff x="372" y="291"/>
              <a:chExt cx="5185" cy="3790"/>
            </a:xfrm>
          </p:grpSpPr>
          <p:sp>
            <p:nvSpPr>
              <p:cNvPr id="215048" name="Freeform 8"/>
              <p:cNvSpPr>
                <a:spLocks/>
              </p:cNvSpPr>
              <p:nvPr/>
            </p:nvSpPr>
            <p:spPr bwMode="auto">
              <a:xfrm>
                <a:off x="372" y="807"/>
                <a:ext cx="79" cy="327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8" y="107"/>
                  </a:cxn>
                  <a:cxn ang="0">
                    <a:pos x="78" y="3166"/>
                  </a:cxn>
                  <a:cxn ang="0">
                    <a:pos x="0" y="3273"/>
                  </a:cxn>
                  <a:cxn ang="0">
                    <a:pos x="0" y="0"/>
                  </a:cxn>
                </a:cxnLst>
                <a:rect l="0" t="0" r="r" b="b"/>
                <a:pathLst>
                  <a:path w="79" h="3274">
                    <a:moveTo>
                      <a:pt x="0" y="0"/>
                    </a:moveTo>
                    <a:lnTo>
                      <a:pt x="78" y="107"/>
                    </a:lnTo>
                    <a:lnTo>
                      <a:pt x="78" y="3166"/>
                    </a:lnTo>
                    <a:lnTo>
                      <a:pt x="0" y="3273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049" name="Freeform 9"/>
              <p:cNvSpPr>
                <a:spLocks/>
              </p:cNvSpPr>
              <p:nvPr/>
            </p:nvSpPr>
            <p:spPr bwMode="auto">
              <a:xfrm>
                <a:off x="5470" y="747"/>
                <a:ext cx="84" cy="3325"/>
              </a:xfrm>
              <a:custGeom>
                <a:avLst/>
                <a:gdLst/>
                <a:ahLst/>
                <a:cxnLst>
                  <a:cxn ang="0">
                    <a:pos x="83" y="0"/>
                  </a:cxn>
                  <a:cxn ang="0">
                    <a:pos x="3" y="109"/>
                  </a:cxn>
                  <a:cxn ang="0">
                    <a:pos x="0" y="3233"/>
                  </a:cxn>
                  <a:cxn ang="0">
                    <a:pos x="83" y="3324"/>
                  </a:cxn>
                  <a:cxn ang="0">
                    <a:pos x="83" y="0"/>
                  </a:cxn>
                </a:cxnLst>
                <a:rect l="0" t="0" r="r" b="b"/>
                <a:pathLst>
                  <a:path w="84" h="3325">
                    <a:moveTo>
                      <a:pt x="83" y="0"/>
                    </a:moveTo>
                    <a:lnTo>
                      <a:pt x="3" y="109"/>
                    </a:lnTo>
                    <a:lnTo>
                      <a:pt x="0" y="3233"/>
                    </a:lnTo>
                    <a:lnTo>
                      <a:pt x="83" y="3324"/>
                    </a:lnTo>
                    <a:lnTo>
                      <a:pt x="83" y="0"/>
                    </a:lnTo>
                  </a:path>
                </a:pathLst>
              </a:custGeom>
              <a:noFill/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050" name="Freeform 10"/>
              <p:cNvSpPr>
                <a:spLocks/>
              </p:cNvSpPr>
              <p:nvPr/>
            </p:nvSpPr>
            <p:spPr bwMode="auto">
              <a:xfrm>
                <a:off x="372" y="3984"/>
                <a:ext cx="5185" cy="88"/>
              </a:xfrm>
              <a:custGeom>
                <a:avLst/>
                <a:gdLst/>
                <a:ahLst/>
                <a:cxnLst>
                  <a:cxn ang="0">
                    <a:pos x="0" y="87"/>
                  </a:cxn>
                  <a:cxn ang="0">
                    <a:pos x="5184" y="87"/>
                  </a:cxn>
                  <a:cxn ang="0">
                    <a:pos x="5095" y="0"/>
                  </a:cxn>
                  <a:cxn ang="0">
                    <a:pos x="89" y="0"/>
                  </a:cxn>
                  <a:cxn ang="0">
                    <a:pos x="0" y="87"/>
                  </a:cxn>
                </a:cxnLst>
                <a:rect l="0" t="0" r="r" b="b"/>
                <a:pathLst>
                  <a:path w="5185" h="88">
                    <a:moveTo>
                      <a:pt x="0" y="87"/>
                    </a:moveTo>
                    <a:lnTo>
                      <a:pt x="5184" y="87"/>
                    </a:lnTo>
                    <a:lnTo>
                      <a:pt x="5095" y="0"/>
                    </a:lnTo>
                    <a:lnTo>
                      <a:pt x="89" y="0"/>
                    </a:lnTo>
                    <a:lnTo>
                      <a:pt x="0" y="87"/>
                    </a:lnTo>
                  </a:path>
                </a:pathLst>
              </a:custGeom>
              <a:noFill/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051" name="Rectangle 11"/>
              <p:cNvSpPr>
                <a:spLocks noChangeArrowheads="1"/>
              </p:cNvSpPr>
              <p:nvPr/>
            </p:nvSpPr>
            <p:spPr bwMode="auto">
              <a:xfrm>
                <a:off x="457" y="291"/>
                <a:ext cx="5013" cy="36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15052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15053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1104900"/>
            <a:ext cx="7772400" cy="4643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7" name="Rectangle 14"/>
          <p:cNvSpPr>
            <a:spLocks noChangeArrowheads="1"/>
          </p:cNvSpPr>
          <p:nvPr userDrawn="1"/>
        </p:nvSpPr>
        <p:spPr bwMode="auto">
          <a:xfrm>
            <a:off x="8191500" y="6245225"/>
            <a:ext cx="54451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>
              <a:defRPr/>
            </a:pPr>
            <a:r>
              <a:rPr lang="en-US" sz="1600" dirty="0">
                <a:effectLst/>
                <a:latin typeface="Book Antiqua" pitchFamily="18" charset="0"/>
              </a:rPr>
              <a:t>  </a:t>
            </a:r>
            <a:fld id="{ACCBB94D-2D05-4074-A2A1-6ADB95F3FE9F}" type="slidenum">
              <a:rPr lang="en-US" sz="1600">
                <a:effectLst/>
                <a:latin typeface="Book Antiqua" pitchFamily="18" charset="0"/>
              </a:rPr>
              <a:pPr algn="l">
                <a:defRPr/>
              </a:pPr>
              <a:t>‹#›</a:t>
            </a:fld>
            <a:endParaRPr lang="en-US" sz="1600" dirty="0">
              <a:effectLst/>
              <a:latin typeface="Book Antiqua" pitchFamily="18" charset="0"/>
            </a:endParaRPr>
          </a:p>
        </p:txBody>
      </p:sp>
      <p:sp>
        <p:nvSpPr>
          <p:cNvPr id="18" name="Rectangle 15"/>
          <p:cNvSpPr>
            <a:spLocks noChangeArrowheads="1"/>
          </p:cNvSpPr>
          <p:nvPr userDrawn="1"/>
        </p:nvSpPr>
        <p:spPr bwMode="auto">
          <a:xfrm>
            <a:off x="7737475" y="5995988"/>
            <a:ext cx="831850" cy="582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lIns="90488" tIns="44450" rIns="90488" bIns="44450">
            <a:spAutoFit/>
          </a:bodyPr>
          <a:lstStyle/>
          <a:p>
            <a:pPr algn="l">
              <a:defRPr/>
            </a:pPr>
            <a:r>
              <a:rPr lang="en-US" sz="1600" dirty="0">
                <a:effectLst/>
                <a:latin typeface="Book Antiqua" pitchFamily="18" charset="0"/>
              </a:rPr>
              <a:t>            Slide</a:t>
            </a:r>
          </a:p>
        </p:txBody>
      </p:sp>
      <p:sp>
        <p:nvSpPr>
          <p:cNvPr id="19" name="Rectangle 16"/>
          <p:cNvSpPr>
            <a:spLocks noChangeArrowheads="1"/>
          </p:cNvSpPr>
          <p:nvPr userDrawn="1"/>
        </p:nvSpPr>
        <p:spPr bwMode="auto">
          <a:xfrm>
            <a:off x="563563" y="6164263"/>
            <a:ext cx="6827837" cy="5476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lnSpc>
                <a:spcPts val="1600"/>
              </a:lnSpc>
              <a:spcBef>
                <a:spcPct val="20000"/>
              </a:spcBef>
              <a:defRPr/>
            </a:pPr>
            <a:r>
              <a: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© </a:t>
            </a:r>
            <a:r>
              <a:rPr lang="en-US" sz="15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2012  </a:t>
            </a:r>
            <a:r>
              <a: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Cengage Learning.  All Rights Reserved.  May not be scanned, copied</a:t>
            </a:r>
          </a:p>
          <a:p>
            <a:pPr algn="l">
              <a:lnSpc>
                <a:spcPts val="1600"/>
              </a:lnSpc>
              <a:spcBef>
                <a:spcPct val="20000"/>
              </a:spcBef>
              <a:defRPr/>
            </a:pPr>
            <a:r>
              <a: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or duplicated, or posted to a publicly accessible website, in whole or in part.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ransition>
    <p:zo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66FFFF"/>
        </a:buClr>
        <a:buSzPct val="75000"/>
        <a:buFont typeface="Monotype Sort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6FFFF"/>
        </a:buClr>
        <a:buSzPct val="125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66FFFF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3.bin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 descr="C:\Slides\MBS4ppt\ASW_MBS_4e_Cv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036" y="537032"/>
            <a:ext cx="4246533" cy="5246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2" name="Group 21"/>
          <p:cNvGrpSpPr/>
          <p:nvPr/>
        </p:nvGrpSpPr>
        <p:grpSpPr>
          <a:xfrm>
            <a:off x="5334261" y="2868143"/>
            <a:ext cx="2459026" cy="1932464"/>
            <a:chOff x="5334261" y="2868143"/>
            <a:chExt cx="2459026" cy="1932464"/>
          </a:xfrm>
        </p:grpSpPr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5367578" y="2869730"/>
              <a:ext cx="2262189" cy="1930400"/>
            </a:xfrm>
            <a:prstGeom prst="rect">
              <a:avLst/>
            </a:prstGeom>
            <a:solidFill>
              <a:srgbClr val="495E8D"/>
            </a:solidFill>
            <a:ln w="76200">
              <a:noFill/>
              <a:miter lim="800000"/>
              <a:headEnd/>
              <a:tailEnd/>
            </a:ln>
            <a:effectLst>
              <a:outerShdw dist="12700" dir="10800000" algn="ctr" rotWithShape="0">
                <a:srgbClr val="F9DFB5">
                  <a:alpha val="50000"/>
                </a:srgbClr>
              </a:outerShdw>
            </a:effectLst>
          </p:spPr>
          <p:txBody>
            <a:bodyPr wrap="none" anchor="ctr"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24" name="AutoShape 39"/>
            <p:cNvSpPr>
              <a:spLocks noChangeArrowheads="1"/>
            </p:cNvSpPr>
            <p:nvPr/>
          </p:nvSpPr>
          <p:spPr bwMode="auto">
            <a:xfrm>
              <a:off x="6021637" y="2981761"/>
              <a:ext cx="1771650" cy="1788974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>
              <a:spAutoFit/>
            </a:bodyPr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9pPr>
            </a:lstStyle>
            <a:p>
              <a:r>
                <a:rPr lang="en-US" sz="1400" b="1" dirty="0">
                  <a:solidFill>
                    <a:srgbClr val="FFFFFF"/>
                  </a:solidFill>
                  <a:effectLst/>
                  <a:latin typeface="Futura Md BT" pitchFamily="34" charset="0"/>
                </a:rPr>
                <a:t>Slides by</a:t>
              </a:r>
            </a:p>
            <a:p>
              <a:endParaRPr lang="en-US" sz="600" dirty="0">
                <a:solidFill>
                  <a:srgbClr val="FFFFFF"/>
                </a:solidFill>
                <a:effectLst/>
                <a:latin typeface="Futura Md BT" pitchFamily="34" charset="0"/>
              </a:endParaRPr>
            </a:p>
            <a:p>
              <a:pPr>
                <a:lnSpc>
                  <a:spcPts val="2400"/>
                </a:lnSpc>
              </a:pPr>
              <a:r>
                <a:rPr lang="en-US" sz="2400" b="1" dirty="0">
                  <a:solidFill>
                    <a:srgbClr val="FFFFFF"/>
                  </a:solidFill>
                  <a:effectLst/>
                  <a:latin typeface="Futura Md BT" pitchFamily="34" charset="0"/>
                </a:rPr>
                <a:t>John</a:t>
              </a:r>
            </a:p>
            <a:p>
              <a:pPr>
                <a:lnSpc>
                  <a:spcPts val="2400"/>
                </a:lnSpc>
              </a:pPr>
              <a:r>
                <a:rPr lang="en-US" sz="2400" b="1" dirty="0">
                  <a:solidFill>
                    <a:srgbClr val="FFFFFF"/>
                  </a:solidFill>
                  <a:effectLst/>
                  <a:latin typeface="Futura Md BT" pitchFamily="34" charset="0"/>
                </a:rPr>
                <a:t>Loucks</a:t>
              </a:r>
            </a:p>
            <a:p>
              <a:endParaRPr lang="en-US" sz="400" dirty="0">
                <a:solidFill>
                  <a:srgbClr val="FFFFFF"/>
                </a:solidFill>
                <a:effectLst/>
                <a:latin typeface="Futura Md BT" pitchFamily="34" charset="0"/>
              </a:endParaRPr>
            </a:p>
            <a:p>
              <a:endParaRPr lang="en-US" sz="400" b="1" dirty="0" smtClean="0">
                <a:solidFill>
                  <a:srgbClr val="FFFFFF"/>
                </a:solidFill>
                <a:effectLst/>
                <a:latin typeface="Futura Md BT" pitchFamily="34" charset="0"/>
              </a:endParaRPr>
            </a:p>
            <a:p>
              <a:r>
                <a:rPr lang="en-US" sz="1500" b="1" dirty="0" smtClean="0">
                  <a:solidFill>
                    <a:srgbClr val="FFFFFF"/>
                  </a:solidFill>
                  <a:effectLst/>
                  <a:latin typeface="Futura Md BT" pitchFamily="34" charset="0"/>
                </a:rPr>
                <a:t>St</a:t>
              </a:r>
              <a:r>
                <a:rPr lang="en-US" sz="1500" b="1" dirty="0">
                  <a:solidFill>
                    <a:srgbClr val="FFFFFF"/>
                  </a:solidFill>
                  <a:effectLst/>
                  <a:latin typeface="Futura Md BT" pitchFamily="34" charset="0"/>
                </a:rPr>
                <a:t>. Edward’s</a:t>
              </a:r>
            </a:p>
            <a:p>
              <a:r>
                <a:rPr lang="en-US" sz="1500" b="1" dirty="0">
                  <a:solidFill>
                    <a:srgbClr val="FFFFFF"/>
                  </a:solidFill>
                  <a:effectLst/>
                  <a:latin typeface="Futura Md BT" pitchFamily="34" charset="0"/>
                </a:rPr>
                <a:t>University</a:t>
              </a: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5334261" y="2868143"/>
              <a:ext cx="944816" cy="1932464"/>
              <a:chOff x="5443535" y="3309938"/>
              <a:chExt cx="944816" cy="1932464"/>
            </a:xfrm>
          </p:grpSpPr>
          <p:sp>
            <p:nvSpPr>
              <p:cNvPr id="26" name="Arc 41"/>
              <p:cNvSpPr>
                <a:spLocks/>
              </p:cNvSpPr>
              <p:nvPr/>
            </p:nvSpPr>
            <p:spPr bwMode="auto">
              <a:xfrm rot="10284592" flipH="1">
                <a:off x="5600951" y="3360330"/>
                <a:ext cx="787400" cy="1865897"/>
              </a:xfrm>
              <a:custGeom>
                <a:avLst/>
                <a:gdLst>
                  <a:gd name="G0" fmla="+- 0 0 0"/>
                  <a:gd name="G1" fmla="+- 20364 0 0"/>
                  <a:gd name="G2" fmla="+- 21600 0 0"/>
                  <a:gd name="T0" fmla="*/ 7201 w 21600"/>
                  <a:gd name="T1" fmla="*/ 0 h 20364"/>
                  <a:gd name="T2" fmla="*/ 21600 w 21600"/>
                  <a:gd name="T3" fmla="*/ 20364 h 20364"/>
                  <a:gd name="T4" fmla="*/ 0 w 21600"/>
                  <a:gd name="T5" fmla="*/ 20364 h 203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0364" fill="none" extrusionOk="0">
                    <a:moveTo>
                      <a:pt x="7201" y="-1"/>
                    </a:moveTo>
                    <a:cubicBezTo>
                      <a:pt x="15830" y="3051"/>
                      <a:pt x="21600" y="11210"/>
                      <a:pt x="21600" y="20364"/>
                    </a:cubicBezTo>
                  </a:path>
                  <a:path w="21600" h="20364" stroke="0" extrusionOk="0">
                    <a:moveTo>
                      <a:pt x="7201" y="-1"/>
                    </a:moveTo>
                    <a:cubicBezTo>
                      <a:pt x="15830" y="3051"/>
                      <a:pt x="21600" y="11210"/>
                      <a:pt x="21600" y="20364"/>
                    </a:cubicBezTo>
                    <a:lnTo>
                      <a:pt x="0" y="20364"/>
                    </a:lnTo>
                    <a:close/>
                  </a:path>
                </a:pathLst>
              </a:cu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27" name="AutoShape 42"/>
              <p:cNvSpPr>
                <a:spLocks noChangeArrowheads="1"/>
              </p:cNvSpPr>
              <p:nvPr/>
            </p:nvSpPr>
            <p:spPr bwMode="auto">
              <a:xfrm flipV="1">
                <a:off x="5448295" y="3310273"/>
                <a:ext cx="807657" cy="237363"/>
              </a:xfrm>
              <a:prstGeom prst="rtTriangle">
                <a:avLst/>
              </a:prstGeom>
              <a:solidFill>
                <a:srgbClr val="FFFF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28" name="AutoShape 43"/>
              <p:cNvSpPr>
                <a:spLocks noChangeArrowheads="1"/>
              </p:cNvSpPr>
              <p:nvPr/>
            </p:nvSpPr>
            <p:spPr bwMode="auto">
              <a:xfrm>
                <a:off x="5486397" y="3319463"/>
                <a:ext cx="523058" cy="1922939"/>
              </a:xfrm>
              <a:prstGeom prst="rtTriangle">
                <a:avLst/>
              </a:prstGeom>
              <a:solidFill>
                <a:srgbClr val="FFFF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29" name="Rectangle 28"/>
              <p:cNvSpPr>
                <a:spLocks noChangeArrowheads="1"/>
              </p:cNvSpPr>
              <p:nvPr/>
            </p:nvSpPr>
            <p:spPr bwMode="auto">
              <a:xfrm>
                <a:off x="5443535" y="3309938"/>
                <a:ext cx="214313" cy="1931987"/>
              </a:xfrm>
              <a:prstGeom prst="rect">
                <a:avLst/>
              </a:prstGeom>
              <a:solidFill>
                <a:srgbClr val="000000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</p:grpSp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1143000"/>
            <a:ext cx="7772400" cy="9985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66FFFF"/>
                </a:solidFill>
              </a:rPr>
              <a:t>Uniform Probability Distribution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>
                <a:solidFill>
                  <a:srgbClr val="66FFFF"/>
                </a:solidFill>
              </a:rPr>
              <a:t>	for Salad Plate Filling Weight</a:t>
            </a:r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1597025" y="2090738"/>
            <a:ext cx="6048375" cy="3665537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88069" name="Line 5"/>
          <p:cNvSpPr>
            <a:spLocks noChangeShapeType="1"/>
          </p:cNvSpPr>
          <p:nvPr/>
        </p:nvSpPr>
        <p:spPr bwMode="auto">
          <a:xfrm>
            <a:off x="2709863" y="2760663"/>
            <a:ext cx="0" cy="1962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70" name="Rectangle 6"/>
          <p:cNvSpPr>
            <a:spLocks noChangeArrowheads="1"/>
          </p:cNvSpPr>
          <p:nvPr/>
        </p:nvSpPr>
        <p:spPr bwMode="auto">
          <a:xfrm>
            <a:off x="2390775" y="2227263"/>
            <a:ext cx="620713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 i="1">
                <a:effectLst/>
                <a:latin typeface="Book Antiqua" pitchFamily="18" charset="0"/>
              </a:rPr>
              <a:t>f</a:t>
            </a:r>
            <a:r>
              <a:rPr lang="en-US" sz="2400">
                <a:effectLst/>
                <a:latin typeface="Book Antiqua" pitchFamily="18" charset="0"/>
              </a:rPr>
              <a:t>(</a:t>
            </a:r>
            <a:r>
              <a:rPr lang="en-US" sz="2400" i="1">
                <a:effectLst/>
                <a:latin typeface="Book Antiqua" pitchFamily="18" charset="0"/>
              </a:rPr>
              <a:t>x</a:t>
            </a:r>
            <a:r>
              <a:rPr lang="en-US" sz="2400">
                <a:effectLst/>
                <a:latin typeface="Book Antiqua" pitchFamily="18" charset="0"/>
              </a:rPr>
              <a:t>)</a:t>
            </a:r>
          </a:p>
        </p:txBody>
      </p:sp>
      <p:sp>
        <p:nvSpPr>
          <p:cNvPr id="88071" name="Rectangle 7"/>
          <p:cNvSpPr>
            <a:spLocks noChangeArrowheads="1"/>
          </p:cNvSpPr>
          <p:nvPr/>
        </p:nvSpPr>
        <p:spPr bwMode="auto">
          <a:xfrm>
            <a:off x="7038975" y="4398963"/>
            <a:ext cx="4095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 i="1">
                <a:effectLst/>
                <a:latin typeface="Book Antiqua" pitchFamily="18" charset="0"/>
              </a:rPr>
              <a:t> x</a:t>
            </a:r>
          </a:p>
        </p:txBody>
      </p:sp>
      <p:sp>
        <p:nvSpPr>
          <p:cNvPr id="88081" name="Freeform 17"/>
          <p:cNvSpPr>
            <a:spLocks/>
          </p:cNvSpPr>
          <p:nvPr/>
        </p:nvSpPr>
        <p:spPr bwMode="auto">
          <a:xfrm>
            <a:off x="3910013" y="3813175"/>
            <a:ext cx="2552700" cy="809625"/>
          </a:xfrm>
          <a:custGeom>
            <a:avLst/>
            <a:gdLst/>
            <a:ahLst/>
            <a:cxnLst>
              <a:cxn ang="0">
                <a:pos x="0" y="528"/>
              </a:cxn>
              <a:cxn ang="0">
                <a:pos x="12" y="0"/>
              </a:cxn>
              <a:cxn ang="0">
                <a:pos x="528" y="0"/>
              </a:cxn>
              <a:cxn ang="0">
                <a:pos x="528" y="528"/>
              </a:cxn>
              <a:cxn ang="0">
                <a:pos x="0" y="528"/>
              </a:cxn>
            </a:cxnLst>
            <a:rect l="0" t="0" r="r" b="b"/>
            <a:pathLst>
              <a:path w="528" h="528">
                <a:moveTo>
                  <a:pt x="0" y="528"/>
                </a:moveTo>
                <a:lnTo>
                  <a:pt x="12" y="0"/>
                </a:lnTo>
                <a:lnTo>
                  <a:pt x="528" y="0"/>
                </a:lnTo>
                <a:lnTo>
                  <a:pt x="528" y="528"/>
                </a:lnTo>
                <a:lnTo>
                  <a:pt x="0" y="528"/>
                </a:lnTo>
              </a:path>
            </a:pathLst>
          </a:custGeom>
          <a:gradFill rotWithShape="0">
            <a:gsLst>
              <a:gs pos="0">
                <a:srgbClr val="33CCCC">
                  <a:gamma/>
                  <a:shade val="46275"/>
                  <a:invGamma/>
                </a:srgbClr>
              </a:gs>
              <a:gs pos="50000">
                <a:srgbClr val="33CCCC"/>
              </a:gs>
              <a:gs pos="100000">
                <a:srgbClr val="33CCCC">
                  <a:gamma/>
                  <a:shade val="46275"/>
                  <a:invGamma/>
                </a:srgbClr>
              </a:gs>
            </a:gsLst>
            <a:lin ang="0" scaled="1"/>
          </a:gra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083" name="Line 19"/>
          <p:cNvSpPr>
            <a:spLocks noChangeShapeType="1"/>
          </p:cNvSpPr>
          <p:nvPr/>
        </p:nvSpPr>
        <p:spPr bwMode="auto">
          <a:xfrm>
            <a:off x="6462713" y="3803650"/>
            <a:ext cx="0" cy="850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84" name="Line 20"/>
          <p:cNvSpPr>
            <a:spLocks noChangeShapeType="1"/>
          </p:cNvSpPr>
          <p:nvPr/>
        </p:nvSpPr>
        <p:spPr bwMode="auto">
          <a:xfrm flipV="1">
            <a:off x="3954463" y="3803650"/>
            <a:ext cx="2511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85" name="Line 21"/>
          <p:cNvSpPr>
            <a:spLocks noChangeShapeType="1"/>
          </p:cNvSpPr>
          <p:nvPr/>
        </p:nvSpPr>
        <p:spPr bwMode="auto">
          <a:xfrm>
            <a:off x="2716213" y="4622800"/>
            <a:ext cx="43497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86" name="Line 22"/>
          <p:cNvSpPr>
            <a:spLocks noChangeShapeType="1"/>
          </p:cNvSpPr>
          <p:nvPr/>
        </p:nvSpPr>
        <p:spPr bwMode="auto">
          <a:xfrm flipH="1">
            <a:off x="2620963" y="3803650"/>
            <a:ext cx="165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87" name="Rectangle 23"/>
          <p:cNvSpPr>
            <a:spLocks noChangeArrowheads="1"/>
          </p:cNvSpPr>
          <p:nvPr/>
        </p:nvSpPr>
        <p:spPr bwMode="auto">
          <a:xfrm>
            <a:off x="1812925" y="3579813"/>
            <a:ext cx="8223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effectLst/>
                <a:latin typeface="Book Antiqua" pitchFamily="18" charset="0"/>
              </a:rPr>
              <a:t>1/10</a:t>
            </a:r>
          </a:p>
        </p:txBody>
      </p:sp>
      <p:sp>
        <p:nvSpPr>
          <p:cNvPr id="88088" name="Rectangle 24"/>
          <p:cNvSpPr>
            <a:spLocks noChangeArrowheads="1"/>
          </p:cNvSpPr>
          <p:nvPr/>
        </p:nvSpPr>
        <p:spPr bwMode="auto">
          <a:xfrm>
            <a:off x="3311525" y="5186363"/>
            <a:ext cx="2659063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effectLst/>
                <a:latin typeface="Book Antiqua" pitchFamily="18" charset="0"/>
              </a:rPr>
              <a:t>Salad Weight (oz.)</a:t>
            </a:r>
          </a:p>
        </p:txBody>
      </p:sp>
      <p:sp>
        <p:nvSpPr>
          <p:cNvPr id="88075" name="Line 11"/>
          <p:cNvSpPr>
            <a:spLocks noChangeShapeType="1"/>
          </p:cNvSpPr>
          <p:nvPr/>
        </p:nvSpPr>
        <p:spPr bwMode="auto">
          <a:xfrm>
            <a:off x="3948113" y="3810000"/>
            <a:ext cx="0" cy="806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8145" name="Group 81"/>
          <p:cNvGrpSpPr>
            <a:grpSpLocks/>
          </p:cNvGrpSpPr>
          <p:nvPr/>
        </p:nvGrpSpPr>
        <p:grpSpPr bwMode="auto">
          <a:xfrm>
            <a:off x="3948113" y="4565650"/>
            <a:ext cx="2514600" cy="152400"/>
            <a:chOff x="2487" y="2916"/>
            <a:chExt cx="1584" cy="96"/>
          </a:xfrm>
        </p:grpSpPr>
        <p:sp>
          <p:nvSpPr>
            <p:cNvPr id="88072" name="Line 8"/>
            <p:cNvSpPr>
              <a:spLocks noChangeShapeType="1"/>
            </p:cNvSpPr>
            <p:nvPr/>
          </p:nvSpPr>
          <p:spPr bwMode="auto">
            <a:xfrm>
              <a:off x="2487" y="2920"/>
              <a:ext cx="0" cy="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73" name="Line 9"/>
            <p:cNvSpPr>
              <a:spLocks noChangeShapeType="1"/>
            </p:cNvSpPr>
            <p:nvPr/>
          </p:nvSpPr>
          <p:spPr bwMode="auto">
            <a:xfrm>
              <a:off x="4071" y="2924"/>
              <a:ext cx="0" cy="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74" name="Line 10"/>
            <p:cNvSpPr>
              <a:spLocks noChangeShapeType="1"/>
            </p:cNvSpPr>
            <p:nvPr/>
          </p:nvSpPr>
          <p:spPr bwMode="auto">
            <a:xfrm>
              <a:off x="3279" y="2916"/>
              <a:ext cx="0" cy="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8146" name="AutoShape 82"/>
          <p:cNvSpPr>
            <a:spLocks noChangeArrowheads="1"/>
          </p:cNvSpPr>
          <p:nvPr/>
        </p:nvSpPr>
        <p:spPr bwMode="auto">
          <a:xfrm rot="5400000">
            <a:off x="1285875" y="37211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8148" name="Rectangle 84"/>
          <p:cNvSpPr>
            <a:spLocks noGrp="1" noChangeArrowheads="1"/>
          </p:cNvSpPr>
          <p:nvPr>
            <p:ph type="title"/>
          </p:nvPr>
        </p:nvSpPr>
        <p:spPr>
          <a:xfrm>
            <a:off x="685800" y="114300"/>
            <a:ext cx="7772400" cy="673100"/>
          </a:xfrm>
          <a:noFill/>
          <a:ln/>
        </p:spPr>
        <p:txBody>
          <a:bodyPr/>
          <a:lstStyle/>
          <a:p>
            <a:r>
              <a:rPr lang="en-US"/>
              <a:t>Uniform Probability Distribution</a:t>
            </a:r>
          </a:p>
        </p:txBody>
      </p:sp>
      <p:grpSp>
        <p:nvGrpSpPr>
          <p:cNvPr id="88151" name="Group 87"/>
          <p:cNvGrpSpPr>
            <a:grpSpLocks/>
          </p:cNvGrpSpPr>
          <p:nvPr/>
        </p:nvGrpSpPr>
        <p:grpSpPr bwMode="auto">
          <a:xfrm>
            <a:off x="2555875" y="4729163"/>
            <a:ext cx="4168775" cy="492125"/>
            <a:chOff x="1610" y="2979"/>
            <a:chExt cx="2626" cy="310"/>
          </a:xfrm>
        </p:grpSpPr>
        <p:sp>
          <p:nvSpPr>
            <p:cNvPr id="88076" name="Rectangle 12"/>
            <p:cNvSpPr>
              <a:spLocks noChangeArrowheads="1"/>
            </p:cNvSpPr>
            <p:nvPr/>
          </p:nvSpPr>
          <p:spPr bwMode="auto">
            <a:xfrm>
              <a:off x="2394" y="2979"/>
              <a:ext cx="210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2400">
                  <a:effectLst/>
                  <a:latin typeface="Book Antiqua" pitchFamily="18" charset="0"/>
                </a:rPr>
                <a:t>5</a:t>
              </a:r>
            </a:p>
          </p:txBody>
        </p:sp>
        <p:sp>
          <p:nvSpPr>
            <p:cNvPr id="88077" name="Rectangle 13"/>
            <p:cNvSpPr>
              <a:spLocks noChangeArrowheads="1"/>
            </p:cNvSpPr>
            <p:nvPr/>
          </p:nvSpPr>
          <p:spPr bwMode="auto">
            <a:xfrm>
              <a:off x="3126" y="2991"/>
              <a:ext cx="306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2400">
                  <a:effectLst/>
                  <a:latin typeface="Book Antiqua" pitchFamily="18" charset="0"/>
                </a:rPr>
                <a:t>10</a:t>
              </a:r>
            </a:p>
          </p:txBody>
        </p:sp>
        <p:sp>
          <p:nvSpPr>
            <p:cNvPr id="88078" name="Rectangle 14"/>
            <p:cNvSpPr>
              <a:spLocks noChangeArrowheads="1"/>
            </p:cNvSpPr>
            <p:nvPr/>
          </p:nvSpPr>
          <p:spPr bwMode="auto">
            <a:xfrm>
              <a:off x="3930" y="3003"/>
              <a:ext cx="306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2400">
                  <a:effectLst/>
                  <a:latin typeface="Book Antiqua" pitchFamily="18" charset="0"/>
                </a:rPr>
                <a:t>15</a:t>
              </a:r>
            </a:p>
          </p:txBody>
        </p:sp>
        <p:sp>
          <p:nvSpPr>
            <p:cNvPr id="88149" name="Rectangle 85"/>
            <p:cNvSpPr>
              <a:spLocks noChangeArrowheads="1"/>
            </p:cNvSpPr>
            <p:nvPr/>
          </p:nvSpPr>
          <p:spPr bwMode="auto">
            <a:xfrm>
              <a:off x="1610" y="2979"/>
              <a:ext cx="210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2400">
                  <a:effectLst/>
                  <a:latin typeface="Book Antiqua" pitchFamily="18" charset="0"/>
                </a:rPr>
                <a:t>0</a:t>
              </a:r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881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500"/>
                                        <p:tgtEl>
                                          <p:spTgt spid="88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88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88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6" dur="5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1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0" dur="500"/>
                                        <p:tgtEl>
                                          <p:spTgt spid="88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4" dur="500"/>
                                        <p:tgtEl>
                                          <p:spTgt spid="88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500"/>
                            </p:stCondLst>
                            <p:childTnLst>
                              <p:par>
                                <p:cTn id="46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8" dur="500"/>
                                        <p:tgtEl>
                                          <p:spTgt spid="88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8000"/>
                            </p:stCondLst>
                            <p:childTnLst>
                              <p:par>
                                <p:cTn id="50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2" dur="500"/>
                                        <p:tgtEl>
                                          <p:spTgt spid="88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9500"/>
                            </p:stCondLst>
                            <p:childTnLst>
                              <p:par>
                                <p:cTn id="54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6" dur="500"/>
                                        <p:tgtEl>
                                          <p:spTgt spid="88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1000"/>
                            </p:stCondLst>
                            <p:childTnLst>
                              <p:par>
                                <p:cTn id="58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88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2500"/>
                            </p:stCondLst>
                            <p:childTnLst>
                              <p:par>
                                <p:cTn id="62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500"/>
                                        <p:tgtEl>
                                          <p:spTgt spid="88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4000"/>
                            </p:stCondLst>
                            <p:childTnLst>
                              <p:par>
                                <p:cTn id="66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8" dur="500"/>
                                        <p:tgtEl>
                                          <p:spTgt spid="88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500"/>
                            </p:stCondLst>
                            <p:childTnLst>
                              <p:par>
                                <p:cTn id="70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88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build="p" autoUpdateAnimBg="0" advAuto="1000"/>
      <p:bldP spid="88068" grpId="0" animBg="1"/>
      <p:bldP spid="88069" grpId="0" animBg="1"/>
      <p:bldP spid="88070" grpId="0" autoUpdateAnimBg="0"/>
      <p:bldP spid="88071" grpId="0" autoUpdateAnimBg="0"/>
      <p:bldP spid="88081" grpId="0" animBg="1"/>
      <p:bldP spid="88083" grpId="0" animBg="1"/>
      <p:bldP spid="88084" grpId="0" animBg="1"/>
      <p:bldP spid="88085" grpId="0" animBg="1"/>
      <p:bldP spid="88086" grpId="0" animBg="1"/>
      <p:bldP spid="88087" grpId="0" autoUpdateAnimBg="0"/>
      <p:bldP spid="88088" grpId="0" autoUpdateAnimBg="0"/>
      <p:bldP spid="88075" grpId="0" animBg="1"/>
      <p:bldP spid="8814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7240" name="Group 88"/>
          <p:cNvGrpSpPr>
            <a:grpSpLocks/>
          </p:cNvGrpSpPr>
          <p:nvPr/>
        </p:nvGrpSpPr>
        <p:grpSpPr bwMode="auto">
          <a:xfrm>
            <a:off x="1597025" y="2092325"/>
            <a:ext cx="6048375" cy="3663950"/>
            <a:chOff x="1006" y="1318"/>
            <a:chExt cx="3810" cy="2308"/>
          </a:xfrm>
        </p:grpSpPr>
        <p:sp>
          <p:nvSpPr>
            <p:cNvPr id="177155" name="Rectangle 3"/>
            <p:cNvSpPr>
              <a:spLocks noChangeArrowheads="1"/>
            </p:cNvSpPr>
            <p:nvPr/>
          </p:nvSpPr>
          <p:spPr bwMode="auto">
            <a:xfrm>
              <a:off x="1006" y="1318"/>
              <a:ext cx="3810" cy="2308"/>
            </a:xfrm>
            <a:prstGeom prst="rect">
              <a:avLst/>
            </a:prstGeom>
            <a:gradFill rotWithShape="0">
              <a:gsLst>
                <a:gs pos="0">
                  <a:srgbClr val="006699">
                    <a:gamma/>
                    <a:shade val="46275"/>
                    <a:invGamma/>
                  </a:srgbClr>
                </a:gs>
                <a:gs pos="5000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156" name="Line 4"/>
            <p:cNvSpPr>
              <a:spLocks noChangeShapeType="1"/>
            </p:cNvSpPr>
            <p:nvPr/>
          </p:nvSpPr>
          <p:spPr bwMode="auto">
            <a:xfrm>
              <a:off x="1707" y="1731"/>
              <a:ext cx="0" cy="12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157" name="Rectangle 5"/>
            <p:cNvSpPr>
              <a:spLocks noChangeArrowheads="1"/>
            </p:cNvSpPr>
            <p:nvPr/>
          </p:nvSpPr>
          <p:spPr bwMode="auto">
            <a:xfrm>
              <a:off x="1506" y="1403"/>
              <a:ext cx="39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2400" i="1">
                  <a:effectLst/>
                  <a:latin typeface="Book Antiqua" pitchFamily="18" charset="0"/>
                </a:rPr>
                <a:t>f</a:t>
              </a:r>
              <a:r>
                <a:rPr lang="en-US" sz="2400">
                  <a:effectLst/>
                  <a:latin typeface="Book Antiqua" pitchFamily="18" charset="0"/>
                </a:rPr>
                <a:t>(</a:t>
              </a:r>
              <a:r>
                <a:rPr lang="en-US" sz="2400" i="1">
                  <a:effectLst/>
                  <a:latin typeface="Book Antiqua" pitchFamily="18" charset="0"/>
                </a:rPr>
                <a:t>x</a:t>
              </a:r>
              <a:r>
                <a:rPr lang="en-US" sz="2400">
                  <a:effectLst/>
                  <a:latin typeface="Book Antiqua" pitchFamily="18" charset="0"/>
                </a:rPr>
                <a:t>)</a:t>
              </a:r>
            </a:p>
          </p:txBody>
        </p:sp>
        <p:sp>
          <p:nvSpPr>
            <p:cNvPr id="177158" name="Rectangle 6"/>
            <p:cNvSpPr>
              <a:spLocks noChangeArrowheads="1"/>
            </p:cNvSpPr>
            <p:nvPr/>
          </p:nvSpPr>
          <p:spPr bwMode="auto">
            <a:xfrm>
              <a:off x="4434" y="2771"/>
              <a:ext cx="25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2400" i="1">
                  <a:effectLst/>
                  <a:latin typeface="Book Antiqua" pitchFamily="18" charset="0"/>
                </a:rPr>
                <a:t> x</a:t>
              </a:r>
            </a:p>
          </p:txBody>
        </p:sp>
        <p:sp>
          <p:nvSpPr>
            <p:cNvPr id="177163" name="Freeform 11"/>
            <p:cNvSpPr>
              <a:spLocks/>
            </p:cNvSpPr>
            <p:nvPr/>
          </p:nvSpPr>
          <p:spPr bwMode="auto">
            <a:xfrm>
              <a:off x="2463" y="2402"/>
              <a:ext cx="1608" cy="510"/>
            </a:xfrm>
            <a:custGeom>
              <a:avLst/>
              <a:gdLst/>
              <a:ahLst/>
              <a:cxnLst>
                <a:cxn ang="0">
                  <a:pos x="0" y="528"/>
                </a:cxn>
                <a:cxn ang="0">
                  <a:pos x="12" y="0"/>
                </a:cxn>
                <a:cxn ang="0">
                  <a:pos x="528" y="0"/>
                </a:cxn>
                <a:cxn ang="0">
                  <a:pos x="528" y="528"/>
                </a:cxn>
                <a:cxn ang="0">
                  <a:pos x="0" y="528"/>
                </a:cxn>
              </a:cxnLst>
              <a:rect l="0" t="0" r="r" b="b"/>
              <a:pathLst>
                <a:path w="528" h="528">
                  <a:moveTo>
                    <a:pt x="0" y="528"/>
                  </a:moveTo>
                  <a:lnTo>
                    <a:pt x="12" y="0"/>
                  </a:lnTo>
                  <a:lnTo>
                    <a:pt x="528" y="0"/>
                  </a:lnTo>
                  <a:lnTo>
                    <a:pt x="528" y="528"/>
                  </a:lnTo>
                  <a:lnTo>
                    <a:pt x="0" y="528"/>
                  </a:lnTo>
                </a:path>
              </a:pathLst>
            </a:custGeom>
            <a:gradFill rotWithShape="0">
              <a:gsLst>
                <a:gs pos="0">
                  <a:srgbClr val="33CCCC">
                    <a:gamma/>
                    <a:shade val="46275"/>
                    <a:invGamma/>
                  </a:srgbClr>
                </a:gs>
                <a:gs pos="50000">
                  <a:srgbClr val="33CCCC"/>
                </a:gs>
                <a:gs pos="100000">
                  <a:srgbClr val="33CCCC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7164" name="Line 12"/>
            <p:cNvSpPr>
              <a:spLocks noChangeShapeType="1"/>
            </p:cNvSpPr>
            <p:nvPr/>
          </p:nvSpPr>
          <p:spPr bwMode="auto">
            <a:xfrm>
              <a:off x="4071" y="2396"/>
              <a:ext cx="0" cy="5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166" name="Line 14"/>
            <p:cNvSpPr>
              <a:spLocks noChangeShapeType="1"/>
            </p:cNvSpPr>
            <p:nvPr/>
          </p:nvSpPr>
          <p:spPr bwMode="auto">
            <a:xfrm>
              <a:off x="1711" y="2912"/>
              <a:ext cx="27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167" name="Line 15"/>
            <p:cNvSpPr>
              <a:spLocks noChangeShapeType="1"/>
            </p:cNvSpPr>
            <p:nvPr/>
          </p:nvSpPr>
          <p:spPr bwMode="auto">
            <a:xfrm flipH="1">
              <a:off x="1651" y="2396"/>
              <a:ext cx="1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168" name="Rectangle 16"/>
            <p:cNvSpPr>
              <a:spLocks noChangeArrowheads="1"/>
            </p:cNvSpPr>
            <p:nvPr/>
          </p:nvSpPr>
          <p:spPr bwMode="auto">
            <a:xfrm>
              <a:off x="1142" y="2255"/>
              <a:ext cx="51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2400">
                  <a:effectLst/>
                  <a:latin typeface="Book Antiqua" pitchFamily="18" charset="0"/>
                </a:rPr>
                <a:t>1/10</a:t>
              </a:r>
            </a:p>
          </p:txBody>
        </p:sp>
        <p:sp>
          <p:nvSpPr>
            <p:cNvPr id="177169" name="Rectangle 17"/>
            <p:cNvSpPr>
              <a:spLocks noChangeArrowheads="1"/>
            </p:cNvSpPr>
            <p:nvPr/>
          </p:nvSpPr>
          <p:spPr bwMode="auto">
            <a:xfrm>
              <a:off x="2086" y="3267"/>
              <a:ext cx="1675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2400">
                  <a:effectLst/>
                  <a:latin typeface="Book Antiqua" pitchFamily="18" charset="0"/>
                </a:rPr>
                <a:t>Salad Weight (oz.)</a:t>
              </a:r>
            </a:p>
          </p:txBody>
        </p:sp>
        <p:sp>
          <p:nvSpPr>
            <p:cNvPr id="177170" name="Line 18"/>
            <p:cNvSpPr>
              <a:spLocks noChangeShapeType="1"/>
            </p:cNvSpPr>
            <p:nvPr/>
          </p:nvSpPr>
          <p:spPr bwMode="auto">
            <a:xfrm>
              <a:off x="2487" y="2400"/>
              <a:ext cx="0" cy="5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7171" name="Group 19"/>
            <p:cNvGrpSpPr>
              <a:grpSpLocks/>
            </p:cNvGrpSpPr>
            <p:nvPr/>
          </p:nvGrpSpPr>
          <p:grpSpPr bwMode="auto">
            <a:xfrm>
              <a:off x="2487" y="2876"/>
              <a:ext cx="1584" cy="96"/>
              <a:chOff x="2487" y="2916"/>
              <a:chExt cx="1584" cy="96"/>
            </a:xfrm>
          </p:grpSpPr>
          <p:sp>
            <p:nvSpPr>
              <p:cNvPr id="177172" name="Line 20"/>
              <p:cNvSpPr>
                <a:spLocks noChangeShapeType="1"/>
              </p:cNvSpPr>
              <p:nvPr/>
            </p:nvSpPr>
            <p:spPr bwMode="auto">
              <a:xfrm>
                <a:off x="2487" y="2920"/>
                <a:ext cx="0" cy="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7173" name="Line 21"/>
              <p:cNvSpPr>
                <a:spLocks noChangeShapeType="1"/>
              </p:cNvSpPr>
              <p:nvPr/>
            </p:nvSpPr>
            <p:spPr bwMode="auto">
              <a:xfrm>
                <a:off x="4071" y="2924"/>
                <a:ext cx="0" cy="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7174" name="Line 22"/>
              <p:cNvSpPr>
                <a:spLocks noChangeShapeType="1"/>
              </p:cNvSpPr>
              <p:nvPr/>
            </p:nvSpPr>
            <p:spPr bwMode="auto">
              <a:xfrm>
                <a:off x="3279" y="2916"/>
                <a:ext cx="0" cy="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7165" name="Line 13"/>
            <p:cNvSpPr>
              <a:spLocks noChangeShapeType="1"/>
            </p:cNvSpPr>
            <p:nvPr/>
          </p:nvSpPr>
          <p:spPr bwMode="auto">
            <a:xfrm flipV="1">
              <a:off x="2491" y="2396"/>
              <a:ext cx="158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7239" name="Group 87"/>
            <p:cNvGrpSpPr>
              <a:grpSpLocks/>
            </p:cNvGrpSpPr>
            <p:nvPr/>
          </p:nvGrpSpPr>
          <p:grpSpPr bwMode="auto">
            <a:xfrm>
              <a:off x="1610" y="2979"/>
              <a:ext cx="2626" cy="310"/>
              <a:chOff x="1610" y="2979"/>
              <a:chExt cx="2626" cy="310"/>
            </a:xfrm>
          </p:grpSpPr>
          <p:sp>
            <p:nvSpPr>
              <p:cNvPr id="177160" name="Rectangle 8"/>
              <p:cNvSpPr>
                <a:spLocks noChangeArrowheads="1"/>
              </p:cNvSpPr>
              <p:nvPr/>
            </p:nvSpPr>
            <p:spPr bwMode="auto">
              <a:xfrm>
                <a:off x="2394" y="2979"/>
                <a:ext cx="210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none" lIns="90488" tIns="44450" rIns="90488" bIns="44450">
                <a:spAutoFit/>
              </a:bodyPr>
              <a:lstStyle/>
              <a:p>
                <a:pPr algn="l"/>
                <a:r>
                  <a:rPr lang="en-US" sz="2400">
                    <a:effectLst/>
                    <a:latin typeface="Book Antiqua" pitchFamily="18" charset="0"/>
                  </a:rPr>
                  <a:t>5</a:t>
                </a:r>
              </a:p>
            </p:txBody>
          </p:sp>
          <p:sp>
            <p:nvSpPr>
              <p:cNvPr id="177161" name="Rectangle 9"/>
              <p:cNvSpPr>
                <a:spLocks noChangeArrowheads="1"/>
              </p:cNvSpPr>
              <p:nvPr/>
            </p:nvSpPr>
            <p:spPr bwMode="auto">
              <a:xfrm>
                <a:off x="3126" y="2991"/>
                <a:ext cx="306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none" lIns="90488" tIns="44450" rIns="90488" bIns="44450">
                <a:spAutoFit/>
              </a:bodyPr>
              <a:lstStyle/>
              <a:p>
                <a:pPr algn="l"/>
                <a:r>
                  <a:rPr lang="en-US" sz="2400">
                    <a:effectLst/>
                    <a:latin typeface="Book Antiqua" pitchFamily="18" charset="0"/>
                  </a:rPr>
                  <a:t>10</a:t>
                </a:r>
              </a:p>
            </p:txBody>
          </p:sp>
          <p:sp>
            <p:nvSpPr>
              <p:cNvPr id="177162" name="Rectangle 10"/>
              <p:cNvSpPr>
                <a:spLocks noChangeArrowheads="1"/>
              </p:cNvSpPr>
              <p:nvPr/>
            </p:nvSpPr>
            <p:spPr bwMode="auto">
              <a:xfrm>
                <a:off x="3930" y="3003"/>
                <a:ext cx="306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none" lIns="90488" tIns="44450" rIns="90488" bIns="44450">
                <a:spAutoFit/>
              </a:bodyPr>
              <a:lstStyle/>
              <a:p>
                <a:pPr algn="l"/>
                <a:r>
                  <a:rPr lang="en-US" sz="2400">
                    <a:effectLst/>
                    <a:latin typeface="Book Antiqua" pitchFamily="18" charset="0"/>
                  </a:rPr>
                  <a:t>15</a:t>
                </a:r>
              </a:p>
            </p:txBody>
          </p:sp>
          <p:sp>
            <p:nvSpPr>
              <p:cNvPr id="177237" name="Rectangle 85"/>
              <p:cNvSpPr>
                <a:spLocks noChangeArrowheads="1"/>
              </p:cNvSpPr>
              <p:nvPr/>
            </p:nvSpPr>
            <p:spPr bwMode="auto">
              <a:xfrm>
                <a:off x="1610" y="2979"/>
                <a:ext cx="210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none" lIns="90488" tIns="44450" rIns="90488" bIns="44450">
                <a:spAutoFit/>
              </a:bodyPr>
              <a:lstStyle/>
              <a:p>
                <a:pPr algn="l"/>
                <a:r>
                  <a:rPr lang="en-US" sz="2400">
                    <a:effectLst/>
                    <a:latin typeface="Book Antiqua" pitchFamily="18" charset="0"/>
                  </a:rPr>
                  <a:t>0</a:t>
                </a:r>
              </a:p>
            </p:txBody>
          </p:sp>
        </p:grpSp>
      </p:grpSp>
      <p:sp>
        <p:nvSpPr>
          <p:cNvPr id="177226" name="AutoShape 74"/>
          <p:cNvSpPr>
            <a:spLocks noChangeArrowheads="1"/>
          </p:cNvSpPr>
          <p:nvPr/>
        </p:nvSpPr>
        <p:spPr bwMode="auto">
          <a:xfrm flipV="1">
            <a:off x="5153025" y="21971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77227" name="Freeform 75"/>
          <p:cNvSpPr>
            <a:spLocks/>
          </p:cNvSpPr>
          <p:nvPr/>
        </p:nvSpPr>
        <p:spPr bwMode="auto">
          <a:xfrm>
            <a:off x="5618163" y="3813175"/>
            <a:ext cx="838200" cy="803275"/>
          </a:xfrm>
          <a:custGeom>
            <a:avLst/>
            <a:gdLst/>
            <a:ahLst/>
            <a:cxnLst>
              <a:cxn ang="0">
                <a:pos x="0" y="528"/>
              </a:cxn>
              <a:cxn ang="0">
                <a:pos x="12" y="0"/>
              </a:cxn>
              <a:cxn ang="0">
                <a:pos x="528" y="0"/>
              </a:cxn>
              <a:cxn ang="0">
                <a:pos x="528" y="528"/>
              </a:cxn>
              <a:cxn ang="0">
                <a:pos x="0" y="528"/>
              </a:cxn>
            </a:cxnLst>
            <a:rect l="0" t="0" r="r" b="b"/>
            <a:pathLst>
              <a:path w="528" h="528">
                <a:moveTo>
                  <a:pt x="0" y="528"/>
                </a:moveTo>
                <a:lnTo>
                  <a:pt x="12" y="0"/>
                </a:lnTo>
                <a:lnTo>
                  <a:pt x="528" y="0"/>
                </a:lnTo>
                <a:lnTo>
                  <a:pt x="528" y="528"/>
                </a:lnTo>
                <a:lnTo>
                  <a:pt x="0" y="528"/>
                </a:lnTo>
              </a:path>
            </a:pathLst>
          </a:cu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3500000" scaled="1"/>
            <a:tileRect/>
          </a:gra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7229" name="Rectangle 77"/>
          <p:cNvSpPr>
            <a:spLocks noChangeArrowheads="1"/>
          </p:cNvSpPr>
          <p:nvPr/>
        </p:nvSpPr>
        <p:spPr bwMode="auto">
          <a:xfrm>
            <a:off x="3338513" y="3013075"/>
            <a:ext cx="40544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effectLst/>
                <a:latin typeface="Book Antiqua" pitchFamily="18" charset="0"/>
              </a:rPr>
              <a:t>P(12 </a:t>
            </a:r>
            <a:r>
              <a:rPr lang="en-US" sz="2400" u="sng">
                <a:effectLst/>
                <a:latin typeface="Book Antiqua" pitchFamily="18" charset="0"/>
              </a:rPr>
              <a:t>&lt;</a:t>
            </a:r>
            <a:r>
              <a:rPr lang="en-US" sz="2400">
                <a:effectLst/>
                <a:latin typeface="Book Antiqua" pitchFamily="18" charset="0"/>
              </a:rPr>
              <a:t> </a:t>
            </a:r>
            <a:r>
              <a:rPr lang="en-US" sz="2400" i="1">
                <a:effectLst/>
                <a:latin typeface="Book Antiqua" pitchFamily="18" charset="0"/>
              </a:rPr>
              <a:t>x</a:t>
            </a:r>
            <a:r>
              <a:rPr lang="en-US" sz="2400">
                <a:effectLst/>
                <a:latin typeface="Book Antiqua" pitchFamily="18" charset="0"/>
              </a:rPr>
              <a:t> </a:t>
            </a:r>
            <a:r>
              <a:rPr lang="en-US" sz="2400" u="sng">
                <a:effectLst/>
                <a:latin typeface="Book Antiqua" pitchFamily="18" charset="0"/>
              </a:rPr>
              <a:t>&lt;</a:t>
            </a:r>
            <a:r>
              <a:rPr lang="en-US" sz="2400">
                <a:effectLst/>
                <a:latin typeface="Book Antiqua" pitchFamily="18" charset="0"/>
              </a:rPr>
              <a:t> 15) = 1/10(3) =   .3</a:t>
            </a:r>
          </a:p>
        </p:txBody>
      </p:sp>
      <p:sp>
        <p:nvSpPr>
          <p:cNvPr id="177230" name="Line 78"/>
          <p:cNvSpPr>
            <a:spLocks noChangeShapeType="1"/>
          </p:cNvSpPr>
          <p:nvPr/>
        </p:nvSpPr>
        <p:spPr bwMode="auto">
          <a:xfrm>
            <a:off x="5624513" y="3829050"/>
            <a:ext cx="0" cy="806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77231" name="Rectangle 79"/>
          <p:cNvSpPr>
            <a:spLocks noChangeArrowheads="1"/>
          </p:cNvSpPr>
          <p:nvPr/>
        </p:nvSpPr>
        <p:spPr bwMode="auto">
          <a:xfrm>
            <a:off x="695325" y="1114425"/>
            <a:ext cx="7772400" cy="977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	   What is the probability that a customer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    will take between 12 and 15 ounces of salad?	</a:t>
            </a:r>
          </a:p>
        </p:txBody>
      </p:sp>
      <p:sp>
        <p:nvSpPr>
          <p:cNvPr id="177228" name="Line 76"/>
          <p:cNvSpPr>
            <a:spLocks noChangeShapeType="1"/>
          </p:cNvSpPr>
          <p:nvPr/>
        </p:nvSpPr>
        <p:spPr bwMode="auto">
          <a:xfrm flipH="1" flipV="1">
            <a:off x="6176963" y="3481388"/>
            <a:ext cx="0" cy="5953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77235" name="Oval 83"/>
          <p:cNvSpPr>
            <a:spLocks noChangeArrowheads="1"/>
          </p:cNvSpPr>
          <p:nvPr/>
        </p:nvSpPr>
        <p:spPr bwMode="auto">
          <a:xfrm>
            <a:off x="6972300" y="2984500"/>
            <a:ext cx="457200" cy="476250"/>
          </a:xfrm>
          <a:prstGeom prst="ellipse">
            <a:avLst/>
          </a:prstGeom>
          <a:noFill/>
          <a:ln w="28575">
            <a:solidFill>
              <a:srgbClr val="66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77236" name="Rectangle 84"/>
          <p:cNvSpPr>
            <a:spLocks noChangeArrowheads="1"/>
          </p:cNvSpPr>
          <p:nvPr/>
        </p:nvSpPr>
        <p:spPr bwMode="auto">
          <a:xfrm>
            <a:off x="685800" y="114300"/>
            <a:ext cx="7772400" cy="673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Uniform Probability Distribution</a:t>
            </a:r>
          </a:p>
        </p:txBody>
      </p:sp>
      <p:grpSp>
        <p:nvGrpSpPr>
          <p:cNvPr id="177234" name="Group 82"/>
          <p:cNvGrpSpPr>
            <a:grpSpLocks/>
          </p:cNvGrpSpPr>
          <p:nvPr/>
        </p:nvGrpSpPr>
        <p:grpSpPr bwMode="auto">
          <a:xfrm>
            <a:off x="5400675" y="4559300"/>
            <a:ext cx="485775" cy="642938"/>
            <a:chOff x="3402" y="2920"/>
            <a:chExt cx="306" cy="405"/>
          </a:xfrm>
        </p:grpSpPr>
        <p:sp>
          <p:nvSpPr>
            <p:cNvPr id="177232" name="Line 80"/>
            <p:cNvSpPr>
              <a:spLocks noChangeShapeType="1"/>
            </p:cNvSpPr>
            <p:nvPr/>
          </p:nvSpPr>
          <p:spPr bwMode="auto">
            <a:xfrm>
              <a:off x="3543" y="2920"/>
              <a:ext cx="0" cy="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233" name="Rectangle 81"/>
            <p:cNvSpPr>
              <a:spLocks noChangeArrowheads="1"/>
            </p:cNvSpPr>
            <p:nvPr/>
          </p:nvSpPr>
          <p:spPr bwMode="auto">
            <a:xfrm>
              <a:off x="3402" y="3039"/>
              <a:ext cx="306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2400">
                  <a:effectLst/>
                  <a:latin typeface="Book Antiqua" pitchFamily="18" charset="0"/>
                </a:rPr>
                <a:t>12</a:t>
              </a:r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7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77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1772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7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7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77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77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7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7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7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000"/>
                            </p:stCondLst>
                            <p:childTnLst>
                              <p:par>
                                <p:cTn id="36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" dur="500"/>
                                        <p:tgtEl>
                                          <p:spTgt spid="177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500"/>
                            </p:stCondLst>
                            <p:childTnLst>
                              <p:par>
                                <p:cTn id="40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77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226" grpId="0" animBg="1"/>
      <p:bldP spid="177227" grpId="0" animBg="1"/>
      <p:bldP spid="177229" grpId="0" autoUpdateAnimBg="0"/>
      <p:bldP spid="177230" grpId="0" animBg="1"/>
      <p:bldP spid="177231" grpId="0" autoUpdateAnimBg="0"/>
      <p:bldP spid="177228" grpId="0" animBg="1"/>
      <p:bldP spid="17723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ChangeArrowheads="1"/>
          </p:cNvSpPr>
          <p:nvPr/>
        </p:nvSpPr>
        <p:spPr bwMode="auto">
          <a:xfrm>
            <a:off x="690563" y="144463"/>
            <a:ext cx="7772400" cy="611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Area as a Measure of Probability</a:t>
            </a:r>
          </a:p>
        </p:txBody>
      </p:sp>
      <p:sp>
        <p:nvSpPr>
          <p:cNvPr id="250883" name="Rectangle 3"/>
          <p:cNvSpPr>
            <a:spLocks noChangeArrowheads="1"/>
          </p:cNvSpPr>
          <p:nvPr/>
        </p:nvSpPr>
        <p:spPr bwMode="auto">
          <a:xfrm>
            <a:off x="690563" y="1108075"/>
            <a:ext cx="7772400" cy="793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The area under the graph of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f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x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 and probability are identical.</a:t>
            </a:r>
          </a:p>
        </p:txBody>
      </p:sp>
      <p:sp>
        <p:nvSpPr>
          <p:cNvPr id="250884" name="Rectangle 4"/>
          <p:cNvSpPr>
            <a:spLocks noChangeArrowheads="1"/>
          </p:cNvSpPr>
          <p:nvPr/>
        </p:nvSpPr>
        <p:spPr bwMode="auto">
          <a:xfrm>
            <a:off x="690563" y="1933575"/>
            <a:ext cx="7772400" cy="508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This is valid for all continuous random variables.</a:t>
            </a:r>
          </a:p>
        </p:txBody>
      </p:sp>
      <p:sp>
        <p:nvSpPr>
          <p:cNvPr id="250885" name="Rectangle 5"/>
          <p:cNvSpPr>
            <a:spLocks noChangeArrowheads="1"/>
          </p:cNvSpPr>
          <p:nvPr/>
        </p:nvSpPr>
        <p:spPr bwMode="auto">
          <a:xfrm>
            <a:off x="690563" y="2422525"/>
            <a:ext cx="7772400" cy="163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The probability that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x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takes on a value between some lower value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and some higher value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can be found by computing the area under the graph of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f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x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 over the interval from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to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 </a:t>
            </a:r>
          </a:p>
        </p:txBody>
      </p:sp>
      <p:sp>
        <p:nvSpPr>
          <p:cNvPr id="250886" name="AutoShape 6"/>
          <p:cNvSpPr>
            <a:spLocks noChangeArrowheads="1"/>
          </p:cNvSpPr>
          <p:nvPr/>
        </p:nvSpPr>
        <p:spPr bwMode="auto">
          <a:xfrm rot="5400000">
            <a:off x="485775" y="1255713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887" name="AutoShape 7"/>
          <p:cNvSpPr>
            <a:spLocks noChangeArrowheads="1"/>
          </p:cNvSpPr>
          <p:nvPr/>
        </p:nvSpPr>
        <p:spPr bwMode="auto">
          <a:xfrm rot="5400000">
            <a:off x="485775" y="2081213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888" name="AutoShape 8"/>
          <p:cNvSpPr>
            <a:spLocks noChangeArrowheads="1"/>
          </p:cNvSpPr>
          <p:nvPr/>
        </p:nvSpPr>
        <p:spPr bwMode="auto">
          <a:xfrm rot="5400000">
            <a:off x="485775" y="2570163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508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0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0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2508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0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50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2508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0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50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883" grpId="0" autoUpdateAnimBg="0"/>
      <p:bldP spid="250884" grpId="0" autoUpdateAnimBg="0"/>
      <p:bldP spid="250885" grpId="0" autoUpdateAnimBg="0"/>
      <p:bldP spid="250886" grpId="0" animBg="1"/>
      <p:bldP spid="250887" grpId="0" animBg="1"/>
      <p:bldP spid="25088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677"/>
            <a:ext cx="7772400" cy="814387"/>
          </a:xfrm>
        </p:spPr>
        <p:txBody>
          <a:bodyPr/>
          <a:lstStyle/>
          <a:p>
            <a:r>
              <a:rPr lang="en-US" dirty="0"/>
              <a:t>Normal Probability Distribution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1119188"/>
            <a:ext cx="7772400" cy="1219200"/>
          </a:xfrm>
        </p:spPr>
        <p:txBody>
          <a:bodyPr/>
          <a:lstStyle/>
          <a:p>
            <a:r>
              <a:rPr lang="en-US"/>
              <a:t>The </a:t>
            </a:r>
            <a:r>
              <a:rPr lang="en-US" u="sng"/>
              <a:t>normal probability distribution</a:t>
            </a:r>
            <a:r>
              <a:rPr lang="en-US"/>
              <a:t> is the most important distribution for describing a continuous random variable.</a:t>
            </a:r>
          </a:p>
        </p:txBody>
      </p:sp>
      <p:sp>
        <p:nvSpPr>
          <p:cNvPr id="89092" name="AutoShape 4"/>
          <p:cNvSpPr>
            <a:spLocks noChangeArrowheads="1"/>
          </p:cNvSpPr>
          <p:nvPr/>
        </p:nvSpPr>
        <p:spPr bwMode="auto">
          <a:xfrm rot="5400000">
            <a:off x="485775" y="24257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9093" name="AutoShape 5"/>
          <p:cNvSpPr>
            <a:spLocks noChangeArrowheads="1"/>
          </p:cNvSpPr>
          <p:nvPr/>
        </p:nvSpPr>
        <p:spPr bwMode="auto">
          <a:xfrm rot="5400000">
            <a:off x="485775" y="12700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9094" name="Rectangle 6"/>
          <p:cNvSpPr>
            <a:spLocks noChangeArrowheads="1"/>
          </p:cNvSpPr>
          <p:nvPr/>
        </p:nvSpPr>
        <p:spPr bwMode="auto">
          <a:xfrm>
            <a:off x="700088" y="2287588"/>
            <a:ext cx="69342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It is widely used in statistical inference.</a:t>
            </a:r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700088" y="2770188"/>
            <a:ext cx="7772400" cy="973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It has been used in a wide variety of applications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including:</a:t>
            </a:r>
          </a:p>
        </p:txBody>
      </p:sp>
      <p:sp>
        <p:nvSpPr>
          <p:cNvPr id="89096" name="AutoShape 8"/>
          <p:cNvSpPr>
            <a:spLocks noChangeArrowheads="1"/>
          </p:cNvSpPr>
          <p:nvPr/>
        </p:nvSpPr>
        <p:spPr bwMode="auto">
          <a:xfrm rot="5400000">
            <a:off x="485775" y="29083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9097" name="Text Box 9"/>
          <p:cNvSpPr txBox="1">
            <a:spLocks noChangeArrowheads="1"/>
          </p:cNvSpPr>
          <p:nvPr/>
        </p:nvSpPr>
        <p:spPr bwMode="auto">
          <a:xfrm>
            <a:off x="1476375" y="3722688"/>
            <a:ext cx="2809875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Clr>
                <a:srgbClr val="66FFFF"/>
              </a:buClr>
              <a:buSzPct val="125000"/>
              <a:buFontTx/>
              <a:buChar char="•"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Heights of people</a:t>
            </a:r>
          </a:p>
          <a:p>
            <a:pPr algn="l">
              <a:buClr>
                <a:srgbClr val="66FFFF"/>
              </a:buClr>
              <a:buSzPct val="125000"/>
              <a:buFontTx/>
              <a:buChar char="•"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Rainfall amounts</a:t>
            </a:r>
          </a:p>
        </p:txBody>
      </p:sp>
      <p:sp>
        <p:nvSpPr>
          <p:cNvPr id="89098" name="Text Box 10"/>
          <p:cNvSpPr txBox="1">
            <a:spLocks noChangeArrowheads="1"/>
          </p:cNvSpPr>
          <p:nvPr/>
        </p:nvSpPr>
        <p:spPr bwMode="auto">
          <a:xfrm>
            <a:off x="4206875" y="3722688"/>
            <a:ext cx="3533775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Clr>
                <a:srgbClr val="66FFFF"/>
              </a:buClr>
              <a:buSzPct val="125000"/>
              <a:buFontTx/>
              <a:buChar char="•"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Test scores</a:t>
            </a:r>
          </a:p>
          <a:p>
            <a:pPr algn="l">
              <a:buClr>
                <a:srgbClr val="66FFFF"/>
              </a:buClr>
              <a:buSzPct val="125000"/>
              <a:buFontTx/>
              <a:buChar char="•"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Scientific measurements</a:t>
            </a:r>
          </a:p>
        </p:txBody>
      </p:sp>
      <p:sp>
        <p:nvSpPr>
          <p:cNvPr id="89099" name="Rectangle 11"/>
          <p:cNvSpPr>
            <a:spLocks noChangeArrowheads="1"/>
          </p:cNvSpPr>
          <p:nvPr/>
        </p:nvSpPr>
        <p:spPr bwMode="auto">
          <a:xfrm>
            <a:off x="700088" y="4522788"/>
            <a:ext cx="7772400" cy="1219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Abraham de Moivre, a French mathematician, published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The Doctrine of Chances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in 1733.</a:t>
            </a:r>
          </a:p>
        </p:txBody>
      </p:sp>
      <p:sp>
        <p:nvSpPr>
          <p:cNvPr id="89100" name="AutoShape 12"/>
          <p:cNvSpPr>
            <a:spLocks noChangeArrowheads="1"/>
          </p:cNvSpPr>
          <p:nvPr/>
        </p:nvSpPr>
        <p:spPr bwMode="auto">
          <a:xfrm rot="5400000">
            <a:off x="485775" y="55499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9101" name="AutoShape 13"/>
          <p:cNvSpPr>
            <a:spLocks noChangeArrowheads="1"/>
          </p:cNvSpPr>
          <p:nvPr/>
        </p:nvSpPr>
        <p:spPr bwMode="auto">
          <a:xfrm rot="5400000">
            <a:off x="485775" y="46736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9102" name="Rectangle 14"/>
          <p:cNvSpPr>
            <a:spLocks noChangeArrowheads="1"/>
          </p:cNvSpPr>
          <p:nvPr/>
        </p:nvSpPr>
        <p:spPr bwMode="auto">
          <a:xfrm>
            <a:off x="700088" y="5399088"/>
            <a:ext cx="69342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He derived the normal distribution.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890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9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890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9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9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89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500"/>
                            </p:stCondLst>
                            <p:childTnLst>
                              <p:par>
                                <p:cTn id="4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2" dur="500"/>
                                        <p:tgtEl>
                                          <p:spTgt spid="891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9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9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1" dur="500"/>
                                        <p:tgtEl>
                                          <p:spTgt spid="891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9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89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build="p" autoUpdateAnimBg="0"/>
      <p:bldP spid="89092" grpId="0" animBg="1"/>
      <p:bldP spid="89093" grpId="0" animBg="1"/>
      <p:bldP spid="89094" grpId="0" autoUpdateAnimBg="0"/>
      <p:bldP spid="89095" grpId="0" autoUpdateAnimBg="0"/>
      <p:bldP spid="89096" grpId="0" animBg="1"/>
      <p:bldP spid="89097" grpId="0" autoUpdateAnimBg="0"/>
      <p:bldP spid="89098" grpId="0" autoUpdateAnimBg="0"/>
      <p:bldP spid="89099" grpId="0" build="p" autoUpdateAnimBg="0"/>
      <p:bldP spid="89100" grpId="0" animBg="1"/>
      <p:bldP spid="89101" grpId="0" animBg="1"/>
      <p:bldP spid="89102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7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92075"/>
            <a:ext cx="7772400" cy="698500"/>
          </a:xfrm>
          <a:noFill/>
          <a:ln/>
        </p:spPr>
        <p:txBody>
          <a:bodyPr/>
          <a:lstStyle/>
          <a:p>
            <a:r>
              <a:rPr lang="en-US" dirty="0"/>
              <a:t>Normal Probability Distribution</a:t>
            </a:r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00088" y="1114425"/>
            <a:ext cx="7772400" cy="665163"/>
          </a:xfrm>
          <a:noFill/>
          <a:ln/>
        </p:spPr>
        <p:txBody>
          <a:bodyPr/>
          <a:lstStyle/>
          <a:p>
            <a:r>
              <a:rPr lang="en-US">
                <a:solidFill>
                  <a:srgbClr val="66FFFF"/>
                </a:solidFill>
              </a:rPr>
              <a:t>Normal Probability Density Function</a:t>
            </a:r>
            <a:endParaRPr lang="en-US"/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2690813" y="1703388"/>
            <a:ext cx="3719512" cy="1203325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90119" name="Object 7">
            <a:hlinkClick r:id="" action="ppaction://ole?verb=0"/>
          </p:cNvPr>
          <p:cNvGraphicFramePr>
            <a:graphicFrameLocks/>
          </p:cNvGraphicFramePr>
          <p:nvPr/>
        </p:nvGraphicFramePr>
        <p:xfrm>
          <a:off x="3071813" y="1874838"/>
          <a:ext cx="30257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27" name="Equation" r:id="rId4" imgW="1434960" imgH="380880" progId="Equation.DSMT4">
                  <p:embed/>
                </p:oleObj>
              </mc:Choice>
              <mc:Fallback>
                <p:oleObj name="Equation" r:id="rId4" imgW="1434960" imgH="380880" progId="Equation.DSMT4">
                  <p:embed/>
                  <p:pic>
                    <p:nvPicPr>
                      <p:cNvPr id="0" name="Picture 7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13" y="1874838"/>
                        <a:ext cx="302577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17961" dir="2700000" algn="ctr" rotWithShape="0">
                          <a:srgbClr val="00000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0127" name="Group 15"/>
          <p:cNvGrpSpPr>
            <a:grpSpLocks/>
          </p:cNvGrpSpPr>
          <p:nvPr/>
        </p:nvGrpSpPr>
        <p:grpSpPr bwMode="auto">
          <a:xfrm>
            <a:off x="3314700" y="3429000"/>
            <a:ext cx="3943350" cy="1809750"/>
            <a:chOff x="1728" y="2184"/>
            <a:chExt cx="2484" cy="1140"/>
          </a:xfrm>
        </p:grpSpPr>
        <p:sp>
          <p:nvSpPr>
            <p:cNvPr id="90121" name="Rectangle 9"/>
            <p:cNvSpPr>
              <a:spLocks noChangeArrowheads="1"/>
            </p:cNvSpPr>
            <p:nvPr/>
          </p:nvSpPr>
          <p:spPr bwMode="auto">
            <a:xfrm>
              <a:off x="1728" y="2184"/>
              <a:ext cx="2448" cy="3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/>
              <a:r>
                <a:rPr lang="en-US" sz="2400" i="1">
                  <a:effectLst>
                    <a:outerShdw blurRad="38100" dist="38100" dir="2700000" algn="tl">
                      <a:srgbClr val="000000"/>
                    </a:outerShdw>
                  </a:effectLst>
                  <a:latin typeface="Symbol" pitchFamily="18" charset="2"/>
                </a:rPr>
                <a:t></a:t>
              </a: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  =  mean</a:t>
              </a:r>
            </a:p>
          </p:txBody>
        </p:sp>
        <p:sp>
          <p:nvSpPr>
            <p:cNvPr id="90122" name="Rectangle 10"/>
            <p:cNvSpPr>
              <a:spLocks noChangeArrowheads="1"/>
            </p:cNvSpPr>
            <p:nvPr/>
          </p:nvSpPr>
          <p:spPr bwMode="auto">
            <a:xfrm>
              <a:off x="1728" y="2460"/>
              <a:ext cx="2448" cy="3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/>
              <a:r>
                <a:rPr lang="en-US" sz="2400" i="1">
                  <a:effectLst>
                    <a:outerShdw blurRad="38100" dist="38100" dir="2700000" algn="tl">
                      <a:srgbClr val="000000"/>
                    </a:outerShdw>
                  </a:effectLst>
                  <a:latin typeface="Symbol" pitchFamily="18" charset="2"/>
                </a:rPr>
                <a:t></a:t>
              </a: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  =  standard deviation</a:t>
              </a:r>
            </a:p>
          </p:txBody>
        </p:sp>
        <p:sp>
          <p:nvSpPr>
            <p:cNvPr id="90123" name="Rectangle 11"/>
            <p:cNvSpPr>
              <a:spLocks noChangeArrowheads="1"/>
            </p:cNvSpPr>
            <p:nvPr/>
          </p:nvSpPr>
          <p:spPr bwMode="auto">
            <a:xfrm>
              <a:off x="1728" y="2736"/>
              <a:ext cx="2448" cy="3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/>
              <a:r>
                <a:rPr lang="en-US" sz="2400" i="1">
                  <a:effectLst>
                    <a:outerShdw blurRad="38100" dist="38100" dir="2700000" algn="tl">
                      <a:srgbClr val="000000"/>
                    </a:outerShdw>
                  </a:effectLst>
                  <a:latin typeface="Symbol" pitchFamily="18" charset="2"/>
                </a:rPr>
                <a:t></a:t>
              </a: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  =  3.14159</a:t>
              </a:r>
            </a:p>
          </p:txBody>
        </p:sp>
        <p:sp>
          <p:nvSpPr>
            <p:cNvPr id="90124" name="Rectangle 12"/>
            <p:cNvSpPr>
              <a:spLocks noChangeArrowheads="1"/>
            </p:cNvSpPr>
            <p:nvPr/>
          </p:nvSpPr>
          <p:spPr bwMode="auto">
            <a:xfrm>
              <a:off x="1764" y="3012"/>
              <a:ext cx="2448" cy="3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/>
              <a:r>
                <a:rPr lang="en-US" sz="2400" i="1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e</a:t>
              </a: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  =  2.71828</a:t>
              </a:r>
            </a:p>
          </p:txBody>
        </p:sp>
      </p:grpSp>
      <p:sp>
        <p:nvSpPr>
          <p:cNvPr id="90125" name="Rectangle 13"/>
          <p:cNvSpPr>
            <a:spLocks noChangeArrowheads="1"/>
          </p:cNvSpPr>
          <p:nvPr/>
        </p:nvSpPr>
        <p:spPr bwMode="auto">
          <a:xfrm>
            <a:off x="2324100" y="2990850"/>
            <a:ext cx="3886200" cy="49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where:</a:t>
            </a:r>
          </a:p>
        </p:txBody>
      </p:sp>
      <p:sp>
        <p:nvSpPr>
          <p:cNvPr id="90128" name="AutoShape 16"/>
          <p:cNvSpPr>
            <a:spLocks noChangeArrowheads="1"/>
          </p:cNvSpPr>
          <p:nvPr/>
        </p:nvSpPr>
        <p:spPr bwMode="auto">
          <a:xfrm rot="5400000">
            <a:off x="493713" y="12636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01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0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0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3" presetClass="entr" presetSubtype="27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0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0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0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000"/>
                            </p:stCondLst>
                            <p:childTnLst>
                              <p:par>
                                <p:cTn id="2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0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8" grpId="0" build="p" autoUpdateAnimBg="0"/>
      <p:bldP spid="90116" grpId="0" animBg="1"/>
      <p:bldP spid="90125" grpId="0" autoUpdateAnimBg="0"/>
      <p:bldP spid="9012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5" name="Rectangle 9"/>
          <p:cNvSpPr>
            <a:spLocks noChangeArrowheads="1"/>
          </p:cNvSpPr>
          <p:nvPr/>
        </p:nvSpPr>
        <p:spPr bwMode="auto">
          <a:xfrm>
            <a:off x="1104900" y="2803525"/>
            <a:ext cx="7188200" cy="2381250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47458" name="Rectangle 2"/>
          <p:cNvSpPr>
            <a:spLocks noChangeArrowheads="1"/>
          </p:cNvSpPr>
          <p:nvPr/>
        </p:nvSpPr>
        <p:spPr bwMode="auto">
          <a:xfrm>
            <a:off x="1104900" y="1701800"/>
            <a:ext cx="7189788" cy="1003300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The distribution is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symmetric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; its skewness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measure is zero.</a:t>
            </a:r>
          </a:p>
        </p:txBody>
      </p:sp>
      <p:sp>
        <p:nvSpPr>
          <p:cNvPr id="147460" name="Rectangle 4"/>
          <p:cNvSpPr>
            <a:spLocks noChangeArrowheads="1"/>
          </p:cNvSpPr>
          <p:nvPr/>
        </p:nvSpPr>
        <p:spPr bwMode="auto">
          <a:xfrm>
            <a:off x="685800" y="101600"/>
            <a:ext cx="7772400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Normal Probability Distribution</a:t>
            </a:r>
          </a:p>
        </p:txBody>
      </p:sp>
      <p:sp>
        <p:nvSpPr>
          <p:cNvPr id="147461" name="Rectangle 5"/>
          <p:cNvSpPr>
            <a:spLocks noChangeArrowheads="1"/>
          </p:cNvSpPr>
          <p:nvPr/>
        </p:nvSpPr>
        <p:spPr bwMode="auto">
          <a:xfrm>
            <a:off x="695325" y="1117600"/>
            <a:ext cx="33020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Characteristics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marL="742950" lvl="1" indent="-285750" algn="l">
              <a:spcBef>
                <a:spcPct val="20000"/>
              </a:spcBef>
              <a:buClr>
                <a:srgbClr val="66FFFF"/>
              </a:buClr>
              <a:buSzPct val="125000"/>
            </a:pPr>
            <a:endParaRPr lang="en-US" sz="280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47463" name="Freeform 7"/>
          <p:cNvSpPr>
            <a:spLocks/>
          </p:cNvSpPr>
          <p:nvPr/>
        </p:nvSpPr>
        <p:spPr bwMode="auto">
          <a:xfrm>
            <a:off x="2638425" y="3059113"/>
            <a:ext cx="3937000" cy="1862137"/>
          </a:xfrm>
          <a:custGeom>
            <a:avLst/>
            <a:gdLst/>
            <a:ahLst/>
            <a:cxnLst>
              <a:cxn ang="0">
                <a:pos x="1209" y="12"/>
              </a:cxn>
              <a:cxn ang="0">
                <a:pos x="1132" y="66"/>
              </a:cxn>
              <a:cxn ang="0">
                <a:pos x="1082" y="131"/>
              </a:cxn>
              <a:cxn ang="0">
                <a:pos x="1040" y="197"/>
              </a:cxn>
              <a:cxn ang="0">
                <a:pos x="1003" y="262"/>
              </a:cxn>
              <a:cxn ang="0">
                <a:pos x="975" y="320"/>
              </a:cxn>
              <a:cxn ang="0">
                <a:pos x="941" y="395"/>
              </a:cxn>
              <a:cxn ang="0">
                <a:pos x="910" y="462"/>
              </a:cxn>
              <a:cxn ang="0">
                <a:pos x="881" y="528"/>
              </a:cxn>
              <a:cxn ang="0">
                <a:pos x="856" y="591"/>
              </a:cxn>
              <a:cxn ang="0">
                <a:pos x="826" y="663"/>
              </a:cxn>
              <a:cxn ang="0">
                <a:pos x="796" y="727"/>
              </a:cxn>
              <a:cxn ang="0">
                <a:pos x="765" y="790"/>
              </a:cxn>
              <a:cxn ang="0">
                <a:pos x="717" y="862"/>
              </a:cxn>
              <a:cxn ang="0">
                <a:pos x="653" y="932"/>
              </a:cxn>
              <a:cxn ang="0">
                <a:pos x="592" y="981"/>
              </a:cxn>
              <a:cxn ang="0">
                <a:pos x="506" y="1031"/>
              </a:cxn>
              <a:cxn ang="0">
                <a:pos x="423" y="1063"/>
              </a:cxn>
              <a:cxn ang="0">
                <a:pos x="333" y="1089"/>
              </a:cxn>
              <a:cxn ang="0">
                <a:pos x="258" y="1108"/>
              </a:cxn>
              <a:cxn ang="0">
                <a:pos x="155" y="1129"/>
              </a:cxn>
              <a:cxn ang="0">
                <a:pos x="54" y="1146"/>
              </a:cxn>
              <a:cxn ang="0">
                <a:pos x="2480" y="1170"/>
              </a:cxn>
              <a:cxn ang="0">
                <a:pos x="2395" y="1143"/>
              </a:cxn>
              <a:cxn ang="0">
                <a:pos x="2341" y="1132"/>
              </a:cxn>
              <a:cxn ang="0">
                <a:pos x="2224" y="1104"/>
              </a:cxn>
              <a:cxn ang="0">
                <a:pos x="2118" y="1071"/>
              </a:cxn>
              <a:cxn ang="0">
                <a:pos x="2011" y="1029"/>
              </a:cxn>
              <a:cxn ang="0">
                <a:pos x="1980" y="1013"/>
              </a:cxn>
              <a:cxn ang="0">
                <a:pos x="1914" y="969"/>
              </a:cxn>
              <a:cxn ang="0">
                <a:pos x="1859" y="915"/>
              </a:cxn>
              <a:cxn ang="0">
                <a:pos x="1801" y="845"/>
              </a:cxn>
              <a:cxn ang="0">
                <a:pos x="1765" y="792"/>
              </a:cxn>
              <a:cxn ang="0">
                <a:pos x="1735" y="729"/>
              </a:cxn>
              <a:cxn ang="0">
                <a:pos x="1710" y="674"/>
              </a:cxn>
              <a:cxn ang="0">
                <a:pos x="1686" y="619"/>
              </a:cxn>
              <a:cxn ang="0">
                <a:pos x="1651" y="546"/>
              </a:cxn>
              <a:cxn ang="0">
                <a:pos x="1618" y="476"/>
              </a:cxn>
              <a:cxn ang="0">
                <a:pos x="1580" y="397"/>
              </a:cxn>
              <a:cxn ang="0">
                <a:pos x="1543" y="322"/>
              </a:cxn>
              <a:cxn ang="0">
                <a:pos x="1506" y="251"/>
              </a:cxn>
              <a:cxn ang="0">
                <a:pos x="1479" y="203"/>
              </a:cxn>
              <a:cxn ang="0">
                <a:pos x="1449" y="150"/>
              </a:cxn>
              <a:cxn ang="0">
                <a:pos x="1423" y="114"/>
              </a:cxn>
              <a:cxn ang="0">
                <a:pos x="1407" y="95"/>
              </a:cxn>
              <a:cxn ang="0">
                <a:pos x="1378" y="62"/>
              </a:cxn>
              <a:cxn ang="0">
                <a:pos x="1341" y="30"/>
              </a:cxn>
              <a:cxn ang="0">
                <a:pos x="1286" y="4"/>
              </a:cxn>
            </a:cxnLst>
            <a:rect l="0" t="0" r="r" b="b"/>
            <a:pathLst>
              <a:path w="2480" h="1173">
                <a:moveTo>
                  <a:pt x="1260" y="0"/>
                </a:moveTo>
                <a:lnTo>
                  <a:pt x="1236" y="5"/>
                </a:lnTo>
                <a:lnTo>
                  <a:pt x="1209" y="12"/>
                </a:lnTo>
                <a:lnTo>
                  <a:pt x="1179" y="27"/>
                </a:lnTo>
                <a:lnTo>
                  <a:pt x="1155" y="45"/>
                </a:lnTo>
                <a:lnTo>
                  <a:pt x="1132" y="66"/>
                </a:lnTo>
                <a:lnTo>
                  <a:pt x="1114" y="85"/>
                </a:lnTo>
                <a:lnTo>
                  <a:pt x="1099" y="106"/>
                </a:lnTo>
                <a:lnTo>
                  <a:pt x="1082" y="131"/>
                </a:lnTo>
                <a:lnTo>
                  <a:pt x="1070" y="149"/>
                </a:lnTo>
                <a:lnTo>
                  <a:pt x="1054" y="175"/>
                </a:lnTo>
                <a:lnTo>
                  <a:pt x="1040" y="197"/>
                </a:lnTo>
                <a:lnTo>
                  <a:pt x="1024" y="223"/>
                </a:lnTo>
                <a:lnTo>
                  <a:pt x="1015" y="240"/>
                </a:lnTo>
                <a:lnTo>
                  <a:pt x="1003" y="262"/>
                </a:lnTo>
                <a:lnTo>
                  <a:pt x="994" y="282"/>
                </a:lnTo>
                <a:lnTo>
                  <a:pt x="984" y="300"/>
                </a:lnTo>
                <a:lnTo>
                  <a:pt x="975" y="320"/>
                </a:lnTo>
                <a:lnTo>
                  <a:pt x="964" y="344"/>
                </a:lnTo>
                <a:lnTo>
                  <a:pt x="951" y="373"/>
                </a:lnTo>
                <a:lnTo>
                  <a:pt x="941" y="395"/>
                </a:lnTo>
                <a:lnTo>
                  <a:pt x="933" y="412"/>
                </a:lnTo>
                <a:lnTo>
                  <a:pt x="921" y="437"/>
                </a:lnTo>
                <a:lnTo>
                  <a:pt x="910" y="462"/>
                </a:lnTo>
                <a:lnTo>
                  <a:pt x="902" y="479"/>
                </a:lnTo>
                <a:lnTo>
                  <a:pt x="890" y="506"/>
                </a:lnTo>
                <a:lnTo>
                  <a:pt x="881" y="528"/>
                </a:lnTo>
                <a:lnTo>
                  <a:pt x="873" y="549"/>
                </a:lnTo>
                <a:lnTo>
                  <a:pt x="865" y="570"/>
                </a:lnTo>
                <a:lnTo>
                  <a:pt x="856" y="591"/>
                </a:lnTo>
                <a:lnTo>
                  <a:pt x="848" y="612"/>
                </a:lnTo>
                <a:lnTo>
                  <a:pt x="839" y="633"/>
                </a:lnTo>
                <a:lnTo>
                  <a:pt x="826" y="663"/>
                </a:lnTo>
                <a:lnTo>
                  <a:pt x="814" y="690"/>
                </a:lnTo>
                <a:lnTo>
                  <a:pt x="805" y="708"/>
                </a:lnTo>
                <a:lnTo>
                  <a:pt x="796" y="727"/>
                </a:lnTo>
                <a:lnTo>
                  <a:pt x="787" y="747"/>
                </a:lnTo>
                <a:lnTo>
                  <a:pt x="778" y="765"/>
                </a:lnTo>
                <a:lnTo>
                  <a:pt x="765" y="790"/>
                </a:lnTo>
                <a:lnTo>
                  <a:pt x="751" y="814"/>
                </a:lnTo>
                <a:lnTo>
                  <a:pt x="735" y="838"/>
                </a:lnTo>
                <a:lnTo>
                  <a:pt x="717" y="862"/>
                </a:lnTo>
                <a:lnTo>
                  <a:pt x="699" y="885"/>
                </a:lnTo>
                <a:lnTo>
                  <a:pt x="677" y="907"/>
                </a:lnTo>
                <a:lnTo>
                  <a:pt x="653" y="932"/>
                </a:lnTo>
                <a:lnTo>
                  <a:pt x="636" y="947"/>
                </a:lnTo>
                <a:lnTo>
                  <a:pt x="616" y="963"/>
                </a:lnTo>
                <a:lnTo>
                  <a:pt x="592" y="981"/>
                </a:lnTo>
                <a:lnTo>
                  <a:pt x="572" y="994"/>
                </a:lnTo>
                <a:lnTo>
                  <a:pt x="546" y="1009"/>
                </a:lnTo>
                <a:lnTo>
                  <a:pt x="506" y="1031"/>
                </a:lnTo>
                <a:lnTo>
                  <a:pt x="472" y="1045"/>
                </a:lnTo>
                <a:lnTo>
                  <a:pt x="446" y="1054"/>
                </a:lnTo>
                <a:lnTo>
                  <a:pt x="423" y="1063"/>
                </a:lnTo>
                <a:lnTo>
                  <a:pt x="393" y="1073"/>
                </a:lnTo>
                <a:lnTo>
                  <a:pt x="363" y="1082"/>
                </a:lnTo>
                <a:lnTo>
                  <a:pt x="333" y="1089"/>
                </a:lnTo>
                <a:lnTo>
                  <a:pt x="310" y="1095"/>
                </a:lnTo>
                <a:lnTo>
                  <a:pt x="282" y="1102"/>
                </a:lnTo>
                <a:lnTo>
                  <a:pt x="258" y="1108"/>
                </a:lnTo>
                <a:lnTo>
                  <a:pt x="226" y="1115"/>
                </a:lnTo>
                <a:lnTo>
                  <a:pt x="183" y="1123"/>
                </a:lnTo>
                <a:lnTo>
                  <a:pt x="155" y="1129"/>
                </a:lnTo>
                <a:lnTo>
                  <a:pt x="130" y="1134"/>
                </a:lnTo>
                <a:lnTo>
                  <a:pt x="109" y="1137"/>
                </a:lnTo>
                <a:lnTo>
                  <a:pt x="54" y="1146"/>
                </a:lnTo>
                <a:lnTo>
                  <a:pt x="3" y="1158"/>
                </a:lnTo>
                <a:lnTo>
                  <a:pt x="0" y="1173"/>
                </a:lnTo>
                <a:lnTo>
                  <a:pt x="2480" y="1170"/>
                </a:lnTo>
                <a:lnTo>
                  <a:pt x="2454" y="1161"/>
                </a:lnTo>
                <a:lnTo>
                  <a:pt x="2427" y="1152"/>
                </a:lnTo>
                <a:lnTo>
                  <a:pt x="2395" y="1143"/>
                </a:lnTo>
                <a:lnTo>
                  <a:pt x="2361" y="1138"/>
                </a:lnTo>
                <a:lnTo>
                  <a:pt x="2320" y="1129"/>
                </a:lnTo>
                <a:lnTo>
                  <a:pt x="2341" y="1132"/>
                </a:lnTo>
                <a:lnTo>
                  <a:pt x="2295" y="1123"/>
                </a:lnTo>
                <a:lnTo>
                  <a:pt x="2268" y="1116"/>
                </a:lnTo>
                <a:lnTo>
                  <a:pt x="2224" y="1104"/>
                </a:lnTo>
                <a:lnTo>
                  <a:pt x="2184" y="1092"/>
                </a:lnTo>
                <a:lnTo>
                  <a:pt x="2150" y="1081"/>
                </a:lnTo>
                <a:lnTo>
                  <a:pt x="2118" y="1071"/>
                </a:lnTo>
                <a:lnTo>
                  <a:pt x="2082" y="1059"/>
                </a:lnTo>
                <a:lnTo>
                  <a:pt x="2051" y="1047"/>
                </a:lnTo>
                <a:lnTo>
                  <a:pt x="2011" y="1029"/>
                </a:lnTo>
                <a:lnTo>
                  <a:pt x="1994" y="1020"/>
                </a:lnTo>
                <a:lnTo>
                  <a:pt x="1993" y="1020"/>
                </a:lnTo>
                <a:lnTo>
                  <a:pt x="1980" y="1013"/>
                </a:lnTo>
                <a:lnTo>
                  <a:pt x="1956" y="1001"/>
                </a:lnTo>
                <a:lnTo>
                  <a:pt x="1936" y="986"/>
                </a:lnTo>
                <a:lnTo>
                  <a:pt x="1914" y="969"/>
                </a:lnTo>
                <a:lnTo>
                  <a:pt x="1898" y="955"/>
                </a:lnTo>
                <a:lnTo>
                  <a:pt x="1880" y="938"/>
                </a:lnTo>
                <a:lnTo>
                  <a:pt x="1859" y="915"/>
                </a:lnTo>
                <a:lnTo>
                  <a:pt x="1838" y="891"/>
                </a:lnTo>
                <a:lnTo>
                  <a:pt x="1820" y="868"/>
                </a:lnTo>
                <a:lnTo>
                  <a:pt x="1801" y="845"/>
                </a:lnTo>
                <a:lnTo>
                  <a:pt x="1788" y="825"/>
                </a:lnTo>
                <a:lnTo>
                  <a:pt x="1776" y="809"/>
                </a:lnTo>
                <a:lnTo>
                  <a:pt x="1765" y="792"/>
                </a:lnTo>
                <a:lnTo>
                  <a:pt x="1754" y="772"/>
                </a:lnTo>
                <a:lnTo>
                  <a:pt x="1744" y="751"/>
                </a:lnTo>
                <a:lnTo>
                  <a:pt x="1735" y="729"/>
                </a:lnTo>
                <a:lnTo>
                  <a:pt x="1725" y="707"/>
                </a:lnTo>
                <a:lnTo>
                  <a:pt x="1718" y="692"/>
                </a:lnTo>
                <a:lnTo>
                  <a:pt x="1710" y="674"/>
                </a:lnTo>
                <a:lnTo>
                  <a:pt x="1703" y="657"/>
                </a:lnTo>
                <a:lnTo>
                  <a:pt x="1695" y="641"/>
                </a:lnTo>
                <a:lnTo>
                  <a:pt x="1686" y="619"/>
                </a:lnTo>
                <a:lnTo>
                  <a:pt x="1676" y="598"/>
                </a:lnTo>
                <a:lnTo>
                  <a:pt x="1663" y="568"/>
                </a:lnTo>
                <a:lnTo>
                  <a:pt x="1651" y="546"/>
                </a:lnTo>
                <a:lnTo>
                  <a:pt x="1639" y="522"/>
                </a:lnTo>
                <a:lnTo>
                  <a:pt x="1627" y="497"/>
                </a:lnTo>
                <a:lnTo>
                  <a:pt x="1618" y="476"/>
                </a:lnTo>
                <a:lnTo>
                  <a:pt x="1607" y="452"/>
                </a:lnTo>
                <a:lnTo>
                  <a:pt x="1597" y="430"/>
                </a:lnTo>
                <a:lnTo>
                  <a:pt x="1580" y="397"/>
                </a:lnTo>
                <a:lnTo>
                  <a:pt x="1566" y="366"/>
                </a:lnTo>
                <a:lnTo>
                  <a:pt x="1553" y="340"/>
                </a:lnTo>
                <a:lnTo>
                  <a:pt x="1543" y="322"/>
                </a:lnTo>
                <a:lnTo>
                  <a:pt x="1531" y="298"/>
                </a:lnTo>
                <a:lnTo>
                  <a:pt x="1517" y="271"/>
                </a:lnTo>
                <a:lnTo>
                  <a:pt x="1506" y="251"/>
                </a:lnTo>
                <a:lnTo>
                  <a:pt x="1497" y="236"/>
                </a:lnTo>
                <a:lnTo>
                  <a:pt x="1490" y="223"/>
                </a:lnTo>
                <a:lnTo>
                  <a:pt x="1479" y="203"/>
                </a:lnTo>
                <a:lnTo>
                  <a:pt x="1468" y="183"/>
                </a:lnTo>
                <a:lnTo>
                  <a:pt x="1459" y="167"/>
                </a:lnTo>
                <a:lnTo>
                  <a:pt x="1449" y="150"/>
                </a:lnTo>
                <a:lnTo>
                  <a:pt x="1438" y="135"/>
                </a:lnTo>
                <a:lnTo>
                  <a:pt x="1429" y="125"/>
                </a:lnTo>
                <a:lnTo>
                  <a:pt x="1423" y="114"/>
                </a:lnTo>
                <a:lnTo>
                  <a:pt x="1417" y="107"/>
                </a:lnTo>
                <a:lnTo>
                  <a:pt x="1411" y="99"/>
                </a:lnTo>
                <a:lnTo>
                  <a:pt x="1407" y="95"/>
                </a:lnTo>
                <a:lnTo>
                  <a:pt x="1399" y="86"/>
                </a:lnTo>
                <a:lnTo>
                  <a:pt x="1389" y="74"/>
                </a:lnTo>
                <a:lnTo>
                  <a:pt x="1378" y="62"/>
                </a:lnTo>
                <a:lnTo>
                  <a:pt x="1366" y="50"/>
                </a:lnTo>
                <a:lnTo>
                  <a:pt x="1354" y="39"/>
                </a:lnTo>
                <a:lnTo>
                  <a:pt x="1341" y="30"/>
                </a:lnTo>
                <a:lnTo>
                  <a:pt x="1327" y="19"/>
                </a:lnTo>
                <a:lnTo>
                  <a:pt x="1306" y="11"/>
                </a:lnTo>
                <a:lnTo>
                  <a:pt x="1286" y="4"/>
                </a:lnTo>
                <a:lnTo>
                  <a:pt x="1261" y="0"/>
                </a:lnTo>
              </a:path>
            </a:pathLst>
          </a:custGeom>
          <a:gradFill flip="none" rotWithShape="1">
            <a:gsLst>
              <a:gs pos="0">
                <a:srgbClr val="527B0F">
                  <a:shade val="30000"/>
                  <a:satMod val="115000"/>
                </a:srgbClr>
              </a:gs>
              <a:gs pos="50000">
                <a:srgbClr val="527B0F">
                  <a:shade val="67500"/>
                  <a:satMod val="115000"/>
                </a:srgbClr>
              </a:gs>
              <a:gs pos="100000">
                <a:srgbClr val="527B0F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7466" name="Text Box 10"/>
          <p:cNvSpPr txBox="1">
            <a:spLocks noChangeArrowheads="1"/>
          </p:cNvSpPr>
          <p:nvPr/>
        </p:nvSpPr>
        <p:spPr bwMode="auto">
          <a:xfrm>
            <a:off x="6899275" y="4681538"/>
            <a:ext cx="336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x</a:t>
            </a:r>
          </a:p>
        </p:txBody>
      </p:sp>
      <p:sp>
        <p:nvSpPr>
          <p:cNvPr id="147462" name="Line 6"/>
          <p:cNvSpPr>
            <a:spLocks noChangeShapeType="1"/>
          </p:cNvSpPr>
          <p:nvPr/>
        </p:nvSpPr>
        <p:spPr bwMode="auto">
          <a:xfrm>
            <a:off x="2305050" y="4922838"/>
            <a:ext cx="4591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7467" name="AutoShape 11"/>
          <p:cNvSpPr>
            <a:spLocks noChangeArrowheads="1"/>
          </p:cNvSpPr>
          <p:nvPr/>
        </p:nvSpPr>
        <p:spPr bwMode="auto">
          <a:xfrm rot="5400000">
            <a:off x="752475" y="21145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474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7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7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1" dur="500"/>
                                        <p:tgtEl>
                                          <p:spTgt spid="147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47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9" dur="500"/>
                                        <p:tgtEl>
                                          <p:spTgt spid="147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65" grpId="0" animBg="1"/>
      <p:bldP spid="147458" grpId="0" animBg="1" autoUpdateAnimBg="0"/>
      <p:bldP spid="147463" grpId="0" animBg="1"/>
      <p:bldP spid="147466" grpId="0" autoUpdateAnimBg="0"/>
      <p:bldP spid="147462" grpId="0" animBg="1"/>
      <p:bldP spid="14746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9" name="Rectangle 9"/>
          <p:cNvSpPr>
            <a:spLocks noChangeArrowheads="1"/>
          </p:cNvSpPr>
          <p:nvPr/>
        </p:nvSpPr>
        <p:spPr bwMode="auto">
          <a:xfrm>
            <a:off x="1104900" y="3241675"/>
            <a:ext cx="7188200" cy="2838450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48490" name="Rectangle 10"/>
          <p:cNvSpPr>
            <a:spLocks noChangeArrowheads="1"/>
          </p:cNvSpPr>
          <p:nvPr/>
        </p:nvSpPr>
        <p:spPr bwMode="auto">
          <a:xfrm>
            <a:off x="1104900" y="1701800"/>
            <a:ext cx="7175500" cy="1441450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The entire family of normal probability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distributions is defined by its</a:t>
            </a: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mean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and its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standard deviation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s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.</a:t>
            </a:r>
          </a:p>
        </p:txBody>
      </p:sp>
      <p:sp>
        <p:nvSpPr>
          <p:cNvPr id="148491" name="Rectangle 11"/>
          <p:cNvSpPr>
            <a:spLocks noChangeArrowheads="1"/>
          </p:cNvSpPr>
          <p:nvPr/>
        </p:nvSpPr>
        <p:spPr bwMode="auto">
          <a:xfrm>
            <a:off x="685800" y="101600"/>
            <a:ext cx="7772400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Normal Probability Distribution</a:t>
            </a:r>
          </a:p>
        </p:txBody>
      </p:sp>
      <p:sp>
        <p:nvSpPr>
          <p:cNvPr id="148492" name="Rectangle 12"/>
          <p:cNvSpPr>
            <a:spLocks noChangeArrowheads="1"/>
          </p:cNvSpPr>
          <p:nvPr/>
        </p:nvSpPr>
        <p:spPr bwMode="auto">
          <a:xfrm>
            <a:off x="695325" y="1117600"/>
            <a:ext cx="3578225" cy="460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Characteristics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marL="742950" lvl="1" indent="-285750" algn="l">
              <a:spcBef>
                <a:spcPct val="20000"/>
              </a:spcBef>
              <a:buClr>
                <a:srgbClr val="66FFFF"/>
              </a:buClr>
              <a:buSzPct val="125000"/>
            </a:pPr>
            <a:endParaRPr lang="en-US" sz="280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48493" name="Line 13"/>
          <p:cNvSpPr>
            <a:spLocks noChangeShapeType="1"/>
          </p:cNvSpPr>
          <p:nvPr/>
        </p:nvSpPr>
        <p:spPr bwMode="auto">
          <a:xfrm>
            <a:off x="2305050" y="5341938"/>
            <a:ext cx="45910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8494" name="Freeform 14"/>
          <p:cNvSpPr>
            <a:spLocks/>
          </p:cNvSpPr>
          <p:nvPr/>
        </p:nvSpPr>
        <p:spPr bwMode="auto">
          <a:xfrm>
            <a:off x="2638425" y="3484563"/>
            <a:ext cx="3937000" cy="1862137"/>
          </a:xfrm>
          <a:custGeom>
            <a:avLst/>
            <a:gdLst/>
            <a:ahLst/>
            <a:cxnLst>
              <a:cxn ang="0">
                <a:pos x="1209" y="12"/>
              </a:cxn>
              <a:cxn ang="0">
                <a:pos x="1132" y="66"/>
              </a:cxn>
              <a:cxn ang="0">
                <a:pos x="1082" y="131"/>
              </a:cxn>
              <a:cxn ang="0">
                <a:pos x="1040" y="197"/>
              </a:cxn>
              <a:cxn ang="0">
                <a:pos x="1003" y="262"/>
              </a:cxn>
              <a:cxn ang="0">
                <a:pos x="975" y="320"/>
              </a:cxn>
              <a:cxn ang="0">
                <a:pos x="941" y="395"/>
              </a:cxn>
              <a:cxn ang="0">
                <a:pos x="910" y="462"/>
              </a:cxn>
              <a:cxn ang="0">
                <a:pos x="881" y="528"/>
              </a:cxn>
              <a:cxn ang="0">
                <a:pos x="856" y="591"/>
              </a:cxn>
              <a:cxn ang="0">
                <a:pos x="826" y="663"/>
              </a:cxn>
              <a:cxn ang="0">
                <a:pos x="796" y="727"/>
              </a:cxn>
              <a:cxn ang="0">
                <a:pos x="765" y="790"/>
              </a:cxn>
              <a:cxn ang="0">
                <a:pos x="717" y="862"/>
              </a:cxn>
              <a:cxn ang="0">
                <a:pos x="653" y="932"/>
              </a:cxn>
              <a:cxn ang="0">
                <a:pos x="592" y="981"/>
              </a:cxn>
              <a:cxn ang="0">
                <a:pos x="506" y="1031"/>
              </a:cxn>
              <a:cxn ang="0">
                <a:pos x="423" y="1063"/>
              </a:cxn>
              <a:cxn ang="0">
                <a:pos x="333" y="1089"/>
              </a:cxn>
              <a:cxn ang="0">
                <a:pos x="258" y="1108"/>
              </a:cxn>
              <a:cxn ang="0">
                <a:pos x="155" y="1129"/>
              </a:cxn>
              <a:cxn ang="0">
                <a:pos x="54" y="1146"/>
              </a:cxn>
              <a:cxn ang="0">
                <a:pos x="2480" y="1170"/>
              </a:cxn>
              <a:cxn ang="0">
                <a:pos x="2395" y="1143"/>
              </a:cxn>
              <a:cxn ang="0">
                <a:pos x="2341" y="1132"/>
              </a:cxn>
              <a:cxn ang="0">
                <a:pos x="2224" y="1104"/>
              </a:cxn>
              <a:cxn ang="0">
                <a:pos x="2118" y="1071"/>
              </a:cxn>
              <a:cxn ang="0">
                <a:pos x="2011" y="1029"/>
              </a:cxn>
              <a:cxn ang="0">
                <a:pos x="1980" y="1013"/>
              </a:cxn>
              <a:cxn ang="0">
                <a:pos x="1914" y="969"/>
              </a:cxn>
              <a:cxn ang="0">
                <a:pos x="1859" y="915"/>
              </a:cxn>
              <a:cxn ang="0">
                <a:pos x="1801" y="845"/>
              </a:cxn>
              <a:cxn ang="0">
                <a:pos x="1765" y="792"/>
              </a:cxn>
              <a:cxn ang="0">
                <a:pos x="1735" y="729"/>
              </a:cxn>
              <a:cxn ang="0">
                <a:pos x="1710" y="674"/>
              </a:cxn>
              <a:cxn ang="0">
                <a:pos x="1686" y="619"/>
              </a:cxn>
              <a:cxn ang="0">
                <a:pos x="1651" y="546"/>
              </a:cxn>
              <a:cxn ang="0">
                <a:pos x="1618" y="476"/>
              </a:cxn>
              <a:cxn ang="0">
                <a:pos x="1580" y="397"/>
              </a:cxn>
              <a:cxn ang="0">
                <a:pos x="1543" y="322"/>
              </a:cxn>
              <a:cxn ang="0">
                <a:pos x="1506" y="251"/>
              </a:cxn>
              <a:cxn ang="0">
                <a:pos x="1479" y="203"/>
              </a:cxn>
              <a:cxn ang="0">
                <a:pos x="1449" y="150"/>
              </a:cxn>
              <a:cxn ang="0">
                <a:pos x="1423" y="114"/>
              </a:cxn>
              <a:cxn ang="0">
                <a:pos x="1407" y="95"/>
              </a:cxn>
              <a:cxn ang="0">
                <a:pos x="1378" y="62"/>
              </a:cxn>
              <a:cxn ang="0">
                <a:pos x="1341" y="30"/>
              </a:cxn>
              <a:cxn ang="0">
                <a:pos x="1286" y="4"/>
              </a:cxn>
            </a:cxnLst>
            <a:rect l="0" t="0" r="r" b="b"/>
            <a:pathLst>
              <a:path w="2480" h="1173">
                <a:moveTo>
                  <a:pt x="1260" y="0"/>
                </a:moveTo>
                <a:lnTo>
                  <a:pt x="1236" y="5"/>
                </a:lnTo>
                <a:lnTo>
                  <a:pt x="1209" y="12"/>
                </a:lnTo>
                <a:lnTo>
                  <a:pt x="1179" y="27"/>
                </a:lnTo>
                <a:lnTo>
                  <a:pt x="1155" y="45"/>
                </a:lnTo>
                <a:lnTo>
                  <a:pt x="1132" y="66"/>
                </a:lnTo>
                <a:lnTo>
                  <a:pt x="1114" y="85"/>
                </a:lnTo>
                <a:lnTo>
                  <a:pt x="1099" y="106"/>
                </a:lnTo>
                <a:lnTo>
                  <a:pt x="1082" y="131"/>
                </a:lnTo>
                <a:lnTo>
                  <a:pt x="1070" y="149"/>
                </a:lnTo>
                <a:lnTo>
                  <a:pt x="1054" y="175"/>
                </a:lnTo>
                <a:lnTo>
                  <a:pt x="1040" y="197"/>
                </a:lnTo>
                <a:lnTo>
                  <a:pt x="1024" y="223"/>
                </a:lnTo>
                <a:lnTo>
                  <a:pt x="1015" y="240"/>
                </a:lnTo>
                <a:lnTo>
                  <a:pt x="1003" y="262"/>
                </a:lnTo>
                <a:lnTo>
                  <a:pt x="994" y="282"/>
                </a:lnTo>
                <a:lnTo>
                  <a:pt x="984" y="300"/>
                </a:lnTo>
                <a:lnTo>
                  <a:pt x="975" y="320"/>
                </a:lnTo>
                <a:lnTo>
                  <a:pt x="964" y="344"/>
                </a:lnTo>
                <a:lnTo>
                  <a:pt x="951" y="373"/>
                </a:lnTo>
                <a:lnTo>
                  <a:pt x="941" y="395"/>
                </a:lnTo>
                <a:lnTo>
                  <a:pt x="933" y="412"/>
                </a:lnTo>
                <a:lnTo>
                  <a:pt x="921" y="437"/>
                </a:lnTo>
                <a:lnTo>
                  <a:pt x="910" y="462"/>
                </a:lnTo>
                <a:lnTo>
                  <a:pt x="902" y="479"/>
                </a:lnTo>
                <a:lnTo>
                  <a:pt x="890" y="506"/>
                </a:lnTo>
                <a:lnTo>
                  <a:pt x="881" y="528"/>
                </a:lnTo>
                <a:lnTo>
                  <a:pt x="873" y="549"/>
                </a:lnTo>
                <a:lnTo>
                  <a:pt x="865" y="570"/>
                </a:lnTo>
                <a:lnTo>
                  <a:pt x="856" y="591"/>
                </a:lnTo>
                <a:lnTo>
                  <a:pt x="848" y="612"/>
                </a:lnTo>
                <a:lnTo>
                  <a:pt x="839" y="633"/>
                </a:lnTo>
                <a:lnTo>
                  <a:pt x="826" y="663"/>
                </a:lnTo>
                <a:lnTo>
                  <a:pt x="814" y="690"/>
                </a:lnTo>
                <a:lnTo>
                  <a:pt x="805" y="708"/>
                </a:lnTo>
                <a:lnTo>
                  <a:pt x="796" y="727"/>
                </a:lnTo>
                <a:lnTo>
                  <a:pt x="787" y="747"/>
                </a:lnTo>
                <a:lnTo>
                  <a:pt x="778" y="765"/>
                </a:lnTo>
                <a:lnTo>
                  <a:pt x="765" y="790"/>
                </a:lnTo>
                <a:lnTo>
                  <a:pt x="751" y="814"/>
                </a:lnTo>
                <a:lnTo>
                  <a:pt x="735" y="838"/>
                </a:lnTo>
                <a:lnTo>
                  <a:pt x="717" y="862"/>
                </a:lnTo>
                <a:lnTo>
                  <a:pt x="699" y="885"/>
                </a:lnTo>
                <a:lnTo>
                  <a:pt x="677" y="907"/>
                </a:lnTo>
                <a:lnTo>
                  <a:pt x="653" y="932"/>
                </a:lnTo>
                <a:lnTo>
                  <a:pt x="636" y="947"/>
                </a:lnTo>
                <a:lnTo>
                  <a:pt x="616" y="963"/>
                </a:lnTo>
                <a:lnTo>
                  <a:pt x="592" y="981"/>
                </a:lnTo>
                <a:lnTo>
                  <a:pt x="572" y="994"/>
                </a:lnTo>
                <a:lnTo>
                  <a:pt x="546" y="1009"/>
                </a:lnTo>
                <a:lnTo>
                  <a:pt x="506" y="1031"/>
                </a:lnTo>
                <a:lnTo>
                  <a:pt x="472" y="1045"/>
                </a:lnTo>
                <a:lnTo>
                  <a:pt x="446" y="1054"/>
                </a:lnTo>
                <a:lnTo>
                  <a:pt x="423" y="1063"/>
                </a:lnTo>
                <a:lnTo>
                  <a:pt x="393" y="1073"/>
                </a:lnTo>
                <a:lnTo>
                  <a:pt x="363" y="1082"/>
                </a:lnTo>
                <a:lnTo>
                  <a:pt x="333" y="1089"/>
                </a:lnTo>
                <a:lnTo>
                  <a:pt x="310" y="1095"/>
                </a:lnTo>
                <a:lnTo>
                  <a:pt x="282" y="1102"/>
                </a:lnTo>
                <a:lnTo>
                  <a:pt x="258" y="1108"/>
                </a:lnTo>
                <a:lnTo>
                  <a:pt x="226" y="1115"/>
                </a:lnTo>
                <a:lnTo>
                  <a:pt x="183" y="1123"/>
                </a:lnTo>
                <a:lnTo>
                  <a:pt x="155" y="1129"/>
                </a:lnTo>
                <a:lnTo>
                  <a:pt x="130" y="1134"/>
                </a:lnTo>
                <a:lnTo>
                  <a:pt x="109" y="1137"/>
                </a:lnTo>
                <a:lnTo>
                  <a:pt x="54" y="1146"/>
                </a:lnTo>
                <a:lnTo>
                  <a:pt x="3" y="1158"/>
                </a:lnTo>
                <a:lnTo>
                  <a:pt x="0" y="1173"/>
                </a:lnTo>
                <a:lnTo>
                  <a:pt x="2480" y="1170"/>
                </a:lnTo>
                <a:lnTo>
                  <a:pt x="2454" y="1161"/>
                </a:lnTo>
                <a:lnTo>
                  <a:pt x="2427" y="1152"/>
                </a:lnTo>
                <a:lnTo>
                  <a:pt x="2395" y="1143"/>
                </a:lnTo>
                <a:lnTo>
                  <a:pt x="2361" y="1138"/>
                </a:lnTo>
                <a:lnTo>
                  <a:pt x="2320" y="1129"/>
                </a:lnTo>
                <a:lnTo>
                  <a:pt x="2341" y="1132"/>
                </a:lnTo>
                <a:lnTo>
                  <a:pt x="2295" y="1123"/>
                </a:lnTo>
                <a:lnTo>
                  <a:pt x="2268" y="1116"/>
                </a:lnTo>
                <a:lnTo>
                  <a:pt x="2224" y="1104"/>
                </a:lnTo>
                <a:lnTo>
                  <a:pt x="2184" y="1092"/>
                </a:lnTo>
                <a:lnTo>
                  <a:pt x="2150" y="1081"/>
                </a:lnTo>
                <a:lnTo>
                  <a:pt x="2118" y="1071"/>
                </a:lnTo>
                <a:lnTo>
                  <a:pt x="2082" y="1059"/>
                </a:lnTo>
                <a:lnTo>
                  <a:pt x="2051" y="1047"/>
                </a:lnTo>
                <a:lnTo>
                  <a:pt x="2011" y="1029"/>
                </a:lnTo>
                <a:lnTo>
                  <a:pt x="1994" y="1020"/>
                </a:lnTo>
                <a:lnTo>
                  <a:pt x="1993" y="1020"/>
                </a:lnTo>
                <a:lnTo>
                  <a:pt x="1980" y="1013"/>
                </a:lnTo>
                <a:lnTo>
                  <a:pt x="1956" y="1001"/>
                </a:lnTo>
                <a:lnTo>
                  <a:pt x="1936" y="986"/>
                </a:lnTo>
                <a:lnTo>
                  <a:pt x="1914" y="969"/>
                </a:lnTo>
                <a:lnTo>
                  <a:pt x="1898" y="955"/>
                </a:lnTo>
                <a:lnTo>
                  <a:pt x="1880" y="938"/>
                </a:lnTo>
                <a:lnTo>
                  <a:pt x="1859" y="915"/>
                </a:lnTo>
                <a:lnTo>
                  <a:pt x="1838" y="891"/>
                </a:lnTo>
                <a:lnTo>
                  <a:pt x="1820" y="868"/>
                </a:lnTo>
                <a:lnTo>
                  <a:pt x="1801" y="845"/>
                </a:lnTo>
                <a:lnTo>
                  <a:pt x="1788" y="825"/>
                </a:lnTo>
                <a:lnTo>
                  <a:pt x="1776" y="809"/>
                </a:lnTo>
                <a:lnTo>
                  <a:pt x="1765" y="792"/>
                </a:lnTo>
                <a:lnTo>
                  <a:pt x="1754" y="772"/>
                </a:lnTo>
                <a:lnTo>
                  <a:pt x="1744" y="751"/>
                </a:lnTo>
                <a:lnTo>
                  <a:pt x="1735" y="729"/>
                </a:lnTo>
                <a:lnTo>
                  <a:pt x="1725" y="707"/>
                </a:lnTo>
                <a:lnTo>
                  <a:pt x="1718" y="692"/>
                </a:lnTo>
                <a:lnTo>
                  <a:pt x="1710" y="674"/>
                </a:lnTo>
                <a:lnTo>
                  <a:pt x="1703" y="657"/>
                </a:lnTo>
                <a:lnTo>
                  <a:pt x="1695" y="641"/>
                </a:lnTo>
                <a:lnTo>
                  <a:pt x="1686" y="619"/>
                </a:lnTo>
                <a:lnTo>
                  <a:pt x="1676" y="598"/>
                </a:lnTo>
                <a:lnTo>
                  <a:pt x="1663" y="568"/>
                </a:lnTo>
                <a:lnTo>
                  <a:pt x="1651" y="546"/>
                </a:lnTo>
                <a:lnTo>
                  <a:pt x="1639" y="522"/>
                </a:lnTo>
                <a:lnTo>
                  <a:pt x="1627" y="497"/>
                </a:lnTo>
                <a:lnTo>
                  <a:pt x="1618" y="476"/>
                </a:lnTo>
                <a:lnTo>
                  <a:pt x="1607" y="452"/>
                </a:lnTo>
                <a:lnTo>
                  <a:pt x="1597" y="430"/>
                </a:lnTo>
                <a:lnTo>
                  <a:pt x="1580" y="397"/>
                </a:lnTo>
                <a:lnTo>
                  <a:pt x="1566" y="366"/>
                </a:lnTo>
                <a:lnTo>
                  <a:pt x="1553" y="340"/>
                </a:lnTo>
                <a:lnTo>
                  <a:pt x="1543" y="322"/>
                </a:lnTo>
                <a:lnTo>
                  <a:pt x="1531" y="298"/>
                </a:lnTo>
                <a:lnTo>
                  <a:pt x="1517" y="271"/>
                </a:lnTo>
                <a:lnTo>
                  <a:pt x="1506" y="251"/>
                </a:lnTo>
                <a:lnTo>
                  <a:pt x="1497" y="236"/>
                </a:lnTo>
                <a:lnTo>
                  <a:pt x="1490" y="223"/>
                </a:lnTo>
                <a:lnTo>
                  <a:pt x="1479" y="203"/>
                </a:lnTo>
                <a:lnTo>
                  <a:pt x="1468" y="183"/>
                </a:lnTo>
                <a:lnTo>
                  <a:pt x="1459" y="167"/>
                </a:lnTo>
                <a:lnTo>
                  <a:pt x="1449" y="150"/>
                </a:lnTo>
                <a:lnTo>
                  <a:pt x="1438" y="135"/>
                </a:lnTo>
                <a:lnTo>
                  <a:pt x="1429" y="125"/>
                </a:lnTo>
                <a:lnTo>
                  <a:pt x="1423" y="114"/>
                </a:lnTo>
                <a:lnTo>
                  <a:pt x="1417" y="107"/>
                </a:lnTo>
                <a:lnTo>
                  <a:pt x="1411" y="99"/>
                </a:lnTo>
                <a:lnTo>
                  <a:pt x="1407" y="95"/>
                </a:lnTo>
                <a:lnTo>
                  <a:pt x="1399" y="86"/>
                </a:lnTo>
                <a:lnTo>
                  <a:pt x="1389" y="74"/>
                </a:lnTo>
                <a:lnTo>
                  <a:pt x="1378" y="62"/>
                </a:lnTo>
                <a:lnTo>
                  <a:pt x="1366" y="50"/>
                </a:lnTo>
                <a:lnTo>
                  <a:pt x="1354" y="39"/>
                </a:lnTo>
                <a:lnTo>
                  <a:pt x="1341" y="30"/>
                </a:lnTo>
                <a:lnTo>
                  <a:pt x="1327" y="19"/>
                </a:lnTo>
                <a:lnTo>
                  <a:pt x="1306" y="11"/>
                </a:lnTo>
                <a:lnTo>
                  <a:pt x="1286" y="4"/>
                </a:lnTo>
                <a:lnTo>
                  <a:pt x="1261" y="0"/>
                </a:lnTo>
              </a:path>
            </a:pathLst>
          </a:custGeom>
          <a:gradFill flip="none" rotWithShape="1">
            <a:gsLst>
              <a:gs pos="0">
                <a:srgbClr val="527B0F">
                  <a:shade val="30000"/>
                  <a:satMod val="115000"/>
                </a:srgbClr>
              </a:gs>
              <a:gs pos="50000">
                <a:srgbClr val="527B0F">
                  <a:shade val="67500"/>
                  <a:satMod val="115000"/>
                </a:srgbClr>
              </a:gs>
              <a:gs pos="100000">
                <a:srgbClr val="527B0F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8496" name="Line 16"/>
          <p:cNvSpPr>
            <a:spLocks noChangeShapeType="1"/>
          </p:cNvSpPr>
          <p:nvPr/>
        </p:nvSpPr>
        <p:spPr bwMode="auto">
          <a:xfrm>
            <a:off x="4705350" y="5235575"/>
            <a:ext cx="0" cy="231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8497" name="Text Box 17"/>
          <p:cNvSpPr txBox="1">
            <a:spLocks noChangeArrowheads="1"/>
          </p:cNvSpPr>
          <p:nvPr/>
        </p:nvSpPr>
        <p:spPr bwMode="auto">
          <a:xfrm>
            <a:off x="5195888" y="3613150"/>
            <a:ext cx="2836862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Standard Deviation </a:t>
            </a:r>
            <a:r>
              <a:rPr lang="en-US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s</a:t>
            </a:r>
          </a:p>
        </p:txBody>
      </p:sp>
      <p:sp>
        <p:nvSpPr>
          <p:cNvPr id="148498" name="Text Box 18"/>
          <p:cNvSpPr txBox="1">
            <a:spLocks noChangeArrowheads="1"/>
          </p:cNvSpPr>
          <p:nvPr/>
        </p:nvSpPr>
        <p:spPr bwMode="auto">
          <a:xfrm>
            <a:off x="4125913" y="5483225"/>
            <a:ext cx="1112837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Mean </a:t>
            </a:r>
            <a:r>
              <a:rPr lang="en-US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m</a:t>
            </a:r>
          </a:p>
        </p:txBody>
      </p:sp>
      <p:sp>
        <p:nvSpPr>
          <p:cNvPr id="148499" name="Text Box 19"/>
          <p:cNvSpPr txBox="1">
            <a:spLocks noChangeArrowheads="1"/>
          </p:cNvSpPr>
          <p:nvPr/>
        </p:nvSpPr>
        <p:spPr bwMode="auto">
          <a:xfrm>
            <a:off x="6899275" y="5119688"/>
            <a:ext cx="336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x</a:t>
            </a:r>
          </a:p>
        </p:txBody>
      </p:sp>
      <p:sp>
        <p:nvSpPr>
          <p:cNvPr id="148500" name="AutoShape 20"/>
          <p:cNvSpPr>
            <a:spLocks noChangeArrowheads="1"/>
          </p:cNvSpPr>
          <p:nvPr/>
        </p:nvSpPr>
        <p:spPr bwMode="auto">
          <a:xfrm rot="5400000">
            <a:off x="752475" y="23622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485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8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8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8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8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1" dur="500"/>
                                        <p:tgtEl>
                                          <p:spTgt spid="148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48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500"/>
                            </p:stCondLst>
                            <p:childTnLst>
                              <p:par>
                                <p:cTn id="30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148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0"/>
                            </p:stCondLst>
                            <p:childTnLst>
                              <p:par>
                                <p:cTn id="34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148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500"/>
                            </p:stCondLst>
                            <p:childTnLst>
                              <p:par>
                                <p:cTn id="38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0" dur="500"/>
                                        <p:tgtEl>
                                          <p:spTgt spid="148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9" grpId="0" animBg="1"/>
      <p:bldP spid="148490" grpId="0" animBg="1" autoUpdateAnimBg="0"/>
      <p:bldP spid="148493" grpId="0" animBg="1"/>
      <p:bldP spid="148494" grpId="0" animBg="1"/>
      <p:bldP spid="148496" grpId="0" animBg="1"/>
      <p:bldP spid="148497" grpId="0" autoUpdateAnimBg="0"/>
      <p:bldP spid="148498" grpId="0" autoUpdateAnimBg="0"/>
      <p:bldP spid="148499" grpId="0" autoUpdateAnimBg="0"/>
      <p:bldP spid="14850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ChangeArrowheads="1"/>
          </p:cNvSpPr>
          <p:nvPr/>
        </p:nvSpPr>
        <p:spPr bwMode="auto">
          <a:xfrm>
            <a:off x="1104900" y="2822575"/>
            <a:ext cx="7188200" cy="2381250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49507" name="Rectangle 3"/>
          <p:cNvSpPr>
            <a:spLocks noChangeArrowheads="1"/>
          </p:cNvSpPr>
          <p:nvPr/>
        </p:nvSpPr>
        <p:spPr bwMode="auto">
          <a:xfrm>
            <a:off x="1104900" y="1701800"/>
            <a:ext cx="7175500" cy="1003300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The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highest point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on the normal curve is at the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mean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, which is also the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median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and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mode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</a:t>
            </a:r>
          </a:p>
        </p:txBody>
      </p:sp>
      <p:sp>
        <p:nvSpPr>
          <p:cNvPr id="149508" name="Rectangle 4"/>
          <p:cNvSpPr>
            <a:spLocks noChangeArrowheads="1"/>
          </p:cNvSpPr>
          <p:nvPr/>
        </p:nvSpPr>
        <p:spPr bwMode="auto">
          <a:xfrm>
            <a:off x="685800" y="101600"/>
            <a:ext cx="7772400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Normal Probability Distribution</a:t>
            </a:r>
          </a:p>
        </p:txBody>
      </p:sp>
      <p:sp>
        <p:nvSpPr>
          <p:cNvPr id="149509" name="Rectangle 5"/>
          <p:cNvSpPr>
            <a:spLocks noChangeArrowheads="1"/>
          </p:cNvSpPr>
          <p:nvPr/>
        </p:nvSpPr>
        <p:spPr bwMode="auto">
          <a:xfrm>
            <a:off x="695325" y="1117600"/>
            <a:ext cx="35052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Characteristics</a:t>
            </a:r>
            <a:endParaRPr lang="en-US" sz="280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49511" name="Freeform 7"/>
          <p:cNvSpPr>
            <a:spLocks/>
          </p:cNvSpPr>
          <p:nvPr/>
        </p:nvSpPr>
        <p:spPr bwMode="auto">
          <a:xfrm>
            <a:off x="2638425" y="3059113"/>
            <a:ext cx="3937000" cy="1862137"/>
          </a:xfrm>
          <a:custGeom>
            <a:avLst/>
            <a:gdLst/>
            <a:ahLst/>
            <a:cxnLst>
              <a:cxn ang="0">
                <a:pos x="1209" y="12"/>
              </a:cxn>
              <a:cxn ang="0">
                <a:pos x="1132" y="66"/>
              </a:cxn>
              <a:cxn ang="0">
                <a:pos x="1082" y="131"/>
              </a:cxn>
              <a:cxn ang="0">
                <a:pos x="1040" y="197"/>
              </a:cxn>
              <a:cxn ang="0">
                <a:pos x="1003" y="262"/>
              </a:cxn>
              <a:cxn ang="0">
                <a:pos x="975" y="320"/>
              </a:cxn>
              <a:cxn ang="0">
                <a:pos x="941" y="395"/>
              </a:cxn>
              <a:cxn ang="0">
                <a:pos x="910" y="462"/>
              </a:cxn>
              <a:cxn ang="0">
                <a:pos x="881" y="528"/>
              </a:cxn>
              <a:cxn ang="0">
                <a:pos x="856" y="591"/>
              </a:cxn>
              <a:cxn ang="0">
                <a:pos x="826" y="663"/>
              </a:cxn>
              <a:cxn ang="0">
                <a:pos x="796" y="727"/>
              </a:cxn>
              <a:cxn ang="0">
                <a:pos x="765" y="790"/>
              </a:cxn>
              <a:cxn ang="0">
                <a:pos x="717" y="862"/>
              </a:cxn>
              <a:cxn ang="0">
                <a:pos x="653" y="932"/>
              </a:cxn>
              <a:cxn ang="0">
                <a:pos x="592" y="981"/>
              </a:cxn>
              <a:cxn ang="0">
                <a:pos x="506" y="1031"/>
              </a:cxn>
              <a:cxn ang="0">
                <a:pos x="423" y="1063"/>
              </a:cxn>
              <a:cxn ang="0">
                <a:pos x="333" y="1089"/>
              </a:cxn>
              <a:cxn ang="0">
                <a:pos x="258" y="1108"/>
              </a:cxn>
              <a:cxn ang="0">
                <a:pos x="155" y="1129"/>
              </a:cxn>
              <a:cxn ang="0">
                <a:pos x="54" y="1146"/>
              </a:cxn>
              <a:cxn ang="0">
                <a:pos x="2480" y="1170"/>
              </a:cxn>
              <a:cxn ang="0">
                <a:pos x="2395" y="1143"/>
              </a:cxn>
              <a:cxn ang="0">
                <a:pos x="2341" y="1132"/>
              </a:cxn>
              <a:cxn ang="0">
                <a:pos x="2224" y="1104"/>
              </a:cxn>
              <a:cxn ang="0">
                <a:pos x="2118" y="1071"/>
              </a:cxn>
              <a:cxn ang="0">
                <a:pos x="2011" y="1029"/>
              </a:cxn>
              <a:cxn ang="0">
                <a:pos x="1980" y="1013"/>
              </a:cxn>
              <a:cxn ang="0">
                <a:pos x="1914" y="969"/>
              </a:cxn>
              <a:cxn ang="0">
                <a:pos x="1859" y="915"/>
              </a:cxn>
              <a:cxn ang="0">
                <a:pos x="1801" y="845"/>
              </a:cxn>
              <a:cxn ang="0">
                <a:pos x="1765" y="792"/>
              </a:cxn>
              <a:cxn ang="0">
                <a:pos x="1735" y="729"/>
              </a:cxn>
              <a:cxn ang="0">
                <a:pos x="1710" y="674"/>
              </a:cxn>
              <a:cxn ang="0">
                <a:pos x="1686" y="619"/>
              </a:cxn>
              <a:cxn ang="0">
                <a:pos x="1651" y="546"/>
              </a:cxn>
              <a:cxn ang="0">
                <a:pos x="1618" y="476"/>
              </a:cxn>
              <a:cxn ang="0">
                <a:pos x="1580" y="397"/>
              </a:cxn>
              <a:cxn ang="0">
                <a:pos x="1543" y="322"/>
              </a:cxn>
              <a:cxn ang="0">
                <a:pos x="1506" y="251"/>
              </a:cxn>
              <a:cxn ang="0">
                <a:pos x="1479" y="203"/>
              </a:cxn>
              <a:cxn ang="0">
                <a:pos x="1449" y="150"/>
              </a:cxn>
              <a:cxn ang="0">
                <a:pos x="1423" y="114"/>
              </a:cxn>
              <a:cxn ang="0">
                <a:pos x="1407" y="95"/>
              </a:cxn>
              <a:cxn ang="0">
                <a:pos x="1378" y="62"/>
              </a:cxn>
              <a:cxn ang="0">
                <a:pos x="1341" y="30"/>
              </a:cxn>
              <a:cxn ang="0">
                <a:pos x="1286" y="4"/>
              </a:cxn>
            </a:cxnLst>
            <a:rect l="0" t="0" r="r" b="b"/>
            <a:pathLst>
              <a:path w="2480" h="1173">
                <a:moveTo>
                  <a:pt x="1260" y="0"/>
                </a:moveTo>
                <a:lnTo>
                  <a:pt x="1236" y="5"/>
                </a:lnTo>
                <a:lnTo>
                  <a:pt x="1209" y="12"/>
                </a:lnTo>
                <a:lnTo>
                  <a:pt x="1179" y="27"/>
                </a:lnTo>
                <a:lnTo>
                  <a:pt x="1155" y="45"/>
                </a:lnTo>
                <a:lnTo>
                  <a:pt x="1132" y="66"/>
                </a:lnTo>
                <a:lnTo>
                  <a:pt x="1114" y="85"/>
                </a:lnTo>
                <a:lnTo>
                  <a:pt x="1099" y="106"/>
                </a:lnTo>
                <a:lnTo>
                  <a:pt x="1082" y="131"/>
                </a:lnTo>
                <a:lnTo>
                  <a:pt x="1070" y="149"/>
                </a:lnTo>
                <a:lnTo>
                  <a:pt x="1054" y="175"/>
                </a:lnTo>
                <a:lnTo>
                  <a:pt x="1040" y="197"/>
                </a:lnTo>
                <a:lnTo>
                  <a:pt x="1024" y="223"/>
                </a:lnTo>
                <a:lnTo>
                  <a:pt x="1015" y="240"/>
                </a:lnTo>
                <a:lnTo>
                  <a:pt x="1003" y="262"/>
                </a:lnTo>
                <a:lnTo>
                  <a:pt x="994" y="282"/>
                </a:lnTo>
                <a:lnTo>
                  <a:pt x="984" y="300"/>
                </a:lnTo>
                <a:lnTo>
                  <a:pt x="975" y="320"/>
                </a:lnTo>
                <a:lnTo>
                  <a:pt x="964" y="344"/>
                </a:lnTo>
                <a:lnTo>
                  <a:pt x="951" y="373"/>
                </a:lnTo>
                <a:lnTo>
                  <a:pt x="941" y="395"/>
                </a:lnTo>
                <a:lnTo>
                  <a:pt x="933" y="412"/>
                </a:lnTo>
                <a:lnTo>
                  <a:pt x="921" y="437"/>
                </a:lnTo>
                <a:lnTo>
                  <a:pt x="910" y="462"/>
                </a:lnTo>
                <a:lnTo>
                  <a:pt x="902" y="479"/>
                </a:lnTo>
                <a:lnTo>
                  <a:pt x="890" y="506"/>
                </a:lnTo>
                <a:lnTo>
                  <a:pt x="881" y="528"/>
                </a:lnTo>
                <a:lnTo>
                  <a:pt x="873" y="549"/>
                </a:lnTo>
                <a:lnTo>
                  <a:pt x="865" y="570"/>
                </a:lnTo>
                <a:lnTo>
                  <a:pt x="856" y="591"/>
                </a:lnTo>
                <a:lnTo>
                  <a:pt x="848" y="612"/>
                </a:lnTo>
                <a:lnTo>
                  <a:pt x="839" y="633"/>
                </a:lnTo>
                <a:lnTo>
                  <a:pt x="826" y="663"/>
                </a:lnTo>
                <a:lnTo>
                  <a:pt x="814" y="690"/>
                </a:lnTo>
                <a:lnTo>
                  <a:pt x="805" y="708"/>
                </a:lnTo>
                <a:lnTo>
                  <a:pt x="796" y="727"/>
                </a:lnTo>
                <a:lnTo>
                  <a:pt x="787" y="747"/>
                </a:lnTo>
                <a:lnTo>
                  <a:pt x="778" y="765"/>
                </a:lnTo>
                <a:lnTo>
                  <a:pt x="765" y="790"/>
                </a:lnTo>
                <a:lnTo>
                  <a:pt x="751" y="814"/>
                </a:lnTo>
                <a:lnTo>
                  <a:pt x="735" y="838"/>
                </a:lnTo>
                <a:lnTo>
                  <a:pt x="717" y="862"/>
                </a:lnTo>
                <a:lnTo>
                  <a:pt x="699" y="885"/>
                </a:lnTo>
                <a:lnTo>
                  <a:pt x="677" y="907"/>
                </a:lnTo>
                <a:lnTo>
                  <a:pt x="653" y="932"/>
                </a:lnTo>
                <a:lnTo>
                  <a:pt x="636" y="947"/>
                </a:lnTo>
                <a:lnTo>
                  <a:pt x="616" y="963"/>
                </a:lnTo>
                <a:lnTo>
                  <a:pt x="592" y="981"/>
                </a:lnTo>
                <a:lnTo>
                  <a:pt x="572" y="994"/>
                </a:lnTo>
                <a:lnTo>
                  <a:pt x="546" y="1009"/>
                </a:lnTo>
                <a:lnTo>
                  <a:pt x="506" y="1031"/>
                </a:lnTo>
                <a:lnTo>
                  <a:pt x="472" y="1045"/>
                </a:lnTo>
                <a:lnTo>
                  <a:pt x="446" y="1054"/>
                </a:lnTo>
                <a:lnTo>
                  <a:pt x="423" y="1063"/>
                </a:lnTo>
                <a:lnTo>
                  <a:pt x="393" y="1073"/>
                </a:lnTo>
                <a:lnTo>
                  <a:pt x="363" y="1082"/>
                </a:lnTo>
                <a:lnTo>
                  <a:pt x="333" y="1089"/>
                </a:lnTo>
                <a:lnTo>
                  <a:pt x="310" y="1095"/>
                </a:lnTo>
                <a:lnTo>
                  <a:pt x="282" y="1102"/>
                </a:lnTo>
                <a:lnTo>
                  <a:pt x="258" y="1108"/>
                </a:lnTo>
                <a:lnTo>
                  <a:pt x="226" y="1115"/>
                </a:lnTo>
                <a:lnTo>
                  <a:pt x="183" y="1123"/>
                </a:lnTo>
                <a:lnTo>
                  <a:pt x="155" y="1129"/>
                </a:lnTo>
                <a:lnTo>
                  <a:pt x="130" y="1134"/>
                </a:lnTo>
                <a:lnTo>
                  <a:pt x="109" y="1137"/>
                </a:lnTo>
                <a:lnTo>
                  <a:pt x="54" y="1146"/>
                </a:lnTo>
                <a:lnTo>
                  <a:pt x="3" y="1158"/>
                </a:lnTo>
                <a:lnTo>
                  <a:pt x="0" y="1173"/>
                </a:lnTo>
                <a:lnTo>
                  <a:pt x="2480" y="1170"/>
                </a:lnTo>
                <a:lnTo>
                  <a:pt x="2454" y="1161"/>
                </a:lnTo>
                <a:lnTo>
                  <a:pt x="2427" y="1152"/>
                </a:lnTo>
                <a:lnTo>
                  <a:pt x="2395" y="1143"/>
                </a:lnTo>
                <a:lnTo>
                  <a:pt x="2361" y="1138"/>
                </a:lnTo>
                <a:lnTo>
                  <a:pt x="2320" y="1129"/>
                </a:lnTo>
                <a:lnTo>
                  <a:pt x="2341" y="1132"/>
                </a:lnTo>
                <a:lnTo>
                  <a:pt x="2295" y="1123"/>
                </a:lnTo>
                <a:lnTo>
                  <a:pt x="2268" y="1116"/>
                </a:lnTo>
                <a:lnTo>
                  <a:pt x="2224" y="1104"/>
                </a:lnTo>
                <a:lnTo>
                  <a:pt x="2184" y="1092"/>
                </a:lnTo>
                <a:lnTo>
                  <a:pt x="2150" y="1081"/>
                </a:lnTo>
                <a:lnTo>
                  <a:pt x="2118" y="1071"/>
                </a:lnTo>
                <a:lnTo>
                  <a:pt x="2082" y="1059"/>
                </a:lnTo>
                <a:lnTo>
                  <a:pt x="2051" y="1047"/>
                </a:lnTo>
                <a:lnTo>
                  <a:pt x="2011" y="1029"/>
                </a:lnTo>
                <a:lnTo>
                  <a:pt x="1994" y="1020"/>
                </a:lnTo>
                <a:lnTo>
                  <a:pt x="1993" y="1020"/>
                </a:lnTo>
                <a:lnTo>
                  <a:pt x="1980" y="1013"/>
                </a:lnTo>
                <a:lnTo>
                  <a:pt x="1956" y="1001"/>
                </a:lnTo>
                <a:lnTo>
                  <a:pt x="1936" y="986"/>
                </a:lnTo>
                <a:lnTo>
                  <a:pt x="1914" y="969"/>
                </a:lnTo>
                <a:lnTo>
                  <a:pt x="1898" y="955"/>
                </a:lnTo>
                <a:lnTo>
                  <a:pt x="1880" y="938"/>
                </a:lnTo>
                <a:lnTo>
                  <a:pt x="1859" y="915"/>
                </a:lnTo>
                <a:lnTo>
                  <a:pt x="1838" y="891"/>
                </a:lnTo>
                <a:lnTo>
                  <a:pt x="1820" y="868"/>
                </a:lnTo>
                <a:lnTo>
                  <a:pt x="1801" y="845"/>
                </a:lnTo>
                <a:lnTo>
                  <a:pt x="1788" y="825"/>
                </a:lnTo>
                <a:lnTo>
                  <a:pt x="1776" y="809"/>
                </a:lnTo>
                <a:lnTo>
                  <a:pt x="1765" y="792"/>
                </a:lnTo>
                <a:lnTo>
                  <a:pt x="1754" y="772"/>
                </a:lnTo>
                <a:lnTo>
                  <a:pt x="1744" y="751"/>
                </a:lnTo>
                <a:lnTo>
                  <a:pt x="1735" y="729"/>
                </a:lnTo>
                <a:lnTo>
                  <a:pt x="1725" y="707"/>
                </a:lnTo>
                <a:lnTo>
                  <a:pt x="1718" y="692"/>
                </a:lnTo>
                <a:lnTo>
                  <a:pt x="1710" y="674"/>
                </a:lnTo>
                <a:lnTo>
                  <a:pt x="1703" y="657"/>
                </a:lnTo>
                <a:lnTo>
                  <a:pt x="1695" y="641"/>
                </a:lnTo>
                <a:lnTo>
                  <a:pt x="1686" y="619"/>
                </a:lnTo>
                <a:lnTo>
                  <a:pt x="1676" y="598"/>
                </a:lnTo>
                <a:lnTo>
                  <a:pt x="1663" y="568"/>
                </a:lnTo>
                <a:lnTo>
                  <a:pt x="1651" y="546"/>
                </a:lnTo>
                <a:lnTo>
                  <a:pt x="1639" y="522"/>
                </a:lnTo>
                <a:lnTo>
                  <a:pt x="1627" y="497"/>
                </a:lnTo>
                <a:lnTo>
                  <a:pt x="1618" y="476"/>
                </a:lnTo>
                <a:lnTo>
                  <a:pt x="1607" y="452"/>
                </a:lnTo>
                <a:lnTo>
                  <a:pt x="1597" y="430"/>
                </a:lnTo>
                <a:lnTo>
                  <a:pt x="1580" y="397"/>
                </a:lnTo>
                <a:lnTo>
                  <a:pt x="1566" y="366"/>
                </a:lnTo>
                <a:lnTo>
                  <a:pt x="1553" y="340"/>
                </a:lnTo>
                <a:lnTo>
                  <a:pt x="1543" y="322"/>
                </a:lnTo>
                <a:lnTo>
                  <a:pt x="1531" y="298"/>
                </a:lnTo>
                <a:lnTo>
                  <a:pt x="1517" y="271"/>
                </a:lnTo>
                <a:lnTo>
                  <a:pt x="1506" y="251"/>
                </a:lnTo>
                <a:lnTo>
                  <a:pt x="1497" y="236"/>
                </a:lnTo>
                <a:lnTo>
                  <a:pt x="1490" y="223"/>
                </a:lnTo>
                <a:lnTo>
                  <a:pt x="1479" y="203"/>
                </a:lnTo>
                <a:lnTo>
                  <a:pt x="1468" y="183"/>
                </a:lnTo>
                <a:lnTo>
                  <a:pt x="1459" y="167"/>
                </a:lnTo>
                <a:lnTo>
                  <a:pt x="1449" y="150"/>
                </a:lnTo>
                <a:lnTo>
                  <a:pt x="1438" y="135"/>
                </a:lnTo>
                <a:lnTo>
                  <a:pt x="1429" y="125"/>
                </a:lnTo>
                <a:lnTo>
                  <a:pt x="1423" y="114"/>
                </a:lnTo>
                <a:lnTo>
                  <a:pt x="1417" y="107"/>
                </a:lnTo>
                <a:lnTo>
                  <a:pt x="1411" y="99"/>
                </a:lnTo>
                <a:lnTo>
                  <a:pt x="1407" y="95"/>
                </a:lnTo>
                <a:lnTo>
                  <a:pt x="1399" y="86"/>
                </a:lnTo>
                <a:lnTo>
                  <a:pt x="1389" y="74"/>
                </a:lnTo>
                <a:lnTo>
                  <a:pt x="1378" y="62"/>
                </a:lnTo>
                <a:lnTo>
                  <a:pt x="1366" y="50"/>
                </a:lnTo>
                <a:lnTo>
                  <a:pt x="1354" y="39"/>
                </a:lnTo>
                <a:lnTo>
                  <a:pt x="1341" y="30"/>
                </a:lnTo>
                <a:lnTo>
                  <a:pt x="1327" y="19"/>
                </a:lnTo>
                <a:lnTo>
                  <a:pt x="1306" y="11"/>
                </a:lnTo>
                <a:lnTo>
                  <a:pt x="1286" y="4"/>
                </a:lnTo>
                <a:lnTo>
                  <a:pt x="1261" y="0"/>
                </a:lnTo>
              </a:path>
            </a:pathLst>
          </a:custGeom>
          <a:gradFill flip="none" rotWithShape="1">
            <a:gsLst>
              <a:gs pos="0">
                <a:srgbClr val="527B0F">
                  <a:shade val="30000"/>
                  <a:satMod val="115000"/>
                </a:srgbClr>
              </a:gs>
              <a:gs pos="50000">
                <a:srgbClr val="527B0F">
                  <a:shade val="67500"/>
                  <a:satMod val="115000"/>
                </a:srgbClr>
              </a:gs>
              <a:gs pos="100000">
                <a:srgbClr val="527B0F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9512" name="Line 8"/>
          <p:cNvSpPr>
            <a:spLocks noChangeShapeType="1"/>
          </p:cNvSpPr>
          <p:nvPr/>
        </p:nvSpPr>
        <p:spPr bwMode="auto">
          <a:xfrm>
            <a:off x="4648200" y="3063875"/>
            <a:ext cx="0" cy="19431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9513" name="Text Box 9"/>
          <p:cNvSpPr txBox="1">
            <a:spLocks noChangeArrowheads="1"/>
          </p:cNvSpPr>
          <p:nvPr/>
        </p:nvSpPr>
        <p:spPr bwMode="auto">
          <a:xfrm>
            <a:off x="6899275" y="4700588"/>
            <a:ext cx="336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x</a:t>
            </a:r>
          </a:p>
        </p:txBody>
      </p:sp>
      <p:sp>
        <p:nvSpPr>
          <p:cNvPr id="149510" name="Line 6"/>
          <p:cNvSpPr>
            <a:spLocks noChangeShapeType="1"/>
          </p:cNvSpPr>
          <p:nvPr/>
        </p:nvSpPr>
        <p:spPr bwMode="auto">
          <a:xfrm>
            <a:off x="2305050" y="4922838"/>
            <a:ext cx="4591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9514" name="AutoShape 10"/>
          <p:cNvSpPr>
            <a:spLocks noChangeArrowheads="1"/>
          </p:cNvSpPr>
          <p:nvPr/>
        </p:nvSpPr>
        <p:spPr bwMode="auto">
          <a:xfrm rot="5400000">
            <a:off x="752475" y="21145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495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9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9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9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9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1" dur="500"/>
                                        <p:tgtEl>
                                          <p:spTgt spid="149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49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9" dur="500"/>
                                        <p:tgtEl>
                                          <p:spTgt spid="149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1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149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6" grpId="0" animBg="1"/>
      <p:bldP spid="149507" grpId="0" animBg="1" autoUpdateAnimBg="0"/>
      <p:bldP spid="149511" grpId="0" animBg="1"/>
      <p:bldP spid="149512" grpId="0" animBg="1"/>
      <p:bldP spid="149513" grpId="0" autoUpdateAnimBg="0"/>
      <p:bldP spid="149510" grpId="0" animBg="1"/>
      <p:bldP spid="1495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69" name="Rectangle 25"/>
          <p:cNvSpPr>
            <a:spLocks noChangeArrowheads="1"/>
          </p:cNvSpPr>
          <p:nvPr/>
        </p:nvSpPr>
        <p:spPr bwMode="auto">
          <a:xfrm>
            <a:off x="1104900" y="2822575"/>
            <a:ext cx="7188200" cy="2705100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34146" name="Rectangle 2"/>
          <p:cNvSpPr>
            <a:spLocks noChangeArrowheads="1"/>
          </p:cNvSpPr>
          <p:nvPr/>
        </p:nvSpPr>
        <p:spPr bwMode="auto">
          <a:xfrm>
            <a:off x="685800" y="101600"/>
            <a:ext cx="7772400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Normal Probability Distribution</a:t>
            </a:r>
          </a:p>
        </p:txBody>
      </p:sp>
      <p:sp>
        <p:nvSpPr>
          <p:cNvPr id="134147" name="Rectangle 3"/>
          <p:cNvSpPr>
            <a:spLocks noChangeArrowheads="1"/>
          </p:cNvSpPr>
          <p:nvPr/>
        </p:nvSpPr>
        <p:spPr bwMode="auto">
          <a:xfrm>
            <a:off x="695325" y="1117600"/>
            <a:ext cx="3635375" cy="490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Characteristics</a:t>
            </a:r>
            <a:endParaRPr lang="en-US" sz="2400">
              <a:solidFill>
                <a:srgbClr val="66FFFF"/>
              </a:solidFill>
              <a:effectLst/>
              <a:latin typeface="Book Antiqua" pitchFamily="18" charset="0"/>
            </a:endParaRPr>
          </a:p>
        </p:txBody>
      </p:sp>
      <p:sp>
        <p:nvSpPr>
          <p:cNvPr id="134154" name="Line 10"/>
          <p:cNvSpPr>
            <a:spLocks noChangeShapeType="1"/>
          </p:cNvSpPr>
          <p:nvPr/>
        </p:nvSpPr>
        <p:spPr bwMode="auto">
          <a:xfrm>
            <a:off x="3968750" y="4797425"/>
            <a:ext cx="0" cy="231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4157" name="Freeform 13"/>
          <p:cNvSpPr>
            <a:spLocks/>
          </p:cNvSpPr>
          <p:nvPr/>
        </p:nvSpPr>
        <p:spPr bwMode="auto">
          <a:xfrm>
            <a:off x="1317625" y="3060700"/>
            <a:ext cx="3803650" cy="1855788"/>
          </a:xfrm>
          <a:custGeom>
            <a:avLst/>
            <a:gdLst/>
            <a:ahLst/>
            <a:cxnLst>
              <a:cxn ang="0">
                <a:pos x="1199" y="12"/>
              </a:cxn>
              <a:cxn ang="0">
                <a:pos x="1122" y="66"/>
              </a:cxn>
              <a:cxn ang="0">
                <a:pos x="1072" y="131"/>
              </a:cxn>
              <a:cxn ang="0">
                <a:pos x="1030" y="197"/>
              </a:cxn>
              <a:cxn ang="0">
                <a:pos x="993" y="262"/>
              </a:cxn>
              <a:cxn ang="0">
                <a:pos x="965" y="320"/>
              </a:cxn>
              <a:cxn ang="0">
                <a:pos x="931" y="395"/>
              </a:cxn>
              <a:cxn ang="0">
                <a:pos x="900" y="462"/>
              </a:cxn>
              <a:cxn ang="0">
                <a:pos x="871" y="528"/>
              </a:cxn>
              <a:cxn ang="0">
                <a:pos x="846" y="591"/>
              </a:cxn>
              <a:cxn ang="0">
                <a:pos x="816" y="663"/>
              </a:cxn>
              <a:cxn ang="0">
                <a:pos x="786" y="727"/>
              </a:cxn>
              <a:cxn ang="0">
                <a:pos x="755" y="790"/>
              </a:cxn>
              <a:cxn ang="0">
                <a:pos x="707" y="862"/>
              </a:cxn>
              <a:cxn ang="0">
                <a:pos x="643" y="932"/>
              </a:cxn>
              <a:cxn ang="0">
                <a:pos x="582" y="981"/>
              </a:cxn>
              <a:cxn ang="0">
                <a:pos x="496" y="1031"/>
              </a:cxn>
              <a:cxn ang="0">
                <a:pos x="413" y="1063"/>
              </a:cxn>
              <a:cxn ang="0">
                <a:pos x="323" y="1089"/>
              </a:cxn>
              <a:cxn ang="0">
                <a:pos x="248" y="1108"/>
              </a:cxn>
              <a:cxn ang="0">
                <a:pos x="145" y="1129"/>
              </a:cxn>
              <a:cxn ang="0">
                <a:pos x="64" y="1144"/>
              </a:cxn>
              <a:cxn ang="0">
                <a:pos x="2470" y="1170"/>
              </a:cxn>
              <a:cxn ang="0">
                <a:pos x="2385" y="1143"/>
              </a:cxn>
              <a:cxn ang="0">
                <a:pos x="2331" y="1132"/>
              </a:cxn>
              <a:cxn ang="0">
                <a:pos x="2214" y="1104"/>
              </a:cxn>
              <a:cxn ang="0">
                <a:pos x="2108" y="1071"/>
              </a:cxn>
              <a:cxn ang="0">
                <a:pos x="2001" y="1029"/>
              </a:cxn>
              <a:cxn ang="0">
                <a:pos x="1970" y="1013"/>
              </a:cxn>
              <a:cxn ang="0">
                <a:pos x="1904" y="969"/>
              </a:cxn>
              <a:cxn ang="0">
                <a:pos x="1849" y="915"/>
              </a:cxn>
              <a:cxn ang="0">
                <a:pos x="1791" y="845"/>
              </a:cxn>
              <a:cxn ang="0">
                <a:pos x="1755" y="792"/>
              </a:cxn>
              <a:cxn ang="0">
                <a:pos x="1725" y="729"/>
              </a:cxn>
              <a:cxn ang="0">
                <a:pos x="1700" y="674"/>
              </a:cxn>
              <a:cxn ang="0">
                <a:pos x="1676" y="619"/>
              </a:cxn>
              <a:cxn ang="0">
                <a:pos x="1641" y="546"/>
              </a:cxn>
              <a:cxn ang="0">
                <a:pos x="1608" y="476"/>
              </a:cxn>
              <a:cxn ang="0">
                <a:pos x="1570" y="397"/>
              </a:cxn>
              <a:cxn ang="0">
                <a:pos x="1533" y="322"/>
              </a:cxn>
              <a:cxn ang="0">
                <a:pos x="1496" y="251"/>
              </a:cxn>
              <a:cxn ang="0">
                <a:pos x="1469" y="203"/>
              </a:cxn>
              <a:cxn ang="0">
                <a:pos x="1439" y="150"/>
              </a:cxn>
              <a:cxn ang="0">
                <a:pos x="1413" y="114"/>
              </a:cxn>
              <a:cxn ang="0">
                <a:pos x="1397" y="95"/>
              </a:cxn>
              <a:cxn ang="0">
                <a:pos x="1368" y="62"/>
              </a:cxn>
              <a:cxn ang="0">
                <a:pos x="1331" y="30"/>
              </a:cxn>
              <a:cxn ang="0">
                <a:pos x="1276" y="4"/>
              </a:cxn>
            </a:cxnLst>
            <a:rect l="0" t="0" r="r" b="b"/>
            <a:pathLst>
              <a:path w="2470" h="1171">
                <a:moveTo>
                  <a:pt x="1250" y="0"/>
                </a:moveTo>
                <a:lnTo>
                  <a:pt x="1226" y="5"/>
                </a:lnTo>
                <a:lnTo>
                  <a:pt x="1199" y="12"/>
                </a:lnTo>
                <a:lnTo>
                  <a:pt x="1169" y="27"/>
                </a:lnTo>
                <a:lnTo>
                  <a:pt x="1145" y="45"/>
                </a:lnTo>
                <a:lnTo>
                  <a:pt x="1122" y="66"/>
                </a:lnTo>
                <a:lnTo>
                  <a:pt x="1104" y="85"/>
                </a:lnTo>
                <a:lnTo>
                  <a:pt x="1089" y="106"/>
                </a:lnTo>
                <a:lnTo>
                  <a:pt x="1072" y="131"/>
                </a:lnTo>
                <a:lnTo>
                  <a:pt x="1060" y="149"/>
                </a:lnTo>
                <a:lnTo>
                  <a:pt x="1044" y="175"/>
                </a:lnTo>
                <a:lnTo>
                  <a:pt x="1030" y="197"/>
                </a:lnTo>
                <a:lnTo>
                  <a:pt x="1014" y="223"/>
                </a:lnTo>
                <a:lnTo>
                  <a:pt x="1005" y="240"/>
                </a:lnTo>
                <a:lnTo>
                  <a:pt x="993" y="262"/>
                </a:lnTo>
                <a:lnTo>
                  <a:pt x="984" y="282"/>
                </a:lnTo>
                <a:lnTo>
                  <a:pt x="974" y="300"/>
                </a:lnTo>
                <a:lnTo>
                  <a:pt x="965" y="320"/>
                </a:lnTo>
                <a:lnTo>
                  <a:pt x="954" y="344"/>
                </a:lnTo>
                <a:lnTo>
                  <a:pt x="941" y="373"/>
                </a:lnTo>
                <a:lnTo>
                  <a:pt x="931" y="395"/>
                </a:lnTo>
                <a:lnTo>
                  <a:pt x="923" y="412"/>
                </a:lnTo>
                <a:lnTo>
                  <a:pt x="911" y="437"/>
                </a:lnTo>
                <a:lnTo>
                  <a:pt x="900" y="462"/>
                </a:lnTo>
                <a:lnTo>
                  <a:pt x="892" y="479"/>
                </a:lnTo>
                <a:lnTo>
                  <a:pt x="880" y="506"/>
                </a:lnTo>
                <a:lnTo>
                  <a:pt x="871" y="528"/>
                </a:lnTo>
                <a:lnTo>
                  <a:pt x="863" y="549"/>
                </a:lnTo>
                <a:lnTo>
                  <a:pt x="855" y="570"/>
                </a:lnTo>
                <a:lnTo>
                  <a:pt x="846" y="591"/>
                </a:lnTo>
                <a:lnTo>
                  <a:pt x="838" y="612"/>
                </a:lnTo>
                <a:lnTo>
                  <a:pt x="829" y="633"/>
                </a:lnTo>
                <a:lnTo>
                  <a:pt x="816" y="663"/>
                </a:lnTo>
                <a:lnTo>
                  <a:pt x="804" y="690"/>
                </a:lnTo>
                <a:lnTo>
                  <a:pt x="795" y="708"/>
                </a:lnTo>
                <a:lnTo>
                  <a:pt x="786" y="727"/>
                </a:lnTo>
                <a:lnTo>
                  <a:pt x="777" y="747"/>
                </a:lnTo>
                <a:lnTo>
                  <a:pt x="768" y="765"/>
                </a:lnTo>
                <a:lnTo>
                  <a:pt x="755" y="790"/>
                </a:lnTo>
                <a:lnTo>
                  <a:pt x="741" y="814"/>
                </a:lnTo>
                <a:lnTo>
                  <a:pt x="725" y="838"/>
                </a:lnTo>
                <a:lnTo>
                  <a:pt x="707" y="862"/>
                </a:lnTo>
                <a:lnTo>
                  <a:pt x="689" y="885"/>
                </a:lnTo>
                <a:lnTo>
                  <a:pt x="667" y="907"/>
                </a:lnTo>
                <a:lnTo>
                  <a:pt x="643" y="932"/>
                </a:lnTo>
                <a:lnTo>
                  <a:pt x="626" y="947"/>
                </a:lnTo>
                <a:lnTo>
                  <a:pt x="606" y="963"/>
                </a:lnTo>
                <a:lnTo>
                  <a:pt x="582" y="981"/>
                </a:lnTo>
                <a:lnTo>
                  <a:pt x="562" y="994"/>
                </a:lnTo>
                <a:lnTo>
                  <a:pt x="536" y="1009"/>
                </a:lnTo>
                <a:lnTo>
                  <a:pt x="496" y="1031"/>
                </a:lnTo>
                <a:lnTo>
                  <a:pt x="462" y="1045"/>
                </a:lnTo>
                <a:lnTo>
                  <a:pt x="436" y="1054"/>
                </a:lnTo>
                <a:lnTo>
                  <a:pt x="413" y="1063"/>
                </a:lnTo>
                <a:lnTo>
                  <a:pt x="383" y="1073"/>
                </a:lnTo>
                <a:lnTo>
                  <a:pt x="353" y="1082"/>
                </a:lnTo>
                <a:lnTo>
                  <a:pt x="323" y="1089"/>
                </a:lnTo>
                <a:lnTo>
                  <a:pt x="300" y="1095"/>
                </a:lnTo>
                <a:lnTo>
                  <a:pt x="272" y="1102"/>
                </a:lnTo>
                <a:lnTo>
                  <a:pt x="248" y="1108"/>
                </a:lnTo>
                <a:lnTo>
                  <a:pt x="216" y="1115"/>
                </a:lnTo>
                <a:lnTo>
                  <a:pt x="173" y="1123"/>
                </a:lnTo>
                <a:lnTo>
                  <a:pt x="145" y="1129"/>
                </a:lnTo>
                <a:lnTo>
                  <a:pt x="120" y="1134"/>
                </a:lnTo>
                <a:lnTo>
                  <a:pt x="99" y="1137"/>
                </a:lnTo>
                <a:lnTo>
                  <a:pt x="64" y="1144"/>
                </a:lnTo>
                <a:lnTo>
                  <a:pt x="26" y="1152"/>
                </a:lnTo>
                <a:lnTo>
                  <a:pt x="0" y="1171"/>
                </a:lnTo>
                <a:lnTo>
                  <a:pt x="2470" y="1170"/>
                </a:lnTo>
                <a:lnTo>
                  <a:pt x="2454" y="1159"/>
                </a:lnTo>
                <a:lnTo>
                  <a:pt x="2413" y="1147"/>
                </a:lnTo>
                <a:lnTo>
                  <a:pt x="2385" y="1143"/>
                </a:lnTo>
                <a:lnTo>
                  <a:pt x="2351" y="1138"/>
                </a:lnTo>
                <a:lnTo>
                  <a:pt x="2310" y="1129"/>
                </a:lnTo>
                <a:lnTo>
                  <a:pt x="2331" y="1132"/>
                </a:lnTo>
                <a:lnTo>
                  <a:pt x="2285" y="1123"/>
                </a:lnTo>
                <a:lnTo>
                  <a:pt x="2258" y="1116"/>
                </a:lnTo>
                <a:lnTo>
                  <a:pt x="2214" y="1104"/>
                </a:lnTo>
                <a:lnTo>
                  <a:pt x="2174" y="1092"/>
                </a:lnTo>
                <a:lnTo>
                  <a:pt x="2140" y="1081"/>
                </a:lnTo>
                <a:lnTo>
                  <a:pt x="2108" y="1071"/>
                </a:lnTo>
                <a:lnTo>
                  <a:pt x="2072" y="1059"/>
                </a:lnTo>
                <a:lnTo>
                  <a:pt x="2041" y="1047"/>
                </a:lnTo>
                <a:lnTo>
                  <a:pt x="2001" y="1029"/>
                </a:lnTo>
                <a:lnTo>
                  <a:pt x="1984" y="1020"/>
                </a:lnTo>
                <a:lnTo>
                  <a:pt x="1983" y="1020"/>
                </a:lnTo>
                <a:lnTo>
                  <a:pt x="1970" y="1013"/>
                </a:lnTo>
                <a:lnTo>
                  <a:pt x="1946" y="1001"/>
                </a:lnTo>
                <a:lnTo>
                  <a:pt x="1926" y="986"/>
                </a:lnTo>
                <a:lnTo>
                  <a:pt x="1904" y="969"/>
                </a:lnTo>
                <a:lnTo>
                  <a:pt x="1888" y="955"/>
                </a:lnTo>
                <a:lnTo>
                  <a:pt x="1870" y="938"/>
                </a:lnTo>
                <a:lnTo>
                  <a:pt x="1849" y="915"/>
                </a:lnTo>
                <a:lnTo>
                  <a:pt x="1828" y="891"/>
                </a:lnTo>
                <a:lnTo>
                  <a:pt x="1810" y="868"/>
                </a:lnTo>
                <a:lnTo>
                  <a:pt x="1791" y="845"/>
                </a:lnTo>
                <a:lnTo>
                  <a:pt x="1778" y="825"/>
                </a:lnTo>
                <a:lnTo>
                  <a:pt x="1766" y="809"/>
                </a:lnTo>
                <a:lnTo>
                  <a:pt x="1755" y="792"/>
                </a:lnTo>
                <a:lnTo>
                  <a:pt x="1744" y="772"/>
                </a:lnTo>
                <a:lnTo>
                  <a:pt x="1734" y="751"/>
                </a:lnTo>
                <a:lnTo>
                  <a:pt x="1725" y="729"/>
                </a:lnTo>
                <a:lnTo>
                  <a:pt x="1715" y="707"/>
                </a:lnTo>
                <a:lnTo>
                  <a:pt x="1708" y="692"/>
                </a:lnTo>
                <a:lnTo>
                  <a:pt x="1700" y="674"/>
                </a:lnTo>
                <a:lnTo>
                  <a:pt x="1693" y="657"/>
                </a:lnTo>
                <a:lnTo>
                  <a:pt x="1685" y="641"/>
                </a:lnTo>
                <a:lnTo>
                  <a:pt x="1676" y="619"/>
                </a:lnTo>
                <a:lnTo>
                  <a:pt x="1666" y="598"/>
                </a:lnTo>
                <a:lnTo>
                  <a:pt x="1653" y="568"/>
                </a:lnTo>
                <a:lnTo>
                  <a:pt x="1641" y="546"/>
                </a:lnTo>
                <a:lnTo>
                  <a:pt x="1629" y="522"/>
                </a:lnTo>
                <a:lnTo>
                  <a:pt x="1617" y="497"/>
                </a:lnTo>
                <a:lnTo>
                  <a:pt x="1608" y="476"/>
                </a:lnTo>
                <a:lnTo>
                  <a:pt x="1597" y="452"/>
                </a:lnTo>
                <a:lnTo>
                  <a:pt x="1587" y="430"/>
                </a:lnTo>
                <a:lnTo>
                  <a:pt x="1570" y="397"/>
                </a:lnTo>
                <a:lnTo>
                  <a:pt x="1556" y="366"/>
                </a:lnTo>
                <a:lnTo>
                  <a:pt x="1543" y="340"/>
                </a:lnTo>
                <a:lnTo>
                  <a:pt x="1533" y="322"/>
                </a:lnTo>
                <a:lnTo>
                  <a:pt x="1521" y="298"/>
                </a:lnTo>
                <a:lnTo>
                  <a:pt x="1507" y="271"/>
                </a:lnTo>
                <a:lnTo>
                  <a:pt x="1496" y="251"/>
                </a:lnTo>
                <a:lnTo>
                  <a:pt x="1487" y="236"/>
                </a:lnTo>
                <a:lnTo>
                  <a:pt x="1480" y="223"/>
                </a:lnTo>
                <a:lnTo>
                  <a:pt x="1469" y="203"/>
                </a:lnTo>
                <a:lnTo>
                  <a:pt x="1458" y="183"/>
                </a:lnTo>
                <a:lnTo>
                  <a:pt x="1449" y="167"/>
                </a:lnTo>
                <a:lnTo>
                  <a:pt x="1439" y="150"/>
                </a:lnTo>
                <a:lnTo>
                  <a:pt x="1428" y="135"/>
                </a:lnTo>
                <a:lnTo>
                  <a:pt x="1419" y="125"/>
                </a:lnTo>
                <a:lnTo>
                  <a:pt x="1413" y="114"/>
                </a:lnTo>
                <a:lnTo>
                  <a:pt x="1407" y="107"/>
                </a:lnTo>
                <a:lnTo>
                  <a:pt x="1401" y="99"/>
                </a:lnTo>
                <a:lnTo>
                  <a:pt x="1397" y="95"/>
                </a:lnTo>
                <a:lnTo>
                  <a:pt x="1389" y="86"/>
                </a:lnTo>
                <a:lnTo>
                  <a:pt x="1379" y="74"/>
                </a:lnTo>
                <a:lnTo>
                  <a:pt x="1368" y="62"/>
                </a:lnTo>
                <a:lnTo>
                  <a:pt x="1356" y="50"/>
                </a:lnTo>
                <a:lnTo>
                  <a:pt x="1344" y="39"/>
                </a:lnTo>
                <a:lnTo>
                  <a:pt x="1331" y="30"/>
                </a:lnTo>
                <a:lnTo>
                  <a:pt x="1317" y="19"/>
                </a:lnTo>
                <a:lnTo>
                  <a:pt x="1296" y="11"/>
                </a:lnTo>
                <a:lnTo>
                  <a:pt x="1276" y="4"/>
                </a:lnTo>
                <a:lnTo>
                  <a:pt x="1251" y="0"/>
                </a:lnTo>
              </a:path>
            </a:pathLst>
          </a:custGeom>
          <a:noFill/>
          <a:ln w="19050" cap="rnd" cmpd="sng">
            <a:solidFill>
              <a:srgbClr val="66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4159" name="Line 15"/>
          <p:cNvSpPr>
            <a:spLocks noChangeShapeType="1"/>
          </p:cNvSpPr>
          <p:nvPr/>
        </p:nvSpPr>
        <p:spPr bwMode="auto">
          <a:xfrm>
            <a:off x="3238500" y="4794250"/>
            <a:ext cx="0" cy="231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4161" name="Line 17"/>
          <p:cNvSpPr>
            <a:spLocks noChangeShapeType="1"/>
          </p:cNvSpPr>
          <p:nvPr/>
        </p:nvSpPr>
        <p:spPr bwMode="auto">
          <a:xfrm>
            <a:off x="6000750" y="4794250"/>
            <a:ext cx="0" cy="231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4162" name="Text Box 18"/>
          <p:cNvSpPr txBox="1">
            <a:spLocks noChangeArrowheads="1"/>
          </p:cNvSpPr>
          <p:nvPr/>
        </p:nvSpPr>
        <p:spPr bwMode="auto">
          <a:xfrm>
            <a:off x="2922588" y="5056188"/>
            <a:ext cx="557212" cy="4270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-10</a:t>
            </a:r>
          </a:p>
        </p:txBody>
      </p:sp>
      <p:sp>
        <p:nvSpPr>
          <p:cNvPr id="134163" name="Text Box 19"/>
          <p:cNvSpPr txBox="1">
            <a:spLocks noChangeArrowheads="1"/>
          </p:cNvSpPr>
          <p:nvPr/>
        </p:nvSpPr>
        <p:spPr bwMode="auto">
          <a:xfrm>
            <a:off x="3797300" y="5056188"/>
            <a:ext cx="323850" cy="4270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0</a:t>
            </a:r>
          </a:p>
        </p:txBody>
      </p:sp>
      <p:sp>
        <p:nvSpPr>
          <p:cNvPr id="134164" name="Text Box 20"/>
          <p:cNvSpPr txBox="1">
            <a:spLocks noChangeArrowheads="1"/>
          </p:cNvSpPr>
          <p:nvPr/>
        </p:nvSpPr>
        <p:spPr bwMode="auto">
          <a:xfrm>
            <a:off x="5765800" y="5056188"/>
            <a:ext cx="463550" cy="4270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25</a:t>
            </a:r>
          </a:p>
        </p:txBody>
      </p:sp>
      <p:sp>
        <p:nvSpPr>
          <p:cNvPr id="134168" name="Rectangle 24"/>
          <p:cNvSpPr>
            <a:spLocks noChangeArrowheads="1"/>
          </p:cNvSpPr>
          <p:nvPr/>
        </p:nvSpPr>
        <p:spPr bwMode="auto">
          <a:xfrm>
            <a:off x="1104900" y="1701800"/>
            <a:ext cx="7175500" cy="1003300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The mean can be any numerical value:  negative,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zero, or positive.</a:t>
            </a:r>
          </a:p>
        </p:txBody>
      </p:sp>
      <p:sp>
        <p:nvSpPr>
          <p:cNvPr id="134170" name="Freeform 26"/>
          <p:cNvSpPr>
            <a:spLocks/>
          </p:cNvSpPr>
          <p:nvPr/>
        </p:nvSpPr>
        <p:spPr bwMode="auto">
          <a:xfrm>
            <a:off x="2047875" y="3054350"/>
            <a:ext cx="3787775" cy="1858963"/>
          </a:xfrm>
          <a:custGeom>
            <a:avLst/>
            <a:gdLst/>
            <a:ahLst/>
            <a:cxnLst>
              <a:cxn ang="0">
                <a:pos x="1199" y="12"/>
              </a:cxn>
              <a:cxn ang="0">
                <a:pos x="1122" y="66"/>
              </a:cxn>
              <a:cxn ang="0">
                <a:pos x="1072" y="131"/>
              </a:cxn>
              <a:cxn ang="0">
                <a:pos x="1030" y="197"/>
              </a:cxn>
              <a:cxn ang="0">
                <a:pos x="993" y="262"/>
              </a:cxn>
              <a:cxn ang="0">
                <a:pos x="965" y="320"/>
              </a:cxn>
              <a:cxn ang="0">
                <a:pos x="931" y="395"/>
              </a:cxn>
              <a:cxn ang="0">
                <a:pos x="900" y="462"/>
              </a:cxn>
              <a:cxn ang="0">
                <a:pos x="871" y="528"/>
              </a:cxn>
              <a:cxn ang="0">
                <a:pos x="846" y="591"/>
              </a:cxn>
              <a:cxn ang="0">
                <a:pos x="816" y="663"/>
              </a:cxn>
              <a:cxn ang="0">
                <a:pos x="786" y="727"/>
              </a:cxn>
              <a:cxn ang="0">
                <a:pos x="755" y="790"/>
              </a:cxn>
              <a:cxn ang="0">
                <a:pos x="707" y="862"/>
              </a:cxn>
              <a:cxn ang="0">
                <a:pos x="643" y="932"/>
              </a:cxn>
              <a:cxn ang="0">
                <a:pos x="582" y="981"/>
              </a:cxn>
              <a:cxn ang="0">
                <a:pos x="496" y="1031"/>
              </a:cxn>
              <a:cxn ang="0">
                <a:pos x="413" y="1063"/>
              </a:cxn>
              <a:cxn ang="0">
                <a:pos x="323" y="1089"/>
              </a:cxn>
              <a:cxn ang="0">
                <a:pos x="248" y="1108"/>
              </a:cxn>
              <a:cxn ang="0">
                <a:pos x="145" y="1129"/>
              </a:cxn>
              <a:cxn ang="0">
                <a:pos x="64" y="1144"/>
              </a:cxn>
              <a:cxn ang="0">
                <a:pos x="2470" y="1170"/>
              </a:cxn>
              <a:cxn ang="0">
                <a:pos x="2385" y="1143"/>
              </a:cxn>
              <a:cxn ang="0">
                <a:pos x="2331" y="1132"/>
              </a:cxn>
              <a:cxn ang="0">
                <a:pos x="2214" y="1104"/>
              </a:cxn>
              <a:cxn ang="0">
                <a:pos x="2108" y="1071"/>
              </a:cxn>
              <a:cxn ang="0">
                <a:pos x="2001" y="1029"/>
              </a:cxn>
              <a:cxn ang="0">
                <a:pos x="1970" y="1013"/>
              </a:cxn>
              <a:cxn ang="0">
                <a:pos x="1904" y="969"/>
              </a:cxn>
              <a:cxn ang="0">
                <a:pos x="1849" y="915"/>
              </a:cxn>
              <a:cxn ang="0">
                <a:pos x="1791" y="845"/>
              </a:cxn>
              <a:cxn ang="0">
                <a:pos x="1755" y="792"/>
              </a:cxn>
              <a:cxn ang="0">
                <a:pos x="1725" y="729"/>
              </a:cxn>
              <a:cxn ang="0">
                <a:pos x="1700" y="674"/>
              </a:cxn>
              <a:cxn ang="0">
                <a:pos x="1676" y="619"/>
              </a:cxn>
              <a:cxn ang="0">
                <a:pos x="1641" y="546"/>
              </a:cxn>
              <a:cxn ang="0">
                <a:pos x="1608" y="476"/>
              </a:cxn>
              <a:cxn ang="0">
                <a:pos x="1570" y="397"/>
              </a:cxn>
              <a:cxn ang="0">
                <a:pos x="1533" y="322"/>
              </a:cxn>
              <a:cxn ang="0">
                <a:pos x="1496" y="251"/>
              </a:cxn>
              <a:cxn ang="0">
                <a:pos x="1469" y="203"/>
              </a:cxn>
              <a:cxn ang="0">
                <a:pos x="1439" y="150"/>
              </a:cxn>
              <a:cxn ang="0">
                <a:pos x="1413" y="114"/>
              </a:cxn>
              <a:cxn ang="0">
                <a:pos x="1397" y="95"/>
              </a:cxn>
              <a:cxn ang="0">
                <a:pos x="1368" y="62"/>
              </a:cxn>
              <a:cxn ang="0">
                <a:pos x="1331" y="30"/>
              </a:cxn>
              <a:cxn ang="0">
                <a:pos x="1276" y="4"/>
              </a:cxn>
            </a:cxnLst>
            <a:rect l="0" t="0" r="r" b="b"/>
            <a:pathLst>
              <a:path w="2470" h="1171">
                <a:moveTo>
                  <a:pt x="1250" y="0"/>
                </a:moveTo>
                <a:lnTo>
                  <a:pt x="1226" y="5"/>
                </a:lnTo>
                <a:lnTo>
                  <a:pt x="1199" y="12"/>
                </a:lnTo>
                <a:lnTo>
                  <a:pt x="1169" y="27"/>
                </a:lnTo>
                <a:lnTo>
                  <a:pt x="1145" y="45"/>
                </a:lnTo>
                <a:lnTo>
                  <a:pt x="1122" y="66"/>
                </a:lnTo>
                <a:lnTo>
                  <a:pt x="1104" y="85"/>
                </a:lnTo>
                <a:lnTo>
                  <a:pt x="1089" y="106"/>
                </a:lnTo>
                <a:lnTo>
                  <a:pt x="1072" y="131"/>
                </a:lnTo>
                <a:lnTo>
                  <a:pt x="1060" y="149"/>
                </a:lnTo>
                <a:lnTo>
                  <a:pt x="1044" y="175"/>
                </a:lnTo>
                <a:lnTo>
                  <a:pt x="1030" y="197"/>
                </a:lnTo>
                <a:lnTo>
                  <a:pt x="1014" y="223"/>
                </a:lnTo>
                <a:lnTo>
                  <a:pt x="1005" y="240"/>
                </a:lnTo>
                <a:lnTo>
                  <a:pt x="993" y="262"/>
                </a:lnTo>
                <a:lnTo>
                  <a:pt x="984" y="282"/>
                </a:lnTo>
                <a:lnTo>
                  <a:pt x="974" y="300"/>
                </a:lnTo>
                <a:lnTo>
                  <a:pt x="965" y="320"/>
                </a:lnTo>
                <a:lnTo>
                  <a:pt x="954" y="344"/>
                </a:lnTo>
                <a:lnTo>
                  <a:pt x="941" y="373"/>
                </a:lnTo>
                <a:lnTo>
                  <a:pt x="931" y="395"/>
                </a:lnTo>
                <a:lnTo>
                  <a:pt x="923" y="412"/>
                </a:lnTo>
                <a:lnTo>
                  <a:pt x="911" y="437"/>
                </a:lnTo>
                <a:lnTo>
                  <a:pt x="900" y="462"/>
                </a:lnTo>
                <a:lnTo>
                  <a:pt x="892" y="479"/>
                </a:lnTo>
                <a:lnTo>
                  <a:pt x="880" y="506"/>
                </a:lnTo>
                <a:lnTo>
                  <a:pt x="871" y="528"/>
                </a:lnTo>
                <a:lnTo>
                  <a:pt x="863" y="549"/>
                </a:lnTo>
                <a:lnTo>
                  <a:pt x="855" y="570"/>
                </a:lnTo>
                <a:lnTo>
                  <a:pt x="846" y="591"/>
                </a:lnTo>
                <a:lnTo>
                  <a:pt x="838" y="612"/>
                </a:lnTo>
                <a:lnTo>
                  <a:pt x="829" y="633"/>
                </a:lnTo>
                <a:lnTo>
                  <a:pt x="816" y="663"/>
                </a:lnTo>
                <a:lnTo>
                  <a:pt x="804" y="690"/>
                </a:lnTo>
                <a:lnTo>
                  <a:pt x="795" y="708"/>
                </a:lnTo>
                <a:lnTo>
                  <a:pt x="786" y="727"/>
                </a:lnTo>
                <a:lnTo>
                  <a:pt x="777" y="747"/>
                </a:lnTo>
                <a:lnTo>
                  <a:pt x="768" y="765"/>
                </a:lnTo>
                <a:lnTo>
                  <a:pt x="755" y="790"/>
                </a:lnTo>
                <a:lnTo>
                  <a:pt x="741" y="814"/>
                </a:lnTo>
                <a:lnTo>
                  <a:pt x="725" y="838"/>
                </a:lnTo>
                <a:lnTo>
                  <a:pt x="707" y="862"/>
                </a:lnTo>
                <a:lnTo>
                  <a:pt x="689" y="885"/>
                </a:lnTo>
                <a:lnTo>
                  <a:pt x="667" y="907"/>
                </a:lnTo>
                <a:lnTo>
                  <a:pt x="643" y="932"/>
                </a:lnTo>
                <a:lnTo>
                  <a:pt x="626" y="947"/>
                </a:lnTo>
                <a:lnTo>
                  <a:pt x="606" y="963"/>
                </a:lnTo>
                <a:lnTo>
                  <a:pt x="582" y="981"/>
                </a:lnTo>
                <a:lnTo>
                  <a:pt x="562" y="994"/>
                </a:lnTo>
                <a:lnTo>
                  <a:pt x="536" y="1009"/>
                </a:lnTo>
                <a:lnTo>
                  <a:pt x="496" y="1031"/>
                </a:lnTo>
                <a:lnTo>
                  <a:pt x="462" y="1045"/>
                </a:lnTo>
                <a:lnTo>
                  <a:pt x="436" y="1054"/>
                </a:lnTo>
                <a:lnTo>
                  <a:pt x="413" y="1063"/>
                </a:lnTo>
                <a:lnTo>
                  <a:pt x="383" y="1073"/>
                </a:lnTo>
                <a:lnTo>
                  <a:pt x="353" y="1082"/>
                </a:lnTo>
                <a:lnTo>
                  <a:pt x="323" y="1089"/>
                </a:lnTo>
                <a:lnTo>
                  <a:pt x="300" y="1095"/>
                </a:lnTo>
                <a:lnTo>
                  <a:pt x="272" y="1102"/>
                </a:lnTo>
                <a:lnTo>
                  <a:pt x="248" y="1108"/>
                </a:lnTo>
                <a:lnTo>
                  <a:pt x="216" y="1115"/>
                </a:lnTo>
                <a:lnTo>
                  <a:pt x="173" y="1123"/>
                </a:lnTo>
                <a:lnTo>
                  <a:pt x="145" y="1129"/>
                </a:lnTo>
                <a:lnTo>
                  <a:pt x="120" y="1134"/>
                </a:lnTo>
                <a:lnTo>
                  <a:pt x="99" y="1137"/>
                </a:lnTo>
                <a:lnTo>
                  <a:pt x="64" y="1144"/>
                </a:lnTo>
                <a:lnTo>
                  <a:pt x="26" y="1152"/>
                </a:lnTo>
                <a:lnTo>
                  <a:pt x="0" y="1171"/>
                </a:lnTo>
                <a:lnTo>
                  <a:pt x="2470" y="1170"/>
                </a:lnTo>
                <a:lnTo>
                  <a:pt x="2454" y="1159"/>
                </a:lnTo>
                <a:lnTo>
                  <a:pt x="2413" y="1147"/>
                </a:lnTo>
                <a:lnTo>
                  <a:pt x="2385" y="1143"/>
                </a:lnTo>
                <a:lnTo>
                  <a:pt x="2351" y="1138"/>
                </a:lnTo>
                <a:lnTo>
                  <a:pt x="2310" y="1129"/>
                </a:lnTo>
                <a:lnTo>
                  <a:pt x="2331" y="1132"/>
                </a:lnTo>
                <a:lnTo>
                  <a:pt x="2285" y="1123"/>
                </a:lnTo>
                <a:lnTo>
                  <a:pt x="2258" y="1116"/>
                </a:lnTo>
                <a:lnTo>
                  <a:pt x="2214" y="1104"/>
                </a:lnTo>
                <a:lnTo>
                  <a:pt x="2174" y="1092"/>
                </a:lnTo>
                <a:lnTo>
                  <a:pt x="2140" y="1081"/>
                </a:lnTo>
                <a:lnTo>
                  <a:pt x="2108" y="1071"/>
                </a:lnTo>
                <a:lnTo>
                  <a:pt x="2072" y="1059"/>
                </a:lnTo>
                <a:lnTo>
                  <a:pt x="2041" y="1047"/>
                </a:lnTo>
                <a:lnTo>
                  <a:pt x="2001" y="1029"/>
                </a:lnTo>
                <a:lnTo>
                  <a:pt x="1984" y="1020"/>
                </a:lnTo>
                <a:lnTo>
                  <a:pt x="1983" y="1020"/>
                </a:lnTo>
                <a:lnTo>
                  <a:pt x="1970" y="1013"/>
                </a:lnTo>
                <a:lnTo>
                  <a:pt x="1946" y="1001"/>
                </a:lnTo>
                <a:lnTo>
                  <a:pt x="1926" y="986"/>
                </a:lnTo>
                <a:lnTo>
                  <a:pt x="1904" y="969"/>
                </a:lnTo>
                <a:lnTo>
                  <a:pt x="1888" y="955"/>
                </a:lnTo>
                <a:lnTo>
                  <a:pt x="1870" y="938"/>
                </a:lnTo>
                <a:lnTo>
                  <a:pt x="1849" y="915"/>
                </a:lnTo>
                <a:lnTo>
                  <a:pt x="1828" y="891"/>
                </a:lnTo>
                <a:lnTo>
                  <a:pt x="1810" y="868"/>
                </a:lnTo>
                <a:lnTo>
                  <a:pt x="1791" y="845"/>
                </a:lnTo>
                <a:lnTo>
                  <a:pt x="1778" y="825"/>
                </a:lnTo>
                <a:lnTo>
                  <a:pt x="1766" y="809"/>
                </a:lnTo>
                <a:lnTo>
                  <a:pt x="1755" y="792"/>
                </a:lnTo>
                <a:lnTo>
                  <a:pt x="1744" y="772"/>
                </a:lnTo>
                <a:lnTo>
                  <a:pt x="1734" y="751"/>
                </a:lnTo>
                <a:lnTo>
                  <a:pt x="1725" y="729"/>
                </a:lnTo>
                <a:lnTo>
                  <a:pt x="1715" y="707"/>
                </a:lnTo>
                <a:lnTo>
                  <a:pt x="1708" y="692"/>
                </a:lnTo>
                <a:lnTo>
                  <a:pt x="1700" y="674"/>
                </a:lnTo>
                <a:lnTo>
                  <a:pt x="1693" y="657"/>
                </a:lnTo>
                <a:lnTo>
                  <a:pt x="1685" y="641"/>
                </a:lnTo>
                <a:lnTo>
                  <a:pt x="1676" y="619"/>
                </a:lnTo>
                <a:lnTo>
                  <a:pt x="1666" y="598"/>
                </a:lnTo>
                <a:lnTo>
                  <a:pt x="1653" y="568"/>
                </a:lnTo>
                <a:lnTo>
                  <a:pt x="1641" y="546"/>
                </a:lnTo>
                <a:lnTo>
                  <a:pt x="1629" y="522"/>
                </a:lnTo>
                <a:lnTo>
                  <a:pt x="1617" y="497"/>
                </a:lnTo>
                <a:lnTo>
                  <a:pt x="1608" y="476"/>
                </a:lnTo>
                <a:lnTo>
                  <a:pt x="1597" y="452"/>
                </a:lnTo>
                <a:lnTo>
                  <a:pt x="1587" y="430"/>
                </a:lnTo>
                <a:lnTo>
                  <a:pt x="1570" y="397"/>
                </a:lnTo>
                <a:lnTo>
                  <a:pt x="1556" y="366"/>
                </a:lnTo>
                <a:lnTo>
                  <a:pt x="1543" y="340"/>
                </a:lnTo>
                <a:lnTo>
                  <a:pt x="1533" y="322"/>
                </a:lnTo>
                <a:lnTo>
                  <a:pt x="1521" y="298"/>
                </a:lnTo>
                <a:lnTo>
                  <a:pt x="1507" y="271"/>
                </a:lnTo>
                <a:lnTo>
                  <a:pt x="1496" y="251"/>
                </a:lnTo>
                <a:lnTo>
                  <a:pt x="1487" y="236"/>
                </a:lnTo>
                <a:lnTo>
                  <a:pt x="1480" y="223"/>
                </a:lnTo>
                <a:lnTo>
                  <a:pt x="1469" y="203"/>
                </a:lnTo>
                <a:lnTo>
                  <a:pt x="1458" y="183"/>
                </a:lnTo>
                <a:lnTo>
                  <a:pt x="1449" y="167"/>
                </a:lnTo>
                <a:lnTo>
                  <a:pt x="1439" y="150"/>
                </a:lnTo>
                <a:lnTo>
                  <a:pt x="1428" y="135"/>
                </a:lnTo>
                <a:lnTo>
                  <a:pt x="1419" y="125"/>
                </a:lnTo>
                <a:lnTo>
                  <a:pt x="1413" y="114"/>
                </a:lnTo>
                <a:lnTo>
                  <a:pt x="1407" y="107"/>
                </a:lnTo>
                <a:lnTo>
                  <a:pt x="1401" y="99"/>
                </a:lnTo>
                <a:lnTo>
                  <a:pt x="1397" y="95"/>
                </a:lnTo>
                <a:lnTo>
                  <a:pt x="1389" y="86"/>
                </a:lnTo>
                <a:lnTo>
                  <a:pt x="1379" y="74"/>
                </a:lnTo>
                <a:lnTo>
                  <a:pt x="1368" y="62"/>
                </a:lnTo>
                <a:lnTo>
                  <a:pt x="1356" y="50"/>
                </a:lnTo>
                <a:lnTo>
                  <a:pt x="1344" y="39"/>
                </a:lnTo>
                <a:lnTo>
                  <a:pt x="1331" y="30"/>
                </a:lnTo>
                <a:lnTo>
                  <a:pt x="1317" y="19"/>
                </a:lnTo>
                <a:lnTo>
                  <a:pt x="1296" y="11"/>
                </a:lnTo>
                <a:lnTo>
                  <a:pt x="1276" y="4"/>
                </a:lnTo>
                <a:lnTo>
                  <a:pt x="1251" y="0"/>
                </a:lnTo>
              </a:path>
            </a:pathLst>
          </a:custGeom>
          <a:noFill/>
          <a:ln w="19050" cap="rnd" cmpd="sng">
            <a:solidFill>
              <a:srgbClr val="66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4171" name="Freeform 27"/>
          <p:cNvSpPr>
            <a:spLocks/>
          </p:cNvSpPr>
          <p:nvPr/>
        </p:nvSpPr>
        <p:spPr bwMode="auto">
          <a:xfrm>
            <a:off x="4081463" y="3049588"/>
            <a:ext cx="3806825" cy="1858962"/>
          </a:xfrm>
          <a:custGeom>
            <a:avLst/>
            <a:gdLst/>
            <a:ahLst/>
            <a:cxnLst>
              <a:cxn ang="0">
                <a:pos x="1199" y="12"/>
              </a:cxn>
              <a:cxn ang="0">
                <a:pos x="1122" y="66"/>
              </a:cxn>
              <a:cxn ang="0">
                <a:pos x="1072" y="131"/>
              </a:cxn>
              <a:cxn ang="0">
                <a:pos x="1030" y="197"/>
              </a:cxn>
              <a:cxn ang="0">
                <a:pos x="993" y="262"/>
              </a:cxn>
              <a:cxn ang="0">
                <a:pos x="965" y="320"/>
              </a:cxn>
              <a:cxn ang="0">
                <a:pos x="931" y="395"/>
              </a:cxn>
              <a:cxn ang="0">
                <a:pos x="900" y="462"/>
              </a:cxn>
              <a:cxn ang="0">
                <a:pos x="871" y="528"/>
              </a:cxn>
              <a:cxn ang="0">
                <a:pos x="846" y="591"/>
              </a:cxn>
              <a:cxn ang="0">
                <a:pos x="816" y="663"/>
              </a:cxn>
              <a:cxn ang="0">
                <a:pos x="786" y="727"/>
              </a:cxn>
              <a:cxn ang="0">
                <a:pos x="755" y="790"/>
              </a:cxn>
              <a:cxn ang="0">
                <a:pos x="707" y="862"/>
              </a:cxn>
              <a:cxn ang="0">
                <a:pos x="643" y="932"/>
              </a:cxn>
              <a:cxn ang="0">
                <a:pos x="582" y="981"/>
              </a:cxn>
              <a:cxn ang="0">
                <a:pos x="496" y="1031"/>
              </a:cxn>
              <a:cxn ang="0">
                <a:pos x="413" y="1063"/>
              </a:cxn>
              <a:cxn ang="0">
                <a:pos x="323" y="1089"/>
              </a:cxn>
              <a:cxn ang="0">
                <a:pos x="248" y="1108"/>
              </a:cxn>
              <a:cxn ang="0">
                <a:pos x="145" y="1129"/>
              </a:cxn>
              <a:cxn ang="0">
                <a:pos x="64" y="1144"/>
              </a:cxn>
              <a:cxn ang="0">
                <a:pos x="2470" y="1170"/>
              </a:cxn>
              <a:cxn ang="0">
                <a:pos x="2385" y="1143"/>
              </a:cxn>
              <a:cxn ang="0">
                <a:pos x="2331" y="1132"/>
              </a:cxn>
              <a:cxn ang="0">
                <a:pos x="2214" y="1104"/>
              </a:cxn>
              <a:cxn ang="0">
                <a:pos x="2108" y="1071"/>
              </a:cxn>
              <a:cxn ang="0">
                <a:pos x="2001" y="1029"/>
              </a:cxn>
              <a:cxn ang="0">
                <a:pos x="1970" y="1013"/>
              </a:cxn>
              <a:cxn ang="0">
                <a:pos x="1904" y="969"/>
              </a:cxn>
              <a:cxn ang="0">
                <a:pos x="1849" y="915"/>
              </a:cxn>
              <a:cxn ang="0">
                <a:pos x="1791" y="845"/>
              </a:cxn>
              <a:cxn ang="0">
                <a:pos x="1755" y="792"/>
              </a:cxn>
              <a:cxn ang="0">
                <a:pos x="1725" y="729"/>
              </a:cxn>
              <a:cxn ang="0">
                <a:pos x="1700" y="674"/>
              </a:cxn>
              <a:cxn ang="0">
                <a:pos x="1676" y="619"/>
              </a:cxn>
              <a:cxn ang="0">
                <a:pos x="1641" y="546"/>
              </a:cxn>
              <a:cxn ang="0">
                <a:pos x="1608" y="476"/>
              </a:cxn>
              <a:cxn ang="0">
                <a:pos x="1570" y="397"/>
              </a:cxn>
              <a:cxn ang="0">
                <a:pos x="1533" y="322"/>
              </a:cxn>
              <a:cxn ang="0">
                <a:pos x="1496" y="251"/>
              </a:cxn>
              <a:cxn ang="0">
                <a:pos x="1469" y="203"/>
              </a:cxn>
              <a:cxn ang="0">
                <a:pos x="1439" y="150"/>
              </a:cxn>
              <a:cxn ang="0">
                <a:pos x="1413" y="114"/>
              </a:cxn>
              <a:cxn ang="0">
                <a:pos x="1397" y="95"/>
              </a:cxn>
              <a:cxn ang="0">
                <a:pos x="1368" y="62"/>
              </a:cxn>
              <a:cxn ang="0">
                <a:pos x="1331" y="30"/>
              </a:cxn>
              <a:cxn ang="0">
                <a:pos x="1276" y="4"/>
              </a:cxn>
            </a:cxnLst>
            <a:rect l="0" t="0" r="r" b="b"/>
            <a:pathLst>
              <a:path w="2470" h="1171">
                <a:moveTo>
                  <a:pt x="1250" y="0"/>
                </a:moveTo>
                <a:lnTo>
                  <a:pt x="1226" y="5"/>
                </a:lnTo>
                <a:lnTo>
                  <a:pt x="1199" y="12"/>
                </a:lnTo>
                <a:lnTo>
                  <a:pt x="1169" y="27"/>
                </a:lnTo>
                <a:lnTo>
                  <a:pt x="1145" y="45"/>
                </a:lnTo>
                <a:lnTo>
                  <a:pt x="1122" y="66"/>
                </a:lnTo>
                <a:lnTo>
                  <a:pt x="1104" y="85"/>
                </a:lnTo>
                <a:lnTo>
                  <a:pt x="1089" y="106"/>
                </a:lnTo>
                <a:lnTo>
                  <a:pt x="1072" y="131"/>
                </a:lnTo>
                <a:lnTo>
                  <a:pt x="1060" y="149"/>
                </a:lnTo>
                <a:lnTo>
                  <a:pt x="1044" y="175"/>
                </a:lnTo>
                <a:lnTo>
                  <a:pt x="1030" y="197"/>
                </a:lnTo>
                <a:lnTo>
                  <a:pt x="1014" y="223"/>
                </a:lnTo>
                <a:lnTo>
                  <a:pt x="1005" y="240"/>
                </a:lnTo>
                <a:lnTo>
                  <a:pt x="993" y="262"/>
                </a:lnTo>
                <a:lnTo>
                  <a:pt x="984" y="282"/>
                </a:lnTo>
                <a:lnTo>
                  <a:pt x="974" y="300"/>
                </a:lnTo>
                <a:lnTo>
                  <a:pt x="965" y="320"/>
                </a:lnTo>
                <a:lnTo>
                  <a:pt x="954" y="344"/>
                </a:lnTo>
                <a:lnTo>
                  <a:pt x="941" y="373"/>
                </a:lnTo>
                <a:lnTo>
                  <a:pt x="931" y="395"/>
                </a:lnTo>
                <a:lnTo>
                  <a:pt x="923" y="412"/>
                </a:lnTo>
                <a:lnTo>
                  <a:pt x="911" y="437"/>
                </a:lnTo>
                <a:lnTo>
                  <a:pt x="900" y="462"/>
                </a:lnTo>
                <a:lnTo>
                  <a:pt x="892" y="479"/>
                </a:lnTo>
                <a:lnTo>
                  <a:pt x="880" y="506"/>
                </a:lnTo>
                <a:lnTo>
                  <a:pt x="871" y="528"/>
                </a:lnTo>
                <a:lnTo>
                  <a:pt x="863" y="549"/>
                </a:lnTo>
                <a:lnTo>
                  <a:pt x="855" y="570"/>
                </a:lnTo>
                <a:lnTo>
                  <a:pt x="846" y="591"/>
                </a:lnTo>
                <a:lnTo>
                  <a:pt x="838" y="612"/>
                </a:lnTo>
                <a:lnTo>
                  <a:pt x="829" y="633"/>
                </a:lnTo>
                <a:lnTo>
                  <a:pt x="816" y="663"/>
                </a:lnTo>
                <a:lnTo>
                  <a:pt x="804" y="690"/>
                </a:lnTo>
                <a:lnTo>
                  <a:pt x="795" y="708"/>
                </a:lnTo>
                <a:lnTo>
                  <a:pt x="786" y="727"/>
                </a:lnTo>
                <a:lnTo>
                  <a:pt x="777" y="747"/>
                </a:lnTo>
                <a:lnTo>
                  <a:pt x="768" y="765"/>
                </a:lnTo>
                <a:lnTo>
                  <a:pt x="755" y="790"/>
                </a:lnTo>
                <a:lnTo>
                  <a:pt x="741" y="814"/>
                </a:lnTo>
                <a:lnTo>
                  <a:pt x="725" y="838"/>
                </a:lnTo>
                <a:lnTo>
                  <a:pt x="707" y="862"/>
                </a:lnTo>
                <a:lnTo>
                  <a:pt x="689" y="885"/>
                </a:lnTo>
                <a:lnTo>
                  <a:pt x="667" y="907"/>
                </a:lnTo>
                <a:lnTo>
                  <a:pt x="643" y="932"/>
                </a:lnTo>
                <a:lnTo>
                  <a:pt x="626" y="947"/>
                </a:lnTo>
                <a:lnTo>
                  <a:pt x="606" y="963"/>
                </a:lnTo>
                <a:lnTo>
                  <a:pt x="582" y="981"/>
                </a:lnTo>
                <a:lnTo>
                  <a:pt x="562" y="994"/>
                </a:lnTo>
                <a:lnTo>
                  <a:pt x="536" y="1009"/>
                </a:lnTo>
                <a:lnTo>
                  <a:pt x="496" y="1031"/>
                </a:lnTo>
                <a:lnTo>
                  <a:pt x="462" y="1045"/>
                </a:lnTo>
                <a:lnTo>
                  <a:pt x="436" y="1054"/>
                </a:lnTo>
                <a:lnTo>
                  <a:pt x="413" y="1063"/>
                </a:lnTo>
                <a:lnTo>
                  <a:pt x="383" y="1073"/>
                </a:lnTo>
                <a:lnTo>
                  <a:pt x="353" y="1082"/>
                </a:lnTo>
                <a:lnTo>
                  <a:pt x="323" y="1089"/>
                </a:lnTo>
                <a:lnTo>
                  <a:pt x="300" y="1095"/>
                </a:lnTo>
                <a:lnTo>
                  <a:pt x="272" y="1102"/>
                </a:lnTo>
                <a:lnTo>
                  <a:pt x="248" y="1108"/>
                </a:lnTo>
                <a:lnTo>
                  <a:pt x="216" y="1115"/>
                </a:lnTo>
                <a:lnTo>
                  <a:pt x="173" y="1123"/>
                </a:lnTo>
                <a:lnTo>
                  <a:pt x="145" y="1129"/>
                </a:lnTo>
                <a:lnTo>
                  <a:pt x="120" y="1134"/>
                </a:lnTo>
                <a:lnTo>
                  <a:pt x="99" y="1137"/>
                </a:lnTo>
                <a:lnTo>
                  <a:pt x="64" y="1144"/>
                </a:lnTo>
                <a:lnTo>
                  <a:pt x="26" y="1152"/>
                </a:lnTo>
                <a:lnTo>
                  <a:pt x="0" y="1171"/>
                </a:lnTo>
                <a:lnTo>
                  <a:pt x="2470" y="1170"/>
                </a:lnTo>
                <a:lnTo>
                  <a:pt x="2454" y="1159"/>
                </a:lnTo>
                <a:lnTo>
                  <a:pt x="2413" y="1147"/>
                </a:lnTo>
                <a:lnTo>
                  <a:pt x="2385" y="1143"/>
                </a:lnTo>
                <a:lnTo>
                  <a:pt x="2351" y="1138"/>
                </a:lnTo>
                <a:lnTo>
                  <a:pt x="2310" y="1129"/>
                </a:lnTo>
                <a:lnTo>
                  <a:pt x="2331" y="1132"/>
                </a:lnTo>
                <a:lnTo>
                  <a:pt x="2285" y="1123"/>
                </a:lnTo>
                <a:lnTo>
                  <a:pt x="2258" y="1116"/>
                </a:lnTo>
                <a:lnTo>
                  <a:pt x="2214" y="1104"/>
                </a:lnTo>
                <a:lnTo>
                  <a:pt x="2174" y="1092"/>
                </a:lnTo>
                <a:lnTo>
                  <a:pt x="2140" y="1081"/>
                </a:lnTo>
                <a:lnTo>
                  <a:pt x="2108" y="1071"/>
                </a:lnTo>
                <a:lnTo>
                  <a:pt x="2072" y="1059"/>
                </a:lnTo>
                <a:lnTo>
                  <a:pt x="2041" y="1047"/>
                </a:lnTo>
                <a:lnTo>
                  <a:pt x="2001" y="1029"/>
                </a:lnTo>
                <a:lnTo>
                  <a:pt x="1984" y="1020"/>
                </a:lnTo>
                <a:lnTo>
                  <a:pt x="1983" y="1020"/>
                </a:lnTo>
                <a:lnTo>
                  <a:pt x="1970" y="1013"/>
                </a:lnTo>
                <a:lnTo>
                  <a:pt x="1946" y="1001"/>
                </a:lnTo>
                <a:lnTo>
                  <a:pt x="1926" y="986"/>
                </a:lnTo>
                <a:lnTo>
                  <a:pt x="1904" y="969"/>
                </a:lnTo>
                <a:lnTo>
                  <a:pt x="1888" y="955"/>
                </a:lnTo>
                <a:lnTo>
                  <a:pt x="1870" y="938"/>
                </a:lnTo>
                <a:lnTo>
                  <a:pt x="1849" y="915"/>
                </a:lnTo>
                <a:lnTo>
                  <a:pt x="1828" y="891"/>
                </a:lnTo>
                <a:lnTo>
                  <a:pt x="1810" y="868"/>
                </a:lnTo>
                <a:lnTo>
                  <a:pt x="1791" y="845"/>
                </a:lnTo>
                <a:lnTo>
                  <a:pt x="1778" y="825"/>
                </a:lnTo>
                <a:lnTo>
                  <a:pt x="1766" y="809"/>
                </a:lnTo>
                <a:lnTo>
                  <a:pt x="1755" y="792"/>
                </a:lnTo>
                <a:lnTo>
                  <a:pt x="1744" y="772"/>
                </a:lnTo>
                <a:lnTo>
                  <a:pt x="1734" y="751"/>
                </a:lnTo>
                <a:lnTo>
                  <a:pt x="1725" y="729"/>
                </a:lnTo>
                <a:lnTo>
                  <a:pt x="1715" y="707"/>
                </a:lnTo>
                <a:lnTo>
                  <a:pt x="1708" y="692"/>
                </a:lnTo>
                <a:lnTo>
                  <a:pt x="1700" y="674"/>
                </a:lnTo>
                <a:lnTo>
                  <a:pt x="1693" y="657"/>
                </a:lnTo>
                <a:lnTo>
                  <a:pt x="1685" y="641"/>
                </a:lnTo>
                <a:lnTo>
                  <a:pt x="1676" y="619"/>
                </a:lnTo>
                <a:lnTo>
                  <a:pt x="1666" y="598"/>
                </a:lnTo>
                <a:lnTo>
                  <a:pt x="1653" y="568"/>
                </a:lnTo>
                <a:lnTo>
                  <a:pt x="1641" y="546"/>
                </a:lnTo>
                <a:lnTo>
                  <a:pt x="1629" y="522"/>
                </a:lnTo>
                <a:lnTo>
                  <a:pt x="1617" y="497"/>
                </a:lnTo>
                <a:lnTo>
                  <a:pt x="1608" y="476"/>
                </a:lnTo>
                <a:lnTo>
                  <a:pt x="1597" y="452"/>
                </a:lnTo>
                <a:lnTo>
                  <a:pt x="1587" y="430"/>
                </a:lnTo>
                <a:lnTo>
                  <a:pt x="1570" y="397"/>
                </a:lnTo>
                <a:lnTo>
                  <a:pt x="1556" y="366"/>
                </a:lnTo>
                <a:lnTo>
                  <a:pt x="1543" y="340"/>
                </a:lnTo>
                <a:lnTo>
                  <a:pt x="1533" y="322"/>
                </a:lnTo>
                <a:lnTo>
                  <a:pt x="1521" y="298"/>
                </a:lnTo>
                <a:lnTo>
                  <a:pt x="1507" y="271"/>
                </a:lnTo>
                <a:lnTo>
                  <a:pt x="1496" y="251"/>
                </a:lnTo>
                <a:lnTo>
                  <a:pt x="1487" y="236"/>
                </a:lnTo>
                <a:lnTo>
                  <a:pt x="1480" y="223"/>
                </a:lnTo>
                <a:lnTo>
                  <a:pt x="1469" y="203"/>
                </a:lnTo>
                <a:lnTo>
                  <a:pt x="1458" y="183"/>
                </a:lnTo>
                <a:lnTo>
                  <a:pt x="1449" y="167"/>
                </a:lnTo>
                <a:lnTo>
                  <a:pt x="1439" y="150"/>
                </a:lnTo>
                <a:lnTo>
                  <a:pt x="1428" y="135"/>
                </a:lnTo>
                <a:lnTo>
                  <a:pt x="1419" y="125"/>
                </a:lnTo>
                <a:lnTo>
                  <a:pt x="1413" y="114"/>
                </a:lnTo>
                <a:lnTo>
                  <a:pt x="1407" y="107"/>
                </a:lnTo>
                <a:lnTo>
                  <a:pt x="1401" y="99"/>
                </a:lnTo>
                <a:lnTo>
                  <a:pt x="1397" y="95"/>
                </a:lnTo>
                <a:lnTo>
                  <a:pt x="1389" y="86"/>
                </a:lnTo>
                <a:lnTo>
                  <a:pt x="1379" y="74"/>
                </a:lnTo>
                <a:lnTo>
                  <a:pt x="1368" y="62"/>
                </a:lnTo>
                <a:lnTo>
                  <a:pt x="1356" y="50"/>
                </a:lnTo>
                <a:lnTo>
                  <a:pt x="1344" y="39"/>
                </a:lnTo>
                <a:lnTo>
                  <a:pt x="1331" y="30"/>
                </a:lnTo>
                <a:lnTo>
                  <a:pt x="1317" y="19"/>
                </a:lnTo>
                <a:lnTo>
                  <a:pt x="1296" y="11"/>
                </a:lnTo>
                <a:lnTo>
                  <a:pt x="1276" y="4"/>
                </a:lnTo>
                <a:lnTo>
                  <a:pt x="1251" y="0"/>
                </a:lnTo>
              </a:path>
            </a:pathLst>
          </a:custGeom>
          <a:noFill/>
          <a:ln w="19050" cap="rnd" cmpd="sng">
            <a:solidFill>
              <a:srgbClr val="66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4174" name="Text Box 30"/>
          <p:cNvSpPr txBox="1">
            <a:spLocks noChangeArrowheads="1"/>
          </p:cNvSpPr>
          <p:nvPr/>
        </p:nvSpPr>
        <p:spPr bwMode="auto">
          <a:xfrm>
            <a:off x="7947025" y="4681538"/>
            <a:ext cx="336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x</a:t>
            </a:r>
          </a:p>
        </p:txBody>
      </p:sp>
      <p:sp>
        <p:nvSpPr>
          <p:cNvPr id="134150" name="Line 6"/>
          <p:cNvSpPr>
            <a:spLocks noChangeShapeType="1"/>
          </p:cNvSpPr>
          <p:nvPr/>
        </p:nvSpPr>
        <p:spPr bwMode="auto">
          <a:xfrm>
            <a:off x="1225550" y="4903788"/>
            <a:ext cx="6746875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292929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34175" name="AutoShape 31"/>
          <p:cNvSpPr>
            <a:spLocks noChangeArrowheads="1"/>
          </p:cNvSpPr>
          <p:nvPr/>
        </p:nvSpPr>
        <p:spPr bwMode="auto">
          <a:xfrm rot="5400000">
            <a:off x="752475" y="21145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341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4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4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4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4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1" dur="500"/>
                                        <p:tgtEl>
                                          <p:spTgt spid="134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134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" dur="500"/>
                                        <p:tgtEl>
                                          <p:spTgt spid="134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500"/>
                            </p:stCondLst>
                            <p:childTnLst>
                              <p:par>
                                <p:cTn id="3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500"/>
                                        <p:tgtEl>
                                          <p:spTgt spid="134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34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500"/>
                            </p:stCondLst>
                            <p:childTnLst>
                              <p:par>
                                <p:cTn id="39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1" dur="500"/>
                                        <p:tgtEl>
                                          <p:spTgt spid="134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1000"/>
                            </p:stCondLst>
                            <p:childTnLst>
                              <p:par>
                                <p:cTn id="4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5" dur="500"/>
                                        <p:tgtEl>
                                          <p:spTgt spid="134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1500"/>
                            </p:stCondLst>
                            <p:childTnLst>
                              <p:par>
                                <p:cTn id="47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134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3000"/>
                            </p:stCondLst>
                            <p:childTnLst>
                              <p:par>
                                <p:cTn id="51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3" dur="500"/>
                                        <p:tgtEl>
                                          <p:spTgt spid="134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500"/>
                            </p:stCondLst>
                            <p:childTnLst>
                              <p:par>
                                <p:cTn id="5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7" dur="500"/>
                                        <p:tgtEl>
                                          <p:spTgt spid="134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6000"/>
                            </p:stCondLst>
                            <p:childTnLst>
                              <p:par>
                                <p:cTn id="59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500"/>
                                        <p:tgtEl>
                                          <p:spTgt spid="134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69" grpId="0" animBg="1"/>
      <p:bldP spid="134154" grpId="0" animBg="1"/>
      <p:bldP spid="134157" grpId="0" animBg="1"/>
      <p:bldP spid="134159" grpId="0" animBg="1"/>
      <p:bldP spid="134161" grpId="0" animBg="1"/>
      <p:bldP spid="134162" grpId="0" autoUpdateAnimBg="0"/>
      <p:bldP spid="134163" grpId="0" autoUpdateAnimBg="0"/>
      <p:bldP spid="134164" grpId="0" autoUpdateAnimBg="0"/>
      <p:bldP spid="134168" grpId="0" animBg="1" autoUpdateAnimBg="0"/>
      <p:bldP spid="134170" grpId="0" animBg="1"/>
      <p:bldP spid="134171" grpId="0" animBg="1"/>
      <p:bldP spid="134174" grpId="0" autoUpdateAnimBg="0"/>
      <p:bldP spid="134150" grpId="0" animBg="1"/>
      <p:bldP spid="13417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9" name="Rectangle 11"/>
          <p:cNvSpPr>
            <a:spLocks noChangeArrowheads="1"/>
          </p:cNvSpPr>
          <p:nvPr/>
        </p:nvSpPr>
        <p:spPr bwMode="auto">
          <a:xfrm>
            <a:off x="1104900" y="2813050"/>
            <a:ext cx="7188200" cy="3200400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45410" name="Rectangle 2"/>
          <p:cNvSpPr>
            <a:spLocks noChangeArrowheads="1"/>
          </p:cNvSpPr>
          <p:nvPr/>
        </p:nvSpPr>
        <p:spPr bwMode="auto">
          <a:xfrm>
            <a:off x="685800" y="44677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Normal Probability Distribution</a:t>
            </a:r>
          </a:p>
        </p:txBody>
      </p:sp>
      <p:sp>
        <p:nvSpPr>
          <p:cNvPr id="145411" name="Rectangle 3"/>
          <p:cNvSpPr>
            <a:spLocks noChangeArrowheads="1"/>
          </p:cNvSpPr>
          <p:nvPr/>
        </p:nvSpPr>
        <p:spPr bwMode="auto">
          <a:xfrm>
            <a:off x="700088" y="1117600"/>
            <a:ext cx="3403600" cy="534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Characteristics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45412" name="Freeform 4"/>
          <p:cNvSpPr>
            <a:spLocks/>
          </p:cNvSpPr>
          <p:nvPr/>
        </p:nvSpPr>
        <p:spPr bwMode="auto">
          <a:xfrm>
            <a:off x="3252788" y="2963863"/>
            <a:ext cx="2657475" cy="2746375"/>
          </a:xfrm>
          <a:custGeom>
            <a:avLst/>
            <a:gdLst/>
            <a:ahLst/>
            <a:cxnLst>
              <a:cxn ang="0">
                <a:pos x="797" y="18"/>
              </a:cxn>
              <a:cxn ang="0">
                <a:pos x="749" y="100"/>
              </a:cxn>
              <a:cxn ang="0">
                <a:pos x="718" y="194"/>
              </a:cxn>
              <a:cxn ang="0">
                <a:pos x="691" y="291"/>
              </a:cxn>
              <a:cxn ang="0">
                <a:pos x="669" y="388"/>
              </a:cxn>
              <a:cxn ang="0">
                <a:pos x="651" y="476"/>
              </a:cxn>
              <a:cxn ang="0">
                <a:pos x="630" y="580"/>
              </a:cxn>
              <a:cxn ang="0">
                <a:pos x="610" y="681"/>
              </a:cxn>
              <a:cxn ang="0">
                <a:pos x="594" y="777"/>
              </a:cxn>
              <a:cxn ang="0">
                <a:pos x="577" y="873"/>
              </a:cxn>
              <a:cxn ang="0">
                <a:pos x="558" y="972"/>
              </a:cxn>
              <a:cxn ang="0">
                <a:pos x="537" y="1071"/>
              </a:cxn>
              <a:cxn ang="0">
                <a:pos x="516" y="1160"/>
              </a:cxn>
              <a:cxn ang="0">
                <a:pos x="487" y="1266"/>
              </a:cxn>
              <a:cxn ang="0">
                <a:pos x="451" y="1370"/>
              </a:cxn>
              <a:cxn ang="0">
                <a:pos x="413" y="1448"/>
              </a:cxn>
              <a:cxn ang="0">
                <a:pos x="356" y="1522"/>
              </a:cxn>
              <a:cxn ang="0">
                <a:pos x="303" y="1574"/>
              </a:cxn>
              <a:cxn ang="0">
                <a:pos x="255" y="1608"/>
              </a:cxn>
              <a:cxn ang="0">
                <a:pos x="198" y="1641"/>
              </a:cxn>
              <a:cxn ang="0">
                <a:pos x="135" y="1674"/>
              </a:cxn>
              <a:cxn ang="0">
                <a:pos x="74" y="1702"/>
              </a:cxn>
              <a:cxn ang="0">
                <a:pos x="1674" y="1728"/>
              </a:cxn>
              <a:cxn ang="0">
                <a:pos x="1550" y="1689"/>
              </a:cxn>
              <a:cxn ang="0">
                <a:pos x="1499" y="1667"/>
              </a:cxn>
              <a:cxn ang="0">
                <a:pos x="1430" y="1631"/>
              </a:cxn>
              <a:cxn ang="0">
                <a:pos x="1366" y="1585"/>
              </a:cxn>
              <a:cxn ang="0">
                <a:pos x="1302" y="1527"/>
              </a:cxn>
              <a:cxn ang="0">
                <a:pos x="1278" y="1497"/>
              </a:cxn>
              <a:cxn ang="0">
                <a:pos x="1241" y="1434"/>
              </a:cxn>
              <a:cxn ang="0">
                <a:pos x="1205" y="1354"/>
              </a:cxn>
              <a:cxn ang="0">
                <a:pos x="1168" y="1246"/>
              </a:cxn>
              <a:cxn ang="0">
                <a:pos x="1150" y="1174"/>
              </a:cxn>
              <a:cxn ang="0">
                <a:pos x="1128" y="1077"/>
              </a:cxn>
              <a:cxn ang="0">
                <a:pos x="1112" y="997"/>
              </a:cxn>
              <a:cxn ang="0">
                <a:pos x="1097" y="916"/>
              </a:cxn>
              <a:cxn ang="0">
                <a:pos x="1077" y="810"/>
              </a:cxn>
              <a:cxn ang="0">
                <a:pos x="1057" y="713"/>
              </a:cxn>
              <a:cxn ang="0">
                <a:pos x="1031" y="589"/>
              </a:cxn>
              <a:cxn ang="0">
                <a:pos x="1007" y="476"/>
              </a:cxn>
              <a:cxn ang="0">
                <a:pos x="984" y="370"/>
              </a:cxn>
              <a:cxn ang="0">
                <a:pos x="967" y="301"/>
              </a:cxn>
              <a:cxn ang="0">
                <a:pos x="941" y="209"/>
              </a:cxn>
              <a:cxn ang="0">
                <a:pos x="910" y="116"/>
              </a:cxn>
              <a:cxn ang="0">
                <a:pos x="924" y="149"/>
              </a:cxn>
              <a:cxn ang="0">
                <a:pos x="916" y="132"/>
              </a:cxn>
              <a:cxn ang="0">
                <a:pos x="882" y="45"/>
              </a:cxn>
              <a:cxn ang="0">
                <a:pos x="846" y="3"/>
              </a:cxn>
            </a:cxnLst>
            <a:rect l="0" t="0" r="r" b="b"/>
            <a:pathLst>
              <a:path w="1674" h="1730">
                <a:moveTo>
                  <a:pt x="832" y="0"/>
                </a:moveTo>
                <a:lnTo>
                  <a:pt x="814" y="4"/>
                </a:lnTo>
                <a:lnTo>
                  <a:pt x="797" y="18"/>
                </a:lnTo>
                <a:lnTo>
                  <a:pt x="779" y="39"/>
                </a:lnTo>
                <a:lnTo>
                  <a:pt x="764" y="67"/>
                </a:lnTo>
                <a:lnTo>
                  <a:pt x="749" y="100"/>
                </a:lnTo>
                <a:lnTo>
                  <a:pt x="740" y="128"/>
                </a:lnTo>
                <a:lnTo>
                  <a:pt x="728" y="160"/>
                </a:lnTo>
                <a:lnTo>
                  <a:pt x="718" y="194"/>
                </a:lnTo>
                <a:lnTo>
                  <a:pt x="709" y="224"/>
                </a:lnTo>
                <a:lnTo>
                  <a:pt x="700" y="258"/>
                </a:lnTo>
                <a:lnTo>
                  <a:pt x="691" y="291"/>
                </a:lnTo>
                <a:lnTo>
                  <a:pt x="682" y="330"/>
                </a:lnTo>
                <a:lnTo>
                  <a:pt x="676" y="355"/>
                </a:lnTo>
                <a:lnTo>
                  <a:pt x="669" y="388"/>
                </a:lnTo>
                <a:lnTo>
                  <a:pt x="663" y="420"/>
                </a:lnTo>
                <a:lnTo>
                  <a:pt x="657" y="450"/>
                </a:lnTo>
                <a:lnTo>
                  <a:pt x="651" y="476"/>
                </a:lnTo>
                <a:lnTo>
                  <a:pt x="645" y="510"/>
                </a:lnTo>
                <a:lnTo>
                  <a:pt x="637" y="544"/>
                </a:lnTo>
                <a:lnTo>
                  <a:pt x="630" y="580"/>
                </a:lnTo>
                <a:lnTo>
                  <a:pt x="623" y="611"/>
                </a:lnTo>
                <a:lnTo>
                  <a:pt x="617" y="647"/>
                </a:lnTo>
                <a:lnTo>
                  <a:pt x="610" y="681"/>
                </a:lnTo>
                <a:lnTo>
                  <a:pt x="604" y="714"/>
                </a:lnTo>
                <a:lnTo>
                  <a:pt x="598" y="752"/>
                </a:lnTo>
                <a:lnTo>
                  <a:pt x="594" y="777"/>
                </a:lnTo>
                <a:lnTo>
                  <a:pt x="589" y="808"/>
                </a:lnTo>
                <a:lnTo>
                  <a:pt x="583" y="841"/>
                </a:lnTo>
                <a:lnTo>
                  <a:pt x="577" y="873"/>
                </a:lnTo>
                <a:lnTo>
                  <a:pt x="571" y="904"/>
                </a:lnTo>
                <a:lnTo>
                  <a:pt x="565" y="936"/>
                </a:lnTo>
                <a:lnTo>
                  <a:pt x="558" y="972"/>
                </a:lnTo>
                <a:lnTo>
                  <a:pt x="551" y="1006"/>
                </a:lnTo>
                <a:lnTo>
                  <a:pt x="543" y="1045"/>
                </a:lnTo>
                <a:lnTo>
                  <a:pt x="537" y="1071"/>
                </a:lnTo>
                <a:lnTo>
                  <a:pt x="531" y="1099"/>
                </a:lnTo>
                <a:lnTo>
                  <a:pt x="523" y="1131"/>
                </a:lnTo>
                <a:lnTo>
                  <a:pt x="516" y="1160"/>
                </a:lnTo>
                <a:lnTo>
                  <a:pt x="507" y="1195"/>
                </a:lnTo>
                <a:lnTo>
                  <a:pt x="498" y="1230"/>
                </a:lnTo>
                <a:lnTo>
                  <a:pt x="487" y="1266"/>
                </a:lnTo>
                <a:lnTo>
                  <a:pt x="477" y="1302"/>
                </a:lnTo>
                <a:lnTo>
                  <a:pt x="465" y="1337"/>
                </a:lnTo>
                <a:lnTo>
                  <a:pt x="451" y="1370"/>
                </a:lnTo>
                <a:lnTo>
                  <a:pt x="438" y="1402"/>
                </a:lnTo>
                <a:lnTo>
                  <a:pt x="426" y="1428"/>
                </a:lnTo>
                <a:lnTo>
                  <a:pt x="413" y="1448"/>
                </a:lnTo>
                <a:lnTo>
                  <a:pt x="398" y="1469"/>
                </a:lnTo>
                <a:lnTo>
                  <a:pt x="380" y="1493"/>
                </a:lnTo>
                <a:lnTo>
                  <a:pt x="356" y="1522"/>
                </a:lnTo>
                <a:lnTo>
                  <a:pt x="334" y="1544"/>
                </a:lnTo>
                <a:lnTo>
                  <a:pt x="318" y="1559"/>
                </a:lnTo>
                <a:lnTo>
                  <a:pt x="303" y="1574"/>
                </a:lnTo>
                <a:lnTo>
                  <a:pt x="287" y="1585"/>
                </a:lnTo>
                <a:lnTo>
                  <a:pt x="271" y="1597"/>
                </a:lnTo>
                <a:lnTo>
                  <a:pt x="255" y="1608"/>
                </a:lnTo>
                <a:lnTo>
                  <a:pt x="242" y="1616"/>
                </a:lnTo>
                <a:lnTo>
                  <a:pt x="224" y="1626"/>
                </a:lnTo>
                <a:lnTo>
                  <a:pt x="198" y="1641"/>
                </a:lnTo>
                <a:lnTo>
                  <a:pt x="179" y="1650"/>
                </a:lnTo>
                <a:lnTo>
                  <a:pt x="157" y="1662"/>
                </a:lnTo>
                <a:lnTo>
                  <a:pt x="135" y="1674"/>
                </a:lnTo>
                <a:lnTo>
                  <a:pt x="115" y="1684"/>
                </a:lnTo>
                <a:lnTo>
                  <a:pt x="96" y="1692"/>
                </a:lnTo>
                <a:lnTo>
                  <a:pt x="74" y="1702"/>
                </a:lnTo>
                <a:lnTo>
                  <a:pt x="50" y="1714"/>
                </a:lnTo>
                <a:lnTo>
                  <a:pt x="0" y="1730"/>
                </a:lnTo>
                <a:lnTo>
                  <a:pt x="1674" y="1728"/>
                </a:lnTo>
                <a:lnTo>
                  <a:pt x="1614" y="1708"/>
                </a:lnTo>
                <a:lnTo>
                  <a:pt x="1575" y="1696"/>
                </a:lnTo>
                <a:lnTo>
                  <a:pt x="1550" y="1689"/>
                </a:lnTo>
                <a:lnTo>
                  <a:pt x="1523" y="1678"/>
                </a:lnTo>
                <a:lnTo>
                  <a:pt x="1510" y="1673"/>
                </a:lnTo>
                <a:lnTo>
                  <a:pt x="1499" y="1667"/>
                </a:lnTo>
                <a:lnTo>
                  <a:pt x="1477" y="1657"/>
                </a:lnTo>
                <a:lnTo>
                  <a:pt x="1453" y="1645"/>
                </a:lnTo>
                <a:lnTo>
                  <a:pt x="1430" y="1631"/>
                </a:lnTo>
                <a:lnTo>
                  <a:pt x="1406" y="1615"/>
                </a:lnTo>
                <a:lnTo>
                  <a:pt x="1387" y="1601"/>
                </a:lnTo>
                <a:lnTo>
                  <a:pt x="1366" y="1585"/>
                </a:lnTo>
                <a:lnTo>
                  <a:pt x="1345" y="1568"/>
                </a:lnTo>
                <a:lnTo>
                  <a:pt x="1322" y="1547"/>
                </a:lnTo>
                <a:lnTo>
                  <a:pt x="1302" y="1527"/>
                </a:lnTo>
                <a:lnTo>
                  <a:pt x="1292" y="1513"/>
                </a:lnTo>
                <a:lnTo>
                  <a:pt x="1286" y="1506"/>
                </a:lnTo>
                <a:lnTo>
                  <a:pt x="1278" y="1497"/>
                </a:lnTo>
                <a:lnTo>
                  <a:pt x="1269" y="1480"/>
                </a:lnTo>
                <a:lnTo>
                  <a:pt x="1257" y="1460"/>
                </a:lnTo>
                <a:lnTo>
                  <a:pt x="1241" y="1434"/>
                </a:lnTo>
                <a:lnTo>
                  <a:pt x="1228" y="1406"/>
                </a:lnTo>
                <a:lnTo>
                  <a:pt x="1216" y="1379"/>
                </a:lnTo>
                <a:lnTo>
                  <a:pt x="1205" y="1354"/>
                </a:lnTo>
                <a:lnTo>
                  <a:pt x="1192" y="1318"/>
                </a:lnTo>
                <a:lnTo>
                  <a:pt x="1179" y="1281"/>
                </a:lnTo>
                <a:lnTo>
                  <a:pt x="1168" y="1246"/>
                </a:lnTo>
                <a:lnTo>
                  <a:pt x="1162" y="1220"/>
                </a:lnTo>
                <a:lnTo>
                  <a:pt x="1156" y="1198"/>
                </a:lnTo>
                <a:lnTo>
                  <a:pt x="1150" y="1174"/>
                </a:lnTo>
                <a:lnTo>
                  <a:pt x="1143" y="1141"/>
                </a:lnTo>
                <a:lnTo>
                  <a:pt x="1135" y="1107"/>
                </a:lnTo>
                <a:lnTo>
                  <a:pt x="1128" y="1077"/>
                </a:lnTo>
                <a:lnTo>
                  <a:pt x="1123" y="1049"/>
                </a:lnTo>
                <a:lnTo>
                  <a:pt x="1117" y="1025"/>
                </a:lnTo>
                <a:lnTo>
                  <a:pt x="1112" y="997"/>
                </a:lnTo>
                <a:lnTo>
                  <a:pt x="1107" y="970"/>
                </a:lnTo>
                <a:lnTo>
                  <a:pt x="1101" y="940"/>
                </a:lnTo>
                <a:lnTo>
                  <a:pt x="1097" y="916"/>
                </a:lnTo>
                <a:lnTo>
                  <a:pt x="1090" y="882"/>
                </a:lnTo>
                <a:lnTo>
                  <a:pt x="1084" y="844"/>
                </a:lnTo>
                <a:lnTo>
                  <a:pt x="1077" y="810"/>
                </a:lnTo>
                <a:lnTo>
                  <a:pt x="1069" y="772"/>
                </a:lnTo>
                <a:lnTo>
                  <a:pt x="1063" y="741"/>
                </a:lnTo>
                <a:lnTo>
                  <a:pt x="1057" y="713"/>
                </a:lnTo>
                <a:lnTo>
                  <a:pt x="1048" y="673"/>
                </a:lnTo>
                <a:lnTo>
                  <a:pt x="1041" y="636"/>
                </a:lnTo>
                <a:lnTo>
                  <a:pt x="1031" y="589"/>
                </a:lnTo>
                <a:lnTo>
                  <a:pt x="1023" y="549"/>
                </a:lnTo>
                <a:lnTo>
                  <a:pt x="1013" y="503"/>
                </a:lnTo>
                <a:lnTo>
                  <a:pt x="1007" y="476"/>
                </a:lnTo>
                <a:lnTo>
                  <a:pt x="999" y="439"/>
                </a:lnTo>
                <a:lnTo>
                  <a:pt x="991" y="406"/>
                </a:lnTo>
                <a:lnTo>
                  <a:pt x="984" y="370"/>
                </a:lnTo>
                <a:lnTo>
                  <a:pt x="978" y="342"/>
                </a:lnTo>
                <a:lnTo>
                  <a:pt x="972" y="320"/>
                </a:lnTo>
                <a:lnTo>
                  <a:pt x="967" y="301"/>
                </a:lnTo>
                <a:lnTo>
                  <a:pt x="959" y="272"/>
                </a:lnTo>
                <a:lnTo>
                  <a:pt x="951" y="242"/>
                </a:lnTo>
                <a:lnTo>
                  <a:pt x="941" y="209"/>
                </a:lnTo>
                <a:lnTo>
                  <a:pt x="927" y="164"/>
                </a:lnTo>
                <a:lnTo>
                  <a:pt x="916" y="134"/>
                </a:lnTo>
                <a:lnTo>
                  <a:pt x="910" y="116"/>
                </a:lnTo>
                <a:lnTo>
                  <a:pt x="918" y="132"/>
                </a:lnTo>
                <a:lnTo>
                  <a:pt x="915" y="126"/>
                </a:lnTo>
                <a:lnTo>
                  <a:pt x="924" y="149"/>
                </a:lnTo>
                <a:lnTo>
                  <a:pt x="934" y="184"/>
                </a:lnTo>
                <a:lnTo>
                  <a:pt x="922" y="150"/>
                </a:lnTo>
                <a:lnTo>
                  <a:pt x="916" y="132"/>
                </a:lnTo>
                <a:lnTo>
                  <a:pt x="905" y="102"/>
                </a:lnTo>
                <a:lnTo>
                  <a:pt x="895" y="74"/>
                </a:lnTo>
                <a:lnTo>
                  <a:pt x="882" y="45"/>
                </a:lnTo>
                <a:lnTo>
                  <a:pt x="871" y="27"/>
                </a:lnTo>
                <a:lnTo>
                  <a:pt x="859" y="15"/>
                </a:lnTo>
                <a:lnTo>
                  <a:pt x="846" y="3"/>
                </a:lnTo>
                <a:lnTo>
                  <a:pt x="832" y="0"/>
                </a:lnTo>
              </a:path>
            </a:pathLst>
          </a:custGeom>
          <a:noFill/>
          <a:ln w="19050" cap="rnd" cmpd="sng">
            <a:solidFill>
              <a:srgbClr val="66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5413" name="Line 5"/>
          <p:cNvSpPr>
            <a:spLocks noChangeShapeType="1"/>
          </p:cNvSpPr>
          <p:nvPr/>
        </p:nvSpPr>
        <p:spPr bwMode="auto">
          <a:xfrm>
            <a:off x="4565650" y="5649913"/>
            <a:ext cx="0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415" name="Rectangle 7"/>
          <p:cNvSpPr>
            <a:spLocks noChangeArrowheads="1"/>
          </p:cNvSpPr>
          <p:nvPr/>
        </p:nvSpPr>
        <p:spPr bwMode="auto">
          <a:xfrm>
            <a:off x="4762500" y="3019425"/>
            <a:ext cx="1082675" cy="4540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 b="1" i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s</a:t>
            </a:r>
            <a:r>
              <a:rPr lang="en-US" sz="2400" b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= 15</a:t>
            </a:r>
            <a:endParaRPr lang="en-US" sz="240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45416" name="Rectangle 8"/>
          <p:cNvSpPr>
            <a:spLocks noChangeArrowheads="1"/>
          </p:cNvSpPr>
          <p:nvPr/>
        </p:nvSpPr>
        <p:spPr bwMode="auto">
          <a:xfrm>
            <a:off x="5343525" y="4733925"/>
            <a:ext cx="1082675" cy="4540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 b="1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s </a:t>
            </a: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25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45418" name="Rectangle 10"/>
          <p:cNvSpPr>
            <a:spLocks noChangeArrowheads="1"/>
          </p:cNvSpPr>
          <p:nvPr/>
        </p:nvSpPr>
        <p:spPr bwMode="auto">
          <a:xfrm>
            <a:off x="1104900" y="1701800"/>
            <a:ext cx="7175500" cy="1003300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The standard deviation determines the width of the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curve: larger values result in wider, flatter curves.</a:t>
            </a:r>
          </a:p>
        </p:txBody>
      </p:sp>
      <p:sp>
        <p:nvSpPr>
          <p:cNvPr id="145420" name="Freeform 12"/>
          <p:cNvSpPr>
            <a:spLocks/>
          </p:cNvSpPr>
          <p:nvPr/>
        </p:nvSpPr>
        <p:spPr bwMode="auto">
          <a:xfrm>
            <a:off x="2586038" y="3849688"/>
            <a:ext cx="3921125" cy="1858962"/>
          </a:xfrm>
          <a:custGeom>
            <a:avLst/>
            <a:gdLst/>
            <a:ahLst/>
            <a:cxnLst>
              <a:cxn ang="0">
                <a:pos x="1199" y="12"/>
              </a:cxn>
              <a:cxn ang="0">
                <a:pos x="1122" y="66"/>
              </a:cxn>
              <a:cxn ang="0">
                <a:pos x="1072" y="131"/>
              </a:cxn>
              <a:cxn ang="0">
                <a:pos x="1030" y="197"/>
              </a:cxn>
              <a:cxn ang="0">
                <a:pos x="993" y="262"/>
              </a:cxn>
              <a:cxn ang="0">
                <a:pos x="965" y="320"/>
              </a:cxn>
              <a:cxn ang="0">
                <a:pos x="931" y="395"/>
              </a:cxn>
              <a:cxn ang="0">
                <a:pos x="900" y="462"/>
              </a:cxn>
              <a:cxn ang="0">
                <a:pos x="871" y="528"/>
              </a:cxn>
              <a:cxn ang="0">
                <a:pos x="846" y="591"/>
              </a:cxn>
              <a:cxn ang="0">
                <a:pos x="816" y="663"/>
              </a:cxn>
              <a:cxn ang="0">
                <a:pos x="786" y="727"/>
              </a:cxn>
              <a:cxn ang="0">
                <a:pos x="755" y="790"/>
              </a:cxn>
              <a:cxn ang="0">
                <a:pos x="707" y="862"/>
              </a:cxn>
              <a:cxn ang="0">
                <a:pos x="643" y="932"/>
              </a:cxn>
              <a:cxn ang="0">
                <a:pos x="582" y="981"/>
              </a:cxn>
              <a:cxn ang="0">
                <a:pos x="496" y="1031"/>
              </a:cxn>
              <a:cxn ang="0">
                <a:pos x="413" y="1063"/>
              </a:cxn>
              <a:cxn ang="0">
                <a:pos x="323" y="1089"/>
              </a:cxn>
              <a:cxn ang="0">
                <a:pos x="248" y="1108"/>
              </a:cxn>
              <a:cxn ang="0">
                <a:pos x="145" y="1129"/>
              </a:cxn>
              <a:cxn ang="0">
                <a:pos x="64" y="1144"/>
              </a:cxn>
              <a:cxn ang="0">
                <a:pos x="2470" y="1170"/>
              </a:cxn>
              <a:cxn ang="0">
                <a:pos x="2385" y="1143"/>
              </a:cxn>
              <a:cxn ang="0">
                <a:pos x="2331" y="1132"/>
              </a:cxn>
              <a:cxn ang="0">
                <a:pos x="2214" y="1104"/>
              </a:cxn>
              <a:cxn ang="0">
                <a:pos x="2108" y="1071"/>
              </a:cxn>
              <a:cxn ang="0">
                <a:pos x="2001" y="1029"/>
              </a:cxn>
              <a:cxn ang="0">
                <a:pos x="1970" y="1013"/>
              </a:cxn>
              <a:cxn ang="0">
                <a:pos x="1904" y="969"/>
              </a:cxn>
              <a:cxn ang="0">
                <a:pos x="1849" y="915"/>
              </a:cxn>
              <a:cxn ang="0">
                <a:pos x="1791" y="845"/>
              </a:cxn>
              <a:cxn ang="0">
                <a:pos x="1755" y="792"/>
              </a:cxn>
              <a:cxn ang="0">
                <a:pos x="1725" y="729"/>
              </a:cxn>
              <a:cxn ang="0">
                <a:pos x="1700" y="674"/>
              </a:cxn>
              <a:cxn ang="0">
                <a:pos x="1676" y="619"/>
              </a:cxn>
              <a:cxn ang="0">
                <a:pos x="1641" y="546"/>
              </a:cxn>
              <a:cxn ang="0">
                <a:pos x="1608" y="476"/>
              </a:cxn>
              <a:cxn ang="0">
                <a:pos x="1570" y="397"/>
              </a:cxn>
              <a:cxn ang="0">
                <a:pos x="1533" y="322"/>
              </a:cxn>
              <a:cxn ang="0">
                <a:pos x="1496" y="251"/>
              </a:cxn>
              <a:cxn ang="0">
                <a:pos x="1469" y="203"/>
              </a:cxn>
              <a:cxn ang="0">
                <a:pos x="1439" y="150"/>
              </a:cxn>
              <a:cxn ang="0">
                <a:pos x="1413" y="114"/>
              </a:cxn>
              <a:cxn ang="0">
                <a:pos x="1397" y="95"/>
              </a:cxn>
              <a:cxn ang="0">
                <a:pos x="1368" y="62"/>
              </a:cxn>
              <a:cxn ang="0">
                <a:pos x="1331" y="30"/>
              </a:cxn>
              <a:cxn ang="0">
                <a:pos x="1276" y="4"/>
              </a:cxn>
            </a:cxnLst>
            <a:rect l="0" t="0" r="r" b="b"/>
            <a:pathLst>
              <a:path w="2470" h="1171">
                <a:moveTo>
                  <a:pt x="1250" y="0"/>
                </a:moveTo>
                <a:lnTo>
                  <a:pt x="1226" y="5"/>
                </a:lnTo>
                <a:lnTo>
                  <a:pt x="1199" y="12"/>
                </a:lnTo>
                <a:lnTo>
                  <a:pt x="1169" y="27"/>
                </a:lnTo>
                <a:lnTo>
                  <a:pt x="1145" y="45"/>
                </a:lnTo>
                <a:lnTo>
                  <a:pt x="1122" y="66"/>
                </a:lnTo>
                <a:lnTo>
                  <a:pt x="1104" y="85"/>
                </a:lnTo>
                <a:lnTo>
                  <a:pt x="1089" y="106"/>
                </a:lnTo>
                <a:lnTo>
                  <a:pt x="1072" y="131"/>
                </a:lnTo>
                <a:lnTo>
                  <a:pt x="1060" y="149"/>
                </a:lnTo>
                <a:lnTo>
                  <a:pt x="1044" y="175"/>
                </a:lnTo>
                <a:lnTo>
                  <a:pt x="1030" y="197"/>
                </a:lnTo>
                <a:lnTo>
                  <a:pt x="1014" y="223"/>
                </a:lnTo>
                <a:lnTo>
                  <a:pt x="1005" y="240"/>
                </a:lnTo>
                <a:lnTo>
                  <a:pt x="993" y="262"/>
                </a:lnTo>
                <a:lnTo>
                  <a:pt x="984" y="282"/>
                </a:lnTo>
                <a:lnTo>
                  <a:pt x="974" y="300"/>
                </a:lnTo>
                <a:lnTo>
                  <a:pt x="965" y="320"/>
                </a:lnTo>
                <a:lnTo>
                  <a:pt x="954" y="344"/>
                </a:lnTo>
                <a:lnTo>
                  <a:pt x="941" y="373"/>
                </a:lnTo>
                <a:lnTo>
                  <a:pt x="931" y="395"/>
                </a:lnTo>
                <a:lnTo>
                  <a:pt x="923" y="412"/>
                </a:lnTo>
                <a:lnTo>
                  <a:pt x="911" y="437"/>
                </a:lnTo>
                <a:lnTo>
                  <a:pt x="900" y="462"/>
                </a:lnTo>
                <a:lnTo>
                  <a:pt x="892" y="479"/>
                </a:lnTo>
                <a:lnTo>
                  <a:pt x="880" y="506"/>
                </a:lnTo>
                <a:lnTo>
                  <a:pt x="871" y="528"/>
                </a:lnTo>
                <a:lnTo>
                  <a:pt x="863" y="549"/>
                </a:lnTo>
                <a:lnTo>
                  <a:pt x="855" y="570"/>
                </a:lnTo>
                <a:lnTo>
                  <a:pt x="846" y="591"/>
                </a:lnTo>
                <a:lnTo>
                  <a:pt x="838" y="612"/>
                </a:lnTo>
                <a:lnTo>
                  <a:pt x="829" y="633"/>
                </a:lnTo>
                <a:lnTo>
                  <a:pt x="816" y="663"/>
                </a:lnTo>
                <a:lnTo>
                  <a:pt x="804" y="690"/>
                </a:lnTo>
                <a:lnTo>
                  <a:pt x="795" y="708"/>
                </a:lnTo>
                <a:lnTo>
                  <a:pt x="786" y="727"/>
                </a:lnTo>
                <a:lnTo>
                  <a:pt x="777" y="747"/>
                </a:lnTo>
                <a:lnTo>
                  <a:pt x="768" y="765"/>
                </a:lnTo>
                <a:lnTo>
                  <a:pt x="755" y="790"/>
                </a:lnTo>
                <a:lnTo>
                  <a:pt x="741" y="814"/>
                </a:lnTo>
                <a:lnTo>
                  <a:pt x="725" y="838"/>
                </a:lnTo>
                <a:lnTo>
                  <a:pt x="707" y="862"/>
                </a:lnTo>
                <a:lnTo>
                  <a:pt x="689" y="885"/>
                </a:lnTo>
                <a:lnTo>
                  <a:pt x="667" y="907"/>
                </a:lnTo>
                <a:lnTo>
                  <a:pt x="643" y="932"/>
                </a:lnTo>
                <a:lnTo>
                  <a:pt x="626" y="947"/>
                </a:lnTo>
                <a:lnTo>
                  <a:pt x="606" y="963"/>
                </a:lnTo>
                <a:lnTo>
                  <a:pt x="582" y="981"/>
                </a:lnTo>
                <a:lnTo>
                  <a:pt x="562" y="994"/>
                </a:lnTo>
                <a:lnTo>
                  <a:pt x="536" y="1009"/>
                </a:lnTo>
                <a:lnTo>
                  <a:pt x="496" y="1031"/>
                </a:lnTo>
                <a:lnTo>
                  <a:pt x="462" y="1045"/>
                </a:lnTo>
                <a:lnTo>
                  <a:pt x="436" y="1054"/>
                </a:lnTo>
                <a:lnTo>
                  <a:pt x="413" y="1063"/>
                </a:lnTo>
                <a:lnTo>
                  <a:pt x="383" y="1073"/>
                </a:lnTo>
                <a:lnTo>
                  <a:pt x="353" y="1082"/>
                </a:lnTo>
                <a:lnTo>
                  <a:pt x="323" y="1089"/>
                </a:lnTo>
                <a:lnTo>
                  <a:pt x="300" y="1095"/>
                </a:lnTo>
                <a:lnTo>
                  <a:pt x="272" y="1102"/>
                </a:lnTo>
                <a:lnTo>
                  <a:pt x="248" y="1108"/>
                </a:lnTo>
                <a:lnTo>
                  <a:pt x="216" y="1115"/>
                </a:lnTo>
                <a:lnTo>
                  <a:pt x="173" y="1123"/>
                </a:lnTo>
                <a:lnTo>
                  <a:pt x="145" y="1129"/>
                </a:lnTo>
                <a:lnTo>
                  <a:pt x="120" y="1134"/>
                </a:lnTo>
                <a:lnTo>
                  <a:pt x="99" y="1137"/>
                </a:lnTo>
                <a:lnTo>
                  <a:pt x="64" y="1144"/>
                </a:lnTo>
                <a:lnTo>
                  <a:pt x="26" y="1152"/>
                </a:lnTo>
                <a:lnTo>
                  <a:pt x="0" y="1171"/>
                </a:lnTo>
                <a:lnTo>
                  <a:pt x="2470" y="1170"/>
                </a:lnTo>
                <a:lnTo>
                  <a:pt x="2454" y="1159"/>
                </a:lnTo>
                <a:lnTo>
                  <a:pt x="2413" y="1147"/>
                </a:lnTo>
                <a:lnTo>
                  <a:pt x="2385" y="1143"/>
                </a:lnTo>
                <a:lnTo>
                  <a:pt x="2351" y="1138"/>
                </a:lnTo>
                <a:lnTo>
                  <a:pt x="2310" y="1129"/>
                </a:lnTo>
                <a:lnTo>
                  <a:pt x="2331" y="1132"/>
                </a:lnTo>
                <a:lnTo>
                  <a:pt x="2285" y="1123"/>
                </a:lnTo>
                <a:lnTo>
                  <a:pt x="2258" y="1116"/>
                </a:lnTo>
                <a:lnTo>
                  <a:pt x="2214" y="1104"/>
                </a:lnTo>
                <a:lnTo>
                  <a:pt x="2174" y="1092"/>
                </a:lnTo>
                <a:lnTo>
                  <a:pt x="2140" y="1081"/>
                </a:lnTo>
                <a:lnTo>
                  <a:pt x="2108" y="1071"/>
                </a:lnTo>
                <a:lnTo>
                  <a:pt x="2072" y="1059"/>
                </a:lnTo>
                <a:lnTo>
                  <a:pt x="2041" y="1047"/>
                </a:lnTo>
                <a:lnTo>
                  <a:pt x="2001" y="1029"/>
                </a:lnTo>
                <a:lnTo>
                  <a:pt x="1984" y="1020"/>
                </a:lnTo>
                <a:lnTo>
                  <a:pt x="1983" y="1020"/>
                </a:lnTo>
                <a:lnTo>
                  <a:pt x="1970" y="1013"/>
                </a:lnTo>
                <a:lnTo>
                  <a:pt x="1946" y="1001"/>
                </a:lnTo>
                <a:lnTo>
                  <a:pt x="1926" y="986"/>
                </a:lnTo>
                <a:lnTo>
                  <a:pt x="1904" y="969"/>
                </a:lnTo>
                <a:lnTo>
                  <a:pt x="1888" y="955"/>
                </a:lnTo>
                <a:lnTo>
                  <a:pt x="1870" y="938"/>
                </a:lnTo>
                <a:lnTo>
                  <a:pt x="1849" y="915"/>
                </a:lnTo>
                <a:lnTo>
                  <a:pt x="1828" y="891"/>
                </a:lnTo>
                <a:lnTo>
                  <a:pt x="1810" y="868"/>
                </a:lnTo>
                <a:lnTo>
                  <a:pt x="1791" y="845"/>
                </a:lnTo>
                <a:lnTo>
                  <a:pt x="1778" y="825"/>
                </a:lnTo>
                <a:lnTo>
                  <a:pt x="1766" y="809"/>
                </a:lnTo>
                <a:lnTo>
                  <a:pt x="1755" y="792"/>
                </a:lnTo>
                <a:lnTo>
                  <a:pt x="1744" y="772"/>
                </a:lnTo>
                <a:lnTo>
                  <a:pt x="1734" y="751"/>
                </a:lnTo>
                <a:lnTo>
                  <a:pt x="1725" y="729"/>
                </a:lnTo>
                <a:lnTo>
                  <a:pt x="1715" y="707"/>
                </a:lnTo>
                <a:lnTo>
                  <a:pt x="1708" y="692"/>
                </a:lnTo>
                <a:lnTo>
                  <a:pt x="1700" y="674"/>
                </a:lnTo>
                <a:lnTo>
                  <a:pt x="1693" y="657"/>
                </a:lnTo>
                <a:lnTo>
                  <a:pt x="1685" y="641"/>
                </a:lnTo>
                <a:lnTo>
                  <a:pt x="1676" y="619"/>
                </a:lnTo>
                <a:lnTo>
                  <a:pt x="1666" y="598"/>
                </a:lnTo>
                <a:lnTo>
                  <a:pt x="1653" y="568"/>
                </a:lnTo>
                <a:lnTo>
                  <a:pt x="1641" y="546"/>
                </a:lnTo>
                <a:lnTo>
                  <a:pt x="1629" y="522"/>
                </a:lnTo>
                <a:lnTo>
                  <a:pt x="1617" y="497"/>
                </a:lnTo>
                <a:lnTo>
                  <a:pt x="1608" y="476"/>
                </a:lnTo>
                <a:lnTo>
                  <a:pt x="1597" y="452"/>
                </a:lnTo>
                <a:lnTo>
                  <a:pt x="1587" y="430"/>
                </a:lnTo>
                <a:lnTo>
                  <a:pt x="1570" y="397"/>
                </a:lnTo>
                <a:lnTo>
                  <a:pt x="1556" y="366"/>
                </a:lnTo>
                <a:lnTo>
                  <a:pt x="1543" y="340"/>
                </a:lnTo>
                <a:lnTo>
                  <a:pt x="1533" y="322"/>
                </a:lnTo>
                <a:lnTo>
                  <a:pt x="1521" y="298"/>
                </a:lnTo>
                <a:lnTo>
                  <a:pt x="1507" y="271"/>
                </a:lnTo>
                <a:lnTo>
                  <a:pt x="1496" y="251"/>
                </a:lnTo>
                <a:lnTo>
                  <a:pt x="1487" y="236"/>
                </a:lnTo>
                <a:lnTo>
                  <a:pt x="1480" y="223"/>
                </a:lnTo>
                <a:lnTo>
                  <a:pt x="1469" y="203"/>
                </a:lnTo>
                <a:lnTo>
                  <a:pt x="1458" y="183"/>
                </a:lnTo>
                <a:lnTo>
                  <a:pt x="1449" y="167"/>
                </a:lnTo>
                <a:lnTo>
                  <a:pt x="1439" y="150"/>
                </a:lnTo>
                <a:lnTo>
                  <a:pt x="1428" y="135"/>
                </a:lnTo>
                <a:lnTo>
                  <a:pt x="1419" y="125"/>
                </a:lnTo>
                <a:lnTo>
                  <a:pt x="1413" y="114"/>
                </a:lnTo>
                <a:lnTo>
                  <a:pt x="1407" y="107"/>
                </a:lnTo>
                <a:lnTo>
                  <a:pt x="1401" y="99"/>
                </a:lnTo>
                <a:lnTo>
                  <a:pt x="1397" y="95"/>
                </a:lnTo>
                <a:lnTo>
                  <a:pt x="1389" y="86"/>
                </a:lnTo>
                <a:lnTo>
                  <a:pt x="1379" y="74"/>
                </a:lnTo>
                <a:lnTo>
                  <a:pt x="1368" y="62"/>
                </a:lnTo>
                <a:lnTo>
                  <a:pt x="1356" y="50"/>
                </a:lnTo>
                <a:lnTo>
                  <a:pt x="1344" y="39"/>
                </a:lnTo>
                <a:lnTo>
                  <a:pt x="1331" y="30"/>
                </a:lnTo>
                <a:lnTo>
                  <a:pt x="1317" y="19"/>
                </a:lnTo>
                <a:lnTo>
                  <a:pt x="1296" y="11"/>
                </a:lnTo>
                <a:lnTo>
                  <a:pt x="1276" y="4"/>
                </a:lnTo>
                <a:lnTo>
                  <a:pt x="1251" y="0"/>
                </a:lnTo>
              </a:path>
            </a:pathLst>
          </a:custGeom>
          <a:noFill/>
          <a:ln w="1905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5422" name="Line 14"/>
          <p:cNvSpPr>
            <a:spLocks noChangeShapeType="1"/>
          </p:cNvSpPr>
          <p:nvPr/>
        </p:nvSpPr>
        <p:spPr bwMode="auto">
          <a:xfrm>
            <a:off x="2468563" y="5708650"/>
            <a:ext cx="421957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5424" name="Text Box 16"/>
          <p:cNvSpPr txBox="1">
            <a:spLocks noChangeArrowheads="1"/>
          </p:cNvSpPr>
          <p:nvPr/>
        </p:nvSpPr>
        <p:spPr bwMode="auto">
          <a:xfrm>
            <a:off x="6708775" y="5472113"/>
            <a:ext cx="336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x</a:t>
            </a:r>
          </a:p>
        </p:txBody>
      </p:sp>
      <p:sp>
        <p:nvSpPr>
          <p:cNvPr id="145425" name="AutoShape 17"/>
          <p:cNvSpPr>
            <a:spLocks noChangeArrowheads="1"/>
          </p:cNvSpPr>
          <p:nvPr/>
        </p:nvSpPr>
        <p:spPr bwMode="auto">
          <a:xfrm rot="5400000">
            <a:off x="752475" y="21145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454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5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5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5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5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1" dur="500"/>
                                        <p:tgtEl>
                                          <p:spTgt spid="145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145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" dur="500"/>
                                        <p:tgtEl>
                                          <p:spTgt spid="145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500"/>
                            </p:stCondLst>
                            <p:childTnLst>
                              <p:par>
                                <p:cTn id="31" presetID="1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145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000"/>
                            </p:stCondLst>
                            <p:childTnLst>
                              <p:par>
                                <p:cTn id="3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7" dur="500"/>
                                        <p:tgtEl>
                                          <p:spTgt spid="145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500"/>
                            </p:stCondLst>
                            <p:childTnLst>
                              <p:par>
                                <p:cTn id="39" presetID="1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145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1000"/>
                            </p:stCondLst>
                            <p:childTnLst>
                              <p:par>
                                <p:cTn id="4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5" dur="500"/>
                                        <p:tgtEl>
                                          <p:spTgt spid="145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9" grpId="0" animBg="1"/>
      <p:bldP spid="145412" grpId="0" animBg="1"/>
      <p:bldP spid="145413" grpId="0" animBg="1"/>
      <p:bldP spid="145415" grpId="0" autoUpdateAnimBg="0"/>
      <p:bldP spid="145416" grpId="0" autoUpdateAnimBg="0"/>
      <p:bldP spid="145418" grpId="0" animBg="1" autoUpdateAnimBg="0"/>
      <p:bldP spid="145420" grpId="0" animBg="1"/>
      <p:bldP spid="145422" grpId="0" animBg="1"/>
      <p:bldP spid="145424" grpId="0" autoUpdateAnimBg="0"/>
      <p:bldP spid="1454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14388"/>
          </a:xfrm>
          <a:noFill/>
          <a:ln/>
        </p:spPr>
        <p:txBody>
          <a:bodyPr/>
          <a:lstStyle/>
          <a:p>
            <a:r>
              <a:rPr lang="en-US"/>
              <a:t>Chapter 6</a:t>
            </a:r>
            <a:br>
              <a:rPr lang="en-US"/>
            </a:br>
            <a:r>
              <a:rPr lang="en-US"/>
              <a:t> Continuous Probability Distributions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1108075"/>
            <a:ext cx="7727950" cy="481013"/>
          </a:xfrm>
          <a:noFill/>
          <a:ln/>
        </p:spPr>
        <p:txBody>
          <a:bodyPr/>
          <a:lstStyle/>
          <a:p>
            <a:r>
              <a:rPr lang="en-US"/>
              <a:t>Uniform Probability Distribution</a:t>
            </a:r>
          </a:p>
        </p:txBody>
      </p:sp>
      <p:sp>
        <p:nvSpPr>
          <p:cNvPr id="5210" name="AutoShape 90"/>
          <p:cNvSpPr>
            <a:spLocks noChangeArrowheads="1"/>
          </p:cNvSpPr>
          <p:nvPr/>
        </p:nvSpPr>
        <p:spPr bwMode="auto">
          <a:xfrm rot="10800000">
            <a:off x="1823811" y="2660656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232" name="Group 112"/>
          <p:cNvGrpSpPr>
            <a:grpSpLocks/>
          </p:cNvGrpSpPr>
          <p:nvPr/>
        </p:nvGrpSpPr>
        <p:grpSpPr bwMode="auto">
          <a:xfrm>
            <a:off x="366486" y="2886081"/>
            <a:ext cx="3028950" cy="2457450"/>
            <a:chOff x="240" y="1764"/>
            <a:chExt cx="1908" cy="1548"/>
          </a:xfrm>
        </p:grpSpPr>
        <p:grpSp>
          <p:nvGrpSpPr>
            <p:cNvPr id="5231" name="Group 111"/>
            <p:cNvGrpSpPr>
              <a:grpSpLocks/>
            </p:cNvGrpSpPr>
            <p:nvPr/>
          </p:nvGrpSpPr>
          <p:grpSpPr bwMode="auto">
            <a:xfrm>
              <a:off x="240" y="1764"/>
              <a:ext cx="1908" cy="1548"/>
              <a:chOff x="240" y="1764"/>
              <a:chExt cx="1908" cy="1548"/>
            </a:xfrm>
          </p:grpSpPr>
          <p:sp>
            <p:nvSpPr>
              <p:cNvPr id="5180" name="AutoShape 60"/>
              <p:cNvSpPr>
                <a:spLocks noChangeArrowheads="1"/>
              </p:cNvSpPr>
              <p:nvPr/>
            </p:nvSpPr>
            <p:spPr bwMode="auto">
              <a:xfrm>
                <a:off x="240" y="1764"/>
                <a:ext cx="1908" cy="1548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006699">
                      <a:gamma/>
                      <a:shade val="46275"/>
                      <a:invGamma/>
                    </a:srgbClr>
                  </a:gs>
                  <a:gs pos="50000">
                    <a:srgbClr val="006699"/>
                  </a:gs>
                  <a:gs pos="100000">
                    <a:srgbClr val="006699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230" name="Group 110"/>
              <p:cNvGrpSpPr>
                <a:grpSpLocks/>
              </p:cNvGrpSpPr>
              <p:nvPr/>
            </p:nvGrpSpPr>
            <p:grpSpPr bwMode="auto">
              <a:xfrm>
                <a:off x="330" y="1911"/>
                <a:ext cx="1724" cy="1305"/>
                <a:chOff x="330" y="1911"/>
                <a:chExt cx="1724" cy="1305"/>
              </a:xfrm>
            </p:grpSpPr>
            <p:sp>
              <p:nvSpPr>
                <p:cNvPr id="5159" name="Line 39"/>
                <p:cNvSpPr>
                  <a:spLocks noChangeShapeType="1"/>
                </p:cNvSpPr>
                <p:nvPr/>
              </p:nvSpPr>
              <p:spPr bwMode="auto">
                <a:xfrm>
                  <a:off x="465" y="2183"/>
                  <a:ext cx="0" cy="9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17961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60" name="Rectangle 40"/>
                <p:cNvSpPr>
                  <a:spLocks noChangeArrowheads="1"/>
                </p:cNvSpPr>
                <p:nvPr/>
              </p:nvSpPr>
              <p:spPr bwMode="auto">
                <a:xfrm>
                  <a:off x="330" y="1911"/>
                  <a:ext cx="384" cy="24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>
                  <a:outerShdw dist="17961" dir="2700000" algn="ctr" rotWithShape="0">
                    <a:srgbClr val="000000"/>
                  </a:outerShdw>
                </a:effec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l"/>
                  <a:r>
                    <a:rPr lang="en-US" sz="2000" i="1">
                      <a:effectLst/>
                      <a:latin typeface="Book Antiqua" pitchFamily="18" charset="0"/>
                    </a:rPr>
                    <a:t>f </a:t>
                  </a:r>
                  <a:r>
                    <a:rPr lang="en-US" sz="2000">
                      <a:effectLst/>
                      <a:latin typeface="Book Antiqua" pitchFamily="18" charset="0"/>
                    </a:rPr>
                    <a:t>(</a:t>
                  </a:r>
                  <a:r>
                    <a:rPr lang="en-US" sz="2000" i="1">
                      <a:effectLst/>
                      <a:latin typeface="Book Antiqua" pitchFamily="18" charset="0"/>
                    </a:rPr>
                    <a:t>x</a:t>
                  </a:r>
                  <a:r>
                    <a:rPr lang="en-US" sz="2000">
                      <a:effectLst/>
                      <a:latin typeface="Book Antiqua" pitchFamily="18" charset="0"/>
                    </a:rPr>
                    <a:t>)</a:t>
                  </a:r>
                </a:p>
              </p:txBody>
            </p:sp>
            <p:sp>
              <p:nvSpPr>
                <p:cNvPr id="5161" name="Rectangle 41"/>
                <p:cNvSpPr>
                  <a:spLocks noChangeArrowheads="1"/>
                </p:cNvSpPr>
                <p:nvPr/>
              </p:nvSpPr>
              <p:spPr bwMode="auto">
                <a:xfrm>
                  <a:off x="1812" y="2930"/>
                  <a:ext cx="242" cy="286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>
                  <a:outerShdw dist="17961" dir="2700000" algn="ctr" rotWithShape="0">
                    <a:srgbClr val="000000"/>
                  </a:outerShdw>
                </a:effec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l"/>
                  <a:r>
                    <a:rPr lang="en-US" sz="2400" i="1">
                      <a:effectLst/>
                      <a:latin typeface="Book Antiqua" pitchFamily="18" charset="0"/>
                    </a:rPr>
                    <a:t> </a:t>
                  </a:r>
                  <a:r>
                    <a:rPr lang="en-US" sz="2000" i="1">
                      <a:effectLst/>
                      <a:latin typeface="Book Antiqua" pitchFamily="18" charset="0"/>
                    </a:rPr>
                    <a:t>x</a:t>
                  </a:r>
                </a:p>
              </p:txBody>
            </p:sp>
            <p:sp>
              <p:nvSpPr>
                <p:cNvPr id="5169" name="Line 49"/>
                <p:cNvSpPr>
                  <a:spLocks noChangeShapeType="1"/>
                </p:cNvSpPr>
                <p:nvPr/>
              </p:nvSpPr>
              <p:spPr bwMode="auto">
                <a:xfrm>
                  <a:off x="467" y="3096"/>
                  <a:ext cx="1417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17961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5229" name="Group 109"/>
                <p:cNvGrpSpPr>
                  <a:grpSpLocks/>
                </p:cNvGrpSpPr>
                <p:nvPr/>
              </p:nvGrpSpPr>
              <p:grpSpPr bwMode="auto">
                <a:xfrm>
                  <a:off x="637" y="2787"/>
                  <a:ext cx="1042" cy="318"/>
                  <a:chOff x="637" y="2787"/>
                  <a:chExt cx="1042" cy="318"/>
                </a:xfrm>
              </p:grpSpPr>
              <p:sp>
                <p:nvSpPr>
                  <p:cNvPr id="5166" name="Freeform 46"/>
                  <p:cNvSpPr>
                    <a:spLocks/>
                  </p:cNvSpPr>
                  <p:nvPr/>
                </p:nvSpPr>
                <p:spPr bwMode="auto">
                  <a:xfrm>
                    <a:off x="637" y="2790"/>
                    <a:ext cx="1041" cy="303"/>
                  </a:xfrm>
                  <a:custGeom>
                    <a:avLst/>
                    <a:gdLst/>
                    <a:ahLst/>
                    <a:cxnLst>
                      <a:cxn ang="0">
                        <a:pos x="13" y="302"/>
                      </a:cxn>
                      <a:cxn ang="0">
                        <a:pos x="15" y="0"/>
                      </a:cxn>
                      <a:cxn ang="0">
                        <a:pos x="1041" y="0"/>
                      </a:cxn>
                      <a:cxn ang="0">
                        <a:pos x="1041" y="303"/>
                      </a:cxn>
                      <a:cxn ang="0">
                        <a:pos x="0" y="303"/>
                      </a:cxn>
                    </a:cxnLst>
                    <a:rect l="0" t="0" r="r" b="b"/>
                    <a:pathLst>
                      <a:path w="1041" h="303">
                        <a:moveTo>
                          <a:pt x="13" y="302"/>
                        </a:moveTo>
                        <a:lnTo>
                          <a:pt x="15" y="0"/>
                        </a:lnTo>
                        <a:lnTo>
                          <a:pt x="1041" y="0"/>
                        </a:lnTo>
                        <a:lnTo>
                          <a:pt x="1041" y="303"/>
                        </a:lnTo>
                        <a:lnTo>
                          <a:pt x="0" y="303"/>
                        </a:lnTo>
                      </a:path>
                    </a:pathLst>
                  </a:custGeom>
                  <a:gradFill rotWithShape="0">
                    <a:gsLst>
                      <a:gs pos="0">
                        <a:srgbClr val="993366">
                          <a:gamma/>
                          <a:shade val="46275"/>
                          <a:invGamma/>
                        </a:srgbClr>
                      </a:gs>
                      <a:gs pos="50000">
                        <a:srgbClr val="993366"/>
                      </a:gs>
                      <a:gs pos="100000">
                        <a:srgbClr val="993366">
                          <a:gamma/>
                          <a:shade val="46275"/>
                          <a:invGamma/>
                        </a:srgbClr>
                      </a:gs>
                    </a:gsLst>
                    <a:lin ang="0" scaled="1"/>
                  </a:gra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67" name="Line 47"/>
                  <p:cNvSpPr>
                    <a:spLocks noChangeShapeType="1"/>
                  </p:cNvSpPr>
                  <p:nvPr/>
                </p:nvSpPr>
                <p:spPr bwMode="auto">
                  <a:xfrm>
                    <a:off x="1678" y="2787"/>
                    <a:ext cx="0" cy="31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>
                    <a:outerShdw dist="17961" dir="2700000" algn="ctr" rotWithShape="0">
                      <a:srgbClr val="000000"/>
                    </a:outerShdw>
                  </a:effec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68" name="Line 4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55" y="2787"/>
                    <a:ext cx="1024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>
                    <a:outerShdw dist="17961" dir="2700000" algn="ctr" rotWithShape="0">
                      <a:srgbClr val="000000"/>
                    </a:outerShdw>
                  </a:effec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73" name="Line 53"/>
                  <p:cNvSpPr>
                    <a:spLocks noChangeShapeType="1"/>
                  </p:cNvSpPr>
                  <p:nvPr/>
                </p:nvSpPr>
                <p:spPr bwMode="auto">
                  <a:xfrm>
                    <a:off x="652" y="2789"/>
                    <a:ext cx="0" cy="301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>
                    <a:outerShdw dist="17961" dir="2700000" algn="ctr" rotWithShape="0">
                      <a:schemeClr val="bg2"/>
                    </a:outerShdw>
                  </a:effec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5214" name="Text Box 94"/>
            <p:cNvSpPr txBox="1">
              <a:spLocks noChangeArrowheads="1"/>
            </p:cNvSpPr>
            <p:nvPr/>
          </p:nvSpPr>
          <p:spPr bwMode="auto">
            <a:xfrm>
              <a:off x="821" y="1800"/>
              <a:ext cx="786" cy="26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Uniform</a:t>
              </a:r>
            </a:p>
          </p:txBody>
        </p:sp>
      </p:grpSp>
      <p:grpSp>
        <p:nvGrpSpPr>
          <p:cNvPr id="5224" name="Group 104"/>
          <p:cNvGrpSpPr>
            <a:grpSpLocks/>
          </p:cNvGrpSpPr>
          <p:nvPr/>
        </p:nvGrpSpPr>
        <p:grpSpPr bwMode="auto">
          <a:xfrm>
            <a:off x="3300186" y="3267081"/>
            <a:ext cx="3028950" cy="2457450"/>
            <a:chOff x="2088" y="2328"/>
            <a:chExt cx="1908" cy="1548"/>
          </a:xfrm>
        </p:grpSpPr>
        <p:grpSp>
          <p:nvGrpSpPr>
            <p:cNvPr id="5223" name="Group 103"/>
            <p:cNvGrpSpPr>
              <a:grpSpLocks/>
            </p:cNvGrpSpPr>
            <p:nvPr/>
          </p:nvGrpSpPr>
          <p:grpSpPr bwMode="auto">
            <a:xfrm>
              <a:off x="2088" y="2328"/>
              <a:ext cx="1908" cy="1548"/>
              <a:chOff x="2088" y="2328"/>
              <a:chExt cx="1908" cy="1548"/>
            </a:xfrm>
          </p:grpSpPr>
          <p:sp>
            <p:nvSpPr>
              <p:cNvPr id="5156" name="AutoShape 36"/>
              <p:cNvSpPr>
                <a:spLocks noChangeArrowheads="1"/>
              </p:cNvSpPr>
              <p:nvPr/>
            </p:nvSpPr>
            <p:spPr bwMode="auto">
              <a:xfrm>
                <a:off x="2088" y="2328"/>
                <a:ext cx="1908" cy="1548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006699">
                      <a:gamma/>
                      <a:shade val="46275"/>
                      <a:invGamma/>
                    </a:srgbClr>
                  </a:gs>
                  <a:gs pos="50000">
                    <a:srgbClr val="006699"/>
                  </a:gs>
                  <a:gs pos="100000">
                    <a:srgbClr val="006699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5" name="Line 5"/>
              <p:cNvSpPr>
                <a:spLocks noChangeShapeType="1"/>
              </p:cNvSpPr>
              <p:nvPr/>
            </p:nvSpPr>
            <p:spPr bwMode="auto">
              <a:xfrm>
                <a:off x="2331" y="3656"/>
                <a:ext cx="137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5" name="Rectangle 15"/>
              <p:cNvSpPr>
                <a:spLocks noChangeArrowheads="1"/>
              </p:cNvSpPr>
              <p:nvPr/>
            </p:nvSpPr>
            <p:spPr bwMode="auto">
              <a:xfrm>
                <a:off x="3723" y="3529"/>
                <a:ext cx="150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55562" tIns="26988" rIns="55562" bIns="26988">
                <a:spAutoFit/>
              </a:bodyPr>
              <a:lstStyle/>
              <a:p>
                <a:pPr algn="l" defTabSz="330200"/>
                <a:r>
                  <a:rPr lang="en-US" sz="2000" i="1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Book Antiqua" pitchFamily="18" charset="0"/>
                  </a:rPr>
                  <a:t>x</a:t>
                </a:r>
              </a:p>
            </p:txBody>
          </p:sp>
          <p:sp>
            <p:nvSpPr>
              <p:cNvPr id="5136" name="Line 16"/>
              <p:cNvSpPr>
                <a:spLocks noChangeShapeType="1"/>
              </p:cNvSpPr>
              <p:nvPr/>
            </p:nvSpPr>
            <p:spPr bwMode="auto">
              <a:xfrm flipH="1" flipV="1">
                <a:off x="2327" y="2707"/>
                <a:ext cx="0" cy="9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7" name="Rectangle 17"/>
              <p:cNvSpPr>
                <a:spLocks noChangeArrowheads="1"/>
              </p:cNvSpPr>
              <p:nvPr/>
            </p:nvSpPr>
            <p:spPr bwMode="auto">
              <a:xfrm>
                <a:off x="2188" y="2472"/>
                <a:ext cx="340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55562" tIns="26988" rIns="55562" bIns="26988">
                <a:spAutoFit/>
              </a:bodyPr>
              <a:lstStyle/>
              <a:p>
                <a:pPr algn="l" defTabSz="330200"/>
                <a:r>
                  <a:rPr lang="en-US" sz="2000" i="1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Book Antiqua" pitchFamily="18" charset="0"/>
                  </a:rPr>
                  <a:t>f </a:t>
                </a:r>
                <a:r>
                  <a:rPr lang="en-US" sz="200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Book Antiqua" pitchFamily="18" charset="0"/>
                  </a:rPr>
                  <a:t>(</a:t>
                </a:r>
                <a:r>
                  <a:rPr lang="en-US" sz="2000" i="1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Book Antiqua" pitchFamily="18" charset="0"/>
                  </a:rPr>
                  <a:t>x</a:t>
                </a:r>
                <a:r>
                  <a:rPr lang="en-US" sz="200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Book Antiqua" pitchFamily="18" charset="0"/>
                  </a:rPr>
                  <a:t>)</a:t>
                </a:r>
              </a:p>
            </p:txBody>
          </p:sp>
          <p:sp>
            <p:nvSpPr>
              <p:cNvPr id="5153" name="Freeform 33"/>
              <p:cNvSpPr>
                <a:spLocks/>
              </p:cNvSpPr>
              <p:nvPr/>
            </p:nvSpPr>
            <p:spPr bwMode="auto">
              <a:xfrm>
                <a:off x="2446" y="2762"/>
                <a:ext cx="1113" cy="896"/>
              </a:xfrm>
              <a:custGeom>
                <a:avLst/>
                <a:gdLst/>
                <a:ahLst/>
                <a:cxnLst>
                  <a:cxn ang="0">
                    <a:pos x="1209" y="12"/>
                  </a:cxn>
                  <a:cxn ang="0">
                    <a:pos x="1132" y="66"/>
                  </a:cxn>
                  <a:cxn ang="0">
                    <a:pos x="1082" y="131"/>
                  </a:cxn>
                  <a:cxn ang="0">
                    <a:pos x="1040" y="197"/>
                  </a:cxn>
                  <a:cxn ang="0">
                    <a:pos x="1003" y="262"/>
                  </a:cxn>
                  <a:cxn ang="0">
                    <a:pos x="975" y="320"/>
                  </a:cxn>
                  <a:cxn ang="0">
                    <a:pos x="941" y="395"/>
                  </a:cxn>
                  <a:cxn ang="0">
                    <a:pos x="910" y="462"/>
                  </a:cxn>
                  <a:cxn ang="0">
                    <a:pos x="881" y="528"/>
                  </a:cxn>
                  <a:cxn ang="0">
                    <a:pos x="856" y="591"/>
                  </a:cxn>
                  <a:cxn ang="0">
                    <a:pos x="826" y="663"/>
                  </a:cxn>
                  <a:cxn ang="0">
                    <a:pos x="796" y="727"/>
                  </a:cxn>
                  <a:cxn ang="0">
                    <a:pos x="765" y="790"/>
                  </a:cxn>
                  <a:cxn ang="0">
                    <a:pos x="717" y="862"/>
                  </a:cxn>
                  <a:cxn ang="0">
                    <a:pos x="653" y="932"/>
                  </a:cxn>
                  <a:cxn ang="0">
                    <a:pos x="592" y="981"/>
                  </a:cxn>
                  <a:cxn ang="0">
                    <a:pos x="506" y="1031"/>
                  </a:cxn>
                  <a:cxn ang="0">
                    <a:pos x="423" y="1063"/>
                  </a:cxn>
                  <a:cxn ang="0">
                    <a:pos x="333" y="1089"/>
                  </a:cxn>
                  <a:cxn ang="0">
                    <a:pos x="258" y="1108"/>
                  </a:cxn>
                  <a:cxn ang="0">
                    <a:pos x="155" y="1129"/>
                  </a:cxn>
                  <a:cxn ang="0">
                    <a:pos x="54" y="1146"/>
                  </a:cxn>
                  <a:cxn ang="0">
                    <a:pos x="2480" y="1170"/>
                  </a:cxn>
                  <a:cxn ang="0">
                    <a:pos x="2395" y="1143"/>
                  </a:cxn>
                  <a:cxn ang="0">
                    <a:pos x="2341" y="1132"/>
                  </a:cxn>
                  <a:cxn ang="0">
                    <a:pos x="2224" y="1104"/>
                  </a:cxn>
                  <a:cxn ang="0">
                    <a:pos x="2118" y="1071"/>
                  </a:cxn>
                  <a:cxn ang="0">
                    <a:pos x="2011" y="1029"/>
                  </a:cxn>
                  <a:cxn ang="0">
                    <a:pos x="1980" y="1013"/>
                  </a:cxn>
                  <a:cxn ang="0">
                    <a:pos x="1914" y="969"/>
                  </a:cxn>
                  <a:cxn ang="0">
                    <a:pos x="1859" y="915"/>
                  </a:cxn>
                  <a:cxn ang="0">
                    <a:pos x="1801" y="845"/>
                  </a:cxn>
                  <a:cxn ang="0">
                    <a:pos x="1765" y="792"/>
                  </a:cxn>
                  <a:cxn ang="0">
                    <a:pos x="1735" y="729"/>
                  </a:cxn>
                  <a:cxn ang="0">
                    <a:pos x="1710" y="674"/>
                  </a:cxn>
                  <a:cxn ang="0">
                    <a:pos x="1686" y="619"/>
                  </a:cxn>
                  <a:cxn ang="0">
                    <a:pos x="1651" y="546"/>
                  </a:cxn>
                  <a:cxn ang="0">
                    <a:pos x="1618" y="476"/>
                  </a:cxn>
                  <a:cxn ang="0">
                    <a:pos x="1580" y="397"/>
                  </a:cxn>
                  <a:cxn ang="0">
                    <a:pos x="1543" y="322"/>
                  </a:cxn>
                  <a:cxn ang="0">
                    <a:pos x="1506" y="251"/>
                  </a:cxn>
                  <a:cxn ang="0">
                    <a:pos x="1479" y="203"/>
                  </a:cxn>
                  <a:cxn ang="0">
                    <a:pos x="1449" y="150"/>
                  </a:cxn>
                  <a:cxn ang="0">
                    <a:pos x="1423" y="114"/>
                  </a:cxn>
                  <a:cxn ang="0">
                    <a:pos x="1407" y="95"/>
                  </a:cxn>
                  <a:cxn ang="0">
                    <a:pos x="1378" y="62"/>
                  </a:cxn>
                  <a:cxn ang="0">
                    <a:pos x="1341" y="30"/>
                  </a:cxn>
                  <a:cxn ang="0">
                    <a:pos x="1286" y="4"/>
                  </a:cxn>
                </a:cxnLst>
                <a:rect l="0" t="0" r="r" b="b"/>
                <a:pathLst>
                  <a:path w="2480" h="1173">
                    <a:moveTo>
                      <a:pt x="1260" y="0"/>
                    </a:moveTo>
                    <a:lnTo>
                      <a:pt x="1236" y="5"/>
                    </a:lnTo>
                    <a:lnTo>
                      <a:pt x="1209" y="12"/>
                    </a:lnTo>
                    <a:lnTo>
                      <a:pt x="1179" y="27"/>
                    </a:lnTo>
                    <a:lnTo>
                      <a:pt x="1155" y="45"/>
                    </a:lnTo>
                    <a:lnTo>
                      <a:pt x="1132" y="66"/>
                    </a:lnTo>
                    <a:lnTo>
                      <a:pt x="1114" y="85"/>
                    </a:lnTo>
                    <a:lnTo>
                      <a:pt x="1099" y="106"/>
                    </a:lnTo>
                    <a:lnTo>
                      <a:pt x="1082" y="131"/>
                    </a:lnTo>
                    <a:lnTo>
                      <a:pt x="1070" y="149"/>
                    </a:lnTo>
                    <a:lnTo>
                      <a:pt x="1054" y="175"/>
                    </a:lnTo>
                    <a:lnTo>
                      <a:pt x="1040" y="197"/>
                    </a:lnTo>
                    <a:lnTo>
                      <a:pt x="1024" y="223"/>
                    </a:lnTo>
                    <a:lnTo>
                      <a:pt x="1015" y="240"/>
                    </a:lnTo>
                    <a:lnTo>
                      <a:pt x="1003" y="262"/>
                    </a:lnTo>
                    <a:lnTo>
                      <a:pt x="994" y="282"/>
                    </a:lnTo>
                    <a:lnTo>
                      <a:pt x="984" y="300"/>
                    </a:lnTo>
                    <a:lnTo>
                      <a:pt x="975" y="320"/>
                    </a:lnTo>
                    <a:lnTo>
                      <a:pt x="964" y="344"/>
                    </a:lnTo>
                    <a:lnTo>
                      <a:pt x="951" y="373"/>
                    </a:lnTo>
                    <a:lnTo>
                      <a:pt x="941" y="395"/>
                    </a:lnTo>
                    <a:lnTo>
                      <a:pt x="933" y="412"/>
                    </a:lnTo>
                    <a:lnTo>
                      <a:pt x="921" y="437"/>
                    </a:lnTo>
                    <a:lnTo>
                      <a:pt x="910" y="462"/>
                    </a:lnTo>
                    <a:lnTo>
                      <a:pt x="902" y="479"/>
                    </a:lnTo>
                    <a:lnTo>
                      <a:pt x="890" y="506"/>
                    </a:lnTo>
                    <a:lnTo>
                      <a:pt x="881" y="528"/>
                    </a:lnTo>
                    <a:lnTo>
                      <a:pt x="873" y="549"/>
                    </a:lnTo>
                    <a:lnTo>
                      <a:pt x="865" y="570"/>
                    </a:lnTo>
                    <a:lnTo>
                      <a:pt x="856" y="591"/>
                    </a:lnTo>
                    <a:lnTo>
                      <a:pt x="848" y="612"/>
                    </a:lnTo>
                    <a:lnTo>
                      <a:pt x="839" y="633"/>
                    </a:lnTo>
                    <a:lnTo>
                      <a:pt x="826" y="663"/>
                    </a:lnTo>
                    <a:lnTo>
                      <a:pt x="814" y="690"/>
                    </a:lnTo>
                    <a:lnTo>
                      <a:pt x="805" y="708"/>
                    </a:lnTo>
                    <a:lnTo>
                      <a:pt x="796" y="727"/>
                    </a:lnTo>
                    <a:lnTo>
                      <a:pt x="787" y="747"/>
                    </a:lnTo>
                    <a:lnTo>
                      <a:pt x="778" y="765"/>
                    </a:lnTo>
                    <a:lnTo>
                      <a:pt x="765" y="790"/>
                    </a:lnTo>
                    <a:lnTo>
                      <a:pt x="751" y="814"/>
                    </a:lnTo>
                    <a:lnTo>
                      <a:pt x="735" y="838"/>
                    </a:lnTo>
                    <a:lnTo>
                      <a:pt x="717" y="862"/>
                    </a:lnTo>
                    <a:lnTo>
                      <a:pt x="699" y="885"/>
                    </a:lnTo>
                    <a:lnTo>
                      <a:pt x="677" y="907"/>
                    </a:lnTo>
                    <a:lnTo>
                      <a:pt x="653" y="932"/>
                    </a:lnTo>
                    <a:lnTo>
                      <a:pt x="636" y="947"/>
                    </a:lnTo>
                    <a:lnTo>
                      <a:pt x="616" y="963"/>
                    </a:lnTo>
                    <a:lnTo>
                      <a:pt x="592" y="981"/>
                    </a:lnTo>
                    <a:lnTo>
                      <a:pt x="572" y="994"/>
                    </a:lnTo>
                    <a:lnTo>
                      <a:pt x="546" y="1009"/>
                    </a:lnTo>
                    <a:lnTo>
                      <a:pt x="506" y="1031"/>
                    </a:lnTo>
                    <a:lnTo>
                      <a:pt x="472" y="1045"/>
                    </a:lnTo>
                    <a:lnTo>
                      <a:pt x="446" y="1054"/>
                    </a:lnTo>
                    <a:lnTo>
                      <a:pt x="423" y="1063"/>
                    </a:lnTo>
                    <a:lnTo>
                      <a:pt x="393" y="1073"/>
                    </a:lnTo>
                    <a:lnTo>
                      <a:pt x="363" y="1082"/>
                    </a:lnTo>
                    <a:lnTo>
                      <a:pt x="333" y="1089"/>
                    </a:lnTo>
                    <a:lnTo>
                      <a:pt x="310" y="1095"/>
                    </a:lnTo>
                    <a:lnTo>
                      <a:pt x="282" y="1102"/>
                    </a:lnTo>
                    <a:lnTo>
                      <a:pt x="258" y="1108"/>
                    </a:lnTo>
                    <a:lnTo>
                      <a:pt x="226" y="1115"/>
                    </a:lnTo>
                    <a:lnTo>
                      <a:pt x="183" y="1123"/>
                    </a:lnTo>
                    <a:lnTo>
                      <a:pt x="155" y="1129"/>
                    </a:lnTo>
                    <a:lnTo>
                      <a:pt x="130" y="1134"/>
                    </a:lnTo>
                    <a:lnTo>
                      <a:pt x="109" y="1137"/>
                    </a:lnTo>
                    <a:lnTo>
                      <a:pt x="54" y="1146"/>
                    </a:lnTo>
                    <a:lnTo>
                      <a:pt x="3" y="1158"/>
                    </a:lnTo>
                    <a:lnTo>
                      <a:pt x="0" y="1173"/>
                    </a:lnTo>
                    <a:lnTo>
                      <a:pt x="2480" y="1170"/>
                    </a:lnTo>
                    <a:lnTo>
                      <a:pt x="2454" y="1161"/>
                    </a:lnTo>
                    <a:lnTo>
                      <a:pt x="2427" y="1152"/>
                    </a:lnTo>
                    <a:lnTo>
                      <a:pt x="2395" y="1143"/>
                    </a:lnTo>
                    <a:lnTo>
                      <a:pt x="2361" y="1138"/>
                    </a:lnTo>
                    <a:lnTo>
                      <a:pt x="2320" y="1129"/>
                    </a:lnTo>
                    <a:lnTo>
                      <a:pt x="2341" y="1132"/>
                    </a:lnTo>
                    <a:lnTo>
                      <a:pt x="2295" y="1123"/>
                    </a:lnTo>
                    <a:lnTo>
                      <a:pt x="2268" y="1116"/>
                    </a:lnTo>
                    <a:lnTo>
                      <a:pt x="2224" y="1104"/>
                    </a:lnTo>
                    <a:lnTo>
                      <a:pt x="2184" y="1092"/>
                    </a:lnTo>
                    <a:lnTo>
                      <a:pt x="2150" y="1081"/>
                    </a:lnTo>
                    <a:lnTo>
                      <a:pt x="2118" y="1071"/>
                    </a:lnTo>
                    <a:lnTo>
                      <a:pt x="2082" y="1059"/>
                    </a:lnTo>
                    <a:lnTo>
                      <a:pt x="2051" y="1047"/>
                    </a:lnTo>
                    <a:lnTo>
                      <a:pt x="2011" y="1029"/>
                    </a:lnTo>
                    <a:lnTo>
                      <a:pt x="1994" y="1020"/>
                    </a:lnTo>
                    <a:lnTo>
                      <a:pt x="1993" y="1020"/>
                    </a:lnTo>
                    <a:lnTo>
                      <a:pt x="1980" y="1013"/>
                    </a:lnTo>
                    <a:lnTo>
                      <a:pt x="1956" y="1001"/>
                    </a:lnTo>
                    <a:lnTo>
                      <a:pt x="1936" y="986"/>
                    </a:lnTo>
                    <a:lnTo>
                      <a:pt x="1914" y="969"/>
                    </a:lnTo>
                    <a:lnTo>
                      <a:pt x="1898" y="955"/>
                    </a:lnTo>
                    <a:lnTo>
                      <a:pt x="1880" y="938"/>
                    </a:lnTo>
                    <a:lnTo>
                      <a:pt x="1859" y="915"/>
                    </a:lnTo>
                    <a:lnTo>
                      <a:pt x="1838" y="891"/>
                    </a:lnTo>
                    <a:lnTo>
                      <a:pt x="1820" y="868"/>
                    </a:lnTo>
                    <a:lnTo>
                      <a:pt x="1801" y="845"/>
                    </a:lnTo>
                    <a:lnTo>
                      <a:pt x="1788" y="825"/>
                    </a:lnTo>
                    <a:lnTo>
                      <a:pt x="1776" y="809"/>
                    </a:lnTo>
                    <a:lnTo>
                      <a:pt x="1765" y="792"/>
                    </a:lnTo>
                    <a:lnTo>
                      <a:pt x="1754" y="772"/>
                    </a:lnTo>
                    <a:lnTo>
                      <a:pt x="1744" y="751"/>
                    </a:lnTo>
                    <a:lnTo>
                      <a:pt x="1735" y="729"/>
                    </a:lnTo>
                    <a:lnTo>
                      <a:pt x="1725" y="707"/>
                    </a:lnTo>
                    <a:lnTo>
                      <a:pt x="1718" y="692"/>
                    </a:lnTo>
                    <a:lnTo>
                      <a:pt x="1710" y="674"/>
                    </a:lnTo>
                    <a:lnTo>
                      <a:pt x="1703" y="657"/>
                    </a:lnTo>
                    <a:lnTo>
                      <a:pt x="1695" y="641"/>
                    </a:lnTo>
                    <a:lnTo>
                      <a:pt x="1686" y="619"/>
                    </a:lnTo>
                    <a:lnTo>
                      <a:pt x="1676" y="598"/>
                    </a:lnTo>
                    <a:lnTo>
                      <a:pt x="1663" y="568"/>
                    </a:lnTo>
                    <a:lnTo>
                      <a:pt x="1651" y="546"/>
                    </a:lnTo>
                    <a:lnTo>
                      <a:pt x="1639" y="522"/>
                    </a:lnTo>
                    <a:lnTo>
                      <a:pt x="1627" y="497"/>
                    </a:lnTo>
                    <a:lnTo>
                      <a:pt x="1618" y="476"/>
                    </a:lnTo>
                    <a:lnTo>
                      <a:pt x="1607" y="452"/>
                    </a:lnTo>
                    <a:lnTo>
                      <a:pt x="1597" y="430"/>
                    </a:lnTo>
                    <a:lnTo>
                      <a:pt x="1580" y="397"/>
                    </a:lnTo>
                    <a:lnTo>
                      <a:pt x="1566" y="366"/>
                    </a:lnTo>
                    <a:lnTo>
                      <a:pt x="1553" y="340"/>
                    </a:lnTo>
                    <a:lnTo>
                      <a:pt x="1543" y="322"/>
                    </a:lnTo>
                    <a:lnTo>
                      <a:pt x="1531" y="298"/>
                    </a:lnTo>
                    <a:lnTo>
                      <a:pt x="1517" y="271"/>
                    </a:lnTo>
                    <a:lnTo>
                      <a:pt x="1506" y="251"/>
                    </a:lnTo>
                    <a:lnTo>
                      <a:pt x="1497" y="236"/>
                    </a:lnTo>
                    <a:lnTo>
                      <a:pt x="1490" y="223"/>
                    </a:lnTo>
                    <a:lnTo>
                      <a:pt x="1479" y="203"/>
                    </a:lnTo>
                    <a:lnTo>
                      <a:pt x="1468" y="183"/>
                    </a:lnTo>
                    <a:lnTo>
                      <a:pt x="1459" y="167"/>
                    </a:lnTo>
                    <a:lnTo>
                      <a:pt x="1449" y="150"/>
                    </a:lnTo>
                    <a:lnTo>
                      <a:pt x="1438" y="135"/>
                    </a:lnTo>
                    <a:lnTo>
                      <a:pt x="1429" y="125"/>
                    </a:lnTo>
                    <a:lnTo>
                      <a:pt x="1423" y="114"/>
                    </a:lnTo>
                    <a:lnTo>
                      <a:pt x="1417" y="107"/>
                    </a:lnTo>
                    <a:lnTo>
                      <a:pt x="1411" y="99"/>
                    </a:lnTo>
                    <a:lnTo>
                      <a:pt x="1407" y="95"/>
                    </a:lnTo>
                    <a:lnTo>
                      <a:pt x="1399" y="86"/>
                    </a:lnTo>
                    <a:lnTo>
                      <a:pt x="1389" y="74"/>
                    </a:lnTo>
                    <a:lnTo>
                      <a:pt x="1378" y="62"/>
                    </a:lnTo>
                    <a:lnTo>
                      <a:pt x="1366" y="50"/>
                    </a:lnTo>
                    <a:lnTo>
                      <a:pt x="1354" y="39"/>
                    </a:lnTo>
                    <a:lnTo>
                      <a:pt x="1341" y="30"/>
                    </a:lnTo>
                    <a:lnTo>
                      <a:pt x="1327" y="19"/>
                    </a:lnTo>
                    <a:lnTo>
                      <a:pt x="1306" y="11"/>
                    </a:lnTo>
                    <a:lnTo>
                      <a:pt x="1286" y="4"/>
                    </a:lnTo>
                    <a:lnTo>
                      <a:pt x="1261" y="0"/>
                    </a:lnTo>
                  </a:path>
                </a:pathLst>
              </a:custGeom>
              <a:gradFill rotWithShape="0">
                <a:gsLst>
                  <a:gs pos="0">
                    <a:srgbClr val="993366"/>
                  </a:gs>
                  <a:gs pos="50000">
                    <a:srgbClr val="993366">
                      <a:gamma/>
                      <a:shade val="46275"/>
                      <a:invGamma/>
                    </a:srgbClr>
                  </a:gs>
                  <a:gs pos="100000">
                    <a:srgbClr val="993366"/>
                  </a:gs>
                </a:gsLst>
                <a:lin ang="0" scaled="1"/>
              </a:gradFill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213" name="Text Box 93"/>
            <p:cNvSpPr txBox="1">
              <a:spLocks noChangeArrowheads="1"/>
            </p:cNvSpPr>
            <p:nvPr/>
          </p:nvSpPr>
          <p:spPr bwMode="auto">
            <a:xfrm>
              <a:off x="2664" y="2364"/>
              <a:ext cx="722" cy="26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Normal</a:t>
              </a:r>
            </a:p>
          </p:txBody>
        </p:sp>
      </p:grpSp>
      <p:grpSp>
        <p:nvGrpSpPr>
          <p:cNvPr id="5228" name="Group 108"/>
          <p:cNvGrpSpPr>
            <a:grpSpLocks/>
          </p:cNvGrpSpPr>
          <p:nvPr/>
        </p:nvGrpSpPr>
        <p:grpSpPr bwMode="auto">
          <a:xfrm>
            <a:off x="5719536" y="2628906"/>
            <a:ext cx="3028950" cy="2457450"/>
            <a:chOff x="3612" y="1572"/>
            <a:chExt cx="1908" cy="1548"/>
          </a:xfrm>
        </p:grpSpPr>
        <p:grpSp>
          <p:nvGrpSpPr>
            <p:cNvPr id="5227" name="Group 107"/>
            <p:cNvGrpSpPr>
              <a:grpSpLocks/>
            </p:cNvGrpSpPr>
            <p:nvPr/>
          </p:nvGrpSpPr>
          <p:grpSpPr bwMode="auto">
            <a:xfrm>
              <a:off x="3612" y="1572"/>
              <a:ext cx="1908" cy="1548"/>
              <a:chOff x="3612" y="1572"/>
              <a:chExt cx="1908" cy="1548"/>
            </a:xfrm>
          </p:grpSpPr>
          <p:sp>
            <p:nvSpPr>
              <p:cNvPr id="5193" name="AutoShape 73"/>
              <p:cNvSpPr>
                <a:spLocks noChangeArrowheads="1"/>
              </p:cNvSpPr>
              <p:nvPr/>
            </p:nvSpPr>
            <p:spPr bwMode="auto">
              <a:xfrm>
                <a:off x="3612" y="1572"/>
                <a:ext cx="1908" cy="1548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006699">
                      <a:gamma/>
                      <a:shade val="46275"/>
                      <a:invGamma/>
                    </a:srgbClr>
                  </a:gs>
                  <a:gs pos="50000">
                    <a:srgbClr val="006699"/>
                  </a:gs>
                  <a:gs pos="100000">
                    <a:srgbClr val="006699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226" name="Group 106"/>
              <p:cNvGrpSpPr>
                <a:grpSpLocks/>
              </p:cNvGrpSpPr>
              <p:nvPr/>
            </p:nvGrpSpPr>
            <p:grpSpPr bwMode="auto">
              <a:xfrm>
                <a:off x="3708" y="1653"/>
                <a:ext cx="1718" cy="1359"/>
                <a:chOff x="3708" y="1653"/>
                <a:chExt cx="1718" cy="1359"/>
              </a:xfrm>
            </p:grpSpPr>
            <p:sp>
              <p:nvSpPr>
                <p:cNvPr id="5195" name="Rectangle 75"/>
                <p:cNvSpPr>
                  <a:spLocks noChangeArrowheads="1"/>
                </p:cNvSpPr>
                <p:nvPr/>
              </p:nvSpPr>
              <p:spPr bwMode="auto">
                <a:xfrm>
                  <a:off x="5232" y="2764"/>
                  <a:ext cx="194" cy="24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>
                  <a:outerShdw dist="17961" dir="2700000" algn="ctr" rotWithShape="0">
                    <a:srgbClr val="000000"/>
                  </a:outerShdw>
                </a:effec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l"/>
                  <a:r>
                    <a:rPr lang="en-US" sz="2000" i="1">
                      <a:effectLst/>
                      <a:latin typeface="Book Antiqua" pitchFamily="18" charset="0"/>
                    </a:rPr>
                    <a:t>x</a:t>
                  </a:r>
                </a:p>
              </p:txBody>
            </p:sp>
            <p:sp>
              <p:nvSpPr>
                <p:cNvPr id="5196" name="Rectangle 76"/>
                <p:cNvSpPr>
                  <a:spLocks noChangeArrowheads="1"/>
                </p:cNvSpPr>
                <p:nvPr/>
              </p:nvSpPr>
              <p:spPr bwMode="auto">
                <a:xfrm>
                  <a:off x="3708" y="1653"/>
                  <a:ext cx="384" cy="24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>
                  <a:outerShdw dist="17961" dir="2700000" algn="ctr" rotWithShape="0">
                    <a:srgbClr val="000000"/>
                  </a:outerShdw>
                </a:effec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l"/>
                  <a:r>
                    <a:rPr lang="en-US" sz="2000" i="1">
                      <a:effectLst/>
                      <a:latin typeface="Book Antiqua" pitchFamily="18" charset="0"/>
                    </a:rPr>
                    <a:t>f </a:t>
                  </a:r>
                  <a:r>
                    <a:rPr lang="en-US" sz="2000">
                      <a:effectLst/>
                      <a:latin typeface="Book Antiqua" pitchFamily="18" charset="0"/>
                    </a:rPr>
                    <a:t>(</a:t>
                  </a:r>
                  <a:r>
                    <a:rPr lang="en-US" sz="2000" i="1">
                      <a:effectLst/>
                      <a:latin typeface="Book Antiqua" pitchFamily="18" charset="0"/>
                    </a:rPr>
                    <a:t>x</a:t>
                  </a:r>
                  <a:r>
                    <a:rPr lang="en-US" sz="2000">
                      <a:effectLst/>
                      <a:latin typeface="Book Antiqua" pitchFamily="18" charset="0"/>
                    </a:rPr>
                    <a:t>)</a:t>
                  </a:r>
                </a:p>
              </p:txBody>
            </p:sp>
            <p:sp>
              <p:nvSpPr>
                <p:cNvPr id="5197" name="Freeform 77"/>
                <p:cNvSpPr>
                  <a:spLocks/>
                </p:cNvSpPr>
                <p:nvPr/>
              </p:nvSpPr>
              <p:spPr bwMode="auto">
                <a:xfrm>
                  <a:off x="3882" y="2207"/>
                  <a:ext cx="1252" cy="683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1070"/>
                    </a:cxn>
                    <a:cxn ang="0">
                      <a:pos x="2853" y="1070"/>
                    </a:cxn>
                    <a:cxn ang="0">
                      <a:pos x="2850" y="1013"/>
                    </a:cxn>
                    <a:cxn ang="0">
                      <a:pos x="2535" y="995"/>
                    </a:cxn>
                    <a:cxn ang="0">
                      <a:pos x="2265" y="977"/>
                    </a:cxn>
                    <a:cxn ang="0">
                      <a:pos x="1923" y="950"/>
                    </a:cxn>
                    <a:cxn ang="0">
                      <a:pos x="1635" y="911"/>
                    </a:cxn>
                    <a:cxn ang="0">
                      <a:pos x="1347" y="857"/>
                    </a:cxn>
                    <a:cxn ang="0">
                      <a:pos x="996" y="764"/>
                    </a:cxn>
                    <a:cxn ang="0">
                      <a:pos x="723" y="665"/>
                    </a:cxn>
                    <a:cxn ang="0">
                      <a:pos x="492" y="554"/>
                    </a:cxn>
                    <a:cxn ang="0">
                      <a:pos x="351" y="470"/>
                    </a:cxn>
                    <a:cxn ang="0">
                      <a:pos x="294" y="431"/>
                    </a:cxn>
                    <a:cxn ang="0">
                      <a:pos x="261" y="404"/>
                    </a:cxn>
                    <a:cxn ang="0">
                      <a:pos x="231" y="374"/>
                    </a:cxn>
                    <a:cxn ang="0">
                      <a:pos x="204" y="353"/>
                    </a:cxn>
                    <a:cxn ang="0">
                      <a:pos x="174" y="320"/>
                    </a:cxn>
                    <a:cxn ang="0">
                      <a:pos x="144" y="290"/>
                    </a:cxn>
                    <a:cxn ang="0">
                      <a:pos x="117" y="257"/>
                    </a:cxn>
                    <a:cxn ang="0">
                      <a:pos x="93" y="221"/>
                    </a:cxn>
                    <a:cxn ang="0">
                      <a:pos x="57" y="161"/>
                    </a:cxn>
                    <a:cxn ang="0">
                      <a:pos x="42" y="132"/>
                    </a:cxn>
                    <a:cxn ang="0">
                      <a:pos x="21" y="74"/>
                    </a:cxn>
                    <a:cxn ang="0">
                      <a:pos x="6" y="32"/>
                    </a:cxn>
                  </a:cxnLst>
                  <a:rect l="0" t="0" r="r" b="b"/>
                  <a:pathLst>
                    <a:path w="2853" h="1070">
                      <a:moveTo>
                        <a:pt x="2" y="0"/>
                      </a:moveTo>
                      <a:lnTo>
                        <a:pt x="0" y="1070"/>
                      </a:lnTo>
                      <a:lnTo>
                        <a:pt x="2853" y="1070"/>
                      </a:lnTo>
                      <a:lnTo>
                        <a:pt x="2850" y="1013"/>
                      </a:lnTo>
                      <a:lnTo>
                        <a:pt x="2535" y="995"/>
                      </a:lnTo>
                      <a:lnTo>
                        <a:pt x="2265" y="977"/>
                      </a:lnTo>
                      <a:lnTo>
                        <a:pt x="1923" y="950"/>
                      </a:lnTo>
                      <a:lnTo>
                        <a:pt x="1635" y="911"/>
                      </a:lnTo>
                      <a:lnTo>
                        <a:pt x="1347" y="857"/>
                      </a:lnTo>
                      <a:lnTo>
                        <a:pt x="996" y="764"/>
                      </a:lnTo>
                      <a:lnTo>
                        <a:pt x="723" y="665"/>
                      </a:lnTo>
                      <a:lnTo>
                        <a:pt x="492" y="554"/>
                      </a:lnTo>
                      <a:lnTo>
                        <a:pt x="351" y="470"/>
                      </a:lnTo>
                      <a:lnTo>
                        <a:pt x="294" y="431"/>
                      </a:lnTo>
                      <a:lnTo>
                        <a:pt x="261" y="404"/>
                      </a:lnTo>
                      <a:lnTo>
                        <a:pt x="231" y="374"/>
                      </a:lnTo>
                      <a:lnTo>
                        <a:pt x="204" y="353"/>
                      </a:lnTo>
                      <a:lnTo>
                        <a:pt x="174" y="320"/>
                      </a:lnTo>
                      <a:lnTo>
                        <a:pt x="144" y="290"/>
                      </a:lnTo>
                      <a:lnTo>
                        <a:pt x="117" y="257"/>
                      </a:lnTo>
                      <a:lnTo>
                        <a:pt x="93" y="221"/>
                      </a:lnTo>
                      <a:lnTo>
                        <a:pt x="57" y="161"/>
                      </a:lnTo>
                      <a:lnTo>
                        <a:pt x="42" y="132"/>
                      </a:lnTo>
                      <a:lnTo>
                        <a:pt x="21" y="74"/>
                      </a:lnTo>
                      <a:lnTo>
                        <a:pt x="6" y="32"/>
                      </a:lnTo>
                    </a:path>
                  </a:pathLst>
                </a:custGeom>
                <a:gradFill rotWithShape="0">
                  <a:gsLst>
                    <a:gs pos="0">
                      <a:srgbClr val="993366">
                        <a:gamma/>
                        <a:shade val="46275"/>
                        <a:invGamma/>
                      </a:srgbClr>
                    </a:gs>
                    <a:gs pos="50000">
                      <a:srgbClr val="993366"/>
                    </a:gs>
                    <a:gs pos="100000">
                      <a:srgbClr val="993366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98" name="Line 78"/>
                <p:cNvSpPr>
                  <a:spLocks noChangeShapeType="1"/>
                </p:cNvSpPr>
                <p:nvPr/>
              </p:nvSpPr>
              <p:spPr bwMode="auto">
                <a:xfrm>
                  <a:off x="3882" y="1920"/>
                  <a:ext cx="0" cy="96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17961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99" name="Line 79"/>
                <p:cNvSpPr>
                  <a:spLocks noChangeShapeType="1"/>
                </p:cNvSpPr>
                <p:nvPr/>
              </p:nvSpPr>
              <p:spPr bwMode="auto">
                <a:xfrm>
                  <a:off x="3883" y="2890"/>
                  <a:ext cx="135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17961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5206" name="Group 86"/>
                <p:cNvGrpSpPr>
                  <a:grpSpLocks/>
                </p:cNvGrpSpPr>
                <p:nvPr/>
              </p:nvGrpSpPr>
              <p:grpSpPr bwMode="auto">
                <a:xfrm>
                  <a:off x="3864" y="2200"/>
                  <a:ext cx="1264" cy="643"/>
                  <a:chOff x="3864" y="2200"/>
                  <a:chExt cx="1264" cy="643"/>
                </a:xfrm>
              </p:grpSpPr>
              <p:sp>
                <p:nvSpPr>
                  <p:cNvPr id="5201" name="Line 81"/>
                  <p:cNvSpPr>
                    <a:spLocks noChangeShapeType="1"/>
                  </p:cNvSpPr>
                  <p:nvPr/>
                </p:nvSpPr>
                <p:spPr bwMode="auto">
                  <a:xfrm rot="271170">
                    <a:off x="4844" y="2841"/>
                    <a:ext cx="284" cy="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>
                    <a:outerShdw dist="17961" dir="2700000" algn="ctr" rotWithShape="0">
                      <a:srgbClr val="000000"/>
                    </a:outerShdw>
                  </a:effec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202" name="Arc 82"/>
                  <p:cNvSpPr>
                    <a:spLocks/>
                  </p:cNvSpPr>
                  <p:nvPr/>
                </p:nvSpPr>
                <p:spPr bwMode="auto">
                  <a:xfrm rot="234569">
                    <a:off x="3864" y="2200"/>
                    <a:ext cx="1006" cy="595"/>
                  </a:xfrm>
                  <a:custGeom>
                    <a:avLst/>
                    <a:gdLst>
                      <a:gd name="G0" fmla="+- 21600 0 0"/>
                      <a:gd name="G1" fmla="+- 0 0 0"/>
                      <a:gd name="G2" fmla="+- 21600 0 0"/>
                      <a:gd name="T0" fmla="*/ 21619 w 21619"/>
                      <a:gd name="T1" fmla="*/ 21600 h 21600"/>
                      <a:gd name="T2" fmla="*/ 0 w 21619"/>
                      <a:gd name="T3" fmla="*/ 0 h 21600"/>
                      <a:gd name="T4" fmla="*/ 21600 w 21619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19" h="21600" fill="none" extrusionOk="0">
                        <a:moveTo>
                          <a:pt x="21618" y="21599"/>
                        </a:moveTo>
                        <a:cubicBezTo>
                          <a:pt x="21612" y="21599"/>
                          <a:pt x="21606" y="21599"/>
                          <a:pt x="21600" y="21600"/>
                        </a:cubicBezTo>
                        <a:cubicBezTo>
                          <a:pt x="9670" y="21600"/>
                          <a:pt x="0" y="11929"/>
                          <a:pt x="0" y="0"/>
                        </a:cubicBezTo>
                      </a:path>
                      <a:path w="21619" h="21600" stroke="0" extrusionOk="0">
                        <a:moveTo>
                          <a:pt x="21618" y="21599"/>
                        </a:moveTo>
                        <a:cubicBezTo>
                          <a:pt x="21612" y="21599"/>
                          <a:pt x="21606" y="21599"/>
                          <a:pt x="21600" y="21600"/>
                        </a:cubicBezTo>
                        <a:cubicBezTo>
                          <a:pt x="9670" y="21600"/>
                          <a:pt x="0" y="11929"/>
                          <a:pt x="0" y="0"/>
                        </a:cubicBez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 cap="rnd">
                    <a:solidFill>
                      <a:schemeClr val="tx1"/>
                    </a:solidFill>
                    <a:round/>
                    <a:headEnd/>
                    <a:tailEnd/>
                  </a:ln>
                  <a:effectLst>
                    <a:outerShdw dist="17961" dir="2700000" algn="ctr" rotWithShape="0">
                      <a:srgbClr val="000000"/>
                    </a:outerShdw>
                  </a:effec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5215" name="Text Box 95"/>
            <p:cNvSpPr txBox="1">
              <a:spLocks noChangeArrowheads="1"/>
            </p:cNvSpPr>
            <p:nvPr/>
          </p:nvSpPr>
          <p:spPr bwMode="auto">
            <a:xfrm>
              <a:off x="4132" y="1608"/>
              <a:ext cx="1052" cy="26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Exponential</a:t>
              </a:r>
            </a:p>
          </p:txBody>
        </p:sp>
      </p:grpSp>
      <p:sp>
        <p:nvSpPr>
          <p:cNvPr id="5233" name="Rectangle 113"/>
          <p:cNvSpPr>
            <a:spLocks noChangeArrowheads="1"/>
          </p:cNvSpPr>
          <p:nvPr/>
        </p:nvSpPr>
        <p:spPr bwMode="auto">
          <a:xfrm>
            <a:off x="701675" y="1552575"/>
            <a:ext cx="6038850" cy="5064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Normal Probability Distribution</a:t>
            </a:r>
          </a:p>
        </p:txBody>
      </p:sp>
      <p:sp>
        <p:nvSpPr>
          <p:cNvPr id="43" name="Rectangle 114"/>
          <p:cNvSpPr>
            <a:spLocks noChangeArrowheads="1"/>
          </p:cNvSpPr>
          <p:nvPr/>
        </p:nvSpPr>
        <p:spPr bwMode="auto">
          <a:xfrm>
            <a:off x="701675" y="2026566"/>
            <a:ext cx="7727950" cy="404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Exponential Probability Distribution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52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3" presetClass="entr" presetSubtype="27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3" presetClass="entr" presetSubtype="27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 advAuto="1000"/>
      <p:bldP spid="5210" grpId="0" animBg="1"/>
      <p:bldP spid="5233" grpId="0" autoUpdateAnimBg="0"/>
      <p:bldP spid="43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ChangeArrowheads="1"/>
          </p:cNvSpPr>
          <p:nvPr/>
        </p:nvSpPr>
        <p:spPr bwMode="auto">
          <a:xfrm>
            <a:off x="1104900" y="3517900"/>
            <a:ext cx="7188200" cy="2381250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50531" name="Rectangle 3"/>
          <p:cNvSpPr>
            <a:spLocks noChangeArrowheads="1"/>
          </p:cNvSpPr>
          <p:nvPr/>
        </p:nvSpPr>
        <p:spPr bwMode="auto">
          <a:xfrm>
            <a:off x="1104900" y="1701800"/>
            <a:ext cx="7194550" cy="1708150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Probabilities for the normal random variable are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given by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areas under the curve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 The total area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under the curve is 1 (.5 to the left of the mean and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.5 to the right).</a:t>
            </a:r>
          </a:p>
        </p:txBody>
      </p:sp>
      <p:sp>
        <p:nvSpPr>
          <p:cNvPr id="150532" name="Rectangle 4"/>
          <p:cNvSpPr>
            <a:spLocks noChangeArrowheads="1"/>
          </p:cNvSpPr>
          <p:nvPr/>
        </p:nvSpPr>
        <p:spPr bwMode="auto">
          <a:xfrm>
            <a:off x="685800" y="101600"/>
            <a:ext cx="7772400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Normal Probability Distribution</a:t>
            </a:r>
          </a:p>
        </p:txBody>
      </p:sp>
      <p:sp>
        <p:nvSpPr>
          <p:cNvPr id="150533" name="Rectangle 5"/>
          <p:cNvSpPr>
            <a:spLocks noChangeArrowheads="1"/>
          </p:cNvSpPr>
          <p:nvPr/>
        </p:nvSpPr>
        <p:spPr bwMode="auto">
          <a:xfrm>
            <a:off x="695325" y="1117600"/>
            <a:ext cx="3462338" cy="585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Characteristics</a:t>
            </a:r>
            <a:endParaRPr lang="en-US" sz="280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50534" name="Line 6"/>
          <p:cNvSpPr>
            <a:spLocks noChangeShapeType="1"/>
          </p:cNvSpPr>
          <p:nvPr/>
        </p:nvSpPr>
        <p:spPr bwMode="auto">
          <a:xfrm>
            <a:off x="2305050" y="5618163"/>
            <a:ext cx="45910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0535" name="Freeform 7"/>
          <p:cNvSpPr>
            <a:spLocks/>
          </p:cNvSpPr>
          <p:nvPr/>
        </p:nvSpPr>
        <p:spPr bwMode="auto">
          <a:xfrm>
            <a:off x="2638425" y="3754438"/>
            <a:ext cx="3937000" cy="1862137"/>
          </a:xfrm>
          <a:custGeom>
            <a:avLst/>
            <a:gdLst/>
            <a:ahLst/>
            <a:cxnLst>
              <a:cxn ang="0">
                <a:pos x="1209" y="12"/>
              </a:cxn>
              <a:cxn ang="0">
                <a:pos x="1132" y="66"/>
              </a:cxn>
              <a:cxn ang="0">
                <a:pos x="1082" y="131"/>
              </a:cxn>
              <a:cxn ang="0">
                <a:pos x="1040" y="197"/>
              </a:cxn>
              <a:cxn ang="0">
                <a:pos x="1003" y="262"/>
              </a:cxn>
              <a:cxn ang="0">
                <a:pos x="975" y="320"/>
              </a:cxn>
              <a:cxn ang="0">
                <a:pos x="941" y="395"/>
              </a:cxn>
              <a:cxn ang="0">
                <a:pos x="910" y="462"/>
              </a:cxn>
              <a:cxn ang="0">
                <a:pos x="881" y="528"/>
              </a:cxn>
              <a:cxn ang="0">
                <a:pos x="856" y="591"/>
              </a:cxn>
              <a:cxn ang="0">
                <a:pos x="826" y="663"/>
              </a:cxn>
              <a:cxn ang="0">
                <a:pos x="796" y="727"/>
              </a:cxn>
              <a:cxn ang="0">
                <a:pos x="765" y="790"/>
              </a:cxn>
              <a:cxn ang="0">
                <a:pos x="717" y="862"/>
              </a:cxn>
              <a:cxn ang="0">
                <a:pos x="653" y="932"/>
              </a:cxn>
              <a:cxn ang="0">
                <a:pos x="592" y="981"/>
              </a:cxn>
              <a:cxn ang="0">
                <a:pos x="506" y="1031"/>
              </a:cxn>
              <a:cxn ang="0">
                <a:pos x="423" y="1063"/>
              </a:cxn>
              <a:cxn ang="0">
                <a:pos x="333" y="1089"/>
              </a:cxn>
              <a:cxn ang="0">
                <a:pos x="258" y="1108"/>
              </a:cxn>
              <a:cxn ang="0">
                <a:pos x="155" y="1129"/>
              </a:cxn>
              <a:cxn ang="0">
                <a:pos x="54" y="1146"/>
              </a:cxn>
              <a:cxn ang="0">
                <a:pos x="2480" y="1170"/>
              </a:cxn>
              <a:cxn ang="0">
                <a:pos x="2395" y="1143"/>
              </a:cxn>
              <a:cxn ang="0">
                <a:pos x="2341" y="1132"/>
              </a:cxn>
              <a:cxn ang="0">
                <a:pos x="2224" y="1104"/>
              </a:cxn>
              <a:cxn ang="0">
                <a:pos x="2118" y="1071"/>
              </a:cxn>
              <a:cxn ang="0">
                <a:pos x="2011" y="1029"/>
              </a:cxn>
              <a:cxn ang="0">
                <a:pos x="1980" y="1013"/>
              </a:cxn>
              <a:cxn ang="0">
                <a:pos x="1914" y="969"/>
              </a:cxn>
              <a:cxn ang="0">
                <a:pos x="1859" y="915"/>
              </a:cxn>
              <a:cxn ang="0">
                <a:pos x="1801" y="845"/>
              </a:cxn>
              <a:cxn ang="0">
                <a:pos x="1765" y="792"/>
              </a:cxn>
              <a:cxn ang="0">
                <a:pos x="1735" y="729"/>
              </a:cxn>
              <a:cxn ang="0">
                <a:pos x="1710" y="674"/>
              </a:cxn>
              <a:cxn ang="0">
                <a:pos x="1686" y="619"/>
              </a:cxn>
              <a:cxn ang="0">
                <a:pos x="1651" y="546"/>
              </a:cxn>
              <a:cxn ang="0">
                <a:pos x="1618" y="476"/>
              </a:cxn>
              <a:cxn ang="0">
                <a:pos x="1580" y="397"/>
              </a:cxn>
              <a:cxn ang="0">
                <a:pos x="1543" y="322"/>
              </a:cxn>
              <a:cxn ang="0">
                <a:pos x="1506" y="251"/>
              </a:cxn>
              <a:cxn ang="0">
                <a:pos x="1479" y="203"/>
              </a:cxn>
              <a:cxn ang="0">
                <a:pos x="1449" y="150"/>
              </a:cxn>
              <a:cxn ang="0">
                <a:pos x="1423" y="114"/>
              </a:cxn>
              <a:cxn ang="0">
                <a:pos x="1407" y="95"/>
              </a:cxn>
              <a:cxn ang="0">
                <a:pos x="1378" y="62"/>
              </a:cxn>
              <a:cxn ang="0">
                <a:pos x="1341" y="30"/>
              </a:cxn>
              <a:cxn ang="0">
                <a:pos x="1286" y="4"/>
              </a:cxn>
            </a:cxnLst>
            <a:rect l="0" t="0" r="r" b="b"/>
            <a:pathLst>
              <a:path w="2480" h="1173">
                <a:moveTo>
                  <a:pt x="1260" y="0"/>
                </a:moveTo>
                <a:lnTo>
                  <a:pt x="1236" y="5"/>
                </a:lnTo>
                <a:lnTo>
                  <a:pt x="1209" y="12"/>
                </a:lnTo>
                <a:lnTo>
                  <a:pt x="1179" y="27"/>
                </a:lnTo>
                <a:lnTo>
                  <a:pt x="1155" y="45"/>
                </a:lnTo>
                <a:lnTo>
                  <a:pt x="1132" y="66"/>
                </a:lnTo>
                <a:lnTo>
                  <a:pt x="1114" y="85"/>
                </a:lnTo>
                <a:lnTo>
                  <a:pt x="1099" y="106"/>
                </a:lnTo>
                <a:lnTo>
                  <a:pt x="1082" y="131"/>
                </a:lnTo>
                <a:lnTo>
                  <a:pt x="1070" y="149"/>
                </a:lnTo>
                <a:lnTo>
                  <a:pt x="1054" y="175"/>
                </a:lnTo>
                <a:lnTo>
                  <a:pt x="1040" y="197"/>
                </a:lnTo>
                <a:lnTo>
                  <a:pt x="1024" y="223"/>
                </a:lnTo>
                <a:lnTo>
                  <a:pt x="1015" y="240"/>
                </a:lnTo>
                <a:lnTo>
                  <a:pt x="1003" y="262"/>
                </a:lnTo>
                <a:lnTo>
                  <a:pt x="994" y="282"/>
                </a:lnTo>
                <a:lnTo>
                  <a:pt x="984" y="300"/>
                </a:lnTo>
                <a:lnTo>
                  <a:pt x="975" y="320"/>
                </a:lnTo>
                <a:lnTo>
                  <a:pt x="964" y="344"/>
                </a:lnTo>
                <a:lnTo>
                  <a:pt x="951" y="373"/>
                </a:lnTo>
                <a:lnTo>
                  <a:pt x="941" y="395"/>
                </a:lnTo>
                <a:lnTo>
                  <a:pt x="933" y="412"/>
                </a:lnTo>
                <a:lnTo>
                  <a:pt x="921" y="437"/>
                </a:lnTo>
                <a:lnTo>
                  <a:pt x="910" y="462"/>
                </a:lnTo>
                <a:lnTo>
                  <a:pt x="902" y="479"/>
                </a:lnTo>
                <a:lnTo>
                  <a:pt x="890" y="506"/>
                </a:lnTo>
                <a:lnTo>
                  <a:pt x="881" y="528"/>
                </a:lnTo>
                <a:lnTo>
                  <a:pt x="873" y="549"/>
                </a:lnTo>
                <a:lnTo>
                  <a:pt x="865" y="570"/>
                </a:lnTo>
                <a:lnTo>
                  <a:pt x="856" y="591"/>
                </a:lnTo>
                <a:lnTo>
                  <a:pt x="848" y="612"/>
                </a:lnTo>
                <a:lnTo>
                  <a:pt x="839" y="633"/>
                </a:lnTo>
                <a:lnTo>
                  <a:pt x="826" y="663"/>
                </a:lnTo>
                <a:lnTo>
                  <a:pt x="814" y="690"/>
                </a:lnTo>
                <a:lnTo>
                  <a:pt x="805" y="708"/>
                </a:lnTo>
                <a:lnTo>
                  <a:pt x="796" y="727"/>
                </a:lnTo>
                <a:lnTo>
                  <a:pt x="787" y="747"/>
                </a:lnTo>
                <a:lnTo>
                  <a:pt x="778" y="765"/>
                </a:lnTo>
                <a:lnTo>
                  <a:pt x="765" y="790"/>
                </a:lnTo>
                <a:lnTo>
                  <a:pt x="751" y="814"/>
                </a:lnTo>
                <a:lnTo>
                  <a:pt x="735" y="838"/>
                </a:lnTo>
                <a:lnTo>
                  <a:pt x="717" y="862"/>
                </a:lnTo>
                <a:lnTo>
                  <a:pt x="699" y="885"/>
                </a:lnTo>
                <a:lnTo>
                  <a:pt x="677" y="907"/>
                </a:lnTo>
                <a:lnTo>
                  <a:pt x="653" y="932"/>
                </a:lnTo>
                <a:lnTo>
                  <a:pt x="636" y="947"/>
                </a:lnTo>
                <a:lnTo>
                  <a:pt x="616" y="963"/>
                </a:lnTo>
                <a:lnTo>
                  <a:pt x="592" y="981"/>
                </a:lnTo>
                <a:lnTo>
                  <a:pt x="572" y="994"/>
                </a:lnTo>
                <a:lnTo>
                  <a:pt x="546" y="1009"/>
                </a:lnTo>
                <a:lnTo>
                  <a:pt x="506" y="1031"/>
                </a:lnTo>
                <a:lnTo>
                  <a:pt x="472" y="1045"/>
                </a:lnTo>
                <a:lnTo>
                  <a:pt x="446" y="1054"/>
                </a:lnTo>
                <a:lnTo>
                  <a:pt x="423" y="1063"/>
                </a:lnTo>
                <a:lnTo>
                  <a:pt x="393" y="1073"/>
                </a:lnTo>
                <a:lnTo>
                  <a:pt x="363" y="1082"/>
                </a:lnTo>
                <a:lnTo>
                  <a:pt x="333" y="1089"/>
                </a:lnTo>
                <a:lnTo>
                  <a:pt x="310" y="1095"/>
                </a:lnTo>
                <a:lnTo>
                  <a:pt x="282" y="1102"/>
                </a:lnTo>
                <a:lnTo>
                  <a:pt x="258" y="1108"/>
                </a:lnTo>
                <a:lnTo>
                  <a:pt x="226" y="1115"/>
                </a:lnTo>
                <a:lnTo>
                  <a:pt x="183" y="1123"/>
                </a:lnTo>
                <a:lnTo>
                  <a:pt x="155" y="1129"/>
                </a:lnTo>
                <a:lnTo>
                  <a:pt x="130" y="1134"/>
                </a:lnTo>
                <a:lnTo>
                  <a:pt x="109" y="1137"/>
                </a:lnTo>
                <a:lnTo>
                  <a:pt x="54" y="1146"/>
                </a:lnTo>
                <a:lnTo>
                  <a:pt x="3" y="1158"/>
                </a:lnTo>
                <a:lnTo>
                  <a:pt x="0" y="1173"/>
                </a:lnTo>
                <a:lnTo>
                  <a:pt x="2480" y="1170"/>
                </a:lnTo>
                <a:lnTo>
                  <a:pt x="2454" y="1161"/>
                </a:lnTo>
                <a:lnTo>
                  <a:pt x="2427" y="1152"/>
                </a:lnTo>
                <a:lnTo>
                  <a:pt x="2395" y="1143"/>
                </a:lnTo>
                <a:lnTo>
                  <a:pt x="2361" y="1138"/>
                </a:lnTo>
                <a:lnTo>
                  <a:pt x="2320" y="1129"/>
                </a:lnTo>
                <a:lnTo>
                  <a:pt x="2341" y="1132"/>
                </a:lnTo>
                <a:lnTo>
                  <a:pt x="2295" y="1123"/>
                </a:lnTo>
                <a:lnTo>
                  <a:pt x="2268" y="1116"/>
                </a:lnTo>
                <a:lnTo>
                  <a:pt x="2224" y="1104"/>
                </a:lnTo>
                <a:lnTo>
                  <a:pt x="2184" y="1092"/>
                </a:lnTo>
                <a:lnTo>
                  <a:pt x="2150" y="1081"/>
                </a:lnTo>
                <a:lnTo>
                  <a:pt x="2118" y="1071"/>
                </a:lnTo>
                <a:lnTo>
                  <a:pt x="2082" y="1059"/>
                </a:lnTo>
                <a:lnTo>
                  <a:pt x="2051" y="1047"/>
                </a:lnTo>
                <a:lnTo>
                  <a:pt x="2011" y="1029"/>
                </a:lnTo>
                <a:lnTo>
                  <a:pt x="1994" y="1020"/>
                </a:lnTo>
                <a:lnTo>
                  <a:pt x="1993" y="1020"/>
                </a:lnTo>
                <a:lnTo>
                  <a:pt x="1980" y="1013"/>
                </a:lnTo>
                <a:lnTo>
                  <a:pt x="1956" y="1001"/>
                </a:lnTo>
                <a:lnTo>
                  <a:pt x="1936" y="986"/>
                </a:lnTo>
                <a:lnTo>
                  <a:pt x="1914" y="969"/>
                </a:lnTo>
                <a:lnTo>
                  <a:pt x="1898" y="955"/>
                </a:lnTo>
                <a:lnTo>
                  <a:pt x="1880" y="938"/>
                </a:lnTo>
                <a:lnTo>
                  <a:pt x="1859" y="915"/>
                </a:lnTo>
                <a:lnTo>
                  <a:pt x="1838" y="891"/>
                </a:lnTo>
                <a:lnTo>
                  <a:pt x="1820" y="868"/>
                </a:lnTo>
                <a:lnTo>
                  <a:pt x="1801" y="845"/>
                </a:lnTo>
                <a:lnTo>
                  <a:pt x="1788" y="825"/>
                </a:lnTo>
                <a:lnTo>
                  <a:pt x="1776" y="809"/>
                </a:lnTo>
                <a:lnTo>
                  <a:pt x="1765" y="792"/>
                </a:lnTo>
                <a:lnTo>
                  <a:pt x="1754" y="772"/>
                </a:lnTo>
                <a:lnTo>
                  <a:pt x="1744" y="751"/>
                </a:lnTo>
                <a:lnTo>
                  <a:pt x="1735" y="729"/>
                </a:lnTo>
                <a:lnTo>
                  <a:pt x="1725" y="707"/>
                </a:lnTo>
                <a:lnTo>
                  <a:pt x="1718" y="692"/>
                </a:lnTo>
                <a:lnTo>
                  <a:pt x="1710" y="674"/>
                </a:lnTo>
                <a:lnTo>
                  <a:pt x="1703" y="657"/>
                </a:lnTo>
                <a:lnTo>
                  <a:pt x="1695" y="641"/>
                </a:lnTo>
                <a:lnTo>
                  <a:pt x="1686" y="619"/>
                </a:lnTo>
                <a:lnTo>
                  <a:pt x="1676" y="598"/>
                </a:lnTo>
                <a:lnTo>
                  <a:pt x="1663" y="568"/>
                </a:lnTo>
                <a:lnTo>
                  <a:pt x="1651" y="546"/>
                </a:lnTo>
                <a:lnTo>
                  <a:pt x="1639" y="522"/>
                </a:lnTo>
                <a:lnTo>
                  <a:pt x="1627" y="497"/>
                </a:lnTo>
                <a:lnTo>
                  <a:pt x="1618" y="476"/>
                </a:lnTo>
                <a:lnTo>
                  <a:pt x="1607" y="452"/>
                </a:lnTo>
                <a:lnTo>
                  <a:pt x="1597" y="430"/>
                </a:lnTo>
                <a:lnTo>
                  <a:pt x="1580" y="397"/>
                </a:lnTo>
                <a:lnTo>
                  <a:pt x="1566" y="366"/>
                </a:lnTo>
                <a:lnTo>
                  <a:pt x="1553" y="340"/>
                </a:lnTo>
                <a:lnTo>
                  <a:pt x="1543" y="322"/>
                </a:lnTo>
                <a:lnTo>
                  <a:pt x="1531" y="298"/>
                </a:lnTo>
                <a:lnTo>
                  <a:pt x="1517" y="271"/>
                </a:lnTo>
                <a:lnTo>
                  <a:pt x="1506" y="251"/>
                </a:lnTo>
                <a:lnTo>
                  <a:pt x="1497" y="236"/>
                </a:lnTo>
                <a:lnTo>
                  <a:pt x="1490" y="223"/>
                </a:lnTo>
                <a:lnTo>
                  <a:pt x="1479" y="203"/>
                </a:lnTo>
                <a:lnTo>
                  <a:pt x="1468" y="183"/>
                </a:lnTo>
                <a:lnTo>
                  <a:pt x="1459" y="167"/>
                </a:lnTo>
                <a:lnTo>
                  <a:pt x="1449" y="150"/>
                </a:lnTo>
                <a:lnTo>
                  <a:pt x="1438" y="135"/>
                </a:lnTo>
                <a:lnTo>
                  <a:pt x="1429" y="125"/>
                </a:lnTo>
                <a:lnTo>
                  <a:pt x="1423" y="114"/>
                </a:lnTo>
                <a:lnTo>
                  <a:pt x="1417" y="107"/>
                </a:lnTo>
                <a:lnTo>
                  <a:pt x="1411" y="99"/>
                </a:lnTo>
                <a:lnTo>
                  <a:pt x="1407" y="95"/>
                </a:lnTo>
                <a:lnTo>
                  <a:pt x="1399" y="86"/>
                </a:lnTo>
                <a:lnTo>
                  <a:pt x="1389" y="74"/>
                </a:lnTo>
                <a:lnTo>
                  <a:pt x="1378" y="62"/>
                </a:lnTo>
                <a:lnTo>
                  <a:pt x="1366" y="50"/>
                </a:lnTo>
                <a:lnTo>
                  <a:pt x="1354" y="39"/>
                </a:lnTo>
                <a:lnTo>
                  <a:pt x="1341" y="30"/>
                </a:lnTo>
                <a:lnTo>
                  <a:pt x="1327" y="19"/>
                </a:lnTo>
                <a:lnTo>
                  <a:pt x="1306" y="11"/>
                </a:lnTo>
                <a:lnTo>
                  <a:pt x="1286" y="4"/>
                </a:lnTo>
                <a:lnTo>
                  <a:pt x="1261" y="0"/>
                </a:lnTo>
              </a:path>
            </a:pathLst>
          </a:custGeom>
          <a:gradFill flip="none" rotWithShape="1">
            <a:gsLst>
              <a:gs pos="0">
                <a:srgbClr val="527B0F">
                  <a:shade val="30000"/>
                  <a:satMod val="115000"/>
                </a:srgbClr>
              </a:gs>
              <a:gs pos="50000">
                <a:srgbClr val="527B0F">
                  <a:shade val="67500"/>
                  <a:satMod val="115000"/>
                </a:srgbClr>
              </a:gs>
              <a:gs pos="100000">
                <a:srgbClr val="527B0F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0536" name="Line 8"/>
          <p:cNvSpPr>
            <a:spLocks noChangeShapeType="1"/>
          </p:cNvSpPr>
          <p:nvPr/>
        </p:nvSpPr>
        <p:spPr bwMode="auto">
          <a:xfrm>
            <a:off x="4648200" y="3759200"/>
            <a:ext cx="0" cy="19431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0538" name="Text Box 10"/>
          <p:cNvSpPr txBox="1">
            <a:spLocks noChangeArrowheads="1"/>
          </p:cNvSpPr>
          <p:nvPr/>
        </p:nvSpPr>
        <p:spPr bwMode="auto">
          <a:xfrm>
            <a:off x="4060825" y="4802188"/>
            <a:ext cx="4127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.5</a:t>
            </a:r>
          </a:p>
        </p:txBody>
      </p:sp>
      <p:sp>
        <p:nvSpPr>
          <p:cNvPr id="150539" name="Text Box 11"/>
          <p:cNvSpPr txBox="1">
            <a:spLocks noChangeArrowheads="1"/>
          </p:cNvSpPr>
          <p:nvPr/>
        </p:nvSpPr>
        <p:spPr bwMode="auto">
          <a:xfrm>
            <a:off x="4803775" y="4802188"/>
            <a:ext cx="4127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.5</a:t>
            </a:r>
          </a:p>
        </p:txBody>
      </p:sp>
      <p:sp>
        <p:nvSpPr>
          <p:cNvPr id="150540" name="Text Box 12"/>
          <p:cNvSpPr txBox="1">
            <a:spLocks noChangeArrowheads="1"/>
          </p:cNvSpPr>
          <p:nvPr/>
        </p:nvSpPr>
        <p:spPr bwMode="auto">
          <a:xfrm>
            <a:off x="6918325" y="5376863"/>
            <a:ext cx="336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x</a:t>
            </a:r>
          </a:p>
        </p:txBody>
      </p:sp>
      <p:sp>
        <p:nvSpPr>
          <p:cNvPr id="150542" name="AutoShape 14"/>
          <p:cNvSpPr>
            <a:spLocks noChangeArrowheads="1"/>
          </p:cNvSpPr>
          <p:nvPr/>
        </p:nvSpPr>
        <p:spPr bwMode="auto">
          <a:xfrm rot="5400000">
            <a:off x="752475" y="24955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505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0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0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0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0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0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0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500"/>
                            </p:stCondLst>
                            <p:childTnLst>
                              <p:par>
                                <p:cTn id="2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6" dur="500"/>
                                        <p:tgtEl>
                                          <p:spTgt spid="150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50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500"/>
                            </p:stCondLst>
                            <p:childTnLst>
                              <p:par>
                                <p:cTn id="32" presetID="1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150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0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0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0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500"/>
                            </p:stCondLst>
                            <p:childTnLst>
                              <p:par>
                                <p:cTn id="41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0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0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0" grpId="0" animBg="1" autoUpdateAnimBg="0"/>
      <p:bldP spid="150531" grpId="0" animBg="1" autoUpdateAnimBg="0"/>
      <p:bldP spid="150534" grpId="0" animBg="1"/>
      <p:bldP spid="150535" grpId="0" animBg="1"/>
      <p:bldP spid="150536" grpId="0" animBg="1"/>
      <p:bldP spid="150538" grpId="0" autoUpdateAnimBg="0"/>
      <p:bldP spid="150539" grpId="0" autoUpdateAnimBg="0"/>
      <p:bldP spid="150540" grpId="0" autoUpdateAnimBg="0"/>
      <p:bldP spid="15054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9" name="Rectangle 3"/>
          <p:cNvSpPr>
            <a:spLocks noChangeArrowheads="1"/>
          </p:cNvSpPr>
          <p:nvPr/>
        </p:nvSpPr>
        <p:spPr bwMode="auto">
          <a:xfrm>
            <a:off x="685800" y="44677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Normal Probability Distribution</a:t>
            </a:r>
          </a:p>
        </p:txBody>
      </p:sp>
      <p:sp>
        <p:nvSpPr>
          <p:cNvPr id="152580" name="Rectangle 4"/>
          <p:cNvSpPr>
            <a:spLocks noChangeArrowheads="1"/>
          </p:cNvSpPr>
          <p:nvPr/>
        </p:nvSpPr>
        <p:spPr bwMode="auto">
          <a:xfrm>
            <a:off x="700088" y="1117600"/>
            <a:ext cx="7772400" cy="617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Characteristics (basis for the empirical rule)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1104900" y="1701800"/>
            <a:ext cx="7270750" cy="1060450"/>
            <a:chOff x="1104900" y="1701800"/>
            <a:chExt cx="7270750" cy="1060450"/>
          </a:xfr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52585" name="Rectangle 9"/>
            <p:cNvSpPr>
              <a:spLocks noChangeArrowheads="1"/>
            </p:cNvSpPr>
            <p:nvPr/>
          </p:nvSpPr>
          <p:spPr bwMode="auto">
            <a:xfrm>
              <a:off x="1104900" y="1701800"/>
              <a:ext cx="7270750" cy="1060450"/>
            </a:xfrm>
            <a:prstGeom prst="rect">
              <a:avLst/>
            </a:prstGeom>
            <a:grpFill/>
            <a:ln w="635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l">
                <a:lnSpc>
                  <a:spcPct val="110000"/>
                </a:lnSpc>
              </a:pPr>
              <a:r>
                <a:rPr lang="en-US" sz="24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                of values of a normal random variable</a:t>
              </a:r>
            </a:p>
            <a:p>
              <a:pPr algn="l">
                <a:lnSpc>
                  <a:spcPct val="110000"/>
                </a:lnSpc>
              </a:pPr>
              <a:r>
                <a:rPr lang="en-US" sz="24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 are within                                                   of its mean.</a:t>
              </a:r>
            </a:p>
          </p:txBody>
        </p:sp>
        <p:sp>
          <p:nvSpPr>
            <p:cNvPr id="152590" name="Rectangle 14"/>
            <p:cNvSpPr>
              <a:spLocks noChangeArrowheads="1"/>
            </p:cNvSpPr>
            <p:nvPr/>
          </p:nvSpPr>
          <p:spPr bwMode="auto">
            <a:xfrm>
              <a:off x="1276350" y="1816100"/>
              <a:ext cx="1047750" cy="419100"/>
            </a:xfrm>
            <a:prstGeom prst="rect">
              <a:avLst/>
            </a:prstGeom>
            <a:grpFill/>
            <a:ln w="635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68.26%</a:t>
              </a:r>
            </a:p>
          </p:txBody>
        </p:sp>
        <p:sp>
          <p:nvSpPr>
            <p:cNvPr id="152593" name="Rectangle 17"/>
            <p:cNvSpPr>
              <a:spLocks noChangeArrowheads="1"/>
            </p:cNvSpPr>
            <p:nvPr/>
          </p:nvSpPr>
          <p:spPr bwMode="auto">
            <a:xfrm>
              <a:off x="2781300" y="2235200"/>
              <a:ext cx="3676650" cy="419100"/>
            </a:xfrm>
            <a:prstGeom prst="rect">
              <a:avLst/>
            </a:prstGeom>
            <a:grpFill/>
            <a:ln w="635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+/- 1 standard deviation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104900" y="2940050"/>
            <a:ext cx="7270750" cy="1079500"/>
            <a:chOff x="1104900" y="2940050"/>
            <a:chExt cx="7270750" cy="1079500"/>
          </a:xfr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52588" name="Rectangle 12"/>
            <p:cNvSpPr>
              <a:spLocks noChangeArrowheads="1"/>
            </p:cNvSpPr>
            <p:nvPr/>
          </p:nvSpPr>
          <p:spPr bwMode="auto">
            <a:xfrm>
              <a:off x="1104900" y="2940050"/>
              <a:ext cx="7270750" cy="1079500"/>
            </a:xfrm>
            <a:prstGeom prst="rect">
              <a:avLst/>
            </a:prstGeom>
            <a:grpFill/>
            <a:ln w="635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l">
                <a:lnSpc>
                  <a:spcPct val="110000"/>
                </a:lnSpc>
              </a:pPr>
              <a:r>
                <a:rPr lang="en-US" sz="24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                of values of a normal random variable</a:t>
              </a:r>
            </a:p>
            <a:p>
              <a:pPr algn="l">
                <a:lnSpc>
                  <a:spcPct val="110000"/>
                </a:lnSpc>
              </a:pPr>
              <a:r>
                <a:rPr lang="en-US" sz="24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 are within                                                   of its mean.</a:t>
              </a:r>
            </a:p>
          </p:txBody>
        </p:sp>
        <p:sp>
          <p:nvSpPr>
            <p:cNvPr id="152591" name="Rectangle 15"/>
            <p:cNvSpPr>
              <a:spLocks noChangeArrowheads="1"/>
            </p:cNvSpPr>
            <p:nvPr/>
          </p:nvSpPr>
          <p:spPr bwMode="auto">
            <a:xfrm>
              <a:off x="1276350" y="3054350"/>
              <a:ext cx="1047750" cy="419100"/>
            </a:xfrm>
            <a:prstGeom prst="rect">
              <a:avLst/>
            </a:prstGeom>
            <a:grpFill/>
            <a:ln w="635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95.44%</a:t>
              </a:r>
            </a:p>
          </p:txBody>
        </p:sp>
        <p:sp>
          <p:nvSpPr>
            <p:cNvPr id="152594" name="Rectangle 18"/>
            <p:cNvSpPr>
              <a:spLocks noChangeArrowheads="1"/>
            </p:cNvSpPr>
            <p:nvPr/>
          </p:nvSpPr>
          <p:spPr bwMode="auto">
            <a:xfrm>
              <a:off x="2762250" y="3473450"/>
              <a:ext cx="3714750" cy="419100"/>
            </a:xfrm>
            <a:prstGeom prst="rect">
              <a:avLst/>
            </a:prstGeom>
            <a:grpFill/>
            <a:ln w="635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l"/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+/- 2 standard deviations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123950" y="4178300"/>
            <a:ext cx="7251700" cy="1079500"/>
            <a:chOff x="1123950" y="4178300"/>
            <a:chExt cx="7251700" cy="1079500"/>
          </a:xfr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52589" name="Rectangle 13"/>
            <p:cNvSpPr>
              <a:spLocks noChangeArrowheads="1"/>
            </p:cNvSpPr>
            <p:nvPr/>
          </p:nvSpPr>
          <p:spPr bwMode="auto">
            <a:xfrm>
              <a:off x="1123950" y="4178300"/>
              <a:ext cx="7251700" cy="1079500"/>
            </a:xfrm>
            <a:prstGeom prst="rect">
              <a:avLst/>
            </a:prstGeom>
            <a:grpFill/>
            <a:ln w="635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l">
                <a:lnSpc>
                  <a:spcPct val="110000"/>
                </a:lnSpc>
              </a:pPr>
              <a:r>
                <a:rPr lang="en-US" sz="24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                of values of a normal random variable</a:t>
              </a:r>
            </a:p>
            <a:p>
              <a:pPr algn="l">
                <a:lnSpc>
                  <a:spcPct val="110000"/>
                </a:lnSpc>
              </a:pPr>
              <a:r>
                <a:rPr lang="en-US" sz="24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 are within                                                   of its mean.</a:t>
              </a:r>
            </a:p>
          </p:txBody>
        </p:sp>
        <p:sp>
          <p:nvSpPr>
            <p:cNvPr id="152592" name="Rectangle 16"/>
            <p:cNvSpPr>
              <a:spLocks noChangeArrowheads="1"/>
            </p:cNvSpPr>
            <p:nvPr/>
          </p:nvSpPr>
          <p:spPr bwMode="auto">
            <a:xfrm>
              <a:off x="1276350" y="4292600"/>
              <a:ext cx="1047750" cy="419100"/>
            </a:xfrm>
            <a:prstGeom prst="rect">
              <a:avLst/>
            </a:prstGeom>
            <a:grpFill/>
            <a:ln w="635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99.72%</a:t>
              </a:r>
            </a:p>
          </p:txBody>
        </p:sp>
        <p:sp>
          <p:nvSpPr>
            <p:cNvPr id="152595" name="Rectangle 19"/>
            <p:cNvSpPr>
              <a:spLocks noChangeArrowheads="1"/>
            </p:cNvSpPr>
            <p:nvPr/>
          </p:nvSpPr>
          <p:spPr bwMode="auto">
            <a:xfrm>
              <a:off x="2781300" y="4711700"/>
              <a:ext cx="3714750" cy="419100"/>
            </a:xfrm>
            <a:prstGeom prst="rect">
              <a:avLst/>
            </a:prstGeom>
            <a:grpFill/>
            <a:ln w="635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l"/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+/- 3 standard deviations</a:t>
              </a:r>
            </a:p>
          </p:txBody>
        </p:sp>
      </p:grpSp>
      <p:sp>
        <p:nvSpPr>
          <p:cNvPr id="152599" name="AutoShape 23"/>
          <p:cNvSpPr>
            <a:spLocks noChangeArrowheads="1"/>
          </p:cNvSpPr>
          <p:nvPr/>
        </p:nvSpPr>
        <p:spPr bwMode="auto">
          <a:xfrm rot="5400000">
            <a:off x="790575" y="21526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01" name="AutoShape 25"/>
          <p:cNvSpPr>
            <a:spLocks noChangeArrowheads="1"/>
          </p:cNvSpPr>
          <p:nvPr/>
        </p:nvSpPr>
        <p:spPr bwMode="auto">
          <a:xfrm rot="5400000">
            <a:off x="790575" y="33909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02" name="AutoShape 26"/>
          <p:cNvSpPr>
            <a:spLocks noChangeArrowheads="1"/>
          </p:cNvSpPr>
          <p:nvPr/>
        </p:nvSpPr>
        <p:spPr bwMode="auto">
          <a:xfrm rot="5400000">
            <a:off x="790575" y="46291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525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2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1526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2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1526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2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99" grpId="0" animBg="1"/>
      <p:bldP spid="152601" grpId="0" animBg="1"/>
      <p:bldP spid="15260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61" name="Rectangle 9"/>
          <p:cNvSpPr>
            <a:spLocks noChangeArrowheads="1"/>
          </p:cNvSpPr>
          <p:nvPr/>
        </p:nvSpPr>
        <p:spPr bwMode="auto">
          <a:xfrm>
            <a:off x="1104900" y="1587500"/>
            <a:ext cx="7188200" cy="4575175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51562" name="Rectangle 10"/>
          <p:cNvSpPr>
            <a:spLocks noChangeArrowheads="1"/>
          </p:cNvSpPr>
          <p:nvPr/>
        </p:nvSpPr>
        <p:spPr bwMode="auto">
          <a:xfrm>
            <a:off x="685800" y="44677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Normal Probability Distribution</a:t>
            </a:r>
          </a:p>
        </p:txBody>
      </p:sp>
      <p:sp>
        <p:nvSpPr>
          <p:cNvPr id="151563" name="Rectangle 11"/>
          <p:cNvSpPr>
            <a:spLocks noChangeArrowheads="1"/>
          </p:cNvSpPr>
          <p:nvPr/>
        </p:nvSpPr>
        <p:spPr bwMode="auto">
          <a:xfrm>
            <a:off x="700088" y="1117600"/>
            <a:ext cx="7772400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Characteristics (basis for the empirical rule)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51565" name="Line 13"/>
          <p:cNvSpPr>
            <a:spLocks noChangeShapeType="1"/>
          </p:cNvSpPr>
          <p:nvPr/>
        </p:nvSpPr>
        <p:spPr bwMode="auto">
          <a:xfrm>
            <a:off x="4718050" y="5157788"/>
            <a:ext cx="0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1569" name="Freeform 17"/>
          <p:cNvSpPr>
            <a:spLocks/>
          </p:cNvSpPr>
          <p:nvPr/>
        </p:nvSpPr>
        <p:spPr bwMode="auto">
          <a:xfrm>
            <a:off x="2338388" y="2919413"/>
            <a:ext cx="4732337" cy="2374900"/>
          </a:xfrm>
          <a:custGeom>
            <a:avLst/>
            <a:gdLst/>
            <a:ahLst/>
            <a:cxnLst>
              <a:cxn ang="0">
                <a:pos x="1441" y="15"/>
              </a:cxn>
              <a:cxn ang="0">
                <a:pos x="1351" y="84"/>
              </a:cxn>
              <a:cxn ang="0">
                <a:pos x="1290" y="168"/>
              </a:cxn>
              <a:cxn ang="0">
                <a:pos x="1241" y="252"/>
              </a:cxn>
              <a:cxn ang="0">
                <a:pos x="1197" y="334"/>
              </a:cxn>
              <a:cxn ang="0">
                <a:pos x="1163" y="408"/>
              </a:cxn>
              <a:cxn ang="0">
                <a:pos x="1123" y="505"/>
              </a:cxn>
              <a:cxn ang="0">
                <a:pos x="1087" y="590"/>
              </a:cxn>
              <a:cxn ang="0">
                <a:pos x="1053" y="674"/>
              </a:cxn>
              <a:cxn ang="0">
                <a:pos x="1023" y="755"/>
              </a:cxn>
              <a:cxn ang="0">
                <a:pos x="987" y="846"/>
              </a:cxn>
              <a:cxn ang="0">
                <a:pos x="951" y="928"/>
              </a:cxn>
              <a:cxn ang="0">
                <a:pos x="914" y="1008"/>
              </a:cxn>
              <a:cxn ang="0">
                <a:pos x="858" y="1100"/>
              </a:cxn>
              <a:cxn ang="0">
                <a:pos x="781" y="1190"/>
              </a:cxn>
              <a:cxn ang="0">
                <a:pos x="709" y="1253"/>
              </a:cxn>
              <a:cxn ang="0">
                <a:pos x="606" y="1316"/>
              </a:cxn>
              <a:cxn ang="0">
                <a:pos x="508" y="1357"/>
              </a:cxn>
              <a:cxn ang="0">
                <a:pos x="401" y="1390"/>
              </a:cxn>
              <a:cxn ang="0">
                <a:pos x="312" y="1415"/>
              </a:cxn>
              <a:cxn ang="0">
                <a:pos x="190" y="1441"/>
              </a:cxn>
              <a:cxn ang="0">
                <a:pos x="94" y="1461"/>
              </a:cxn>
              <a:cxn ang="0">
                <a:pos x="2981" y="1496"/>
              </a:cxn>
              <a:cxn ang="0">
                <a:pos x="2849" y="1461"/>
              </a:cxn>
              <a:cxn ang="0">
                <a:pos x="2786" y="1448"/>
              </a:cxn>
              <a:cxn ang="0">
                <a:pos x="2647" y="1410"/>
              </a:cxn>
              <a:cxn ang="0">
                <a:pos x="2521" y="1367"/>
              </a:cxn>
              <a:cxn ang="0">
                <a:pos x="2394" y="1314"/>
              </a:cxn>
              <a:cxn ang="0">
                <a:pos x="2358" y="1293"/>
              </a:cxn>
              <a:cxn ang="0">
                <a:pos x="2279" y="1237"/>
              </a:cxn>
              <a:cxn ang="0">
                <a:pos x="2213" y="1168"/>
              </a:cxn>
              <a:cxn ang="0">
                <a:pos x="2144" y="1078"/>
              </a:cxn>
              <a:cxn ang="0">
                <a:pos x="2102" y="1011"/>
              </a:cxn>
              <a:cxn ang="0">
                <a:pos x="2066" y="931"/>
              </a:cxn>
              <a:cxn ang="0">
                <a:pos x="2037" y="861"/>
              </a:cxn>
              <a:cxn ang="0">
                <a:pos x="2008" y="791"/>
              </a:cxn>
              <a:cxn ang="0">
                <a:pos x="1967" y="697"/>
              </a:cxn>
              <a:cxn ang="0">
                <a:pos x="1928" y="608"/>
              </a:cxn>
              <a:cxn ang="0">
                <a:pos x="1882" y="507"/>
              </a:cxn>
              <a:cxn ang="0">
                <a:pos x="1838" y="411"/>
              </a:cxn>
              <a:cxn ang="0">
                <a:pos x="1794" y="320"/>
              </a:cxn>
              <a:cxn ang="0">
                <a:pos x="1762" y="259"/>
              </a:cxn>
              <a:cxn ang="0">
                <a:pos x="1727" y="191"/>
              </a:cxn>
              <a:cxn ang="0">
                <a:pos x="1696" y="146"/>
              </a:cxn>
              <a:cxn ang="0">
                <a:pos x="1676" y="121"/>
              </a:cxn>
              <a:cxn ang="0">
                <a:pos x="1642" y="80"/>
              </a:cxn>
              <a:cxn ang="0">
                <a:pos x="1598" y="38"/>
              </a:cxn>
              <a:cxn ang="0">
                <a:pos x="1533" y="5"/>
              </a:cxn>
            </a:cxnLst>
            <a:rect l="0" t="0" r="r" b="b"/>
            <a:pathLst>
              <a:path w="2981" h="1496">
                <a:moveTo>
                  <a:pt x="1503" y="0"/>
                </a:moveTo>
                <a:lnTo>
                  <a:pt x="1474" y="7"/>
                </a:lnTo>
                <a:lnTo>
                  <a:pt x="1441" y="15"/>
                </a:lnTo>
                <a:lnTo>
                  <a:pt x="1406" y="34"/>
                </a:lnTo>
                <a:lnTo>
                  <a:pt x="1377" y="58"/>
                </a:lnTo>
                <a:lnTo>
                  <a:pt x="1351" y="84"/>
                </a:lnTo>
                <a:lnTo>
                  <a:pt x="1329" y="109"/>
                </a:lnTo>
                <a:lnTo>
                  <a:pt x="1311" y="135"/>
                </a:lnTo>
                <a:lnTo>
                  <a:pt x="1290" y="168"/>
                </a:lnTo>
                <a:lnTo>
                  <a:pt x="1276" y="190"/>
                </a:lnTo>
                <a:lnTo>
                  <a:pt x="1258" y="223"/>
                </a:lnTo>
                <a:lnTo>
                  <a:pt x="1241" y="252"/>
                </a:lnTo>
                <a:lnTo>
                  <a:pt x="1222" y="285"/>
                </a:lnTo>
                <a:lnTo>
                  <a:pt x="1211" y="307"/>
                </a:lnTo>
                <a:lnTo>
                  <a:pt x="1197" y="334"/>
                </a:lnTo>
                <a:lnTo>
                  <a:pt x="1186" y="360"/>
                </a:lnTo>
                <a:lnTo>
                  <a:pt x="1175" y="383"/>
                </a:lnTo>
                <a:lnTo>
                  <a:pt x="1163" y="408"/>
                </a:lnTo>
                <a:lnTo>
                  <a:pt x="1151" y="439"/>
                </a:lnTo>
                <a:lnTo>
                  <a:pt x="1136" y="476"/>
                </a:lnTo>
                <a:lnTo>
                  <a:pt x="1123" y="505"/>
                </a:lnTo>
                <a:lnTo>
                  <a:pt x="1114" y="526"/>
                </a:lnTo>
                <a:lnTo>
                  <a:pt x="1099" y="558"/>
                </a:lnTo>
                <a:lnTo>
                  <a:pt x="1087" y="590"/>
                </a:lnTo>
                <a:lnTo>
                  <a:pt x="1077" y="612"/>
                </a:lnTo>
                <a:lnTo>
                  <a:pt x="1063" y="646"/>
                </a:lnTo>
                <a:lnTo>
                  <a:pt x="1053" y="674"/>
                </a:lnTo>
                <a:lnTo>
                  <a:pt x="1043" y="701"/>
                </a:lnTo>
                <a:lnTo>
                  <a:pt x="1033" y="728"/>
                </a:lnTo>
                <a:lnTo>
                  <a:pt x="1023" y="755"/>
                </a:lnTo>
                <a:lnTo>
                  <a:pt x="1013" y="781"/>
                </a:lnTo>
                <a:lnTo>
                  <a:pt x="1002" y="809"/>
                </a:lnTo>
                <a:lnTo>
                  <a:pt x="987" y="846"/>
                </a:lnTo>
                <a:lnTo>
                  <a:pt x="972" y="881"/>
                </a:lnTo>
                <a:lnTo>
                  <a:pt x="962" y="904"/>
                </a:lnTo>
                <a:lnTo>
                  <a:pt x="951" y="928"/>
                </a:lnTo>
                <a:lnTo>
                  <a:pt x="941" y="953"/>
                </a:lnTo>
                <a:lnTo>
                  <a:pt x="930" y="977"/>
                </a:lnTo>
                <a:lnTo>
                  <a:pt x="914" y="1008"/>
                </a:lnTo>
                <a:lnTo>
                  <a:pt x="898" y="1040"/>
                </a:lnTo>
                <a:lnTo>
                  <a:pt x="879" y="1070"/>
                </a:lnTo>
                <a:lnTo>
                  <a:pt x="858" y="1100"/>
                </a:lnTo>
                <a:lnTo>
                  <a:pt x="836" y="1130"/>
                </a:lnTo>
                <a:lnTo>
                  <a:pt x="810" y="1158"/>
                </a:lnTo>
                <a:lnTo>
                  <a:pt x="781" y="1190"/>
                </a:lnTo>
                <a:lnTo>
                  <a:pt x="761" y="1209"/>
                </a:lnTo>
                <a:lnTo>
                  <a:pt x="737" y="1230"/>
                </a:lnTo>
                <a:lnTo>
                  <a:pt x="709" y="1253"/>
                </a:lnTo>
                <a:lnTo>
                  <a:pt x="686" y="1269"/>
                </a:lnTo>
                <a:lnTo>
                  <a:pt x="654" y="1289"/>
                </a:lnTo>
                <a:lnTo>
                  <a:pt x="606" y="1316"/>
                </a:lnTo>
                <a:lnTo>
                  <a:pt x="566" y="1334"/>
                </a:lnTo>
                <a:lnTo>
                  <a:pt x="536" y="1345"/>
                </a:lnTo>
                <a:lnTo>
                  <a:pt x="508" y="1357"/>
                </a:lnTo>
                <a:lnTo>
                  <a:pt x="473" y="1370"/>
                </a:lnTo>
                <a:lnTo>
                  <a:pt x="437" y="1381"/>
                </a:lnTo>
                <a:lnTo>
                  <a:pt x="401" y="1390"/>
                </a:lnTo>
                <a:lnTo>
                  <a:pt x="374" y="1398"/>
                </a:lnTo>
                <a:lnTo>
                  <a:pt x="341" y="1407"/>
                </a:lnTo>
                <a:lnTo>
                  <a:pt x="312" y="1415"/>
                </a:lnTo>
                <a:lnTo>
                  <a:pt x="274" y="1423"/>
                </a:lnTo>
                <a:lnTo>
                  <a:pt x="230" y="1433"/>
                </a:lnTo>
                <a:lnTo>
                  <a:pt x="190" y="1441"/>
                </a:lnTo>
                <a:lnTo>
                  <a:pt x="160" y="1448"/>
                </a:lnTo>
                <a:lnTo>
                  <a:pt x="131" y="1454"/>
                </a:lnTo>
                <a:lnTo>
                  <a:pt x="94" y="1461"/>
                </a:lnTo>
                <a:lnTo>
                  <a:pt x="51" y="1473"/>
                </a:lnTo>
                <a:lnTo>
                  <a:pt x="0" y="1494"/>
                </a:lnTo>
                <a:lnTo>
                  <a:pt x="2981" y="1496"/>
                </a:lnTo>
                <a:lnTo>
                  <a:pt x="2933" y="1478"/>
                </a:lnTo>
                <a:lnTo>
                  <a:pt x="2883" y="1467"/>
                </a:lnTo>
                <a:lnTo>
                  <a:pt x="2849" y="1461"/>
                </a:lnTo>
                <a:lnTo>
                  <a:pt x="2809" y="1453"/>
                </a:lnTo>
                <a:lnTo>
                  <a:pt x="2761" y="1441"/>
                </a:lnTo>
                <a:lnTo>
                  <a:pt x="2786" y="1448"/>
                </a:lnTo>
                <a:lnTo>
                  <a:pt x="2731" y="1433"/>
                </a:lnTo>
                <a:lnTo>
                  <a:pt x="2700" y="1425"/>
                </a:lnTo>
                <a:lnTo>
                  <a:pt x="2647" y="1410"/>
                </a:lnTo>
                <a:lnTo>
                  <a:pt x="2599" y="1394"/>
                </a:lnTo>
                <a:lnTo>
                  <a:pt x="2559" y="1380"/>
                </a:lnTo>
                <a:lnTo>
                  <a:pt x="2521" y="1367"/>
                </a:lnTo>
                <a:lnTo>
                  <a:pt x="2478" y="1352"/>
                </a:lnTo>
                <a:lnTo>
                  <a:pt x="2442" y="1337"/>
                </a:lnTo>
                <a:lnTo>
                  <a:pt x="2394" y="1314"/>
                </a:lnTo>
                <a:lnTo>
                  <a:pt x="2374" y="1302"/>
                </a:lnTo>
                <a:lnTo>
                  <a:pt x="2373" y="1302"/>
                </a:lnTo>
                <a:lnTo>
                  <a:pt x="2358" y="1293"/>
                </a:lnTo>
                <a:lnTo>
                  <a:pt x="2331" y="1278"/>
                </a:lnTo>
                <a:lnTo>
                  <a:pt x="2305" y="1259"/>
                </a:lnTo>
                <a:lnTo>
                  <a:pt x="2279" y="1237"/>
                </a:lnTo>
                <a:lnTo>
                  <a:pt x="2260" y="1219"/>
                </a:lnTo>
                <a:lnTo>
                  <a:pt x="2238" y="1198"/>
                </a:lnTo>
                <a:lnTo>
                  <a:pt x="2213" y="1168"/>
                </a:lnTo>
                <a:lnTo>
                  <a:pt x="2188" y="1137"/>
                </a:lnTo>
                <a:lnTo>
                  <a:pt x="2167" y="1108"/>
                </a:lnTo>
                <a:lnTo>
                  <a:pt x="2144" y="1078"/>
                </a:lnTo>
                <a:lnTo>
                  <a:pt x="2129" y="1053"/>
                </a:lnTo>
                <a:lnTo>
                  <a:pt x="2115" y="1033"/>
                </a:lnTo>
                <a:lnTo>
                  <a:pt x="2102" y="1011"/>
                </a:lnTo>
                <a:lnTo>
                  <a:pt x="2089" y="986"/>
                </a:lnTo>
                <a:lnTo>
                  <a:pt x="2077" y="959"/>
                </a:lnTo>
                <a:lnTo>
                  <a:pt x="2066" y="931"/>
                </a:lnTo>
                <a:lnTo>
                  <a:pt x="2055" y="902"/>
                </a:lnTo>
                <a:lnTo>
                  <a:pt x="2046" y="883"/>
                </a:lnTo>
                <a:lnTo>
                  <a:pt x="2037" y="861"/>
                </a:lnTo>
                <a:lnTo>
                  <a:pt x="2028" y="839"/>
                </a:lnTo>
                <a:lnTo>
                  <a:pt x="2018" y="818"/>
                </a:lnTo>
                <a:lnTo>
                  <a:pt x="2008" y="791"/>
                </a:lnTo>
                <a:lnTo>
                  <a:pt x="1996" y="763"/>
                </a:lnTo>
                <a:lnTo>
                  <a:pt x="1981" y="725"/>
                </a:lnTo>
                <a:lnTo>
                  <a:pt x="1967" y="697"/>
                </a:lnTo>
                <a:lnTo>
                  <a:pt x="1952" y="667"/>
                </a:lnTo>
                <a:lnTo>
                  <a:pt x="1938" y="634"/>
                </a:lnTo>
                <a:lnTo>
                  <a:pt x="1928" y="608"/>
                </a:lnTo>
                <a:lnTo>
                  <a:pt x="1914" y="577"/>
                </a:lnTo>
                <a:lnTo>
                  <a:pt x="1903" y="549"/>
                </a:lnTo>
                <a:lnTo>
                  <a:pt x="1882" y="507"/>
                </a:lnTo>
                <a:lnTo>
                  <a:pt x="1866" y="468"/>
                </a:lnTo>
                <a:lnTo>
                  <a:pt x="1850" y="434"/>
                </a:lnTo>
                <a:lnTo>
                  <a:pt x="1838" y="411"/>
                </a:lnTo>
                <a:lnTo>
                  <a:pt x="1824" y="381"/>
                </a:lnTo>
                <a:lnTo>
                  <a:pt x="1807" y="346"/>
                </a:lnTo>
                <a:lnTo>
                  <a:pt x="1794" y="320"/>
                </a:lnTo>
                <a:lnTo>
                  <a:pt x="1783" y="301"/>
                </a:lnTo>
                <a:lnTo>
                  <a:pt x="1776" y="285"/>
                </a:lnTo>
                <a:lnTo>
                  <a:pt x="1762" y="259"/>
                </a:lnTo>
                <a:lnTo>
                  <a:pt x="1749" y="234"/>
                </a:lnTo>
                <a:lnTo>
                  <a:pt x="1738" y="213"/>
                </a:lnTo>
                <a:lnTo>
                  <a:pt x="1727" y="191"/>
                </a:lnTo>
                <a:lnTo>
                  <a:pt x="1714" y="172"/>
                </a:lnTo>
                <a:lnTo>
                  <a:pt x="1703" y="160"/>
                </a:lnTo>
                <a:lnTo>
                  <a:pt x="1696" y="146"/>
                </a:lnTo>
                <a:lnTo>
                  <a:pt x="1689" y="136"/>
                </a:lnTo>
                <a:lnTo>
                  <a:pt x="1681" y="126"/>
                </a:lnTo>
                <a:lnTo>
                  <a:pt x="1676" y="121"/>
                </a:lnTo>
                <a:lnTo>
                  <a:pt x="1667" y="110"/>
                </a:lnTo>
                <a:lnTo>
                  <a:pt x="1655" y="95"/>
                </a:lnTo>
                <a:lnTo>
                  <a:pt x="1642" y="80"/>
                </a:lnTo>
                <a:lnTo>
                  <a:pt x="1628" y="63"/>
                </a:lnTo>
                <a:lnTo>
                  <a:pt x="1613" y="50"/>
                </a:lnTo>
                <a:lnTo>
                  <a:pt x="1598" y="38"/>
                </a:lnTo>
                <a:lnTo>
                  <a:pt x="1582" y="25"/>
                </a:lnTo>
                <a:lnTo>
                  <a:pt x="1557" y="14"/>
                </a:lnTo>
                <a:lnTo>
                  <a:pt x="1533" y="5"/>
                </a:lnTo>
                <a:lnTo>
                  <a:pt x="1503" y="0"/>
                </a:lnTo>
              </a:path>
            </a:pathLst>
          </a:custGeom>
          <a:noFill/>
          <a:ln w="19050" cap="rnd" cmpd="sng">
            <a:solidFill>
              <a:srgbClr val="66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1570" name="Line 18"/>
          <p:cNvSpPr>
            <a:spLocks noChangeShapeType="1"/>
          </p:cNvSpPr>
          <p:nvPr/>
        </p:nvSpPr>
        <p:spPr bwMode="auto">
          <a:xfrm>
            <a:off x="1935163" y="5292725"/>
            <a:ext cx="55340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1571" name="Text Box 19"/>
          <p:cNvSpPr txBox="1">
            <a:spLocks noChangeArrowheads="1"/>
          </p:cNvSpPr>
          <p:nvPr/>
        </p:nvSpPr>
        <p:spPr bwMode="auto">
          <a:xfrm>
            <a:off x="7470775" y="5056188"/>
            <a:ext cx="336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x</a:t>
            </a:r>
          </a:p>
        </p:txBody>
      </p:sp>
      <p:sp>
        <p:nvSpPr>
          <p:cNvPr id="151577" name="Line 25"/>
          <p:cNvSpPr>
            <a:spLocks noChangeShapeType="1"/>
          </p:cNvSpPr>
          <p:nvPr/>
        </p:nvSpPr>
        <p:spPr bwMode="auto">
          <a:xfrm>
            <a:off x="3994150" y="2566988"/>
            <a:ext cx="3175" cy="2849562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1579" name="Line 27"/>
          <p:cNvSpPr>
            <a:spLocks noChangeShapeType="1"/>
          </p:cNvSpPr>
          <p:nvPr/>
        </p:nvSpPr>
        <p:spPr bwMode="auto">
          <a:xfrm flipH="1">
            <a:off x="5441950" y="2566988"/>
            <a:ext cx="0" cy="2830512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1584" name="Line 32"/>
          <p:cNvSpPr>
            <a:spLocks noChangeShapeType="1"/>
          </p:cNvSpPr>
          <p:nvPr/>
        </p:nvSpPr>
        <p:spPr bwMode="auto">
          <a:xfrm flipH="1">
            <a:off x="6169025" y="2166938"/>
            <a:ext cx="6350" cy="3529012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1585" name="Line 33"/>
          <p:cNvSpPr>
            <a:spLocks noChangeShapeType="1"/>
          </p:cNvSpPr>
          <p:nvPr/>
        </p:nvSpPr>
        <p:spPr bwMode="auto">
          <a:xfrm flipH="1">
            <a:off x="6927850" y="1757363"/>
            <a:ext cx="0" cy="3687762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1586" name="Text Box 34"/>
          <p:cNvSpPr txBox="1">
            <a:spLocks noChangeArrowheads="1"/>
          </p:cNvSpPr>
          <p:nvPr/>
        </p:nvSpPr>
        <p:spPr bwMode="auto">
          <a:xfrm>
            <a:off x="1995488" y="5397500"/>
            <a:ext cx="931862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m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– 3</a:t>
            </a:r>
            <a:r>
              <a:rPr lang="en-US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s</a:t>
            </a:r>
          </a:p>
        </p:txBody>
      </p:sp>
      <p:sp>
        <p:nvSpPr>
          <p:cNvPr id="151587" name="Text Box 35"/>
          <p:cNvSpPr txBox="1">
            <a:spLocks noChangeArrowheads="1"/>
          </p:cNvSpPr>
          <p:nvPr/>
        </p:nvSpPr>
        <p:spPr bwMode="auto">
          <a:xfrm>
            <a:off x="3500438" y="5397500"/>
            <a:ext cx="931862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m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– 1</a:t>
            </a:r>
            <a:r>
              <a:rPr lang="en-US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s</a:t>
            </a:r>
          </a:p>
        </p:txBody>
      </p:sp>
      <p:sp>
        <p:nvSpPr>
          <p:cNvPr id="151588" name="Text Box 36"/>
          <p:cNvSpPr txBox="1">
            <a:spLocks noChangeArrowheads="1"/>
          </p:cNvSpPr>
          <p:nvPr/>
        </p:nvSpPr>
        <p:spPr bwMode="auto">
          <a:xfrm>
            <a:off x="2719388" y="5702300"/>
            <a:ext cx="931862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m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– 2</a:t>
            </a:r>
            <a:r>
              <a:rPr lang="en-US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s</a:t>
            </a:r>
          </a:p>
        </p:txBody>
      </p:sp>
      <p:sp>
        <p:nvSpPr>
          <p:cNvPr id="151590" name="Text Box 38"/>
          <p:cNvSpPr txBox="1">
            <a:spLocks noChangeArrowheads="1"/>
          </p:cNvSpPr>
          <p:nvPr/>
        </p:nvSpPr>
        <p:spPr bwMode="auto">
          <a:xfrm>
            <a:off x="4914900" y="5397500"/>
            <a:ext cx="962025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m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+ 1</a:t>
            </a:r>
            <a:r>
              <a:rPr lang="en-US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s</a:t>
            </a:r>
          </a:p>
        </p:txBody>
      </p:sp>
      <p:sp>
        <p:nvSpPr>
          <p:cNvPr id="151591" name="Text Box 39"/>
          <p:cNvSpPr txBox="1">
            <a:spLocks noChangeArrowheads="1"/>
          </p:cNvSpPr>
          <p:nvPr/>
        </p:nvSpPr>
        <p:spPr bwMode="auto">
          <a:xfrm>
            <a:off x="5638800" y="5702300"/>
            <a:ext cx="962025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m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+ 2</a:t>
            </a:r>
            <a:r>
              <a:rPr lang="en-US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s</a:t>
            </a:r>
          </a:p>
        </p:txBody>
      </p:sp>
      <p:sp>
        <p:nvSpPr>
          <p:cNvPr id="151592" name="Text Box 40"/>
          <p:cNvSpPr txBox="1">
            <a:spLocks noChangeArrowheads="1"/>
          </p:cNvSpPr>
          <p:nvPr/>
        </p:nvSpPr>
        <p:spPr bwMode="auto">
          <a:xfrm>
            <a:off x="6400800" y="5378450"/>
            <a:ext cx="962025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m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+ 3</a:t>
            </a:r>
            <a:r>
              <a:rPr lang="en-US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s</a:t>
            </a:r>
          </a:p>
        </p:txBody>
      </p:sp>
      <p:sp>
        <p:nvSpPr>
          <p:cNvPr id="151593" name="Text Box 41"/>
          <p:cNvSpPr txBox="1">
            <a:spLocks noChangeArrowheads="1"/>
          </p:cNvSpPr>
          <p:nvPr/>
        </p:nvSpPr>
        <p:spPr bwMode="auto">
          <a:xfrm>
            <a:off x="4537075" y="5232400"/>
            <a:ext cx="344488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m</a:t>
            </a:r>
          </a:p>
        </p:txBody>
      </p:sp>
      <p:sp>
        <p:nvSpPr>
          <p:cNvPr id="151595" name="Line 43"/>
          <p:cNvSpPr>
            <a:spLocks noChangeShapeType="1"/>
          </p:cNvSpPr>
          <p:nvPr/>
        </p:nvSpPr>
        <p:spPr bwMode="auto">
          <a:xfrm flipH="1">
            <a:off x="2470150" y="1757363"/>
            <a:ext cx="0" cy="3690937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1596" name="Line 44"/>
          <p:cNvSpPr>
            <a:spLocks noChangeShapeType="1"/>
          </p:cNvSpPr>
          <p:nvPr/>
        </p:nvSpPr>
        <p:spPr bwMode="auto">
          <a:xfrm flipH="1">
            <a:off x="3232150" y="2170113"/>
            <a:ext cx="0" cy="3557587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1604" name="Group 52"/>
          <p:cNvGrpSpPr>
            <a:grpSpLocks/>
          </p:cNvGrpSpPr>
          <p:nvPr/>
        </p:nvGrpSpPr>
        <p:grpSpPr bwMode="auto">
          <a:xfrm>
            <a:off x="3997325" y="2409825"/>
            <a:ext cx="1428750" cy="427038"/>
            <a:chOff x="2514" y="1560"/>
            <a:chExt cx="912" cy="269"/>
          </a:xfrm>
        </p:grpSpPr>
        <p:sp>
          <p:nvSpPr>
            <p:cNvPr id="151581" name="Text Box 29"/>
            <p:cNvSpPr txBox="1">
              <a:spLocks noChangeArrowheads="1"/>
            </p:cNvSpPr>
            <p:nvPr/>
          </p:nvSpPr>
          <p:spPr bwMode="auto">
            <a:xfrm>
              <a:off x="2648" y="1560"/>
              <a:ext cx="669" cy="26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68.26%</a:t>
              </a:r>
            </a:p>
          </p:txBody>
        </p:sp>
        <p:sp>
          <p:nvSpPr>
            <p:cNvPr id="151598" name="Line 46"/>
            <p:cNvSpPr>
              <a:spLocks noChangeShapeType="1"/>
            </p:cNvSpPr>
            <p:nvPr/>
          </p:nvSpPr>
          <p:spPr bwMode="auto">
            <a:xfrm>
              <a:off x="3270" y="1686"/>
              <a:ext cx="1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>
              <a:outerShdw dist="17961" dir="2700000" algn="ctr" rotWithShape="0">
                <a:srgbClr val="292929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51599" name="Line 47"/>
            <p:cNvSpPr>
              <a:spLocks noChangeShapeType="1"/>
            </p:cNvSpPr>
            <p:nvPr/>
          </p:nvSpPr>
          <p:spPr bwMode="auto">
            <a:xfrm flipH="1">
              <a:off x="2514" y="1686"/>
              <a:ext cx="1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>
              <a:outerShdw dist="17961" dir="2700000" algn="ctr" rotWithShape="0">
                <a:srgbClr val="292929"/>
              </a:outerShdw>
            </a:effec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1605" name="Group 53"/>
          <p:cNvGrpSpPr>
            <a:grpSpLocks/>
          </p:cNvGrpSpPr>
          <p:nvPr/>
        </p:nvGrpSpPr>
        <p:grpSpPr bwMode="auto">
          <a:xfrm>
            <a:off x="3248025" y="2000250"/>
            <a:ext cx="2895600" cy="427038"/>
            <a:chOff x="2046" y="1302"/>
            <a:chExt cx="1824" cy="269"/>
          </a:xfrm>
        </p:grpSpPr>
        <p:sp>
          <p:nvSpPr>
            <p:cNvPr id="151582" name="Text Box 30"/>
            <p:cNvSpPr txBox="1">
              <a:spLocks noChangeArrowheads="1"/>
            </p:cNvSpPr>
            <p:nvPr/>
          </p:nvSpPr>
          <p:spPr bwMode="auto">
            <a:xfrm>
              <a:off x="2652" y="1302"/>
              <a:ext cx="660" cy="26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95.44%</a:t>
              </a:r>
            </a:p>
          </p:txBody>
        </p:sp>
        <p:sp>
          <p:nvSpPr>
            <p:cNvPr id="151600" name="Line 48"/>
            <p:cNvSpPr>
              <a:spLocks noChangeShapeType="1"/>
            </p:cNvSpPr>
            <p:nvPr/>
          </p:nvSpPr>
          <p:spPr bwMode="auto">
            <a:xfrm flipH="1">
              <a:off x="2046" y="1434"/>
              <a:ext cx="61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>
              <a:outerShdw dist="17961" dir="2700000" algn="ctr" rotWithShape="0">
                <a:srgbClr val="292929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51601" name="Line 49"/>
            <p:cNvSpPr>
              <a:spLocks noChangeShapeType="1"/>
            </p:cNvSpPr>
            <p:nvPr/>
          </p:nvSpPr>
          <p:spPr bwMode="auto">
            <a:xfrm>
              <a:off x="3264" y="1434"/>
              <a:ext cx="60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>
              <a:outerShdw dist="17961" dir="2700000" algn="ctr" rotWithShape="0">
                <a:srgbClr val="292929"/>
              </a:outerShdw>
            </a:effec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1606" name="Group 54"/>
          <p:cNvGrpSpPr>
            <a:grpSpLocks/>
          </p:cNvGrpSpPr>
          <p:nvPr/>
        </p:nvGrpSpPr>
        <p:grpSpPr bwMode="auto">
          <a:xfrm>
            <a:off x="2514600" y="1600200"/>
            <a:ext cx="4381500" cy="427038"/>
            <a:chOff x="1584" y="1050"/>
            <a:chExt cx="2760" cy="269"/>
          </a:xfrm>
        </p:grpSpPr>
        <p:sp>
          <p:nvSpPr>
            <p:cNvPr id="151583" name="Text Box 31"/>
            <p:cNvSpPr txBox="1">
              <a:spLocks noChangeArrowheads="1"/>
            </p:cNvSpPr>
            <p:nvPr/>
          </p:nvSpPr>
          <p:spPr bwMode="auto">
            <a:xfrm>
              <a:off x="2652" y="1050"/>
              <a:ext cx="660" cy="26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99.72%</a:t>
              </a:r>
            </a:p>
          </p:txBody>
        </p:sp>
        <p:sp>
          <p:nvSpPr>
            <p:cNvPr id="151602" name="Line 50"/>
            <p:cNvSpPr>
              <a:spLocks noChangeShapeType="1"/>
            </p:cNvSpPr>
            <p:nvPr/>
          </p:nvSpPr>
          <p:spPr bwMode="auto">
            <a:xfrm>
              <a:off x="3270" y="1176"/>
              <a:ext cx="107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>
              <a:outerShdw dist="17961" dir="2700000" algn="ctr" rotWithShape="0">
                <a:srgbClr val="292929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51603" name="Line 51"/>
            <p:cNvSpPr>
              <a:spLocks noChangeShapeType="1"/>
            </p:cNvSpPr>
            <p:nvPr/>
          </p:nvSpPr>
          <p:spPr bwMode="auto">
            <a:xfrm flipH="1">
              <a:off x="1584" y="1176"/>
              <a:ext cx="107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>
              <a:outerShdw dist="17961" dir="2700000" algn="ctr" rotWithShape="0">
                <a:srgbClr val="292929"/>
              </a:outerShdw>
            </a:effec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1607" name="AutoShape 55"/>
          <p:cNvSpPr>
            <a:spLocks noChangeArrowheads="1"/>
          </p:cNvSpPr>
          <p:nvPr/>
        </p:nvSpPr>
        <p:spPr bwMode="auto">
          <a:xfrm rot="5400000">
            <a:off x="790575" y="253682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1608" name="AutoShape 56"/>
          <p:cNvSpPr>
            <a:spLocks noChangeArrowheads="1"/>
          </p:cNvSpPr>
          <p:nvPr/>
        </p:nvSpPr>
        <p:spPr bwMode="auto">
          <a:xfrm rot="5400000">
            <a:off x="790575" y="215582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1609" name="AutoShape 57"/>
          <p:cNvSpPr>
            <a:spLocks noChangeArrowheads="1"/>
          </p:cNvSpPr>
          <p:nvPr/>
        </p:nvSpPr>
        <p:spPr bwMode="auto">
          <a:xfrm rot="5400000">
            <a:off x="790575" y="175577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1610" name="AutoShape 58"/>
          <p:cNvSpPr>
            <a:spLocks noChangeArrowheads="1"/>
          </p:cNvSpPr>
          <p:nvPr/>
        </p:nvSpPr>
        <p:spPr bwMode="auto">
          <a:xfrm rot="5400000">
            <a:off x="790575" y="375602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516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1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1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151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151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" dur="500"/>
                                        <p:tgtEl>
                                          <p:spTgt spid="151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151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1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51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6" dur="500"/>
                                        <p:tgtEl>
                                          <p:spTgt spid="1516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1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151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151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151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151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1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1" dur="500"/>
                                        <p:tgtEl>
                                          <p:spTgt spid="1516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1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6" dur="500"/>
                                        <p:tgtEl>
                                          <p:spTgt spid="151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0" dur="500"/>
                                        <p:tgtEl>
                                          <p:spTgt spid="151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4" dur="500"/>
                                        <p:tgtEl>
                                          <p:spTgt spid="151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500"/>
                            </p:stCondLst>
                            <p:childTnLst>
                              <p:par>
                                <p:cTn id="7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8" dur="500"/>
                                        <p:tgtEl>
                                          <p:spTgt spid="151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000"/>
                            </p:stCondLst>
                            <p:childTnLst>
                              <p:par>
                                <p:cTn id="80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51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4500"/>
                            </p:stCondLst>
                            <p:childTnLst>
                              <p:par>
                                <p:cTn id="84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6" dur="500"/>
                                        <p:tgtEl>
                                          <p:spTgt spid="1516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1" dur="500"/>
                                        <p:tgtEl>
                                          <p:spTgt spid="151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95" dur="500"/>
                                        <p:tgtEl>
                                          <p:spTgt spid="151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9" dur="500"/>
                                        <p:tgtEl>
                                          <p:spTgt spid="151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500"/>
                            </p:stCondLst>
                            <p:childTnLst>
                              <p:par>
                                <p:cTn id="101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03" dur="500"/>
                                        <p:tgtEl>
                                          <p:spTgt spid="151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000"/>
                            </p:stCondLst>
                            <p:childTnLst>
                              <p:par>
                                <p:cTn id="105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51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61" grpId="0" animBg="1"/>
      <p:bldP spid="151565" grpId="0" animBg="1"/>
      <p:bldP spid="151569" grpId="0" animBg="1"/>
      <p:bldP spid="151570" grpId="0" animBg="1"/>
      <p:bldP spid="151571" grpId="0" autoUpdateAnimBg="0"/>
      <p:bldP spid="151577" grpId="0" animBg="1"/>
      <p:bldP spid="151579" grpId="0" animBg="1"/>
      <p:bldP spid="151584" grpId="0" animBg="1"/>
      <p:bldP spid="151585" grpId="0" animBg="1"/>
      <p:bldP spid="151586" grpId="0" autoUpdateAnimBg="0"/>
      <p:bldP spid="151587" grpId="0" autoUpdateAnimBg="0"/>
      <p:bldP spid="151588" grpId="0" autoUpdateAnimBg="0"/>
      <p:bldP spid="151590" grpId="0" autoUpdateAnimBg="0"/>
      <p:bldP spid="151591" grpId="0" autoUpdateAnimBg="0"/>
      <p:bldP spid="151592" grpId="0" autoUpdateAnimBg="0"/>
      <p:bldP spid="151593" grpId="0" autoUpdateAnimBg="0"/>
      <p:bldP spid="151595" grpId="0" animBg="1"/>
      <p:bldP spid="151596" grpId="0" animBg="1"/>
      <p:bldP spid="151607" grpId="0" animBg="1"/>
      <p:bldP spid="151608" grpId="0" animBg="1"/>
      <p:bldP spid="151609" grpId="0" animBg="1"/>
      <p:bldP spid="1516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4775"/>
            <a:ext cx="7772400" cy="673100"/>
          </a:xfrm>
          <a:noFill/>
          <a:ln/>
        </p:spPr>
        <p:txBody>
          <a:bodyPr/>
          <a:lstStyle/>
          <a:p>
            <a:r>
              <a:rPr lang="en-US" dirty="0"/>
              <a:t>Standard Normal Probability Distribution</a:t>
            </a:r>
          </a:p>
        </p:txBody>
      </p: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1104900" y="1701800"/>
            <a:ext cx="7194550" cy="1784350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A random variable having a normal distribution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with a mean of 0 and a standard deviation of 1 is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said to have a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standard normal probability</a:t>
            </a:r>
          </a:p>
          <a:p>
            <a:pPr algn="l"/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distribution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</a:t>
            </a:r>
          </a:p>
        </p:txBody>
      </p:sp>
      <p:sp>
        <p:nvSpPr>
          <p:cNvPr id="13327" name="AutoShape 15"/>
          <p:cNvSpPr>
            <a:spLocks noChangeArrowheads="1"/>
          </p:cNvSpPr>
          <p:nvPr/>
        </p:nvSpPr>
        <p:spPr bwMode="auto">
          <a:xfrm rot="5400000">
            <a:off x="790575" y="23431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700088" y="1117600"/>
            <a:ext cx="7772400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Characteristics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5" grpId="0" animBg="1" autoUpdateAnimBg="0"/>
      <p:bldP spid="1332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ChangeArrowheads="1"/>
          </p:cNvSpPr>
          <p:nvPr/>
        </p:nvSpPr>
        <p:spPr bwMode="auto">
          <a:xfrm>
            <a:off x="1104900" y="2908300"/>
            <a:ext cx="7188200" cy="2781300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80228" name="Freeform 4"/>
          <p:cNvSpPr>
            <a:spLocks/>
          </p:cNvSpPr>
          <p:nvPr/>
        </p:nvSpPr>
        <p:spPr bwMode="auto">
          <a:xfrm>
            <a:off x="2638425" y="3138488"/>
            <a:ext cx="3940175" cy="1862137"/>
          </a:xfrm>
          <a:custGeom>
            <a:avLst/>
            <a:gdLst/>
            <a:ahLst/>
            <a:cxnLst>
              <a:cxn ang="0">
                <a:pos x="1209" y="12"/>
              </a:cxn>
              <a:cxn ang="0">
                <a:pos x="1132" y="66"/>
              </a:cxn>
              <a:cxn ang="0">
                <a:pos x="1082" y="131"/>
              </a:cxn>
              <a:cxn ang="0">
                <a:pos x="1040" y="197"/>
              </a:cxn>
              <a:cxn ang="0">
                <a:pos x="1003" y="262"/>
              </a:cxn>
              <a:cxn ang="0">
                <a:pos x="975" y="320"/>
              </a:cxn>
              <a:cxn ang="0">
                <a:pos x="941" y="395"/>
              </a:cxn>
              <a:cxn ang="0">
                <a:pos x="910" y="462"/>
              </a:cxn>
              <a:cxn ang="0">
                <a:pos x="881" y="528"/>
              </a:cxn>
              <a:cxn ang="0">
                <a:pos x="856" y="591"/>
              </a:cxn>
              <a:cxn ang="0">
                <a:pos x="826" y="663"/>
              </a:cxn>
              <a:cxn ang="0">
                <a:pos x="796" y="727"/>
              </a:cxn>
              <a:cxn ang="0">
                <a:pos x="765" y="790"/>
              </a:cxn>
              <a:cxn ang="0">
                <a:pos x="717" y="862"/>
              </a:cxn>
              <a:cxn ang="0">
                <a:pos x="653" y="932"/>
              </a:cxn>
              <a:cxn ang="0">
                <a:pos x="592" y="981"/>
              </a:cxn>
              <a:cxn ang="0">
                <a:pos x="506" y="1031"/>
              </a:cxn>
              <a:cxn ang="0">
                <a:pos x="423" y="1063"/>
              </a:cxn>
              <a:cxn ang="0">
                <a:pos x="333" y="1089"/>
              </a:cxn>
              <a:cxn ang="0">
                <a:pos x="258" y="1108"/>
              </a:cxn>
              <a:cxn ang="0">
                <a:pos x="155" y="1129"/>
              </a:cxn>
              <a:cxn ang="0">
                <a:pos x="54" y="1146"/>
              </a:cxn>
              <a:cxn ang="0">
                <a:pos x="2482" y="1173"/>
              </a:cxn>
              <a:cxn ang="0">
                <a:pos x="2395" y="1143"/>
              </a:cxn>
              <a:cxn ang="0">
                <a:pos x="2341" y="1132"/>
              </a:cxn>
              <a:cxn ang="0">
                <a:pos x="2224" y="1104"/>
              </a:cxn>
              <a:cxn ang="0">
                <a:pos x="2118" y="1071"/>
              </a:cxn>
              <a:cxn ang="0">
                <a:pos x="2011" y="1029"/>
              </a:cxn>
              <a:cxn ang="0">
                <a:pos x="1980" y="1013"/>
              </a:cxn>
              <a:cxn ang="0">
                <a:pos x="1914" y="969"/>
              </a:cxn>
              <a:cxn ang="0">
                <a:pos x="1859" y="915"/>
              </a:cxn>
              <a:cxn ang="0">
                <a:pos x="1801" y="845"/>
              </a:cxn>
              <a:cxn ang="0">
                <a:pos x="1765" y="792"/>
              </a:cxn>
              <a:cxn ang="0">
                <a:pos x="1735" y="729"/>
              </a:cxn>
              <a:cxn ang="0">
                <a:pos x="1710" y="674"/>
              </a:cxn>
              <a:cxn ang="0">
                <a:pos x="1686" y="619"/>
              </a:cxn>
              <a:cxn ang="0">
                <a:pos x="1651" y="546"/>
              </a:cxn>
              <a:cxn ang="0">
                <a:pos x="1618" y="476"/>
              </a:cxn>
              <a:cxn ang="0">
                <a:pos x="1580" y="397"/>
              </a:cxn>
              <a:cxn ang="0">
                <a:pos x="1543" y="322"/>
              </a:cxn>
              <a:cxn ang="0">
                <a:pos x="1506" y="251"/>
              </a:cxn>
              <a:cxn ang="0">
                <a:pos x="1479" y="203"/>
              </a:cxn>
              <a:cxn ang="0">
                <a:pos x="1449" y="150"/>
              </a:cxn>
              <a:cxn ang="0">
                <a:pos x="1423" y="114"/>
              </a:cxn>
              <a:cxn ang="0">
                <a:pos x="1407" y="95"/>
              </a:cxn>
              <a:cxn ang="0">
                <a:pos x="1378" y="62"/>
              </a:cxn>
              <a:cxn ang="0">
                <a:pos x="1341" y="30"/>
              </a:cxn>
              <a:cxn ang="0">
                <a:pos x="1286" y="4"/>
              </a:cxn>
            </a:cxnLst>
            <a:rect l="0" t="0" r="r" b="b"/>
            <a:pathLst>
              <a:path w="2482" h="1173">
                <a:moveTo>
                  <a:pt x="1260" y="0"/>
                </a:moveTo>
                <a:lnTo>
                  <a:pt x="1236" y="5"/>
                </a:lnTo>
                <a:lnTo>
                  <a:pt x="1209" y="12"/>
                </a:lnTo>
                <a:lnTo>
                  <a:pt x="1179" y="27"/>
                </a:lnTo>
                <a:lnTo>
                  <a:pt x="1155" y="45"/>
                </a:lnTo>
                <a:lnTo>
                  <a:pt x="1132" y="66"/>
                </a:lnTo>
                <a:lnTo>
                  <a:pt x="1114" y="85"/>
                </a:lnTo>
                <a:lnTo>
                  <a:pt x="1099" y="106"/>
                </a:lnTo>
                <a:lnTo>
                  <a:pt x="1082" y="131"/>
                </a:lnTo>
                <a:lnTo>
                  <a:pt x="1070" y="149"/>
                </a:lnTo>
                <a:lnTo>
                  <a:pt x="1054" y="175"/>
                </a:lnTo>
                <a:lnTo>
                  <a:pt x="1040" y="197"/>
                </a:lnTo>
                <a:lnTo>
                  <a:pt x="1024" y="223"/>
                </a:lnTo>
                <a:lnTo>
                  <a:pt x="1015" y="240"/>
                </a:lnTo>
                <a:lnTo>
                  <a:pt x="1003" y="262"/>
                </a:lnTo>
                <a:lnTo>
                  <a:pt x="994" y="282"/>
                </a:lnTo>
                <a:lnTo>
                  <a:pt x="984" y="300"/>
                </a:lnTo>
                <a:lnTo>
                  <a:pt x="975" y="320"/>
                </a:lnTo>
                <a:lnTo>
                  <a:pt x="964" y="344"/>
                </a:lnTo>
                <a:lnTo>
                  <a:pt x="951" y="373"/>
                </a:lnTo>
                <a:lnTo>
                  <a:pt x="941" y="395"/>
                </a:lnTo>
                <a:lnTo>
                  <a:pt x="933" y="412"/>
                </a:lnTo>
                <a:lnTo>
                  <a:pt x="921" y="437"/>
                </a:lnTo>
                <a:lnTo>
                  <a:pt x="910" y="462"/>
                </a:lnTo>
                <a:lnTo>
                  <a:pt x="902" y="479"/>
                </a:lnTo>
                <a:lnTo>
                  <a:pt x="890" y="506"/>
                </a:lnTo>
                <a:lnTo>
                  <a:pt x="881" y="528"/>
                </a:lnTo>
                <a:lnTo>
                  <a:pt x="873" y="549"/>
                </a:lnTo>
                <a:lnTo>
                  <a:pt x="865" y="570"/>
                </a:lnTo>
                <a:lnTo>
                  <a:pt x="856" y="591"/>
                </a:lnTo>
                <a:lnTo>
                  <a:pt x="848" y="612"/>
                </a:lnTo>
                <a:lnTo>
                  <a:pt x="839" y="633"/>
                </a:lnTo>
                <a:lnTo>
                  <a:pt x="826" y="663"/>
                </a:lnTo>
                <a:lnTo>
                  <a:pt x="814" y="690"/>
                </a:lnTo>
                <a:lnTo>
                  <a:pt x="805" y="708"/>
                </a:lnTo>
                <a:lnTo>
                  <a:pt x="796" y="727"/>
                </a:lnTo>
                <a:lnTo>
                  <a:pt x="787" y="747"/>
                </a:lnTo>
                <a:lnTo>
                  <a:pt x="778" y="765"/>
                </a:lnTo>
                <a:lnTo>
                  <a:pt x="765" y="790"/>
                </a:lnTo>
                <a:lnTo>
                  <a:pt x="751" y="814"/>
                </a:lnTo>
                <a:lnTo>
                  <a:pt x="735" y="838"/>
                </a:lnTo>
                <a:lnTo>
                  <a:pt x="717" y="862"/>
                </a:lnTo>
                <a:lnTo>
                  <a:pt x="699" y="885"/>
                </a:lnTo>
                <a:lnTo>
                  <a:pt x="677" y="907"/>
                </a:lnTo>
                <a:lnTo>
                  <a:pt x="653" y="932"/>
                </a:lnTo>
                <a:lnTo>
                  <a:pt x="636" y="947"/>
                </a:lnTo>
                <a:lnTo>
                  <a:pt x="616" y="963"/>
                </a:lnTo>
                <a:lnTo>
                  <a:pt x="592" y="981"/>
                </a:lnTo>
                <a:lnTo>
                  <a:pt x="572" y="994"/>
                </a:lnTo>
                <a:lnTo>
                  <a:pt x="546" y="1009"/>
                </a:lnTo>
                <a:lnTo>
                  <a:pt x="506" y="1031"/>
                </a:lnTo>
                <a:lnTo>
                  <a:pt x="472" y="1045"/>
                </a:lnTo>
                <a:lnTo>
                  <a:pt x="446" y="1054"/>
                </a:lnTo>
                <a:lnTo>
                  <a:pt x="423" y="1063"/>
                </a:lnTo>
                <a:lnTo>
                  <a:pt x="393" y="1073"/>
                </a:lnTo>
                <a:lnTo>
                  <a:pt x="363" y="1082"/>
                </a:lnTo>
                <a:lnTo>
                  <a:pt x="333" y="1089"/>
                </a:lnTo>
                <a:lnTo>
                  <a:pt x="310" y="1095"/>
                </a:lnTo>
                <a:lnTo>
                  <a:pt x="282" y="1102"/>
                </a:lnTo>
                <a:lnTo>
                  <a:pt x="258" y="1108"/>
                </a:lnTo>
                <a:lnTo>
                  <a:pt x="226" y="1115"/>
                </a:lnTo>
                <a:lnTo>
                  <a:pt x="183" y="1123"/>
                </a:lnTo>
                <a:lnTo>
                  <a:pt x="155" y="1129"/>
                </a:lnTo>
                <a:lnTo>
                  <a:pt x="130" y="1134"/>
                </a:lnTo>
                <a:lnTo>
                  <a:pt x="109" y="1137"/>
                </a:lnTo>
                <a:lnTo>
                  <a:pt x="54" y="1146"/>
                </a:lnTo>
                <a:lnTo>
                  <a:pt x="3" y="1158"/>
                </a:lnTo>
                <a:lnTo>
                  <a:pt x="0" y="1173"/>
                </a:lnTo>
                <a:lnTo>
                  <a:pt x="2482" y="1173"/>
                </a:lnTo>
                <a:lnTo>
                  <a:pt x="2454" y="1161"/>
                </a:lnTo>
                <a:lnTo>
                  <a:pt x="2427" y="1152"/>
                </a:lnTo>
                <a:lnTo>
                  <a:pt x="2395" y="1143"/>
                </a:lnTo>
                <a:lnTo>
                  <a:pt x="2361" y="1138"/>
                </a:lnTo>
                <a:lnTo>
                  <a:pt x="2320" y="1129"/>
                </a:lnTo>
                <a:lnTo>
                  <a:pt x="2341" y="1132"/>
                </a:lnTo>
                <a:lnTo>
                  <a:pt x="2295" y="1123"/>
                </a:lnTo>
                <a:lnTo>
                  <a:pt x="2268" y="1116"/>
                </a:lnTo>
                <a:lnTo>
                  <a:pt x="2224" y="1104"/>
                </a:lnTo>
                <a:lnTo>
                  <a:pt x="2184" y="1092"/>
                </a:lnTo>
                <a:lnTo>
                  <a:pt x="2150" y="1081"/>
                </a:lnTo>
                <a:lnTo>
                  <a:pt x="2118" y="1071"/>
                </a:lnTo>
                <a:lnTo>
                  <a:pt x="2082" y="1059"/>
                </a:lnTo>
                <a:lnTo>
                  <a:pt x="2051" y="1047"/>
                </a:lnTo>
                <a:lnTo>
                  <a:pt x="2011" y="1029"/>
                </a:lnTo>
                <a:lnTo>
                  <a:pt x="1994" y="1020"/>
                </a:lnTo>
                <a:lnTo>
                  <a:pt x="1993" y="1020"/>
                </a:lnTo>
                <a:lnTo>
                  <a:pt x="1980" y="1013"/>
                </a:lnTo>
                <a:lnTo>
                  <a:pt x="1956" y="1001"/>
                </a:lnTo>
                <a:lnTo>
                  <a:pt x="1936" y="986"/>
                </a:lnTo>
                <a:lnTo>
                  <a:pt x="1914" y="969"/>
                </a:lnTo>
                <a:lnTo>
                  <a:pt x="1898" y="955"/>
                </a:lnTo>
                <a:lnTo>
                  <a:pt x="1880" y="938"/>
                </a:lnTo>
                <a:lnTo>
                  <a:pt x="1859" y="915"/>
                </a:lnTo>
                <a:lnTo>
                  <a:pt x="1838" y="891"/>
                </a:lnTo>
                <a:lnTo>
                  <a:pt x="1820" y="868"/>
                </a:lnTo>
                <a:lnTo>
                  <a:pt x="1801" y="845"/>
                </a:lnTo>
                <a:lnTo>
                  <a:pt x="1788" y="825"/>
                </a:lnTo>
                <a:lnTo>
                  <a:pt x="1776" y="809"/>
                </a:lnTo>
                <a:lnTo>
                  <a:pt x="1765" y="792"/>
                </a:lnTo>
                <a:lnTo>
                  <a:pt x="1754" y="772"/>
                </a:lnTo>
                <a:lnTo>
                  <a:pt x="1744" y="751"/>
                </a:lnTo>
                <a:lnTo>
                  <a:pt x="1735" y="729"/>
                </a:lnTo>
                <a:lnTo>
                  <a:pt x="1725" y="707"/>
                </a:lnTo>
                <a:lnTo>
                  <a:pt x="1718" y="692"/>
                </a:lnTo>
                <a:lnTo>
                  <a:pt x="1710" y="674"/>
                </a:lnTo>
                <a:lnTo>
                  <a:pt x="1703" y="657"/>
                </a:lnTo>
                <a:lnTo>
                  <a:pt x="1695" y="641"/>
                </a:lnTo>
                <a:lnTo>
                  <a:pt x="1686" y="619"/>
                </a:lnTo>
                <a:lnTo>
                  <a:pt x="1676" y="598"/>
                </a:lnTo>
                <a:lnTo>
                  <a:pt x="1663" y="568"/>
                </a:lnTo>
                <a:lnTo>
                  <a:pt x="1651" y="546"/>
                </a:lnTo>
                <a:lnTo>
                  <a:pt x="1639" y="522"/>
                </a:lnTo>
                <a:lnTo>
                  <a:pt x="1627" y="497"/>
                </a:lnTo>
                <a:lnTo>
                  <a:pt x="1618" y="476"/>
                </a:lnTo>
                <a:lnTo>
                  <a:pt x="1607" y="452"/>
                </a:lnTo>
                <a:lnTo>
                  <a:pt x="1597" y="430"/>
                </a:lnTo>
                <a:lnTo>
                  <a:pt x="1580" y="397"/>
                </a:lnTo>
                <a:lnTo>
                  <a:pt x="1566" y="366"/>
                </a:lnTo>
                <a:lnTo>
                  <a:pt x="1553" y="340"/>
                </a:lnTo>
                <a:lnTo>
                  <a:pt x="1543" y="322"/>
                </a:lnTo>
                <a:lnTo>
                  <a:pt x="1531" y="298"/>
                </a:lnTo>
                <a:lnTo>
                  <a:pt x="1517" y="271"/>
                </a:lnTo>
                <a:lnTo>
                  <a:pt x="1506" y="251"/>
                </a:lnTo>
                <a:lnTo>
                  <a:pt x="1497" y="236"/>
                </a:lnTo>
                <a:lnTo>
                  <a:pt x="1490" y="223"/>
                </a:lnTo>
                <a:lnTo>
                  <a:pt x="1479" y="203"/>
                </a:lnTo>
                <a:lnTo>
                  <a:pt x="1468" y="183"/>
                </a:lnTo>
                <a:lnTo>
                  <a:pt x="1459" y="167"/>
                </a:lnTo>
                <a:lnTo>
                  <a:pt x="1449" y="150"/>
                </a:lnTo>
                <a:lnTo>
                  <a:pt x="1438" y="135"/>
                </a:lnTo>
                <a:lnTo>
                  <a:pt x="1429" y="125"/>
                </a:lnTo>
                <a:lnTo>
                  <a:pt x="1423" y="114"/>
                </a:lnTo>
                <a:lnTo>
                  <a:pt x="1417" y="107"/>
                </a:lnTo>
                <a:lnTo>
                  <a:pt x="1411" y="99"/>
                </a:lnTo>
                <a:lnTo>
                  <a:pt x="1407" y="95"/>
                </a:lnTo>
                <a:lnTo>
                  <a:pt x="1399" y="86"/>
                </a:lnTo>
                <a:lnTo>
                  <a:pt x="1389" y="74"/>
                </a:lnTo>
                <a:lnTo>
                  <a:pt x="1378" y="62"/>
                </a:lnTo>
                <a:lnTo>
                  <a:pt x="1366" y="50"/>
                </a:lnTo>
                <a:lnTo>
                  <a:pt x="1354" y="39"/>
                </a:lnTo>
                <a:lnTo>
                  <a:pt x="1341" y="30"/>
                </a:lnTo>
                <a:lnTo>
                  <a:pt x="1327" y="19"/>
                </a:lnTo>
                <a:lnTo>
                  <a:pt x="1306" y="11"/>
                </a:lnTo>
                <a:lnTo>
                  <a:pt x="1286" y="4"/>
                </a:lnTo>
                <a:lnTo>
                  <a:pt x="1261" y="0"/>
                </a:lnTo>
              </a:path>
            </a:pathLst>
          </a:custGeom>
          <a:gradFill flip="none" rotWithShape="1">
            <a:gsLst>
              <a:gs pos="0">
                <a:srgbClr val="527B0F">
                  <a:shade val="30000"/>
                  <a:satMod val="115000"/>
                </a:srgbClr>
              </a:gs>
              <a:gs pos="50000">
                <a:srgbClr val="527B0F">
                  <a:shade val="67500"/>
                  <a:satMod val="115000"/>
                </a:srgbClr>
              </a:gs>
              <a:gs pos="100000">
                <a:srgbClr val="527B0F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0229" name="Line 5"/>
          <p:cNvSpPr>
            <a:spLocks noChangeShapeType="1"/>
          </p:cNvSpPr>
          <p:nvPr/>
        </p:nvSpPr>
        <p:spPr bwMode="auto">
          <a:xfrm>
            <a:off x="4686300" y="4902200"/>
            <a:ext cx="0" cy="231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0230" name="Text Box 6"/>
          <p:cNvSpPr txBox="1">
            <a:spLocks noChangeArrowheads="1"/>
          </p:cNvSpPr>
          <p:nvPr/>
        </p:nvSpPr>
        <p:spPr bwMode="auto">
          <a:xfrm>
            <a:off x="5153025" y="3228975"/>
            <a:ext cx="782638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s 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= 1</a:t>
            </a:r>
          </a:p>
        </p:txBody>
      </p:sp>
      <p:sp>
        <p:nvSpPr>
          <p:cNvPr id="180231" name="Text Box 7"/>
          <p:cNvSpPr txBox="1">
            <a:spLocks noChangeArrowheads="1"/>
          </p:cNvSpPr>
          <p:nvPr/>
        </p:nvSpPr>
        <p:spPr bwMode="auto">
          <a:xfrm>
            <a:off x="4525963" y="5149850"/>
            <a:ext cx="323850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0</a:t>
            </a:r>
            <a:endParaRPr lang="en-US" i="1">
              <a:effectLst>
                <a:outerShdw blurRad="38100" dist="38100" dir="2700000" algn="tl">
                  <a:srgbClr val="000000"/>
                </a:outerShdw>
              </a:effectLst>
              <a:latin typeface="Symbol" pitchFamily="18" charset="2"/>
            </a:endParaRPr>
          </a:p>
        </p:txBody>
      </p:sp>
      <p:sp>
        <p:nvSpPr>
          <p:cNvPr id="180232" name="Text Box 8"/>
          <p:cNvSpPr txBox="1">
            <a:spLocks noChangeArrowheads="1"/>
          </p:cNvSpPr>
          <p:nvPr/>
        </p:nvSpPr>
        <p:spPr bwMode="auto">
          <a:xfrm>
            <a:off x="6907213" y="4786313"/>
            <a:ext cx="319087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z</a:t>
            </a:r>
          </a:p>
        </p:txBody>
      </p:sp>
      <p:sp>
        <p:nvSpPr>
          <p:cNvPr id="180233" name="Rectangle 9"/>
          <p:cNvSpPr>
            <a:spLocks noChangeArrowheads="1"/>
          </p:cNvSpPr>
          <p:nvPr/>
        </p:nvSpPr>
        <p:spPr bwMode="auto">
          <a:xfrm>
            <a:off x="1104900" y="1701800"/>
            <a:ext cx="7175500" cy="1098550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The letter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z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is used to designate the standard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normal random variable.</a:t>
            </a:r>
          </a:p>
        </p:txBody>
      </p:sp>
      <p:sp>
        <p:nvSpPr>
          <p:cNvPr id="180234" name="Rectangle 10"/>
          <p:cNvSpPr>
            <a:spLocks noChangeArrowheads="1"/>
          </p:cNvSpPr>
          <p:nvPr/>
        </p:nvSpPr>
        <p:spPr bwMode="auto">
          <a:xfrm>
            <a:off x="685800" y="104775"/>
            <a:ext cx="7772400" cy="673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Standard Normal Probability Distribution</a:t>
            </a:r>
          </a:p>
        </p:txBody>
      </p:sp>
      <p:sp>
        <p:nvSpPr>
          <p:cNvPr id="180235" name="AutoShape 11"/>
          <p:cNvSpPr>
            <a:spLocks noChangeArrowheads="1"/>
          </p:cNvSpPr>
          <p:nvPr/>
        </p:nvSpPr>
        <p:spPr bwMode="auto">
          <a:xfrm rot="5400000">
            <a:off x="790575" y="21336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80237" name="Rectangle 13"/>
          <p:cNvSpPr>
            <a:spLocks noChangeArrowheads="1"/>
          </p:cNvSpPr>
          <p:nvPr/>
        </p:nvSpPr>
        <p:spPr bwMode="auto">
          <a:xfrm>
            <a:off x="700088" y="1117600"/>
            <a:ext cx="7772400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Characteristics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80227" name="Line 3"/>
          <p:cNvSpPr>
            <a:spLocks noChangeShapeType="1"/>
          </p:cNvSpPr>
          <p:nvPr/>
        </p:nvSpPr>
        <p:spPr bwMode="auto">
          <a:xfrm>
            <a:off x="2305050" y="5008563"/>
            <a:ext cx="45910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802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0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0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0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0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1" dur="500"/>
                                        <p:tgtEl>
                                          <p:spTgt spid="180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80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500"/>
                            </p:stCondLst>
                            <p:childTnLst>
                              <p:par>
                                <p:cTn id="30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180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0"/>
                            </p:stCondLst>
                            <p:childTnLst>
                              <p:par>
                                <p:cTn id="34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180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500"/>
                            </p:stCondLst>
                            <p:childTnLst>
                              <p:par>
                                <p:cTn id="38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0" dur="500"/>
                                        <p:tgtEl>
                                          <p:spTgt spid="180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6" grpId="0" animBg="1"/>
      <p:bldP spid="180228" grpId="0" animBg="1"/>
      <p:bldP spid="180229" grpId="0" animBg="1"/>
      <p:bldP spid="180230" grpId="0" autoUpdateAnimBg="0"/>
      <p:bldP spid="180231" grpId="0" autoUpdateAnimBg="0"/>
      <p:bldP spid="180232" grpId="0" autoUpdateAnimBg="0"/>
      <p:bldP spid="180233" grpId="0" animBg="1" autoUpdateAnimBg="0"/>
      <p:bldP spid="180235" grpId="0" animBg="1"/>
      <p:bldP spid="18022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ChangeArrowheads="1"/>
          </p:cNvSpPr>
          <p:nvPr/>
        </p:nvSpPr>
        <p:spPr bwMode="auto">
          <a:xfrm>
            <a:off x="695325" y="1109663"/>
            <a:ext cx="7772400" cy="673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Converting to the Standard Normal Distribution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79204" name="Rectangle 4"/>
          <p:cNvSpPr>
            <a:spLocks noChangeArrowheads="1"/>
          </p:cNvSpPr>
          <p:nvPr/>
        </p:nvSpPr>
        <p:spPr bwMode="auto">
          <a:xfrm>
            <a:off x="685800" y="104775"/>
            <a:ext cx="7772400" cy="673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Standard Normal Probability Distribution</a:t>
            </a:r>
          </a:p>
        </p:txBody>
      </p:sp>
      <p:sp>
        <p:nvSpPr>
          <p:cNvPr id="179203" name="Rectangle 3"/>
          <p:cNvSpPr>
            <a:spLocks noChangeArrowheads="1"/>
          </p:cNvSpPr>
          <p:nvPr/>
        </p:nvSpPr>
        <p:spPr bwMode="auto">
          <a:xfrm>
            <a:off x="3557588" y="1731963"/>
            <a:ext cx="1981200" cy="1109662"/>
          </a:xfrm>
          <a:prstGeom prst="rect">
            <a:avLst/>
          </a:prstGeom>
          <a:gradFill flip="none" rotWithShape="1">
            <a:gsLst>
              <a:gs pos="0">
                <a:srgbClr val="82B000">
                  <a:shade val="30000"/>
                  <a:satMod val="115000"/>
                </a:srgbClr>
              </a:gs>
              <a:gs pos="50000">
                <a:srgbClr val="82B000">
                  <a:shade val="67500"/>
                  <a:satMod val="115000"/>
                </a:srgbClr>
              </a:gs>
              <a:gs pos="100000">
                <a:srgbClr val="82B0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79205" name="Object 5">
            <a:hlinkClick r:id="" action="ppaction://ole?verb=0"/>
          </p:cNvPr>
          <p:cNvGraphicFramePr>
            <a:graphicFrameLocks/>
          </p:cNvGraphicFramePr>
          <p:nvPr/>
        </p:nvGraphicFramePr>
        <p:xfrm>
          <a:off x="3925888" y="1881188"/>
          <a:ext cx="1190625" cy="747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213" name="Equation" r:id="rId4" imgW="1103040" imgH="696600" progId="Equation.DSMT4">
                  <p:embed/>
                </p:oleObj>
              </mc:Choice>
              <mc:Fallback>
                <p:oleObj name="Equation" r:id="rId4" imgW="1103040" imgH="696600" progId="Equation.DSMT4">
                  <p:embed/>
                  <p:pic>
                    <p:nvPicPr>
                      <p:cNvPr id="0" name="Picture 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5888" y="1881188"/>
                        <a:ext cx="1190625" cy="747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35921" dir="2700000" algn="ctr" rotWithShape="0">
                          <a:srgbClr val="00000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9206" name="AutoShape 6"/>
          <p:cNvSpPr>
            <a:spLocks noChangeArrowheads="1"/>
          </p:cNvSpPr>
          <p:nvPr/>
        </p:nvSpPr>
        <p:spPr bwMode="auto">
          <a:xfrm rot="5400000">
            <a:off x="3209925" y="21844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79207" name="Rectangle 7"/>
          <p:cNvSpPr>
            <a:spLocks noChangeArrowheads="1"/>
          </p:cNvSpPr>
          <p:nvPr/>
        </p:nvSpPr>
        <p:spPr bwMode="auto">
          <a:xfrm>
            <a:off x="1104900" y="2952750"/>
            <a:ext cx="6781800" cy="990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We can think of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z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as a measure of the number of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standard deviations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x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is from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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792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9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9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3" presetClass="entr" presetSubtype="27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9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9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79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3" grpId="0" animBg="1"/>
      <p:bldP spid="179206" grpId="0" animBg="1"/>
      <p:bldP spid="179207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1104900" y="3228975"/>
            <a:ext cx="7234238" cy="1076325"/>
            <a:chOff x="1104900" y="3228975"/>
            <a:chExt cx="7234238" cy="1076325"/>
          </a:xfr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</p:grpSpPr>
        <p:grpSp>
          <p:nvGrpSpPr>
            <p:cNvPr id="2" name="Group 2"/>
            <p:cNvGrpSpPr>
              <a:grpSpLocks/>
            </p:cNvGrpSpPr>
            <p:nvPr/>
          </p:nvGrpSpPr>
          <p:grpSpPr bwMode="auto">
            <a:xfrm>
              <a:off x="1104900" y="3228975"/>
              <a:ext cx="7234238" cy="1076325"/>
              <a:chOff x="696" y="2034"/>
              <a:chExt cx="4557" cy="678"/>
            </a:xfrm>
            <a:grpFill/>
          </p:grpSpPr>
          <p:sp>
            <p:nvSpPr>
              <p:cNvPr id="3" name="Rectangle 3"/>
              <p:cNvSpPr>
                <a:spLocks noChangeArrowheads="1"/>
              </p:cNvSpPr>
              <p:nvPr/>
            </p:nvSpPr>
            <p:spPr bwMode="auto">
              <a:xfrm>
                <a:off x="696" y="2034"/>
                <a:ext cx="4557" cy="678"/>
              </a:xfrm>
              <a:prstGeom prst="rect">
                <a:avLst/>
              </a:prstGeom>
              <a:grpFill/>
              <a:ln>
                <a:noFill/>
              </a:ln>
              <a:effectLst>
                <a:outerShdw dist="35921" dir="2700000" algn="ctr" rotWithShape="0">
                  <a:srgbClr val="000000"/>
                </a:outerShdw>
              </a:effectLst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l">
                  <a:lnSpc>
                    <a:spcPct val="110000"/>
                  </a:lnSpc>
                </a:pPr>
                <a:r>
                  <a:rPr lang="en-US" sz="2400" dirty="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Book Antiqua" pitchFamily="18" charset="0"/>
                  </a:rPr>
                  <a:t>                             </a:t>
                </a:r>
                <a:r>
                  <a:rPr lang="en-US" sz="2400" dirty="0" smtClean="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Book Antiqua" pitchFamily="18" charset="0"/>
                  </a:rPr>
                  <a:t> is </a:t>
                </a:r>
                <a:r>
                  <a:rPr lang="en-US" sz="2400" dirty="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Book Antiqua" pitchFamily="18" charset="0"/>
                  </a:rPr>
                  <a:t>used to compute the </a:t>
                </a:r>
                <a:r>
                  <a:rPr lang="en-US" sz="2400" i="1" dirty="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Book Antiqua" pitchFamily="18" charset="0"/>
                  </a:rPr>
                  <a:t>z</a:t>
                </a:r>
                <a:r>
                  <a:rPr lang="en-US" sz="2400" dirty="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Book Antiqua" pitchFamily="18" charset="0"/>
                  </a:rPr>
                  <a:t> value</a:t>
                </a:r>
              </a:p>
              <a:p>
                <a:pPr algn="l">
                  <a:lnSpc>
                    <a:spcPct val="110000"/>
                  </a:lnSpc>
                </a:pPr>
                <a:r>
                  <a:rPr lang="en-US" sz="2400" dirty="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Book Antiqua" pitchFamily="18" charset="0"/>
                  </a:rPr>
                  <a:t> given a cumulative probability.</a:t>
                </a:r>
              </a:p>
            </p:txBody>
          </p:sp>
          <p:sp>
            <p:nvSpPr>
              <p:cNvPr id="4" name="Rectangle 4"/>
              <p:cNvSpPr>
                <a:spLocks noChangeArrowheads="1"/>
              </p:cNvSpPr>
              <p:nvPr/>
            </p:nvSpPr>
            <p:spPr bwMode="auto">
              <a:xfrm>
                <a:off x="783" y="2115"/>
                <a:ext cx="1200" cy="274"/>
              </a:xfrm>
              <a:prstGeom prst="rect">
                <a:avLst/>
              </a:prstGeom>
              <a:grpFill/>
              <a:ln>
                <a:noFill/>
              </a:ln>
              <a:effectLst>
                <a:outerShdw algn="ctr" rotWithShape="0">
                  <a:srgbClr val="000000"/>
                </a:outerShdw>
              </a:effectLst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r>
                  <a:rPr lang="en-US" sz="240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Book Antiqua" pitchFamily="18" charset="0"/>
                  </a:rPr>
                  <a:t>NORMSINV</a:t>
                </a:r>
              </a:p>
            </p:txBody>
          </p:sp>
        </p:grp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1243013" y="3359150"/>
              <a:ext cx="2101850" cy="447675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NORM.S.INV</a:t>
              </a:r>
              <a:endPara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104900" y="2019300"/>
            <a:ext cx="7246938" cy="1062038"/>
            <a:chOff x="1104900" y="2019300"/>
            <a:chExt cx="7246938" cy="1062038"/>
          </a:xfr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</p:grpSpPr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1104900" y="2019300"/>
              <a:ext cx="7246938" cy="1062038"/>
              <a:chOff x="696" y="1272"/>
              <a:chExt cx="4565" cy="669"/>
            </a:xfrm>
            <a:grpFill/>
          </p:grpSpPr>
          <p:sp>
            <p:nvSpPr>
              <p:cNvPr id="7" name="Rectangle 7"/>
              <p:cNvSpPr>
                <a:spLocks noChangeArrowheads="1"/>
              </p:cNvSpPr>
              <p:nvPr/>
            </p:nvSpPr>
            <p:spPr bwMode="auto">
              <a:xfrm>
                <a:off x="696" y="1272"/>
                <a:ext cx="4565" cy="669"/>
              </a:xfrm>
              <a:prstGeom prst="rect">
                <a:avLst/>
              </a:prstGeom>
              <a:grpFill/>
              <a:ln>
                <a:noFill/>
              </a:ln>
              <a:effectLst>
                <a:outerShdw dist="35921" dir="2700000" algn="ctr" rotWithShape="0">
                  <a:srgbClr val="000000"/>
                </a:outerShdw>
              </a:effectLst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l">
                  <a:lnSpc>
                    <a:spcPct val="110000"/>
                  </a:lnSpc>
                </a:pPr>
                <a:r>
                  <a:rPr lang="en-US" sz="2400" dirty="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Book Antiqua" pitchFamily="18" charset="0"/>
                  </a:rPr>
                  <a:t>                              </a:t>
                </a:r>
                <a:r>
                  <a:rPr lang="en-US" sz="2400" dirty="0" smtClean="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Book Antiqua" pitchFamily="18" charset="0"/>
                  </a:rPr>
                  <a:t> is </a:t>
                </a:r>
                <a:r>
                  <a:rPr lang="en-US" sz="2400" dirty="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Book Antiqua" pitchFamily="18" charset="0"/>
                  </a:rPr>
                  <a:t>used to compute the cumulative</a:t>
                </a:r>
              </a:p>
              <a:p>
                <a:pPr algn="l">
                  <a:lnSpc>
                    <a:spcPct val="110000"/>
                  </a:lnSpc>
                </a:pPr>
                <a:r>
                  <a:rPr lang="en-US" sz="2400" dirty="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Book Antiqua" pitchFamily="18" charset="0"/>
                  </a:rPr>
                  <a:t> probability given a </a:t>
                </a:r>
                <a:r>
                  <a:rPr lang="en-US" sz="2400" i="1" dirty="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Book Antiqua" pitchFamily="18" charset="0"/>
                  </a:rPr>
                  <a:t>z</a:t>
                </a:r>
                <a:r>
                  <a:rPr lang="en-US" sz="2400" dirty="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Book Antiqua" pitchFamily="18" charset="0"/>
                  </a:rPr>
                  <a:t> value.</a:t>
                </a:r>
              </a:p>
            </p:txBody>
          </p:sp>
          <p:sp>
            <p:nvSpPr>
              <p:cNvPr id="8" name="Rectangle 8"/>
              <p:cNvSpPr>
                <a:spLocks noChangeArrowheads="1"/>
              </p:cNvSpPr>
              <p:nvPr/>
            </p:nvSpPr>
            <p:spPr bwMode="auto">
              <a:xfrm>
                <a:off x="786" y="1335"/>
                <a:ext cx="1263" cy="274"/>
              </a:xfrm>
              <a:prstGeom prst="rect">
                <a:avLst/>
              </a:prstGeom>
              <a:grpFill/>
              <a:ln>
                <a:noFill/>
              </a:ln>
              <a:effectLst>
                <a:outerShdw algn="ctr" rotWithShape="0">
                  <a:srgbClr val="000000"/>
                </a:outerShdw>
              </a:effectLst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r>
                  <a:rPr lang="en-US" sz="240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Book Antiqua" pitchFamily="18" charset="0"/>
                  </a:rPr>
                  <a:t>NORMSDIST</a:t>
                </a:r>
              </a:p>
            </p:txBody>
          </p:sp>
        </p:grp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1244600" y="2101850"/>
              <a:ext cx="2176463" cy="447675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NORM.S.DIST</a:t>
              </a:r>
              <a:endPara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endParaRPr>
            </a:p>
          </p:txBody>
        </p:sp>
      </p:grp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685800" y="14763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Using Excel to Compute</a:t>
            </a:r>
            <a:b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</a:b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Standard Normal Probabilities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700088" y="1117600"/>
            <a:ext cx="7772400" cy="985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Excel has two functions for computing probabilities and 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z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values for a </a:t>
            </a:r>
            <a:r>
              <a:rPr lang="en-US" sz="2400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standard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normal distribution: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2173288" y="2111375"/>
            <a:ext cx="5646737" cy="3741738"/>
            <a:chOff x="2173288" y="2111375"/>
            <a:chExt cx="5646737" cy="3741738"/>
          </a:xfrm>
        </p:grpSpPr>
        <p:sp>
          <p:nvSpPr>
            <p:cNvPr id="12" name="AutoShape 12"/>
            <p:cNvSpPr>
              <a:spLocks noChangeArrowheads="1"/>
            </p:cNvSpPr>
            <p:nvPr/>
          </p:nvSpPr>
          <p:spPr bwMode="auto">
            <a:xfrm>
              <a:off x="2173288" y="4459288"/>
              <a:ext cx="5646737" cy="1393825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28575">
              <a:solidFill>
                <a:srgbClr val="66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/>
              <a:r>
                <a:rPr lang="en-US" sz="24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The “S” in the function names reminds</a:t>
              </a:r>
            </a:p>
            <a:p>
              <a:pPr algn="l"/>
              <a:r>
                <a:rPr lang="en-US" sz="24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us that they relate to the </a:t>
              </a:r>
              <a:r>
                <a:rPr lang="en-US" sz="2400" u="sng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standard</a:t>
              </a:r>
            </a:p>
            <a:p>
              <a:pPr algn="l"/>
              <a:r>
                <a:rPr lang="en-US" sz="24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normal probability distribution.</a:t>
              </a:r>
            </a:p>
          </p:txBody>
        </p:sp>
        <p:sp>
          <p:nvSpPr>
            <p:cNvPr id="13" name="Oval 13"/>
            <p:cNvSpPr>
              <a:spLocks noChangeArrowheads="1"/>
            </p:cNvSpPr>
            <p:nvPr/>
          </p:nvSpPr>
          <p:spPr bwMode="auto">
            <a:xfrm>
              <a:off x="2264795" y="2111375"/>
              <a:ext cx="375444" cy="430213"/>
            </a:xfrm>
            <a:prstGeom prst="ellipse">
              <a:avLst/>
            </a:prstGeom>
            <a:noFill/>
            <a:ln w="19050">
              <a:solidFill>
                <a:srgbClr val="66FFFF"/>
              </a:solidFill>
              <a:round/>
              <a:headEnd/>
              <a:tailEnd/>
            </a:ln>
            <a:effectLst>
              <a:outerShdw dist="17961" dir="2700000" algn="ctr" rotWithShape="0">
                <a:srgbClr val="292929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14"/>
            <p:cNvSpPr>
              <a:spLocks noChangeArrowheads="1"/>
            </p:cNvSpPr>
            <p:nvPr/>
          </p:nvSpPr>
          <p:spPr bwMode="auto">
            <a:xfrm>
              <a:off x="2308452" y="3349625"/>
              <a:ext cx="355600" cy="430213"/>
            </a:xfrm>
            <a:prstGeom prst="ellipse">
              <a:avLst/>
            </a:prstGeom>
            <a:noFill/>
            <a:ln w="19050">
              <a:solidFill>
                <a:srgbClr val="66FFFF"/>
              </a:solidFill>
              <a:round/>
              <a:headEnd/>
              <a:tailEnd/>
            </a:ln>
            <a:effectLst>
              <a:outerShdw dist="17961" dir="2700000" algn="ctr" rotWithShape="0">
                <a:srgbClr val="292929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Arc 15"/>
            <p:cNvSpPr>
              <a:spLocks/>
            </p:cNvSpPr>
            <p:nvPr/>
          </p:nvSpPr>
          <p:spPr bwMode="auto">
            <a:xfrm>
              <a:off x="2544763" y="2470150"/>
              <a:ext cx="912812" cy="1960563"/>
            </a:xfrm>
            <a:custGeom>
              <a:avLst/>
              <a:gdLst>
                <a:gd name="G0" fmla="+- 0 0 0"/>
                <a:gd name="G1" fmla="+- 21522 0 0"/>
                <a:gd name="G2" fmla="+- 21600 0 0"/>
                <a:gd name="T0" fmla="*/ 1838 w 21600"/>
                <a:gd name="T1" fmla="*/ 0 h 21648"/>
                <a:gd name="T2" fmla="*/ 21600 w 21600"/>
                <a:gd name="T3" fmla="*/ 21648 h 21648"/>
                <a:gd name="T4" fmla="*/ 0 w 21600"/>
                <a:gd name="T5" fmla="*/ 21522 h 21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48" fill="none" extrusionOk="0">
                  <a:moveTo>
                    <a:pt x="1837" y="0"/>
                  </a:moveTo>
                  <a:cubicBezTo>
                    <a:pt x="13014" y="954"/>
                    <a:pt x="21600" y="10305"/>
                    <a:pt x="21600" y="21522"/>
                  </a:cubicBezTo>
                  <a:cubicBezTo>
                    <a:pt x="21600" y="21563"/>
                    <a:pt x="21599" y="21605"/>
                    <a:pt x="21599" y="21647"/>
                  </a:cubicBezTo>
                </a:path>
                <a:path w="21600" h="21648" stroke="0" extrusionOk="0">
                  <a:moveTo>
                    <a:pt x="1837" y="0"/>
                  </a:moveTo>
                  <a:cubicBezTo>
                    <a:pt x="13014" y="954"/>
                    <a:pt x="21600" y="10305"/>
                    <a:pt x="21600" y="21522"/>
                  </a:cubicBezTo>
                  <a:cubicBezTo>
                    <a:pt x="21600" y="21563"/>
                    <a:pt x="21599" y="21605"/>
                    <a:pt x="21599" y="21647"/>
                  </a:cubicBezTo>
                  <a:lnTo>
                    <a:pt x="0" y="21522"/>
                  </a:lnTo>
                  <a:close/>
                </a:path>
              </a:pathLst>
            </a:custGeom>
            <a:noFill/>
            <a:ln w="28575">
              <a:solidFill>
                <a:srgbClr val="66FFFF"/>
              </a:solidFill>
              <a:round/>
              <a:headEnd type="triangle" w="med" len="med"/>
              <a:tailEnd/>
            </a:ln>
            <a:effectLst>
              <a:outerShdw dist="17961" dir="2700000" algn="ctr" rotWithShape="0">
                <a:srgbClr val="292929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Arc 16"/>
            <p:cNvSpPr>
              <a:spLocks/>
            </p:cNvSpPr>
            <p:nvPr/>
          </p:nvSpPr>
          <p:spPr bwMode="auto">
            <a:xfrm>
              <a:off x="2322513" y="3736975"/>
              <a:ext cx="828675" cy="688975"/>
            </a:xfrm>
            <a:custGeom>
              <a:avLst/>
              <a:gdLst>
                <a:gd name="G0" fmla="+- 0 0 0"/>
                <a:gd name="G1" fmla="+- 20106 0 0"/>
                <a:gd name="G2" fmla="+- 21600 0 0"/>
                <a:gd name="T0" fmla="*/ 7895 w 21600"/>
                <a:gd name="T1" fmla="*/ 0 h 20106"/>
                <a:gd name="T2" fmla="*/ 21600 w 21600"/>
                <a:gd name="T3" fmla="*/ 20106 h 20106"/>
                <a:gd name="T4" fmla="*/ 0 w 21600"/>
                <a:gd name="T5" fmla="*/ 20106 h 20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106" fill="none" extrusionOk="0">
                  <a:moveTo>
                    <a:pt x="7894" y="0"/>
                  </a:moveTo>
                  <a:cubicBezTo>
                    <a:pt x="16162" y="3246"/>
                    <a:pt x="21600" y="11223"/>
                    <a:pt x="21600" y="20106"/>
                  </a:cubicBezTo>
                </a:path>
                <a:path w="21600" h="20106" stroke="0" extrusionOk="0">
                  <a:moveTo>
                    <a:pt x="7894" y="0"/>
                  </a:moveTo>
                  <a:cubicBezTo>
                    <a:pt x="16162" y="3246"/>
                    <a:pt x="21600" y="11223"/>
                    <a:pt x="21600" y="20106"/>
                  </a:cubicBezTo>
                  <a:lnTo>
                    <a:pt x="0" y="20106"/>
                  </a:lnTo>
                  <a:close/>
                </a:path>
              </a:pathLst>
            </a:custGeom>
            <a:noFill/>
            <a:ln w="28575">
              <a:solidFill>
                <a:srgbClr val="66FFFF"/>
              </a:solidFill>
              <a:round/>
              <a:headEnd type="triangle" w="med" len="med"/>
              <a:tailEnd/>
            </a:ln>
            <a:effectLst>
              <a:outerShdw dist="17961" dir="2700000" algn="ctr" rotWithShape="0">
                <a:srgbClr val="292929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" name="AutoShape 17"/>
          <p:cNvSpPr>
            <a:spLocks noChangeArrowheads="1"/>
          </p:cNvSpPr>
          <p:nvPr/>
        </p:nvSpPr>
        <p:spPr bwMode="auto">
          <a:xfrm rot="5400000">
            <a:off x="752475" y="2465388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AutoShape 18"/>
          <p:cNvSpPr>
            <a:spLocks noChangeArrowheads="1"/>
          </p:cNvSpPr>
          <p:nvPr/>
        </p:nvSpPr>
        <p:spPr bwMode="auto">
          <a:xfrm rot="5400000">
            <a:off x="752475" y="37084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AutoShape 18"/>
          <p:cNvSpPr>
            <a:spLocks noChangeArrowheads="1"/>
          </p:cNvSpPr>
          <p:nvPr/>
        </p:nvSpPr>
        <p:spPr bwMode="auto">
          <a:xfrm rot="5400000">
            <a:off x="1906360" y="5078412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012657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"/>
                            </p:stCondLst>
                            <p:childTnLst>
                              <p:par>
                                <p:cTn id="2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700088" y="1117600"/>
            <a:ext cx="44196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Excel Formula Worksheet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85800" y="14763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Using Excel to Compute</a:t>
            </a:r>
            <a:b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</a:b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Standard Normal Probabilities</a:t>
            </a:r>
          </a:p>
        </p:txBody>
      </p:sp>
      <p:sp>
        <p:nvSpPr>
          <p:cNvPr id="4" name="AutoShape 5"/>
          <p:cNvSpPr>
            <a:spLocks noChangeArrowheads="1"/>
          </p:cNvSpPr>
          <p:nvPr/>
        </p:nvSpPr>
        <p:spPr bwMode="auto">
          <a:xfrm rot="5400000">
            <a:off x="509588" y="3363913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7" name="Group 136"/>
          <p:cNvGrpSpPr/>
          <p:nvPr/>
        </p:nvGrpSpPr>
        <p:grpSpPr>
          <a:xfrm>
            <a:off x="819150" y="1706563"/>
            <a:ext cx="7893043" cy="3516312"/>
            <a:chOff x="819150" y="1706563"/>
            <a:chExt cx="7893043" cy="3516312"/>
          </a:xfrm>
        </p:grpSpPr>
        <p:sp>
          <p:nvSpPr>
            <p:cNvPr id="7" name="AutoShape 3"/>
            <p:cNvSpPr>
              <a:spLocks noChangeAspect="1" noChangeArrowheads="1" noTextEdit="1"/>
            </p:cNvSpPr>
            <p:nvPr/>
          </p:nvSpPr>
          <p:spPr bwMode="auto">
            <a:xfrm>
              <a:off x="819150" y="1706563"/>
              <a:ext cx="7504113" cy="3478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1241426" y="1706563"/>
              <a:ext cx="7467145" cy="365125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819150" y="2052638"/>
              <a:ext cx="460375" cy="711200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1260475" y="2052638"/>
              <a:ext cx="7448096" cy="711200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819150" y="2744788"/>
              <a:ext cx="460375" cy="2093912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1260475" y="2744788"/>
              <a:ext cx="2801938" cy="2093912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4043363" y="2744788"/>
              <a:ext cx="4665208" cy="2093912"/>
            </a:xfrm>
            <a:prstGeom prst="rect">
              <a:avLst/>
            </a:prstGeom>
            <a:solidFill>
              <a:srgbClr val="018B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819150" y="4819649"/>
              <a:ext cx="460375" cy="384175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1279525" y="4827135"/>
              <a:ext cx="7429046" cy="362176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2584450" y="1744663"/>
              <a:ext cx="28733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6329812" y="1744663"/>
              <a:ext cx="28733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B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992188" y="2090738"/>
              <a:ext cx="24923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992188" y="2436813"/>
              <a:ext cx="24923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1317625" y="2436813"/>
              <a:ext cx="19208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4100513" y="2436813"/>
              <a:ext cx="19208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992188" y="2782888"/>
              <a:ext cx="24923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1317625" y="2782888"/>
              <a:ext cx="595313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   P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1836738" y="2782888"/>
              <a:ext cx="19208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(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1912938" y="2782888"/>
              <a:ext cx="24923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z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2085975" y="2782888"/>
              <a:ext cx="19208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2162175" y="2782888"/>
              <a:ext cx="26828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&lt;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2162175" y="3051175"/>
              <a:ext cx="153988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2316163" y="2782888"/>
              <a:ext cx="747713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1.00)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4100513" y="2782888"/>
              <a:ext cx="2143125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=NORM.S.DIST(1)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5924550" y="2782888"/>
              <a:ext cx="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992188" y="3128963"/>
              <a:ext cx="24923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1317625" y="3128963"/>
              <a:ext cx="595313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   P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1836738" y="3128963"/>
              <a:ext cx="747713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(0.00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2470150" y="3128963"/>
              <a:ext cx="26828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&lt;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2470150" y="3397250"/>
              <a:ext cx="152400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2622550" y="3128963"/>
              <a:ext cx="19208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2700338" y="3128963"/>
              <a:ext cx="24923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z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>
              <a:off x="2873375" y="3128963"/>
              <a:ext cx="19208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2949575" y="3128963"/>
              <a:ext cx="26828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&lt;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2949575" y="3397250"/>
              <a:ext cx="153988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3103563" y="3128963"/>
              <a:ext cx="747713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1.00)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4100513" y="3128963"/>
              <a:ext cx="422231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=NORM.S.DIST(1)-NORM.S.DIST(0)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992188" y="3475038"/>
              <a:ext cx="24923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1317625" y="3475038"/>
              <a:ext cx="595313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   P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1836738" y="3475038"/>
              <a:ext cx="747713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(0.00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Rectangle 51"/>
            <p:cNvSpPr>
              <a:spLocks noChangeArrowheads="1"/>
            </p:cNvSpPr>
            <p:nvPr/>
          </p:nvSpPr>
          <p:spPr bwMode="auto">
            <a:xfrm>
              <a:off x="2470150" y="3475038"/>
              <a:ext cx="26828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&lt;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Rectangle 52"/>
            <p:cNvSpPr>
              <a:spLocks noChangeArrowheads="1"/>
            </p:cNvSpPr>
            <p:nvPr/>
          </p:nvSpPr>
          <p:spPr bwMode="auto">
            <a:xfrm>
              <a:off x="2470150" y="3743325"/>
              <a:ext cx="152400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Rectangle 53"/>
            <p:cNvSpPr>
              <a:spLocks noChangeArrowheads="1"/>
            </p:cNvSpPr>
            <p:nvPr/>
          </p:nvSpPr>
          <p:spPr bwMode="auto">
            <a:xfrm>
              <a:off x="2622550" y="3475038"/>
              <a:ext cx="19208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Rectangle 54"/>
            <p:cNvSpPr>
              <a:spLocks noChangeArrowheads="1"/>
            </p:cNvSpPr>
            <p:nvPr/>
          </p:nvSpPr>
          <p:spPr bwMode="auto">
            <a:xfrm>
              <a:off x="2700338" y="3475038"/>
              <a:ext cx="24923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z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Rectangle 55"/>
            <p:cNvSpPr>
              <a:spLocks noChangeArrowheads="1"/>
            </p:cNvSpPr>
            <p:nvPr/>
          </p:nvSpPr>
          <p:spPr bwMode="auto">
            <a:xfrm>
              <a:off x="2873375" y="3475038"/>
              <a:ext cx="19208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Rectangle 56"/>
            <p:cNvSpPr>
              <a:spLocks noChangeArrowheads="1"/>
            </p:cNvSpPr>
            <p:nvPr/>
          </p:nvSpPr>
          <p:spPr bwMode="auto">
            <a:xfrm>
              <a:off x="2949575" y="3475038"/>
              <a:ext cx="26828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&lt;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Rectangle 57"/>
            <p:cNvSpPr>
              <a:spLocks noChangeArrowheads="1"/>
            </p:cNvSpPr>
            <p:nvPr/>
          </p:nvSpPr>
          <p:spPr bwMode="auto">
            <a:xfrm>
              <a:off x="2949575" y="3743325"/>
              <a:ext cx="153988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Rectangle 58"/>
            <p:cNvSpPr>
              <a:spLocks noChangeArrowheads="1"/>
            </p:cNvSpPr>
            <p:nvPr/>
          </p:nvSpPr>
          <p:spPr bwMode="auto">
            <a:xfrm>
              <a:off x="3103563" y="3475038"/>
              <a:ext cx="747713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1.25)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Rectangle 59"/>
            <p:cNvSpPr>
              <a:spLocks noChangeArrowheads="1"/>
            </p:cNvSpPr>
            <p:nvPr/>
          </p:nvSpPr>
          <p:spPr bwMode="auto">
            <a:xfrm>
              <a:off x="4100513" y="3475038"/>
              <a:ext cx="457817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=NORM.S.DIST(1.25)-NORM.S.DIST(0)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Rectangle 60"/>
            <p:cNvSpPr>
              <a:spLocks noChangeArrowheads="1"/>
            </p:cNvSpPr>
            <p:nvPr/>
          </p:nvSpPr>
          <p:spPr bwMode="auto">
            <a:xfrm>
              <a:off x="992188" y="3821113"/>
              <a:ext cx="24923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Rectangle 61"/>
            <p:cNvSpPr>
              <a:spLocks noChangeArrowheads="1"/>
            </p:cNvSpPr>
            <p:nvPr/>
          </p:nvSpPr>
          <p:spPr bwMode="auto">
            <a:xfrm>
              <a:off x="1317625" y="3821113"/>
              <a:ext cx="595313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   P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Rectangle 62"/>
            <p:cNvSpPr>
              <a:spLocks noChangeArrowheads="1"/>
            </p:cNvSpPr>
            <p:nvPr/>
          </p:nvSpPr>
          <p:spPr bwMode="auto">
            <a:xfrm>
              <a:off x="1836738" y="3821113"/>
              <a:ext cx="825500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(-1.00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Rectangle 63"/>
            <p:cNvSpPr>
              <a:spLocks noChangeArrowheads="1"/>
            </p:cNvSpPr>
            <p:nvPr/>
          </p:nvSpPr>
          <p:spPr bwMode="auto">
            <a:xfrm>
              <a:off x="2546350" y="3821113"/>
              <a:ext cx="26828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&lt;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Rectangle 64"/>
            <p:cNvSpPr>
              <a:spLocks noChangeArrowheads="1"/>
            </p:cNvSpPr>
            <p:nvPr/>
          </p:nvSpPr>
          <p:spPr bwMode="auto">
            <a:xfrm>
              <a:off x="2546350" y="4089400"/>
              <a:ext cx="153988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Rectangle 65"/>
            <p:cNvSpPr>
              <a:spLocks noChangeArrowheads="1"/>
            </p:cNvSpPr>
            <p:nvPr/>
          </p:nvSpPr>
          <p:spPr bwMode="auto">
            <a:xfrm>
              <a:off x="2700338" y="3821113"/>
              <a:ext cx="19208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Rectangle 66"/>
            <p:cNvSpPr>
              <a:spLocks noChangeArrowheads="1"/>
            </p:cNvSpPr>
            <p:nvPr/>
          </p:nvSpPr>
          <p:spPr bwMode="auto">
            <a:xfrm>
              <a:off x="2776538" y="3821113"/>
              <a:ext cx="24923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z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Rectangle 67"/>
            <p:cNvSpPr>
              <a:spLocks noChangeArrowheads="1"/>
            </p:cNvSpPr>
            <p:nvPr/>
          </p:nvSpPr>
          <p:spPr bwMode="auto">
            <a:xfrm>
              <a:off x="2949575" y="3821113"/>
              <a:ext cx="19208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Rectangle 68"/>
            <p:cNvSpPr>
              <a:spLocks noChangeArrowheads="1"/>
            </p:cNvSpPr>
            <p:nvPr/>
          </p:nvSpPr>
          <p:spPr bwMode="auto">
            <a:xfrm>
              <a:off x="3025775" y="3821113"/>
              <a:ext cx="26828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&lt;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" name="Rectangle 69"/>
            <p:cNvSpPr>
              <a:spLocks noChangeArrowheads="1"/>
            </p:cNvSpPr>
            <p:nvPr/>
          </p:nvSpPr>
          <p:spPr bwMode="auto">
            <a:xfrm>
              <a:off x="3025775" y="4089400"/>
              <a:ext cx="153988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Rectangle 70"/>
            <p:cNvSpPr>
              <a:spLocks noChangeArrowheads="1"/>
            </p:cNvSpPr>
            <p:nvPr/>
          </p:nvSpPr>
          <p:spPr bwMode="auto">
            <a:xfrm>
              <a:off x="3179763" y="3821113"/>
              <a:ext cx="747713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1.00)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Rectangle 71"/>
            <p:cNvSpPr>
              <a:spLocks noChangeArrowheads="1"/>
            </p:cNvSpPr>
            <p:nvPr/>
          </p:nvSpPr>
          <p:spPr bwMode="auto">
            <a:xfrm>
              <a:off x="4100513" y="3821113"/>
              <a:ext cx="430726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=NORM.S.DIST(1)-NORM.S.DIST(-1)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" name="Rectangle 72"/>
            <p:cNvSpPr>
              <a:spLocks noChangeArrowheads="1"/>
            </p:cNvSpPr>
            <p:nvPr/>
          </p:nvSpPr>
          <p:spPr bwMode="auto">
            <a:xfrm>
              <a:off x="992188" y="4165600"/>
              <a:ext cx="24923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7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Rectangle 73"/>
            <p:cNvSpPr>
              <a:spLocks noChangeArrowheads="1"/>
            </p:cNvSpPr>
            <p:nvPr/>
          </p:nvSpPr>
          <p:spPr bwMode="auto">
            <a:xfrm>
              <a:off x="1317625" y="4165600"/>
              <a:ext cx="595313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   P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" name="Rectangle 74"/>
            <p:cNvSpPr>
              <a:spLocks noChangeArrowheads="1"/>
            </p:cNvSpPr>
            <p:nvPr/>
          </p:nvSpPr>
          <p:spPr bwMode="auto">
            <a:xfrm>
              <a:off x="1836738" y="4165600"/>
              <a:ext cx="19208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(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Rectangle 75"/>
            <p:cNvSpPr>
              <a:spLocks noChangeArrowheads="1"/>
            </p:cNvSpPr>
            <p:nvPr/>
          </p:nvSpPr>
          <p:spPr bwMode="auto">
            <a:xfrm>
              <a:off x="1912938" y="4165600"/>
              <a:ext cx="24923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z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Rectangle 76"/>
            <p:cNvSpPr>
              <a:spLocks noChangeArrowheads="1"/>
            </p:cNvSpPr>
            <p:nvPr/>
          </p:nvSpPr>
          <p:spPr bwMode="auto">
            <a:xfrm>
              <a:off x="2085975" y="4165600"/>
              <a:ext cx="19208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" name="Rectangle 77"/>
            <p:cNvSpPr>
              <a:spLocks noChangeArrowheads="1"/>
            </p:cNvSpPr>
            <p:nvPr/>
          </p:nvSpPr>
          <p:spPr bwMode="auto">
            <a:xfrm>
              <a:off x="2162175" y="4165600"/>
              <a:ext cx="26828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&gt;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" name="Rectangle 78"/>
            <p:cNvSpPr>
              <a:spLocks noChangeArrowheads="1"/>
            </p:cNvSpPr>
            <p:nvPr/>
          </p:nvSpPr>
          <p:spPr bwMode="auto">
            <a:xfrm>
              <a:off x="2162175" y="4435475"/>
              <a:ext cx="153988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Rectangle 79"/>
            <p:cNvSpPr>
              <a:spLocks noChangeArrowheads="1"/>
            </p:cNvSpPr>
            <p:nvPr/>
          </p:nvSpPr>
          <p:spPr bwMode="auto">
            <a:xfrm>
              <a:off x="2316163" y="4165600"/>
              <a:ext cx="747713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1.58)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" name="Rectangle 80"/>
            <p:cNvSpPr>
              <a:spLocks noChangeArrowheads="1"/>
            </p:cNvSpPr>
            <p:nvPr/>
          </p:nvSpPr>
          <p:spPr bwMode="auto">
            <a:xfrm>
              <a:off x="4100513" y="4165600"/>
              <a:ext cx="272670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=1-NORM.S.DIST(1.58)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" name="Rectangle 81"/>
            <p:cNvSpPr>
              <a:spLocks noChangeArrowheads="1"/>
            </p:cNvSpPr>
            <p:nvPr/>
          </p:nvSpPr>
          <p:spPr bwMode="auto">
            <a:xfrm>
              <a:off x="992188" y="4511675"/>
              <a:ext cx="24923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8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3" name="Rectangle 82"/>
            <p:cNvSpPr>
              <a:spLocks noChangeArrowheads="1"/>
            </p:cNvSpPr>
            <p:nvPr/>
          </p:nvSpPr>
          <p:spPr bwMode="auto">
            <a:xfrm>
              <a:off x="1317625" y="4511675"/>
              <a:ext cx="595313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   P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4" name="Rectangle 83"/>
            <p:cNvSpPr>
              <a:spLocks noChangeArrowheads="1"/>
            </p:cNvSpPr>
            <p:nvPr/>
          </p:nvSpPr>
          <p:spPr bwMode="auto">
            <a:xfrm>
              <a:off x="1836738" y="4511675"/>
              <a:ext cx="19208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(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5" name="Rectangle 84"/>
            <p:cNvSpPr>
              <a:spLocks noChangeArrowheads="1"/>
            </p:cNvSpPr>
            <p:nvPr/>
          </p:nvSpPr>
          <p:spPr bwMode="auto">
            <a:xfrm>
              <a:off x="1912938" y="4511675"/>
              <a:ext cx="24923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z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" name="Rectangle 85"/>
            <p:cNvSpPr>
              <a:spLocks noChangeArrowheads="1"/>
            </p:cNvSpPr>
            <p:nvPr/>
          </p:nvSpPr>
          <p:spPr bwMode="auto">
            <a:xfrm>
              <a:off x="2085975" y="4511675"/>
              <a:ext cx="19208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7" name="Rectangle 86"/>
            <p:cNvSpPr>
              <a:spLocks noChangeArrowheads="1"/>
            </p:cNvSpPr>
            <p:nvPr/>
          </p:nvSpPr>
          <p:spPr bwMode="auto">
            <a:xfrm>
              <a:off x="2162175" y="4511675"/>
              <a:ext cx="26828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&lt;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" name="Rectangle 87"/>
            <p:cNvSpPr>
              <a:spLocks noChangeArrowheads="1"/>
            </p:cNvSpPr>
            <p:nvPr/>
          </p:nvSpPr>
          <p:spPr bwMode="auto">
            <a:xfrm>
              <a:off x="2162175" y="4781550"/>
              <a:ext cx="153988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Rectangle 88"/>
            <p:cNvSpPr>
              <a:spLocks noChangeArrowheads="1"/>
            </p:cNvSpPr>
            <p:nvPr/>
          </p:nvSpPr>
          <p:spPr bwMode="auto">
            <a:xfrm>
              <a:off x="2316163" y="4511675"/>
              <a:ext cx="825500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-0.50)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" name="Rectangle 89"/>
            <p:cNvSpPr>
              <a:spLocks noChangeArrowheads="1"/>
            </p:cNvSpPr>
            <p:nvPr/>
          </p:nvSpPr>
          <p:spPr bwMode="auto">
            <a:xfrm>
              <a:off x="4100513" y="4511675"/>
              <a:ext cx="244137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=NORM.S.DIST(-0.5)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1" name="Rectangle 90"/>
            <p:cNvSpPr>
              <a:spLocks noChangeArrowheads="1"/>
            </p:cNvSpPr>
            <p:nvPr/>
          </p:nvSpPr>
          <p:spPr bwMode="auto">
            <a:xfrm>
              <a:off x="992188" y="4857750"/>
              <a:ext cx="24923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9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" name="Rectangle 91"/>
            <p:cNvSpPr>
              <a:spLocks noChangeArrowheads="1"/>
            </p:cNvSpPr>
            <p:nvPr/>
          </p:nvSpPr>
          <p:spPr bwMode="auto">
            <a:xfrm>
              <a:off x="2622550" y="4857750"/>
              <a:ext cx="19208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" name="Rectangle 92"/>
            <p:cNvSpPr>
              <a:spLocks noChangeArrowheads="1"/>
            </p:cNvSpPr>
            <p:nvPr/>
          </p:nvSpPr>
          <p:spPr bwMode="auto">
            <a:xfrm>
              <a:off x="6154738" y="4857750"/>
              <a:ext cx="19208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4" name="Rectangle 93"/>
            <p:cNvSpPr>
              <a:spLocks noChangeArrowheads="1"/>
            </p:cNvSpPr>
            <p:nvPr/>
          </p:nvSpPr>
          <p:spPr bwMode="auto">
            <a:xfrm>
              <a:off x="2143125" y="2090738"/>
              <a:ext cx="541178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Probabilities:  Standard Normal Distribution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" name="Line 98"/>
            <p:cNvSpPr>
              <a:spLocks noChangeShapeType="1"/>
            </p:cNvSpPr>
            <p:nvPr/>
          </p:nvSpPr>
          <p:spPr bwMode="auto">
            <a:xfrm>
              <a:off x="4043363" y="1711099"/>
              <a:ext cx="0" cy="346075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Rectangle 99"/>
            <p:cNvSpPr>
              <a:spLocks noChangeArrowheads="1"/>
            </p:cNvSpPr>
            <p:nvPr/>
          </p:nvSpPr>
          <p:spPr bwMode="auto">
            <a:xfrm>
              <a:off x="4043363" y="1725613"/>
              <a:ext cx="19050" cy="3460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Line 100"/>
            <p:cNvSpPr>
              <a:spLocks noChangeShapeType="1"/>
            </p:cNvSpPr>
            <p:nvPr/>
          </p:nvSpPr>
          <p:spPr bwMode="auto">
            <a:xfrm>
              <a:off x="819150" y="1706563"/>
              <a:ext cx="1588" cy="3478212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Rectangle 101"/>
            <p:cNvSpPr>
              <a:spLocks noChangeArrowheads="1"/>
            </p:cNvSpPr>
            <p:nvPr/>
          </p:nvSpPr>
          <p:spPr bwMode="auto">
            <a:xfrm>
              <a:off x="819150" y="1706563"/>
              <a:ext cx="19050" cy="349726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Line 102"/>
            <p:cNvSpPr>
              <a:spLocks noChangeShapeType="1"/>
            </p:cNvSpPr>
            <p:nvPr/>
          </p:nvSpPr>
          <p:spPr bwMode="auto">
            <a:xfrm>
              <a:off x="1260475" y="1725613"/>
              <a:ext cx="1588" cy="3459162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Rectangle 103"/>
            <p:cNvSpPr>
              <a:spLocks noChangeArrowheads="1"/>
            </p:cNvSpPr>
            <p:nvPr/>
          </p:nvSpPr>
          <p:spPr bwMode="auto">
            <a:xfrm>
              <a:off x="1260475" y="1711099"/>
              <a:ext cx="19050" cy="34782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Line 104"/>
            <p:cNvSpPr>
              <a:spLocks noChangeShapeType="1"/>
            </p:cNvSpPr>
            <p:nvPr/>
          </p:nvSpPr>
          <p:spPr bwMode="auto">
            <a:xfrm>
              <a:off x="4043363" y="2403249"/>
              <a:ext cx="1588" cy="2767012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Rectangle 105"/>
            <p:cNvSpPr>
              <a:spLocks noChangeArrowheads="1"/>
            </p:cNvSpPr>
            <p:nvPr/>
          </p:nvSpPr>
          <p:spPr bwMode="auto">
            <a:xfrm>
              <a:off x="4043363" y="2417763"/>
              <a:ext cx="19050" cy="278606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Line 106"/>
            <p:cNvSpPr>
              <a:spLocks noChangeShapeType="1"/>
            </p:cNvSpPr>
            <p:nvPr/>
          </p:nvSpPr>
          <p:spPr bwMode="auto">
            <a:xfrm>
              <a:off x="8710605" y="1725613"/>
              <a:ext cx="1588" cy="3459162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Line 108"/>
            <p:cNvSpPr>
              <a:spLocks noChangeShapeType="1"/>
            </p:cNvSpPr>
            <p:nvPr/>
          </p:nvSpPr>
          <p:spPr bwMode="auto">
            <a:xfrm>
              <a:off x="838200" y="1706563"/>
              <a:ext cx="7861299" cy="1587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Line 110"/>
            <p:cNvSpPr>
              <a:spLocks noChangeShapeType="1"/>
            </p:cNvSpPr>
            <p:nvPr/>
          </p:nvSpPr>
          <p:spPr bwMode="auto">
            <a:xfrm>
              <a:off x="838200" y="2052638"/>
              <a:ext cx="7861299" cy="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Line 112"/>
            <p:cNvSpPr>
              <a:spLocks noChangeShapeType="1"/>
            </p:cNvSpPr>
            <p:nvPr/>
          </p:nvSpPr>
          <p:spPr bwMode="auto">
            <a:xfrm>
              <a:off x="838200" y="2398714"/>
              <a:ext cx="7873993" cy="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Line 114"/>
            <p:cNvSpPr>
              <a:spLocks noChangeShapeType="1"/>
            </p:cNvSpPr>
            <p:nvPr/>
          </p:nvSpPr>
          <p:spPr bwMode="auto">
            <a:xfrm>
              <a:off x="838200" y="2744788"/>
              <a:ext cx="7861299" cy="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Line 116"/>
            <p:cNvSpPr>
              <a:spLocks noChangeShapeType="1"/>
            </p:cNvSpPr>
            <p:nvPr/>
          </p:nvSpPr>
          <p:spPr bwMode="auto">
            <a:xfrm flipV="1">
              <a:off x="838200" y="3090864"/>
              <a:ext cx="7861299" cy="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Line 118"/>
            <p:cNvSpPr>
              <a:spLocks noChangeShapeType="1"/>
            </p:cNvSpPr>
            <p:nvPr/>
          </p:nvSpPr>
          <p:spPr bwMode="auto">
            <a:xfrm>
              <a:off x="838200" y="3435350"/>
              <a:ext cx="7861299" cy="635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Line 120"/>
            <p:cNvSpPr>
              <a:spLocks noChangeShapeType="1"/>
            </p:cNvSpPr>
            <p:nvPr/>
          </p:nvSpPr>
          <p:spPr bwMode="auto">
            <a:xfrm>
              <a:off x="819150" y="3801269"/>
              <a:ext cx="7880349" cy="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Line 122"/>
            <p:cNvSpPr>
              <a:spLocks noChangeShapeType="1"/>
            </p:cNvSpPr>
            <p:nvPr/>
          </p:nvSpPr>
          <p:spPr bwMode="auto">
            <a:xfrm>
              <a:off x="838200" y="4127500"/>
              <a:ext cx="7873993" cy="138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Line 124"/>
            <p:cNvSpPr>
              <a:spLocks noChangeShapeType="1"/>
            </p:cNvSpPr>
            <p:nvPr/>
          </p:nvSpPr>
          <p:spPr bwMode="auto">
            <a:xfrm>
              <a:off x="838200" y="4473575"/>
              <a:ext cx="7861299" cy="1587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Line 126"/>
            <p:cNvSpPr>
              <a:spLocks noChangeShapeType="1"/>
            </p:cNvSpPr>
            <p:nvPr/>
          </p:nvSpPr>
          <p:spPr bwMode="auto">
            <a:xfrm>
              <a:off x="838200" y="4819650"/>
              <a:ext cx="7861299" cy="9525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Rectangle 133"/>
            <p:cNvSpPr/>
            <p:nvPr/>
          </p:nvSpPr>
          <p:spPr bwMode="auto">
            <a:xfrm>
              <a:off x="843189" y="1708150"/>
              <a:ext cx="412751" cy="344488"/>
            </a:xfrm>
            <a:prstGeom prst="rect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Reference Serif" pitchFamily="18" charset="0"/>
              </a:endParaRPr>
            </a:p>
          </p:txBody>
        </p:sp>
        <p:sp>
          <p:nvSpPr>
            <p:cNvPr id="135" name="Right Triangle 134"/>
            <p:cNvSpPr/>
            <p:nvPr/>
          </p:nvSpPr>
          <p:spPr bwMode="auto">
            <a:xfrm rot="16200000">
              <a:off x="917233" y="1706676"/>
              <a:ext cx="300945" cy="361950"/>
            </a:xfrm>
            <a:prstGeom prst="rtTriangle">
              <a:avLst/>
            </a:prstGeom>
            <a:solidFill>
              <a:srgbClr val="680000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Reference Serif" pitchFamily="18" charset="0"/>
              </a:endParaRPr>
            </a:p>
          </p:txBody>
        </p:sp>
        <p:sp>
          <p:nvSpPr>
            <p:cNvPr id="136" name="Line 126"/>
            <p:cNvSpPr>
              <a:spLocks noChangeShapeType="1"/>
            </p:cNvSpPr>
            <p:nvPr/>
          </p:nvSpPr>
          <p:spPr bwMode="auto">
            <a:xfrm>
              <a:off x="819150" y="5194522"/>
              <a:ext cx="7873095" cy="4763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41968946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75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700088" y="1117600"/>
            <a:ext cx="44196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Excel </a:t>
            </a:r>
            <a:r>
              <a:rPr lang="en-US" sz="24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Value </a:t>
            </a:r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Worksheet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85800" y="14763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Using Excel to Compute</a:t>
            </a:r>
            <a:b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</a:b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Standard Normal Probabilities</a:t>
            </a:r>
          </a:p>
        </p:txBody>
      </p:sp>
      <p:sp>
        <p:nvSpPr>
          <p:cNvPr id="4" name="AutoShape 5"/>
          <p:cNvSpPr>
            <a:spLocks noChangeArrowheads="1"/>
          </p:cNvSpPr>
          <p:nvPr/>
        </p:nvSpPr>
        <p:spPr bwMode="auto">
          <a:xfrm rot="5400000">
            <a:off x="509588" y="3363913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1" name="Group 110"/>
          <p:cNvGrpSpPr/>
          <p:nvPr/>
        </p:nvGrpSpPr>
        <p:grpSpPr>
          <a:xfrm>
            <a:off x="819150" y="1706563"/>
            <a:ext cx="7893043" cy="3516312"/>
            <a:chOff x="819150" y="1706563"/>
            <a:chExt cx="7893043" cy="3516312"/>
          </a:xfrm>
        </p:grpSpPr>
        <p:sp>
          <p:nvSpPr>
            <p:cNvPr id="5" name="AutoShape 3"/>
            <p:cNvSpPr>
              <a:spLocks noChangeAspect="1" noChangeArrowheads="1" noTextEdit="1"/>
            </p:cNvSpPr>
            <p:nvPr/>
          </p:nvSpPr>
          <p:spPr bwMode="auto">
            <a:xfrm>
              <a:off x="819150" y="1706563"/>
              <a:ext cx="7504113" cy="3478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241426" y="1706563"/>
              <a:ext cx="7467145" cy="365125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819150" y="2052638"/>
              <a:ext cx="460375" cy="711200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1260475" y="2052638"/>
              <a:ext cx="7448096" cy="711200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819150" y="2744788"/>
              <a:ext cx="460375" cy="2093912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1260475" y="2744788"/>
              <a:ext cx="2801938" cy="2093912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4043363" y="2744788"/>
              <a:ext cx="4665208" cy="2093912"/>
            </a:xfrm>
            <a:prstGeom prst="rect">
              <a:avLst/>
            </a:prstGeom>
            <a:solidFill>
              <a:srgbClr val="018B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819150" y="4819649"/>
              <a:ext cx="460375" cy="384175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1279525" y="4827135"/>
              <a:ext cx="7429046" cy="362176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2584450" y="1744663"/>
              <a:ext cx="28733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6329812" y="1744663"/>
              <a:ext cx="28733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B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992188" y="2090738"/>
              <a:ext cx="24923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992188" y="2436813"/>
              <a:ext cx="24923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1317625" y="2436813"/>
              <a:ext cx="19208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4100513" y="2436813"/>
              <a:ext cx="19208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992188" y="2782888"/>
              <a:ext cx="24923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1317625" y="2782888"/>
              <a:ext cx="595313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   P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836738" y="2782888"/>
              <a:ext cx="19208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(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1912938" y="2782888"/>
              <a:ext cx="24923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z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2085975" y="2782888"/>
              <a:ext cx="19208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2162175" y="2782888"/>
              <a:ext cx="26828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&lt;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2162175" y="3051175"/>
              <a:ext cx="153988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2316163" y="2782888"/>
              <a:ext cx="747713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1.00)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4100513" y="2782888"/>
              <a:ext cx="78386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0.8413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5924550" y="2782888"/>
              <a:ext cx="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992188" y="3128963"/>
              <a:ext cx="24923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1317625" y="3128963"/>
              <a:ext cx="595313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   P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1836738" y="3128963"/>
              <a:ext cx="747713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(0.00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2470150" y="3128963"/>
              <a:ext cx="26828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&lt;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2470150" y="3397250"/>
              <a:ext cx="152400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2622550" y="3128963"/>
              <a:ext cx="19208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2700338" y="3128963"/>
              <a:ext cx="24923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z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2873375" y="3128963"/>
              <a:ext cx="19208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2949575" y="3128963"/>
              <a:ext cx="26828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&lt;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2949575" y="3397250"/>
              <a:ext cx="153988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3103563" y="3128963"/>
              <a:ext cx="747713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1.00)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4100513" y="3128963"/>
              <a:ext cx="78386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0.3413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992188" y="3475038"/>
              <a:ext cx="24923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1317625" y="3475038"/>
              <a:ext cx="595313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   P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>
              <a:off x="1836738" y="3475038"/>
              <a:ext cx="747713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(0.00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2470150" y="3475038"/>
              <a:ext cx="26828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&lt;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2470150" y="3743325"/>
              <a:ext cx="152400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2622550" y="3475038"/>
              <a:ext cx="19208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2700338" y="3475038"/>
              <a:ext cx="24923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z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2873375" y="3475038"/>
              <a:ext cx="19208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2949575" y="3475038"/>
              <a:ext cx="26828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&lt;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2949575" y="3743325"/>
              <a:ext cx="153988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Rectangle 51"/>
            <p:cNvSpPr>
              <a:spLocks noChangeArrowheads="1"/>
            </p:cNvSpPr>
            <p:nvPr/>
          </p:nvSpPr>
          <p:spPr bwMode="auto">
            <a:xfrm>
              <a:off x="3103563" y="3475038"/>
              <a:ext cx="747713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1.25)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Rectangle 52"/>
            <p:cNvSpPr>
              <a:spLocks noChangeArrowheads="1"/>
            </p:cNvSpPr>
            <p:nvPr/>
          </p:nvSpPr>
          <p:spPr bwMode="auto">
            <a:xfrm>
              <a:off x="4100513" y="3475038"/>
              <a:ext cx="78386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0.3944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Rectangle 53"/>
            <p:cNvSpPr>
              <a:spLocks noChangeArrowheads="1"/>
            </p:cNvSpPr>
            <p:nvPr/>
          </p:nvSpPr>
          <p:spPr bwMode="auto">
            <a:xfrm>
              <a:off x="992188" y="3821113"/>
              <a:ext cx="24923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Rectangle 54"/>
            <p:cNvSpPr>
              <a:spLocks noChangeArrowheads="1"/>
            </p:cNvSpPr>
            <p:nvPr/>
          </p:nvSpPr>
          <p:spPr bwMode="auto">
            <a:xfrm>
              <a:off x="1317625" y="3821113"/>
              <a:ext cx="595313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   P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Rectangle 55"/>
            <p:cNvSpPr>
              <a:spLocks noChangeArrowheads="1"/>
            </p:cNvSpPr>
            <p:nvPr/>
          </p:nvSpPr>
          <p:spPr bwMode="auto">
            <a:xfrm>
              <a:off x="1836738" y="3821113"/>
              <a:ext cx="825500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(-1.00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Rectangle 56"/>
            <p:cNvSpPr>
              <a:spLocks noChangeArrowheads="1"/>
            </p:cNvSpPr>
            <p:nvPr/>
          </p:nvSpPr>
          <p:spPr bwMode="auto">
            <a:xfrm>
              <a:off x="2546350" y="3821113"/>
              <a:ext cx="26828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&lt;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Rectangle 57"/>
            <p:cNvSpPr>
              <a:spLocks noChangeArrowheads="1"/>
            </p:cNvSpPr>
            <p:nvPr/>
          </p:nvSpPr>
          <p:spPr bwMode="auto">
            <a:xfrm>
              <a:off x="2546350" y="4089400"/>
              <a:ext cx="153988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Rectangle 58"/>
            <p:cNvSpPr>
              <a:spLocks noChangeArrowheads="1"/>
            </p:cNvSpPr>
            <p:nvPr/>
          </p:nvSpPr>
          <p:spPr bwMode="auto">
            <a:xfrm>
              <a:off x="2700338" y="3821113"/>
              <a:ext cx="19208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Rectangle 59"/>
            <p:cNvSpPr>
              <a:spLocks noChangeArrowheads="1"/>
            </p:cNvSpPr>
            <p:nvPr/>
          </p:nvSpPr>
          <p:spPr bwMode="auto">
            <a:xfrm>
              <a:off x="2776538" y="3821113"/>
              <a:ext cx="24923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z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Rectangle 60"/>
            <p:cNvSpPr>
              <a:spLocks noChangeArrowheads="1"/>
            </p:cNvSpPr>
            <p:nvPr/>
          </p:nvSpPr>
          <p:spPr bwMode="auto">
            <a:xfrm>
              <a:off x="2949575" y="3821113"/>
              <a:ext cx="19208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Rectangle 61"/>
            <p:cNvSpPr>
              <a:spLocks noChangeArrowheads="1"/>
            </p:cNvSpPr>
            <p:nvPr/>
          </p:nvSpPr>
          <p:spPr bwMode="auto">
            <a:xfrm>
              <a:off x="3025775" y="3821113"/>
              <a:ext cx="26828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&lt;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Rectangle 62"/>
            <p:cNvSpPr>
              <a:spLocks noChangeArrowheads="1"/>
            </p:cNvSpPr>
            <p:nvPr/>
          </p:nvSpPr>
          <p:spPr bwMode="auto">
            <a:xfrm>
              <a:off x="3025775" y="4089400"/>
              <a:ext cx="153988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Rectangle 63"/>
            <p:cNvSpPr>
              <a:spLocks noChangeArrowheads="1"/>
            </p:cNvSpPr>
            <p:nvPr/>
          </p:nvSpPr>
          <p:spPr bwMode="auto">
            <a:xfrm>
              <a:off x="3179763" y="3821113"/>
              <a:ext cx="747713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1.00)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Rectangle 64"/>
            <p:cNvSpPr>
              <a:spLocks noChangeArrowheads="1"/>
            </p:cNvSpPr>
            <p:nvPr/>
          </p:nvSpPr>
          <p:spPr bwMode="auto">
            <a:xfrm>
              <a:off x="4100513" y="3821113"/>
              <a:ext cx="78386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0.6827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Rectangle 65"/>
            <p:cNvSpPr>
              <a:spLocks noChangeArrowheads="1"/>
            </p:cNvSpPr>
            <p:nvPr/>
          </p:nvSpPr>
          <p:spPr bwMode="auto">
            <a:xfrm>
              <a:off x="992188" y="4165600"/>
              <a:ext cx="24923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7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Rectangle 66"/>
            <p:cNvSpPr>
              <a:spLocks noChangeArrowheads="1"/>
            </p:cNvSpPr>
            <p:nvPr/>
          </p:nvSpPr>
          <p:spPr bwMode="auto">
            <a:xfrm>
              <a:off x="1317625" y="4165600"/>
              <a:ext cx="595313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   P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Rectangle 67"/>
            <p:cNvSpPr>
              <a:spLocks noChangeArrowheads="1"/>
            </p:cNvSpPr>
            <p:nvPr/>
          </p:nvSpPr>
          <p:spPr bwMode="auto">
            <a:xfrm>
              <a:off x="1836738" y="4165600"/>
              <a:ext cx="19208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(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Rectangle 68"/>
            <p:cNvSpPr>
              <a:spLocks noChangeArrowheads="1"/>
            </p:cNvSpPr>
            <p:nvPr/>
          </p:nvSpPr>
          <p:spPr bwMode="auto">
            <a:xfrm>
              <a:off x="1912938" y="4165600"/>
              <a:ext cx="24923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z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" name="Rectangle 69"/>
            <p:cNvSpPr>
              <a:spLocks noChangeArrowheads="1"/>
            </p:cNvSpPr>
            <p:nvPr/>
          </p:nvSpPr>
          <p:spPr bwMode="auto">
            <a:xfrm>
              <a:off x="2085975" y="4165600"/>
              <a:ext cx="19208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" name="Rectangle 70"/>
            <p:cNvSpPr>
              <a:spLocks noChangeArrowheads="1"/>
            </p:cNvSpPr>
            <p:nvPr/>
          </p:nvSpPr>
          <p:spPr bwMode="auto">
            <a:xfrm>
              <a:off x="2162175" y="4165600"/>
              <a:ext cx="26828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&gt;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Rectangle 71"/>
            <p:cNvSpPr>
              <a:spLocks noChangeArrowheads="1"/>
            </p:cNvSpPr>
            <p:nvPr/>
          </p:nvSpPr>
          <p:spPr bwMode="auto">
            <a:xfrm>
              <a:off x="2162175" y="4435475"/>
              <a:ext cx="153988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Rectangle 72"/>
            <p:cNvSpPr>
              <a:spLocks noChangeArrowheads="1"/>
            </p:cNvSpPr>
            <p:nvPr/>
          </p:nvSpPr>
          <p:spPr bwMode="auto">
            <a:xfrm>
              <a:off x="2316163" y="4165600"/>
              <a:ext cx="747713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1.58)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Rectangle 73"/>
            <p:cNvSpPr>
              <a:spLocks noChangeArrowheads="1"/>
            </p:cNvSpPr>
            <p:nvPr/>
          </p:nvSpPr>
          <p:spPr bwMode="auto">
            <a:xfrm>
              <a:off x="4100513" y="4165600"/>
              <a:ext cx="78386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0.0571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" name="Rectangle 74"/>
            <p:cNvSpPr>
              <a:spLocks noChangeArrowheads="1"/>
            </p:cNvSpPr>
            <p:nvPr/>
          </p:nvSpPr>
          <p:spPr bwMode="auto">
            <a:xfrm>
              <a:off x="992188" y="4511675"/>
              <a:ext cx="24923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8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Rectangle 75"/>
            <p:cNvSpPr>
              <a:spLocks noChangeArrowheads="1"/>
            </p:cNvSpPr>
            <p:nvPr/>
          </p:nvSpPr>
          <p:spPr bwMode="auto">
            <a:xfrm>
              <a:off x="1317625" y="4511675"/>
              <a:ext cx="595313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   P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Rectangle 76"/>
            <p:cNvSpPr>
              <a:spLocks noChangeArrowheads="1"/>
            </p:cNvSpPr>
            <p:nvPr/>
          </p:nvSpPr>
          <p:spPr bwMode="auto">
            <a:xfrm>
              <a:off x="1836738" y="4511675"/>
              <a:ext cx="19208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(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" name="Rectangle 77"/>
            <p:cNvSpPr>
              <a:spLocks noChangeArrowheads="1"/>
            </p:cNvSpPr>
            <p:nvPr/>
          </p:nvSpPr>
          <p:spPr bwMode="auto">
            <a:xfrm>
              <a:off x="1912938" y="4511675"/>
              <a:ext cx="24923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z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" name="Rectangle 78"/>
            <p:cNvSpPr>
              <a:spLocks noChangeArrowheads="1"/>
            </p:cNvSpPr>
            <p:nvPr/>
          </p:nvSpPr>
          <p:spPr bwMode="auto">
            <a:xfrm>
              <a:off x="2085975" y="4511675"/>
              <a:ext cx="19208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" name="Rectangle 79"/>
            <p:cNvSpPr>
              <a:spLocks noChangeArrowheads="1"/>
            </p:cNvSpPr>
            <p:nvPr/>
          </p:nvSpPr>
          <p:spPr bwMode="auto">
            <a:xfrm>
              <a:off x="2162175" y="4511675"/>
              <a:ext cx="26828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&lt;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" name="Rectangle 80"/>
            <p:cNvSpPr>
              <a:spLocks noChangeArrowheads="1"/>
            </p:cNvSpPr>
            <p:nvPr/>
          </p:nvSpPr>
          <p:spPr bwMode="auto">
            <a:xfrm>
              <a:off x="2162175" y="4781550"/>
              <a:ext cx="153988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Rectangle 81"/>
            <p:cNvSpPr>
              <a:spLocks noChangeArrowheads="1"/>
            </p:cNvSpPr>
            <p:nvPr/>
          </p:nvSpPr>
          <p:spPr bwMode="auto">
            <a:xfrm>
              <a:off x="2316163" y="4511675"/>
              <a:ext cx="825500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-0.50)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3" name="Rectangle 82"/>
            <p:cNvSpPr>
              <a:spLocks noChangeArrowheads="1"/>
            </p:cNvSpPr>
            <p:nvPr/>
          </p:nvSpPr>
          <p:spPr bwMode="auto">
            <a:xfrm>
              <a:off x="4100513" y="4511675"/>
              <a:ext cx="78386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0.3085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4" name="Rectangle 83"/>
            <p:cNvSpPr>
              <a:spLocks noChangeArrowheads="1"/>
            </p:cNvSpPr>
            <p:nvPr/>
          </p:nvSpPr>
          <p:spPr bwMode="auto">
            <a:xfrm>
              <a:off x="992188" y="4857750"/>
              <a:ext cx="24923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9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5" name="Rectangle 84"/>
            <p:cNvSpPr>
              <a:spLocks noChangeArrowheads="1"/>
            </p:cNvSpPr>
            <p:nvPr/>
          </p:nvSpPr>
          <p:spPr bwMode="auto">
            <a:xfrm>
              <a:off x="2622550" y="4857750"/>
              <a:ext cx="19208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" name="Rectangle 85"/>
            <p:cNvSpPr>
              <a:spLocks noChangeArrowheads="1"/>
            </p:cNvSpPr>
            <p:nvPr/>
          </p:nvSpPr>
          <p:spPr bwMode="auto">
            <a:xfrm>
              <a:off x="6154738" y="4857750"/>
              <a:ext cx="19208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7" name="Rectangle 86"/>
            <p:cNvSpPr>
              <a:spLocks noChangeArrowheads="1"/>
            </p:cNvSpPr>
            <p:nvPr/>
          </p:nvSpPr>
          <p:spPr bwMode="auto">
            <a:xfrm>
              <a:off x="2143125" y="2090738"/>
              <a:ext cx="541178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Probabilities:  Standard Normal Distribution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" name="Line 98"/>
            <p:cNvSpPr>
              <a:spLocks noChangeShapeType="1"/>
            </p:cNvSpPr>
            <p:nvPr/>
          </p:nvSpPr>
          <p:spPr bwMode="auto">
            <a:xfrm>
              <a:off x="4043363" y="1711099"/>
              <a:ext cx="0" cy="346075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Rectangle 88"/>
            <p:cNvSpPr>
              <a:spLocks noChangeArrowheads="1"/>
            </p:cNvSpPr>
            <p:nvPr/>
          </p:nvSpPr>
          <p:spPr bwMode="auto">
            <a:xfrm>
              <a:off x="4043363" y="1725613"/>
              <a:ext cx="19050" cy="3460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Line 100"/>
            <p:cNvSpPr>
              <a:spLocks noChangeShapeType="1"/>
            </p:cNvSpPr>
            <p:nvPr/>
          </p:nvSpPr>
          <p:spPr bwMode="auto">
            <a:xfrm>
              <a:off x="819150" y="1706563"/>
              <a:ext cx="1588" cy="3478212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Rectangle 90"/>
            <p:cNvSpPr>
              <a:spLocks noChangeArrowheads="1"/>
            </p:cNvSpPr>
            <p:nvPr/>
          </p:nvSpPr>
          <p:spPr bwMode="auto">
            <a:xfrm>
              <a:off x="819150" y="1706563"/>
              <a:ext cx="19050" cy="349726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Line 102"/>
            <p:cNvSpPr>
              <a:spLocks noChangeShapeType="1"/>
            </p:cNvSpPr>
            <p:nvPr/>
          </p:nvSpPr>
          <p:spPr bwMode="auto">
            <a:xfrm>
              <a:off x="1260475" y="1725613"/>
              <a:ext cx="1588" cy="3459162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Rectangle 92"/>
            <p:cNvSpPr>
              <a:spLocks noChangeArrowheads="1"/>
            </p:cNvSpPr>
            <p:nvPr/>
          </p:nvSpPr>
          <p:spPr bwMode="auto">
            <a:xfrm>
              <a:off x="1260475" y="1711099"/>
              <a:ext cx="19050" cy="34782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Line 104"/>
            <p:cNvSpPr>
              <a:spLocks noChangeShapeType="1"/>
            </p:cNvSpPr>
            <p:nvPr/>
          </p:nvSpPr>
          <p:spPr bwMode="auto">
            <a:xfrm>
              <a:off x="4043363" y="2403249"/>
              <a:ext cx="1588" cy="2767012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Rectangle 94"/>
            <p:cNvSpPr>
              <a:spLocks noChangeArrowheads="1"/>
            </p:cNvSpPr>
            <p:nvPr/>
          </p:nvSpPr>
          <p:spPr bwMode="auto">
            <a:xfrm>
              <a:off x="4043363" y="2417763"/>
              <a:ext cx="19050" cy="278606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Line 106"/>
            <p:cNvSpPr>
              <a:spLocks noChangeShapeType="1"/>
            </p:cNvSpPr>
            <p:nvPr/>
          </p:nvSpPr>
          <p:spPr bwMode="auto">
            <a:xfrm>
              <a:off x="8710605" y="1725613"/>
              <a:ext cx="1588" cy="3459162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Line 108"/>
            <p:cNvSpPr>
              <a:spLocks noChangeShapeType="1"/>
            </p:cNvSpPr>
            <p:nvPr/>
          </p:nvSpPr>
          <p:spPr bwMode="auto">
            <a:xfrm>
              <a:off x="838200" y="1706563"/>
              <a:ext cx="7861299" cy="1587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Line 110"/>
            <p:cNvSpPr>
              <a:spLocks noChangeShapeType="1"/>
            </p:cNvSpPr>
            <p:nvPr/>
          </p:nvSpPr>
          <p:spPr bwMode="auto">
            <a:xfrm>
              <a:off x="838200" y="2052638"/>
              <a:ext cx="7861299" cy="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Line 112"/>
            <p:cNvSpPr>
              <a:spLocks noChangeShapeType="1"/>
            </p:cNvSpPr>
            <p:nvPr/>
          </p:nvSpPr>
          <p:spPr bwMode="auto">
            <a:xfrm>
              <a:off x="838200" y="2398714"/>
              <a:ext cx="7873993" cy="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Line 114"/>
            <p:cNvSpPr>
              <a:spLocks noChangeShapeType="1"/>
            </p:cNvSpPr>
            <p:nvPr/>
          </p:nvSpPr>
          <p:spPr bwMode="auto">
            <a:xfrm>
              <a:off x="838200" y="2744788"/>
              <a:ext cx="7861299" cy="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Line 116"/>
            <p:cNvSpPr>
              <a:spLocks noChangeShapeType="1"/>
            </p:cNvSpPr>
            <p:nvPr/>
          </p:nvSpPr>
          <p:spPr bwMode="auto">
            <a:xfrm flipV="1">
              <a:off x="838200" y="3090864"/>
              <a:ext cx="7861299" cy="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Line 118"/>
            <p:cNvSpPr>
              <a:spLocks noChangeShapeType="1"/>
            </p:cNvSpPr>
            <p:nvPr/>
          </p:nvSpPr>
          <p:spPr bwMode="auto">
            <a:xfrm>
              <a:off x="838200" y="3435350"/>
              <a:ext cx="7861299" cy="635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Line 120"/>
            <p:cNvSpPr>
              <a:spLocks noChangeShapeType="1"/>
            </p:cNvSpPr>
            <p:nvPr/>
          </p:nvSpPr>
          <p:spPr bwMode="auto">
            <a:xfrm>
              <a:off x="819150" y="3801269"/>
              <a:ext cx="7880349" cy="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Line 122"/>
            <p:cNvSpPr>
              <a:spLocks noChangeShapeType="1"/>
            </p:cNvSpPr>
            <p:nvPr/>
          </p:nvSpPr>
          <p:spPr bwMode="auto">
            <a:xfrm>
              <a:off x="838200" y="4127500"/>
              <a:ext cx="7873993" cy="138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Line 124"/>
            <p:cNvSpPr>
              <a:spLocks noChangeShapeType="1"/>
            </p:cNvSpPr>
            <p:nvPr/>
          </p:nvSpPr>
          <p:spPr bwMode="auto">
            <a:xfrm>
              <a:off x="838200" y="4473575"/>
              <a:ext cx="7861299" cy="1587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Line 126"/>
            <p:cNvSpPr>
              <a:spLocks noChangeShapeType="1"/>
            </p:cNvSpPr>
            <p:nvPr/>
          </p:nvSpPr>
          <p:spPr bwMode="auto">
            <a:xfrm>
              <a:off x="838200" y="4819650"/>
              <a:ext cx="7861299" cy="9525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Rectangle 106"/>
            <p:cNvSpPr/>
            <p:nvPr/>
          </p:nvSpPr>
          <p:spPr bwMode="auto">
            <a:xfrm>
              <a:off x="843189" y="1708150"/>
              <a:ext cx="412751" cy="344488"/>
            </a:xfrm>
            <a:prstGeom prst="rect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Reference Serif" pitchFamily="18" charset="0"/>
              </a:endParaRPr>
            </a:p>
          </p:txBody>
        </p:sp>
        <p:sp>
          <p:nvSpPr>
            <p:cNvPr id="108" name="Right Triangle 107"/>
            <p:cNvSpPr/>
            <p:nvPr/>
          </p:nvSpPr>
          <p:spPr bwMode="auto">
            <a:xfrm rot="16200000">
              <a:off x="917233" y="1706676"/>
              <a:ext cx="300945" cy="361950"/>
            </a:xfrm>
            <a:prstGeom prst="rtTriangle">
              <a:avLst/>
            </a:prstGeom>
            <a:solidFill>
              <a:srgbClr val="680000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Reference Serif" pitchFamily="18" charset="0"/>
              </a:endParaRPr>
            </a:p>
          </p:txBody>
        </p:sp>
        <p:sp>
          <p:nvSpPr>
            <p:cNvPr id="109" name="Line 126"/>
            <p:cNvSpPr>
              <a:spLocks noChangeShapeType="1"/>
            </p:cNvSpPr>
            <p:nvPr/>
          </p:nvSpPr>
          <p:spPr bwMode="auto">
            <a:xfrm>
              <a:off x="819150" y="5194522"/>
              <a:ext cx="7873095" cy="4763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34143239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75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700088" y="1117600"/>
            <a:ext cx="5100637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Excel Formula Worksheet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85800" y="14763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Using Excel to Compute</a:t>
            </a:r>
            <a:b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</a:b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Standard Normal Probabilities</a:t>
            </a:r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 rot="5400000">
            <a:off x="826857" y="265112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1" name="Group 80"/>
          <p:cNvGrpSpPr/>
          <p:nvPr/>
        </p:nvGrpSpPr>
        <p:grpSpPr>
          <a:xfrm>
            <a:off x="1158645" y="1698625"/>
            <a:ext cx="7221538" cy="2420938"/>
            <a:chOff x="969963" y="1698625"/>
            <a:chExt cx="7221538" cy="2420938"/>
          </a:xfrm>
        </p:grpSpPr>
        <p:sp>
          <p:nvSpPr>
            <p:cNvPr id="7" name="AutoShape 3"/>
            <p:cNvSpPr>
              <a:spLocks noChangeAspect="1" noChangeArrowheads="1" noTextEdit="1"/>
            </p:cNvSpPr>
            <p:nvPr/>
          </p:nvSpPr>
          <p:spPr bwMode="auto">
            <a:xfrm>
              <a:off x="969963" y="1698625"/>
              <a:ext cx="7202487" cy="2381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8" name="Group 7"/>
            <p:cNvGrpSpPr>
              <a:grpSpLocks/>
            </p:cNvGrpSpPr>
            <p:nvPr/>
          </p:nvGrpSpPr>
          <p:grpSpPr bwMode="auto">
            <a:xfrm>
              <a:off x="969963" y="1698625"/>
              <a:ext cx="7202487" cy="2381250"/>
              <a:chOff x="611" y="1070"/>
              <a:chExt cx="4537" cy="1500"/>
            </a:xfrm>
          </p:grpSpPr>
          <p:sp>
            <p:nvSpPr>
              <p:cNvPr id="78" name="Rectangle 5"/>
              <p:cNvSpPr>
                <a:spLocks noChangeArrowheads="1"/>
              </p:cNvSpPr>
              <p:nvPr/>
            </p:nvSpPr>
            <p:spPr bwMode="auto">
              <a:xfrm>
                <a:off x="611" y="1070"/>
                <a:ext cx="4537" cy="75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" name="Rectangle 6"/>
              <p:cNvSpPr>
                <a:spLocks noChangeArrowheads="1"/>
              </p:cNvSpPr>
              <p:nvPr/>
            </p:nvSpPr>
            <p:spPr bwMode="auto">
              <a:xfrm>
                <a:off x="611" y="1820"/>
                <a:ext cx="4537" cy="75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1436689" y="1712232"/>
              <a:ext cx="6754812" cy="319769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969963" y="2030413"/>
              <a:ext cx="466725" cy="722313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1417638" y="2030413"/>
              <a:ext cx="6754812" cy="722313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969963" y="2733675"/>
              <a:ext cx="466725" cy="1014413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1417638" y="2733675"/>
              <a:ext cx="3932237" cy="1014413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5330825" y="2733675"/>
              <a:ext cx="2841625" cy="1014413"/>
            </a:xfrm>
            <a:prstGeom prst="rect">
              <a:avLst/>
            </a:prstGeom>
            <a:solidFill>
              <a:srgbClr val="018B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969963" y="3729038"/>
              <a:ext cx="466725" cy="350838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1417638" y="3729037"/>
              <a:ext cx="6754812" cy="365351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3305175" y="1717675"/>
              <a:ext cx="292100" cy="371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6673850" y="1717675"/>
              <a:ext cx="292100" cy="371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B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1144588" y="2089150"/>
              <a:ext cx="252412" cy="371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1144588" y="2420938"/>
              <a:ext cx="252412" cy="371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1476375" y="2420938"/>
              <a:ext cx="195262" cy="371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5389563" y="2420938"/>
              <a:ext cx="195262" cy="371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1144588" y="2752725"/>
              <a:ext cx="252412" cy="371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1476375" y="2752725"/>
              <a:ext cx="350837" cy="371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1709738" y="2752725"/>
              <a:ext cx="252412" cy="371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z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1884363" y="2752725"/>
              <a:ext cx="3095625" cy="371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value with .10 in upper tail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5389563" y="2752725"/>
              <a:ext cx="219932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=NORM.S.INV(0.9)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1144588" y="3084513"/>
              <a:ext cx="252412" cy="371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1476375" y="3084513"/>
              <a:ext cx="350837" cy="371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1709738" y="3084513"/>
              <a:ext cx="252412" cy="371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z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1884363" y="3084513"/>
              <a:ext cx="3232150" cy="371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value with .025 in upper tail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5389563" y="3084513"/>
              <a:ext cx="248465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=NORM.S.INV(0.975)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1144588" y="3416300"/>
              <a:ext cx="252412" cy="371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1476375" y="3416300"/>
              <a:ext cx="350837" cy="371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1709738" y="3416300"/>
              <a:ext cx="252412" cy="371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z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1884363" y="3416300"/>
              <a:ext cx="3192462" cy="371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value with .025 in lower tail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5389563" y="3416300"/>
              <a:ext cx="248465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=NORM.S.INV(0.025)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1144588" y="3748088"/>
              <a:ext cx="252412" cy="371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1476375" y="3748088"/>
              <a:ext cx="195262" cy="371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>
              <a:off x="5389563" y="3748088"/>
              <a:ext cx="195262" cy="371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2487613" y="2089150"/>
              <a:ext cx="1128712" cy="371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Finding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3500438" y="2089150"/>
              <a:ext cx="252412" cy="371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z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3675063" y="2089150"/>
              <a:ext cx="3543300" cy="371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Values, Given Probabilities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969963" y="1698625"/>
              <a:ext cx="19050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1417638" y="1698625"/>
              <a:ext cx="19050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5330825" y="1698625"/>
              <a:ext cx="19050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8167914" y="1698625"/>
              <a:ext cx="19050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Line 51"/>
            <p:cNvSpPr>
              <a:spLocks noChangeShapeType="1"/>
            </p:cNvSpPr>
            <p:nvPr/>
          </p:nvSpPr>
          <p:spPr bwMode="auto">
            <a:xfrm>
              <a:off x="5330825" y="1717675"/>
              <a:ext cx="0" cy="3317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Rectangle 52"/>
            <p:cNvSpPr>
              <a:spLocks noChangeArrowheads="1"/>
            </p:cNvSpPr>
            <p:nvPr/>
          </p:nvSpPr>
          <p:spPr bwMode="auto">
            <a:xfrm>
              <a:off x="5330825" y="1717675"/>
              <a:ext cx="19050" cy="3317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53"/>
            <p:cNvSpPr>
              <a:spLocks noChangeShapeType="1"/>
            </p:cNvSpPr>
            <p:nvPr/>
          </p:nvSpPr>
          <p:spPr bwMode="auto">
            <a:xfrm>
              <a:off x="969963" y="1698625"/>
              <a:ext cx="1587" cy="238125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Rectangle 54"/>
            <p:cNvSpPr>
              <a:spLocks noChangeArrowheads="1"/>
            </p:cNvSpPr>
            <p:nvPr/>
          </p:nvSpPr>
          <p:spPr bwMode="auto">
            <a:xfrm>
              <a:off x="969963" y="1698625"/>
              <a:ext cx="19050" cy="2400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Line 55"/>
            <p:cNvSpPr>
              <a:spLocks noChangeShapeType="1"/>
            </p:cNvSpPr>
            <p:nvPr/>
          </p:nvSpPr>
          <p:spPr bwMode="auto">
            <a:xfrm>
              <a:off x="1417638" y="1717675"/>
              <a:ext cx="1587" cy="236220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Rectangle 56"/>
            <p:cNvSpPr>
              <a:spLocks noChangeArrowheads="1"/>
            </p:cNvSpPr>
            <p:nvPr/>
          </p:nvSpPr>
          <p:spPr bwMode="auto">
            <a:xfrm>
              <a:off x="1417638" y="1717675"/>
              <a:ext cx="19050" cy="2381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Line 57"/>
            <p:cNvSpPr>
              <a:spLocks noChangeShapeType="1"/>
            </p:cNvSpPr>
            <p:nvPr/>
          </p:nvSpPr>
          <p:spPr bwMode="auto">
            <a:xfrm>
              <a:off x="5330825" y="2420938"/>
              <a:ext cx="1587" cy="165893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Rectangle 58"/>
            <p:cNvSpPr>
              <a:spLocks noChangeArrowheads="1"/>
            </p:cNvSpPr>
            <p:nvPr/>
          </p:nvSpPr>
          <p:spPr bwMode="auto">
            <a:xfrm>
              <a:off x="5330825" y="2420938"/>
              <a:ext cx="19050" cy="16779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Line 59"/>
            <p:cNvSpPr>
              <a:spLocks noChangeShapeType="1"/>
            </p:cNvSpPr>
            <p:nvPr/>
          </p:nvSpPr>
          <p:spPr bwMode="auto">
            <a:xfrm>
              <a:off x="8167914" y="1717675"/>
              <a:ext cx="1587" cy="236220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Rectangle 60"/>
            <p:cNvSpPr>
              <a:spLocks noChangeArrowheads="1"/>
            </p:cNvSpPr>
            <p:nvPr/>
          </p:nvSpPr>
          <p:spPr bwMode="auto">
            <a:xfrm>
              <a:off x="8167914" y="1717675"/>
              <a:ext cx="19050" cy="2381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Line 61"/>
            <p:cNvSpPr>
              <a:spLocks noChangeShapeType="1"/>
            </p:cNvSpPr>
            <p:nvPr/>
          </p:nvSpPr>
          <p:spPr bwMode="auto">
            <a:xfrm>
              <a:off x="989013" y="1698625"/>
              <a:ext cx="7183437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Rectangle 62"/>
            <p:cNvSpPr>
              <a:spLocks noChangeArrowheads="1"/>
            </p:cNvSpPr>
            <p:nvPr/>
          </p:nvSpPr>
          <p:spPr bwMode="auto">
            <a:xfrm>
              <a:off x="989013" y="1698625"/>
              <a:ext cx="7202487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Line 63"/>
            <p:cNvSpPr>
              <a:spLocks noChangeShapeType="1"/>
            </p:cNvSpPr>
            <p:nvPr/>
          </p:nvSpPr>
          <p:spPr bwMode="auto">
            <a:xfrm>
              <a:off x="989013" y="2030413"/>
              <a:ext cx="7183437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Rectangle 64"/>
            <p:cNvSpPr>
              <a:spLocks noChangeArrowheads="1"/>
            </p:cNvSpPr>
            <p:nvPr/>
          </p:nvSpPr>
          <p:spPr bwMode="auto">
            <a:xfrm>
              <a:off x="989013" y="2030413"/>
              <a:ext cx="7202487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Line 65"/>
            <p:cNvSpPr>
              <a:spLocks noChangeShapeType="1"/>
            </p:cNvSpPr>
            <p:nvPr/>
          </p:nvSpPr>
          <p:spPr bwMode="auto">
            <a:xfrm>
              <a:off x="989013" y="2401888"/>
              <a:ext cx="7183437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Rectangle 66"/>
            <p:cNvSpPr>
              <a:spLocks noChangeArrowheads="1"/>
            </p:cNvSpPr>
            <p:nvPr/>
          </p:nvSpPr>
          <p:spPr bwMode="auto">
            <a:xfrm>
              <a:off x="989013" y="2401888"/>
              <a:ext cx="7202487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Line 67"/>
            <p:cNvSpPr>
              <a:spLocks noChangeShapeType="1"/>
            </p:cNvSpPr>
            <p:nvPr/>
          </p:nvSpPr>
          <p:spPr bwMode="auto">
            <a:xfrm>
              <a:off x="989013" y="2733675"/>
              <a:ext cx="7183437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Rectangle 68"/>
            <p:cNvSpPr>
              <a:spLocks noChangeArrowheads="1"/>
            </p:cNvSpPr>
            <p:nvPr/>
          </p:nvSpPr>
          <p:spPr bwMode="auto">
            <a:xfrm>
              <a:off x="989013" y="2733675"/>
              <a:ext cx="7202487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Line 69"/>
            <p:cNvSpPr>
              <a:spLocks noChangeShapeType="1"/>
            </p:cNvSpPr>
            <p:nvPr/>
          </p:nvSpPr>
          <p:spPr bwMode="auto">
            <a:xfrm>
              <a:off x="989013" y="3065463"/>
              <a:ext cx="7183437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Rectangle 70"/>
            <p:cNvSpPr>
              <a:spLocks noChangeArrowheads="1"/>
            </p:cNvSpPr>
            <p:nvPr/>
          </p:nvSpPr>
          <p:spPr bwMode="auto">
            <a:xfrm>
              <a:off x="989013" y="3065463"/>
              <a:ext cx="7202487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Line 71"/>
            <p:cNvSpPr>
              <a:spLocks noChangeShapeType="1"/>
            </p:cNvSpPr>
            <p:nvPr/>
          </p:nvSpPr>
          <p:spPr bwMode="auto">
            <a:xfrm>
              <a:off x="989013" y="3397250"/>
              <a:ext cx="7183437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Rectangle 72"/>
            <p:cNvSpPr>
              <a:spLocks noChangeArrowheads="1"/>
            </p:cNvSpPr>
            <p:nvPr/>
          </p:nvSpPr>
          <p:spPr bwMode="auto">
            <a:xfrm>
              <a:off x="989013" y="3397250"/>
              <a:ext cx="7202487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Line 73"/>
            <p:cNvSpPr>
              <a:spLocks noChangeShapeType="1"/>
            </p:cNvSpPr>
            <p:nvPr/>
          </p:nvSpPr>
          <p:spPr bwMode="auto">
            <a:xfrm>
              <a:off x="989013" y="3729038"/>
              <a:ext cx="7183437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Rectangle 74"/>
            <p:cNvSpPr>
              <a:spLocks noChangeArrowheads="1"/>
            </p:cNvSpPr>
            <p:nvPr/>
          </p:nvSpPr>
          <p:spPr bwMode="auto">
            <a:xfrm>
              <a:off x="989013" y="3729038"/>
              <a:ext cx="7202487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Line 75"/>
            <p:cNvSpPr>
              <a:spLocks noChangeShapeType="1"/>
            </p:cNvSpPr>
            <p:nvPr/>
          </p:nvSpPr>
          <p:spPr bwMode="auto">
            <a:xfrm>
              <a:off x="989013" y="4075339"/>
              <a:ext cx="7183437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Rectangle 76"/>
            <p:cNvSpPr>
              <a:spLocks noChangeArrowheads="1"/>
            </p:cNvSpPr>
            <p:nvPr/>
          </p:nvSpPr>
          <p:spPr bwMode="auto">
            <a:xfrm>
              <a:off x="989013" y="4075339"/>
              <a:ext cx="7202487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Right Triangle 79"/>
            <p:cNvSpPr/>
            <p:nvPr/>
          </p:nvSpPr>
          <p:spPr bwMode="auto">
            <a:xfrm rot="16200000">
              <a:off x="1062373" y="1692162"/>
              <a:ext cx="300945" cy="361950"/>
            </a:xfrm>
            <a:prstGeom prst="rtTriangle">
              <a:avLst/>
            </a:prstGeom>
            <a:solidFill>
              <a:srgbClr val="680000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Reference Serif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17404642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75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90563" y="144463"/>
            <a:ext cx="7772400" cy="611187"/>
          </a:xfrm>
          <a:noFill/>
          <a:ln/>
        </p:spPr>
        <p:txBody>
          <a:bodyPr/>
          <a:lstStyle/>
          <a:p>
            <a:r>
              <a:rPr lang="en-US"/>
              <a:t>Continuous Probability Distributions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690563" y="1108075"/>
            <a:ext cx="7772400" cy="1200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continuous random variable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can assume any value in an interval on the real line or in a collection of intervals.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690563" y="2327275"/>
            <a:ext cx="7772400" cy="83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It is not possible to talk about the probability of the random variable assuming a particular value.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690563" y="3184525"/>
            <a:ext cx="7772400" cy="800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Instead, we talk about the probability of the random variable assuming a value within a given interval.</a:t>
            </a:r>
            <a:endParaRPr lang="en-US" sz="2400" i="1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6152" name="AutoShape 8"/>
          <p:cNvSpPr>
            <a:spLocks noChangeArrowheads="1"/>
          </p:cNvSpPr>
          <p:nvPr/>
        </p:nvSpPr>
        <p:spPr bwMode="auto">
          <a:xfrm rot="5400000">
            <a:off x="485775" y="1255713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AutoShape 9"/>
          <p:cNvSpPr>
            <a:spLocks noChangeArrowheads="1"/>
          </p:cNvSpPr>
          <p:nvPr/>
        </p:nvSpPr>
        <p:spPr bwMode="auto">
          <a:xfrm rot="5400000">
            <a:off x="485775" y="2474913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AutoShape 10"/>
          <p:cNvSpPr>
            <a:spLocks noChangeArrowheads="1"/>
          </p:cNvSpPr>
          <p:nvPr/>
        </p:nvSpPr>
        <p:spPr bwMode="auto">
          <a:xfrm rot="5400000">
            <a:off x="485775" y="3332163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utoUpdateAnimBg="0"/>
      <p:bldP spid="6149" grpId="0" autoUpdateAnimBg="0"/>
      <p:bldP spid="6150" grpId="0" autoUpdateAnimBg="0"/>
      <p:bldP spid="6152" grpId="0" animBg="1"/>
      <p:bldP spid="6153" grpId="0" animBg="1"/>
      <p:bldP spid="615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700088" y="1117600"/>
            <a:ext cx="5100637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Excel </a:t>
            </a:r>
            <a:r>
              <a:rPr lang="en-US" sz="24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Value Worksheet</a:t>
            </a:r>
            <a:endParaRPr lang="en-US" sz="2400" dirty="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85800" y="14763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Using Excel to Compute</a:t>
            </a:r>
            <a:b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</a:b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Standard Normal Probabilities</a:t>
            </a:r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auto">
          <a:xfrm rot="5400000">
            <a:off x="826857" y="265112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5" name="Group 74"/>
          <p:cNvGrpSpPr/>
          <p:nvPr/>
        </p:nvGrpSpPr>
        <p:grpSpPr>
          <a:xfrm>
            <a:off x="1158645" y="1698625"/>
            <a:ext cx="7221538" cy="2420938"/>
            <a:chOff x="969963" y="1698625"/>
            <a:chExt cx="7221538" cy="2420938"/>
          </a:xfrm>
        </p:grpSpPr>
        <p:sp>
          <p:nvSpPr>
            <p:cNvPr id="5" name="AutoShape 3"/>
            <p:cNvSpPr>
              <a:spLocks noChangeAspect="1" noChangeArrowheads="1" noTextEdit="1"/>
            </p:cNvSpPr>
            <p:nvPr/>
          </p:nvSpPr>
          <p:spPr bwMode="auto">
            <a:xfrm>
              <a:off x="969963" y="1698625"/>
              <a:ext cx="7202487" cy="2381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" name="Group 5"/>
            <p:cNvGrpSpPr>
              <a:grpSpLocks/>
            </p:cNvGrpSpPr>
            <p:nvPr/>
          </p:nvGrpSpPr>
          <p:grpSpPr bwMode="auto">
            <a:xfrm>
              <a:off x="969963" y="1698625"/>
              <a:ext cx="7202487" cy="2381250"/>
              <a:chOff x="611" y="1070"/>
              <a:chExt cx="4537" cy="1500"/>
            </a:xfrm>
          </p:grpSpPr>
          <p:sp>
            <p:nvSpPr>
              <p:cNvPr id="7" name="Rectangle 5"/>
              <p:cNvSpPr>
                <a:spLocks noChangeArrowheads="1"/>
              </p:cNvSpPr>
              <p:nvPr/>
            </p:nvSpPr>
            <p:spPr bwMode="auto">
              <a:xfrm>
                <a:off x="611" y="1070"/>
                <a:ext cx="4537" cy="75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611" y="1820"/>
                <a:ext cx="4537" cy="75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1436689" y="1712232"/>
              <a:ext cx="6754812" cy="319769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969963" y="2030413"/>
              <a:ext cx="466725" cy="722313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1417638" y="2030413"/>
              <a:ext cx="6754812" cy="722313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969963" y="2733675"/>
              <a:ext cx="466725" cy="1014413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1417638" y="2733675"/>
              <a:ext cx="3932237" cy="1014413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5330825" y="2733675"/>
              <a:ext cx="2841625" cy="1014413"/>
            </a:xfrm>
            <a:prstGeom prst="rect">
              <a:avLst/>
            </a:prstGeom>
            <a:solidFill>
              <a:srgbClr val="018B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969963" y="3729038"/>
              <a:ext cx="466725" cy="350838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1417638" y="3729037"/>
              <a:ext cx="6754812" cy="365351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3305175" y="1717675"/>
              <a:ext cx="292100" cy="371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6673850" y="1717675"/>
              <a:ext cx="292100" cy="371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B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1144588" y="2089150"/>
              <a:ext cx="252412" cy="371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1144588" y="2420938"/>
              <a:ext cx="252412" cy="371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1476375" y="2420938"/>
              <a:ext cx="195262" cy="371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5389563" y="2420938"/>
              <a:ext cx="195262" cy="371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1144588" y="2752725"/>
              <a:ext cx="252412" cy="371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1476375" y="2752725"/>
              <a:ext cx="350837" cy="371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1709738" y="2752725"/>
              <a:ext cx="252412" cy="371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z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1884363" y="2752725"/>
              <a:ext cx="3095625" cy="371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value with .10 in upper tail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5389563" y="2752725"/>
              <a:ext cx="49853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1.28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1144588" y="3084513"/>
              <a:ext cx="252412" cy="371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1476375" y="3084513"/>
              <a:ext cx="350837" cy="371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1709738" y="3084513"/>
              <a:ext cx="252412" cy="371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z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1884363" y="3084513"/>
              <a:ext cx="3232150" cy="371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value with .025 in upper tail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5389563" y="3084513"/>
              <a:ext cx="49853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1.96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1144588" y="3416300"/>
              <a:ext cx="252412" cy="371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1476375" y="3416300"/>
              <a:ext cx="350837" cy="371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1709738" y="3416300"/>
              <a:ext cx="252412" cy="371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z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1884363" y="3416300"/>
              <a:ext cx="3192462" cy="371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value with .025 in lower tail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5389563" y="3416300"/>
              <a:ext cx="583493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-1.96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1144588" y="3748088"/>
              <a:ext cx="252412" cy="371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1476375" y="3748088"/>
              <a:ext cx="195262" cy="371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5389563" y="3748088"/>
              <a:ext cx="195262" cy="371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2487613" y="2089150"/>
              <a:ext cx="1128712" cy="371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Finding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3500438" y="2089150"/>
              <a:ext cx="252412" cy="371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z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3675063" y="2089150"/>
              <a:ext cx="3543300" cy="371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Values, Given Probabilities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>
              <a:off x="969963" y="1698625"/>
              <a:ext cx="19050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1417638" y="1698625"/>
              <a:ext cx="19050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5330825" y="1698625"/>
              <a:ext cx="19050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8167914" y="1698625"/>
              <a:ext cx="19050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Line 51"/>
            <p:cNvSpPr>
              <a:spLocks noChangeShapeType="1"/>
            </p:cNvSpPr>
            <p:nvPr/>
          </p:nvSpPr>
          <p:spPr bwMode="auto">
            <a:xfrm>
              <a:off x="5330825" y="1717675"/>
              <a:ext cx="0" cy="3317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5330825" y="1717675"/>
              <a:ext cx="19050" cy="3317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Line 53"/>
            <p:cNvSpPr>
              <a:spLocks noChangeShapeType="1"/>
            </p:cNvSpPr>
            <p:nvPr/>
          </p:nvSpPr>
          <p:spPr bwMode="auto">
            <a:xfrm>
              <a:off x="969963" y="1698625"/>
              <a:ext cx="1587" cy="238125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969963" y="1698625"/>
              <a:ext cx="19050" cy="2400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Line 55"/>
            <p:cNvSpPr>
              <a:spLocks noChangeShapeType="1"/>
            </p:cNvSpPr>
            <p:nvPr/>
          </p:nvSpPr>
          <p:spPr bwMode="auto">
            <a:xfrm>
              <a:off x="1417638" y="1717675"/>
              <a:ext cx="1587" cy="236220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Rectangle 52"/>
            <p:cNvSpPr>
              <a:spLocks noChangeArrowheads="1"/>
            </p:cNvSpPr>
            <p:nvPr/>
          </p:nvSpPr>
          <p:spPr bwMode="auto">
            <a:xfrm>
              <a:off x="1417638" y="1717675"/>
              <a:ext cx="19050" cy="2381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57"/>
            <p:cNvSpPr>
              <a:spLocks noChangeShapeType="1"/>
            </p:cNvSpPr>
            <p:nvPr/>
          </p:nvSpPr>
          <p:spPr bwMode="auto">
            <a:xfrm>
              <a:off x="5330825" y="2420938"/>
              <a:ext cx="1587" cy="165893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Rectangle 54"/>
            <p:cNvSpPr>
              <a:spLocks noChangeArrowheads="1"/>
            </p:cNvSpPr>
            <p:nvPr/>
          </p:nvSpPr>
          <p:spPr bwMode="auto">
            <a:xfrm>
              <a:off x="5330825" y="2420938"/>
              <a:ext cx="19050" cy="16779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Line 59"/>
            <p:cNvSpPr>
              <a:spLocks noChangeShapeType="1"/>
            </p:cNvSpPr>
            <p:nvPr/>
          </p:nvSpPr>
          <p:spPr bwMode="auto">
            <a:xfrm>
              <a:off x="8167914" y="1717675"/>
              <a:ext cx="1587" cy="236220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Rectangle 56"/>
            <p:cNvSpPr>
              <a:spLocks noChangeArrowheads="1"/>
            </p:cNvSpPr>
            <p:nvPr/>
          </p:nvSpPr>
          <p:spPr bwMode="auto">
            <a:xfrm>
              <a:off x="8167914" y="1717675"/>
              <a:ext cx="19050" cy="2381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Line 61"/>
            <p:cNvSpPr>
              <a:spLocks noChangeShapeType="1"/>
            </p:cNvSpPr>
            <p:nvPr/>
          </p:nvSpPr>
          <p:spPr bwMode="auto">
            <a:xfrm>
              <a:off x="989013" y="1698625"/>
              <a:ext cx="7183437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Rectangle 58"/>
            <p:cNvSpPr>
              <a:spLocks noChangeArrowheads="1"/>
            </p:cNvSpPr>
            <p:nvPr/>
          </p:nvSpPr>
          <p:spPr bwMode="auto">
            <a:xfrm>
              <a:off x="989013" y="1698625"/>
              <a:ext cx="7202487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Line 63"/>
            <p:cNvSpPr>
              <a:spLocks noChangeShapeType="1"/>
            </p:cNvSpPr>
            <p:nvPr/>
          </p:nvSpPr>
          <p:spPr bwMode="auto">
            <a:xfrm>
              <a:off x="989013" y="2030413"/>
              <a:ext cx="7183437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Rectangle 60"/>
            <p:cNvSpPr>
              <a:spLocks noChangeArrowheads="1"/>
            </p:cNvSpPr>
            <p:nvPr/>
          </p:nvSpPr>
          <p:spPr bwMode="auto">
            <a:xfrm>
              <a:off x="989013" y="2030413"/>
              <a:ext cx="7202487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Line 65"/>
            <p:cNvSpPr>
              <a:spLocks noChangeShapeType="1"/>
            </p:cNvSpPr>
            <p:nvPr/>
          </p:nvSpPr>
          <p:spPr bwMode="auto">
            <a:xfrm>
              <a:off x="989013" y="2401888"/>
              <a:ext cx="7183437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Rectangle 62"/>
            <p:cNvSpPr>
              <a:spLocks noChangeArrowheads="1"/>
            </p:cNvSpPr>
            <p:nvPr/>
          </p:nvSpPr>
          <p:spPr bwMode="auto">
            <a:xfrm>
              <a:off x="989013" y="2401888"/>
              <a:ext cx="7202487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Line 67"/>
            <p:cNvSpPr>
              <a:spLocks noChangeShapeType="1"/>
            </p:cNvSpPr>
            <p:nvPr/>
          </p:nvSpPr>
          <p:spPr bwMode="auto">
            <a:xfrm>
              <a:off x="989013" y="2733675"/>
              <a:ext cx="7183437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Rectangle 64"/>
            <p:cNvSpPr>
              <a:spLocks noChangeArrowheads="1"/>
            </p:cNvSpPr>
            <p:nvPr/>
          </p:nvSpPr>
          <p:spPr bwMode="auto">
            <a:xfrm>
              <a:off x="989013" y="2733675"/>
              <a:ext cx="7202487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Line 69"/>
            <p:cNvSpPr>
              <a:spLocks noChangeShapeType="1"/>
            </p:cNvSpPr>
            <p:nvPr/>
          </p:nvSpPr>
          <p:spPr bwMode="auto">
            <a:xfrm>
              <a:off x="989013" y="3065463"/>
              <a:ext cx="7183437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Rectangle 66"/>
            <p:cNvSpPr>
              <a:spLocks noChangeArrowheads="1"/>
            </p:cNvSpPr>
            <p:nvPr/>
          </p:nvSpPr>
          <p:spPr bwMode="auto">
            <a:xfrm>
              <a:off x="989013" y="3065463"/>
              <a:ext cx="7202487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Line 71"/>
            <p:cNvSpPr>
              <a:spLocks noChangeShapeType="1"/>
            </p:cNvSpPr>
            <p:nvPr/>
          </p:nvSpPr>
          <p:spPr bwMode="auto">
            <a:xfrm>
              <a:off x="989013" y="3397250"/>
              <a:ext cx="7183437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Rectangle 68"/>
            <p:cNvSpPr>
              <a:spLocks noChangeArrowheads="1"/>
            </p:cNvSpPr>
            <p:nvPr/>
          </p:nvSpPr>
          <p:spPr bwMode="auto">
            <a:xfrm>
              <a:off x="989013" y="3397250"/>
              <a:ext cx="7202487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Line 73"/>
            <p:cNvSpPr>
              <a:spLocks noChangeShapeType="1"/>
            </p:cNvSpPr>
            <p:nvPr/>
          </p:nvSpPr>
          <p:spPr bwMode="auto">
            <a:xfrm>
              <a:off x="989013" y="3729038"/>
              <a:ext cx="7183437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Rectangle 70"/>
            <p:cNvSpPr>
              <a:spLocks noChangeArrowheads="1"/>
            </p:cNvSpPr>
            <p:nvPr/>
          </p:nvSpPr>
          <p:spPr bwMode="auto">
            <a:xfrm>
              <a:off x="989013" y="3729038"/>
              <a:ext cx="7202487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Line 75"/>
            <p:cNvSpPr>
              <a:spLocks noChangeShapeType="1"/>
            </p:cNvSpPr>
            <p:nvPr/>
          </p:nvSpPr>
          <p:spPr bwMode="auto">
            <a:xfrm>
              <a:off x="989013" y="4075339"/>
              <a:ext cx="7183437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Rectangle 72"/>
            <p:cNvSpPr>
              <a:spLocks noChangeArrowheads="1"/>
            </p:cNvSpPr>
            <p:nvPr/>
          </p:nvSpPr>
          <p:spPr bwMode="auto">
            <a:xfrm>
              <a:off x="989013" y="4075339"/>
              <a:ext cx="7202487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Right Triangle 73"/>
            <p:cNvSpPr/>
            <p:nvPr/>
          </p:nvSpPr>
          <p:spPr bwMode="auto">
            <a:xfrm rot="16200000">
              <a:off x="1062373" y="1692162"/>
              <a:ext cx="300945" cy="361950"/>
            </a:xfrm>
            <a:prstGeom prst="rtTriangle">
              <a:avLst/>
            </a:prstGeom>
            <a:solidFill>
              <a:srgbClr val="680000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Reference Serif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64692170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75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2075"/>
            <a:ext cx="7772400" cy="706438"/>
          </a:xfrm>
          <a:noFill/>
          <a:ln/>
        </p:spPr>
        <p:txBody>
          <a:bodyPr/>
          <a:lstStyle/>
          <a:p>
            <a:r>
              <a:rPr lang="en-US"/>
              <a:t>Standard Normal Probability Distribution</a:t>
            </a:r>
          </a:p>
        </p:txBody>
      </p:sp>
      <p:sp>
        <p:nvSpPr>
          <p:cNvPr id="14431" name="Rectangle 95"/>
          <p:cNvSpPr>
            <a:spLocks noChangeArrowheads="1"/>
          </p:cNvSpPr>
          <p:nvPr/>
        </p:nvSpPr>
        <p:spPr bwMode="auto">
          <a:xfrm>
            <a:off x="690563" y="1109663"/>
            <a:ext cx="6134100" cy="4746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Example:  Pep Zone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4432" name="Rectangle 96"/>
          <p:cNvSpPr>
            <a:spLocks noChangeArrowheads="1"/>
          </p:cNvSpPr>
          <p:nvPr/>
        </p:nvSpPr>
        <p:spPr bwMode="auto">
          <a:xfrm>
            <a:off x="1046163" y="1560513"/>
            <a:ext cx="7219950" cy="1852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Pep Zone sells auto parts and supplies including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 popular multi-grade motor oil.  When the stock of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this oil drops to 20 gallons, a replenishment order is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placed.</a:t>
            </a:r>
          </a:p>
        </p:txBody>
      </p:sp>
      <p:sp>
        <p:nvSpPr>
          <p:cNvPr id="14433" name="AutoShape 97"/>
          <p:cNvSpPr>
            <a:spLocks noChangeArrowheads="1"/>
          </p:cNvSpPr>
          <p:nvPr/>
        </p:nvSpPr>
        <p:spPr bwMode="auto">
          <a:xfrm rot="5400000">
            <a:off x="752475" y="17081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22" name="Rectangle 186"/>
          <p:cNvSpPr>
            <a:spLocks noChangeArrowheads="1"/>
          </p:cNvSpPr>
          <p:nvPr/>
        </p:nvSpPr>
        <p:spPr bwMode="auto">
          <a:xfrm>
            <a:off x="1046163" y="3325813"/>
            <a:ext cx="7219950" cy="13573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The store manager is concerned that sales are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being lost due to stockouts while waiting for a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replenishment order.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44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2" grpId="0" autoUpdateAnimBg="0"/>
      <p:bldP spid="14433" grpId="0" animBg="1"/>
      <p:bldP spid="14522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7" name="Rectangle 3"/>
          <p:cNvSpPr>
            <a:spLocks noChangeArrowheads="1"/>
          </p:cNvSpPr>
          <p:nvPr/>
        </p:nvSpPr>
        <p:spPr bwMode="auto">
          <a:xfrm>
            <a:off x="1046163" y="1579563"/>
            <a:ext cx="7200900" cy="19034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It has been determined that demand during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replenishment lead-time is normally distributed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with a mean of 15 gallons and a standard deviation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of 6 gallons.</a:t>
            </a:r>
          </a:p>
        </p:txBody>
      </p:sp>
      <p:sp>
        <p:nvSpPr>
          <p:cNvPr id="139447" name="Rectangle 183"/>
          <p:cNvSpPr>
            <a:spLocks noChangeArrowheads="1"/>
          </p:cNvSpPr>
          <p:nvPr/>
        </p:nvSpPr>
        <p:spPr bwMode="auto">
          <a:xfrm>
            <a:off x="685800" y="92075"/>
            <a:ext cx="7772400" cy="706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Standard Normal Probability Distribution</a:t>
            </a:r>
          </a:p>
        </p:txBody>
      </p:sp>
      <p:sp>
        <p:nvSpPr>
          <p:cNvPr id="139535" name="Rectangle 271"/>
          <p:cNvSpPr>
            <a:spLocks noChangeArrowheads="1"/>
          </p:cNvSpPr>
          <p:nvPr/>
        </p:nvSpPr>
        <p:spPr bwMode="auto">
          <a:xfrm>
            <a:off x="690563" y="1109663"/>
            <a:ext cx="6134100" cy="4746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Example:  Pep Zone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39536" name="AutoShape 272"/>
          <p:cNvSpPr>
            <a:spLocks noChangeArrowheads="1"/>
          </p:cNvSpPr>
          <p:nvPr/>
        </p:nvSpPr>
        <p:spPr bwMode="auto">
          <a:xfrm rot="5400000">
            <a:off x="752475" y="17081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537" name="Rectangle 273"/>
          <p:cNvSpPr>
            <a:spLocks noChangeArrowheads="1"/>
          </p:cNvSpPr>
          <p:nvPr/>
        </p:nvSpPr>
        <p:spPr bwMode="auto">
          <a:xfrm>
            <a:off x="1046163" y="3344863"/>
            <a:ext cx="7366000" cy="18653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The manager would like to know the probability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of a stockout during replenishment lead-time.  In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other words, what is the probability that demand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during lead-time will exceed 20 gallons?   </a:t>
            </a:r>
          </a:p>
        </p:txBody>
      </p:sp>
      <p:sp>
        <p:nvSpPr>
          <p:cNvPr id="139538" name="Text Box 274"/>
          <p:cNvSpPr txBox="1">
            <a:spLocks noChangeArrowheads="1"/>
          </p:cNvSpPr>
          <p:nvPr/>
        </p:nvSpPr>
        <p:spPr bwMode="auto">
          <a:xfrm>
            <a:off x="3624263" y="5340350"/>
            <a:ext cx="2001837" cy="561975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tIns="91440" bIns="91440" anchor="ctr" anchorCtr="1"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x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&gt; 20) = ?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395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9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9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9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23" presetClass="entr" presetSubtype="272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9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9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7" grpId="0" autoUpdateAnimBg="0"/>
      <p:bldP spid="139536" grpId="0" animBg="1"/>
      <p:bldP spid="139537" grpId="0" autoUpdateAnimBg="0"/>
      <p:bldP spid="139538" grpId="0" animBg="1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74" name="Rectangle 202"/>
          <p:cNvSpPr>
            <a:spLocks noChangeArrowheads="1"/>
          </p:cNvSpPr>
          <p:nvPr/>
        </p:nvSpPr>
        <p:spPr bwMode="auto">
          <a:xfrm>
            <a:off x="3486150" y="2562225"/>
            <a:ext cx="2305050" cy="1409700"/>
          </a:xfrm>
          <a:prstGeom prst="rect">
            <a:avLst/>
          </a:prstGeom>
          <a:gradFill rotWithShape="0">
            <a:gsLst>
              <a:gs pos="0">
                <a:srgbClr val="969696">
                  <a:gamma/>
                  <a:shade val="46275"/>
                  <a:invGamma/>
                </a:srgbClr>
              </a:gs>
              <a:gs pos="50000">
                <a:srgbClr val="969696"/>
              </a:gs>
              <a:gs pos="100000">
                <a:srgbClr val="969696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z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x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-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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)/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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= (20 - 15)/6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= .83</a:t>
            </a:r>
          </a:p>
        </p:txBody>
      </p:sp>
      <p:sp>
        <p:nvSpPr>
          <p:cNvPr id="105474" name="Rectangle 2"/>
          <p:cNvSpPr>
            <a:spLocks noChangeArrowheads="1"/>
          </p:cNvSpPr>
          <p:nvPr/>
        </p:nvSpPr>
        <p:spPr bwMode="auto">
          <a:xfrm>
            <a:off x="690563" y="1141413"/>
            <a:ext cx="7772400" cy="476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Solving for the Stockout Probability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05584" name="Rectangle 112"/>
          <p:cNvSpPr>
            <a:spLocks noChangeArrowheads="1"/>
          </p:cNvSpPr>
          <p:nvPr/>
        </p:nvSpPr>
        <p:spPr bwMode="auto">
          <a:xfrm>
            <a:off x="1104900" y="1695450"/>
            <a:ext cx="7537450" cy="755650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Step 1:  Convert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x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to the standard normal distribution.</a:t>
            </a:r>
          </a:p>
        </p:txBody>
      </p:sp>
      <p:sp>
        <p:nvSpPr>
          <p:cNvPr id="105585" name="AutoShape 113"/>
          <p:cNvSpPr>
            <a:spLocks noChangeArrowheads="1"/>
          </p:cNvSpPr>
          <p:nvPr/>
        </p:nvSpPr>
        <p:spPr bwMode="auto">
          <a:xfrm rot="5400000">
            <a:off x="752475" y="20129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676" name="Rectangle 204"/>
          <p:cNvSpPr>
            <a:spLocks noChangeArrowheads="1"/>
          </p:cNvSpPr>
          <p:nvPr/>
        </p:nvSpPr>
        <p:spPr bwMode="auto">
          <a:xfrm>
            <a:off x="1104900" y="4181475"/>
            <a:ext cx="7537450" cy="1060450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Step 2:  Find the area under the standard normal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        curve to the left of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z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.83.</a:t>
            </a:r>
          </a:p>
        </p:txBody>
      </p:sp>
      <p:sp>
        <p:nvSpPr>
          <p:cNvPr id="105677" name="AutoShape 205"/>
          <p:cNvSpPr>
            <a:spLocks noChangeArrowheads="1"/>
          </p:cNvSpPr>
          <p:nvPr/>
        </p:nvSpPr>
        <p:spPr bwMode="auto">
          <a:xfrm rot="5400000">
            <a:off x="752475" y="461327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678" name="Rectangle 206"/>
          <p:cNvSpPr>
            <a:spLocks noChangeArrowheads="1"/>
          </p:cNvSpPr>
          <p:nvPr/>
        </p:nvSpPr>
        <p:spPr bwMode="auto">
          <a:xfrm>
            <a:off x="3486150" y="5353050"/>
            <a:ext cx="2305050" cy="723900"/>
          </a:xfrm>
          <a:prstGeom prst="rect">
            <a:avLst/>
          </a:prstGeom>
          <a:gradFill rotWithShape="0">
            <a:gsLst>
              <a:gs pos="0">
                <a:srgbClr val="969696">
                  <a:gamma/>
                  <a:shade val="46275"/>
                  <a:invGamma/>
                </a:srgbClr>
              </a:gs>
              <a:gs pos="50000">
                <a:srgbClr val="969696"/>
              </a:gs>
              <a:gs pos="100000">
                <a:srgbClr val="969696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see next slide</a:t>
            </a:r>
          </a:p>
        </p:txBody>
      </p:sp>
      <p:sp>
        <p:nvSpPr>
          <p:cNvPr id="105679" name="Rectangle 207"/>
          <p:cNvSpPr>
            <a:spLocks noChangeArrowheads="1"/>
          </p:cNvSpPr>
          <p:nvPr/>
        </p:nvSpPr>
        <p:spPr bwMode="auto">
          <a:xfrm>
            <a:off x="685800" y="92075"/>
            <a:ext cx="7772400" cy="706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Standard Normal Probability Distribution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55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5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5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5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5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1" dur="500"/>
                                        <p:tgtEl>
                                          <p:spTgt spid="1056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5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5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5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5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674" grpId="0" animBg="1" autoUpdateAnimBg="0"/>
      <p:bldP spid="105584" grpId="0" animBg="1" autoUpdateAnimBg="0"/>
      <p:bldP spid="105585" grpId="0" animBg="1"/>
      <p:bldP spid="105676" grpId="0" animBg="1" autoUpdateAnimBg="0"/>
      <p:bldP spid="105677" grpId="0" animBg="1"/>
      <p:bldP spid="105678" grpId="0" animBg="1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2787" name="Picture 9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8325" y="2093913"/>
            <a:ext cx="8091488" cy="30495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242690" name="Rectangle 2"/>
          <p:cNvSpPr>
            <a:spLocks noChangeArrowheads="1"/>
          </p:cNvSpPr>
          <p:nvPr/>
        </p:nvSpPr>
        <p:spPr bwMode="auto">
          <a:xfrm>
            <a:off x="695325" y="1143000"/>
            <a:ext cx="7772400" cy="1022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Cumulative Probability Table for 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	the Standard Normal Distribution</a:t>
            </a:r>
          </a:p>
        </p:txBody>
      </p:sp>
      <p:sp>
        <p:nvSpPr>
          <p:cNvPr id="242691" name="Oval 3"/>
          <p:cNvSpPr>
            <a:spLocks noChangeArrowheads="1"/>
          </p:cNvSpPr>
          <p:nvPr/>
        </p:nvSpPr>
        <p:spPr bwMode="auto">
          <a:xfrm>
            <a:off x="3398838" y="2049463"/>
            <a:ext cx="590550" cy="419100"/>
          </a:xfrm>
          <a:prstGeom prst="ellips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2692" name="Oval 4"/>
          <p:cNvSpPr>
            <a:spLocks noChangeArrowheads="1"/>
          </p:cNvSpPr>
          <p:nvPr/>
        </p:nvSpPr>
        <p:spPr bwMode="auto">
          <a:xfrm>
            <a:off x="541338" y="3921125"/>
            <a:ext cx="590550" cy="419100"/>
          </a:xfrm>
          <a:prstGeom prst="ellips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2693" name="Oval 5"/>
          <p:cNvSpPr>
            <a:spLocks noChangeArrowheads="1"/>
          </p:cNvSpPr>
          <p:nvPr/>
        </p:nvSpPr>
        <p:spPr bwMode="auto">
          <a:xfrm>
            <a:off x="3311525" y="3929063"/>
            <a:ext cx="847725" cy="428625"/>
          </a:xfrm>
          <a:prstGeom prst="ellips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2694" name="AutoShape 6"/>
          <p:cNvSpPr>
            <a:spLocks noChangeArrowheads="1"/>
          </p:cNvSpPr>
          <p:nvPr/>
        </p:nvSpPr>
        <p:spPr bwMode="auto">
          <a:xfrm rot="5400000">
            <a:off x="223838" y="34988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42783" name="Line 95"/>
          <p:cNvSpPr>
            <a:spLocks noChangeShapeType="1"/>
          </p:cNvSpPr>
          <p:nvPr/>
        </p:nvSpPr>
        <p:spPr bwMode="auto">
          <a:xfrm flipV="1">
            <a:off x="1162050" y="4117975"/>
            <a:ext cx="2097088" cy="6350"/>
          </a:xfrm>
          <a:prstGeom prst="line">
            <a:avLst/>
          </a:prstGeom>
          <a:noFill/>
          <a:ln w="28575">
            <a:solidFill>
              <a:srgbClr val="66FFFF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42784" name="Line 96"/>
          <p:cNvSpPr>
            <a:spLocks noChangeShapeType="1"/>
          </p:cNvSpPr>
          <p:nvPr/>
        </p:nvSpPr>
        <p:spPr bwMode="auto">
          <a:xfrm rot="5400000" flipV="1">
            <a:off x="3008313" y="3194050"/>
            <a:ext cx="1422400" cy="0"/>
          </a:xfrm>
          <a:prstGeom prst="line">
            <a:avLst/>
          </a:prstGeom>
          <a:noFill/>
          <a:ln w="28575">
            <a:solidFill>
              <a:srgbClr val="66FFFF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42785" name="AutoShape 97"/>
          <p:cNvSpPr>
            <a:spLocks noChangeArrowheads="1"/>
          </p:cNvSpPr>
          <p:nvPr/>
        </p:nvSpPr>
        <p:spPr bwMode="auto">
          <a:xfrm>
            <a:off x="3586163" y="5238750"/>
            <a:ext cx="2100262" cy="609600"/>
          </a:xfrm>
          <a:prstGeom prst="wedgeEllipseCallout">
            <a:avLst>
              <a:gd name="adj1" fmla="val -32931"/>
              <a:gd name="adj2" fmla="val -195051"/>
            </a:avLst>
          </a:prstGeom>
          <a:gradFill rotWithShape="0">
            <a:gsLst>
              <a:gs pos="0">
                <a:srgbClr val="969696">
                  <a:gamma/>
                  <a:shade val="46275"/>
                  <a:invGamma/>
                </a:srgbClr>
              </a:gs>
              <a:gs pos="50000">
                <a:srgbClr val="969696"/>
              </a:gs>
              <a:gs pos="100000">
                <a:srgbClr val="969696">
                  <a:gamma/>
                  <a:shade val="46275"/>
                  <a:invGamma/>
                </a:srgbClr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z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&lt;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.83)</a:t>
            </a:r>
          </a:p>
        </p:txBody>
      </p:sp>
      <p:sp>
        <p:nvSpPr>
          <p:cNvPr id="242786" name="Rectangle 98"/>
          <p:cNvSpPr>
            <a:spLocks noChangeArrowheads="1"/>
          </p:cNvSpPr>
          <p:nvPr/>
        </p:nvSpPr>
        <p:spPr bwMode="auto">
          <a:xfrm>
            <a:off x="685800" y="92075"/>
            <a:ext cx="7772400" cy="706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Standard Normal Probability Distribution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426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2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2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37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242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6" presetClass="entr" presetSubtype="37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242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500"/>
                            </p:stCondLst>
                            <p:childTnLst>
                              <p:par>
                                <p:cTn id="22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500"/>
                                        <p:tgtEl>
                                          <p:spTgt spid="242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"/>
                                        <p:tgtEl>
                                          <p:spTgt spid="242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500"/>
                            </p:stCondLst>
                            <p:childTnLst>
                              <p:par>
                                <p:cTn id="30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242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42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691" grpId="0" animBg="1"/>
      <p:bldP spid="242692" grpId="0" animBg="1"/>
      <p:bldP spid="242693" grpId="0" animBg="1"/>
      <p:bldP spid="242694" grpId="0" animBg="1"/>
      <p:bldP spid="242783" grpId="0" animBg="1"/>
      <p:bldP spid="242784" grpId="0" animBg="1"/>
      <p:bldP spid="242785" grpId="0" animBg="1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ChangeArrowheads="1"/>
          </p:cNvSpPr>
          <p:nvPr/>
        </p:nvSpPr>
        <p:spPr bwMode="auto">
          <a:xfrm>
            <a:off x="2781300" y="2971800"/>
            <a:ext cx="3752850" cy="1733550"/>
          </a:xfrm>
          <a:prstGeom prst="rect">
            <a:avLst/>
          </a:prstGeom>
          <a:gradFill rotWithShape="0">
            <a:gsLst>
              <a:gs pos="0">
                <a:srgbClr val="969696">
                  <a:gamma/>
                  <a:shade val="46275"/>
                  <a:invGamma/>
                </a:srgbClr>
              </a:gs>
              <a:gs pos="50000">
                <a:srgbClr val="969696"/>
              </a:gs>
              <a:gs pos="100000">
                <a:srgbClr val="969696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z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&gt; .83) = 1 –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z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&lt;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.83) 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	       = 1- .7967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8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             =   .2033</a:t>
            </a:r>
          </a:p>
        </p:txBody>
      </p:sp>
      <p:sp>
        <p:nvSpPr>
          <p:cNvPr id="198659" name="Rectangle 3"/>
          <p:cNvSpPr>
            <a:spLocks noChangeArrowheads="1"/>
          </p:cNvSpPr>
          <p:nvPr/>
        </p:nvSpPr>
        <p:spPr bwMode="auto">
          <a:xfrm>
            <a:off x="690563" y="1141413"/>
            <a:ext cx="7772400" cy="557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Solving for the Stockout Probability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98661" name="Rectangle 5"/>
          <p:cNvSpPr>
            <a:spLocks noChangeArrowheads="1"/>
          </p:cNvSpPr>
          <p:nvPr/>
        </p:nvSpPr>
        <p:spPr bwMode="auto">
          <a:xfrm>
            <a:off x="1104900" y="1695450"/>
            <a:ext cx="7537450" cy="1079500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Step 3:  Compute the area under the standard normal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        curve to the right of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z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.83.</a:t>
            </a:r>
          </a:p>
        </p:txBody>
      </p:sp>
      <p:sp>
        <p:nvSpPr>
          <p:cNvPr id="198662" name="AutoShape 6"/>
          <p:cNvSpPr>
            <a:spLocks noChangeArrowheads="1"/>
          </p:cNvSpPr>
          <p:nvPr/>
        </p:nvSpPr>
        <p:spPr bwMode="auto">
          <a:xfrm rot="5400000">
            <a:off x="752475" y="20129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8755" name="Oval 99"/>
          <p:cNvSpPr>
            <a:spLocks noChangeArrowheads="1"/>
          </p:cNvSpPr>
          <p:nvPr/>
        </p:nvSpPr>
        <p:spPr bwMode="auto">
          <a:xfrm>
            <a:off x="4587875" y="4013200"/>
            <a:ext cx="1019175" cy="523875"/>
          </a:xfrm>
          <a:prstGeom prst="ellips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756" name="AutoShape 100"/>
          <p:cNvSpPr>
            <a:spLocks noChangeArrowheads="1"/>
          </p:cNvSpPr>
          <p:nvPr/>
        </p:nvSpPr>
        <p:spPr bwMode="auto">
          <a:xfrm>
            <a:off x="1371600" y="4876800"/>
            <a:ext cx="2647950" cy="819150"/>
          </a:xfrm>
          <a:prstGeom prst="wedgeEllipseCallout">
            <a:avLst>
              <a:gd name="adj1" fmla="val 73500"/>
              <a:gd name="adj2" fmla="val -100194"/>
            </a:avLst>
          </a:prstGeom>
          <a:gradFill rotWithShape="0">
            <a:gsLst>
              <a:gs pos="0">
                <a:srgbClr val="0099CC">
                  <a:gamma/>
                  <a:shade val="46275"/>
                  <a:invGamma/>
                </a:srgbClr>
              </a:gs>
              <a:gs pos="50000">
                <a:srgbClr val="0099CC"/>
              </a:gs>
              <a:gs pos="100000">
                <a:srgbClr val="0099CC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Probability</a:t>
            </a:r>
          </a:p>
          <a:p>
            <a:pPr>
              <a:lnSpc>
                <a:spcPct val="8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of a stockout</a:t>
            </a:r>
          </a:p>
        </p:txBody>
      </p:sp>
      <p:sp>
        <p:nvSpPr>
          <p:cNvPr id="198757" name="AutoShape 101"/>
          <p:cNvSpPr>
            <a:spLocks noChangeArrowheads="1"/>
          </p:cNvSpPr>
          <p:nvPr/>
        </p:nvSpPr>
        <p:spPr bwMode="auto">
          <a:xfrm>
            <a:off x="5334000" y="5067300"/>
            <a:ext cx="2000250" cy="552450"/>
          </a:xfrm>
          <a:prstGeom prst="wedgeEllipseCallout">
            <a:avLst>
              <a:gd name="adj1" fmla="val -53176"/>
              <a:gd name="adj2" fmla="val -141667"/>
            </a:avLst>
          </a:prstGeom>
          <a:gradFill rotWithShape="0">
            <a:gsLst>
              <a:gs pos="0">
                <a:srgbClr val="0099CC">
                  <a:gamma/>
                  <a:shade val="46275"/>
                  <a:invGamma/>
                </a:srgbClr>
              </a:gs>
              <a:gs pos="50000">
                <a:srgbClr val="0099CC"/>
              </a:gs>
              <a:gs pos="100000">
                <a:srgbClr val="0099CC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x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&gt; 20)</a:t>
            </a:r>
          </a:p>
        </p:txBody>
      </p:sp>
      <p:sp>
        <p:nvSpPr>
          <p:cNvPr id="198758" name="Rectangle 102"/>
          <p:cNvSpPr>
            <a:spLocks noChangeArrowheads="1"/>
          </p:cNvSpPr>
          <p:nvPr/>
        </p:nvSpPr>
        <p:spPr bwMode="auto">
          <a:xfrm>
            <a:off x="685800" y="92075"/>
            <a:ext cx="7772400" cy="706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Standard Normal Probability Distribution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986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8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8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8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8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98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500"/>
                            </p:stCondLst>
                            <p:childTnLst>
                              <p:par>
                                <p:cTn id="23" presetID="2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8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8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000"/>
                            </p:stCondLst>
                            <p:childTnLst>
                              <p:par>
                                <p:cTn id="28" presetID="2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8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8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58" grpId="0" animBg="1" autoUpdateAnimBg="0"/>
      <p:bldP spid="198661" grpId="0" animBg="1" autoUpdateAnimBg="0"/>
      <p:bldP spid="198662" grpId="0" animBg="1"/>
      <p:bldP spid="198755" grpId="0" animBg="1"/>
      <p:bldP spid="198756" grpId="0" animBg="1" autoUpdateAnimBg="0"/>
      <p:bldP spid="198757" grpId="0" animBg="1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06" name="Rectangle 310"/>
          <p:cNvSpPr>
            <a:spLocks noChangeArrowheads="1"/>
          </p:cNvSpPr>
          <p:nvPr/>
        </p:nvSpPr>
        <p:spPr bwMode="auto">
          <a:xfrm>
            <a:off x="1524000" y="1695450"/>
            <a:ext cx="6286500" cy="41529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06605" name="Rectangle 109"/>
          <p:cNvSpPr>
            <a:spLocks noChangeArrowheads="1"/>
          </p:cNvSpPr>
          <p:nvPr/>
        </p:nvSpPr>
        <p:spPr bwMode="auto">
          <a:xfrm>
            <a:off x="690563" y="1141413"/>
            <a:ext cx="7772400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Solving for the Stockout Probability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			</a:t>
            </a:r>
          </a:p>
        </p:txBody>
      </p:sp>
      <p:sp>
        <p:nvSpPr>
          <p:cNvPr id="106606" name="Freeform 110"/>
          <p:cNvSpPr>
            <a:spLocks/>
          </p:cNvSpPr>
          <p:nvPr/>
        </p:nvSpPr>
        <p:spPr bwMode="auto">
          <a:xfrm>
            <a:off x="2143125" y="2046288"/>
            <a:ext cx="4543425" cy="3060700"/>
          </a:xfrm>
          <a:custGeom>
            <a:avLst/>
            <a:gdLst/>
            <a:ahLst/>
            <a:cxnLst>
              <a:cxn ang="0">
                <a:pos x="1355" y="16"/>
              </a:cxn>
              <a:cxn ang="0">
                <a:pos x="1263" y="104"/>
              </a:cxn>
              <a:cxn ang="0">
                <a:pos x="1204" y="196"/>
              </a:cxn>
              <a:cxn ang="0">
                <a:pos x="1144" y="314"/>
              </a:cxn>
              <a:cxn ang="0">
                <a:pos x="1102" y="408"/>
              </a:cxn>
              <a:cxn ang="0">
                <a:pos x="1062" y="504"/>
              </a:cxn>
              <a:cxn ang="0">
                <a:pos x="1020" y="624"/>
              </a:cxn>
              <a:cxn ang="0">
                <a:pos x="980" y="736"/>
              </a:cxn>
              <a:cxn ang="0">
                <a:pos x="950" y="852"/>
              </a:cxn>
              <a:cxn ang="0">
                <a:pos x="921" y="974"/>
              </a:cxn>
              <a:cxn ang="0">
                <a:pos x="885" y="1072"/>
              </a:cxn>
              <a:cxn ang="0">
                <a:pos x="843" y="1186"/>
              </a:cxn>
              <a:cxn ang="0">
                <a:pos x="811" y="1288"/>
              </a:cxn>
              <a:cxn ang="0">
                <a:pos x="753" y="1406"/>
              </a:cxn>
              <a:cxn ang="0">
                <a:pos x="675" y="1520"/>
              </a:cxn>
              <a:cxn ang="0">
                <a:pos x="603" y="1616"/>
              </a:cxn>
              <a:cxn ang="0">
                <a:pos x="507" y="1688"/>
              </a:cxn>
              <a:cxn ang="0">
                <a:pos x="398" y="1738"/>
              </a:cxn>
              <a:cxn ang="0">
                <a:pos x="291" y="1784"/>
              </a:cxn>
              <a:cxn ang="0">
                <a:pos x="199" y="1820"/>
              </a:cxn>
              <a:cxn ang="0">
                <a:pos x="75" y="1860"/>
              </a:cxn>
              <a:cxn ang="0">
                <a:pos x="2" y="1882"/>
              </a:cxn>
              <a:cxn ang="0">
                <a:pos x="2860" y="1928"/>
              </a:cxn>
              <a:cxn ang="0">
                <a:pos x="2816" y="1874"/>
              </a:cxn>
              <a:cxn ang="0">
                <a:pos x="2694" y="1846"/>
              </a:cxn>
              <a:cxn ang="0">
                <a:pos x="2577" y="1804"/>
              </a:cxn>
              <a:cxn ang="0">
                <a:pos x="2463" y="1756"/>
              </a:cxn>
              <a:cxn ang="0">
                <a:pos x="2342" y="1700"/>
              </a:cxn>
              <a:cxn ang="0">
                <a:pos x="2284" y="1664"/>
              </a:cxn>
              <a:cxn ang="0">
                <a:pos x="2204" y="1594"/>
              </a:cxn>
              <a:cxn ang="0">
                <a:pos x="2122" y="1502"/>
              </a:cxn>
              <a:cxn ang="0">
                <a:pos x="2066" y="1406"/>
              </a:cxn>
              <a:cxn ang="0">
                <a:pos x="2014" y="1306"/>
              </a:cxn>
              <a:cxn ang="0">
                <a:pos x="1970" y="1196"/>
              </a:cxn>
              <a:cxn ang="0">
                <a:pos x="1940" y="1114"/>
              </a:cxn>
              <a:cxn ang="0">
                <a:pos x="1914" y="1028"/>
              </a:cxn>
              <a:cxn ang="0">
                <a:pos x="1878" y="900"/>
              </a:cxn>
              <a:cxn ang="0">
                <a:pos x="1842" y="770"/>
              </a:cxn>
              <a:cxn ang="0">
                <a:pos x="1803" y="652"/>
              </a:cxn>
              <a:cxn ang="0">
                <a:pos x="1761" y="526"/>
              </a:cxn>
              <a:cxn ang="0">
                <a:pos x="1715" y="404"/>
              </a:cxn>
              <a:cxn ang="0">
                <a:pos x="1683" y="332"/>
              </a:cxn>
              <a:cxn ang="0">
                <a:pos x="1634" y="236"/>
              </a:cxn>
              <a:cxn ang="0">
                <a:pos x="1590" y="156"/>
              </a:cxn>
              <a:cxn ang="0">
                <a:pos x="1610" y="190"/>
              </a:cxn>
              <a:cxn ang="0">
                <a:pos x="1587" y="152"/>
              </a:cxn>
              <a:cxn ang="0">
                <a:pos x="1510" y="52"/>
              </a:cxn>
              <a:cxn ang="0">
                <a:pos x="1452" y="8"/>
              </a:cxn>
            </a:cxnLst>
            <a:rect l="0" t="0" r="r" b="b"/>
            <a:pathLst>
              <a:path w="2862" h="1928">
                <a:moveTo>
                  <a:pt x="1430" y="0"/>
                </a:moveTo>
                <a:lnTo>
                  <a:pt x="1387" y="4"/>
                </a:lnTo>
                <a:lnTo>
                  <a:pt x="1355" y="16"/>
                </a:lnTo>
                <a:lnTo>
                  <a:pt x="1319" y="40"/>
                </a:lnTo>
                <a:lnTo>
                  <a:pt x="1292" y="68"/>
                </a:lnTo>
                <a:lnTo>
                  <a:pt x="1263" y="104"/>
                </a:lnTo>
                <a:lnTo>
                  <a:pt x="1239" y="140"/>
                </a:lnTo>
                <a:lnTo>
                  <a:pt x="1221" y="170"/>
                </a:lnTo>
                <a:lnTo>
                  <a:pt x="1204" y="196"/>
                </a:lnTo>
                <a:lnTo>
                  <a:pt x="1179" y="242"/>
                </a:lnTo>
                <a:lnTo>
                  <a:pt x="1162" y="276"/>
                </a:lnTo>
                <a:lnTo>
                  <a:pt x="1144" y="314"/>
                </a:lnTo>
                <a:lnTo>
                  <a:pt x="1132" y="344"/>
                </a:lnTo>
                <a:lnTo>
                  <a:pt x="1114" y="380"/>
                </a:lnTo>
                <a:lnTo>
                  <a:pt x="1102" y="408"/>
                </a:lnTo>
                <a:lnTo>
                  <a:pt x="1090" y="436"/>
                </a:lnTo>
                <a:lnTo>
                  <a:pt x="1076" y="472"/>
                </a:lnTo>
                <a:lnTo>
                  <a:pt x="1062" y="504"/>
                </a:lnTo>
                <a:lnTo>
                  <a:pt x="1048" y="544"/>
                </a:lnTo>
                <a:lnTo>
                  <a:pt x="1036" y="580"/>
                </a:lnTo>
                <a:lnTo>
                  <a:pt x="1020" y="624"/>
                </a:lnTo>
                <a:lnTo>
                  <a:pt x="1014" y="650"/>
                </a:lnTo>
                <a:lnTo>
                  <a:pt x="994" y="690"/>
                </a:lnTo>
                <a:lnTo>
                  <a:pt x="980" y="736"/>
                </a:lnTo>
                <a:lnTo>
                  <a:pt x="970" y="776"/>
                </a:lnTo>
                <a:lnTo>
                  <a:pt x="960" y="814"/>
                </a:lnTo>
                <a:lnTo>
                  <a:pt x="950" y="852"/>
                </a:lnTo>
                <a:lnTo>
                  <a:pt x="940" y="894"/>
                </a:lnTo>
                <a:lnTo>
                  <a:pt x="930" y="938"/>
                </a:lnTo>
                <a:lnTo>
                  <a:pt x="921" y="974"/>
                </a:lnTo>
                <a:lnTo>
                  <a:pt x="915" y="1004"/>
                </a:lnTo>
                <a:lnTo>
                  <a:pt x="903" y="1040"/>
                </a:lnTo>
                <a:lnTo>
                  <a:pt x="885" y="1072"/>
                </a:lnTo>
                <a:lnTo>
                  <a:pt x="873" y="1114"/>
                </a:lnTo>
                <a:lnTo>
                  <a:pt x="855" y="1168"/>
                </a:lnTo>
                <a:lnTo>
                  <a:pt x="843" y="1186"/>
                </a:lnTo>
                <a:lnTo>
                  <a:pt x="837" y="1222"/>
                </a:lnTo>
                <a:lnTo>
                  <a:pt x="823" y="1264"/>
                </a:lnTo>
                <a:lnTo>
                  <a:pt x="811" y="1288"/>
                </a:lnTo>
                <a:lnTo>
                  <a:pt x="789" y="1330"/>
                </a:lnTo>
                <a:lnTo>
                  <a:pt x="771" y="1366"/>
                </a:lnTo>
                <a:lnTo>
                  <a:pt x="753" y="1406"/>
                </a:lnTo>
                <a:lnTo>
                  <a:pt x="729" y="1442"/>
                </a:lnTo>
                <a:lnTo>
                  <a:pt x="712" y="1478"/>
                </a:lnTo>
                <a:lnTo>
                  <a:pt x="675" y="1520"/>
                </a:lnTo>
                <a:lnTo>
                  <a:pt x="658" y="1546"/>
                </a:lnTo>
                <a:lnTo>
                  <a:pt x="626" y="1584"/>
                </a:lnTo>
                <a:lnTo>
                  <a:pt x="603" y="1616"/>
                </a:lnTo>
                <a:lnTo>
                  <a:pt x="579" y="1628"/>
                </a:lnTo>
                <a:lnTo>
                  <a:pt x="549" y="1658"/>
                </a:lnTo>
                <a:lnTo>
                  <a:pt x="507" y="1688"/>
                </a:lnTo>
                <a:lnTo>
                  <a:pt x="462" y="1708"/>
                </a:lnTo>
                <a:lnTo>
                  <a:pt x="428" y="1724"/>
                </a:lnTo>
                <a:lnTo>
                  <a:pt x="398" y="1738"/>
                </a:lnTo>
                <a:lnTo>
                  <a:pt x="362" y="1756"/>
                </a:lnTo>
                <a:lnTo>
                  <a:pt x="327" y="1772"/>
                </a:lnTo>
                <a:lnTo>
                  <a:pt x="291" y="1784"/>
                </a:lnTo>
                <a:lnTo>
                  <a:pt x="274" y="1792"/>
                </a:lnTo>
                <a:lnTo>
                  <a:pt x="238" y="1804"/>
                </a:lnTo>
                <a:lnTo>
                  <a:pt x="199" y="1820"/>
                </a:lnTo>
                <a:lnTo>
                  <a:pt x="159" y="1832"/>
                </a:lnTo>
                <a:lnTo>
                  <a:pt x="114" y="1846"/>
                </a:lnTo>
                <a:lnTo>
                  <a:pt x="75" y="1860"/>
                </a:lnTo>
                <a:lnTo>
                  <a:pt x="38" y="1870"/>
                </a:lnTo>
                <a:lnTo>
                  <a:pt x="16" y="1876"/>
                </a:lnTo>
                <a:lnTo>
                  <a:pt x="2" y="1882"/>
                </a:lnTo>
                <a:lnTo>
                  <a:pt x="0" y="1902"/>
                </a:lnTo>
                <a:lnTo>
                  <a:pt x="2" y="1924"/>
                </a:lnTo>
                <a:lnTo>
                  <a:pt x="2860" y="1928"/>
                </a:lnTo>
                <a:lnTo>
                  <a:pt x="2860" y="1904"/>
                </a:lnTo>
                <a:lnTo>
                  <a:pt x="2862" y="1886"/>
                </a:lnTo>
                <a:lnTo>
                  <a:pt x="2816" y="1874"/>
                </a:lnTo>
                <a:lnTo>
                  <a:pt x="2764" y="1862"/>
                </a:lnTo>
                <a:lnTo>
                  <a:pt x="2724" y="1852"/>
                </a:lnTo>
                <a:lnTo>
                  <a:pt x="2694" y="1846"/>
                </a:lnTo>
                <a:lnTo>
                  <a:pt x="2668" y="1836"/>
                </a:lnTo>
                <a:lnTo>
                  <a:pt x="2628" y="1822"/>
                </a:lnTo>
                <a:lnTo>
                  <a:pt x="2577" y="1804"/>
                </a:lnTo>
                <a:lnTo>
                  <a:pt x="2535" y="1786"/>
                </a:lnTo>
                <a:lnTo>
                  <a:pt x="2505" y="1774"/>
                </a:lnTo>
                <a:lnTo>
                  <a:pt x="2463" y="1756"/>
                </a:lnTo>
                <a:lnTo>
                  <a:pt x="2424" y="1740"/>
                </a:lnTo>
                <a:lnTo>
                  <a:pt x="2379" y="1720"/>
                </a:lnTo>
                <a:lnTo>
                  <a:pt x="2342" y="1700"/>
                </a:lnTo>
                <a:lnTo>
                  <a:pt x="2316" y="1684"/>
                </a:lnTo>
                <a:lnTo>
                  <a:pt x="2300" y="1670"/>
                </a:lnTo>
                <a:lnTo>
                  <a:pt x="2284" y="1664"/>
                </a:lnTo>
                <a:lnTo>
                  <a:pt x="2260" y="1648"/>
                </a:lnTo>
                <a:lnTo>
                  <a:pt x="2232" y="1622"/>
                </a:lnTo>
                <a:lnTo>
                  <a:pt x="2204" y="1594"/>
                </a:lnTo>
                <a:lnTo>
                  <a:pt x="2180" y="1572"/>
                </a:lnTo>
                <a:lnTo>
                  <a:pt x="2148" y="1538"/>
                </a:lnTo>
                <a:lnTo>
                  <a:pt x="2122" y="1502"/>
                </a:lnTo>
                <a:lnTo>
                  <a:pt x="2102" y="1470"/>
                </a:lnTo>
                <a:lnTo>
                  <a:pt x="2084" y="1438"/>
                </a:lnTo>
                <a:lnTo>
                  <a:pt x="2066" y="1406"/>
                </a:lnTo>
                <a:lnTo>
                  <a:pt x="2048" y="1360"/>
                </a:lnTo>
                <a:lnTo>
                  <a:pt x="2032" y="1336"/>
                </a:lnTo>
                <a:lnTo>
                  <a:pt x="2014" y="1306"/>
                </a:lnTo>
                <a:lnTo>
                  <a:pt x="1998" y="1266"/>
                </a:lnTo>
                <a:lnTo>
                  <a:pt x="1984" y="1232"/>
                </a:lnTo>
                <a:lnTo>
                  <a:pt x="1970" y="1196"/>
                </a:lnTo>
                <a:lnTo>
                  <a:pt x="1956" y="1160"/>
                </a:lnTo>
                <a:lnTo>
                  <a:pt x="1946" y="1138"/>
                </a:lnTo>
                <a:lnTo>
                  <a:pt x="1940" y="1114"/>
                </a:lnTo>
                <a:lnTo>
                  <a:pt x="1932" y="1090"/>
                </a:lnTo>
                <a:lnTo>
                  <a:pt x="1926" y="1062"/>
                </a:lnTo>
                <a:lnTo>
                  <a:pt x="1914" y="1028"/>
                </a:lnTo>
                <a:lnTo>
                  <a:pt x="1904" y="994"/>
                </a:lnTo>
                <a:lnTo>
                  <a:pt x="1888" y="946"/>
                </a:lnTo>
                <a:lnTo>
                  <a:pt x="1878" y="900"/>
                </a:lnTo>
                <a:lnTo>
                  <a:pt x="1862" y="850"/>
                </a:lnTo>
                <a:lnTo>
                  <a:pt x="1854" y="810"/>
                </a:lnTo>
                <a:lnTo>
                  <a:pt x="1842" y="770"/>
                </a:lnTo>
                <a:lnTo>
                  <a:pt x="1830" y="732"/>
                </a:lnTo>
                <a:lnTo>
                  <a:pt x="1814" y="692"/>
                </a:lnTo>
                <a:lnTo>
                  <a:pt x="1803" y="652"/>
                </a:lnTo>
                <a:lnTo>
                  <a:pt x="1786" y="604"/>
                </a:lnTo>
                <a:lnTo>
                  <a:pt x="1773" y="556"/>
                </a:lnTo>
                <a:lnTo>
                  <a:pt x="1761" y="526"/>
                </a:lnTo>
                <a:lnTo>
                  <a:pt x="1742" y="478"/>
                </a:lnTo>
                <a:lnTo>
                  <a:pt x="1725" y="442"/>
                </a:lnTo>
                <a:lnTo>
                  <a:pt x="1715" y="404"/>
                </a:lnTo>
                <a:lnTo>
                  <a:pt x="1698" y="368"/>
                </a:lnTo>
                <a:lnTo>
                  <a:pt x="1692" y="354"/>
                </a:lnTo>
                <a:lnTo>
                  <a:pt x="1683" y="332"/>
                </a:lnTo>
                <a:lnTo>
                  <a:pt x="1662" y="294"/>
                </a:lnTo>
                <a:lnTo>
                  <a:pt x="1647" y="260"/>
                </a:lnTo>
                <a:lnTo>
                  <a:pt x="1634" y="236"/>
                </a:lnTo>
                <a:lnTo>
                  <a:pt x="1624" y="208"/>
                </a:lnTo>
                <a:lnTo>
                  <a:pt x="1596" y="168"/>
                </a:lnTo>
                <a:lnTo>
                  <a:pt x="1590" y="156"/>
                </a:lnTo>
                <a:lnTo>
                  <a:pt x="1574" y="136"/>
                </a:lnTo>
                <a:lnTo>
                  <a:pt x="1582" y="144"/>
                </a:lnTo>
                <a:lnTo>
                  <a:pt x="1610" y="190"/>
                </a:lnTo>
                <a:lnTo>
                  <a:pt x="1602" y="180"/>
                </a:lnTo>
                <a:lnTo>
                  <a:pt x="1608" y="182"/>
                </a:lnTo>
                <a:lnTo>
                  <a:pt x="1587" y="152"/>
                </a:lnTo>
                <a:lnTo>
                  <a:pt x="1560" y="114"/>
                </a:lnTo>
                <a:lnTo>
                  <a:pt x="1536" y="84"/>
                </a:lnTo>
                <a:lnTo>
                  <a:pt x="1510" y="52"/>
                </a:lnTo>
                <a:lnTo>
                  <a:pt x="1491" y="32"/>
                </a:lnTo>
                <a:lnTo>
                  <a:pt x="1473" y="14"/>
                </a:lnTo>
                <a:lnTo>
                  <a:pt x="1452" y="8"/>
                </a:lnTo>
                <a:lnTo>
                  <a:pt x="1410" y="2"/>
                </a:lnTo>
              </a:path>
            </a:pathLst>
          </a:custGeom>
          <a:gradFill rotWithShape="0">
            <a:gsLst>
              <a:gs pos="0">
                <a:srgbClr val="838383">
                  <a:gamma/>
                  <a:shade val="46275"/>
                  <a:invGamma/>
                </a:srgbClr>
              </a:gs>
              <a:gs pos="100000">
                <a:srgbClr val="838383"/>
              </a:gs>
            </a:gsLst>
            <a:lin ang="0" scaled="1"/>
          </a:gra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6607" name="Freeform 111"/>
          <p:cNvSpPr>
            <a:spLocks/>
          </p:cNvSpPr>
          <p:nvPr/>
        </p:nvSpPr>
        <p:spPr bwMode="auto">
          <a:xfrm>
            <a:off x="4957763" y="2947988"/>
            <a:ext cx="1731962" cy="2162175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12" y="24"/>
              </a:cxn>
              <a:cxn ang="0">
                <a:pos x="23" y="58"/>
              </a:cxn>
              <a:cxn ang="0">
                <a:pos x="37" y="104"/>
              </a:cxn>
              <a:cxn ang="0">
                <a:pos x="49" y="136"/>
              </a:cxn>
              <a:cxn ang="0">
                <a:pos x="59" y="174"/>
              </a:cxn>
              <a:cxn ang="0">
                <a:pos x="71" y="212"/>
              </a:cxn>
              <a:cxn ang="0">
                <a:pos x="84" y="246"/>
              </a:cxn>
              <a:cxn ang="0">
                <a:pos x="87" y="284"/>
              </a:cxn>
              <a:cxn ang="0">
                <a:pos x="99" y="316"/>
              </a:cxn>
              <a:cxn ang="0">
                <a:pos x="108" y="354"/>
              </a:cxn>
              <a:cxn ang="0">
                <a:pos x="120" y="390"/>
              </a:cxn>
              <a:cxn ang="0">
                <a:pos x="125" y="424"/>
              </a:cxn>
              <a:cxn ang="0">
                <a:pos x="139" y="462"/>
              </a:cxn>
              <a:cxn ang="0">
                <a:pos x="149" y="498"/>
              </a:cxn>
              <a:cxn ang="0">
                <a:pos x="161" y="534"/>
              </a:cxn>
              <a:cxn ang="0">
                <a:pos x="175" y="572"/>
              </a:cxn>
              <a:cxn ang="0">
                <a:pos x="189" y="606"/>
              </a:cxn>
              <a:cxn ang="0">
                <a:pos x="204" y="642"/>
              </a:cxn>
              <a:cxn ang="0">
                <a:pos x="216" y="678"/>
              </a:cxn>
              <a:cxn ang="0">
                <a:pos x="231" y="712"/>
              </a:cxn>
              <a:cxn ang="0">
                <a:pos x="252" y="750"/>
              </a:cxn>
              <a:cxn ang="0">
                <a:pos x="264" y="786"/>
              </a:cxn>
              <a:cxn ang="0">
                <a:pos x="287" y="824"/>
              </a:cxn>
              <a:cxn ang="0">
                <a:pos x="301" y="854"/>
              </a:cxn>
              <a:cxn ang="0">
                <a:pos x="321" y="886"/>
              </a:cxn>
              <a:cxn ang="0">
                <a:pos x="343" y="918"/>
              </a:cxn>
              <a:cxn ang="0">
                <a:pos x="363" y="946"/>
              </a:cxn>
              <a:cxn ang="0">
                <a:pos x="383" y="978"/>
              </a:cxn>
              <a:cxn ang="0">
                <a:pos x="407" y="1004"/>
              </a:cxn>
              <a:cxn ang="0">
                <a:pos x="435" y="1034"/>
              </a:cxn>
              <a:cxn ang="0">
                <a:pos x="465" y="1068"/>
              </a:cxn>
              <a:cxn ang="0">
                <a:pos x="504" y="1098"/>
              </a:cxn>
              <a:cxn ang="0">
                <a:pos x="528" y="1110"/>
              </a:cxn>
              <a:cxn ang="0">
                <a:pos x="559" y="1130"/>
              </a:cxn>
              <a:cxn ang="0">
                <a:pos x="593" y="1148"/>
              </a:cxn>
              <a:cxn ang="0">
                <a:pos x="633" y="1168"/>
              </a:cxn>
              <a:cxn ang="0">
                <a:pos x="675" y="1188"/>
              </a:cxn>
              <a:cxn ang="0">
                <a:pos x="709" y="1202"/>
              </a:cxn>
              <a:cxn ang="0">
                <a:pos x="741" y="1216"/>
              </a:cxn>
              <a:cxn ang="0">
                <a:pos x="771" y="1226"/>
              </a:cxn>
              <a:cxn ang="0">
                <a:pos x="803" y="1236"/>
              </a:cxn>
              <a:cxn ang="0">
                <a:pos x="845" y="1250"/>
              </a:cxn>
              <a:cxn ang="0">
                <a:pos x="825" y="1244"/>
              </a:cxn>
              <a:cxn ang="0">
                <a:pos x="867" y="1258"/>
              </a:cxn>
              <a:cxn ang="0">
                <a:pos x="899" y="1270"/>
              </a:cxn>
              <a:cxn ang="0">
                <a:pos x="954" y="1290"/>
              </a:cxn>
              <a:cxn ang="0">
                <a:pos x="1038" y="1308"/>
              </a:cxn>
              <a:cxn ang="0">
                <a:pos x="1086" y="1320"/>
              </a:cxn>
              <a:cxn ang="0">
                <a:pos x="1087" y="1336"/>
              </a:cxn>
              <a:cxn ang="0">
                <a:pos x="1091" y="1356"/>
              </a:cxn>
              <a:cxn ang="0">
                <a:pos x="0" y="1362"/>
              </a:cxn>
              <a:cxn ang="0">
                <a:pos x="6" y="0"/>
              </a:cxn>
            </a:cxnLst>
            <a:rect l="0" t="0" r="r" b="b"/>
            <a:pathLst>
              <a:path w="1091" h="1362">
                <a:moveTo>
                  <a:pt x="6" y="0"/>
                </a:moveTo>
                <a:lnTo>
                  <a:pt x="12" y="24"/>
                </a:lnTo>
                <a:lnTo>
                  <a:pt x="23" y="58"/>
                </a:lnTo>
                <a:lnTo>
                  <a:pt x="37" y="104"/>
                </a:lnTo>
                <a:lnTo>
                  <a:pt x="49" y="136"/>
                </a:lnTo>
                <a:lnTo>
                  <a:pt x="59" y="174"/>
                </a:lnTo>
                <a:lnTo>
                  <a:pt x="71" y="212"/>
                </a:lnTo>
                <a:lnTo>
                  <a:pt x="84" y="246"/>
                </a:lnTo>
                <a:lnTo>
                  <a:pt x="87" y="284"/>
                </a:lnTo>
                <a:lnTo>
                  <a:pt x="99" y="316"/>
                </a:lnTo>
                <a:lnTo>
                  <a:pt x="108" y="354"/>
                </a:lnTo>
                <a:lnTo>
                  <a:pt x="120" y="390"/>
                </a:lnTo>
                <a:lnTo>
                  <a:pt x="125" y="424"/>
                </a:lnTo>
                <a:lnTo>
                  <a:pt x="139" y="462"/>
                </a:lnTo>
                <a:lnTo>
                  <a:pt x="149" y="498"/>
                </a:lnTo>
                <a:lnTo>
                  <a:pt x="161" y="534"/>
                </a:lnTo>
                <a:lnTo>
                  <a:pt x="175" y="572"/>
                </a:lnTo>
                <a:lnTo>
                  <a:pt x="189" y="606"/>
                </a:lnTo>
                <a:lnTo>
                  <a:pt x="204" y="642"/>
                </a:lnTo>
                <a:lnTo>
                  <a:pt x="216" y="678"/>
                </a:lnTo>
                <a:lnTo>
                  <a:pt x="231" y="712"/>
                </a:lnTo>
                <a:lnTo>
                  <a:pt x="252" y="750"/>
                </a:lnTo>
                <a:lnTo>
                  <a:pt x="264" y="786"/>
                </a:lnTo>
                <a:lnTo>
                  <a:pt x="287" y="824"/>
                </a:lnTo>
                <a:lnTo>
                  <a:pt x="301" y="854"/>
                </a:lnTo>
                <a:lnTo>
                  <a:pt x="321" y="886"/>
                </a:lnTo>
                <a:lnTo>
                  <a:pt x="343" y="918"/>
                </a:lnTo>
                <a:lnTo>
                  <a:pt x="363" y="946"/>
                </a:lnTo>
                <a:lnTo>
                  <a:pt x="383" y="978"/>
                </a:lnTo>
                <a:lnTo>
                  <a:pt x="407" y="1004"/>
                </a:lnTo>
                <a:lnTo>
                  <a:pt x="435" y="1034"/>
                </a:lnTo>
                <a:lnTo>
                  <a:pt x="465" y="1068"/>
                </a:lnTo>
                <a:lnTo>
                  <a:pt x="504" y="1098"/>
                </a:lnTo>
                <a:lnTo>
                  <a:pt x="528" y="1110"/>
                </a:lnTo>
                <a:lnTo>
                  <a:pt x="559" y="1130"/>
                </a:lnTo>
                <a:lnTo>
                  <a:pt x="593" y="1148"/>
                </a:lnTo>
                <a:lnTo>
                  <a:pt x="633" y="1168"/>
                </a:lnTo>
                <a:lnTo>
                  <a:pt x="675" y="1188"/>
                </a:lnTo>
                <a:lnTo>
                  <a:pt x="709" y="1202"/>
                </a:lnTo>
                <a:lnTo>
                  <a:pt x="741" y="1216"/>
                </a:lnTo>
                <a:lnTo>
                  <a:pt x="771" y="1226"/>
                </a:lnTo>
                <a:lnTo>
                  <a:pt x="803" y="1236"/>
                </a:lnTo>
                <a:lnTo>
                  <a:pt x="845" y="1250"/>
                </a:lnTo>
                <a:lnTo>
                  <a:pt x="825" y="1244"/>
                </a:lnTo>
                <a:lnTo>
                  <a:pt x="867" y="1258"/>
                </a:lnTo>
                <a:lnTo>
                  <a:pt x="899" y="1270"/>
                </a:lnTo>
                <a:lnTo>
                  <a:pt x="954" y="1290"/>
                </a:lnTo>
                <a:lnTo>
                  <a:pt x="1038" y="1308"/>
                </a:lnTo>
                <a:lnTo>
                  <a:pt x="1086" y="1320"/>
                </a:lnTo>
                <a:lnTo>
                  <a:pt x="1087" y="1336"/>
                </a:lnTo>
                <a:lnTo>
                  <a:pt x="1091" y="1356"/>
                </a:lnTo>
                <a:lnTo>
                  <a:pt x="0" y="1362"/>
                </a:lnTo>
                <a:lnTo>
                  <a:pt x="6" y="0"/>
                </a:lnTo>
              </a:path>
            </a:pathLst>
          </a:cu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3500000" scaled="1"/>
            <a:tileRect/>
          </a:gra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6609" name="Line 113"/>
          <p:cNvSpPr>
            <a:spLocks noChangeShapeType="1"/>
          </p:cNvSpPr>
          <p:nvPr/>
        </p:nvSpPr>
        <p:spPr bwMode="auto">
          <a:xfrm flipH="1">
            <a:off x="4384675" y="5033963"/>
            <a:ext cx="1588" cy="1857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610" name="Line 114"/>
          <p:cNvSpPr>
            <a:spLocks noChangeShapeType="1"/>
          </p:cNvSpPr>
          <p:nvPr/>
        </p:nvSpPr>
        <p:spPr bwMode="auto">
          <a:xfrm>
            <a:off x="3589338" y="2747963"/>
            <a:ext cx="889000" cy="400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611" name="Rectangle 115"/>
          <p:cNvSpPr>
            <a:spLocks noChangeArrowheads="1"/>
          </p:cNvSpPr>
          <p:nvPr/>
        </p:nvSpPr>
        <p:spPr bwMode="auto">
          <a:xfrm>
            <a:off x="4216400" y="5191125"/>
            <a:ext cx="3333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0</a:t>
            </a:r>
          </a:p>
        </p:txBody>
      </p:sp>
      <p:sp>
        <p:nvSpPr>
          <p:cNvPr id="106612" name="Rectangle 116"/>
          <p:cNvSpPr>
            <a:spLocks noChangeArrowheads="1"/>
          </p:cNvSpPr>
          <p:nvPr/>
        </p:nvSpPr>
        <p:spPr bwMode="auto">
          <a:xfrm>
            <a:off x="4676775" y="5194300"/>
            <a:ext cx="5619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.83</a:t>
            </a:r>
          </a:p>
        </p:txBody>
      </p:sp>
      <p:sp>
        <p:nvSpPr>
          <p:cNvPr id="106613" name="Line 117"/>
          <p:cNvSpPr>
            <a:spLocks noChangeShapeType="1"/>
          </p:cNvSpPr>
          <p:nvPr/>
        </p:nvSpPr>
        <p:spPr bwMode="auto">
          <a:xfrm>
            <a:off x="1911350" y="5108575"/>
            <a:ext cx="5002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6614" name="Group 118"/>
          <p:cNvGrpSpPr>
            <a:grpSpLocks/>
          </p:cNvGrpSpPr>
          <p:nvPr/>
        </p:nvGrpSpPr>
        <p:grpSpPr bwMode="auto">
          <a:xfrm>
            <a:off x="2044700" y="1976438"/>
            <a:ext cx="4719638" cy="2944812"/>
            <a:chOff x="1312" y="1785"/>
            <a:chExt cx="2973" cy="1855"/>
          </a:xfrm>
        </p:grpSpPr>
        <p:sp>
          <p:nvSpPr>
            <p:cNvPr id="106615" name="Arc 119"/>
            <p:cNvSpPr>
              <a:spLocks/>
            </p:cNvSpPr>
            <p:nvPr/>
          </p:nvSpPr>
          <p:spPr bwMode="auto">
            <a:xfrm rot="6300000">
              <a:off x="2072" y="2155"/>
              <a:ext cx="956" cy="224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0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616" name="Arc 120"/>
            <p:cNvSpPr>
              <a:spLocks/>
            </p:cNvSpPr>
            <p:nvPr/>
          </p:nvSpPr>
          <p:spPr bwMode="auto">
            <a:xfrm rot="16980000">
              <a:off x="1695" y="2911"/>
              <a:ext cx="790" cy="284"/>
            </a:xfrm>
            <a:custGeom>
              <a:avLst/>
              <a:gdLst>
                <a:gd name="G0" fmla="+- 19433 0 0"/>
                <a:gd name="G1" fmla="+- 0 0 0"/>
                <a:gd name="G2" fmla="+- 21600 0 0"/>
                <a:gd name="T0" fmla="*/ 19433 w 19433"/>
                <a:gd name="T1" fmla="*/ 21600 h 21600"/>
                <a:gd name="T2" fmla="*/ 0 w 19433"/>
                <a:gd name="T3" fmla="*/ 9430 h 21600"/>
                <a:gd name="T4" fmla="*/ 19433 w 1943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433" h="21600" fill="none" extrusionOk="0">
                  <a:moveTo>
                    <a:pt x="19433" y="21600"/>
                  </a:moveTo>
                  <a:cubicBezTo>
                    <a:pt x="11159" y="21600"/>
                    <a:pt x="3612" y="16873"/>
                    <a:pt x="0" y="9429"/>
                  </a:cubicBezTo>
                </a:path>
                <a:path w="19433" h="21600" stroke="0" extrusionOk="0">
                  <a:moveTo>
                    <a:pt x="19433" y="21600"/>
                  </a:moveTo>
                  <a:cubicBezTo>
                    <a:pt x="11159" y="21600"/>
                    <a:pt x="3612" y="16873"/>
                    <a:pt x="0" y="9429"/>
                  </a:cubicBezTo>
                  <a:lnTo>
                    <a:pt x="19433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617" name="Arc 121"/>
            <p:cNvSpPr>
              <a:spLocks/>
            </p:cNvSpPr>
            <p:nvPr/>
          </p:nvSpPr>
          <p:spPr bwMode="auto">
            <a:xfrm rot="20700000">
              <a:off x="1312" y="3468"/>
              <a:ext cx="697" cy="164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0693 w 20693"/>
                <a:gd name="T1" fmla="*/ 6194 h 21576"/>
                <a:gd name="T2" fmla="*/ 1014 w 20693"/>
                <a:gd name="T3" fmla="*/ 21576 h 21576"/>
                <a:gd name="T4" fmla="*/ 0 w 20693"/>
                <a:gd name="T5" fmla="*/ 0 h 2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693" h="21576" fill="none" extrusionOk="0">
                  <a:moveTo>
                    <a:pt x="20692" y="6193"/>
                  </a:moveTo>
                  <a:cubicBezTo>
                    <a:pt x="18063" y="14978"/>
                    <a:pt x="10173" y="21145"/>
                    <a:pt x="1014" y="21576"/>
                  </a:cubicBezTo>
                </a:path>
                <a:path w="20693" h="21576" stroke="0" extrusionOk="0">
                  <a:moveTo>
                    <a:pt x="20692" y="6193"/>
                  </a:moveTo>
                  <a:cubicBezTo>
                    <a:pt x="18063" y="14978"/>
                    <a:pt x="10173" y="21145"/>
                    <a:pt x="1014" y="21576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618" name="Arc 122"/>
            <p:cNvSpPr>
              <a:spLocks/>
            </p:cNvSpPr>
            <p:nvPr/>
          </p:nvSpPr>
          <p:spPr bwMode="auto">
            <a:xfrm rot="816431">
              <a:off x="3561" y="3467"/>
              <a:ext cx="724" cy="173"/>
            </a:xfrm>
            <a:custGeom>
              <a:avLst/>
              <a:gdLst>
                <a:gd name="G0" fmla="+- 20765 0 0"/>
                <a:gd name="G1" fmla="+- 0 0 0"/>
                <a:gd name="G2" fmla="+- 21600 0 0"/>
                <a:gd name="T0" fmla="*/ 20314 w 20765"/>
                <a:gd name="T1" fmla="*/ 21595 h 21595"/>
                <a:gd name="T2" fmla="*/ 0 w 20765"/>
                <a:gd name="T3" fmla="*/ 5948 h 21595"/>
                <a:gd name="T4" fmla="*/ 20765 w 20765"/>
                <a:gd name="T5" fmla="*/ 0 h 215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765" h="21595" fill="none" extrusionOk="0">
                  <a:moveTo>
                    <a:pt x="20313" y="21595"/>
                  </a:moveTo>
                  <a:cubicBezTo>
                    <a:pt x="10844" y="21397"/>
                    <a:pt x="2608" y="15053"/>
                    <a:pt x="0" y="5947"/>
                  </a:cubicBezTo>
                </a:path>
                <a:path w="20765" h="21595" stroke="0" extrusionOk="0">
                  <a:moveTo>
                    <a:pt x="20313" y="21595"/>
                  </a:moveTo>
                  <a:cubicBezTo>
                    <a:pt x="10844" y="21397"/>
                    <a:pt x="2608" y="15053"/>
                    <a:pt x="0" y="5947"/>
                  </a:cubicBezTo>
                  <a:lnTo>
                    <a:pt x="20765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>
              <a:outerShdw dist="17961" dir="135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619" name="Arc 123"/>
            <p:cNvSpPr>
              <a:spLocks/>
            </p:cNvSpPr>
            <p:nvPr/>
          </p:nvSpPr>
          <p:spPr bwMode="auto">
            <a:xfrm rot="15300000">
              <a:off x="2531" y="2151"/>
              <a:ext cx="957" cy="225"/>
            </a:xfrm>
            <a:custGeom>
              <a:avLst/>
              <a:gdLst>
                <a:gd name="G0" fmla="+- 0 0 0"/>
                <a:gd name="G1" fmla="+- 96 0 0"/>
                <a:gd name="G2" fmla="+- 21600 0 0"/>
                <a:gd name="T0" fmla="*/ 21600 w 21600"/>
                <a:gd name="T1" fmla="*/ 0 h 21696"/>
                <a:gd name="T2" fmla="*/ 0 w 21600"/>
                <a:gd name="T3" fmla="*/ 21696 h 21696"/>
                <a:gd name="T4" fmla="*/ 0 w 21600"/>
                <a:gd name="T5" fmla="*/ 96 h 21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96" fill="none" extrusionOk="0">
                  <a:moveTo>
                    <a:pt x="21599" y="0"/>
                  </a:moveTo>
                  <a:cubicBezTo>
                    <a:pt x="21599" y="32"/>
                    <a:pt x="21600" y="64"/>
                    <a:pt x="21600" y="96"/>
                  </a:cubicBezTo>
                  <a:cubicBezTo>
                    <a:pt x="21600" y="12025"/>
                    <a:pt x="11929" y="21695"/>
                    <a:pt x="0" y="21696"/>
                  </a:cubicBezTo>
                </a:path>
                <a:path w="21600" h="21696" stroke="0" extrusionOk="0">
                  <a:moveTo>
                    <a:pt x="21599" y="0"/>
                  </a:moveTo>
                  <a:cubicBezTo>
                    <a:pt x="21599" y="32"/>
                    <a:pt x="21600" y="64"/>
                    <a:pt x="21600" y="96"/>
                  </a:cubicBezTo>
                  <a:cubicBezTo>
                    <a:pt x="21600" y="12025"/>
                    <a:pt x="11929" y="21695"/>
                    <a:pt x="0" y="21696"/>
                  </a:cubicBezTo>
                  <a:lnTo>
                    <a:pt x="0" y="96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620" name="Arc 124"/>
            <p:cNvSpPr>
              <a:spLocks/>
            </p:cNvSpPr>
            <p:nvPr/>
          </p:nvSpPr>
          <p:spPr bwMode="auto">
            <a:xfrm rot="4587037">
              <a:off x="3070" y="2905"/>
              <a:ext cx="802" cy="284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19428 w 19428"/>
                <a:gd name="T1" fmla="*/ 9440 h 21600"/>
                <a:gd name="T2" fmla="*/ 0 w 19428"/>
                <a:gd name="T3" fmla="*/ 21600 h 21600"/>
                <a:gd name="T4" fmla="*/ 0 w 19428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428" h="21600" fill="none" extrusionOk="0">
                  <a:moveTo>
                    <a:pt x="19427" y="9439"/>
                  </a:moveTo>
                  <a:cubicBezTo>
                    <a:pt x="15813" y="16878"/>
                    <a:pt x="8269" y="21599"/>
                    <a:pt x="0" y="21600"/>
                  </a:cubicBezTo>
                </a:path>
                <a:path w="19428" h="21600" stroke="0" extrusionOk="0">
                  <a:moveTo>
                    <a:pt x="19427" y="9439"/>
                  </a:moveTo>
                  <a:cubicBezTo>
                    <a:pt x="15813" y="16878"/>
                    <a:pt x="826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6621" name="Rectangle 125"/>
          <p:cNvSpPr>
            <a:spLocks noChangeArrowheads="1"/>
          </p:cNvSpPr>
          <p:nvPr/>
        </p:nvSpPr>
        <p:spPr bwMode="auto">
          <a:xfrm>
            <a:off x="1771650" y="2466975"/>
            <a:ext cx="1858963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Area = .7967</a:t>
            </a:r>
          </a:p>
        </p:txBody>
      </p:sp>
      <p:sp>
        <p:nvSpPr>
          <p:cNvPr id="106622" name="Rectangle 126"/>
          <p:cNvSpPr>
            <a:spLocks noChangeArrowheads="1"/>
          </p:cNvSpPr>
          <p:nvPr/>
        </p:nvSpPr>
        <p:spPr bwMode="auto">
          <a:xfrm>
            <a:off x="5162550" y="2181225"/>
            <a:ext cx="2265363" cy="971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Area = 1 - .7967</a:t>
            </a:r>
          </a:p>
          <a:p>
            <a:pPr algn="l"/>
            <a:endParaRPr lang="en-US" sz="10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    =   .2033</a:t>
            </a:r>
          </a:p>
        </p:txBody>
      </p:sp>
      <p:sp>
        <p:nvSpPr>
          <p:cNvPr id="106623" name="Line 127"/>
          <p:cNvSpPr>
            <a:spLocks noChangeShapeType="1"/>
          </p:cNvSpPr>
          <p:nvPr/>
        </p:nvSpPr>
        <p:spPr bwMode="auto">
          <a:xfrm flipH="1">
            <a:off x="5411788" y="3211513"/>
            <a:ext cx="879475" cy="1638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624" name="Rectangle 128"/>
          <p:cNvSpPr>
            <a:spLocks noChangeArrowheads="1"/>
          </p:cNvSpPr>
          <p:nvPr/>
        </p:nvSpPr>
        <p:spPr bwMode="auto">
          <a:xfrm>
            <a:off x="6972300" y="4867275"/>
            <a:ext cx="315913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z</a:t>
            </a:r>
          </a:p>
        </p:txBody>
      </p:sp>
      <p:sp>
        <p:nvSpPr>
          <p:cNvPr id="106625" name="Line 129"/>
          <p:cNvSpPr>
            <a:spLocks noChangeShapeType="1"/>
          </p:cNvSpPr>
          <p:nvPr/>
        </p:nvSpPr>
        <p:spPr bwMode="auto">
          <a:xfrm flipH="1">
            <a:off x="4954588" y="2952750"/>
            <a:ext cx="0" cy="2266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804" name="Oval 308"/>
          <p:cNvSpPr>
            <a:spLocks noChangeArrowheads="1"/>
          </p:cNvSpPr>
          <p:nvPr/>
        </p:nvSpPr>
        <p:spPr bwMode="auto">
          <a:xfrm>
            <a:off x="6254750" y="2679700"/>
            <a:ext cx="1038225" cy="504825"/>
          </a:xfrm>
          <a:prstGeom prst="ellipse">
            <a:avLst/>
          </a:prstGeom>
          <a:noFill/>
          <a:ln w="12700">
            <a:solidFill>
              <a:srgbClr val="66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807" name="AutoShape 311"/>
          <p:cNvSpPr>
            <a:spLocks noChangeArrowheads="1"/>
          </p:cNvSpPr>
          <p:nvPr/>
        </p:nvSpPr>
        <p:spPr bwMode="auto">
          <a:xfrm rot="5400000">
            <a:off x="1171575" y="37465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808" name="Rectangle 312"/>
          <p:cNvSpPr>
            <a:spLocks noChangeArrowheads="1"/>
          </p:cNvSpPr>
          <p:nvPr/>
        </p:nvSpPr>
        <p:spPr bwMode="auto">
          <a:xfrm>
            <a:off x="685800" y="92075"/>
            <a:ext cx="7772400" cy="706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Standard Normal Probability Distribution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68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6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106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106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" dur="500"/>
                                        <p:tgtEl>
                                          <p:spTgt spid="106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"/>
                                        <p:tgtEl>
                                          <p:spTgt spid="106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1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06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106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500"/>
                            </p:stCondLst>
                            <p:childTnLst>
                              <p:par>
                                <p:cTn id="38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" dur="500"/>
                                        <p:tgtEl>
                                          <p:spTgt spid="106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000"/>
                            </p:stCondLst>
                            <p:childTnLst>
                              <p:par>
                                <p:cTn id="42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4" dur="500"/>
                                        <p:tgtEl>
                                          <p:spTgt spid="106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500"/>
                            </p:stCondLst>
                            <p:childTnLst>
                              <p:par>
                                <p:cTn id="46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8" dur="500"/>
                                        <p:tgtEl>
                                          <p:spTgt spid="106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0"/>
                            </p:stCondLst>
                            <p:childTnLst>
                              <p:par>
                                <p:cTn id="50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2" dur="500"/>
                                        <p:tgtEl>
                                          <p:spTgt spid="106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1500"/>
                            </p:stCondLst>
                            <p:childTnLst>
                              <p:par>
                                <p:cTn id="5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6" dur="500"/>
                                        <p:tgtEl>
                                          <p:spTgt spid="106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2000"/>
                            </p:stCondLst>
                            <p:childTnLst>
                              <p:par>
                                <p:cTn id="58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0" dur="500"/>
                                        <p:tgtEl>
                                          <p:spTgt spid="106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3500"/>
                            </p:stCondLst>
                            <p:childTnLst>
                              <p:par>
                                <p:cTn id="62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4" dur="500"/>
                                        <p:tgtEl>
                                          <p:spTgt spid="106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4000"/>
                            </p:stCondLst>
                            <p:childTnLst>
                              <p:par>
                                <p:cTn id="66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0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806" grpId="0" animBg="1"/>
      <p:bldP spid="106606" grpId="0" animBg="1"/>
      <p:bldP spid="106607" grpId="0" animBg="1"/>
      <p:bldP spid="106609" grpId="0" animBg="1"/>
      <p:bldP spid="106610" grpId="0" animBg="1"/>
      <p:bldP spid="106611" grpId="0" autoUpdateAnimBg="0"/>
      <p:bldP spid="106612" grpId="0" autoUpdateAnimBg="0"/>
      <p:bldP spid="106613" grpId="0" animBg="1"/>
      <p:bldP spid="106621" grpId="0" autoUpdateAnimBg="0"/>
      <p:bldP spid="106622" grpId="0" autoUpdateAnimBg="0"/>
      <p:bldP spid="106623" grpId="0" animBg="1"/>
      <p:bldP spid="106624" grpId="0" autoUpdateAnimBg="0"/>
      <p:bldP spid="106625" grpId="0" animBg="1"/>
      <p:bldP spid="106804" grpId="0" animBg="1"/>
      <p:bldP spid="10680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8975" y="1109663"/>
            <a:ext cx="7772400" cy="550862"/>
          </a:xfrm>
          <a:noFill/>
          <a:ln/>
        </p:spPr>
        <p:txBody>
          <a:bodyPr/>
          <a:lstStyle/>
          <a:p>
            <a:r>
              <a:rPr lang="en-US" dirty="0">
                <a:solidFill>
                  <a:srgbClr val="66FFFF"/>
                </a:solidFill>
              </a:rPr>
              <a:t>Standard Normal Probability Distribution</a:t>
            </a:r>
            <a:endParaRPr lang="en-US" dirty="0"/>
          </a:p>
        </p:txBody>
      </p:sp>
      <p:sp>
        <p:nvSpPr>
          <p:cNvPr id="17607" name="Rectangle 199"/>
          <p:cNvSpPr>
            <a:spLocks noChangeArrowheads="1"/>
          </p:cNvSpPr>
          <p:nvPr/>
        </p:nvSpPr>
        <p:spPr bwMode="auto">
          <a:xfrm>
            <a:off x="685800" y="92075"/>
            <a:ext cx="7772400" cy="706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Standard Normal Probability Distribution</a:t>
            </a:r>
          </a:p>
        </p:txBody>
      </p:sp>
      <p:sp>
        <p:nvSpPr>
          <p:cNvPr id="17608" name="Rectangle 200"/>
          <p:cNvSpPr>
            <a:spLocks noChangeArrowheads="1"/>
          </p:cNvSpPr>
          <p:nvPr/>
        </p:nvSpPr>
        <p:spPr bwMode="auto">
          <a:xfrm>
            <a:off x="1028700" y="1665288"/>
            <a:ext cx="7302500" cy="140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If the manager of Pep Zone wants the probability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of a stockout during replenishment lead-time to be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no more than .05, what should the reorder point be?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---------------------------------------------------------------</a:t>
            </a:r>
          </a:p>
        </p:txBody>
      </p:sp>
      <p:sp>
        <p:nvSpPr>
          <p:cNvPr id="17609" name="AutoShape 201"/>
          <p:cNvSpPr>
            <a:spLocks noChangeArrowheads="1"/>
          </p:cNvSpPr>
          <p:nvPr/>
        </p:nvSpPr>
        <p:spPr bwMode="auto">
          <a:xfrm rot="5400000">
            <a:off x="739775" y="17970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7610" name="Rectangle 202"/>
          <p:cNvSpPr>
            <a:spLocks noChangeArrowheads="1"/>
          </p:cNvSpPr>
          <p:nvPr/>
        </p:nvSpPr>
        <p:spPr bwMode="auto">
          <a:xfrm>
            <a:off x="1028700" y="3417888"/>
            <a:ext cx="7302500" cy="140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(Hint:  Given a probability, we can use the standard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normal table in an inverse fashion to find the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corresponding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z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value.)</a:t>
            </a:r>
          </a:p>
        </p:txBody>
      </p:sp>
      <p:sp>
        <p:nvSpPr>
          <p:cNvPr id="17611" name="AutoShape 203"/>
          <p:cNvSpPr>
            <a:spLocks noChangeArrowheads="1"/>
          </p:cNvSpPr>
          <p:nvPr/>
        </p:nvSpPr>
        <p:spPr bwMode="auto">
          <a:xfrm rot="5400000">
            <a:off x="739775" y="35496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76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176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7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08" grpId="0" autoUpdateAnimBg="0"/>
      <p:bldP spid="17609" grpId="0" animBg="1"/>
      <p:bldP spid="17610" grpId="0" autoUpdateAnimBg="0"/>
      <p:bldP spid="17611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ChangeArrowheads="1"/>
          </p:cNvSpPr>
          <p:nvPr/>
        </p:nvSpPr>
        <p:spPr bwMode="auto">
          <a:xfrm>
            <a:off x="688975" y="1109663"/>
            <a:ext cx="7772400" cy="6365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Solving for the Reorder Point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		</a:t>
            </a:r>
          </a:p>
        </p:txBody>
      </p:sp>
      <p:sp>
        <p:nvSpPr>
          <p:cNvPr id="195692" name="Rectangle 108"/>
          <p:cNvSpPr>
            <a:spLocks noChangeArrowheads="1"/>
          </p:cNvSpPr>
          <p:nvPr/>
        </p:nvSpPr>
        <p:spPr bwMode="auto">
          <a:xfrm>
            <a:off x="1371600" y="1695450"/>
            <a:ext cx="6286500" cy="41529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95693" name="Freeform 109"/>
          <p:cNvSpPr>
            <a:spLocks/>
          </p:cNvSpPr>
          <p:nvPr/>
        </p:nvSpPr>
        <p:spPr bwMode="auto">
          <a:xfrm>
            <a:off x="1990725" y="2046288"/>
            <a:ext cx="4543425" cy="3060700"/>
          </a:xfrm>
          <a:custGeom>
            <a:avLst/>
            <a:gdLst/>
            <a:ahLst/>
            <a:cxnLst>
              <a:cxn ang="0">
                <a:pos x="1355" y="16"/>
              </a:cxn>
              <a:cxn ang="0">
                <a:pos x="1263" y="104"/>
              </a:cxn>
              <a:cxn ang="0">
                <a:pos x="1204" y="196"/>
              </a:cxn>
              <a:cxn ang="0">
                <a:pos x="1144" y="314"/>
              </a:cxn>
              <a:cxn ang="0">
                <a:pos x="1102" y="408"/>
              </a:cxn>
              <a:cxn ang="0">
                <a:pos x="1062" y="504"/>
              </a:cxn>
              <a:cxn ang="0">
                <a:pos x="1020" y="624"/>
              </a:cxn>
              <a:cxn ang="0">
                <a:pos x="980" y="736"/>
              </a:cxn>
              <a:cxn ang="0">
                <a:pos x="950" y="852"/>
              </a:cxn>
              <a:cxn ang="0">
                <a:pos x="921" y="974"/>
              </a:cxn>
              <a:cxn ang="0">
                <a:pos x="885" y="1072"/>
              </a:cxn>
              <a:cxn ang="0">
                <a:pos x="843" y="1186"/>
              </a:cxn>
              <a:cxn ang="0">
                <a:pos x="811" y="1288"/>
              </a:cxn>
              <a:cxn ang="0">
                <a:pos x="753" y="1406"/>
              </a:cxn>
              <a:cxn ang="0">
                <a:pos x="675" y="1520"/>
              </a:cxn>
              <a:cxn ang="0">
                <a:pos x="603" y="1616"/>
              </a:cxn>
              <a:cxn ang="0">
                <a:pos x="507" y="1688"/>
              </a:cxn>
              <a:cxn ang="0">
                <a:pos x="398" y="1738"/>
              </a:cxn>
              <a:cxn ang="0">
                <a:pos x="291" y="1784"/>
              </a:cxn>
              <a:cxn ang="0">
                <a:pos x="199" y="1820"/>
              </a:cxn>
              <a:cxn ang="0">
                <a:pos x="75" y="1860"/>
              </a:cxn>
              <a:cxn ang="0">
                <a:pos x="2" y="1882"/>
              </a:cxn>
              <a:cxn ang="0">
                <a:pos x="2860" y="1928"/>
              </a:cxn>
              <a:cxn ang="0">
                <a:pos x="2816" y="1874"/>
              </a:cxn>
              <a:cxn ang="0">
                <a:pos x="2694" y="1846"/>
              </a:cxn>
              <a:cxn ang="0">
                <a:pos x="2577" y="1804"/>
              </a:cxn>
              <a:cxn ang="0">
                <a:pos x="2463" y="1756"/>
              </a:cxn>
              <a:cxn ang="0">
                <a:pos x="2342" y="1700"/>
              </a:cxn>
              <a:cxn ang="0">
                <a:pos x="2284" y="1664"/>
              </a:cxn>
              <a:cxn ang="0">
                <a:pos x="2204" y="1594"/>
              </a:cxn>
              <a:cxn ang="0">
                <a:pos x="2122" y="1502"/>
              </a:cxn>
              <a:cxn ang="0">
                <a:pos x="2066" y="1406"/>
              </a:cxn>
              <a:cxn ang="0">
                <a:pos x="2014" y="1306"/>
              </a:cxn>
              <a:cxn ang="0">
                <a:pos x="1970" y="1196"/>
              </a:cxn>
              <a:cxn ang="0">
                <a:pos x="1940" y="1114"/>
              </a:cxn>
              <a:cxn ang="0">
                <a:pos x="1914" y="1028"/>
              </a:cxn>
              <a:cxn ang="0">
                <a:pos x="1878" y="900"/>
              </a:cxn>
              <a:cxn ang="0">
                <a:pos x="1842" y="770"/>
              </a:cxn>
              <a:cxn ang="0">
                <a:pos x="1803" y="652"/>
              </a:cxn>
              <a:cxn ang="0">
                <a:pos x="1761" y="526"/>
              </a:cxn>
              <a:cxn ang="0">
                <a:pos x="1715" y="404"/>
              </a:cxn>
              <a:cxn ang="0">
                <a:pos x="1683" y="332"/>
              </a:cxn>
              <a:cxn ang="0">
                <a:pos x="1634" y="236"/>
              </a:cxn>
              <a:cxn ang="0">
                <a:pos x="1590" y="156"/>
              </a:cxn>
              <a:cxn ang="0">
                <a:pos x="1610" y="190"/>
              </a:cxn>
              <a:cxn ang="0">
                <a:pos x="1587" y="152"/>
              </a:cxn>
              <a:cxn ang="0">
                <a:pos x="1510" y="52"/>
              </a:cxn>
              <a:cxn ang="0">
                <a:pos x="1452" y="8"/>
              </a:cxn>
            </a:cxnLst>
            <a:rect l="0" t="0" r="r" b="b"/>
            <a:pathLst>
              <a:path w="2862" h="1928">
                <a:moveTo>
                  <a:pt x="1430" y="0"/>
                </a:moveTo>
                <a:lnTo>
                  <a:pt x="1387" y="4"/>
                </a:lnTo>
                <a:lnTo>
                  <a:pt x="1355" y="16"/>
                </a:lnTo>
                <a:lnTo>
                  <a:pt x="1319" y="40"/>
                </a:lnTo>
                <a:lnTo>
                  <a:pt x="1292" y="68"/>
                </a:lnTo>
                <a:lnTo>
                  <a:pt x="1263" y="104"/>
                </a:lnTo>
                <a:lnTo>
                  <a:pt x="1239" y="140"/>
                </a:lnTo>
                <a:lnTo>
                  <a:pt x="1221" y="170"/>
                </a:lnTo>
                <a:lnTo>
                  <a:pt x="1204" y="196"/>
                </a:lnTo>
                <a:lnTo>
                  <a:pt x="1179" y="242"/>
                </a:lnTo>
                <a:lnTo>
                  <a:pt x="1162" y="276"/>
                </a:lnTo>
                <a:lnTo>
                  <a:pt x="1144" y="314"/>
                </a:lnTo>
                <a:lnTo>
                  <a:pt x="1132" y="344"/>
                </a:lnTo>
                <a:lnTo>
                  <a:pt x="1114" y="380"/>
                </a:lnTo>
                <a:lnTo>
                  <a:pt x="1102" y="408"/>
                </a:lnTo>
                <a:lnTo>
                  <a:pt x="1090" y="436"/>
                </a:lnTo>
                <a:lnTo>
                  <a:pt x="1076" y="472"/>
                </a:lnTo>
                <a:lnTo>
                  <a:pt x="1062" y="504"/>
                </a:lnTo>
                <a:lnTo>
                  <a:pt x="1048" y="544"/>
                </a:lnTo>
                <a:lnTo>
                  <a:pt x="1036" y="580"/>
                </a:lnTo>
                <a:lnTo>
                  <a:pt x="1020" y="624"/>
                </a:lnTo>
                <a:lnTo>
                  <a:pt x="1014" y="650"/>
                </a:lnTo>
                <a:lnTo>
                  <a:pt x="994" y="690"/>
                </a:lnTo>
                <a:lnTo>
                  <a:pt x="980" y="736"/>
                </a:lnTo>
                <a:lnTo>
                  <a:pt x="970" y="776"/>
                </a:lnTo>
                <a:lnTo>
                  <a:pt x="960" y="814"/>
                </a:lnTo>
                <a:lnTo>
                  <a:pt x="950" y="852"/>
                </a:lnTo>
                <a:lnTo>
                  <a:pt x="940" y="894"/>
                </a:lnTo>
                <a:lnTo>
                  <a:pt x="930" y="938"/>
                </a:lnTo>
                <a:lnTo>
                  <a:pt x="921" y="974"/>
                </a:lnTo>
                <a:lnTo>
                  <a:pt x="915" y="1004"/>
                </a:lnTo>
                <a:lnTo>
                  <a:pt x="903" y="1040"/>
                </a:lnTo>
                <a:lnTo>
                  <a:pt x="885" y="1072"/>
                </a:lnTo>
                <a:lnTo>
                  <a:pt x="873" y="1114"/>
                </a:lnTo>
                <a:lnTo>
                  <a:pt x="855" y="1168"/>
                </a:lnTo>
                <a:lnTo>
                  <a:pt x="843" y="1186"/>
                </a:lnTo>
                <a:lnTo>
                  <a:pt x="837" y="1222"/>
                </a:lnTo>
                <a:lnTo>
                  <a:pt x="823" y="1264"/>
                </a:lnTo>
                <a:lnTo>
                  <a:pt x="811" y="1288"/>
                </a:lnTo>
                <a:lnTo>
                  <a:pt x="789" y="1330"/>
                </a:lnTo>
                <a:lnTo>
                  <a:pt x="771" y="1366"/>
                </a:lnTo>
                <a:lnTo>
                  <a:pt x="753" y="1406"/>
                </a:lnTo>
                <a:lnTo>
                  <a:pt x="729" y="1442"/>
                </a:lnTo>
                <a:lnTo>
                  <a:pt x="712" y="1478"/>
                </a:lnTo>
                <a:lnTo>
                  <a:pt x="675" y="1520"/>
                </a:lnTo>
                <a:lnTo>
                  <a:pt x="658" y="1546"/>
                </a:lnTo>
                <a:lnTo>
                  <a:pt x="626" y="1584"/>
                </a:lnTo>
                <a:lnTo>
                  <a:pt x="603" y="1616"/>
                </a:lnTo>
                <a:lnTo>
                  <a:pt x="579" y="1628"/>
                </a:lnTo>
                <a:lnTo>
                  <a:pt x="549" y="1658"/>
                </a:lnTo>
                <a:lnTo>
                  <a:pt x="507" y="1688"/>
                </a:lnTo>
                <a:lnTo>
                  <a:pt x="462" y="1708"/>
                </a:lnTo>
                <a:lnTo>
                  <a:pt x="428" y="1724"/>
                </a:lnTo>
                <a:lnTo>
                  <a:pt x="398" y="1738"/>
                </a:lnTo>
                <a:lnTo>
                  <a:pt x="362" y="1756"/>
                </a:lnTo>
                <a:lnTo>
                  <a:pt x="327" y="1772"/>
                </a:lnTo>
                <a:lnTo>
                  <a:pt x="291" y="1784"/>
                </a:lnTo>
                <a:lnTo>
                  <a:pt x="274" y="1792"/>
                </a:lnTo>
                <a:lnTo>
                  <a:pt x="238" y="1804"/>
                </a:lnTo>
                <a:lnTo>
                  <a:pt x="199" y="1820"/>
                </a:lnTo>
                <a:lnTo>
                  <a:pt x="159" y="1832"/>
                </a:lnTo>
                <a:lnTo>
                  <a:pt x="114" y="1846"/>
                </a:lnTo>
                <a:lnTo>
                  <a:pt x="75" y="1860"/>
                </a:lnTo>
                <a:lnTo>
                  <a:pt x="38" y="1870"/>
                </a:lnTo>
                <a:lnTo>
                  <a:pt x="16" y="1876"/>
                </a:lnTo>
                <a:lnTo>
                  <a:pt x="2" y="1882"/>
                </a:lnTo>
                <a:lnTo>
                  <a:pt x="0" y="1902"/>
                </a:lnTo>
                <a:lnTo>
                  <a:pt x="2" y="1924"/>
                </a:lnTo>
                <a:lnTo>
                  <a:pt x="2860" y="1928"/>
                </a:lnTo>
                <a:lnTo>
                  <a:pt x="2860" y="1904"/>
                </a:lnTo>
                <a:lnTo>
                  <a:pt x="2862" y="1886"/>
                </a:lnTo>
                <a:lnTo>
                  <a:pt x="2816" y="1874"/>
                </a:lnTo>
                <a:lnTo>
                  <a:pt x="2764" y="1862"/>
                </a:lnTo>
                <a:lnTo>
                  <a:pt x="2724" y="1852"/>
                </a:lnTo>
                <a:lnTo>
                  <a:pt x="2694" y="1846"/>
                </a:lnTo>
                <a:lnTo>
                  <a:pt x="2668" y="1836"/>
                </a:lnTo>
                <a:lnTo>
                  <a:pt x="2628" y="1822"/>
                </a:lnTo>
                <a:lnTo>
                  <a:pt x="2577" y="1804"/>
                </a:lnTo>
                <a:lnTo>
                  <a:pt x="2535" y="1786"/>
                </a:lnTo>
                <a:lnTo>
                  <a:pt x="2505" y="1774"/>
                </a:lnTo>
                <a:lnTo>
                  <a:pt x="2463" y="1756"/>
                </a:lnTo>
                <a:lnTo>
                  <a:pt x="2424" y="1740"/>
                </a:lnTo>
                <a:lnTo>
                  <a:pt x="2379" y="1720"/>
                </a:lnTo>
                <a:lnTo>
                  <a:pt x="2342" y="1700"/>
                </a:lnTo>
                <a:lnTo>
                  <a:pt x="2316" y="1684"/>
                </a:lnTo>
                <a:lnTo>
                  <a:pt x="2300" y="1670"/>
                </a:lnTo>
                <a:lnTo>
                  <a:pt x="2284" y="1664"/>
                </a:lnTo>
                <a:lnTo>
                  <a:pt x="2260" y="1648"/>
                </a:lnTo>
                <a:lnTo>
                  <a:pt x="2232" y="1622"/>
                </a:lnTo>
                <a:lnTo>
                  <a:pt x="2204" y="1594"/>
                </a:lnTo>
                <a:lnTo>
                  <a:pt x="2180" y="1572"/>
                </a:lnTo>
                <a:lnTo>
                  <a:pt x="2148" y="1538"/>
                </a:lnTo>
                <a:lnTo>
                  <a:pt x="2122" y="1502"/>
                </a:lnTo>
                <a:lnTo>
                  <a:pt x="2102" y="1470"/>
                </a:lnTo>
                <a:lnTo>
                  <a:pt x="2084" y="1438"/>
                </a:lnTo>
                <a:lnTo>
                  <a:pt x="2066" y="1406"/>
                </a:lnTo>
                <a:lnTo>
                  <a:pt x="2048" y="1360"/>
                </a:lnTo>
                <a:lnTo>
                  <a:pt x="2032" y="1336"/>
                </a:lnTo>
                <a:lnTo>
                  <a:pt x="2014" y="1306"/>
                </a:lnTo>
                <a:lnTo>
                  <a:pt x="1998" y="1266"/>
                </a:lnTo>
                <a:lnTo>
                  <a:pt x="1984" y="1232"/>
                </a:lnTo>
                <a:lnTo>
                  <a:pt x="1970" y="1196"/>
                </a:lnTo>
                <a:lnTo>
                  <a:pt x="1956" y="1160"/>
                </a:lnTo>
                <a:lnTo>
                  <a:pt x="1946" y="1138"/>
                </a:lnTo>
                <a:lnTo>
                  <a:pt x="1940" y="1114"/>
                </a:lnTo>
                <a:lnTo>
                  <a:pt x="1932" y="1090"/>
                </a:lnTo>
                <a:lnTo>
                  <a:pt x="1926" y="1062"/>
                </a:lnTo>
                <a:lnTo>
                  <a:pt x="1914" y="1028"/>
                </a:lnTo>
                <a:lnTo>
                  <a:pt x="1904" y="994"/>
                </a:lnTo>
                <a:lnTo>
                  <a:pt x="1888" y="946"/>
                </a:lnTo>
                <a:lnTo>
                  <a:pt x="1878" y="900"/>
                </a:lnTo>
                <a:lnTo>
                  <a:pt x="1862" y="850"/>
                </a:lnTo>
                <a:lnTo>
                  <a:pt x="1854" y="810"/>
                </a:lnTo>
                <a:lnTo>
                  <a:pt x="1842" y="770"/>
                </a:lnTo>
                <a:lnTo>
                  <a:pt x="1830" y="732"/>
                </a:lnTo>
                <a:lnTo>
                  <a:pt x="1814" y="692"/>
                </a:lnTo>
                <a:lnTo>
                  <a:pt x="1803" y="652"/>
                </a:lnTo>
                <a:lnTo>
                  <a:pt x="1786" y="604"/>
                </a:lnTo>
                <a:lnTo>
                  <a:pt x="1773" y="556"/>
                </a:lnTo>
                <a:lnTo>
                  <a:pt x="1761" y="526"/>
                </a:lnTo>
                <a:lnTo>
                  <a:pt x="1742" y="478"/>
                </a:lnTo>
                <a:lnTo>
                  <a:pt x="1725" y="442"/>
                </a:lnTo>
                <a:lnTo>
                  <a:pt x="1715" y="404"/>
                </a:lnTo>
                <a:lnTo>
                  <a:pt x="1698" y="368"/>
                </a:lnTo>
                <a:lnTo>
                  <a:pt x="1692" y="354"/>
                </a:lnTo>
                <a:lnTo>
                  <a:pt x="1683" y="332"/>
                </a:lnTo>
                <a:lnTo>
                  <a:pt x="1662" y="294"/>
                </a:lnTo>
                <a:lnTo>
                  <a:pt x="1647" y="260"/>
                </a:lnTo>
                <a:lnTo>
                  <a:pt x="1634" y="236"/>
                </a:lnTo>
                <a:lnTo>
                  <a:pt x="1624" y="208"/>
                </a:lnTo>
                <a:lnTo>
                  <a:pt x="1596" y="168"/>
                </a:lnTo>
                <a:lnTo>
                  <a:pt x="1590" y="156"/>
                </a:lnTo>
                <a:lnTo>
                  <a:pt x="1574" y="136"/>
                </a:lnTo>
                <a:lnTo>
                  <a:pt x="1582" y="144"/>
                </a:lnTo>
                <a:lnTo>
                  <a:pt x="1610" y="190"/>
                </a:lnTo>
                <a:lnTo>
                  <a:pt x="1602" y="180"/>
                </a:lnTo>
                <a:lnTo>
                  <a:pt x="1608" y="182"/>
                </a:lnTo>
                <a:lnTo>
                  <a:pt x="1587" y="152"/>
                </a:lnTo>
                <a:lnTo>
                  <a:pt x="1560" y="114"/>
                </a:lnTo>
                <a:lnTo>
                  <a:pt x="1536" y="84"/>
                </a:lnTo>
                <a:lnTo>
                  <a:pt x="1510" y="52"/>
                </a:lnTo>
                <a:lnTo>
                  <a:pt x="1491" y="32"/>
                </a:lnTo>
                <a:lnTo>
                  <a:pt x="1473" y="14"/>
                </a:lnTo>
                <a:lnTo>
                  <a:pt x="1452" y="8"/>
                </a:lnTo>
                <a:lnTo>
                  <a:pt x="1410" y="2"/>
                </a:lnTo>
              </a:path>
            </a:pathLst>
          </a:custGeom>
          <a:gradFill rotWithShape="0">
            <a:gsLst>
              <a:gs pos="0">
                <a:srgbClr val="838383">
                  <a:gamma/>
                  <a:shade val="46275"/>
                  <a:invGamma/>
                </a:srgbClr>
              </a:gs>
              <a:gs pos="100000">
                <a:srgbClr val="838383"/>
              </a:gs>
            </a:gsLst>
            <a:lin ang="0" scaled="1"/>
          </a:gra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5695" name="Line 111"/>
          <p:cNvSpPr>
            <a:spLocks noChangeShapeType="1"/>
          </p:cNvSpPr>
          <p:nvPr/>
        </p:nvSpPr>
        <p:spPr bwMode="auto">
          <a:xfrm flipH="1">
            <a:off x="4232275" y="5033963"/>
            <a:ext cx="1588" cy="1857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96" name="Line 112"/>
          <p:cNvSpPr>
            <a:spLocks noChangeShapeType="1"/>
          </p:cNvSpPr>
          <p:nvPr/>
        </p:nvSpPr>
        <p:spPr bwMode="auto">
          <a:xfrm>
            <a:off x="3436938" y="2747963"/>
            <a:ext cx="889000" cy="400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97" name="Rectangle 113"/>
          <p:cNvSpPr>
            <a:spLocks noChangeArrowheads="1"/>
          </p:cNvSpPr>
          <p:nvPr/>
        </p:nvSpPr>
        <p:spPr bwMode="auto">
          <a:xfrm>
            <a:off x="4064000" y="5191125"/>
            <a:ext cx="3333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0</a:t>
            </a:r>
          </a:p>
        </p:txBody>
      </p:sp>
      <p:sp>
        <p:nvSpPr>
          <p:cNvPr id="195707" name="Rectangle 123"/>
          <p:cNvSpPr>
            <a:spLocks noChangeArrowheads="1"/>
          </p:cNvSpPr>
          <p:nvPr/>
        </p:nvSpPr>
        <p:spPr bwMode="auto">
          <a:xfrm>
            <a:off x="1619250" y="2466975"/>
            <a:ext cx="1858963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Area = .9500</a:t>
            </a:r>
          </a:p>
        </p:txBody>
      </p:sp>
      <p:sp>
        <p:nvSpPr>
          <p:cNvPr id="195708" name="Rectangle 124"/>
          <p:cNvSpPr>
            <a:spLocks noChangeArrowheads="1"/>
          </p:cNvSpPr>
          <p:nvPr/>
        </p:nvSpPr>
        <p:spPr bwMode="auto">
          <a:xfrm>
            <a:off x="5448300" y="3305175"/>
            <a:ext cx="1858963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Area = .0500</a:t>
            </a:r>
          </a:p>
        </p:txBody>
      </p:sp>
      <p:sp>
        <p:nvSpPr>
          <p:cNvPr id="195710" name="Rectangle 126"/>
          <p:cNvSpPr>
            <a:spLocks noChangeArrowheads="1"/>
          </p:cNvSpPr>
          <p:nvPr/>
        </p:nvSpPr>
        <p:spPr bwMode="auto">
          <a:xfrm>
            <a:off x="6819900" y="4867275"/>
            <a:ext cx="315913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z</a:t>
            </a:r>
          </a:p>
        </p:txBody>
      </p:sp>
      <p:sp>
        <p:nvSpPr>
          <p:cNvPr id="195714" name="AutoShape 130"/>
          <p:cNvSpPr>
            <a:spLocks noChangeArrowheads="1"/>
          </p:cNvSpPr>
          <p:nvPr/>
        </p:nvSpPr>
        <p:spPr bwMode="auto">
          <a:xfrm rot="5400000">
            <a:off x="1019175" y="37465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16" name="Line 132"/>
          <p:cNvSpPr>
            <a:spLocks noChangeShapeType="1"/>
          </p:cNvSpPr>
          <p:nvPr/>
        </p:nvSpPr>
        <p:spPr bwMode="auto">
          <a:xfrm>
            <a:off x="5816600" y="4702175"/>
            <a:ext cx="0" cy="539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17" name="Rectangle 133"/>
          <p:cNvSpPr>
            <a:spLocks noChangeArrowheads="1"/>
          </p:cNvSpPr>
          <p:nvPr/>
        </p:nvSpPr>
        <p:spPr bwMode="auto">
          <a:xfrm>
            <a:off x="5548313" y="5195888"/>
            <a:ext cx="56991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z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.05</a:t>
            </a:r>
          </a:p>
        </p:txBody>
      </p:sp>
      <p:sp>
        <p:nvSpPr>
          <p:cNvPr id="195719" name="Rectangle 135"/>
          <p:cNvSpPr>
            <a:spLocks noChangeArrowheads="1"/>
          </p:cNvSpPr>
          <p:nvPr/>
        </p:nvSpPr>
        <p:spPr bwMode="auto">
          <a:xfrm>
            <a:off x="685800" y="92075"/>
            <a:ext cx="7772400" cy="706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Standard Normal Probability Distribution</a:t>
            </a:r>
          </a:p>
        </p:txBody>
      </p:sp>
      <p:sp>
        <p:nvSpPr>
          <p:cNvPr id="195715" name="Freeform 131"/>
          <p:cNvSpPr>
            <a:spLocks/>
          </p:cNvSpPr>
          <p:nvPr/>
        </p:nvSpPr>
        <p:spPr bwMode="auto">
          <a:xfrm>
            <a:off x="5819775" y="4791075"/>
            <a:ext cx="715963" cy="319088"/>
          </a:xfrm>
          <a:custGeom>
            <a:avLst/>
            <a:gdLst/>
            <a:ahLst/>
            <a:cxnLst>
              <a:cxn ang="0">
                <a:pos x="3" y="8"/>
              </a:cxn>
              <a:cxn ang="0">
                <a:pos x="2" y="24"/>
              </a:cxn>
              <a:cxn ang="0">
                <a:pos x="2" y="48"/>
              </a:cxn>
              <a:cxn ang="0">
                <a:pos x="2" y="78"/>
              </a:cxn>
              <a:cxn ang="0">
                <a:pos x="0" y="104"/>
              </a:cxn>
              <a:cxn ang="0">
                <a:pos x="0" y="128"/>
              </a:cxn>
              <a:cxn ang="0">
                <a:pos x="0" y="152"/>
              </a:cxn>
              <a:cxn ang="0">
                <a:pos x="0" y="176"/>
              </a:cxn>
              <a:cxn ang="0">
                <a:pos x="0" y="200"/>
              </a:cxn>
              <a:cxn ang="0">
                <a:pos x="451" y="201"/>
              </a:cxn>
              <a:cxn ang="0">
                <a:pos x="451" y="159"/>
              </a:cxn>
              <a:cxn ang="0">
                <a:pos x="436" y="154"/>
              </a:cxn>
              <a:cxn ang="0">
                <a:pos x="424" y="152"/>
              </a:cxn>
              <a:cxn ang="0">
                <a:pos x="396" y="144"/>
              </a:cxn>
              <a:cxn ang="0">
                <a:pos x="372" y="136"/>
              </a:cxn>
              <a:cxn ang="0">
                <a:pos x="348" y="132"/>
              </a:cxn>
              <a:cxn ang="0">
                <a:pos x="324" y="126"/>
              </a:cxn>
              <a:cxn ang="0">
                <a:pos x="302" y="118"/>
              </a:cxn>
              <a:cxn ang="0">
                <a:pos x="282" y="114"/>
              </a:cxn>
              <a:cxn ang="0">
                <a:pos x="260" y="104"/>
              </a:cxn>
              <a:cxn ang="0">
                <a:pos x="238" y="96"/>
              </a:cxn>
              <a:cxn ang="0">
                <a:pos x="212" y="90"/>
              </a:cxn>
              <a:cxn ang="0">
                <a:pos x="184" y="82"/>
              </a:cxn>
              <a:cxn ang="0">
                <a:pos x="166" y="72"/>
              </a:cxn>
              <a:cxn ang="0">
                <a:pos x="144" y="64"/>
              </a:cxn>
              <a:cxn ang="0">
                <a:pos x="123" y="59"/>
              </a:cxn>
              <a:cxn ang="0">
                <a:pos x="90" y="46"/>
              </a:cxn>
              <a:cxn ang="0">
                <a:pos x="68" y="36"/>
              </a:cxn>
              <a:cxn ang="0">
                <a:pos x="46" y="26"/>
              </a:cxn>
              <a:cxn ang="0">
                <a:pos x="24" y="17"/>
              </a:cxn>
              <a:cxn ang="0">
                <a:pos x="2" y="6"/>
              </a:cxn>
              <a:cxn ang="0">
                <a:pos x="2" y="0"/>
              </a:cxn>
            </a:cxnLst>
            <a:rect l="0" t="0" r="r" b="b"/>
            <a:pathLst>
              <a:path w="451" h="201">
                <a:moveTo>
                  <a:pt x="3" y="8"/>
                </a:moveTo>
                <a:lnTo>
                  <a:pt x="2" y="24"/>
                </a:lnTo>
                <a:lnTo>
                  <a:pt x="2" y="48"/>
                </a:lnTo>
                <a:lnTo>
                  <a:pt x="2" y="78"/>
                </a:lnTo>
                <a:lnTo>
                  <a:pt x="0" y="104"/>
                </a:lnTo>
                <a:lnTo>
                  <a:pt x="0" y="128"/>
                </a:lnTo>
                <a:lnTo>
                  <a:pt x="0" y="152"/>
                </a:lnTo>
                <a:lnTo>
                  <a:pt x="0" y="176"/>
                </a:lnTo>
                <a:lnTo>
                  <a:pt x="0" y="200"/>
                </a:lnTo>
                <a:lnTo>
                  <a:pt x="451" y="201"/>
                </a:lnTo>
                <a:lnTo>
                  <a:pt x="451" y="159"/>
                </a:lnTo>
                <a:lnTo>
                  <a:pt x="436" y="154"/>
                </a:lnTo>
                <a:lnTo>
                  <a:pt x="424" y="152"/>
                </a:lnTo>
                <a:lnTo>
                  <a:pt x="396" y="144"/>
                </a:lnTo>
                <a:lnTo>
                  <a:pt x="372" y="136"/>
                </a:lnTo>
                <a:lnTo>
                  <a:pt x="348" y="132"/>
                </a:lnTo>
                <a:lnTo>
                  <a:pt x="324" y="126"/>
                </a:lnTo>
                <a:lnTo>
                  <a:pt x="302" y="118"/>
                </a:lnTo>
                <a:lnTo>
                  <a:pt x="282" y="114"/>
                </a:lnTo>
                <a:lnTo>
                  <a:pt x="260" y="104"/>
                </a:lnTo>
                <a:lnTo>
                  <a:pt x="238" y="96"/>
                </a:lnTo>
                <a:lnTo>
                  <a:pt x="212" y="90"/>
                </a:lnTo>
                <a:lnTo>
                  <a:pt x="184" y="82"/>
                </a:lnTo>
                <a:lnTo>
                  <a:pt x="166" y="72"/>
                </a:lnTo>
                <a:lnTo>
                  <a:pt x="144" y="64"/>
                </a:lnTo>
                <a:lnTo>
                  <a:pt x="123" y="59"/>
                </a:lnTo>
                <a:lnTo>
                  <a:pt x="90" y="46"/>
                </a:lnTo>
                <a:lnTo>
                  <a:pt x="68" y="36"/>
                </a:lnTo>
                <a:lnTo>
                  <a:pt x="46" y="26"/>
                </a:lnTo>
                <a:lnTo>
                  <a:pt x="24" y="17"/>
                </a:lnTo>
                <a:lnTo>
                  <a:pt x="2" y="6"/>
                </a:lnTo>
                <a:lnTo>
                  <a:pt x="2" y="0"/>
                </a:lnTo>
              </a:path>
            </a:pathLst>
          </a:cu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3500000" scaled="1"/>
            <a:tileRect/>
          </a:gra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95700" name="Group 116"/>
          <p:cNvGrpSpPr>
            <a:grpSpLocks/>
          </p:cNvGrpSpPr>
          <p:nvPr/>
        </p:nvGrpSpPr>
        <p:grpSpPr bwMode="auto">
          <a:xfrm>
            <a:off x="1892300" y="1976438"/>
            <a:ext cx="4719638" cy="2944812"/>
            <a:chOff x="1312" y="1785"/>
            <a:chExt cx="2973" cy="1855"/>
          </a:xfrm>
        </p:grpSpPr>
        <p:sp>
          <p:nvSpPr>
            <p:cNvPr id="195701" name="Arc 117"/>
            <p:cNvSpPr>
              <a:spLocks/>
            </p:cNvSpPr>
            <p:nvPr/>
          </p:nvSpPr>
          <p:spPr bwMode="auto">
            <a:xfrm rot="6300000">
              <a:off x="2072" y="2155"/>
              <a:ext cx="956" cy="224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0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702" name="Arc 118"/>
            <p:cNvSpPr>
              <a:spLocks/>
            </p:cNvSpPr>
            <p:nvPr/>
          </p:nvSpPr>
          <p:spPr bwMode="auto">
            <a:xfrm rot="16980000">
              <a:off x="1695" y="2911"/>
              <a:ext cx="790" cy="284"/>
            </a:xfrm>
            <a:custGeom>
              <a:avLst/>
              <a:gdLst>
                <a:gd name="G0" fmla="+- 19433 0 0"/>
                <a:gd name="G1" fmla="+- 0 0 0"/>
                <a:gd name="G2" fmla="+- 21600 0 0"/>
                <a:gd name="T0" fmla="*/ 19433 w 19433"/>
                <a:gd name="T1" fmla="*/ 21600 h 21600"/>
                <a:gd name="T2" fmla="*/ 0 w 19433"/>
                <a:gd name="T3" fmla="*/ 9430 h 21600"/>
                <a:gd name="T4" fmla="*/ 19433 w 1943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433" h="21600" fill="none" extrusionOk="0">
                  <a:moveTo>
                    <a:pt x="19433" y="21600"/>
                  </a:moveTo>
                  <a:cubicBezTo>
                    <a:pt x="11159" y="21600"/>
                    <a:pt x="3612" y="16873"/>
                    <a:pt x="0" y="9429"/>
                  </a:cubicBezTo>
                </a:path>
                <a:path w="19433" h="21600" stroke="0" extrusionOk="0">
                  <a:moveTo>
                    <a:pt x="19433" y="21600"/>
                  </a:moveTo>
                  <a:cubicBezTo>
                    <a:pt x="11159" y="21600"/>
                    <a:pt x="3612" y="16873"/>
                    <a:pt x="0" y="9429"/>
                  </a:cubicBezTo>
                  <a:lnTo>
                    <a:pt x="19433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703" name="Arc 119"/>
            <p:cNvSpPr>
              <a:spLocks/>
            </p:cNvSpPr>
            <p:nvPr/>
          </p:nvSpPr>
          <p:spPr bwMode="auto">
            <a:xfrm rot="20700000">
              <a:off x="1312" y="3468"/>
              <a:ext cx="697" cy="164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0693 w 20693"/>
                <a:gd name="T1" fmla="*/ 6194 h 21576"/>
                <a:gd name="T2" fmla="*/ 1014 w 20693"/>
                <a:gd name="T3" fmla="*/ 21576 h 21576"/>
                <a:gd name="T4" fmla="*/ 0 w 20693"/>
                <a:gd name="T5" fmla="*/ 0 h 2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693" h="21576" fill="none" extrusionOk="0">
                  <a:moveTo>
                    <a:pt x="20692" y="6193"/>
                  </a:moveTo>
                  <a:cubicBezTo>
                    <a:pt x="18063" y="14978"/>
                    <a:pt x="10173" y="21145"/>
                    <a:pt x="1014" y="21576"/>
                  </a:cubicBezTo>
                </a:path>
                <a:path w="20693" h="21576" stroke="0" extrusionOk="0">
                  <a:moveTo>
                    <a:pt x="20692" y="6193"/>
                  </a:moveTo>
                  <a:cubicBezTo>
                    <a:pt x="18063" y="14978"/>
                    <a:pt x="10173" y="21145"/>
                    <a:pt x="1014" y="21576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704" name="Arc 120"/>
            <p:cNvSpPr>
              <a:spLocks/>
            </p:cNvSpPr>
            <p:nvPr/>
          </p:nvSpPr>
          <p:spPr bwMode="auto">
            <a:xfrm rot="816431">
              <a:off x="3561" y="3467"/>
              <a:ext cx="724" cy="173"/>
            </a:xfrm>
            <a:custGeom>
              <a:avLst/>
              <a:gdLst>
                <a:gd name="G0" fmla="+- 20765 0 0"/>
                <a:gd name="G1" fmla="+- 0 0 0"/>
                <a:gd name="G2" fmla="+- 21600 0 0"/>
                <a:gd name="T0" fmla="*/ 20314 w 20765"/>
                <a:gd name="T1" fmla="*/ 21595 h 21595"/>
                <a:gd name="T2" fmla="*/ 0 w 20765"/>
                <a:gd name="T3" fmla="*/ 5948 h 21595"/>
                <a:gd name="T4" fmla="*/ 20765 w 20765"/>
                <a:gd name="T5" fmla="*/ 0 h 215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765" h="21595" fill="none" extrusionOk="0">
                  <a:moveTo>
                    <a:pt x="20313" y="21595"/>
                  </a:moveTo>
                  <a:cubicBezTo>
                    <a:pt x="10844" y="21397"/>
                    <a:pt x="2608" y="15053"/>
                    <a:pt x="0" y="5947"/>
                  </a:cubicBezTo>
                </a:path>
                <a:path w="20765" h="21595" stroke="0" extrusionOk="0">
                  <a:moveTo>
                    <a:pt x="20313" y="21595"/>
                  </a:moveTo>
                  <a:cubicBezTo>
                    <a:pt x="10844" y="21397"/>
                    <a:pt x="2608" y="15053"/>
                    <a:pt x="0" y="5947"/>
                  </a:cubicBezTo>
                  <a:lnTo>
                    <a:pt x="20765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>
              <a:outerShdw dist="17961" dir="135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705" name="Arc 121"/>
            <p:cNvSpPr>
              <a:spLocks/>
            </p:cNvSpPr>
            <p:nvPr/>
          </p:nvSpPr>
          <p:spPr bwMode="auto">
            <a:xfrm rot="15300000">
              <a:off x="2531" y="2151"/>
              <a:ext cx="957" cy="225"/>
            </a:xfrm>
            <a:custGeom>
              <a:avLst/>
              <a:gdLst>
                <a:gd name="G0" fmla="+- 0 0 0"/>
                <a:gd name="G1" fmla="+- 96 0 0"/>
                <a:gd name="G2" fmla="+- 21600 0 0"/>
                <a:gd name="T0" fmla="*/ 21600 w 21600"/>
                <a:gd name="T1" fmla="*/ 0 h 21696"/>
                <a:gd name="T2" fmla="*/ 0 w 21600"/>
                <a:gd name="T3" fmla="*/ 21696 h 21696"/>
                <a:gd name="T4" fmla="*/ 0 w 21600"/>
                <a:gd name="T5" fmla="*/ 96 h 21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96" fill="none" extrusionOk="0">
                  <a:moveTo>
                    <a:pt x="21599" y="0"/>
                  </a:moveTo>
                  <a:cubicBezTo>
                    <a:pt x="21599" y="32"/>
                    <a:pt x="21600" y="64"/>
                    <a:pt x="21600" y="96"/>
                  </a:cubicBezTo>
                  <a:cubicBezTo>
                    <a:pt x="21600" y="12025"/>
                    <a:pt x="11929" y="21695"/>
                    <a:pt x="0" y="21696"/>
                  </a:cubicBezTo>
                </a:path>
                <a:path w="21600" h="21696" stroke="0" extrusionOk="0">
                  <a:moveTo>
                    <a:pt x="21599" y="0"/>
                  </a:moveTo>
                  <a:cubicBezTo>
                    <a:pt x="21599" y="32"/>
                    <a:pt x="21600" y="64"/>
                    <a:pt x="21600" y="96"/>
                  </a:cubicBezTo>
                  <a:cubicBezTo>
                    <a:pt x="21600" y="12025"/>
                    <a:pt x="11929" y="21695"/>
                    <a:pt x="0" y="21696"/>
                  </a:cubicBezTo>
                  <a:lnTo>
                    <a:pt x="0" y="96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706" name="Arc 122"/>
            <p:cNvSpPr>
              <a:spLocks/>
            </p:cNvSpPr>
            <p:nvPr/>
          </p:nvSpPr>
          <p:spPr bwMode="auto">
            <a:xfrm rot="4587037">
              <a:off x="3070" y="2905"/>
              <a:ext cx="802" cy="284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19428 w 19428"/>
                <a:gd name="T1" fmla="*/ 9440 h 21600"/>
                <a:gd name="T2" fmla="*/ 0 w 19428"/>
                <a:gd name="T3" fmla="*/ 21600 h 21600"/>
                <a:gd name="T4" fmla="*/ 0 w 19428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428" h="21600" fill="none" extrusionOk="0">
                  <a:moveTo>
                    <a:pt x="19427" y="9439"/>
                  </a:moveTo>
                  <a:cubicBezTo>
                    <a:pt x="15813" y="16878"/>
                    <a:pt x="8269" y="21599"/>
                    <a:pt x="0" y="21600"/>
                  </a:cubicBezTo>
                </a:path>
                <a:path w="19428" h="21600" stroke="0" extrusionOk="0">
                  <a:moveTo>
                    <a:pt x="19427" y="9439"/>
                  </a:moveTo>
                  <a:cubicBezTo>
                    <a:pt x="15813" y="16878"/>
                    <a:pt x="826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5709" name="Line 125"/>
          <p:cNvSpPr>
            <a:spLocks noChangeShapeType="1"/>
          </p:cNvSpPr>
          <p:nvPr/>
        </p:nvSpPr>
        <p:spPr bwMode="auto">
          <a:xfrm flipH="1">
            <a:off x="6002338" y="3802063"/>
            <a:ext cx="384175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99" name="Line 115"/>
          <p:cNvSpPr>
            <a:spLocks noChangeShapeType="1"/>
          </p:cNvSpPr>
          <p:nvPr/>
        </p:nvSpPr>
        <p:spPr bwMode="auto">
          <a:xfrm>
            <a:off x="1758950" y="5108575"/>
            <a:ext cx="5002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957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5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195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195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" dur="500"/>
                                        <p:tgtEl>
                                          <p:spTgt spid="195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"/>
                                        <p:tgtEl>
                                          <p:spTgt spid="195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1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95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195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500"/>
                            </p:stCondLst>
                            <p:childTnLst>
                              <p:par>
                                <p:cTn id="38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" dur="500"/>
                                        <p:tgtEl>
                                          <p:spTgt spid="195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000"/>
                            </p:stCondLst>
                            <p:childTnLst>
                              <p:par>
                                <p:cTn id="42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4" dur="500"/>
                                        <p:tgtEl>
                                          <p:spTgt spid="195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500"/>
                            </p:stCondLst>
                            <p:childTnLst>
                              <p:par>
                                <p:cTn id="46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8" dur="500"/>
                                        <p:tgtEl>
                                          <p:spTgt spid="195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0"/>
                            </p:stCondLst>
                            <p:childTnLst>
                              <p:par>
                                <p:cTn id="50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2" dur="500"/>
                                        <p:tgtEl>
                                          <p:spTgt spid="195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1500"/>
                            </p:stCondLst>
                            <p:childTnLst>
                              <p:par>
                                <p:cTn id="54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6" dur="500"/>
                                        <p:tgtEl>
                                          <p:spTgt spid="195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2000"/>
                            </p:stCondLst>
                            <p:childTnLst>
                              <p:par>
                                <p:cTn id="58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0" dur="500"/>
                                        <p:tgtEl>
                                          <p:spTgt spid="195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3500"/>
                            </p:stCondLst>
                            <p:childTnLst>
                              <p:par>
                                <p:cTn id="6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4" dur="500"/>
                                        <p:tgtEl>
                                          <p:spTgt spid="195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692" grpId="0" animBg="1"/>
      <p:bldP spid="195693" grpId="0" animBg="1"/>
      <p:bldP spid="195695" grpId="0" animBg="1"/>
      <p:bldP spid="195696" grpId="0" animBg="1"/>
      <p:bldP spid="195697" grpId="0" autoUpdateAnimBg="0"/>
      <p:bldP spid="195707" grpId="0" autoUpdateAnimBg="0"/>
      <p:bldP spid="195708" grpId="0" autoUpdateAnimBg="0"/>
      <p:bldP spid="195710" grpId="0" autoUpdateAnimBg="0"/>
      <p:bldP spid="195714" grpId="0" animBg="1"/>
      <p:bldP spid="195716" grpId="0" animBg="1"/>
      <p:bldP spid="195717" grpId="0" autoUpdateAnimBg="0"/>
      <p:bldP spid="195715" grpId="0" animBg="1"/>
      <p:bldP spid="195709" grpId="0" animBg="1"/>
      <p:bldP spid="195699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3812" name="Picture 1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90613" y="3035300"/>
            <a:ext cx="7621587" cy="284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243714" name="Rectangle 2"/>
          <p:cNvSpPr>
            <a:spLocks noChangeArrowheads="1"/>
          </p:cNvSpPr>
          <p:nvPr/>
        </p:nvSpPr>
        <p:spPr bwMode="auto">
          <a:xfrm>
            <a:off x="690563" y="1141413"/>
            <a:ext cx="7772400" cy="49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Solving for the Reorder Point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243715" name="AutoShape 3"/>
          <p:cNvSpPr>
            <a:spLocks noChangeArrowheads="1"/>
          </p:cNvSpPr>
          <p:nvPr/>
        </p:nvSpPr>
        <p:spPr bwMode="auto">
          <a:xfrm rot="5400000">
            <a:off x="752475" y="18415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43804" name="Rectangle 92"/>
          <p:cNvSpPr>
            <a:spLocks noChangeArrowheads="1"/>
          </p:cNvSpPr>
          <p:nvPr/>
        </p:nvSpPr>
        <p:spPr bwMode="auto">
          <a:xfrm>
            <a:off x="1104900" y="1695450"/>
            <a:ext cx="7499350" cy="1231900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>
              <a:lnSpc>
                <a:spcPct val="90000"/>
              </a:lnSpc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Step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1:  Find the 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z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-value that cuts off an area of .05</a:t>
            </a:r>
          </a:p>
          <a:p>
            <a:pPr algn="l">
              <a:lnSpc>
                <a:spcPct val="90000"/>
              </a:lnSpc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	 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in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the right tail of the standard normal</a:t>
            </a:r>
          </a:p>
          <a:p>
            <a:pPr algn="l">
              <a:lnSpc>
                <a:spcPct val="90000"/>
              </a:lnSpc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	 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distribution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</a:t>
            </a:r>
          </a:p>
        </p:txBody>
      </p:sp>
      <p:sp>
        <p:nvSpPr>
          <p:cNvPr id="243805" name="Oval 93"/>
          <p:cNvSpPr>
            <a:spLocks noChangeArrowheads="1"/>
          </p:cNvSpPr>
          <p:nvPr/>
        </p:nvSpPr>
        <p:spPr bwMode="auto">
          <a:xfrm>
            <a:off x="4340225" y="2982913"/>
            <a:ext cx="1562100" cy="428625"/>
          </a:xfrm>
          <a:prstGeom prst="ellips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3806" name="Oval 94"/>
          <p:cNvSpPr>
            <a:spLocks noChangeArrowheads="1"/>
          </p:cNvSpPr>
          <p:nvPr/>
        </p:nvSpPr>
        <p:spPr bwMode="auto">
          <a:xfrm>
            <a:off x="1073150" y="4024313"/>
            <a:ext cx="542925" cy="419100"/>
          </a:xfrm>
          <a:prstGeom prst="ellips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3807" name="Oval 95"/>
          <p:cNvSpPr>
            <a:spLocks noChangeArrowheads="1"/>
          </p:cNvSpPr>
          <p:nvPr/>
        </p:nvSpPr>
        <p:spPr bwMode="auto">
          <a:xfrm>
            <a:off x="4357688" y="3995738"/>
            <a:ext cx="1543050" cy="495300"/>
          </a:xfrm>
          <a:prstGeom prst="ellips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3808" name="Line 96"/>
          <p:cNvSpPr>
            <a:spLocks noChangeShapeType="1"/>
          </p:cNvSpPr>
          <p:nvPr/>
        </p:nvSpPr>
        <p:spPr bwMode="auto">
          <a:xfrm flipH="1">
            <a:off x="1631950" y="4230688"/>
            <a:ext cx="2714625" cy="3175"/>
          </a:xfrm>
          <a:prstGeom prst="line">
            <a:avLst/>
          </a:prstGeom>
          <a:noFill/>
          <a:ln w="28575">
            <a:solidFill>
              <a:srgbClr val="66FF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3809" name="Line 97"/>
          <p:cNvSpPr>
            <a:spLocks noChangeShapeType="1"/>
          </p:cNvSpPr>
          <p:nvPr/>
        </p:nvSpPr>
        <p:spPr bwMode="auto">
          <a:xfrm rot="-5400000">
            <a:off x="4841875" y="3711575"/>
            <a:ext cx="565150" cy="0"/>
          </a:xfrm>
          <a:prstGeom prst="line">
            <a:avLst/>
          </a:prstGeom>
          <a:noFill/>
          <a:ln w="28575">
            <a:solidFill>
              <a:srgbClr val="66FF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3810" name="AutoShape 98"/>
          <p:cNvSpPr>
            <a:spLocks noChangeArrowheads="1"/>
          </p:cNvSpPr>
          <p:nvPr/>
        </p:nvSpPr>
        <p:spPr bwMode="auto">
          <a:xfrm>
            <a:off x="6129338" y="4605338"/>
            <a:ext cx="2370137" cy="1522412"/>
          </a:xfrm>
          <a:prstGeom prst="wedgeRoundRectCallout">
            <a:avLst>
              <a:gd name="adj1" fmla="val -60514"/>
              <a:gd name="adj2" fmla="val -68977"/>
              <a:gd name="adj3" fmla="val 16667"/>
            </a:avLst>
          </a:prstGeom>
          <a:gradFill flip="none" rotWithShape="1">
            <a:gsLst>
              <a:gs pos="0">
                <a:srgbClr val="089CB0">
                  <a:shade val="30000"/>
                  <a:satMod val="115000"/>
                </a:srgbClr>
              </a:gs>
              <a:gs pos="50000">
                <a:srgbClr val="089CB0">
                  <a:shade val="67500"/>
                  <a:satMod val="115000"/>
                </a:srgbClr>
              </a:gs>
              <a:gs pos="100000">
                <a:srgbClr val="089CB0">
                  <a:shade val="100000"/>
                  <a:satMod val="115000"/>
                </a:srgbClr>
              </a:gs>
            </a:gsLst>
            <a:lin ang="2700000" scaled="1"/>
            <a:tileRect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lnSpc>
                <a:spcPct val="9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We look up</a:t>
            </a:r>
          </a:p>
          <a:p>
            <a:pPr>
              <a:lnSpc>
                <a:spcPct val="9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the complement </a:t>
            </a:r>
          </a:p>
          <a:p>
            <a:pPr>
              <a:lnSpc>
                <a:spcPct val="9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of the tail area</a:t>
            </a:r>
          </a:p>
          <a:p>
            <a:pPr>
              <a:lnSpc>
                <a:spcPct val="9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(1 - .05 = .95)</a:t>
            </a:r>
          </a:p>
        </p:txBody>
      </p:sp>
      <p:sp>
        <p:nvSpPr>
          <p:cNvPr id="243811" name="Rectangle 99"/>
          <p:cNvSpPr>
            <a:spLocks noChangeArrowheads="1"/>
          </p:cNvSpPr>
          <p:nvPr/>
        </p:nvSpPr>
        <p:spPr bwMode="auto">
          <a:xfrm>
            <a:off x="685800" y="92075"/>
            <a:ext cx="7772400" cy="706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Standard Normal Probability Distribution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437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3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38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38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3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500"/>
                                        <p:tgtEl>
                                          <p:spTgt spid="24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500"/>
                            </p:stCondLst>
                            <p:childTnLst>
                              <p:par>
                                <p:cTn id="23" presetID="2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3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3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000"/>
                            </p:stCondLst>
                            <p:childTnLst>
                              <p:par>
                                <p:cTn id="28" presetID="1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0" dur="500"/>
                                        <p:tgtEl>
                                          <p:spTgt spid="243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500"/>
                            </p:stCondLst>
                            <p:childTnLst>
                              <p:par>
                                <p:cTn id="32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4" dur="500"/>
                                        <p:tgtEl>
                                          <p:spTgt spid="243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1000"/>
                            </p:stCondLst>
                            <p:childTnLst>
                              <p:par>
                                <p:cTn id="36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24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2500"/>
                            </p:stCondLst>
                            <p:childTnLst>
                              <p:par>
                                <p:cTn id="40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24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15" grpId="0" animBg="1"/>
      <p:bldP spid="243804" grpId="0" animBg="1" autoUpdateAnimBg="0"/>
      <p:bldP spid="243805" grpId="0" animBg="1"/>
      <p:bldP spid="243806" grpId="0" animBg="1"/>
      <p:bldP spid="243807" grpId="0" animBg="1"/>
      <p:bldP spid="243808" grpId="0" animBg="1"/>
      <p:bldP spid="243809" grpId="0" animBg="1"/>
      <p:bldP spid="243810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ChangeArrowheads="1"/>
          </p:cNvSpPr>
          <p:nvPr/>
        </p:nvSpPr>
        <p:spPr bwMode="auto">
          <a:xfrm>
            <a:off x="690563" y="144463"/>
            <a:ext cx="7772400" cy="611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Continuous Probability Distributions</a:t>
            </a:r>
          </a:p>
        </p:txBody>
      </p:sp>
      <p:sp>
        <p:nvSpPr>
          <p:cNvPr id="186371" name="Rectangle 3"/>
          <p:cNvSpPr>
            <a:spLocks noChangeArrowheads="1"/>
          </p:cNvSpPr>
          <p:nvPr/>
        </p:nvSpPr>
        <p:spPr bwMode="auto">
          <a:xfrm>
            <a:off x="690563" y="1108075"/>
            <a:ext cx="7772400" cy="1743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The probability of the random variable assuming a value within some given interval from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to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is defined to be the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area under the graph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of the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probability density function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between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and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x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</a:t>
            </a:r>
          </a:p>
        </p:txBody>
      </p:sp>
      <p:sp>
        <p:nvSpPr>
          <p:cNvPr id="186372" name="AutoShape 4"/>
          <p:cNvSpPr>
            <a:spLocks noChangeArrowheads="1"/>
          </p:cNvSpPr>
          <p:nvPr/>
        </p:nvSpPr>
        <p:spPr bwMode="auto">
          <a:xfrm rot="10800000">
            <a:off x="1762125" y="27559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6440" name="Group 72"/>
          <p:cNvGrpSpPr>
            <a:grpSpLocks/>
          </p:cNvGrpSpPr>
          <p:nvPr/>
        </p:nvGrpSpPr>
        <p:grpSpPr bwMode="auto">
          <a:xfrm>
            <a:off x="366713" y="3000375"/>
            <a:ext cx="3028950" cy="2601913"/>
            <a:chOff x="231" y="1890"/>
            <a:chExt cx="1908" cy="1639"/>
          </a:xfrm>
        </p:grpSpPr>
        <p:sp>
          <p:nvSpPr>
            <p:cNvPr id="186377" name="AutoShape 9"/>
            <p:cNvSpPr>
              <a:spLocks noChangeArrowheads="1"/>
            </p:cNvSpPr>
            <p:nvPr/>
          </p:nvSpPr>
          <p:spPr bwMode="auto">
            <a:xfrm>
              <a:off x="231" y="1890"/>
              <a:ext cx="1908" cy="1639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006699">
                    <a:gamma/>
                    <a:shade val="46275"/>
                    <a:invGamma/>
                  </a:srgbClr>
                </a:gs>
                <a:gs pos="5000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379" name="Line 11"/>
            <p:cNvSpPr>
              <a:spLocks noChangeShapeType="1"/>
            </p:cNvSpPr>
            <p:nvPr/>
          </p:nvSpPr>
          <p:spPr bwMode="auto">
            <a:xfrm>
              <a:off x="456" y="2315"/>
              <a:ext cx="0" cy="9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380" name="Rectangle 12"/>
            <p:cNvSpPr>
              <a:spLocks noChangeArrowheads="1"/>
            </p:cNvSpPr>
            <p:nvPr/>
          </p:nvSpPr>
          <p:spPr bwMode="auto">
            <a:xfrm>
              <a:off x="321" y="2037"/>
              <a:ext cx="384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2000" i="1">
                  <a:effectLst/>
                  <a:latin typeface="Book Antiqua" pitchFamily="18" charset="0"/>
                </a:rPr>
                <a:t>f </a:t>
              </a:r>
              <a:r>
                <a:rPr lang="en-US" sz="2000">
                  <a:effectLst/>
                  <a:latin typeface="Book Antiqua" pitchFamily="18" charset="0"/>
                </a:rPr>
                <a:t>(</a:t>
              </a:r>
              <a:r>
                <a:rPr lang="en-US" sz="2000" i="1">
                  <a:effectLst/>
                  <a:latin typeface="Book Antiqua" pitchFamily="18" charset="0"/>
                </a:rPr>
                <a:t>x</a:t>
              </a:r>
              <a:r>
                <a:rPr lang="en-US" sz="2000">
                  <a:effectLst/>
                  <a:latin typeface="Book Antiqua" pitchFamily="18" charset="0"/>
                </a:rPr>
                <a:t>)</a:t>
              </a:r>
            </a:p>
          </p:txBody>
        </p:sp>
        <p:sp>
          <p:nvSpPr>
            <p:cNvPr id="186381" name="Rectangle 13"/>
            <p:cNvSpPr>
              <a:spLocks noChangeArrowheads="1"/>
            </p:cNvSpPr>
            <p:nvPr/>
          </p:nvSpPr>
          <p:spPr bwMode="auto">
            <a:xfrm>
              <a:off x="1803" y="3056"/>
              <a:ext cx="242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2400" i="1">
                  <a:effectLst/>
                  <a:latin typeface="Book Antiqua" pitchFamily="18" charset="0"/>
                </a:rPr>
                <a:t> </a:t>
              </a:r>
              <a:r>
                <a:rPr lang="en-US" sz="2000" i="1">
                  <a:effectLst/>
                  <a:latin typeface="Book Antiqua" pitchFamily="18" charset="0"/>
                </a:rPr>
                <a:t>x</a:t>
              </a:r>
            </a:p>
          </p:txBody>
        </p:sp>
        <p:sp>
          <p:nvSpPr>
            <p:cNvPr id="186384" name="Freeform 16"/>
            <p:cNvSpPr>
              <a:spLocks/>
            </p:cNvSpPr>
            <p:nvPr/>
          </p:nvSpPr>
          <p:spPr bwMode="auto">
            <a:xfrm>
              <a:off x="628" y="2922"/>
              <a:ext cx="1041" cy="305"/>
            </a:xfrm>
            <a:custGeom>
              <a:avLst/>
              <a:gdLst/>
              <a:ahLst/>
              <a:cxnLst>
                <a:cxn ang="0">
                  <a:pos x="16" y="305"/>
                </a:cxn>
                <a:cxn ang="0">
                  <a:pos x="19" y="0"/>
                </a:cxn>
                <a:cxn ang="0">
                  <a:pos x="1041" y="0"/>
                </a:cxn>
                <a:cxn ang="0">
                  <a:pos x="1041" y="303"/>
                </a:cxn>
                <a:cxn ang="0">
                  <a:pos x="0" y="303"/>
                </a:cxn>
              </a:cxnLst>
              <a:rect l="0" t="0" r="r" b="b"/>
              <a:pathLst>
                <a:path w="1041" h="305">
                  <a:moveTo>
                    <a:pt x="16" y="305"/>
                  </a:moveTo>
                  <a:lnTo>
                    <a:pt x="19" y="0"/>
                  </a:lnTo>
                  <a:lnTo>
                    <a:pt x="1041" y="0"/>
                  </a:lnTo>
                  <a:lnTo>
                    <a:pt x="1041" y="303"/>
                  </a:lnTo>
                  <a:lnTo>
                    <a:pt x="0" y="303"/>
                  </a:lnTo>
                </a:path>
              </a:pathLst>
            </a:custGeom>
            <a:gradFill rotWithShape="0">
              <a:gsLst>
                <a:gs pos="0">
                  <a:srgbClr val="993366">
                    <a:gamma/>
                    <a:shade val="46275"/>
                    <a:invGamma/>
                  </a:srgbClr>
                </a:gs>
                <a:gs pos="50000">
                  <a:srgbClr val="993366"/>
                </a:gs>
                <a:gs pos="100000">
                  <a:srgbClr val="993366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6385" name="Line 17"/>
            <p:cNvSpPr>
              <a:spLocks noChangeShapeType="1"/>
            </p:cNvSpPr>
            <p:nvPr/>
          </p:nvSpPr>
          <p:spPr bwMode="auto">
            <a:xfrm>
              <a:off x="1669" y="2919"/>
              <a:ext cx="0" cy="3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386" name="Line 18"/>
            <p:cNvSpPr>
              <a:spLocks noChangeShapeType="1"/>
            </p:cNvSpPr>
            <p:nvPr/>
          </p:nvSpPr>
          <p:spPr bwMode="auto">
            <a:xfrm flipV="1">
              <a:off x="641" y="2919"/>
              <a:ext cx="103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387" name="Line 19"/>
            <p:cNvSpPr>
              <a:spLocks noChangeShapeType="1"/>
            </p:cNvSpPr>
            <p:nvPr/>
          </p:nvSpPr>
          <p:spPr bwMode="auto">
            <a:xfrm>
              <a:off x="643" y="2921"/>
              <a:ext cx="0" cy="3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388" name="Text Box 20"/>
            <p:cNvSpPr txBox="1">
              <a:spLocks noChangeArrowheads="1"/>
            </p:cNvSpPr>
            <p:nvPr/>
          </p:nvSpPr>
          <p:spPr bwMode="auto">
            <a:xfrm>
              <a:off x="812" y="1926"/>
              <a:ext cx="786" cy="26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Uniform</a:t>
              </a:r>
            </a:p>
          </p:txBody>
        </p:sp>
        <p:sp>
          <p:nvSpPr>
            <p:cNvPr id="186411" name="Rectangle 43"/>
            <p:cNvSpPr>
              <a:spLocks noChangeArrowheads="1"/>
            </p:cNvSpPr>
            <p:nvPr/>
          </p:nvSpPr>
          <p:spPr bwMode="auto">
            <a:xfrm>
              <a:off x="824" y="2924"/>
              <a:ext cx="268" cy="298"/>
            </a:xfrm>
            <a:prstGeom prst="rect">
              <a:avLst/>
            </a:prstGeom>
            <a:gradFill rotWithShape="0">
              <a:gsLst>
                <a:gs pos="0">
                  <a:srgbClr val="66FFFF">
                    <a:gamma/>
                    <a:shade val="46275"/>
                    <a:invGamma/>
                  </a:srgbClr>
                </a:gs>
                <a:gs pos="50000">
                  <a:srgbClr val="66FFFF"/>
                </a:gs>
                <a:gs pos="100000">
                  <a:srgbClr val="66FF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12" name="Line 44"/>
            <p:cNvSpPr>
              <a:spLocks noChangeShapeType="1"/>
            </p:cNvSpPr>
            <p:nvPr/>
          </p:nvSpPr>
          <p:spPr bwMode="auto">
            <a:xfrm>
              <a:off x="1092" y="2925"/>
              <a:ext cx="0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6413" name="Line 45"/>
            <p:cNvSpPr>
              <a:spLocks noChangeShapeType="1"/>
            </p:cNvSpPr>
            <p:nvPr/>
          </p:nvSpPr>
          <p:spPr bwMode="auto">
            <a:xfrm>
              <a:off x="822" y="2925"/>
              <a:ext cx="0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6414" name="Rectangle 46"/>
            <p:cNvSpPr>
              <a:spLocks noChangeArrowheads="1"/>
            </p:cNvSpPr>
            <p:nvPr/>
          </p:nvSpPr>
          <p:spPr bwMode="auto">
            <a:xfrm>
              <a:off x="660" y="3185"/>
              <a:ext cx="286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2400" i="1">
                  <a:effectLst/>
                  <a:latin typeface="Book Antiqua" pitchFamily="18" charset="0"/>
                </a:rPr>
                <a:t> </a:t>
              </a:r>
              <a:r>
                <a:rPr lang="en-US" sz="2000" i="1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x</a:t>
              </a:r>
              <a:r>
                <a:rPr lang="en-US" sz="1600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1</a:t>
              </a:r>
            </a:p>
          </p:txBody>
        </p:sp>
        <p:sp>
          <p:nvSpPr>
            <p:cNvPr id="186415" name="Rectangle 47"/>
            <p:cNvSpPr>
              <a:spLocks noChangeArrowheads="1"/>
            </p:cNvSpPr>
            <p:nvPr/>
          </p:nvSpPr>
          <p:spPr bwMode="auto">
            <a:xfrm>
              <a:off x="930" y="3185"/>
              <a:ext cx="286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2400" i="1">
                  <a:effectLst/>
                  <a:latin typeface="Book Antiqua" pitchFamily="18" charset="0"/>
                </a:rPr>
                <a:t> </a:t>
              </a:r>
              <a:r>
                <a:rPr lang="en-US" sz="2000" i="1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x</a:t>
              </a:r>
              <a:r>
                <a:rPr lang="en-US" sz="1600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2</a:t>
              </a:r>
            </a:p>
          </p:txBody>
        </p:sp>
        <p:sp>
          <p:nvSpPr>
            <p:cNvPr id="186382" name="Line 14"/>
            <p:cNvSpPr>
              <a:spLocks noChangeShapeType="1"/>
            </p:cNvSpPr>
            <p:nvPr/>
          </p:nvSpPr>
          <p:spPr bwMode="auto">
            <a:xfrm>
              <a:off x="458" y="3222"/>
              <a:ext cx="141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6441" name="Group 73"/>
          <p:cNvGrpSpPr>
            <a:grpSpLocks/>
          </p:cNvGrpSpPr>
          <p:nvPr/>
        </p:nvGrpSpPr>
        <p:grpSpPr bwMode="auto">
          <a:xfrm>
            <a:off x="3314700" y="3638550"/>
            <a:ext cx="3028950" cy="2616200"/>
            <a:chOff x="2088" y="2292"/>
            <a:chExt cx="1908" cy="1648"/>
          </a:xfrm>
        </p:grpSpPr>
        <p:sp>
          <p:nvSpPr>
            <p:cNvPr id="186391" name="AutoShape 23"/>
            <p:cNvSpPr>
              <a:spLocks noChangeArrowheads="1"/>
            </p:cNvSpPr>
            <p:nvPr/>
          </p:nvSpPr>
          <p:spPr bwMode="auto">
            <a:xfrm>
              <a:off x="2088" y="2292"/>
              <a:ext cx="1908" cy="164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006699">
                    <a:gamma/>
                    <a:shade val="46275"/>
                    <a:invGamma/>
                  </a:srgbClr>
                </a:gs>
                <a:gs pos="5000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392" name="Freeform 24"/>
            <p:cNvSpPr>
              <a:spLocks/>
            </p:cNvSpPr>
            <p:nvPr/>
          </p:nvSpPr>
          <p:spPr bwMode="auto">
            <a:xfrm>
              <a:off x="2331" y="3620"/>
              <a:ext cx="1373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73" y="0"/>
                </a:cxn>
              </a:cxnLst>
              <a:rect l="0" t="0" r="r" b="b"/>
              <a:pathLst>
                <a:path w="1373" h="1">
                  <a:moveTo>
                    <a:pt x="0" y="0"/>
                  </a:moveTo>
                  <a:lnTo>
                    <a:pt x="1373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393" name="Rectangle 25"/>
            <p:cNvSpPr>
              <a:spLocks noChangeArrowheads="1"/>
            </p:cNvSpPr>
            <p:nvPr/>
          </p:nvSpPr>
          <p:spPr bwMode="auto">
            <a:xfrm>
              <a:off x="3723" y="3493"/>
              <a:ext cx="150" cy="22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55562" tIns="26988" rIns="55562" bIns="26988">
              <a:spAutoFit/>
            </a:bodyPr>
            <a:lstStyle/>
            <a:p>
              <a:pPr algn="l" defTabSz="330200"/>
              <a:r>
                <a:rPr lang="en-US" sz="2000" i="1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x</a:t>
              </a:r>
            </a:p>
          </p:txBody>
        </p:sp>
        <p:sp>
          <p:nvSpPr>
            <p:cNvPr id="186394" name="Line 26"/>
            <p:cNvSpPr>
              <a:spLocks noChangeShapeType="1"/>
            </p:cNvSpPr>
            <p:nvPr/>
          </p:nvSpPr>
          <p:spPr bwMode="auto">
            <a:xfrm flipH="1" flipV="1">
              <a:off x="2327" y="2671"/>
              <a:ext cx="0" cy="9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395" name="Rectangle 27"/>
            <p:cNvSpPr>
              <a:spLocks noChangeArrowheads="1"/>
            </p:cNvSpPr>
            <p:nvPr/>
          </p:nvSpPr>
          <p:spPr bwMode="auto">
            <a:xfrm>
              <a:off x="2188" y="2436"/>
              <a:ext cx="340" cy="22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55562" tIns="26988" rIns="55562" bIns="26988">
              <a:spAutoFit/>
            </a:bodyPr>
            <a:lstStyle/>
            <a:p>
              <a:pPr algn="l" defTabSz="330200"/>
              <a:r>
                <a:rPr lang="en-US" sz="2000" i="1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f </a:t>
              </a: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(</a:t>
              </a:r>
              <a:r>
                <a:rPr lang="en-US" sz="2000" i="1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x</a:t>
              </a: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)</a:t>
              </a:r>
            </a:p>
          </p:txBody>
        </p:sp>
        <p:sp>
          <p:nvSpPr>
            <p:cNvPr id="186396" name="Freeform 28"/>
            <p:cNvSpPr>
              <a:spLocks/>
            </p:cNvSpPr>
            <p:nvPr/>
          </p:nvSpPr>
          <p:spPr bwMode="auto">
            <a:xfrm>
              <a:off x="2444" y="2726"/>
              <a:ext cx="1119" cy="894"/>
            </a:xfrm>
            <a:custGeom>
              <a:avLst/>
              <a:gdLst/>
              <a:ahLst/>
              <a:cxnLst>
                <a:cxn ang="0">
                  <a:pos x="545" y="9"/>
                </a:cxn>
                <a:cxn ang="0">
                  <a:pos x="510" y="50"/>
                </a:cxn>
                <a:cxn ang="0">
                  <a:pos x="488" y="100"/>
                </a:cxn>
                <a:cxn ang="0">
                  <a:pos x="469" y="150"/>
                </a:cxn>
                <a:cxn ang="0">
                  <a:pos x="452" y="200"/>
                </a:cxn>
                <a:cxn ang="0">
                  <a:pos x="440" y="244"/>
                </a:cxn>
                <a:cxn ang="0">
                  <a:pos x="424" y="302"/>
                </a:cxn>
                <a:cxn ang="0">
                  <a:pos x="410" y="353"/>
                </a:cxn>
                <a:cxn ang="0">
                  <a:pos x="397" y="403"/>
                </a:cxn>
                <a:cxn ang="0">
                  <a:pos x="386" y="451"/>
                </a:cxn>
                <a:cxn ang="0">
                  <a:pos x="373" y="506"/>
                </a:cxn>
                <a:cxn ang="0">
                  <a:pos x="359" y="555"/>
                </a:cxn>
                <a:cxn ang="0">
                  <a:pos x="345" y="603"/>
                </a:cxn>
                <a:cxn ang="0">
                  <a:pos x="324" y="658"/>
                </a:cxn>
                <a:cxn ang="0">
                  <a:pos x="295" y="712"/>
                </a:cxn>
                <a:cxn ang="0">
                  <a:pos x="268" y="749"/>
                </a:cxn>
                <a:cxn ang="0">
                  <a:pos x="229" y="788"/>
                </a:cxn>
                <a:cxn ang="0">
                  <a:pos x="192" y="812"/>
                </a:cxn>
                <a:cxn ang="0">
                  <a:pos x="151" y="832"/>
                </a:cxn>
                <a:cxn ang="0">
                  <a:pos x="118" y="846"/>
                </a:cxn>
                <a:cxn ang="0">
                  <a:pos x="72" y="862"/>
                </a:cxn>
                <a:cxn ang="0">
                  <a:pos x="26" y="875"/>
                </a:cxn>
                <a:cxn ang="0">
                  <a:pos x="1119" y="894"/>
                </a:cxn>
                <a:cxn ang="0">
                  <a:pos x="1077" y="873"/>
                </a:cxn>
                <a:cxn ang="0">
                  <a:pos x="1053" y="865"/>
                </a:cxn>
                <a:cxn ang="0">
                  <a:pos x="1000" y="843"/>
                </a:cxn>
                <a:cxn ang="0">
                  <a:pos x="953" y="818"/>
                </a:cxn>
                <a:cxn ang="0">
                  <a:pos x="905" y="786"/>
                </a:cxn>
                <a:cxn ang="0">
                  <a:pos x="891" y="774"/>
                </a:cxn>
                <a:cxn ang="0">
                  <a:pos x="861" y="740"/>
                </a:cxn>
                <a:cxn ang="0">
                  <a:pos x="836" y="699"/>
                </a:cxn>
                <a:cxn ang="0">
                  <a:pos x="810" y="645"/>
                </a:cxn>
                <a:cxn ang="0">
                  <a:pos x="794" y="605"/>
                </a:cxn>
                <a:cxn ang="0">
                  <a:pos x="781" y="557"/>
                </a:cxn>
                <a:cxn ang="0">
                  <a:pos x="769" y="515"/>
                </a:cxn>
                <a:cxn ang="0">
                  <a:pos x="759" y="473"/>
                </a:cxn>
                <a:cxn ang="0">
                  <a:pos x="743" y="417"/>
                </a:cxn>
                <a:cxn ang="0">
                  <a:pos x="728" y="364"/>
                </a:cxn>
                <a:cxn ang="0">
                  <a:pos x="711" y="303"/>
                </a:cxn>
                <a:cxn ang="0">
                  <a:pos x="694" y="246"/>
                </a:cxn>
                <a:cxn ang="0">
                  <a:pos x="678" y="192"/>
                </a:cxn>
                <a:cxn ang="0">
                  <a:pos x="666" y="155"/>
                </a:cxn>
                <a:cxn ang="0">
                  <a:pos x="652" y="115"/>
                </a:cxn>
                <a:cxn ang="0">
                  <a:pos x="641" y="87"/>
                </a:cxn>
                <a:cxn ang="0">
                  <a:pos x="633" y="73"/>
                </a:cxn>
                <a:cxn ang="0">
                  <a:pos x="620" y="47"/>
                </a:cxn>
                <a:cxn ang="0">
                  <a:pos x="604" y="23"/>
                </a:cxn>
                <a:cxn ang="0">
                  <a:pos x="579" y="3"/>
                </a:cxn>
              </a:cxnLst>
              <a:rect l="0" t="0" r="r" b="b"/>
              <a:pathLst>
                <a:path w="1119" h="894">
                  <a:moveTo>
                    <a:pt x="567" y="0"/>
                  </a:moveTo>
                  <a:lnTo>
                    <a:pt x="557" y="4"/>
                  </a:lnTo>
                  <a:lnTo>
                    <a:pt x="545" y="9"/>
                  </a:lnTo>
                  <a:lnTo>
                    <a:pt x="531" y="21"/>
                  </a:lnTo>
                  <a:lnTo>
                    <a:pt x="520" y="34"/>
                  </a:lnTo>
                  <a:lnTo>
                    <a:pt x="510" y="50"/>
                  </a:lnTo>
                  <a:lnTo>
                    <a:pt x="502" y="65"/>
                  </a:lnTo>
                  <a:lnTo>
                    <a:pt x="495" y="81"/>
                  </a:lnTo>
                  <a:lnTo>
                    <a:pt x="488" y="100"/>
                  </a:lnTo>
                  <a:lnTo>
                    <a:pt x="482" y="114"/>
                  </a:lnTo>
                  <a:lnTo>
                    <a:pt x="475" y="134"/>
                  </a:lnTo>
                  <a:lnTo>
                    <a:pt x="469" y="150"/>
                  </a:lnTo>
                  <a:lnTo>
                    <a:pt x="462" y="170"/>
                  </a:lnTo>
                  <a:lnTo>
                    <a:pt x="458" y="183"/>
                  </a:lnTo>
                  <a:lnTo>
                    <a:pt x="452" y="200"/>
                  </a:lnTo>
                  <a:lnTo>
                    <a:pt x="448" y="215"/>
                  </a:lnTo>
                  <a:lnTo>
                    <a:pt x="444" y="229"/>
                  </a:lnTo>
                  <a:lnTo>
                    <a:pt x="440" y="244"/>
                  </a:lnTo>
                  <a:lnTo>
                    <a:pt x="435" y="263"/>
                  </a:lnTo>
                  <a:lnTo>
                    <a:pt x="429" y="285"/>
                  </a:lnTo>
                  <a:lnTo>
                    <a:pt x="424" y="302"/>
                  </a:lnTo>
                  <a:lnTo>
                    <a:pt x="421" y="315"/>
                  </a:lnTo>
                  <a:lnTo>
                    <a:pt x="415" y="334"/>
                  </a:lnTo>
                  <a:lnTo>
                    <a:pt x="410" y="353"/>
                  </a:lnTo>
                  <a:lnTo>
                    <a:pt x="407" y="366"/>
                  </a:lnTo>
                  <a:lnTo>
                    <a:pt x="401" y="387"/>
                  </a:lnTo>
                  <a:lnTo>
                    <a:pt x="397" y="403"/>
                  </a:lnTo>
                  <a:lnTo>
                    <a:pt x="394" y="419"/>
                  </a:lnTo>
                  <a:lnTo>
                    <a:pt x="390" y="435"/>
                  </a:lnTo>
                  <a:lnTo>
                    <a:pt x="386" y="451"/>
                  </a:lnTo>
                  <a:lnTo>
                    <a:pt x="383" y="467"/>
                  </a:lnTo>
                  <a:lnTo>
                    <a:pt x="379" y="484"/>
                  </a:lnTo>
                  <a:lnTo>
                    <a:pt x="373" y="506"/>
                  </a:lnTo>
                  <a:lnTo>
                    <a:pt x="367" y="527"/>
                  </a:lnTo>
                  <a:lnTo>
                    <a:pt x="363" y="541"/>
                  </a:lnTo>
                  <a:lnTo>
                    <a:pt x="359" y="555"/>
                  </a:lnTo>
                  <a:lnTo>
                    <a:pt x="355" y="571"/>
                  </a:lnTo>
                  <a:lnTo>
                    <a:pt x="351" y="584"/>
                  </a:lnTo>
                  <a:lnTo>
                    <a:pt x="345" y="603"/>
                  </a:lnTo>
                  <a:lnTo>
                    <a:pt x="339" y="622"/>
                  </a:lnTo>
                  <a:lnTo>
                    <a:pt x="332" y="640"/>
                  </a:lnTo>
                  <a:lnTo>
                    <a:pt x="324" y="658"/>
                  </a:lnTo>
                  <a:lnTo>
                    <a:pt x="316" y="676"/>
                  </a:lnTo>
                  <a:lnTo>
                    <a:pt x="306" y="693"/>
                  </a:lnTo>
                  <a:lnTo>
                    <a:pt x="295" y="712"/>
                  </a:lnTo>
                  <a:lnTo>
                    <a:pt x="287" y="723"/>
                  </a:lnTo>
                  <a:lnTo>
                    <a:pt x="278" y="736"/>
                  </a:lnTo>
                  <a:lnTo>
                    <a:pt x="268" y="749"/>
                  </a:lnTo>
                  <a:lnTo>
                    <a:pt x="259" y="759"/>
                  </a:lnTo>
                  <a:lnTo>
                    <a:pt x="247" y="771"/>
                  </a:lnTo>
                  <a:lnTo>
                    <a:pt x="229" y="788"/>
                  </a:lnTo>
                  <a:lnTo>
                    <a:pt x="214" y="798"/>
                  </a:lnTo>
                  <a:lnTo>
                    <a:pt x="202" y="805"/>
                  </a:lnTo>
                  <a:lnTo>
                    <a:pt x="192" y="812"/>
                  </a:lnTo>
                  <a:lnTo>
                    <a:pt x="178" y="820"/>
                  </a:lnTo>
                  <a:lnTo>
                    <a:pt x="165" y="826"/>
                  </a:lnTo>
                  <a:lnTo>
                    <a:pt x="151" y="832"/>
                  </a:lnTo>
                  <a:lnTo>
                    <a:pt x="141" y="836"/>
                  </a:lnTo>
                  <a:lnTo>
                    <a:pt x="129" y="842"/>
                  </a:lnTo>
                  <a:lnTo>
                    <a:pt x="118" y="846"/>
                  </a:lnTo>
                  <a:lnTo>
                    <a:pt x="103" y="852"/>
                  </a:lnTo>
                  <a:lnTo>
                    <a:pt x="84" y="858"/>
                  </a:lnTo>
                  <a:lnTo>
                    <a:pt x="72" y="862"/>
                  </a:lnTo>
                  <a:lnTo>
                    <a:pt x="60" y="866"/>
                  </a:lnTo>
                  <a:lnTo>
                    <a:pt x="51" y="869"/>
                  </a:lnTo>
                  <a:lnTo>
                    <a:pt x="26" y="875"/>
                  </a:lnTo>
                  <a:lnTo>
                    <a:pt x="3" y="885"/>
                  </a:lnTo>
                  <a:lnTo>
                    <a:pt x="0" y="894"/>
                  </a:lnTo>
                  <a:lnTo>
                    <a:pt x="1119" y="894"/>
                  </a:lnTo>
                  <a:lnTo>
                    <a:pt x="1103" y="887"/>
                  </a:lnTo>
                  <a:lnTo>
                    <a:pt x="1091" y="880"/>
                  </a:lnTo>
                  <a:lnTo>
                    <a:pt x="1077" y="873"/>
                  </a:lnTo>
                  <a:lnTo>
                    <a:pt x="1062" y="869"/>
                  </a:lnTo>
                  <a:lnTo>
                    <a:pt x="1043" y="862"/>
                  </a:lnTo>
                  <a:lnTo>
                    <a:pt x="1053" y="865"/>
                  </a:lnTo>
                  <a:lnTo>
                    <a:pt x="1032" y="858"/>
                  </a:lnTo>
                  <a:lnTo>
                    <a:pt x="1020" y="852"/>
                  </a:lnTo>
                  <a:lnTo>
                    <a:pt x="1000" y="843"/>
                  </a:lnTo>
                  <a:lnTo>
                    <a:pt x="982" y="834"/>
                  </a:lnTo>
                  <a:lnTo>
                    <a:pt x="967" y="826"/>
                  </a:lnTo>
                  <a:lnTo>
                    <a:pt x="953" y="818"/>
                  </a:lnTo>
                  <a:lnTo>
                    <a:pt x="936" y="809"/>
                  </a:lnTo>
                  <a:lnTo>
                    <a:pt x="922" y="800"/>
                  </a:lnTo>
                  <a:lnTo>
                    <a:pt x="905" y="786"/>
                  </a:lnTo>
                  <a:lnTo>
                    <a:pt x="897" y="779"/>
                  </a:lnTo>
                  <a:lnTo>
                    <a:pt x="896" y="779"/>
                  </a:lnTo>
                  <a:lnTo>
                    <a:pt x="891" y="774"/>
                  </a:lnTo>
                  <a:lnTo>
                    <a:pt x="880" y="765"/>
                  </a:lnTo>
                  <a:lnTo>
                    <a:pt x="871" y="753"/>
                  </a:lnTo>
                  <a:lnTo>
                    <a:pt x="861" y="740"/>
                  </a:lnTo>
                  <a:lnTo>
                    <a:pt x="854" y="729"/>
                  </a:lnTo>
                  <a:lnTo>
                    <a:pt x="846" y="716"/>
                  </a:lnTo>
                  <a:lnTo>
                    <a:pt x="836" y="699"/>
                  </a:lnTo>
                  <a:lnTo>
                    <a:pt x="827" y="681"/>
                  </a:lnTo>
                  <a:lnTo>
                    <a:pt x="819" y="663"/>
                  </a:lnTo>
                  <a:lnTo>
                    <a:pt x="810" y="645"/>
                  </a:lnTo>
                  <a:lnTo>
                    <a:pt x="804" y="630"/>
                  </a:lnTo>
                  <a:lnTo>
                    <a:pt x="799" y="618"/>
                  </a:lnTo>
                  <a:lnTo>
                    <a:pt x="794" y="605"/>
                  </a:lnTo>
                  <a:lnTo>
                    <a:pt x="789" y="590"/>
                  </a:lnTo>
                  <a:lnTo>
                    <a:pt x="785" y="574"/>
                  </a:lnTo>
                  <a:lnTo>
                    <a:pt x="781" y="557"/>
                  </a:lnTo>
                  <a:lnTo>
                    <a:pt x="776" y="540"/>
                  </a:lnTo>
                  <a:lnTo>
                    <a:pt x="773" y="529"/>
                  </a:lnTo>
                  <a:lnTo>
                    <a:pt x="769" y="515"/>
                  </a:lnTo>
                  <a:lnTo>
                    <a:pt x="766" y="502"/>
                  </a:lnTo>
                  <a:lnTo>
                    <a:pt x="763" y="490"/>
                  </a:lnTo>
                  <a:lnTo>
                    <a:pt x="759" y="473"/>
                  </a:lnTo>
                  <a:lnTo>
                    <a:pt x="754" y="457"/>
                  </a:lnTo>
                  <a:lnTo>
                    <a:pt x="748" y="434"/>
                  </a:lnTo>
                  <a:lnTo>
                    <a:pt x="743" y="417"/>
                  </a:lnTo>
                  <a:lnTo>
                    <a:pt x="738" y="399"/>
                  </a:lnTo>
                  <a:lnTo>
                    <a:pt x="732" y="380"/>
                  </a:lnTo>
                  <a:lnTo>
                    <a:pt x="728" y="364"/>
                  </a:lnTo>
                  <a:lnTo>
                    <a:pt x="723" y="345"/>
                  </a:lnTo>
                  <a:lnTo>
                    <a:pt x="719" y="328"/>
                  </a:lnTo>
                  <a:lnTo>
                    <a:pt x="711" y="303"/>
                  </a:lnTo>
                  <a:lnTo>
                    <a:pt x="705" y="280"/>
                  </a:lnTo>
                  <a:lnTo>
                    <a:pt x="699" y="260"/>
                  </a:lnTo>
                  <a:lnTo>
                    <a:pt x="694" y="246"/>
                  </a:lnTo>
                  <a:lnTo>
                    <a:pt x="689" y="228"/>
                  </a:lnTo>
                  <a:lnTo>
                    <a:pt x="683" y="207"/>
                  </a:lnTo>
                  <a:lnTo>
                    <a:pt x="678" y="192"/>
                  </a:lnTo>
                  <a:lnTo>
                    <a:pt x="674" y="180"/>
                  </a:lnTo>
                  <a:lnTo>
                    <a:pt x="671" y="170"/>
                  </a:lnTo>
                  <a:lnTo>
                    <a:pt x="666" y="155"/>
                  </a:lnTo>
                  <a:lnTo>
                    <a:pt x="661" y="140"/>
                  </a:lnTo>
                  <a:lnTo>
                    <a:pt x="657" y="128"/>
                  </a:lnTo>
                  <a:lnTo>
                    <a:pt x="652" y="115"/>
                  </a:lnTo>
                  <a:lnTo>
                    <a:pt x="647" y="103"/>
                  </a:lnTo>
                  <a:lnTo>
                    <a:pt x="643" y="95"/>
                  </a:lnTo>
                  <a:lnTo>
                    <a:pt x="641" y="87"/>
                  </a:lnTo>
                  <a:lnTo>
                    <a:pt x="638" y="82"/>
                  </a:lnTo>
                  <a:lnTo>
                    <a:pt x="635" y="76"/>
                  </a:lnTo>
                  <a:lnTo>
                    <a:pt x="633" y="73"/>
                  </a:lnTo>
                  <a:lnTo>
                    <a:pt x="630" y="66"/>
                  </a:lnTo>
                  <a:lnTo>
                    <a:pt x="625" y="57"/>
                  </a:lnTo>
                  <a:lnTo>
                    <a:pt x="620" y="47"/>
                  </a:lnTo>
                  <a:lnTo>
                    <a:pt x="615" y="38"/>
                  </a:lnTo>
                  <a:lnTo>
                    <a:pt x="610" y="30"/>
                  </a:lnTo>
                  <a:lnTo>
                    <a:pt x="604" y="23"/>
                  </a:lnTo>
                  <a:lnTo>
                    <a:pt x="598" y="15"/>
                  </a:lnTo>
                  <a:lnTo>
                    <a:pt x="588" y="8"/>
                  </a:lnTo>
                  <a:lnTo>
                    <a:pt x="579" y="3"/>
                  </a:lnTo>
                  <a:lnTo>
                    <a:pt x="568" y="0"/>
                  </a:lnTo>
                </a:path>
              </a:pathLst>
            </a:custGeom>
            <a:gradFill rotWithShape="0">
              <a:gsLst>
                <a:gs pos="0">
                  <a:srgbClr val="993366"/>
                </a:gs>
                <a:gs pos="50000">
                  <a:srgbClr val="993366">
                    <a:gamma/>
                    <a:shade val="46275"/>
                    <a:invGamma/>
                  </a:srgbClr>
                </a:gs>
                <a:gs pos="100000">
                  <a:srgbClr val="993366"/>
                </a:gs>
              </a:gsLst>
              <a:lin ang="0" scaled="1"/>
            </a:gra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6397" name="Text Box 29"/>
            <p:cNvSpPr txBox="1">
              <a:spLocks noChangeArrowheads="1"/>
            </p:cNvSpPr>
            <p:nvPr/>
          </p:nvSpPr>
          <p:spPr bwMode="auto">
            <a:xfrm>
              <a:off x="2664" y="2328"/>
              <a:ext cx="722" cy="26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Normal</a:t>
              </a:r>
            </a:p>
          </p:txBody>
        </p:sp>
        <p:sp>
          <p:nvSpPr>
            <p:cNvPr id="186416" name="Rectangle 48"/>
            <p:cNvSpPr>
              <a:spLocks noChangeArrowheads="1"/>
            </p:cNvSpPr>
            <p:nvPr/>
          </p:nvSpPr>
          <p:spPr bwMode="auto">
            <a:xfrm>
              <a:off x="2988" y="3596"/>
              <a:ext cx="286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2400" i="1">
                  <a:effectLst/>
                  <a:latin typeface="Book Antiqua" pitchFamily="18" charset="0"/>
                </a:rPr>
                <a:t> </a:t>
              </a:r>
              <a:r>
                <a:rPr lang="en-US" sz="2000" i="1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x</a:t>
              </a:r>
              <a:r>
                <a:rPr lang="en-US" sz="1600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1</a:t>
              </a:r>
            </a:p>
          </p:txBody>
        </p:sp>
        <p:sp>
          <p:nvSpPr>
            <p:cNvPr id="186417" name="Rectangle 49"/>
            <p:cNvSpPr>
              <a:spLocks noChangeArrowheads="1"/>
            </p:cNvSpPr>
            <p:nvPr/>
          </p:nvSpPr>
          <p:spPr bwMode="auto">
            <a:xfrm>
              <a:off x="3192" y="3596"/>
              <a:ext cx="286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2400" i="1">
                  <a:effectLst/>
                  <a:latin typeface="Book Antiqua" pitchFamily="18" charset="0"/>
                </a:rPr>
                <a:t> </a:t>
              </a:r>
              <a:r>
                <a:rPr lang="en-US" sz="2000" i="1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x</a:t>
              </a:r>
              <a:r>
                <a:rPr lang="en-US" sz="1600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2</a:t>
              </a:r>
            </a:p>
          </p:txBody>
        </p:sp>
        <p:sp>
          <p:nvSpPr>
            <p:cNvPr id="186423" name="Freeform 55"/>
            <p:cNvSpPr>
              <a:spLocks/>
            </p:cNvSpPr>
            <p:nvPr/>
          </p:nvSpPr>
          <p:spPr bwMode="auto">
            <a:xfrm>
              <a:off x="3154" y="2991"/>
              <a:ext cx="398" cy="629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4" y="11"/>
                </a:cxn>
                <a:cxn ang="0">
                  <a:pos x="8" y="27"/>
                </a:cxn>
                <a:cxn ang="0">
                  <a:pos x="13" y="48"/>
                </a:cxn>
                <a:cxn ang="0">
                  <a:pos x="17" y="63"/>
                </a:cxn>
                <a:cxn ang="0">
                  <a:pos x="20" y="80"/>
                </a:cxn>
                <a:cxn ang="0">
                  <a:pos x="24" y="98"/>
                </a:cxn>
                <a:cxn ang="0">
                  <a:pos x="29" y="113"/>
                </a:cxn>
                <a:cxn ang="0">
                  <a:pos x="30" y="131"/>
                </a:cxn>
                <a:cxn ang="0">
                  <a:pos x="34" y="146"/>
                </a:cxn>
                <a:cxn ang="0">
                  <a:pos x="37" y="163"/>
                </a:cxn>
                <a:cxn ang="0">
                  <a:pos x="41" y="180"/>
                </a:cxn>
                <a:cxn ang="0">
                  <a:pos x="43" y="196"/>
                </a:cxn>
                <a:cxn ang="0">
                  <a:pos x="47" y="213"/>
                </a:cxn>
                <a:cxn ang="0">
                  <a:pos x="51" y="230"/>
                </a:cxn>
                <a:cxn ang="0">
                  <a:pos x="55" y="246"/>
                </a:cxn>
                <a:cxn ang="0">
                  <a:pos x="60" y="264"/>
                </a:cxn>
                <a:cxn ang="0">
                  <a:pos x="64" y="279"/>
                </a:cxn>
                <a:cxn ang="0">
                  <a:pos x="70" y="296"/>
                </a:cxn>
                <a:cxn ang="0">
                  <a:pos x="74" y="313"/>
                </a:cxn>
                <a:cxn ang="0">
                  <a:pos x="79" y="328"/>
                </a:cxn>
                <a:cxn ang="0">
                  <a:pos x="86" y="346"/>
                </a:cxn>
                <a:cxn ang="0">
                  <a:pos x="90" y="362"/>
                </a:cxn>
                <a:cxn ang="0">
                  <a:pos x="98" y="380"/>
                </a:cxn>
                <a:cxn ang="0">
                  <a:pos x="103" y="394"/>
                </a:cxn>
                <a:cxn ang="0">
                  <a:pos x="109" y="409"/>
                </a:cxn>
                <a:cxn ang="0">
                  <a:pos x="117" y="423"/>
                </a:cxn>
                <a:cxn ang="0">
                  <a:pos x="124" y="436"/>
                </a:cxn>
                <a:cxn ang="0">
                  <a:pos x="131" y="451"/>
                </a:cxn>
                <a:cxn ang="0">
                  <a:pos x="139" y="463"/>
                </a:cxn>
                <a:cxn ang="0">
                  <a:pos x="148" y="477"/>
                </a:cxn>
                <a:cxn ang="0">
                  <a:pos x="159" y="492"/>
                </a:cxn>
                <a:cxn ang="0">
                  <a:pos x="172" y="506"/>
                </a:cxn>
                <a:cxn ang="0">
                  <a:pos x="180" y="512"/>
                </a:cxn>
                <a:cxn ang="0">
                  <a:pos x="191" y="521"/>
                </a:cxn>
                <a:cxn ang="0">
                  <a:pos x="202" y="529"/>
                </a:cxn>
                <a:cxn ang="0">
                  <a:pos x="216" y="539"/>
                </a:cxn>
                <a:cxn ang="0">
                  <a:pos x="230" y="548"/>
                </a:cxn>
                <a:cxn ang="0">
                  <a:pos x="242" y="554"/>
                </a:cxn>
                <a:cxn ang="0">
                  <a:pos x="253" y="561"/>
                </a:cxn>
                <a:cxn ang="0">
                  <a:pos x="263" y="565"/>
                </a:cxn>
                <a:cxn ang="0">
                  <a:pos x="274" y="570"/>
                </a:cxn>
                <a:cxn ang="0">
                  <a:pos x="288" y="576"/>
                </a:cxn>
                <a:cxn ang="0">
                  <a:pos x="281" y="574"/>
                </a:cxn>
                <a:cxn ang="0">
                  <a:pos x="296" y="580"/>
                </a:cxn>
                <a:cxn ang="0">
                  <a:pos x="307" y="586"/>
                </a:cxn>
                <a:cxn ang="0">
                  <a:pos x="325" y="595"/>
                </a:cxn>
                <a:cxn ang="0">
                  <a:pos x="344" y="602"/>
                </a:cxn>
                <a:cxn ang="0">
                  <a:pos x="370" y="609"/>
                </a:cxn>
                <a:cxn ang="0">
                  <a:pos x="385" y="618"/>
                </a:cxn>
                <a:cxn ang="0">
                  <a:pos x="398" y="629"/>
                </a:cxn>
                <a:cxn ang="0">
                  <a:pos x="0" y="628"/>
                </a:cxn>
                <a:cxn ang="0">
                  <a:pos x="2" y="0"/>
                </a:cxn>
              </a:cxnLst>
              <a:rect l="0" t="0" r="r" b="b"/>
              <a:pathLst>
                <a:path w="398" h="629">
                  <a:moveTo>
                    <a:pt x="2" y="0"/>
                  </a:moveTo>
                  <a:lnTo>
                    <a:pt x="4" y="11"/>
                  </a:lnTo>
                  <a:lnTo>
                    <a:pt x="8" y="27"/>
                  </a:lnTo>
                  <a:lnTo>
                    <a:pt x="13" y="48"/>
                  </a:lnTo>
                  <a:lnTo>
                    <a:pt x="17" y="63"/>
                  </a:lnTo>
                  <a:lnTo>
                    <a:pt x="20" y="80"/>
                  </a:lnTo>
                  <a:lnTo>
                    <a:pt x="24" y="98"/>
                  </a:lnTo>
                  <a:lnTo>
                    <a:pt x="29" y="113"/>
                  </a:lnTo>
                  <a:lnTo>
                    <a:pt x="30" y="131"/>
                  </a:lnTo>
                  <a:lnTo>
                    <a:pt x="34" y="146"/>
                  </a:lnTo>
                  <a:lnTo>
                    <a:pt x="37" y="163"/>
                  </a:lnTo>
                  <a:lnTo>
                    <a:pt x="41" y="180"/>
                  </a:lnTo>
                  <a:lnTo>
                    <a:pt x="43" y="196"/>
                  </a:lnTo>
                  <a:lnTo>
                    <a:pt x="47" y="213"/>
                  </a:lnTo>
                  <a:lnTo>
                    <a:pt x="51" y="230"/>
                  </a:lnTo>
                  <a:lnTo>
                    <a:pt x="55" y="246"/>
                  </a:lnTo>
                  <a:lnTo>
                    <a:pt x="60" y="264"/>
                  </a:lnTo>
                  <a:lnTo>
                    <a:pt x="64" y="279"/>
                  </a:lnTo>
                  <a:lnTo>
                    <a:pt x="70" y="296"/>
                  </a:lnTo>
                  <a:lnTo>
                    <a:pt x="74" y="313"/>
                  </a:lnTo>
                  <a:lnTo>
                    <a:pt x="79" y="328"/>
                  </a:lnTo>
                  <a:lnTo>
                    <a:pt x="86" y="346"/>
                  </a:lnTo>
                  <a:lnTo>
                    <a:pt x="90" y="362"/>
                  </a:lnTo>
                  <a:lnTo>
                    <a:pt x="98" y="380"/>
                  </a:lnTo>
                  <a:lnTo>
                    <a:pt x="103" y="394"/>
                  </a:lnTo>
                  <a:lnTo>
                    <a:pt x="109" y="409"/>
                  </a:lnTo>
                  <a:lnTo>
                    <a:pt x="117" y="423"/>
                  </a:lnTo>
                  <a:lnTo>
                    <a:pt x="124" y="436"/>
                  </a:lnTo>
                  <a:lnTo>
                    <a:pt x="131" y="451"/>
                  </a:lnTo>
                  <a:lnTo>
                    <a:pt x="139" y="463"/>
                  </a:lnTo>
                  <a:lnTo>
                    <a:pt x="148" y="477"/>
                  </a:lnTo>
                  <a:lnTo>
                    <a:pt x="159" y="492"/>
                  </a:lnTo>
                  <a:lnTo>
                    <a:pt x="172" y="506"/>
                  </a:lnTo>
                  <a:lnTo>
                    <a:pt x="180" y="512"/>
                  </a:lnTo>
                  <a:lnTo>
                    <a:pt x="191" y="521"/>
                  </a:lnTo>
                  <a:lnTo>
                    <a:pt x="202" y="529"/>
                  </a:lnTo>
                  <a:lnTo>
                    <a:pt x="216" y="539"/>
                  </a:lnTo>
                  <a:lnTo>
                    <a:pt x="230" y="548"/>
                  </a:lnTo>
                  <a:lnTo>
                    <a:pt x="242" y="554"/>
                  </a:lnTo>
                  <a:lnTo>
                    <a:pt x="253" y="561"/>
                  </a:lnTo>
                  <a:lnTo>
                    <a:pt x="263" y="565"/>
                  </a:lnTo>
                  <a:lnTo>
                    <a:pt x="274" y="570"/>
                  </a:lnTo>
                  <a:lnTo>
                    <a:pt x="288" y="576"/>
                  </a:lnTo>
                  <a:lnTo>
                    <a:pt x="281" y="574"/>
                  </a:lnTo>
                  <a:lnTo>
                    <a:pt x="296" y="580"/>
                  </a:lnTo>
                  <a:lnTo>
                    <a:pt x="307" y="586"/>
                  </a:lnTo>
                  <a:lnTo>
                    <a:pt x="325" y="595"/>
                  </a:lnTo>
                  <a:lnTo>
                    <a:pt x="344" y="602"/>
                  </a:lnTo>
                  <a:lnTo>
                    <a:pt x="370" y="609"/>
                  </a:lnTo>
                  <a:lnTo>
                    <a:pt x="385" y="618"/>
                  </a:lnTo>
                  <a:lnTo>
                    <a:pt x="398" y="629"/>
                  </a:lnTo>
                  <a:lnTo>
                    <a:pt x="0" y="628"/>
                  </a:lnTo>
                  <a:lnTo>
                    <a:pt x="2" y="0"/>
                  </a:lnTo>
                </a:path>
              </a:pathLst>
            </a:custGeom>
            <a:gradFill rotWithShape="0">
              <a:gsLst>
                <a:gs pos="0">
                  <a:srgbClr val="33CCCC">
                    <a:gamma/>
                    <a:shade val="46275"/>
                    <a:invGamma/>
                  </a:srgbClr>
                </a:gs>
                <a:gs pos="50000">
                  <a:srgbClr val="33CCCC"/>
                </a:gs>
                <a:gs pos="100000">
                  <a:srgbClr val="33CCCC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6424" name="Freeform 56"/>
            <p:cNvSpPr>
              <a:spLocks/>
            </p:cNvSpPr>
            <p:nvPr/>
          </p:nvSpPr>
          <p:spPr bwMode="auto">
            <a:xfrm>
              <a:off x="3338" y="3504"/>
              <a:ext cx="216" cy="1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8"/>
                </a:cxn>
                <a:cxn ang="0">
                  <a:pos x="1" y="31"/>
                </a:cxn>
                <a:cxn ang="0">
                  <a:pos x="1" y="48"/>
                </a:cxn>
                <a:cxn ang="0">
                  <a:pos x="0" y="62"/>
                </a:cxn>
                <a:cxn ang="0">
                  <a:pos x="0" y="76"/>
                </a:cxn>
                <a:cxn ang="0">
                  <a:pos x="0" y="89"/>
                </a:cxn>
                <a:cxn ang="0">
                  <a:pos x="0" y="103"/>
                </a:cxn>
                <a:cxn ang="0">
                  <a:pos x="0" y="116"/>
                </a:cxn>
                <a:cxn ang="0">
                  <a:pos x="216" y="116"/>
                </a:cxn>
                <a:cxn ang="0">
                  <a:pos x="193" y="102"/>
                </a:cxn>
                <a:cxn ang="0">
                  <a:pos x="174" y="92"/>
                </a:cxn>
                <a:cxn ang="0">
                  <a:pos x="157" y="87"/>
                </a:cxn>
                <a:cxn ang="0">
                  <a:pos x="144" y="81"/>
                </a:cxn>
                <a:cxn ang="0">
                  <a:pos x="133" y="75"/>
                </a:cxn>
                <a:cxn ang="0">
                  <a:pos x="124" y="70"/>
                </a:cxn>
                <a:cxn ang="0">
                  <a:pos x="116" y="68"/>
                </a:cxn>
                <a:cxn ang="0">
                  <a:pos x="98" y="58"/>
                </a:cxn>
                <a:cxn ang="0">
                  <a:pos x="87" y="54"/>
                </a:cxn>
                <a:cxn ang="0">
                  <a:pos x="72" y="48"/>
                </a:cxn>
                <a:cxn ang="0">
                  <a:pos x="59" y="40"/>
                </a:cxn>
                <a:cxn ang="0">
                  <a:pos x="47" y="32"/>
                </a:cxn>
                <a:cxn ang="0">
                  <a:pos x="37" y="30"/>
                </a:cxn>
                <a:cxn ang="0">
                  <a:pos x="28" y="24"/>
                </a:cxn>
                <a:cxn ang="0">
                  <a:pos x="22" y="20"/>
                </a:cxn>
                <a:cxn ang="0">
                  <a:pos x="12" y="9"/>
                </a:cxn>
                <a:cxn ang="0">
                  <a:pos x="0" y="4"/>
                </a:cxn>
                <a:cxn ang="0">
                  <a:pos x="1" y="4"/>
                </a:cxn>
              </a:cxnLst>
              <a:rect l="0" t="0" r="r" b="b"/>
              <a:pathLst>
                <a:path w="216" h="116">
                  <a:moveTo>
                    <a:pt x="0" y="0"/>
                  </a:moveTo>
                  <a:lnTo>
                    <a:pt x="1" y="18"/>
                  </a:lnTo>
                  <a:lnTo>
                    <a:pt x="1" y="31"/>
                  </a:lnTo>
                  <a:lnTo>
                    <a:pt x="1" y="48"/>
                  </a:lnTo>
                  <a:lnTo>
                    <a:pt x="0" y="62"/>
                  </a:lnTo>
                  <a:lnTo>
                    <a:pt x="0" y="76"/>
                  </a:lnTo>
                  <a:lnTo>
                    <a:pt x="0" y="89"/>
                  </a:lnTo>
                  <a:lnTo>
                    <a:pt x="0" y="103"/>
                  </a:lnTo>
                  <a:lnTo>
                    <a:pt x="0" y="116"/>
                  </a:lnTo>
                  <a:lnTo>
                    <a:pt x="216" y="116"/>
                  </a:lnTo>
                  <a:lnTo>
                    <a:pt x="193" y="102"/>
                  </a:lnTo>
                  <a:lnTo>
                    <a:pt x="174" y="92"/>
                  </a:lnTo>
                  <a:lnTo>
                    <a:pt x="157" y="87"/>
                  </a:lnTo>
                  <a:lnTo>
                    <a:pt x="144" y="81"/>
                  </a:lnTo>
                  <a:lnTo>
                    <a:pt x="133" y="75"/>
                  </a:lnTo>
                  <a:lnTo>
                    <a:pt x="124" y="70"/>
                  </a:lnTo>
                  <a:lnTo>
                    <a:pt x="116" y="68"/>
                  </a:lnTo>
                  <a:lnTo>
                    <a:pt x="98" y="58"/>
                  </a:lnTo>
                  <a:lnTo>
                    <a:pt x="87" y="54"/>
                  </a:lnTo>
                  <a:lnTo>
                    <a:pt x="72" y="48"/>
                  </a:lnTo>
                  <a:lnTo>
                    <a:pt x="59" y="40"/>
                  </a:lnTo>
                  <a:lnTo>
                    <a:pt x="47" y="32"/>
                  </a:lnTo>
                  <a:lnTo>
                    <a:pt x="37" y="30"/>
                  </a:lnTo>
                  <a:lnTo>
                    <a:pt x="28" y="24"/>
                  </a:lnTo>
                  <a:lnTo>
                    <a:pt x="22" y="20"/>
                  </a:lnTo>
                  <a:lnTo>
                    <a:pt x="12" y="9"/>
                  </a:lnTo>
                  <a:lnTo>
                    <a:pt x="0" y="4"/>
                  </a:lnTo>
                  <a:lnTo>
                    <a:pt x="1" y="4"/>
                  </a:lnTo>
                </a:path>
              </a:pathLst>
            </a:custGeom>
            <a:solidFill>
              <a:srgbClr val="993366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6425" name="Freeform 57"/>
            <p:cNvSpPr>
              <a:spLocks/>
            </p:cNvSpPr>
            <p:nvPr/>
          </p:nvSpPr>
          <p:spPr bwMode="auto">
            <a:xfrm>
              <a:off x="2444" y="2726"/>
              <a:ext cx="1116" cy="894"/>
            </a:xfrm>
            <a:custGeom>
              <a:avLst/>
              <a:gdLst/>
              <a:ahLst/>
              <a:cxnLst>
                <a:cxn ang="0">
                  <a:pos x="545" y="9"/>
                </a:cxn>
                <a:cxn ang="0">
                  <a:pos x="510" y="50"/>
                </a:cxn>
                <a:cxn ang="0">
                  <a:pos x="488" y="100"/>
                </a:cxn>
                <a:cxn ang="0">
                  <a:pos x="469" y="150"/>
                </a:cxn>
                <a:cxn ang="0">
                  <a:pos x="452" y="200"/>
                </a:cxn>
                <a:cxn ang="0">
                  <a:pos x="440" y="244"/>
                </a:cxn>
                <a:cxn ang="0">
                  <a:pos x="424" y="302"/>
                </a:cxn>
                <a:cxn ang="0">
                  <a:pos x="410" y="353"/>
                </a:cxn>
                <a:cxn ang="0">
                  <a:pos x="397" y="403"/>
                </a:cxn>
                <a:cxn ang="0">
                  <a:pos x="386" y="451"/>
                </a:cxn>
                <a:cxn ang="0">
                  <a:pos x="373" y="506"/>
                </a:cxn>
                <a:cxn ang="0">
                  <a:pos x="359" y="555"/>
                </a:cxn>
                <a:cxn ang="0">
                  <a:pos x="345" y="603"/>
                </a:cxn>
                <a:cxn ang="0">
                  <a:pos x="324" y="658"/>
                </a:cxn>
                <a:cxn ang="0">
                  <a:pos x="295" y="712"/>
                </a:cxn>
                <a:cxn ang="0">
                  <a:pos x="268" y="749"/>
                </a:cxn>
                <a:cxn ang="0">
                  <a:pos x="229" y="788"/>
                </a:cxn>
                <a:cxn ang="0">
                  <a:pos x="192" y="812"/>
                </a:cxn>
                <a:cxn ang="0">
                  <a:pos x="151" y="832"/>
                </a:cxn>
                <a:cxn ang="0">
                  <a:pos x="118" y="846"/>
                </a:cxn>
                <a:cxn ang="0">
                  <a:pos x="72" y="862"/>
                </a:cxn>
                <a:cxn ang="0">
                  <a:pos x="26" y="875"/>
                </a:cxn>
                <a:cxn ang="0">
                  <a:pos x="1116" y="894"/>
                </a:cxn>
                <a:cxn ang="0">
                  <a:pos x="1078" y="876"/>
                </a:cxn>
                <a:cxn ang="0">
                  <a:pos x="1053" y="865"/>
                </a:cxn>
                <a:cxn ang="0">
                  <a:pos x="1000" y="843"/>
                </a:cxn>
                <a:cxn ang="0">
                  <a:pos x="953" y="818"/>
                </a:cxn>
                <a:cxn ang="0">
                  <a:pos x="905" y="786"/>
                </a:cxn>
                <a:cxn ang="0">
                  <a:pos x="891" y="774"/>
                </a:cxn>
                <a:cxn ang="0">
                  <a:pos x="861" y="740"/>
                </a:cxn>
                <a:cxn ang="0">
                  <a:pos x="836" y="699"/>
                </a:cxn>
                <a:cxn ang="0">
                  <a:pos x="810" y="645"/>
                </a:cxn>
                <a:cxn ang="0">
                  <a:pos x="794" y="605"/>
                </a:cxn>
                <a:cxn ang="0">
                  <a:pos x="781" y="557"/>
                </a:cxn>
                <a:cxn ang="0">
                  <a:pos x="769" y="515"/>
                </a:cxn>
                <a:cxn ang="0">
                  <a:pos x="759" y="473"/>
                </a:cxn>
                <a:cxn ang="0">
                  <a:pos x="743" y="417"/>
                </a:cxn>
                <a:cxn ang="0">
                  <a:pos x="728" y="364"/>
                </a:cxn>
                <a:cxn ang="0">
                  <a:pos x="711" y="303"/>
                </a:cxn>
                <a:cxn ang="0">
                  <a:pos x="694" y="246"/>
                </a:cxn>
                <a:cxn ang="0">
                  <a:pos x="678" y="192"/>
                </a:cxn>
                <a:cxn ang="0">
                  <a:pos x="666" y="155"/>
                </a:cxn>
                <a:cxn ang="0">
                  <a:pos x="652" y="115"/>
                </a:cxn>
                <a:cxn ang="0">
                  <a:pos x="641" y="87"/>
                </a:cxn>
                <a:cxn ang="0">
                  <a:pos x="633" y="73"/>
                </a:cxn>
                <a:cxn ang="0">
                  <a:pos x="620" y="47"/>
                </a:cxn>
                <a:cxn ang="0">
                  <a:pos x="604" y="23"/>
                </a:cxn>
                <a:cxn ang="0">
                  <a:pos x="579" y="3"/>
                </a:cxn>
              </a:cxnLst>
              <a:rect l="0" t="0" r="r" b="b"/>
              <a:pathLst>
                <a:path w="1116" h="894">
                  <a:moveTo>
                    <a:pt x="567" y="0"/>
                  </a:moveTo>
                  <a:lnTo>
                    <a:pt x="557" y="4"/>
                  </a:lnTo>
                  <a:lnTo>
                    <a:pt x="545" y="9"/>
                  </a:lnTo>
                  <a:lnTo>
                    <a:pt x="531" y="21"/>
                  </a:lnTo>
                  <a:lnTo>
                    <a:pt x="520" y="34"/>
                  </a:lnTo>
                  <a:lnTo>
                    <a:pt x="510" y="50"/>
                  </a:lnTo>
                  <a:lnTo>
                    <a:pt x="502" y="65"/>
                  </a:lnTo>
                  <a:lnTo>
                    <a:pt x="495" y="81"/>
                  </a:lnTo>
                  <a:lnTo>
                    <a:pt x="488" y="100"/>
                  </a:lnTo>
                  <a:lnTo>
                    <a:pt x="482" y="114"/>
                  </a:lnTo>
                  <a:lnTo>
                    <a:pt x="475" y="134"/>
                  </a:lnTo>
                  <a:lnTo>
                    <a:pt x="469" y="150"/>
                  </a:lnTo>
                  <a:lnTo>
                    <a:pt x="462" y="170"/>
                  </a:lnTo>
                  <a:lnTo>
                    <a:pt x="458" y="183"/>
                  </a:lnTo>
                  <a:lnTo>
                    <a:pt x="452" y="200"/>
                  </a:lnTo>
                  <a:lnTo>
                    <a:pt x="448" y="215"/>
                  </a:lnTo>
                  <a:lnTo>
                    <a:pt x="444" y="229"/>
                  </a:lnTo>
                  <a:lnTo>
                    <a:pt x="440" y="244"/>
                  </a:lnTo>
                  <a:lnTo>
                    <a:pt x="435" y="263"/>
                  </a:lnTo>
                  <a:lnTo>
                    <a:pt x="429" y="285"/>
                  </a:lnTo>
                  <a:lnTo>
                    <a:pt x="424" y="302"/>
                  </a:lnTo>
                  <a:lnTo>
                    <a:pt x="421" y="315"/>
                  </a:lnTo>
                  <a:lnTo>
                    <a:pt x="415" y="334"/>
                  </a:lnTo>
                  <a:lnTo>
                    <a:pt x="410" y="353"/>
                  </a:lnTo>
                  <a:lnTo>
                    <a:pt x="407" y="366"/>
                  </a:lnTo>
                  <a:lnTo>
                    <a:pt x="401" y="387"/>
                  </a:lnTo>
                  <a:lnTo>
                    <a:pt x="397" y="403"/>
                  </a:lnTo>
                  <a:lnTo>
                    <a:pt x="394" y="419"/>
                  </a:lnTo>
                  <a:lnTo>
                    <a:pt x="390" y="435"/>
                  </a:lnTo>
                  <a:lnTo>
                    <a:pt x="386" y="451"/>
                  </a:lnTo>
                  <a:lnTo>
                    <a:pt x="383" y="467"/>
                  </a:lnTo>
                  <a:lnTo>
                    <a:pt x="379" y="484"/>
                  </a:lnTo>
                  <a:lnTo>
                    <a:pt x="373" y="506"/>
                  </a:lnTo>
                  <a:lnTo>
                    <a:pt x="367" y="527"/>
                  </a:lnTo>
                  <a:lnTo>
                    <a:pt x="363" y="541"/>
                  </a:lnTo>
                  <a:lnTo>
                    <a:pt x="359" y="555"/>
                  </a:lnTo>
                  <a:lnTo>
                    <a:pt x="355" y="571"/>
                  </a:lnTo>
                  <a:lnTo>
                    <a:pt x="351" y="584"/>
                  </a:lnTo>
                  <a:lnTo>
                    <a:pt x="345" y="603"/>
                  </a:lnTo>
                  <a:lnTo>
                    <a:pt x="339" y="622"/>
                  </a:lnTo>
                  <a:lnTo>
                    <a:pt x="332" y="640"/>
                  </a:lnTo>
                  <a:lnTo>
                    <a:pt x="324" y="658"/>
                  </a:lnTo>
                  <a:lnTo>
                    <a:pt x="316" y="676"/>
                  </a:lnTo>
                  <a:lnTo>
                    <a:pt x="306" y="693"/>
                  </a:lnTo>
                  <a:lnTo>
                    <a:pt x="295" y="712"/>
                  </a:lnTo>
                  <a:lnTo>
                    <a:pt x="287" y="723"/>
                  </a:lnTo>
                  <a:lnTo>
                    <a:pt x="278" y="736"/>
                  </a:lnTo>
                  <a:lnTo>
                    <a:pt x="268" y="749"/>
                  </a:lnTo>
                  <a:lnTo>
                    <a:pt x="259" y="759"/>
                  </a:lnTo>
                  <a:lnTo>
                    <a:pt x="247" y="771"/>
                  </a:lnTo>
                  <a:lnTo>
                    <a:pt x="229" y="788"/>
                  </a:lnTo>
                  <a:lnTo>
                    <a:pt x="214" y="798"/>
                  </a:lnTo>
                  <a:lnTo>
                    <a:pt x="202" y="805"/>
                  </a:lnTo>
                  <a:lnTo>
                    <a:pt x="192" y="812"/>
                  </a:lnTo>
                  <a:lnTo>
                    <a:pt x="178" y="820"/>
                  </a:lnTo>
                  <a:lnTo>
                    <a:pt x="165" y="826"/>
                  </a:lnTo>
                  <a:lnTo>
                    <a:pt x="151" y="832"/>
                  </a:lnTo>
                  <a:lnTo>
                    <a:pt x="141" y="836"/>
                  </a:lnTo>
                  <a:lnTo>
                    <a:pt x="129" y="842"/>
                  </a:lnTo>
                  <a:lnTo>
                    <a:pt x="118" y="846"/>
                  </a:lnTo>
                  <a:lnTo>
                    <a:pt x="103" y="852"/>
                  </a:lnTo>
                  <a:lnTo>
                    <a:pt x="84" y="858"/>
                  </a:lnTo>
                  <a:lnTo>
                    <a:pt x="72" y="862"/>
                  </a:lnTo>
                  <a:lnTo>
                    <a:pt x="60" y="866"/>
                  </a:lnTo>
                  <a:lnTo>
                    <a:pt x="51" y="869"/>
                  </a:lnTo>
                  <a:lnTo>
                    <a:pt x="26" y="875"/>
                  </a:lnTo>
                  <a:lnTo>
                    <a:pt x="3" y="885"/>
                  </a:lnTo>
                  <a:lnTo>
                    <a:pt x="0" y="894"/>
                  </a:lnTo>
                  <a:lnTo>
                    <a:pt x="1116" y="894"/>
                  </a:lnTo>
                  <a:lnTo>
                    <a:pt x="1103" y="887"/>
                  </a:lnTo>
                  <a:lnTo>
                    <a:pt x="1091" y="880"/>
                  </a:lnTo>
                  <a:lnTo>
                    <a:pt x="1078" y="876"/>
                  </a:lnTo>
                  <a:lnTo>
                    <a:pt x="1062" y="869"/>
                  </a:lnTo>
                  <a:lnTo>
                    <a:pt x="1043" y="862"/>
                  </a:lnTo>
                  <a:lnTo>
                    <a:pt x="1053" y="865"/>
                  </a:lnTo>
                  <a:lnTo>
                    <a:pt x="1032" y="858"/>
                  </a:lnTo>
                  <a:lnTo>
                    <a:pt x="1020" y="852"/>
                  </a:lnTo>
                  <a:lnTo>
                    <a:pt x="1000" y="843"/>
                  </a:lnTo>
                  <a:lnTo>
                    <a:pt x="982" y="834"/>
                  </a:lnTo>
                  <a:lnTo>
                    <a:pt x="967" y="826"/>
                  </a:lnTo>
                  <a:lnTo>
                    <a:pt x="953" y="818"/>
                  </a:lnTo>
                  <a:lnTo>
                    <a:pt x="936" y="809"/>
                  </a:lnTo>
                  <a:lnTo>
                    <a:pt x="922" y="800"/>
                  </a:lnTo>
                  <a:lnTo>
                    <a:pt x="905" y="786"/>
                  </a:lnTo>
                  <a:lnTo>
                    <a:pt x="897" y="779"/>
                  </a:lnTo>
                  <a:lnTo>
                    <a:pt x="896" y="779"/>
                  </a:lnTo>
                  <a:lnTo>
                    <a:pt x="891" y="774"/>
                  </a:lnTo>
                  <a:lnTo>
                    <a:pt x="880" y="765"/>
                  </a:lnTo>
                  <a:lnTo>
                    <a:pt x="871" y="753"/>
                  </a:lnTo>
                  <a:lnTo>
                    <a:pt x="861" y="740"/>
                  </a:lnTo>
                  <a:lnTo>
                    <a:pt x="854" y="729"/>
                  </a:lnTo>
                  <a:lnTo>
                    <a:pt x="846" y="716"/>
                  </a:lnTo>
                  <a:lnTo>
                    <a:pt x="836" y="699"/>
                  </a:lnTo>
                  <a:lnTo>
                    <a:pt x="827" y="681"/>
                  </a:lnTo>
                  <a:lnTo>
                    <a:pt x="819" y="663"/>
                  </a:lnTo>
                  <a:lnTo>
                    <a:pt x="810" y="645"/>
                  </a:lnTo>
                  <a:lnTo>
                    <a:pt x="804" y="630"/>
                  </a:lnTo>
                  <a:lnTo>
                    <a:pt x="799" y="618"/>
                  </a:lnTo>
                  <a:lnTo>
                    <a:pt x="794" y="605"/>
                  </a:lnTo>
                  <a:lnTo>
                    <a:pt x="789" y="590"/>
                  </a:lnTo>
                  <a:lnTo>
                    <a:pt x="785" y="574"/>
                  </a:lnTo>
                  <a:lnTo>
                    <a:pt x="781" y="557"/>
                  </a:lnTo>
                  <a:lnTo>
                    <a:pt x="776" y="540"/>
                  </a:lnTo>
                  <a:lnTo>
                    <a:pt x="773" y="529"/>
                  </a:lnTo>
                  <a:lnTo>
                    <a:pt x="769" y="515"/>
                  </a:lnTo>
                  <a:lnTo>
                    <a:pt x="766" y="502"/>
                  </a:lnTo>
                  <a:lnTo>
                    <a:pt x="763" y="490"/>
                  </a:lnTo>
                  <a:lnTo>
                    <a:pt x="759" y="473"/>
                  </a:lnTo>
                  <a:lnTo>
                    <a:pt x="754" y="457"/>
                  </a:lnTo>
                  <a:lnTo>
                    <a:pt x="748" y="434"/>
                  </a:lnTo>
                  <a:lnTo>
                    <a:pt x="743" y="417"/>
                  </a:lnTo>
                  <a:lnTo>
                    <a:pt x="738" y="399"/>
                  </a:lnTo>
                  <a:lnTo>
                    <a:pt x="732" y="380"/>
                  </a:lnTo>
                  <a:lnTo>
                    <a:pt x="728" y="364"/>
                  </a:lnTo>
                  <a:lnTo>
                    <a:pt x="723" y="345"/>
                  </a:lnTo>
                  <a:lnTo>
                    <a:pt x="719" y="328"/>
                  </a:lnTo>
                  <a:lnTo>
                    <a:pt x="711" y="303"/>
                  </a:lnTo>
                  <a:lnTo>
                    <a:pt x="705" y="280"/>
                  </a:lnTo>
                  <a:lnTo>
                    <a:pt x="699" y="260"/>
                  </a:lnTo>
                  <a:lnTo>
                    <a:pt x="694" y="246"/>
                  </a:lnTo>
                  <a:lnTo>
                    <a:pt x="689" y="228"/>
                  </a:lnTo>
                  <a:lnTo>
                    <a:pt x="683" y="207"/>
                  </a:lnTo>
                  <a:lnTo>
                    <a:pt x="678" y="192"/>
                  </a:lnTo>
                  <a:lnTo>
                    <a:pt x="674" y="180"/>
                  </a:lnTo>
                  <a:lnTo>
                    <a:pt x="671" y="170"/>
                  </a:lnTo>
                  <a:lnTo>
                    <a:pt x="666" y="155"/>
                  </a:lnTo>
                  <a:lnTo>
                    <a:pt x="661" y="140"/>
                  </a:lnTo>
                  <a:lnTo>
                    <a:pt x="657" y="128"/>
                  </a:lnTo>
                  <a:lnTo>
                    <a:pt x="652" y="115"/>
                  </a:lnTo>
                  <a:lnTo>
                    <a:pt x="647" y="103"/>
                  </a:lnTo>
                  <a:lnTo>
                    <a:pt x="643" y="95"/>
                  </a:lnTo>
                  <a:lnTo>
                    <a:pt x="641" y="87"/>
                  </a:lnTo>
                  <a:lnTo>
                    <a:pt x="638" y="82"/>
                  </a:lnTo>
                  <a:lnTo>
                    <a:pt x="635" y="76"/>
                  </a:lnTo>
                  <a:lnTo>
                    <a:pt x="633" y="73"/>
                  </a:lnTo>
                  <a:lnTo>
                    <a:pt x="630" y="66"/>
                  </a:lnTo>
                  <a:lnTo>
                    <a:pt x="625" y="57"/>
                  </a:lnTo>
                  <a:lnTo>
                    <a:pt x="620" y="47"/>
                  </a:lnTo>
                  <a:lnTo>
                    <a:pt x="615" y="38"/>
                  </a:lnTo>
                  <a:lnTo>
                    <a:pt x="610" y="30"/>
                  </a:lnTo>
                  <a:lnTo>
                    <a:pt x="604" y="23"/>
                  </a:lnTo>
                  <a:lnTo>
                    <a:pt x="598" y="15"/>
                  </a:lnTo>
                  <a:lnTo>
                    <a:pt x="588" y="8"/>
                  </a:lnTo>
                  <a:lnTo>
                    <a:pt x="579" y="3"/>
                  </a:lnTo>
                  <a:lnTo>
                    <a:pt x="568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6426" name="Freeform 58"/>
            <p:cNvSpPr>
              <a:spLocks/>
            </p:cNvSpPr>
            <p:nvPr/>
          </p:nvSpPr>
          <p:spPr bwMode="auto">
            <a:xfrm>
              <a:off x="3151" y="3021"/>
              <a:ext cx="1" cy="64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645"/>
                </a:cxn>
              </a:cxnLst>
              <a:rect l="0" t="0" r="r" b="b"/>
              <a:pathLst>
                <a:path w="1" h="645">
                  <a:moveTo>
                    <a:pt x="1" y="0"/>
                  </a:moveTo>
                  <a:lnTo>
                    <a:pt x="0" y="645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6427" name="Line 59"/>
            <p:cNvSpPr>
              <a:spLocks noChangeShapeType="1"/>
            </p:cNvSpPr>
            <p:nvPr/>
          </p:nvSpPr>
          <p:spPr bwMode="auto">
            <a:xfrm>
              <a:off x="3336" y="3498"/>
              <a:ext cx="0" cy="1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6442" name="Group 74"/>
          <p:cNvGrpSpPr>
            <a:grpSpLocks/>
          </p:cNvGrpSpPr>
          <p:nvPr/>
        </p:nvGrpSpPr>
        <p:grpSpPr bwMode="auto">
          <a:xfrm>
            <a:off x="5734050" y="2800350"/>
            <a:ext cx="3028950" cy="2590800"/>
            <a:chOff x="3612" y="1764"/>
            <a:chExt cx="1908" cy="1632"/>
          </a:xfrm>
        </p:grpSpPr>
        <p:sp>
          <p:nvSpPr>
            <p:cNvPr id="186404" name="Freeform 36"/>
            <p:cNvSpPr>
              <a:spLocks/>
            </p:cNvSpPr>
            <p:nvPr/>
          </p:nvSpPr>
          <p:spPr bwMode="auto">
            <a:xfrm>
              <a:off x="3882" y="2399"/>
              <a:ext cx="1252" cy="683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1070"/>
                </a:cxn>
                <a:cxn ang="0">
                  <a:pos x="2853" y="1070"/>
                </a:cxn>
                <a:cxn ang="0">
                  <a:pos x="2850" y="1013"/>
                </a:cxn>
                <a:cxn ang="0">
                  <a:pos x="2535" y="995"/>
                </a:cxn>
                <a:cxn ang="0">
                  <a:pos x="2265" y="977"/>
                </a:cxn>
                <a:cxn ang="0">
                  <a:pos x="1923" y="950"/>
                </a:cxn>
                <a:cxn ang="0">
                  <a:pos x="1635" y="911"/>
                </a:cxn>
                <a:cxn ang="0">
                  <a:pos x="1347" y="857"/>
                </a:cxn>
                <a:cxn ang="0">
                  <a:pos x="996" y="764"/>
                </a:cxn>
                <a:cxn ang="0">
                  <a:pos x="723" y="665"/>
                </a:cxn>
                <a:cxn ang="0">
                  <a:pos x="492" y="554"/>
                </a:cxn>
                <a:cxn ang="0">
                  <a:pos x="351" y="470"/>
                </a:cxn>
                <a:cxn ang="0">
                  <a:pos x="294" y="431"/>
                </a:cxn>
                <a:cxn ang="0">
                  <a:pos x="261" y="404"/>
                </a:cxn>
                <a:cxn ang="0">
                  <a:pos x="231" y="374"/>
                </a:cxn>
                <a:cxn ang="0">
                  <a:pos x="204" y="353"/>
                </a:cxn>
                <a:cxn ang="0">
                  <a:pos x="174" y="320"/>
                </a:cxn>
                <a:cxn ang="0">
                  <a:pos x="144" y="290"/>
                </a:cxn>
                <a:cxn ang="0">
                  <a:pos x="117" y="257"/>
                </a:cxn>
                <a:cxn ang="0">
                  <a:pos x="93" y="221"/>
                </a:cxn>
                <a:cxn ang="0">
                  <a:pos x="57" y="161"/>
                </a:cxn>
                <a:cxn ang="0">
                  <a:pos x="42" y="132"/>
                </a:cxn>
                <a:cxn ang="0">
                  <a:pos x="21" y="74"/>
                </a:cxn>
                <a:cxn ang="0">
                  <a:pos x="6" y="32"/>
                </a:cxn>
              </a:cxnLst>
              <a:rect l="0" t="0" r="r" b="b"/>
              <a:pathLst>
                <a:path w="2853" h="1070">
                  <a:moveTo>
                    <a:pt x="2" y="0"/>
                  </a:moveTo>
                  <a:lnTo>
                    <a:pt x="0" y="1070"/>
                  </a:lnTo>
                  <a:lnTo>
                    <a:pt x="2853" y="1070"/>
                  </a:lnTo>
                  <a:lnTo>
                    <a:pt x="2850" y="1013"/>
                  </a:lnTo>
                  <a:lnTo>
                    <a:pt x="2535" y="995"/>
                  </a:lnTo>
                  <a:lnTo>
                    <a:pt x="2265" y="977"/>
                  </a:lnTo>
                  <a:lnTo>
                    <a:pt x="1923" y="950"/>
                  </a:lnTo>
                  <a:lnTo>
                    <a:pt x="1635" y="911"/>
                  </a:lnTo>
                  <a:lnTo>
                    <a:pt x="1347" y="857"/>
                  </a:lnTo>
                  <a:lnTo>
                    <a:pt x="996" y="764"/>
                  </a:lnTo>
                  <a:lnTo>
                    <a:pt x="723" y="665"/>
                  </a:lnTo>
                  <a:lnTo>
                    <a:pt x="492" y="554"/>
                  </a:lnTo>
                  <a:lnTo>
                    <a:pt x="351" y="470"/>
                  </a:lnTo>
                  <a:lnTo>
                    <a:pt x="294" y="431"/>
                  </a:lnTo>
                  <a:lnTo>
                    <a:pt x="261" y="404"/>
                  </a:lnTo>
                  <a:lnTo>
                    <a:pt x="231" y="374"/>
                  </a:lnTo>
                  <a:lnTo>
                    <a:pt x="204" y="353"/>
                  </a:lnTo>
                  <a:lnTo>
                    <a:pt x="174" y="320"/>
                  </a:lnTo>
                  <a:lnTo>
                    <a:pt x="144" y="290"/>
                  </a:lnTo>
                  <a:lnTo>
                    <a:pt x="117" y="257"/>
                  </a:lnTo>
                  <a:lnTo>
                    <a:pt x="93" y="221"/>
                  </a:lnTo>
                  <a:lnTo>
                    <a:pt x="57" y="161"/>
                  </a:lnTo>
                  <a:lnTo>
                    <a:pt x="42" y="132"/>
                  </a:lnTo>
                  <a:lnTo>
                    <a:pt x="21" y="74"/>
                  </a:lnTo>
                  <a:lnTo>
                    <a:pt x="6" y="32"/>
                  </a:lnTo>
                </a:path>
              </a:pathLst>
            </a:custGeom>
            <a:gradFill rotWithShape="0">
              <a:gsLst>
                <a:gs pos="0">
                  <a:srgbClr val="993366">
                    <a:gamma/>
                    <a:shade val="46275"/>
                    <a:invGamma/>
                  </a:srgbClr>
                </a:gs>
                <a:gs pos="50000">
                  <a:srgbClr val="993366"/>
                </a:gs>
                <a:gs pos="100000">
                  <a:srgbClr val="993366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6419" name="Rectangle 51"/>
            <p:cNvSpPr>
              <a:spLocks noChangeArrowheads="1"/>
            </p:cNvSpPr>
            <p:nvPr/>
          </p:nvSpPr>
          <p:spPr bwMode="auto">
            <a:xfrm>
              <a:off x="4110" y="3038"/>
              <a:ext cx="286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2400" i="1">
                  <a:effectLst/>
                  <a:latin typeface="Book Antiqua" pitchFamily="18" charset="0"/>
                </a:rPr>
                <a:t> </a:t>
              </a:r>
              <a:r>
                <a:rPr lang="en-US" sz="2000" i="1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x</a:t>
              </a:r>
              <a:r>
                <a:rPr lang="en-US" sz="1600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1</a:t>
              </a:r>
            </a:p>
          </p:txBody>
        </p:sp>
        <p:sp>
          <p:nvSpPr>
            <p:cNvPr id="186420" name="Rectangle 52"/>
            <p:cNvSpPr>
              <a:spLocks noChangeArrowheads="1"/>
            </p:cNvSpPr>
            <p:nvPr/>
          </p:nvSpPr>
          <p:spPr bwMode="auto">
            <a:xfrm>
              <a:off x="4380" y="3038"/>
              <a:ext cx="286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2400" i="1">
                  <a:effectLst/>
                  <a:latin typeface="Book Antiqua" pitchFamily="18" charset="0"/>
                </a:rPr>
                <a:t> </a:t>
              </a:r>
              <a:r>
                <a:rPr lang="en-US" sz="2000" i="1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x</a:t>
              </a:r>
              <a:r>
                <a:rPr lang="en-US" sz="1600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2</a:t>
              </a:r>
            </a:p>
          </p:txBody>
        </p:sp>
        <p:sp>
          <p:nvSpPr>
            <p:cNvPr id="186400" name="AutoShape 32"/>
            <p:cNvSpPr>
              <a:spLocks noChangeArrowheads="1"/>
            </p:cNvSpPr>
            <p:nvPr/>
          </p:nvSpPr>
          <p:spPr bwMode="auto">
            <a:xfrm>
              <a:off x="3612" y="1764"/>
              <a:ext cx="1908" cy="163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006699">
                    <a:gamma/>
                    <a:shade val="46275"/>
                    <a:invGamma/>
                  </a:srgbClr>
                </a:gs>
                <a:gs pos="5000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10" name="Text Box 42"/>
            <p:cNvSpPr txBox="1">
              <a:spLocks noChangeArrowheads="1"/>
            </p:cNvSpPr>
            <p:nvPr/>
          </p:nvSpPr>
          <p:spPr bwMode="auto">
            <a:xfrm>
              <a:off x="4132" y="1800"/>
              <a:ext cx="1052" cy="26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Exponential</a:t>
              </a:r>
            </a:p>
          </p:txBody>
        </p:sp>
        <p:sp>
          <p:nvSpPr>
            <p:cNvPr id="186402" name="Rectangle 34"/>
            <p:cNvSpPr>
              <a:spLocks noChangeArrowheads="1"/>
            </p:cNvSpPr>
            <p:nvPr/>
          </p:nvSpPr>
          <p:spPr bwMode="auto">
            <a:xfrm>
              <a:off x="5232" y="2956"/>
              <a:ext cx="194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2000" i="1">
                  <a:effectLst/>
                  <a:latin typeface="Book Antiqua" pitchFamily="18" charset="0"/>
                </a:rPr>
                <a:t>x</a:t>
              </a:r>
            </a:p>
          </p:txBody>
        </p:sp>
        <p:sp>
          <p:nvSpPr>
            <p:cNvPr id="186403" name="Rectangle 35"/>
            <p:cNvSpPr>
              <a:spLocks noChangeArrowheads="1"/>
            </p:cNvSpPr>
            <p:nvPr/>
          </p:nvSpPr>
          <p:spPr bwMode="auto">
            <a:xfrm>
              <a:off x="3708" y="1845"/>
              <a:ext cx="384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2000" i="1">
                  <a:effectLst/>
                  <a:latin typeface="Book Antiqua" pitchFamily="18" charset="0"/>
                </a:rPr>
                <a:t>f </a:t>
              </a:r>
              <a:r>
                <a:rPr lang="en-US" sz="2000">
                  <a:effectLst/>
                  <a:latin typeface="Book Antiqua" pitchFamily="18" charset="0"/>
                </a:rPr>
                <a:t>(</a:t>
              </a:r>
              <a:r>
                <a:rPr lang="en-US" sz="2000" i="1">
                  <a:effectLst/>
                  <a:latin typeface="Book Antiqua" pitchFamily="18" charset="0"/>
                </a:rPr>
                <a:t>x</a:t>
              </a:r>
              <a:r>
                <a:rPr lang="en-US" sz="2000">
                  <a:effectLst/>
                  <a:latin typeface="Book Antiqua" pitchFamily="18" charset="0"/>
                </a:rPr>
                <a:t>)</a:t>
              </a:r>
            </a:p>
          </p:txBody>
        </p:sp>
        <p:sp>
          <p:nvSpPr>
            <p:cNvPr id="186432" name="Rectangle 64"/>
            <p:cNvSpPr>
              <a:spLocks noChangeArrowheads="1"/>
            </p:cNvSpPr>
            <p:nvPr/>
          </p:nvSpPr>
          <p:spPr bwMode="auto">
            <a:xfrm>
              <a:off x="3864" y="3044"/>
              <a:ext cx="286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lIns="90488" tIns="44450" rIns="90488" bIns="44450">
              <a:spAutoFit/>
            </a:bodyPr>
            <a:lstStyle/>
            <a:p>
              <a:pPr algn="l"/>
              <a:r>
                <a:rPr lang="en-US" sz="2400" i="1">
                  <a:effectLst/>
                  <a:latin typeface="Book Antiqua" pitchFamily="18" charset="0"/>
                </a:rPr>
                <a:t> </a:t>
              </a:r>
              <a:r>
                <a:rPr lang="en-US" sz="2000" i="1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x</a:t>
              </a:r>
              <a:r>
                <a:rPr lang="en-US" sz="1600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1</a:t>
              </a:r>
            </a:p>
          </p:txBody>
        </p:sp>
        <p:sp>
          <p:nvSpPr>
            <p:cNvPr id="186433" name="Rectangle 65"/>
            <p:cNvSpPr>
              <a:spLocks noChangeArrowheads="1"/>
            </p:cNvSpPr>
            <p:nvPr/>
          </p:nvSpPr>
          <p:spPr bwMode="auto">
            <a:xfrm>
              <a:off x="4148" y="3044"/>
              <a:ext cx="286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2400" i="1">
                  <a:effectLst/>
                  <a:latin typeface="Book Antiqua" pitchFamily="18" charset="0"/>
                </a:rPr>
                <a:t> </a:t>
              </a:r>
              <a:r>
                <a:rPr lang="en-US" sz="2000" i="1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x</a:t>
              </a:r>
              <a:r>
                <a:rPr lang="en-US" sz="1600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2</a:t>
              </a:r>
            </a:p>
          </p:txBody>
        </p:sp>
        <p:sp>
          <p:nvSpPr>
            <p:cNvPr id="186436" name="Freeform 68"/>
            <p:cNvSpPr>
              <a:spLocks/>
            </p:cNvSpPr>
            <p:nvPr/>
          </p:nvSpPr>
          <p:spPr bwMode="auto">
            <a:xfrm>
              <a:off x="3882" y="2401"/>
              <a:ext cx="1248" cy="683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683"/>
                </a:cxn>
                <a:cxn ang="0">
                  <a:pos x="1248" y="683"/>
                </a:cxn>
                <a:cxn ang="0">
                  <a:pos x="1248" y="647"/>
                </a:cxn>
                <a:cxn ang="0">
                  <a:pos x="1112" y="640"/>
                </a:cxn>
                <a:cxn ang="0">
                  <a:pos x="990" y="629"/>
                </a:cxn>
                <a:cxn ang="0">
                  <a:pos x="844" y="606"/>
                </a:cxn>
                <a:cxn ang="0">
                  <a:pos x="717" y="582"/>
                </a:cxn>
                <a:cxn ang="0">
                  <a:pos x="591" y="547"/>
                </a:cxn>
                <a:cxn ang="0">
                  <a:pos x="437" y="488"/>
                </a:cxn>
                <a:cxn ang="0">
                  <a:pos x="317" y="424"/>
                </a:cxn>
                <a:cxn ang="0">
                  <a:pos x="216" y="354"/>
                </a:cxn>
                <a:cxn ang="0">
                  <a:pos x="154" y="300"/>
                </a:cxn>
                <a:cxn ang="0">
                  <a:pos x="129" y="275"/>
                </a:cxn>
                <a:cxn ang="0">
                  <a:pos x="115" y="258"/>
                </a:cxn>
                <a:cxn ang="0">
                  <a:pos x="101" y="239"/>
                </a:cxn>
                <a:cxn ang="0">
                  <a:pos x="90" y="225"/>
                </a:cxn>
                <a:cxn ang="0">
                  <a:pos x="76" y="204"/>
                </a:cxn>
                <a:cxn ang="0">
                  <a:pos x="63" y="185"/>
                </a:cxn>
                <a:cxn ang="0">
                  <a:pos x="51" y="164"/>
                </a:cxn>
                <a:cxn ang="0">
                  <a:pos x="41" y="141"/>
                </a:cxn>
                <a:cxn ang="0">
                  <a:pos x="25" y="103"/>
                </a:cxn>
                <a:cxn ang="0">
                  <a:pos x="18" y="84"/>
                </a:cxn>
                <a:cxn ang="0">
                  <a:pos x="9" y="47"/>
                </a:cxn>
                <a:cxn ang="0">
                  <a:pos x="3" y="20"/>
                </a:cxn>
              </a:cxnLst>
              <a:rect l="0" t="0" r="r" b="b"/>
              <a:pathLst>
                <a:path w="1248" h="683">
                  <a:moveTo>
                    <a:pt x="1" y="0"/>
                  </a:moveTo>
                  <a:lnTo>
                    <a:pt x="0" y="683"/>
                  </a:lnTo>
                  <a:lnTo>
                    <a:pt x="1248" y="683"/>
                  </a:lnTo>
                  <a:lnTo>
                    <a:pt x="1248" y="647"/>
                  </a:lnTo>
                  <a:lnTo>
                    <a:pt x="1112" y="640"/>
                  </a:lnTo>
                  <a:lnTo>
                    <a:pt x="990" y="629"/>
                  </a:lnTo>
                  <a:lnTo>
                    <a:pt x="844" y="606"/>
                  </a:lnTo>
                  <a:lnTo>
                    <a:pt x="717" y="582"/>
                  </a:lnTo>
                  <a:lnTo>
                    <a:pt x="591" y="547"/>
                  </a:lnTo>
                  <a:lnTo>
                    <a:pt x="437" y="488"/>
                  </a:lnTo>
                  <a:lnTo>
                    <a:pt x="317" y="424"/>
                  </a:lnTo>
                  <a:lnTo>
                    <a:pt x="216" y="354"/>
                  </a:lnTo>
                  <a:lnTo>
                    <a:pt x="154" y="300"/>
                  </a:lnTo>
                  <a:lnTo>
                    <a:pt x="129" y="275"/>
                  </a:lnTo>
                  <a:lnTo>
                    <a:pt x="115" y="258"/>
                  </a:lnTo>
                  <a:lnTo>
                    <a:pt x="101" y="239"/>
                  </a:lnTo>
                  <a:lnTo>
                    <a:pt x="90" y="225"/>
                  </a:lnTo>
                  <a:lnTo>
                    <a:pt x="76" y="204"/>
                  </a:lnTo>
                  <a:lnTo>
                    <a:pt x="63" y="185"/>
                  </a:lnTo>
                  <a:lnTo>
                    <a:pt x="51" y="164"/>
                  </a:lnTo>
                  <a:lnTo>
                    <a:pt x="41" y="141"/>
                  </a:lnTo>
                  <a:lnTo>
                    <a:pt x="25" y="103"/>
                  </a:lnTo>
                  <a:lnTo>
                    <a:pt x="18" y="84"/>
                  </a:lnTo>
                  <a:lnTo>
                    <a:pt x="9" y="47"/>
                  </a:lnTo>
                  <a:lnTo>
                    <a:pt x="3" y="20"/>
                  </a:lnTo>
                </a:path>
              </a:pathLst>
            </a:custGeom>
            <a:gradFill rotWithShape="0">
              <a:gsLst>
                <a:gs pos="0">
                  <a:srgbClr val="993366">
                    <a:gamma/>
                    <a:shade val="46275"/>
                    <a:invGamma/>
                  </a:srgbClr>
                </a:gs>
                <a:gs pos="50000">
                  <a:srgbClr val="993366"/>
                </a:gs>
                <a:gs pos="100000">
                  <a:srgbClr val="993366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6429" name="Freeform 61"/>
            <p:cNvSpPr>
              <a:spLocks/>
            </p:cNvSpPr>
            <p:nvPr/>
          </p:nvSpPr>
          <p:spPr bwMode="auto">
            <a:xfrm>
              <a:off x="4017" y="2687"/>
              <a:ext cx="286" cy="3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93"/>
                </a:cxn>
                <a:cxn ang="0">
                  <a:pos x="286" y="393"/>
                </a:cxn>
                <a:cxn ang="0">
                  <a:pos x="285" y="200"/>
                </a:cxn>
                <a:cxn ang="0">
                  <a:pos x="279" y="200"/>
                </a:cxn>
                <a:cxn ang="0">
                  <a:pos x="266" y="194"/>
                </a:cxn>
                <a:cxn ang="0">
                  <a:pos x="255" y="186"/>
                </a:cxn>
                <a:cxn ang="0">
                  <a:pos x="242" y="180"/>
                </a:cxn>
                <a:cxn ang="0">
                  <a:pos x="228" y="170"/>
                </a:cxn>
                <a:cxn ang="0">
                  <a:pos x="215" y="165"/>
                </a:cxn>
                <a:cxn ang="0">
                  <a:pos x="203" y="158"/>
                </a:cxn>
                <a:cxn ang="0">
                  <a:pos x="186" y="147"/>
                </a:cxn>
                <a:cxn ang="0">
                  <a:pos x="168" y="137"/>
                </a:cxn>
                <a:cxn ang="0">
                  <a:pos x="156" y="128"/>
                </a:cxn>
                <a:cxn ang="0">
                  <a:pos x="143" y="122"/>
                </a:cxn>
                <a:cxn ang="0">
                  <a:pos x="131" y="110"/>
                </a:cxn>
                <a:cxn ang="0">
                  <a:pos x="113" y="98"/>
                </a:cxn>
                <a:cxn ang="0">
                  <a:pos x="99" y="89"/>
                </a:cxn>
                <a:cxn ang="0">
                  <a:pos x="84" y="80"/>
                </a:cxn>
                <a:cxn ang="0">
                  <a:pos x="66" y="62"/>
                </a:cxn>
                <a:cxn ang="0">
                  <a:pos x="48" y="47"/>
                </a:cxn>
                <a:cxn ang="0">
                  <a:pos x="35" y="33"/>
                </a:cxn>
                <a:cxn ang="0">
                  <a:pos x="24" y="24"/>
                </a:cxn>
                <a:cxn ang="0">
                  <a:pos x="14" y="14"/>
                </a:cxn>
                <a:cxn ang="0">
                  <a:pos x="6" y="8"/>
                </a:cxn>
              </a:cxnLst>
              <a:rect l="0" t="0" r="r" b="b"/>
              <a:pathLst>
                <a:path w="286" h="393">
                  <a:moveTo>
                    <a:pt x="0" y="0"/>
                  </a:moveTo>
                  <a:lnTo>
                    <a:pt x="0" y="393"/>
                  </a:lnTo>
                  <a:lnTo>
                    <a:pt x="286" y="393"/>
                  </a:lnTo>
                  <a:lnTo>
                    <a:pt x="285" y="200"/>
                  </a:lnTo>
                  <a:lnTo>
                    <a:pt x="279" y="200"/>
                  </a:lnTo>
                  <a:lnTo>
                    <a:pt x="266" y="194"/>
                  </a:lnTo>
                  <a:lnTo>
                    <a:pt x="255" y="186"/>
                  </a:lnTo>
                  <a:lnTo>
                    <a:pt x="242" y="180"/>
                  </a:lnTo>
                  <a:lnTo>
                    <a:pt x="228" y="170"/>
                  </a:lnTo>
                  <a:lnTo>
                    <a:pt x="215" y="165"/>
                  </a:lnTo>
                  <a:lnTo>
                    <a:pt x="203" y="158"/>
                  </a:lnTo>
                  <a:lnTo>
                    <a:pt x="186" y="147"/>
                  </a:lnTo>
                  <a:lnTo>
                    <a:pt x="168" y="137"/>
                  </a:lnTo>
                  <a:lnTo>
                    <a:pt x="156" y="128"/>
                  </a:lnTo>
                  <a:lnTo>
                    <a:pt x="143" y="122"/>
                  </a:lnTo>
                  <a:lnTo>
                    <a:pt x="131" y="110"/>
                  </a:lnTo>
                  <a:lnTo>
                    <a:pt x="113" y="98"/>
                  </a:lnTo>
                  <a:lnTo>
                    <a:pt x="99" y="89"/>
                  </a:lnTo>
                  <a:lnTo>
                    <a:pt x="84" y="80"/>
                  </a:lnTo>
                  <a:lnTo>
                    <a:pt x="66" y="62"/>
                  </a:lnTo>
                  <a:lnTo>
                    <a:pt x="48" y="47"/>
                  </a:lnTo>
                  <a:lnTo>
                    <a:pt x="35" y="33"/>
                  </a:lnTo>
                  <a:lnTo>
                    <a:pt x="24" y="24"/>
                  </a:lnTo>
                  <a:lnTo>
                    <a:pt x="14" y="14"/>
                  </a:lnTo>
                  <a:lnTo>
                    <a:pt x="6" y="8"/>
                  </a:lnTo>
                </a:path>
              </a:pathLst>
            </a:custGeom>
            <a:gradFill rotWithShape="0">
              <a:gsLst>
                <a:gs pos="0">
                  <a:srgbClr val="66FFFF">
                    <a:gamma/>
                    <a:shade val="46275"/>
                    <a:invGamma/>
                  </a:srgbClr>
                </a:gs>
                <a:gs pos="50000">
                  <a:srgbClr val="66FFFF"/>
                </a:gs>
                <a:gs pos="100000">
                  <a:srgbClr val="66FF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6409" name="Arc 41"/>
            <p:cNvSpPr>
              <a:spLocks/>
            </p:cNvSpPr>
            <p:nvPr/>
          </p:nvSpPr>
          <p:spPr bwMode="auto">
            <a:xfrm rot="234569">
              <a:off x="3864" y="2392"/>
              <a:ext cx="1006" cy="595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19 w 21619"/>
                <a:gd name="T1" fmla="*/ 21600 h 21600"/>
                <a:gd name="T2" fmla="*/ 0 w 21619"/>
                <a:gd name="T3" fmla="*/ 0 h 21600"/>
                <a:gd name="T4" fmla="*/ 21600 w 21619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19" h="21600" fill="none" extrusionOk="0">
                  <a:moveTo>
                    <a:pt x="21618" y="21599"/>
                  </a:moveTo>
                  <a:cubicBezTo>
                    <a:pt x="21612" y="21599"/>
                    <a:pt x="21606" y="21599"/>
                    <a:pt x="21600" y="21600"/>
                  </a:cubicBezTo>
                  <a:cubicBezTo>
                    <a:pt x="9670" y="21600"/>
                    <a:pt x="0" y="11929"/>
                    <a:pt x="0" y="0"/>
                  </a:cubicBezTo>
                </a:path>
                <a:path w="21619" h="21600" stroke="0" extrusionOk="0">
                  <a:moveTo>
                    <a:pt x="21618" y="21599"/>
                  </a:moveTo>
                  <a:cubicBezTo>
                    <a:pt x="21612" y="21599"/>
                    <a:pt x="21606" y="21599"/>
                    <a:pt x="21600" y="21600"/>
                  </a:cubicBez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08" name="Line 40"/>
            <p:cNvSpPr>
              <a:spLocks noChangeShapeType="1"/>
            </p:cNvSpPr>
            <p:nvPr/>
          </p:nvSpPr>
          <p:spPr bwMode="auto">
            <a:xfrm rot="271170">
              <a:off x="4844" y="3033"/>
              <a:ext cx="284" cy="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05" name="Line 37"/>
            <p:cNvSpPr>
              <a:spLocks noChangeShapeType="1"/>
            </p:cNvSpPr>
            <p:nvPr/>
          </p:nvSpPr>
          <p:spPr bwMode="auto">
            <a:xfrm>
              <a:off x="3882" y="2118"/>
              <a:ext cx="0" cy="9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06" name="Line 38"/>
            <p:cNvSpPr>
              <a:spLocks noChangeShapeType="1"/>
            </p:cNvSpPr>
            <p:nvPr/>
          </p:nvSpPr>
          <p:spPr bwMode="auto">
            <a:xfrm>
              <a:off x="3883" y="3082"/>
              <a:ext cx="13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31" name="Line 63"/>
            <p:cNvSpPr>
              <a:spLocks noChangeShapeType="1"/>
            </p:cNvSpPr>
            <p:nvPr/>
          </p:nvSpPr>
          <p:spPr bwMode="auto">
            <a:xfrm>
              <a:off x="4304" y="2888"/>
              <a:ext cx="0" cy="2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6430" name="Freeform 62"/>
            <p:cNvSpPr>
              <a:spLocks/>
            </p:cNvSpPr>
            <p:nvPr/>
          </p:nvSpPr>
          <p:spPr bwMode="auto">
            <a:xfrm>
              <a:off x="4017" y="2684"/>
              <a:ext cx="1" cy="4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4"/>
                </a:cxn>
              </a:cxnLst>
              <a:rect l="0" t="0" r="r" b="b"/>
              <a:pathLst>
                <a:path w="1" h="424">
                  <a:moveTo>
                    <a:pt x="0" y="0"/>
                  </a:moveTo>
                  <a:lnTo>
                    <a:pt x="0" y="424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6443" name="AutoShape 75"/>
          <p:cNvSpPr>
            <a:spLocks noChangeArrowheads="1"/>
          </p:cNvSpPr>
          <p:nvPr/>
        </p:nvSpPr>
        <p:spPr bwMode="auto">
          <a:xfrm rot="5400000">
            <a:off x="485775" y="1255713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864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6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6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1863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6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6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6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3" presetClass="entr" presetSubtype="27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6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6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3" presetClass="entr" presetSubtype="27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6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6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1" grpId="0" autoUpdateAnimBg="0"/>
      <p:bldP spid="186372" grpId="0" animBg="1"/>
      <p:bldP spid="186443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524" name="Rectangle 108"/>
          <p:cNvSpPr>
            <a:spLocks noChangeArrowheads="1"/>
          </p:cNvSpPr>
          <p:nvPr/>
        </p:nvSpPr>
        <p:spPr bwMode="auto">
          <a:xfrm>
            <a:off x="690563" y="1141413"/>
            <a:ext cx="7772400" cy="438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Solving for the Reorder Point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88526" name="AutoShape 110"/>
          <p:cNvSpPr>
            <a:spLocks noChangeArrowheads="1"/>
          </p:cNvSpPr>
          <p:nvPr/>
        </p:nvSpPr>
        <p:spPr bwMode="auto">
          <a:xfrm rot="5400000">
            <a:off x="752475" y="19367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615" name="Rectangle 199"/>
          <p:cNvSpPr>
            <a:spLocks noChangeArrowheads="1"/>
          </p:cNvSpPr>
          <p:nvPr/>
        </p:nvSpPr>
        <p:spPr bwMode="auto">
          <a:xfrm>
            <a:off x="1104900" y="1701800"/>
            <a:ext cx="7499350" cy="654050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>
              <a:lnSpc>
                <a:spcPct val="90000"/>
              </a:lnSpc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Step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2:  Convert 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z</a:t>
            </a:r>
            <a:r>
              <a:rPr lang="en-US" sz="240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.05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to the corresponding value of 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x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</a:t>
            </a:r>
          </a:p>
        </p:txBody>
      </p:sp>
      <p:sp>
        <p:nvSpPr>
          <p:cNvPr id="188624" name="Rectangle 208"/>
          <p:cNvSpPr>
            <a:spLocks noChangeArrowheads="1"/>
          </p:cNvSpPr>
          <p:nvPr/>
        </p:nvSpPr>
        <p:spPr bwMode="auto">
          <a:xfrm>
            <a:off x="3276600" y="2667000"/>
            <a:ext cx="2781300" cy="1676400"/>
          </a:xfrm>
          <a:prstGeom prst="rect">
            <a:avLst/>
          </a:prstGeom>
          <a:gradFill rotWithShape="0">
            <a:gsLst>
              <a:gs pos="0">
                <a:srgbClr val="969696">
                  <a:gamma/>
                  <a:shade val="46275"/>
                  <a:invGamma/>
                </a:srgbClr>
              </a:gs>
              <a:gs pos="50000">
                <a:srgbClr val="969696"/>
              </a:gs>
              <a:gs pos="100000">
                <a:srgbClr val="969696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x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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+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z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.05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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   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= 15 + 1.645(6)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=   24.87 or   25</a:t>
            </a:r>
          </a:p>
        </p:txBody>
      </p:sp>
      <p:sp>
        <p:nvSpPr>
          <p:cNvPr id="188625" name="Oval 209"/>
          <p:cNvSpPr>
            <a:spLocks noChangeArrowheads="1"/>
          </p:cNvSpPr>
          <p:nvPr/>
        </p:nvSpPr>
        <p:spPr bwMode="auto">
          <a:xfrm>
            <a:off x="5410200" y="3702050"/>
            <a:ext cx="533400" cy="476250"/>
          </a:xfrm>
          <a:prstGeom prst="ellipse">
            <a:avLst/>
          </a:prstGeom>
          <a:noFill/>
          <a:ln w="28575">
            <a:solidFill>
              <a:srgbClr val="66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8627" name="Rectangle 211"/>
          <p:cNvSpPr>
            <a:spLocks noChangeArrowheads="1"/>
          </p:cNvSpPr>
          <p:nvPr/>
        </p:nvSpPr>
        <p:spPr bwMode="auto">
          <a:xfrm>
            <a:off x="781050" y="4438650"/>
            <a:ext cx="7848600" cy="1123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A reorder point of 25 gallons will place the probability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of a stockout during leadtime at (slightly less than) .05.</a:t>
            </a:r>
          </a:p>
        </p:txBody>
      </p:sp>
      <p:sp>
        <p:nvSpPr>
          <p:cNvPr id="188628" name="Rectangle 212"/>
          <p:cNvSpPr>
            <a:spLocks noChangeArrowheads="1"/>
          </p:cNvSpPr>
          <p:nvPr/>
        </p:nvSpPr>
        <p:spPr bwMode="auto">
          <a:xfrm>
            <a:off x="685800" y="92075"/>
            <a:ext cx="7772400" cy="706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Standard Normal Probability Distribution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885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8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86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86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8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88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500"/>
                            </p:stCondLst>
                            <p:childTnLst>
                              <p:par>
                                <p:cTn id="23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" dur="500"/>
                                        <p:tgtEl>
                                          <p:spTgt spid="188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526" grpId="0" animBg="1"/>
      <p:bldP spid="188615" grpId="0" animBg="1" autoUpdateAnimBg="0"/>
      <p:bldP spid="188624" grpId="0" animBg="1" autoUpdateAnimBg="0"/>
      <p:bldP spid="188625" grpId="0" animBg="1"/>
      <p:bldP spid="188627" grpId="0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338"/>
            <a:ext cx="7772400" cy="814387"/>
          </a:xfrm>
        </p:spPr>
        <p:txBody>
          <a:bodyPr/>
          <a:lstStyle/>
          <a:p>
            <a:r>
              <a:rPr lang="en-US" dirty="0" smtClean="0">
                <a:latin typeface="Book Antiqua" pitchFamily="18" charset="0"/>
              </a:rPr>
              <a:t>Normal Probability Distribution</a:t>
            </a:r>
            <a:endParaRPr lang="en-US" dirty="0"/>
          </a:p>
        </p:txBody>
      </p:sp>
      <p:sp>
        <p:nvSpPr>
          <p:cNvPr id="3" name="Rectangle 108"/>
          <p:cNvSpPr>
            <a:spLocks noChangeArrowheads="1"/>
          </p:cNvSpPr>
          <p:nvPr/>
        </p:nvSpPr>
        <p:spPr bwMode="auto">
          <a:xfrm>
            <a:off x="690563" y="1141413"/>
            <a:ext cx="7772400" cy="438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Solving for the Reorder Point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4" name="Rectangle 108"/>
          <p:cNvSpPr>
            <a:spLocks noChangeArrowheads="1"/>
          </p:cNvSpPr>
          <p:nvPr/>
        </p:nvSpPr>
        <p:spPr bwMode="auto">
          <a:xfrm>
            <a:off x="1371600" y="1695450"/>
            <a:ext cx="6286500" cy="41529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109"/>
          <p:cNvSpPr>
            <a:spLocks/>
          </p:cNvSpPr>
          <p:nvPr/>
        </p:nvSpPr>
        <p:spPr bwMode="auto">
          <a:xfrm>
            <a:off x="1990725" y="2046288"/>
            <a:ext cx="4543425" cy="3060700"/>
          </a:xfrm>
          <a:custGeom>
            <a:avLst/>
            <a:gdLst/>
            <a:ahLst/>
            <a:cxnLst>
              <a:cxn ang="0">
                <a:pos x="1355" y="16"/>
              </a:cxn>
              <a:cxn ang="0">
                <a:pos x="1263" y="104"/>
              </a:cxn>
              <a:cxn ang="0">
                <a:pos x="1204" y="196"/>
              </a:cxn>
              <a:cxn ang="0">
                <a:pos x="1144" y="314"/>
              </a:cxn>
              <a:cxn ang="0">
                <a:pos x="1102" y="408"/>
              </a:cxn>
              <a:cxn ang="0">
                <a:pos x="1062" y="504"/>
              </a:cxn>
              <a:cxn ang="0">
                <a:pos x="1020" y="624"/>
              </a:cxn>
              <a:cxn ang="0">
                <a:pos x="980" y="736"/>
              </a:cxn>
              <a:cxn ang="0">
                <a:pos x="950" y="852"/>
              </a:cxn>
              <a:cxn ang="0">
                <a:pos x="921" y="974"/>
              </a:cxn>
              <a:cxn ang="0">
                <a:pos x="885" y="1072"/>
              </a:cxn>
              <a:cxn ang="0">
                <a:pos x="843" y="1186"/>
              </a:cxn>
              <a:cxn ang="0">
                <a:pos x="811" y="1288"/>
              </a:cxn>
              <a:cxn ang="0">
                <a:pos x="753" y="1406"/>
              </a:cxn>
              <a:cxn ang="0">
                <a:pos x="675" y="1520"/>
              </a:cxn>
              <a:cxn ang="0">
                <a:pos x="603" y="1616"/>
              </a:cxn>
              <a:cxn ang="0">
                <a:pos x="507" y="1688"/>
              </a:cxn>
              <a:cxn ang="0">
                <a:pos x="398" y="1738"/>
              </a:cxn>
              <a:cxn ang="0">
                <a:pos x="291" y="1784"/>
              </a:cxn>
              <a:cxn ang="0">
                <a:pos x="199" y="1820"/>
              </a:cxn>
              <a:cxn ang="0">
                <a:pos x="75" y="1860"/>
              </a:cxn>
              <a:cxn ang="0">
                <a:pos x="2" y="1882"/>
              </a:cxn>
              <a:cxn ang="0">
                <a:pos x="2860" y="1928"/>
              </a:cxn>
              <a:cxn ang="0">
                <a:pos x="2816" y="1874"/>
              </a:cxn>
              <a:cxn ang="0">
                <a:pos x="2694" y="1846"/>
              </a:cxn>
              <a:cxn ang="0">
                <a:pos x="2577" y="1804"/>
              </a:cxn>
              <a:cxn ang="0">
                <a:pos x="2463" y="1756"/>
              </a:cxn>
              <a:cxn ang="0">
                <a:pos x="2342" y="1700"/>
              </a:cxn>
              <a:cxn ang="0">
                <a:pos x="2284" y="1664"/>
              </a:cxn>
              <a:cxn ang="0">
                <a:pos x="2204" y="1594"/>
              </a:cxn>
              <a:cxn ang="0">
                <a:pos x="2122" y="1502"/>
              </a:cxn>
              <a:cxn ang="0">
                <a:pos x="2066" y="1406"/>
              </a:cxn>
              <a:cxn ang="0">
                <a:pos x="2014" y="1306"/>
              </a:cxn>
              <a:cxn ang="0">
                <a:pos x="1970" y="1196"/>
              </a:cxn>
              <a:cxn ang="0">
                <a:pos x="1940" y="1114"/>
              </a:cxn>
              <a:cxn ang="0">
                <a:pos x="1914" y="1028"/>
              </a:cxn>
              <a:cxn ang="0">
                <a:pos x="1878" y="900"/>
              </a:cxn>
              <a:cxn ang="0">
                <a:pos x="1842" y="770"/>
              </a:cxn>
              <a:cxn ang="0">
                <a:pos x="1803" y="652"/>
              </a:cxn>
              <a:cxn ang="0">
                <a:pos x="1761" y="526"/>
              </a:cxn>
              <a:cxn ang="0">
                <a:pos x="1715" y="404"/>
              </a:cxn>
              <a:cxn ang="0">
                <a:pos x="1683" y="332"/>
              </a:cxn>
              <a:cxn ang="0">
                <a:pos x="1634" y="236"/>
              </a:cxn>
              <a:cxn ang="0">
                <a:pos x="1590" y="156"/>
              </a:cxn>
              <a:cxn ang="0">
                <a:pos x="1610" y="190"/>
              </a:cxn>
              <a:cxn ang="0">
                <a:pos x="1587" y="152"/>
              </a:cxn>
              <a:cxn ang="0">
                <a:pos x="1510" y="52"/>
              </a:cxn>
              <a:cxn ang="0">
                <a:pos x="1452" y="8"/>
              </a:cxn>
            </a:cxnLst>
            <a:rect l="0" t="0" r="r" b="b"/>
            <a:pathLst>
              <a:path w="2862" h="1928">
                <a:moveTo>
                  <a:pt x="1430" y="0"/>
                </a:moveTo>
                <a:lnTo>
                  <a:pt x="1387" y="4"/>
                </a:lnTo>
                <a:lnTo>
                  <a:pt x="1355" y="16"/>
                </a:lnTo>
                <a:lnTo>
                  <a:pt x="1319" y="40"/>
                </a:lnTo>
                <a:lnTo>
                  <a:pt x="1292" y="68"/>
                </a:lnTo>
                <a:lnTo>
                  <a:pt x="1263" y="104"/>
                </a:lnTo>
                <a:lnTo>
                  <a:pt x="1239" y="140"/>
                </a:lnTo>
                <a:lnTo>
                  <a:pt x="1221" y="170"/>
                </a:lnTo>
                <a:lnTo>
                  <a:pt x="1204" y="196"/>
                </a:lnTo>
                <a:lnTo>
                  <a:pt x="1179" y="242"/>
                </a:lnTo>
                <a:lnTo>
                  <a:pt x="1162" y="276"/>
                </a:lnTo>
                <a:lnTo>
                  <a:pt x="1144" y="314"/>
                </a:lnTo>
                <a:lnTo>
                  <a:pt x="1132" y="344"/>
                </a:lnTo>
                <a:lnTo>
                  <a:pt x="1114" y="380"/>
                </a:lnTo>
                <a:lnTo>
                  <a:pt x="1102" y="408"/>
                </a:lnTo>
                <a:lnTo>
                  <a:pt x="1090" y="436"/>
                </a:lnTo>
                <a:lnTo>
                  <a:pt x="1076" y="472"/>
                </a:lnTo>
                <a:lnTo>
                  <a:pt x="1062" y="504"/>
                </a:lnTo>
                <a:lnTo>
                  <a:pt x="1048" y="544"/>
                </a:lnTo>
                <a:lnTo>
                  <a:pt x="1036" y="580"/>
                </a:lnTo>
                <a:lnTo>
                  <a:pt x="1020" y="624"/>
                </a:lnTo>
                <a:lnTo>
                  <a:pt x="1014" y="650"/>
                </a:lnTo>
                <a:lnTo>
                  <a:pt x="994" y="690"/>
                </a:lnTo>
                <a:lnTo>
                  <a:pt x="980" y="736"/>
                </a:lnTo>
                <a:lnTo>
                  <a:pt x="970" y="776"/>
                </a:lnTo>
                <a:lnTo>
                  <a:pt x="960" y="814"/>
                </a:lnTo>
                <a:lnTo>
                  <a:pt x="950" y="852"/>
                </a:lnTo>
                <a:lnTo>
                  <a:pt x="940" y="894"/>
                </a:lnTo>
                <a:lnTo>
                  <a:pt x="930" y="938"/>
                </a:lnTo>
                <a:lnTo>
                  <a:pt x="921" y="974"/>
                </a:lnTo>
                <a:lnTo>
                  <a:pt x="915" y="1004"/>
                </a:lnTo>
                <a:lnTo>
                  <a:pt x="903" y="1040"/>
                </a:lnTo>
                <a:lnTo>
                  <a:pt x="885" y="1072"/>
                </a:lnTo>
                <a:lnTo>
                  <a:pt x="873" y="1114"/>
                </a:lnTo>
                <a:lnTo>
                  <a:pt x="855" y="1168"/>
                </a:lnTo>
                <a:lnTo>
                  <a:pt x="843" y="1186"/>
                </a:lnTo>
                <a:lnTo>
                  <a:pt x="837" y="1222"/>
                </a:lnTo>
                <a:lnTo>
                  <a:pt x="823" y="1264"/>
                </a:lnTo>
                <a:lnTo>
                  <a:pt x="811" y="1288"/>
                </a:lnTo>
                <a:lnTo>
                  <a:pt x="789" y="1330"/>
                </a:lnTo>
                <a:lnTo>
                  <a:pt x="771" y="1366"/>
                </a:lnTo>
                <a:lnTo>
                  <a:pt x="753" y="1406"/>
                </a:lnTo>
                <a:lnTo>
                  <a:pt x="729" y="1442"/>
                </a:lnTo>
                <a:lnTo>
                  <a:pt x="712" y="1478"/>
                </a:lnTo>
                <a:lnTo>
                  <a:pt x="675" y="1520"/>
                </a:lnTo>
                <a:lnTo>
                  <a:pt x="658" y="1546"/>
                </a:lnTo>
                <a:lnTo>
                  <a:pt x="626" y="1584"/>
                </a:lnTo>
                <a:lnTo>
                  <a:pt x="603" y="1616"/>
                </a:lnTo>
                <a:lnTo>
                  <a:pt x="579" y="1628"/>
                </a:lnTo>
                <a:lnTo>
                  <a:pt x="549" y="1658"/>
                </a:lnTo>
                <a:lnTo>
                  <a:pt x="507" y="1688"/>
                </a:lnTo>
                <a:lnTo>
                  <a:pt x="462" y="1708"/>
                </a:lnTo>
                <a:lnTo>
                  <a:pt x="428" y="1724"/>
                </a:lnTo>
                <a:lnTo>
                  <a:pt x="398" y="1738"/>
                </a:lnTo>
                <a:lnTo>
                  <a:pt x="362" y="1756"/>
                </a:lnTo>
                <a:lnTo>
                  <a:pt x="327" y="1772"/>
                </a:lnTo>
                <a:lnTo>
                  <a:pt x="291" y="1784"/>
                </a:lnTo>
                <a:lnTo>
                  <a:pt x="274" y="1792"/>
                </a:lnTo>
                <a:lnTo>
                  <a:pt x="238" y="1804"/>
                </a:lnTo>
                <a:lnTo>
                  <a:pt x="199" y="1820"/>
                </a:lnTo>
                <a:lnTo>
                  <a:pt x="159" y="1832"/>
                </a:lnTo>
                <a:lnTo>
                  <a:pt x="114" y="1846"/>
                </a:lnTo>
                <a:lnTo>
                  <a:pt x="75" y="1860"/>
                </a:lnTo>
                <a:lnTo>
                  <a:pt x="38" y="1870"/>
                </a:lnTo>
                <a:lnTo>
                  <a:pt x="16" y="1876"/>
                </a:lnTo>
                <a:lnTo>
                  <a:pt x="2" y="1882"/>
                </a:lnTo>
                <a:lnTo>
                  <a:pt x="0" y="1902"/>
                </a:lnTo>
                <a:lnTo>
                  <a:pt x="2" y="1924"/>
                </a:lnTo>
                <a:lnTo>
                  <a:pt x="2860" y="1928"/>
                </a:lnTo>
                <a:lnTo>
                  <a:pt x="2860" y="1904"/>
                </a:lnTo>
                <a:lnTo>
                  <a:pt x="2862" y="1886"/>
                </a:lnTo>
                <a:lnTo>
                  <a:pt x="2816" y="1874"/>
                </a:lnTo>
                <a:lnTo>
                  <a:pt x="2764" y="1862"/>
                </a:lnTo>
                <a:lnTo>
                  <a:pt x="2724" y="1852"/>
                </a:lnTo>
                <a:lnTo>
                  <a:pt x="2694" y="1846"/>
                </a:lnTo>
                <a:lnTo>
                  <a:pt x="2668" y="1836"/>
                </a:lnTo>
                <a:lnTo>
                  <a:pt x="2628" y="1822"/>
                </a:lnTo>
                <a:lnTo>
                  <a:pt x="2577" y="1804"/>
                </a:lnTo>
                <a:lnTo>
                  <a:pt x="2535" y="1786"/>
                </a:lnTo>
                <a:lnTo>
                  <a:pt x="2505" y="1774"/>
                </a:lnTo>
                <a:lnTo>
                  <a:pt x="2463" y="1756"/>
                </a:lnTo>
                <a:lnTo>
                  <a:pt x="2424" y="1740"/>
                </a:lnTo>
                <a:lnTo>
                  <a:pt x="2379" y="1720"/>
                </a:lnTo>
                <a:lnTo>
                  <a:pt x="2342" y="1700"/>
                </a:lnTo>
                <a:lnTo>
                  <a:pt x="2316" y="1684"/>
                </a:lnTo>
                <a:lnTo>
                  <a:pt x="2300" y="1670"/>
                </a:lnTo>
                <a:lnTo>
                  <a:pt x="2284" y="1664"/>
                </a:lnTo>
                <a:lnTo>
                  <a:pt x="2260" y="1648"/>
                </a:lnTo>
                <a:lnTo>
                  <a:pt x="2232" y="1622"/>
                </a:lnTo>
                <a:lnTo>
                  <a:pt x="2204" y="1594"/>
                </a:lnTo>
                <a:lnTo>
                  <a:pt x="2180" y="1572"/>
                </a:lnTo>
                <a:lnTo>
                  <a:pt x="2148" y="1538"/>
                </a:lnTo>
                <a:lnTo>
                  <a:pt x="2122" y="1502"/>
                </a:lnTo>
                <a:lnTo>
                  <a:pt x="2102" y="1470"/>
                </a:lnTo>
                <a:lnTo>
                  <a:pt x="2084" y="1438"/>
                </a:lnTo>
                <a:lnTo>
                  <a:pt x="2066" y="1406"/>
                </a:lnTo>
                <a:lnTo>
                  <a:pt x="2048" y="1360"/>
                </a:lnTo>
                <a:lnTo>
                  <a:pt x="2032" y="1336"/>
                </a:lnTo>
                <a:lnTo>
                  <a:pt x="2014" y="1306"/>
                </a:lnTo>
                <a:lnTo>
                  <a:pt x="1998" y="1266"/>
                </a:lnTo>
                <a:lnTo>
                  <a:pt x="1984" y="1232"/>
                </a:lnTo>
                <a:lnTo>
                  <a:pt x="1970" y="1196"/>
                </a:lnTo>
                <a:lnTo>
                  <a:pt x="1956" y="1160"/>
                </a:lnTo>
                <a:lnTo>
                  <a:pt x="1946" y="1138"/>
                </a:lnTo>
                <a:lnTo>
                  <a:pt x="1940" y="1114"/>
                </a:lnTo>
                <a:lnTo>
                  <a:pt x="1932" y="1090"/>
                </a:lnTo>
                <a:lnTo>
                  <a:pt x="1926" y="1062"/>
                </a:lnTo>
                <a:lnTo>
                  <a:pt x="1914" y="1028"/>
                </a:lnTo>
                <a:lnTo>
                  <a:pt x="1904" y="994"/>
                </a:lnTo>
                <a:lnTo>
                  <a:pt x="1888" y="946"/>
                </a:lnTo>
                <a:lnTo>
                  <a:pt x="1878" y="900"/>
                </a:lnTo>
                <a:lnTo>
                  <a:pt x="1862" y="850"/>
                </a:lnTo>
                <a:lnTo>
                  <a:pt x="1854" y="810"/>
                </a:lnTo>
                <a:lnTo>
                  <a:pt x="1842" y="770"/>
                </a:lnTo>
                <a:lnTo>
                  <a:pt x="1830" y="732"/>
                </a:lnTo>
                <a:lnTo>
                  <a:pt x="1814" y="692"/>
                </a:lnTo>
                <a:lnTo>
                  <a:pt x="1803" y="652"/>
                </a:lnTo>
                <a:lnTo>
                  <a:pt x="1786" y="604"/>
                </a:lnTo>
                <a:lnTo>
                  <a:pt x="1773" y="556"/>
                </a:lnTo>
                <a:lnTo>
                  <a:pt x="1761" y="526"/>
                </a:lnTo>
                <a:lnTo>
                  <a:pt x="1742" y="478"/>
                </a:lnTo>
                <a:lnTo>
                  <a:pt x="1725" y="442"/>
                </a:lnTo>
                <a:lnTo>
                  <a:pt x="1715" y="404"/>
                </a:lnTo>
                <a:lnTo>
                  <a:pt x="1698" y="368"/>
                </a:lnTo>
                <a:lnTo>
                  <a:pt x="1692" y="354"/>
                </a:lnTo>
                <a:lnTo>
                  <a:pt x="1683" y="332"/>
                </a:lnTo>
                <a:lnTo>
                  <a:pt x="1662" y="294"/>
                </a:lnTo>
                <a:lnTo>
                  <a:pt x="1647" y="260"/>
                </a:lnTo>
                <a:lnTo>
                  <a:pt x="1634" y="236"/>
                </a:lnTo>
                <a:lnTo>
                  <a:pt x="1624" y="208"/>
                </a:lnTo>
                <a:lnTo>
                  <a:pt x="1596" y="168"/>
                </a:lnTo>
                <a:lnTo>
                  <a:pt x="1590" y="156"/>
                </a:lnTo>
                <a:lnTo>
                  <a:pt x="1574" y="136"/>
                </a:lnTo>
                <a:lnTo>
                  <a:pt x="1582" y="144"/>
                </a:lnTo>
                <a:lnTo>
                  <a:pt x="1610" y="190"/>
                </a:lnTo>
                <a:lnTo>
                  <a:pt x="1602" y="180"/>
                </a:lnTo>
                <a:lnTo>
                  <a:pt x="1608" y="182"/>
                </a:lnTo>
                <a:lnTo>
                  <a:pt x="1587" y="152"/>
                </a:lnTo>
                <a:lnTo>
                  <a:pt x="1560" y="114"/>
                </a:lnTo>
                <a:lnTo>
                  <a:pt x="1536" y="84"/>
                </a:lnTo>
                <a:lnTo>
                  <a:pt x="1510" y="52"/>
                </a:lnTo>
                <a:lnTo>
                  <a:pt x="1491" y="32"/>
                </a:lnTo>
                <a:lnTo>
                  <a:pt x="1473" y="14"/>
                </a:lnTo>
                <a:lnTo>
                  <a:pt x="1452" y="8"/>
                </a:lnTo>
                <a:lnTo>
                  <a:pt x="1410" y="2"/>
                </a:lnTo>
              </a:path>
            </a:pathLst>
          </a:custGeom>
          <a:gradFill rotWithShape="0">
            <a:gsLst>
              <a:gs pos="0">
                <a:srgbClr val="838383">
                  <a:gamma/>
                  <a:shade val="46275"/>
                  <a:invGamma/>
                </a:srgbClr>
              </a:gs>
              <a:gs pos="100000">
                <a:srgbClr val="838383"/>
              </a:gs>
            </a:gsLst>
            <a:lin ang="0" scaled="1"/>
          </a:gra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Line 111"/>
          <p:cNvSpPr>
            <a:spLocks noChangeShapeType="1"/>
          </p:cNvSpPr>
          <p:nvPr/>
        </p:nvSpPr>
        <p:spPr bwMode="auto">
          <a:xfrm flipH="1">
            <a:off x="4232275" y="5033963"/>
            <a:ext cx="1588" cy="1857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113"/>
          <p:cNvSpPr>
            <a:spLocks noChangeArrowheads="1"/>
          </p:cNvSpPr>
          <p:nvPr/>
        </p:nvSpPr>
        <p:spPr bwMode="auto">
          <a:xfrm>
            <a:off x="3987800" y="5191125"/>
            <a:ext cx="490520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15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1" name="Rectangle 126"/>
          <p:cNvSpPr>
            <a:spLocks noChangeArrowheads="1"/>
          </p:cNvSpPr>
          <p:nvPr/>
        </p:nvSpPr>
        <p:spPr bwMode="auto">
          <a:xfrm>
            <a:off x="6819900" y="4867275"/>
            <a:ext cx="336632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x</a:t>
            </a:r>
            <a:endParaRPr lang="en-US" sz="2400" i="1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2" name="AutoShape 130"/>
          <p:cNvSpPr>
            <a:spLocks noChangeArrowheads="1"/>
          </p:cNvSpPr>
          <p:nvPr/>
        </p:nvSpPr>
        <p:spPr bwMode="auto">
          <a:xfrm rot="5400000">
            <a:off x="1019175" y="37465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33"/>
          <p:cNvSpPr>
            <a:spLocks noChangeArrowheads="1"/>
          </p:cNvSpPr>
          <p:nvPr/>
        </p:nvSpPr>
        <p:spPr bwMode="auto">
          <a:xfrm>
            <a:off x="5395913" y="5195888"/>
            <a:ext cx="875241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24.87</a:t>
            </a:r>
            <a:endParaRPr lang="en-US" sz="240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5" name="Freeform 131"/>
          <p:cNvSpPr>
            <a:spLocks/>
          </p:cNvSpPr>
          <p:nvPr/>
        </p:nvSpPr>
        <p:spPr bwMode="auto">
          <a:xfrm>
            <a:off x="5819775" y="4791075"/>
            <a:ext cx="715963" cy="319088"/>
          </a:xfrm>
          <a:custGeom>
            <a:avLst/>
            <a:gdLst/>
            <a:ahLst/>
            <a:cxnLst>
              <a:cxn ang="0">
                <a:pos x="3" y="8"/>
              </a:cxn>
              <a:cxn ang="0">
                <a:pos x="2" y="24"/>
              </a:cxn>
              <a:cxn ang="0">
                <a:pos x="2" y="48"/>
              </a:cxn>
              <a:cxn ang="0">
                <a:pos x="2" y="78"/>
              </a:cxn>
              <a:cxn ang="0">
                <a:pos x="0" y="104"/>
              </a:cxn>
              <a:cxn ang="0">
                <a:pos x="0" y="128"/>
              </a:cxn>
              <a:cxn ang="0">
                <a:pos x="0" y="152"/>
              </a:cxn>
              <a:cxn ang="0">
                <a:pos x="0" y="176"/>
              </a:cxn>
              <a:cxn ang="0">
                <a:pos x="0" y="200"/>
              </a:cxn>
              <a:cxn ang="0">
                <a:pos x="451" y="201"/>
              </a:cxn>
              <a:cxn ang="0">
                <a:pos x="451" y="159"/>
              </a:cxn>
              <a:cxn ang="0">
                <a:pos x="436" y="154"/>
              </a:cxn>
              <a:cxn ang="0">
                <a:pos x="424" y="152"/>
              </a:cxn>
              <a:cxn ang="0">
                <a:pos x="396" y="144"/>
              </a:cxn>
              <a:cxn ang="0">
                <a:pos x="372" y="136"/>
              </a:cxn>
              <a:cxn ang="0">
                <a:pos x="348" y="132"/>
              </a:cxn>
              <a:cxn ang="0">
                <a:pos x="324" y="126"/>
              </a:cxn>
              <a:cxn ang="0">
                <a:pos x="302" y="118"/>
              </a:cxn>
              <a:cxn ang="0">
                <a:pos x="282" y="114"/>
              </a:cxn>
              <a:cxn ang="0">
                <a:pos x="260" y="104"/>
              </a:cxn>
              <a:cxn ang="0">
                <a:pos x="238" y="96"/>
              </a:cxn>
              <a:cxn ang="0">
                <a:pos x="212" y="90"/>
              </a:cxn>
              <a:cxn ang="0">
                <a:pos x="184" y="82"/>
              </a:cxn>
              <a:cxn ang="0">
                <a:pos x="166" y="72"/>
              </a:cxn>
              <a:cxn ang="0">
                <a:pos x="144" y="64"/>
              </a:cxn>
              <a:cxn ang="0">
                <a:pos x="123" y="59"/>
              </a:cxn>
              <a:cxn ang="0">
                <a:pos x="90" y="46"/>
              </a:cxn>
              <a:cxn ang="0">
                <a:pos x="68" y="36"/>
              </a:cxn>
              <a:cxn ang="0">
                <a:pos x="46" y="26"/>
              </a:cxn>
              <a:cxn ang="0">
                <a:pos x="24" y="17"/>
              </a:cxn>
              <a:cxn ang="0">
                <a:pos x="2" y="6"/>
              </a:cxn>
              <a:cxn ang="0">
                <a:pos x="2" y="0"/>
              </a:cxn>
            </a:cxnLst>
            <a:rect l="0" t="0" r="r" b="b"/>
            <a:pathLst>
              <a:path w="451" h="201">
                <a:moveTo>
                  <a:pt x="3" y="8"/>
                </a:moveTo>
                <a:lnTo>
                  <a:pt x="2" y="24"/>
                </a:lnTo>
                <a:lnTo>
                  <a:pt x="2" y="48"/>
                </a:lnTo>
                <a:lnTo>
                  <a:pt x="2" y="78"/>
                </a:lnTo>
                <a:lnTo>
                  <a:pt x="0" y="104"/>
                </a:lnTo>
                <a:lnTo>
                  <a:pt x="0" y="128"/>
                </a:lnTo>
                <a:lnTo>
                  <a:pt x="0" y="152"/>
                </a:lnTo>
                <a:lnTo>
                  <a:pt x="0" y="176"/>
                </a:lnTo>
                <a:lnTo>
                  <a:pt x="0" y="200"/>
                </a:lnTo>
                <a:lnTo>
                  <a:pt x="451" y="201"/>
                </a:lnTo>
                <a:lnTo>
                  <a:pt x="451" y="159"/>
                </a:lnTo>
                <a:lnTo>
                  <a:pt x="436" y="154"/>
                </a:lnTo>
                <a:lnTo>
                  <a:pt x="424" y="152"/>
                </a:lnTo>
                <a:lnTo>
                  <a:pt x="396" y="144"/>
                </a:lnTo>
                <a:lnTo>
                  <a:pt x="372" y="136"/>
                </a:lnTo>
                <a:lnTo>
                  <a:pt x="348" y="132"/>
                </a:lnTo>
                <a:lnTo>
                  <a:pt x="324" y="126"/>
                </a:lnTo>
                <a:lnTo>
                  <a:pt x="302" y="118"/>
                </a:lnTo>
                <a:lnTo>
                  <a:pt x="282" y="114"/>
                </a:lnTo>
                <a:lnTo>
                  <a:pt x="260" y="104"/>
                </a:lnTo>
                <a:lnTo>
                  <a:pt x="238" y="96"/>
                </a:lnTo>
                <a:lnTo>
                  <a:pt x="212" y="90"/>
                </a:lnTo>
                <a:lnTo>
                  <a:pt x="184" y="82"/>
                </a:lnTo>
                <a:lnTo>
                  <a:pt x="166" y="72"/>
                </a:lnTo>
                <a:lnTo>
                  <a:pt x="144" y="64"/>
                </a:lnTo>
                <a:lnTo>
                  <a:pt x="123" y="59"/>
                </a:lnTo>
                <a:lnTo>
                  <a:pt x="90" y="46"/>
                </a:lnTo>
                <a:lnTo>
                  <a:pt x="68" y="36"/>
                </a:lnTo>
                <a:lnTo>
                  <a:pt x="46" y="26"/>
                </a:lnTo>
                <a:lnTo>
                  <a:pt x="24" y="17"/>
                </a:lnTo>
                <a:lnTo>
                  <a:pt x="2" y="6"/>
                </a:lnTo>
                <a:lnTo>
                  <a:pt x="2" y="0"/>
                </a:lnTo>
              </a:path>
            </a:pathLst>
          </a:cu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3500000" scaled="1"/>
            <a:tileRect/>
          </a:gra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6" name="Group 116"/>
          <p:cNvGrpSpPr>
            <a:grpSpLocks/>
          </p:cNvGrpSpPr>
          <p:nvPr/>
        </p:nvGrpSpPr>
        <p:grpSpPr bwMode="auto">
          <a:xfrm>
            <a:off x="1892300" y="1976438"/>
            <a:ext cx="4719638" cy="2944812"/>
            <a:chOff x="1312" y="1785"/>
            <a:chExt cx="2973" cy="1855"/>
          </a:xfrm>
        </p:grpSpPr>
        <p:sp>
          <p:nvSpPr>
            <p:cNvPr id="17" name="Arc 117"/>
            <p:cNvSpPr>
              <a:spLocks/>
            </p:cNvSpPr>
            <p:nvPr/>
          </p:nvSpPr>
          <p:spPr bwMode="auto">
            <a:xfrm rot="6300000">
              <a:off x="2072" y="2155"/>
              <a:ext cx="956" cy="224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0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Arc 118"/>
            <p:cNvSpPr>
              <a:spLocks/>
            </p:cNvSpPr>
            <p:nvPr/>
          </p:nvSpPr>
          <p:spPr bwMode="auto">
            <a:xfrm rot="16980000">
              <a:off x="1695" y="2911"/>
              <a:ext cx="790" cy="284"/>
            </a:xfrm>
            <a:custGeom>
              <a:avLst/>
              <a:gdLst>
                <a:gd name="G0" fmla="+- 19433 0 0"/>
                <a:gd name="G1" fmla="+- 0 0 0"/>
                <a:gd name="G2" fmla="+- 21600 0 0"/>
                <a:gd name="T0" fmla="*/ 19433 w 19433"/>
                <a:gd name="T1" fmla="*/ 21600 h 21600"/>
                <a:gd name="T2" fmla="*/ 0 w 19433"/>
                <a:gd name="T3" fmla="*/ 9430 h 21600"/>
                <a:gd name="T4" fmla="*/ 19433 w 1943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433" h="21600" fill="none" extrusionOk="0">
                  <a:moveTo>
                    <a:pt x="19433" y="21600"/>
                  </a:moveTo>
                  <a:cubicBezTo>
                    <a:pt x="11159" y="21600"/>
                    <a:pt x="3612" y="16873"/>
                    <a:pt x="0" y="9429"/>
                  </a:cubicBezTo>
                </a:path>
                <a:path w="19433" h="21600" stroke="0" extrusionOk="0">
                  <a:moveTo>
                    <a:pt x="19433" y="21600"/>
                  </a:moveTo>
                  <a:cubicBezTo>
                    <a:pt x="11159" y="21600"/>
                    <a:pt x="3612" y="16873"/>
                    <a:pt x="0" y="9429"/>
                  </a:cubicBezTo>
                  <a:lnTo>
                    <a:pt x="19433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Arc 119"/>
            <p:cNvSpPr>
              <a:spLocks/>
            </p:cNvSpPr>
            <p:nvPr/>
          </p:nvSpPr>
          <p:spPr bwMode="auto">
            <a:xfrm rot="20700000">
              <a:off x="1312" y="3468"/>
              <a:ext cx="697" cy="164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0693 w 20693"/>
                <a:gd name="T1" fmla="*/ 6194 h 21576"/>
                <a:gd name="T2" fmla="*/ 1014 w 20693"/>
                <a:gd name="T3" fmla="*/ 21576 h 21576"/>
                <a:gd name="T4" fmla="*/ 0 w 20693"/>
                <a:gd name="T5" fmla="*/ 0 h 2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693" h="21576" fill="none" extrusionOk="0">
                  <a:moveTo>
                    <a:pt x="20692" y="6193"/>
                  </a:moveTo>
                  <a:cubicBezTo>
                    <a:pt x="18063" y="14978"/>
                    <a:pt x="10173" y="21145"/>
                    <a:pt x="1014" y="21576"/>
                  </a:cubicBezTo>
                </a:path>
                <a:path w="20693" h="21576" stroke="0" extrusionOk="0">
                  <a:moveTo>
                    <a:pt x="20692" y="6193"/>
                  </a:moveTo>
                  <a:cubicBezTo>
                    <a:pt x="18063" y="14978"/>
                    <a:pt x="10173" y="21145"/>
                    <a:pt x="1014" y="21576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Arc 120"/>
            <p:cNvSpPr>
              <a:spLocks/>
            </p:cNvSpPr>
            <p:nvPr/>
          </p:nvSpPr>
          <p:spPr bwMode="auto">
            <a:xfrm rot="816431">
              <a:off x="3561" y="3467"/>
              <a:ext cx="724" cy="173"/>
            </a:xfrm>
            <a:custGeom>
              <a:avLst/>
              <a:gdLst>
                <a:gd name="G0" fmla="+- 20765 0 0"/>
                <a:gd name="G1" fmla="+- 0 0 0"/>
                <a:gd name="G2" fmla="+- 21600 0 0"/>
                <a:gd name="T0" fmla="*/ 20314 w 20765"/>
                <a:gd name="T1" fmla="*/ 21595 h 21595"/>
                <a:gd name="T2" fmla="*/ 0 w 20765"/>
                <a:gd name="T3" fmla="*/ 5948 h 21595"/>
                <a:gd name="T4" fmla="*/ 20765 w 20765"/>
                <a:gd name="T5" fmla="*/ 0 h 215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765" h="21595" fill="none" extrusionOk="0">
                  <a:moveTo>
                    <a:pt x="20313" y="21595"/>
                  </a:moveTo>
                  <a:cubicBezTo>
                    <a:pt x="10844" y="21397"/>
                    <a:pt x="2608" y="15053"/>
                    <a:pt x="0" y="5947"/>
                  </a:cubicBezTo>
                </a:path>
                <a:path w="20765" h="21595" stroke="0" extrusionOk="0">
                  <a:moveTo>
                    <a:pt x="20313" y="21595"/>
                  </a:moveTo>
                  <a:cubicBezTo>
                    <a:pt x="10844" y="21397"/>
                    <a:pt x="2608" y="15053"/>
                    <a:pt x="0" y="5947"/>
                  </a:cubicBezTo>
                  <a:lnTo>
                    <a:pt x="20765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>
              <a:outerShdw dist="17961" dir="135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Arc 121"/>
            <p:cNvSpPr>
              <a:spLocks/>
            </p:cNvSpPr>
            <p:nvPr/>
          </p:nvSpPr>
          <p:spPr bwMode="auto">
            <a:xfrm rot="15300000">
              <a:off x="2531" y="2151"/>
              <a:ext cx="957" cy="225"/>
            </a:xfrm>
            <a:custGeom>
              <a:avLst/>
              <a:gdLst>
                <a:gd name="G0" fmla="+- 0 0 0"/>
                <a:gd name="G1" fmla="+- 96 0 0"/>
                <a:gd name="G2" fmla="+- 21600 0 0"/>
                <a:gd name="T0" fmla="*/ 21600 w 21600"/>
                <a:gd name="T1" fmla="*/ 0 h 21696"/>
                <a:gd name="T2" fmla="*/ 0 w 21600"/>
                <a:gd name="T3" fmla="*/ 21696 h 21696"/>
                <a:gd name="T4" fmla="*/ 0 w 21600"/>
                <a:gd name="T5" fmla="*/ 96 h 21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96" fill="none" extrusionOk="0">
                  <a:moveTo>
                    <a:pt x="21599" y="0"/>
                  </a:moveTo>
                  <a:cubicBezTo>
                    <a:pt x="21599" y="32"/>
                    <a:pt x="21600" y="64"/>
                    <a:pt x="21600" y="96"/>
                  </a:cubicBezTo>
                  <a:cubicBezTo>
                    <a:pt x="21600" y="12025"/>
                    <a:pt x="11929" y="21695"/>
                    <a:pt x="0" y="21696"/>
                  </a:cubicBezTo>
                </a:path>
                <a:path w="21600" h="21696" stroke="0" extrusionOk="0">
                  <a:moveTo>
                    <a:pt x="21599" y="0"/>
                  </a:moveTo>
                  <a:cubicBezTo>
                    <a:pt x="21599" y="32"/>
                    <a:pt x="21600" y="64"/>
                    <a:pt x="21600" y="96"/>
                  </a:cubicBezTo>
                  <a:cubicBezTo>
                    <a:pt x="21600" y="12025"/>
                    <a:pt x="11929" y="21695"/>
                    <a:pt x="0" y="21696"/>
                  </a:cubicBezTo>
                  <a:lnTo>
                    <a:pt x="0" y="96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Arc 122"/>
            <p:cNvSpPr>
              <a:spLocks/>
            </p:cNvSpPr>
            <p:nvPr/>
          </p:nvSpPr>
          <p:spPr bwMode="auto">
            <a:xfrm rot="4587037">
              <a:off x="3070" y="2905"/>
              <a:ext cx="802" cy="284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19428 w 19428"/>
                <a:gd name="T1" fmla="*/ 9440 h 21600"/>
                <a:gd name="T2" fmla="*/ 0 w 19428"/>
                <a:gd name="T3" fmla="*/ 21600 h 21600"/>
                <a:gd name="T4" fmla="*/ 0 w 19428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428" h="21600" fill="none" extrusionOk="0">
                  <a:moveTo>
                    <a:pt x="19427" y="9439"/>
                  </a:moveTo>
                  <a:cubicBezTo>
                    <a:pt x="15813" y="16878"/>
                    <a:pt x="8269" y="21599"/>
                    <a:pt x="0" y="21600"/>
                  </a:cubicBezTo>
                </a:path>
                <a:path w="19428" h="21600" stroke="0" extrusionOk="0">
                  <a:moveTo>
                    <a:pt x="19427" y="9439"/>
                  </a:moveTo>
                  <a:cubicBezTo>
                    <a:pt x="15813" y="16878"/>
                    <a:pt x="826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" name="Line 115"/>
          <p:cNvSpPr>
            <a:spLocks noChangeShapeType="1"/>
          </p:cNvSpPr>
          <p:nvPr/>
        </p:nvSpPr>
        <p:spPr bwMode="auto">
          <a:xfrm>
            <a:off x="1758950" y="5108575"/>
            <a:ext cx="5002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ounded Rectangular Callout 24"/>
          <p:cNvSpPr/>
          <p:nvPr/>
        </p:nvSpPr>
        <p:spPr bwMode="auto">
          <a:xfrm>
            <a:off x="6095999" y="2000250"/>
            <a:ext cx="2352676" cy="1543050"/>
          </a:xfrm>
          <a:prstGeom prst="wedgeRoundRectCallout">
            <a:avLst>
              <a:gd name="adj1" fmla="val -49882"/>
              <a:gd name="adj2" fmla="val 137685"/>
              <a:gd name="adj3" fmla="val 16667"/>
            </a:avLst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5400000" scaled="1"/>
            <a:tileRect/>
          </a:gra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Probability of a</a:t>
            </a:r>
          </a:p>
          <a:p>
            <a:pPr marL="457200" marR="0" indent="-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Book Antiqua" pitchFamily="18" charset="0"/>
              </a:rPr>
              <a:t>stockout</a:t>
            </a:r>
            <a:r>
              <a:rPr lang="en-US" dirty="0" smtClean="0">
                <a:latin typeface="Book Antiqua" pitchFamily="18" charset="0"/>
              </a:rPr>
              <a:t> during</a:t>
            </a:r>
          </a:p>
          <a:p>
            <a:pPr marL="457200" marR="0" indent="-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Book Antiqua" pitchFamily="18" charset="0"/>
              </a:rPr>
              <a:t>r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eplenishment</a:t>
            </a:r>
          </a:p>
          <a:p>
            <a:pPr marL="457200" marR="0" indent="-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Book Antiqua" pitchFamily="18" charset="0"/>
              </a:rPr>
              <a:t>lead-time = .05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26" name="Rounded Rectangular Callout 25"/>
          <p:cNvSpPr/>
          <p:nvPr/>
        </p:nvSpPr>
        <p:spPr bwMode="auto">
          <a:xfrm>
            <a:off x="809624" y="1857375"/>
            <a:ext cx="2428876" cy="1543050"/>
          </a:xfrm>
          <a:prstGeom prst="wedgeRoundRectCallout">
            <a:avLst>
              <a:gd name="adj1" fmla="val 84531"/>
              <a:gd name="adj2" fmla="val 97562"/>
              <a:gd name="adj3" fmla="val 16667"/>
            </a:avLst>
          </a:prstGeom>
          <a:gradFill flip="none" rotWithShape="1">
            <a:gsLst>
              <a:gs pos="0">
                <a:schemeClr val="tx1">
                  <a:lumMod val="50000"/>
                  <a:shade val="30000"/>
                  <a:satMod val="115000"/>
                </a:schemeClr>
              </a:gs>
              <a:gs pos="50000">
                <a:schemeClr val="tx1">
                  <a:lumMod val="50000"/>
                  <a:shade val="67500"/>
                  <a:satMod val="115000"/>
                </a:schemeClr>
              </a:gs>
              <a:gs pos="100000">
                <a:schemeClr val="tx1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Probability of </a:t>
            </a:r>
            <a:r>
              <a:rPr kumimoji="0" lang="en-US" sz="2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no</a:t>
            </a:r>
          </a:p>
          <a:p>
            <a:pPr marL="457200" marR="0" indent="-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Book Antiqua" pitchFamily="18" charset="0"/>
              </a:rPr>
              <a:t>stockout</a:t>
            </a:r>
            <a:r>
              <a:rPr lang="en-US" dirty="0" smtClean="0">
                <a:latin typeface="Book Antiqua" pitchFamily="18" charset="0"/>
              </a:rPr>
              <a:t> during</a:t>
            </a:r>
          </a:p>
          <a:p>
            <a:pPr marL="457200" marR="0" indent="-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Book Antiqua" pitchFamily="18" charset="0"/>
              </a:rPr>
              <a:t>r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eplenishment</a:t>
            </a:r>
          </a:p>
          <a:p>
            <a:pPr marL="457200" marR="0" indent="-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Book Antiqua" pitchFamily="18" charset="0"/>
              </a:rPr>
              <a:t>lead-time = .95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13" name="Line 132"/>
          <p:cNvSpPr>
            <a:spLocks noChangeShapeType="1"/>
          </p:cNvSpPr>
          <p:nvPr/>
        </p:nvSpPr>
        <p:spPr bwMode="auto">
          <a:xfrm>
            <a:off x="5816600" y="4702175"/>
            <a:ext cx="0" cy="539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00"/>
                            </p:stCondLst>
                            <p:childTnLst>
                              <p:par>
                                <p:cTn id="38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000"/>
                            </p:stCondLst>
                            <p:childTnLst>
                              <p:par>
                                <p:cTn id="42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7500"/>
                            </p:stCondLst>
                            <p:childTnLst>
                              <p:par>
                                <p:cTn id="4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80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95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utoUpdateAnimBg="0"/>
      <p:bldP spid="11" grpId="0" autoUpdateAnimBg="0"/>
      <p:bldP spid="12" grpId="0" animBg="1"/>
      <p:bldP spid="14" grpId="0" autoUpdateAnimBg="0"/>
      <p:bldP spid="15" grpId="0" animBg="1"/>
      <p:bldP spid="24" grpId="0" animBg="1"/>
      <p:bldP spid="25" grpId="0" animBg="1"/>
      <p:bldP spid="26" grpId="0" animBg="1"/>
      <p:bldP spid="13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ChangeArrowheads="1"/>
          </p:cNvSpPr>
          <p:nvPr/>
        </p:nvSpPr>
        <p:spPr bwMode="auto">
          <a:xfrm>
            <a:off x="690563" y="1141413"/>
            <a:ext cx="6553200" cy="438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Solving for the Reorder Point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200796" name="Rectangle 92"/>
          <p:cNvSpPr>
            <a:spLocks noChangeArrowheads="1"/>
          </p:cNvSpPr>
          <p:nvPr/>
        </p:nvSpPr>
        <p:spPr bwMode="auto">
          <a:xfrm>
            <a:off x="1035050" y="1574800"/>
            <a:ext cx="7245350" cy="2476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By raising the reorder point from 20 gallons to </a:t>
            </a:r>
          </a:p>
          <a:p>
            <a:pPr algn="l"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25 gallons on hand, the probability of a stockout</a:t>
            </a:r>
          </a:p>
          <a:p>
            <a:pPr algn="l"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decreases from about .20 to .05.</a:t>
            </a:r>
          </a:p>
          <a:p>
            <a:pPr algn="l"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This is a significant decrease in the chance that</a:t>
            </a:r>
          </a:p>
          <a:p>
            <a:pPr algn="l"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Pep Zone will be out of stock and unable to meet a</a:t>
            </a:r>
          </a:p>
          <a:p>
            <a:pPr algn="l"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customer’s desire to make a purchase.</a:t>
            </a:r>
          </a:p>
        </p:txBody>
      </p:sp>
      <p:sp>
        <p:nvSpPr>
          <p:cNvPr id="200797" name="Rectangle 93"/>
          <p:cNvSpPr>
            <a:spLocks noChangeArrowheads="1"/>
          </p:cNvSpPr>
          <p:nvPr/>
        </p:nvSpPr>
        <p:spPr bwMode="auto">
          <a:xfrm>
            <a:off x="685800" y="92075"/>
            <a:ext cx="7772400" cy="706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Standard Normal Probability Distribution</a:t>
            </a:r>
          </a:p>
        </p:txBody>
      </p:sp>
      <p:sp>
        <p:nvSpPr>
          <p:cNvPr id="200798" name="AutoShape 94"/>
          <p:cNvSpPr>
            <a:spLocks noChangeArrowheads="1"/>
          </p:cNvSpPr>
          <p:nvPr/>
        </p:nvSpPr>
        <p:spPr bwMode="auto">
          <a:xfrm rot="5400000">
            <a:off x="752475" y="17208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007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0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0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96" grpId="0" autoUpdateAnimBg="0"/>
      <p:bldP spid="200798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85800" y="14763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Using Excel to Compute</a:t>
            </a:r>
            <a:b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</a:b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Normal Probabilities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700088" y="1117600"/>
            <a:ext cx="7772400" cy="1366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Excel has two functions for computing cumulative probabilities and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x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values for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any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normal distribution: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104900" y="2362200"/>
            <a:ext cx="7175500" cy="1003300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 u="sng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NORM.DIST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is used to compute the cumulative</a:t>
            </a:r>
          </a:p>
          <a:p>
            <a:pPr algn="l"/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probability given an 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x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value.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104900" y="3543300"/>
            <a:ext cx="7175500" cy="1003300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 u="sng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NORM.INV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is used to compute the 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x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value given</a:t>
            </a:r>
          </a:p>
          <a:p>
            <a:pPr algn="l"/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 cumulative probability.</a:t>
            </a: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 rot="5400000">
            <a:off x="752475" y="27940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 rot="5400000">
            <a:off x="752475" y="39560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364281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nimBg="1" autoUpdateAnimBg="0"/>
      <p:bldP spid="5" grpId="0" animBg="1" autoUpdateAnimBg="0"/>
      <p:bldP spid="6" grpId="0" animBg="1"/>
      <p:bldP spid="7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700088" y="1117600"/>
            <a:ext cx="45212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Excel Formula Worksheet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85800" y="14763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Using Excel to Compute</a:t>
            </a:r>
            <a:b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</a:b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Normal Probabilities</a:t>
            </a:r>
          </a:p>
        </p:txBody>
      </p:sp>
      <p:sp>
        <p:nvSpPr>
          <p:cNvPr id="4" name="AutoShape 93"/>
          <p:cNvSpPr>
            <a:spLocks noChangeArrowheads="1"/>
          </p:cNvSpPr>
          <p:nvPr/>
        </p:nvSpPr>
        <p:spPr bwMode="auto">
          <a:xfrm rot="5400000">
            <a:off x="510494" y="29654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1" name="Group 100"/>
          <p:cNvGrpSpPr/>
          <p:nvPr/>
        </p:nvGrpSpPr>
        <p:grpSpPr>
          <a:xfrm>
            <a:off x="812119" y="1674586"/>
            <a:ext cx="7660826" cy="3084740"/>
            <a:chOff x="754063" y="1674586"/>
            <a:chExt cx="7660826" cy="3084740"/>
          </a:xfrm>
        </p:grpSpPr>
        <p:sp>
          <p:nvSpPr>
            <p:cNvPr id="7" name="AutoShape 3"/>
            <p:cNvSpPr>
              <a:spLocks noChangeAspect="1" noChangeArrowheads="1" noTextEdit="1"/>
            </p:cNvSpPr>
            <p:nvPr/>
          </p:nvSpPr>
          <p:spPr bwMode="auto">
            <a:xfrm>
              <a:off x="754063" y="1689100"/>
              <a:ext cx="7634287" cy="3011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8" name="Group 7"/>
            <p:cNvGrpSpPr>
              <a:grpSpLocks/>
            </p:cNvGrpSpPr>
            <p:nvPr/>
          </p:nvGrpSpPr>
          <p:grpSpPr bwMode="auto">
            <a:xfrm>
              <a:off x="754063" y="1689100"/>
              <a:ext cx="7634287" cy="3030538"/>
              <a:chOff x="475" y="1064"/>
              <a:chExt cx="4809" cy="1909"/>
            </a:xfrm>
          </p:grpSpPr>
          <p:sp>
            <p:nvSpPr>
              <p:cNvPr id="97" name="Rectangle 5"/>
              <p:cNvSpPr>
                <a:spLocks noChangeArrowheads="1"/>
              </p:cNvSpPr>
              <p:nvPr/>
            </p:nvSpPr>
            <p:spPr bwMode="auto">
              <a:xfrm>
                <a:off x="475" y="1064"/>
                <a:ext cx="4809" cy="95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Rectangle 6"/>
              <p:cNvSpPr>
                <a:spLocks noChangeArrowheads="1"/>
              </p:cNvSpPr>
              <p:nvPr/>
            </p:nvSpPr>
            <p:spPr bwMode="auto">
              <a:xfrm>
                <a:off x="475" y="2019"/>
                <a:ext cx="4809" cy="95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1214438" y="1698625"/>
              <a:ext cx="7173912" cy="330200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754063" y="2019300"/>
              <a:ext cx="460375" cy="719138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1195388" y="2019300"/>
              <a:ext cx="7192962" cy="719138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754063" y="2719388"/>
              <a:ext cx="460375" cy="349250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1195388" y="2719388"/>
              <a:ext cx="3471862" cy="349250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4648200" y="2719388"/>
              <a:ext cx="3740150" cy="349250"/>
            </a:xfrm>
            <a:prstGeom prst="rect">
              <a:avLst/>
            </a:prstGeom>
            <a:solidFill>
              <a:srgbClr val="018B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754063" y="3049588"/>
              <a:ext cx="460375" cy="1009650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1195388" y="3049588"/>
              <a:ext cx="7192962" cy="1009650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754063" y="4040188"/>
              <a:ext cx="460375" cy="349250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195388" y="4040188"/>
              <a:ext cx="3471862" cy="349250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4648200" y="4040188"/>
              <a:ext cx="3740150" cy="349250"/>
            </a:xfrm>
            <a:prstGeom prst="rect">
              <a:avLst/>
            </a:prstGeom>
            <a:solidFill>
              <a:srgbClr val="018B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754063" y="4370388"/>
              <a:ext cx="460375" cy="331788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1195388" y="4370388"/>
              <a:ext cx="7192962" cy="349250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2844800" y="1708150"/>
              <a:ext cx="287337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6432550" y="1708150"/>
              <a:ext cx="287337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B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927100" y="2078038"/>
              <a:ext cx="249237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927100" y="2408238"/>
              <a:ext cx="249237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1252538" y="2408238"/>
              <a:ext cx="192087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4705350" y="2408238"/>
              <a:ext cx="192087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927100" y="2738438"/>
              <a:ext cx="249237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3223533" y="2723924"/>
              <a:ext cx="51752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  P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3664858" y="2723924"/>
              <a:ext cx="192087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(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3741058" y="2723924"/>
              <a:ext cx="249237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3914096" y="2723924"/>
              <a:ext cx="192087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3990296" y="2723924"/>
              <a:ext cx="268287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&gt;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3990296" y="2995386"/>
              <a:ext cx="153987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4144283" y="2723924"/>
              <a:ext cx="53657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20)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4705350" y="2738438"/>
              <a:ext cx="3611562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=1-NORM.DIST(20,15,6,TRUE)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927100" y="3068638"/>
              <a:ext cx="249237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>
              <a:off x="1252538" y="3068638"/>
              <a:ext cx="192087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4705350" y="3068638"/>
              <a:ext cx="192087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927100" y="3398838"/>
              <a:ext cx="249237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927100" y="3729038"/>
              <a:ext cx="249237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1252538" y="3729038"/>
              <a:ext cx="192087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4705350" y="3729038"/>
              <a:ext cx="192087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927100" y="4059238"/>
              <a:ext cx="249237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7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1400177" y="4059238"/>
              <a:ext cx="249237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Rectangle 51"/>
            <p:cNvSpPr>
              <a:spLocks noChangeArrowheads="1"/>
            </p:cNvSpPr>
            <p:nvPr/>
          </p:nvSpPr>
          <p:spPr bwMode="auto">
            <a:xfrm>
              <a:off x="1558701" y="4059238"/>
              <a:ext cx="312737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value with .05 in upper tail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Rectangle 52"/>
            <p:cNvSpPr>
              <a:spLocks noChangeArrowheads="1"/>
            </p:cNvSpPr>
            <p:nvPr/>
          </p:nvSpPr>
          <p:spPr bwMode="auto">
            <a:xfrm>
              <a:off x="4705350" y="4059238"/>
              <a:ext cx="266858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=NORM.INV(0.95,15,6)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Rectangle 53"/>
            <p:cNvSpPr>
              <a:spLocks noChangeArrowheads="1"/>
            </p:cNvSpPr>
            <p:nvPr/>
          </p:nvSpPr>
          <p:spPr bwMode="auto">
            <a:xfrm>
              <a:off x="927100" y="4389438"/>
              <a:ext cx="249237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8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Rectangle 54"/>
            <p:cNvSpPr>
              <a:spLocks noChangeArrowheads="1"/>
            </p:cNvSpPr>
            <p:nvPr/>
          </p:nvSpPr>
          <p:spPr bwMode="auto">
            <a:xfrm>
              <a:off x="1252538" y="4389438"/>
              <a:ext cx="192087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Rectangle 55"/>
            <p:cNvSpPr>
              <a:spLocks noChangeArrowheads="1"/>
            </p:cNvSpPr>
            <p:nvPr/>
          </p:nvSpPr>
          <p:spPr bwMode="auto">
            <a:xfrm>
              <a:off x="4705350" y="4389438"/>
              <a:ext cx="192087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Rectangle 56"/>
            <p:cNvSpPr>
              <a:spLocks noChangeArrowheads="1"/>
            </p:cNvSpPr>
            <p:nvPr/>
          </p:nvSpPr>
          <p:spPr bwMode="auto">
            <a:xfrm>
              <a:off x="2749550" y="2078038"/>
              <a:ext cx="421957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Probabilities:  Normal Distribution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Rectangle 57"/>
            <p:cNvSpPr>
              <a:spLocks noChangeArrowheads="1"/>
            </p:cNvSpPr>
            <p:nvPr/>
          </p:nvSpPr>
          <p:spPr bwMode="auto">
            <a:xfrm>
              <a:off x="2479675" y="3398838"/>
              <a:ext cx="1189037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Finding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Rectangle 58"/>
            <p:cNvSpPr>
              <a:spLocks noChangeArrowheads="1"/>
            </p:cNvSpPr>
            <p:nvPr/>
          </p:nvSpPr>
          <p:spPr bwMode="auto">
            <a:xfrm>
              <a:off x="3554413" y="3398838"/>
              <a:ext cx="249237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Rectangle 59"/>
            <p:cNvSpPr>
              <a:spLocks noChangeArrowheads="1"/>
            </p:cNvSpPr>
            <p:nvPr/>
          </p:nvSpPr>
          <p:spPr bwMode="auto">
            <a:xfrm>
              <a:off x="3727450" y="3398838"/>
              <a:ext cx="3490912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Values, Given Probabilities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Rectangle 60"/>
            <p:cNvSpPr>
              <a:spLocks noChangeArrowheads="1"/>
            </p:cNvSpPr>
            <p:nvPr/>
          </p:nvSpPr>
          <p:spPr bwMode="auto">
            <a:xfrm>
              <a:off x="754063" y="1689100"/>
              <a:ext cx="19050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Rectangle 61"/>
            <p:cNvSpPr>
              <a:spLocks noChangeArrowheads="1"/>
            </p:cNvSpPr>
            <p:nvPr/>
          </p:nvSpPr>
          <p:spPr bwMode="auto">
            <a:xfrm>
              <a:off x="1195388" y="1689100"/>
              <a:ext cx="19050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Rectangle 62"/>
            <p:cNvSpPr>
              <a:spLocks noChangeArrowheads="1"/>
            </p:cNvSpPr>
            <p:nvPr/>
          </p:nvSpPr>
          <p:spPr bwMode="auto">
            <a:xfrm>
              <a:off x="4648200" y="1689100"/>
              <a:ext cx="19050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Line 64"/>
            <p:cNvSpPr>
              <a:spLocks noChangeShapeType="1"/>
            </p:cNvSpPr>
            <p:nvPr/>
          </p:nvSpPr>
          <p:spPr bwMode="auto">
            <a:xfrm>
              <a:off x="4648200" y="1708150"/>
              <a:ext cx="0" cy="33020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Rectangle 65"/>
            <p:cNvSpPr>
              <a:spLocks noChangeArrowheads="1"/>
            </p:cNvSpPr>
            <p:nvPr/>
          </p:nvSpPr>
          <p:spPr bwMode="auto">
            <a:xfrm>
              <a:off x="4648200" y="1708150"/>
              <a:ext cx="19050" cy="3302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Line 66"/>
            <p:cNvSpPr>
              <a:spLocks noChangeShapeType="1"/>
            </p:cNvSpPr>
            <p:nvPr/>
          </p:nvSpPr>
          <p:spPr bwMode="auto">
            <a:xfrm>
              <a:off x="4648200" y="2408238"/>
              <a:ext cx="0" cy="99060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Rectangle 67"/>
            <p:cNvSpPr>
              <a:spLocks noChangeArrowheads="1"/>
            </p:cNvSpPr>
            <p:nvPr/>
          </p:nvSpPr>
          <p:spPr bwMode="auto">
            <a:xfrm>
              <a:off x="4648200" y="2408238"/>
              <a:ext cx="19050" cy="9906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Line 68"/>
            <p:cNvSpPr>
              <a:spLocks noChangeShapeType="1"/>
            </p:cNvSpPr>
            <p:nvPr/>
          </p:nvSpPr>
          <p:spPr bwMode="auto">
            <a:xfrm>
              <a:off x="754063" y="1689100"/>
              <a:ext cx="1587" cy="303053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Rectangle 69"/>
            <p:cNvSpPr>
              <a:spLocks noChangeArrowheads="1"/>
            </p:cNvSpPr>
            <p:nvPr/>
          </p:nvSpPr>
          <p:spPr bwMode="auto">
            <a:xfrm>
              <a:off x="754063" y="1674586"/>
              <a:ext cx="19050" cy="30495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Rectangle 71"/>
            <p:cNvSpPr>
              <a:spLocks noChangeArrowheads="1"/>
            </p:cNvSpPr>
            <p:nvPr/>
          </p:nvSpPr>
          <p:spPr bwMode="auto">
            <a:xfrm>
              <a:off x="1195388" y="1693636"/>
              <a:ext cx="19050" cy="30305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Rectangle 73"/>
            <p:cNvSpPr>
              <a:spLocks noChangeArrowheads="1"/>
            </p:cNvSpPr>
            <p:nvPr/>
          </p:nvSpPr>
          <p:spPr bwMode="auto">
            <a:xfrm>
              <a:off x="4648200" y="3714524"/>
              <a:ext cx="19050" cy="10096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Line 76"/>
            <p:cNvSpPr>
              <a:spLocks noChangeShapeType="1"/>
            </p:cNvSpPr>
            <p:nvPr/>
          </p:nvSpPr>
          <p:spPr bwMode="auto">
            <a:xfrm>
              <a:off x="773113" y="1689100"/>
              <a:ext cx="7615237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Rectangle 77"/>
            <p:cNvSpPr>
              <a:spLocks noChangeArrowheads="1"/>
            </p:cNvSpPr>
            <p:nvPr/>
          </p:nvSpPr>
          <p:spPr bwMode="auto">
            <a:xfrm>
              <a:off x="773113" y="1689100"/>
              <a:ext cx="7634287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Line 78"/>
            <p:cNvSpPr>
              <a:spLocks noChangeShapeType="1"/>
            </p:cNvSpPr>
            <p:nvPr/>
          </p:nvSpPr>
          <p:spPr bwMode="auto">
            <a:xfrm>
              <a:off x="773113" y="2019300"/>
              <a:ext cx="7615237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Rectangle 79"/>
            <p:cNvSpPr>
              <a:spLocks noChangeArrowheads="1"/>
            </p:cNvSpPr>
            <p:nvPr/>
          </p:nvSpPr>
          <p:spPr bwMode="auto">
            <a:xfrm>
              <a:off x="773113" y="2019300"/>
              <a:ext cx="7634287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Line 80"/>
            <p:cNvSpPr>
              <a:spLocks noChangeShapeType="1"/>
            </p:cNvSpPr>
            <p:nvPr/>
          </p:nvSpPr>
          <p:spPr bwMode="auto">
            <a:xfrm>
              <a:off x="773113" y="2389188"/>
              <a:ext cx="7615237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Rectangle 81"/>
            <p:cNvSpPr>
              <a:spLocks noChangeArrowheads="1"/>
            </p:cNvSpPr>
            <p:nvPr/>
          </p:nvSpPr>
          <p:spPr bwMode="auto">
            <a:xfrm>
              <a:off x="773113" y="2389188"/>
              <a:ext cx="7634287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Line 82"/>
            <p:cNvSpPr>
              <a:spLocks noChangeShapeType="1"/>
            </p:cNvSpPr>
            <p:nvPr/>
          </p:nvSpPr>
          <p:spPr bwMode="auto">
            <a:xfrm>
              <a:off x="773113" y="2719388"/>
              <a:ext cx="7615237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Rectangle 83"/>
            <p:cNvSpPr>
              <a:spLocks noChangeArrowheads="1"/>
            </p:cNvSpPr>
            <p:nvPr/>
          </p:nvSpPr>
          <p:spPr bwMode="auto">
            <a:xfrm>
              <a:off x="773113" y="2719388"/>
              <a:ext cx="7634287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Line 84"/>
            <p:cNvSpPr>
              <a:spLocks noChangeShapeType="1"/>
            </p:cNvSpPr>
            <p:nvPr/>
          </p:nvSpPr>
          <p:spPr bwMode="auto">
            <a:xfrm>
              <a:off x="773113" y="3049588"/>
              <a:ext cx="7615237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Rectangle 85"/>
            <p:cNvSpPr>
              <a:spLocks noChangeArrowheads="1"/>
            </p:cNvSpPr>
            <p:nvPr/>
          </p:nvSpPr>
          <p:spPr bwMode="auto">
            <a:xfrm>
              <a:off x="773113" y="3049588"/>
              <a:ext cx="7634287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Line 86"/>
            <p:cNvSpPr>
              <a:spLocks noChangeShapeType="1"/>
            </p:cNvSpPr>
            <p:nvPr/>
          </p:nvSpPr>
          <p:spPr bwMode="auto">
            <a:xfrm>
              <a:off x="773113" y="3379788"/>
              <a:ext cx="7615237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Rectangle 87"/>
            <p:cNvSpPr>
              <a:spLocks noChangeArrowheads="1"/>
            </p:cNvSpPr>
            <p:nvPr/>
          </p:nvSpPr>
          <p:spPr bwMode="auto">
            <a:xfrm>
              <a:off x="773113" y="3379788"/>
              <a:ext cx="7634287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Line 88"/>
            <p:cNvSpPr>
              <a:spLocks noChangeShapeType="1"/>
            </p:cNvSpPr>
            <p:nvPr/>
          </p:nvSpPr>
          <p:spPr bwMode="auto">
            <a:xfrm>
              <a:off x="773113" y="3709988"/>
              <a:ext cx="7615237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Rectangle 89"/>
            <p:cNvSpPr>
              <a:spLocks noChangeArrowheads="1"/>
            </p:cNvSpPr>
            <p:nvPr/>
          </p:nvSpPr>
          <p:spPr bwMode="auto">
            <a:xfrm>
              <a:off x="773113" y="3709988"/>
              <a:ext cx="7634287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Line 90"/>
            <p:cNvSpPr>
              <a:spLocks noChangeShapeType="1"/>
            </p:cNvSpPr>
            <p:nvPr/>
          </p:nvSpPr>
          <p:spPr bwMode="auto">
            <a:xfrm>
              <a:off x="773113" y="4040188"/>
              <a:ext cx="7615237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Rectangle 91"/>
            <p:cNvSpPr>
              <a:spLocks noChangeArrowheads="1"/>
            </p:cNvSpPr>
            <p:nvPr/>
          </p:nvSpPr>
          <p:spPr bwMode="auto">
            <a:xfrm>
              <a:off x="773113" y="4040188"/>
              <a:ext cx="7634287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Line 92"/>
            <p:cNvSpPr>
              <a:spLocks noChangeShapeType="1"/>
            </p:cNvSpPr>
            <p:nvPr/>
          </p:nvSpPr>
          <p:spPr bwMode="auto">
            <a:xfrm>
              <a:off x="773113" y="4370388"/>
              <a:ext cx="7615237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Rectangle 93"/>
            <p:cNvSpPr>
              <a:spLocks noChangeArrowheads="1"/>
            </p:cNvSpPr>
            <p:nvPr/>
          </p:nvSpPr>
          <p:spPr bwMode="auto">
            <a:xfrm>
              <a:off x="773113" y="4370388"/>
              <a:ext cx="7634287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Rectangle 95"/>
            <p:cNvSpPr>
              <a:spLocks noChangeArrowheads="1"/>
            </p:cNvSpPr>
            <p:nvPr/>
          </p:nvSpPr>
          <p:spPr bwMode="auto">
            <a:xfrm>
              <a:off x="773113" y="4700588"/>
              <a:ext cx="7634287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Rectangle 98"/>
            <p:cNvSpPr>
              <a:spLocks noChangeArrowheads="1"/>
            </p:cNvSpPr>
            <p:nvPr/>
          </p:nvSpPr>
          <p:spPr bwMode="auto">
            <a:xfrm>
              <a:off x="8395839" y="1680369"/>
              <a:ext cx="19050" cy="30495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Right Triangle 99"/>
            <p:cNvSpPr/>
            <p:nvPr/>
          </p:nvSpPr>
          <p:spPr bwMode="auto">
            <a:xfrm flipH="1">
              <a:off x="860538" y="1758949"/>
              <a:ext cx="318634" cy="246742"/>
            </a:xfrm>
            <a:prstGeom prst="rtTriangle">
              <a:avLst/>
            </a:prstGeom>
            <a:solidFill>
              <a:srgbClr val="680000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Reference Serif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63319529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75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700088" y="1117600"/>
            <a:ext cx="45212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Excel Formula Worksheet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85800" y="14763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Using Excel to Compute</a:t>
            </a:r>
            <a:b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</a:b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Normal Probabilities</a:t>
            </a:r>
          </a:p>
        </p:txBody>
      </p:sp>
      <p:sp>
        <p:nvSpPr>
          <p:cNvPr id="4" name="AutoShape 93"/>
          <p:cNvSpPr>
            <a:spLocks noChangeArrowheads="1"/>
          </p:cNvSpPr>
          <p:nvPr/>
        </p:nvSpPr>
        <p:spPr bwMode="auto">
          <a:xfrm rot="5400000">
            <a:off x="510494" y="29654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8" name="Group 87"/>
          <p:cNvGrpSpPr/>
          <p:nvPr/>
        </p:nvGrpSpPr>
        <p:grpSpPr>
          <a:xfrm>
            <a:off x="812119" y="1674586"/>
            <a:ext cx="7660826" cy="3084740"/>
            <a:chOff x="812119" y="1674586"/>
            <a:chExt cx="7660826" cy="3084740"/>
          </a:xfrm>
        </p:grpSpPr>
        <p:sp>
          <p:nvSpPr>
            <p:cNvPr id="5" name="AutoShape 3"/>
            <p:cNvSpPr>
              <a:spLocks noChangeAspect="1" noChangeArrowheads="1" noTextEdit="1"/>
            </p:cNvSpPr>
            <p:nvPr/>
          </p:nvSpPr>
          <p:spPr bwMode="auto">
            <a:xfrm>
              <a:off x="812119" y="1689100"/>
              <a:ext cx="7634287" cy="3011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" name="Group 5"/>
            <p:cNvGrpSpPr>
              <a:grpSpLocks/>
            </p:cNvGrpSpPr>
            <p:nvPr/>
          </p:nvGrpSpPr>
          <p:grpSpPr bwMode="auto">
            <a:xfrm>
              <a:off x="812119" y="1689100"/>
              <a:ext cx="7634287" cy="3030538"/>
              <a:chOff x="475" y="1064"/>
              <a:chExt cx="4809" cy="1909"/>
            </a:xfrm>
          </p:grpSpPr>
          <p:sp>
            <p:nvSpPr>
              <p:cNvPr id="7" name="Rectangle 5"/>
              <p:cNvSpPr>
                <a:spLocks noChangeArrowheads="1"/>
              </p:cNvSpPr>
              <p:nvPr/>
            </p:nvSpPr>
            <p:spPr bwMode="auto">
              <a:xfrm>
                <a:off x="475" y="1064"/>
                <a:ext cx="4809" cy="95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475" y="2019"/>
                <a:ext cx="4809" cy="95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1272494" y="1698625"/>
              <a:ext cx="7173912" cy="330200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812119" y="2019300"/>
              <a:ext cx="460375" cy="719138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1253444" y="2019300"/>
              <a:ext cx="7192962" cy="719138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812119" y="2719388"/>
              <a:ext cx="460375" cy="349250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1253444" y="2719388"/>
              <a:ext cx="3471862" cy="349250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4706256" y="2719388"/>
              <a:ext cx="3740150" cy="349250"/>
            </a:xfrm>
            <a:prstGeom prst="rect">
              <a:avLst/>
            </a:prstGeom>
            <a:solidFill>
              <a:srgbClr val="018B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812119" y="3049588"/>
              <a:ext cx="460375" cy="1009650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1253444" y="3049588"/>
              <a:ext cx="7192962" cy="1009650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812119" y="4040188"/>
              <a:ext cx="460375" cy="349250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1253444" y="4040188"/>
              <a:ext cx="3471862" cy="349250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4706256" y="4040188"/>
              <a:ext cx="3740150" cy="349250"/>
            </a:xfrm>
            <a:prstGeom prst="rect">
              <a:avLst/>
            </a:prstGeom>
            <a:solidFill>
              <a:srgbClr val="018B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812119" y="4370388"/>
              <a:ext cx="460375" cy="331788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1253444" y="4370388"/>
              <a:ext cx="7192962" cy="349250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2902856" y="1708150"/>
              <a:ext cx="287337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6490606" y="1708150"/>
              <a:ext cx="287337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B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985156" y="2078038"/>
              <a:ext cx="249237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985156" y="2408238"/>
              <a:ext cx="249237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1310594" y="2408238"/>
              <a:ext cx="192087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4763406" y="2408238"/>
              <a:ext cx="192087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985156" y="2738438"/>
              <a:ext cx="249237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3281589" y="2723924"/>
              <a:ext cx="51752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  P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3722914" y="2723924"/>
              <a:ext cx="192087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(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3799114" y="2723924"/>
              <a:ext cx="249237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3972152" y="2723924"/>
              <a:ext cx="192087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4048352" y="2723924"/>
              <a:ext cx="268287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&gt;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4048352" y="2995386"/>
              <a:ext cx="153987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4202339" y="2723924"/>
              <a:ext cx="53657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20)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4763406" y="2738438"/>
              <a:ext cx="78386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0.2023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985156" y="3068638"/>
              <a:ext cx="249237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1310594" y="3068638"/>
              <a:ext cx="192087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4763406" y="3068638"/>
              <a:ext cx="192087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985156" y="3398838"/>
              <a:ext cx="249237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985156" y="3729038"/>
              <a:ext cx="249237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1310594" y="3729038"/>
              <a:ext cx="192087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4763406" y="3729038"/>
              <a:ext cx="192087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>
              <a:off x="985156" y="4059238"/>
              <a:ext cx="249237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7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1458233" y="4059238"/>
              <a:ext cx="249237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1616757" y="4059238"/>
              <a:ext cx="312737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value with .05 in upper tail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4763406" y="4059238"/>
              <a:ext cx="64120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24.87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985156" y="4389438"/>
              <a:ext cx="249237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8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1310594" y="4389438"/>
              <a:ext cx="192087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4763406" y="4389438"/>
              <a:ext cx="192087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2807606" y="2078038"/>
              <a:ext cx="421957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Probabilities:  Normal Distribution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Rectangle 51"/>
            <p:cNvSpPr>
              <a:spLocks noChangeArrowheads="1"/>
            </p:cNvSpPr>
            <p:nvPr/>
          </p:nvSpPr>
          <p:spPr bwMode="auto">
            <a:xfrm>
              <a:off x="2537731" y="3398838"/>
              <a:ext cx="1189037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Finding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Rectangle 52"/>
            <p:cNvSpPr>
              <a:spLocks noChangeArrowheads="1"/>
            </p:cNvSpPr>
            <p:nvPr/>
          </p:nvSpPr>
          <p:spPr bwMode="auto">
            <a:xfrm>
              <a:off x="3612469" y="3398838"/>
              <a:ext cx="249237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Rectangle 53"/>
            <p:cNvSpPr>
              <a:spLocks noChangeArrowheads="1"/>
            </p:cNvSpPr>
            <p:nvPr/>
          </p:nvSpPr>
          <p:spPr bwMode="auto">
            <a:xfrm>
              <a:off x="3785506" y="3398838"/>
              <a:ext cx="3490912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Values, Given Probabilities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Rectangle 54"/>
            <p:cNvSpPr>
              <a:spLocks noChangeArrowheads="1"/>
            </p:cNvSpPr>
            <p:nvPr/>
          </p:nvSpPr>
          <p:spPr bwMode="auto">
            <a:xfrm>
              <a:off x="812119" y="1689100"/>
              <a:ext cx="19050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Rectangle 55"/>
            <p:cNvSpPr>
              <a:spLocks noChangeArrowheads="1"/>
            </p:cNvSpPr>
            <p:nvPr/>
          </p:nvSpPr>
          <p:spPr bwMode="auto">
            <a:xfrm>
              <a:off x="1253444" y="1689100"/>
              <a:ext cx="19050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Rectangle 56"/>
            <p:cNvSpPr>
              <a:spLocks noChangeArrowheads="1"/>
            </p:cNvSpPr>
            <p:nvPr/>
          </p:nvSpPr>
          <p:spPr bwMode="auto">
            <a:xfrm>
              <a:off x="4706256" y="1689100"/>
              <a:ext cx="19050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Line 64"/>
            <p:cNvSpPr>
              <a:spLocks noChangeShapeType="1"/>
            </p:cNvSpPr>
            <p:nvPr/>
          </p:nvSpPr>
          <p:spPr bwMode="auto">
            <a:xfrm>
              <a:off x="4706256" y="1708150"/>
              <a:ext cx="0" cy="33020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Rectangle 58"/>
            <p:cNvSpPr>
              <a:spLocks noChangeArrowheads="1"/>
            </p:cNvSpPr>
            <p:nvPr/>
          </p:nvSpPr>
          <p:spPr bwMode="auto">
            <a:xfrm>
              <a:off x="4706256" y="1708150"/>
              <a:ext cx="19050" cy="3302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Line 66"/>
            <p:cNvSpPr>
              <a:spLocks noChangeShapeType="1"/>
            </p:cNvSpPr>
            <p:nvPr/>
          </p:nvSpPr>
          <p:spPr bwMode="auto">
            <a:xfrm>
              <a:off x="4706256" y="2408238"/>
              <a:ext cx="0" cy="99060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Rectangle 60"/>
            <p:cNvSpPr>
              <a:spLocks noChangeArrowheads="1"/>
            </p:cNvSpPr>
            <p:nvPr/>
          </p:nvSpPr>
          <p:spPr bwMode="auto">
            <a:xfrm>
              <a:off x="4706256" y="2408238"/>
              <a:ext cx="19050" cy="9906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Line 68"/>
            <p:cNvSpPr>
              <a:spLocks noChangeShapeType="1"/>
            </p:cNvSpPr>
            <p:nvPr/>
          </p:nvSpPr>
          <p:spPr bwMode="auto">
            <a:xfrm>
              <a:off x="812119" y="1689100"/>
              <a:ext cx="1587" cy="303053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Rectangle 62"/>
            <p:cNvSpPr>
              <a:spLocks noChangeArrowheads="1"/>
            </p:cNvSpPr>
            <p:nvPr/>
          </p:nvSpPr>
          <p:spPr bwMode="auto">
            <a:xfrm>
              <a:off x="812119" y="1674586"/>
              <a:ext cx="19050" cy="30495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Rectangle 63"/>
            <p:cNvSpPr>
              <a:spLocks noChangeArrowheads="1"/>
            </p:cNvSpPr>
            <p:nvPr/>
          </p:nvSpPr>
          <p:spPr bwMode="auto">
            <a:xfrm>
              <a:off x="1253444" y="1693636"/>
              <a:ext cx="19050" cy="30305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Rectangle 64"/>
            <p:cNvSpPr>
              <a:spLocks noChangeArrowheads="1"/>
            </p:cNvSpPr>
            <p:nvPr/>
          </p:nvSpPr>
          <p:spPr bwMode="auto">
            <a:xfrm>
              <a:off x="4706256" y="3714524"/>
              <a:ext cx="19050" cy="10096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Line 76"/>
            <p:cNvSpPr>
              <a:spLocks noChangeShapeType="1"/>
            </p:cNvSpPr>
            <p:nvPr/>
          </p:nvSpPr>
          <p:spPr bwMode="auto">
            <a:xfrm>
              <a:off x="831169" y="1689100"/>
              <a:ext cx="7615237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Rectangle 66"/>
            <p:cNvSpPr>
              <a:spLocks noChangeArrowheads="1"/>
            </p:cNvSpPr>
            <p:nvPr/>
          </p:nvSpPr>
          <p:spPr bwMode="auto">
            <a:xfrm>
              <a:off x="831169" y="1689100"/>
              <a:ext cx="7634287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Line 78"/>
            <p:cNvSpPr>
              <a:spLocks noChangeShapeType="1"/>
            </p:cNvSpPr>
            <p:nvPr/>
          </p:nvSpPr>
          <p:spPr bwMode="auto">
            <a:xfrm>
              <a:off x="831169" y="2019300"/>
              <a:ext cx="7615237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Rectangle 68"/>
            <p:cNvSpPr>
              <a:spLocks noChangeArrowheads="1"/>
            </p:cNvSpPr>
            <p:nvPr/>
          </p:nvSpPr>
          <p:spPr bwMode="auto">
            <a:xfrm>
              <a:off x="831169" y="2019300"/>
              <a:ext cx="7634287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Line 80"/>
            <p:cNvSpPr>
              <a:spLocks noChangeShapeType="1"/>
            </p:cNvSpPr>
            <p:nvPr/>
          </p:nvSpPr>
          <p:spPr bwMode="auto">
            <a:xfrm>
              <a:off x="831169" y="2389188"/>
              <a:ext cx="7615237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Rectangle 70"/>
            <p:cNvSpPr>
              <a:spLocks noChangeArrowheads="1"/>
            </p:cNvSpPr>
            <p:nvPr/>
          </p:nvSpPr>
          <p:spPr bwMode="auto">
            <a:xfrm>
              <a:off x="831169" y="2389188"/>
              <a:ext cx="7634287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Line 82"/>
            <p:cNvSpPr>
              <a:spLocks noChangeShapeType="1"/>
            </p:cNvSpPr>
            <p:nvPr/>
          </p:nvSpPr>
          <p:spPr bwMode="auto">
            <a:xfrm>
              <a:off x="831169" y="2719388"/>
              <a:ext cx="7615237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Rectangle 72"/>
            <p:cNvSpPr>
              <a:spLocks noChangeArrowheads="1"/>
            </p:cNvSpPr>
            <p:nvPr/>
          </p:nvSpPr>
          <p:spPr bwMode="auto">
            <a:xfrm>
              <a:off x="831169" y="2719388"/>
              <a:ext cx="7634287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Line 84"/>
            <p:cNvSpPr>
              <a:spLocks noChangeShapeType="1"/>
            </p:cNvSpPr>
            <p:nvPr/>
          </p:nvSpPr>
          <p:spPr bwMode="auto">
            <a:xfrm>
              <a:off x="831169" y="3049588"/>
              <a:ext cx="7615237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Rectangle 74"/>
            <p:cNvSpPr>
              <a:spLocks noChangeArrowheads="1"/>
            </p:cNvSpPr>
            <p:nvPr/>
          </p:nvSpPr>
          <p:spPr bwMode="auto">
            <a:xfrm>
              <a:off x="831169" y="3049588"/>
              <a:ext cx="7634287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Line 86"/>
            <p:cNvSpPr>
              <a:spLocks noChangeShapeType="1"/>
            </p:cNvSpPr>
            <p:nvPr/>
          </p:nvSpPr>
          <p:spPr bwMode="auto">
            <a:xfrm>
              <a:off x="831169" y="3379788"/>
              <a:ext cx="7615237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Rectangle 76"/>
            <p:cNvSpPr>
              <a:spLocks noChangeArrowheads="1"/>
            </p:cNvSpPr>
            <p:nvPr/>
          </p:nvSpPr>
          <p:spPr bwMode="auto">
            <a:xfrm>
              <a:off x="831169" y="3379788"/>
              <a:ext cx="7634287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Line 88"/>
            <p:cNvSpPr>
              <a:spLocks noChangeShapeType="1"/>
            </p:cNvSpPr>
            <p:nvPr/>
          </p:nvSpPr>
          <p:spPr bwMode="auto">
            <a:xfrm>
              <a:off x="831169" y="3709988"/>
              <a:ext cx="7615237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Rectangle 78"/>
            <p:cNvSpPr>
              <a:spLocks noChangeArrowheads="1"/>
            </p:cNvSpPr>
            <p:nvPr/>
          </p:nvSpPr>
          <p:spPr bwMode="auto">
            <a:xfrm>
              <a:off x="831169" y="3709988"/>
              <a:ext cx="7634287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Line 90"/>
            <p:cNvSpPr>
              <a:spLocks noChangeShapeType="1"/>
            </p:cNvSpPr>
            <p:nvPr/>
          </p:nvSpPr>
          <p:spPr bwMode="auto">
            <a:xfrm>
              <a:off x="831169" y="4040188"/>
              <a:ext cx="7615237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Rectangle 80"/>
            <p:cNvSpPr>
              <a:spLocks noChangeArrowheads="1"/>
            </p:cNvSpPr>
            <p:nvPr/>
          </p:nvSpPr>
          <p:spPr bwMode="auto">
            <a:xfrm>
              <a:off x="831169" y="4040188"/>
              <a:ext cx="7634287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Line 92"/>
            <p:cNvSpPr>
              <a:spLocks noChangeShapeType="1"/>
            </p:cNvSpPr>
            <p:nvPr/>
          </p:nvSpPr>
          <p:spPr bwMode="auto">
            <a:xfrm>
              <a:off x="831169" y="4370388"/>
              <a:ext cx="7615237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Rectangle 82"/>
            <p:cNvSpPr>
              <a:spLocks noChangeArrowheads="1"/>
            </p:cNvSpPr>
            <p:nvPr/>
          </p:nvSpPr>
          <p:spPr bwMode="auto">
            <a:xfrm>
              <a:off x="831169" y="4370388"/>
              <a:ext cx="7634287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Rectangle 83"/>
            <p:cNvSpPr>
              <a:spLocks noChangeArrowheads="1"/>
            </p:cNvSpPr>
            <p:nvPr/>
          </p:nvSpPr>
          <p:spPr bwMode="auto">
            <a:xfrm>
              <a:off x="831169" y="4700588"/>
              <a:ext cx="7634287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Rectangle 84"/>
            <p:cNvSpPr>
              <a:spLocks noChangeArrowheads="1"/>
            </p:cNvSpPr>
            <p:nvPr/>
          </p:nvSpPr>
          <p:spPr bwMode="auto">
            <a:xfrm>
              <a:off x="8453895" y="1680369"/>
              <a:ext cx="19050" cy="30495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Right Triangle 85"/>
            <p:cNvSpPr/>
            <p:nvPr/>
          </p:nvSpPr>
          <p:spPr bwMode="auto">
            <a:xfrm flipH="1">
              <a:off x="918594" y="1758949"/>
              <a:ext cx="318634" cy="246742"/>
            </a:xfrm>
            <a:prstGeom prst="rtTriangle">
              <a:avLst/>
            </a:prstGeom>
            <a:solidFill>
              <a:srgbClr val="680000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Reference Serif" pitchFamily="18" charset="0"/>
              </a:endParaRPr>
            </a:p>
          </p:txBody>
        </p:sp>
      </p:grpSp>
      <p:sp>
        <p:nvSpPr>
          <p:cNvPr id="87" name="Text Box 4"/>
          <p:cNvSpPr txBox="1">
            <a:spLocks noChangeArrowheads="1"/>
          </p:cNvSpPr>
          <p:nvPr/>
        </p:nvSpPr>
        <p:spPr bwMode="auto">
          <a:xfrm>
            <a:off x="1177925" y="4776788"/>
            <a:ext cx="725328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Note:  P(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x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&gt;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20) = .2023 here using Excel, while our </a:t>
            </a:r>
          </a:p>
          <a:p>
            <a:pPr algn="l"/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previous manual approach using the 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z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table yielded </a:t>
            </a:r>
          </a:p>
          <a:p>
            <a:pPr algn="l"/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.2033 due to our rounding of the 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z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value.</a:t>
            </a:r>
          </a:p>
        </p:txBody>
      </p:sp>
    </p:spTree>
    <p:extLst>
      <p:ext uri="{BB962C8B-B14F-4D97-AF65-F5344CB8AC3E}">
        <p14:creationId xmlns:p14="http://schemas.microsoft.com/office/powerpoint/2010/main" val="3219895725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75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7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ChangeArrowheads="1"/>
          </p:cNvSpPr>
          <p:nvPr/>
        </p:nvSpPr>
        <p:spPr bwMode="auto">
          <a:xfrm>
            <a:off x="685800" y="396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Exponential Probability Distribution</a:t>
            </a:r>
          </a:p>
        </p:txBody>
      </p:sp>
      <p:sp>
        <p:nvSpPr>
          <p:cNvPr id="162819" name="Rectangle 3"/>
          <p:cNvSpPr>
            <a:spLocks noChangeArrowheads="1"/>
          </p:cNvSpPr>
          <p:nvPr/>
        </p:nvSpPr>
        <p:spPr bwMode="auto">
          <a:xfrm>
            <a:off x="700088" y="1117600"/>
            <a:ext cx="7772400" cy="974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The exponential probability distribution is useful in describing the time it takes to complete a task.</a:t>
            </a:r>
          </a:p>
        </p:txBody>
      </p:sp>
      <p:sp>
        <p:nvSpPr>
          <p:cNvPr id="162832" name="AutoShape 16"/>
          <p:cNvSpPr>
            <a:spLocks noChangeArrowheads="1"/>
          </p:cNvSpPr>
          <p:nvPr/>
        </p:nvSpPr>
        <p:spPr bwMode="auto">
          <a:xfrm rot="5400000">
            <a:off x="460375" y="12573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33" name="AutoShape 17"/>
          <p:cNvSpPr>
            <a:spLocks noChangeArrowheads="1"/>
          </p:cNvSpPr>
          <p:nvPr/>
        </p:nvSpPr>
        <p:spPr bwMode="auto">
          <a:xfrm rot="5400000">
            <a:off x="460375" y="20701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38" name="Text Box 22"/>
          <p:cNvSpPr txBox="1">
            <a:spLocks noChangeArrowheads="1"/>
          </p:cNvSpPr>
          <p:nvPr/>
        </p:nvSpPr>
        <p:spPr bwMode="auto">
          <a:xfrm>
            <a:off x="1289050" y="2744788"/>
            <a:ext cx="6735763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Time between vehicle arrivals at a toll booth</a:t>
            </a:r>
          </a:p>
          <a:p>
            <a:pPr algn="l"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Time required to complete a questionnaire</a:t>
            </a:r>
          </a:p>
          <a:p>
            <a:pPr algn="l"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Distance between major defects in a highway</a:t>
            </a:r>
          </a:p>
        </p:txBody>
      </p:sp>
      <p:sp>
        <p:nvSpPr>
          <p:cNvPr id="162839" name="Rectangle 23"/>
          <p:cNvSpPr>
            <a:spLocks noChangeArrowheads="1"/>
          </p:cNvSpPr>
          <p:nvPr/>
        </p:nvSpPr>
        <p:spPr bwMode="auto">
          <a:xfrm>
            <a:off x="700088" y="1917700"/>
            <a:ext cx="7772400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The exponential random variables can be used to describe:</a:t>
            </a:r>
          </a:p>
        </p:txBody>
      </p:sp>
      <p:sp>
        <p:nvSpPr>
          <p:cNvPr id="162840" name="Rectangle 24"/>
          <p:cNvSpPr>
            <a:spLocks noChangeArrowheads="1"/>
          </p:cNvSpPr>
          <p:nvPr/>
        </p:nvSpPr>
        <p:spPr bwMode="auto">
          <a:xfrm>
            <a:off x="700088" y="3937000"/>
            <a:ext cx="7772400" cy="847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In waiting line applications, the exponential distribution is often used for service times.</a:t>
            </a:r>
          </a:p>
        </p:txBody>
      </p:sp>
      <p:sp>
        <p:nvSpPr>
          <p:cNvPr id="162841" name="AutoShape 25"/>
          <p:cNvSpPr>
            <a:spLocks noChangeArrowheads="1"/>
          </p:cNvSpPr>
          <p:nvPr/>
        </p:nvSpPr>
        <p:spPr bwMode="auto">
          <a:xfrm rot="5400000">
            <a:off x="460375" y="40767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628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2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2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1628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2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62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62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9" dur="500"/>
                                        <p:tgtEl>
                                          <p:spTgt spid="1628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2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62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9" grpId="0" autoUpdateAnimBg="0"/>
      <p:bldP spid="162832" grpId="0" animBg="1"/>
      <p:bldP spid="162833" grpId="0" animBg="1"/>
      <p:bldP spid="162838" grpId="0" autoUpdateAnimBg="0"/>
      <p:bldP spid="162839" grpId="0" autoUpdateAnimBg="0"/>
      <p:bldP spid="162840" grpId="0" autoUpdateAnimBg="0"/>
      <p:bldP spid="162841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ChangeArrowheads="1"/>
          </p:cNvSpPr>
          <p:nvPr/>
        </p:nvSpPr>
        <p:spPr bwMode="auto">
          <a:xfrm>
            <a:off x="685800" y="396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Exponential Probability Distribution</a:t>
            </a:r>
          </a:p>
        </p:txBody>
      </p:sp>
      <p:sp>
        <p:nvSpPr>
          <p:cNvPr id="253955" name="Rectangle 3"/>
          <p:cNvSpPr>
            <a:spLocks noChangeArrowheads="1"/>
          </p:cNvSpPr>
          <p:nvPr/>
        </p:nvSpPr>
        <p:spPr bwMode="auto">
          <a:xfrm>
            <a:off x="700088" y="1117600"/>
            <a:ext cx="7772400" cy="974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 property of the exponential distribution is that the mean and standard deviation are equal.</a:t>
            </a:r>
          </a:p>
        </p:txBody>
      </p:sp>
      <p:sp>
        <p:nvSpPr>
          <p:cNvPr id="253956" name="AutoShape 4"/>
          <p:cNvSpPr>
            <a:spLocks noChangeArrowheads="1"/>
          </p:cNvSpPr>
          <p:nvPr/>
        </p:nvSpPr>
        <p:spPr bwMode="auto">
          <a:xfrm rot="5400000">
            <a:off x="460375" y="12573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53960" name="Rectangle 8"/>
          <p:cNvSpPr>
            <a:spLocks noChangeArrowheads="1"/>
          </p:cNvSpPr>
          <p:nvPr/>
        </p:nvSpPr>
        <p:spPr bwMode="auto">
          <a:xfrm>
            <a:off x="700088" y="1955800"/>
            <a:ext cx="7772400" cy="847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The exponential distribution is skewed to the right.  Its skewness measure is 2.</a:t>
            </a:r>
          </a:p>
        </p:txBody>
      </p:sp>
      <p:sp>
        <p:nvSpPr>
          <p:cNvPr id="253961" name="AutoShape 9"/>
          <p:cNvSpPr>
            <a:spLocks noChangeArrowheads="1"/>
          </p:cNvSpPr>
          <p:nvPr/>
        </p:nvSpPr>
        <p:spPr bwMode="auto">
          <a:xfrm rot="5400000">
            <a:off x="460375" y="20955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539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3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3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2539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3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53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55" grpId="0" autoUpdateAnimBg="0"/>
      <p:bldP spid="253956" grpId="0" animBg="1"/>
      <p:bldP spid="253960" grpId="0" autoUpdateAnimBg="0"/>
      <p:bldP spid="253961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1117600"/>
            <a:ext cx="7772400" cy="509588"/>
          </a:xfrm>
          <a:noFill/>
          <a:ln/>
        </p:spPr>
        <p:txBody>
          <a:bodyPr/>
          <a:lstStyle/>
          <a:p>
            <a:r>
              <a:rPr lang="en-US">
                <a:solidFill>
                  <a:srgbClr val="66FFFF"/>
                </a:solidFill>
              </a:rPr>
              <a:t>Density Function</a:t>
            </a:r>
            <a:endParaRPr lang="en-US">
              <a:solidFill>
                <a:schemeClr val="tx2"/>
              </a:solidFill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30175"/>
            <a:ext cx="7772400" cy="630238"/>
          </a:xfrm>
          <a:noFill/>
          <a:ln/>
        </p:spPr>
        <p:txBody>
          <a:bodyPr/>
          <a:lstStyle/>
          <a:p>
            <a:r>
              <a:rPr lang="en-US"/>
              <a:t>Exponential Probability Distribution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2684463" y="1700213"/>
            <a:ext cx="3744912" cy="1068387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                       </a:t>
            </a: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2257425" y="2940050"/>
            <a:ext cx="3390900" cy="990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where:      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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expected or mean</a:t>
            </a:r>
            <a:endParaRPr lang="en-US" sz="24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	       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2.71828</a:t>
            </a:r>
          </a:p>
        </p:txBody>
      </p:sp>
      <p:sp>
        <p:nvSpPr>
          <p:cNvPr id="21513" name="AutoShape 9"/>
          <p:cNvSpPr>
            <a:spLocks noChangeArrowheads="1"/>
          </p:cNvSpPr>
          <p:nvPr/>
        </p:nvSpPr>
        <p:spPr bwMode="auto">
          <a:xfrm rot="5400000">
            <a:off x="2371725" y="21526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516" name="Group 12"/>
          <p:cNvGrpSpPr>
            <a:grpSpLocks/>
          </p:cNvGrpSpPr>
          <p:nvPr/>
        </p:nvGrpSpPr>
        <p:grpSpPr bwMode="auto">
          <a:xfrm>
            <a:off x="2903538" y="1827213"/>
            <a:ext cx="3325813" cy="779462"/>
            <a:chOff x="1625" y="1123"/>
            <a:chExt cx="2095" cy="491"/>
          </a:xfrm>
        </p:grpSpPr>
        <p:graphicFrame>
          <p:nvGraphicFramePr>
            <p:cNvPr id="21508" name="Object 4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1625" y="1123"/>
            <a:ext cx="1157" cy="4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16" name="Equation" r:id="rId4" imgW="1776240" imgH="760320" progId="Equation">
                    <p:embed/>
                  </p:oleObj>
                </mc:Choice>
                <mc:Fallback>
                  <p:oleObj name="Equation" r:id="rId4" imgW="1776240" imgH="760320" progId="Equation">
                    <p:embed/>
                    <p:pic>
                      <p:nvPicPr>
                        <p:cNvPr id="0" name="Picture 4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25" y="1123"/>
                          <a:ext cx="1157" cy="49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>
                          <a:outerShdw dist="35921" dir="2700000" algn="ctr" rotWithShape="0">
                            <a:srgbClr val="000000"/>
                          </a:outerShdw>
                        </a:effectLst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635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515" name="Text Box 11"/>
            <p:cNvSpPr txBox="1">
              <a:spLocks noChangeArrowheads="1"/>
            </p:cNvSpPr>
            <p:nvPr/>
          </p:nvSpPr>
          <p:spPr bwMode="auto">
            <a:xfrm>
              <a:off x="2900" y="1231"/>
              <a:ext cx="820" cy="2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for </a:t>
              </a:r>
              <a:r>
                <a:rPr lang="en-US" sz="2400" i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x</a:t>
              </a:r>
              <a:r>
                <a:rPr lang="en-US" sz="24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 </a:t>
              </a:r>
              <a:r>
                <a:rPr lang="en-US" sz="2400" u="sng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&gt;</a:t>
              </a:r>
              <a:r>
                <a:rPr lang="en-US" sz="24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 </a:t>
              </a:r>
              <a:r>
                <a:rPr lang="en-US" sz="24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0</a:t>
              </a:r>
              <a:endPara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endParaRPr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3" presetClass="entr" presetSubtype="27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 advAuto="1000"/>
      <p:bldP spid="21510" grpId="0" animBg="1" autoUpdateAnimBg="0"/>
      <p:bldP spid="21511" grpId="0" autoUpdateAnimBg="0"/>
      <p:bldP spid="21513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1117600"/>
            <a:ext cx="7772400" cy="554038"/>
          </a:xfrm>
        </p:spPr>
        <p:txBody>
          <a:bodyPr/>
          <a:lstStyle/>
          <a:p>
            <a:r>
              <a:rPr lang="en-US">
                <a:solidFill>
                  <a:srgbClr val="66FFFF"/>
                </a:solidFill>
              </a:rPr>
              <a:t>Cumulative Probabilities</a:t>
            </a:r>
            <a:endParaRPr lang="en-US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9688"/>
            <a:ext cx="7772400" cy="814387"/>
          </a:xfrm>
        </p:spPr>
        <p:txBody>
          <a:bodyPr/>
          <a:lstStyle/>
          <a:p>
            <a:r>
              <a:rPr lang="en-US"/>
              <a:t>Exponential Probability Distribution</a:t>
            </a:r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3025775" y="1706563"/>
            <a:ext cx="3194050" cy="792162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8852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3275013" y="1893888"/>
          <a:ext cx="2647950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60" name="Equation" r:id="rId4" imgW="2614320" imgH="392040" progId="Equation">
                  <p:embed/>
                </p:oleObj>
              </mc:Choice>
              <mc:Fallback>
                <p:oleObj name="Equation" r:id="rId4" imgW="2614320" imgH="392040" progId="Equation">
                  <p:embed/>
                  <p:pic>
                    <p:nvPicPr>
                      <p:cNvPr id="0" name="Picture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013" y="1893888"/>
                        <a:ext cx="2647950" cy="411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35921" dir="2700000" algn="ctr" rotWithShape="0">
                          <a:srgbClr val="00000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855" name="Rectangle 7"/>
          <p:cNvSpPr>
            <a:spLocks noChangeArrowheads="1"/>
          </p:cNvSpPr>
          <p:nvPr/>
        </p:nvSpPr>
        <p:spPr bwMode="auto">
          <a:xfrm>
            <a:off x="2038350" y="2622550"/>
            <a:ext cx="4991100" cy="1009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where: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	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0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some specific value of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x</a:t>
            </a:r>
          </a:p>
        </p:txBody>
      </p:sp>
      <p:sp>
        <p:nvSpPr>
          <p:cNvPr id="78856" name="AutoShape 8"/>
          <p:cNvSpPr>
            <a:spLocks noChangeArrowheads="1"/>
          </p:cNvSpPr>
          <p:nvPr/>
        </p:nvSpPr>
        <p:spPr bwMode="auto">
          <a:xfrm rot="5400000">
            <a:off x="2695575" y="20066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788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8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3" presetClass="entr" presetSubtype="27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8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 autoUpdateAnimBg="0" advAuto="1000"/>
      <p:bldP spid="78853" grpId="0" animBg="1"/>
      <p:bldP spid="78855" grpId="0" autoUpdateAnimBg="0"/>
      <p:bldP spid="7885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4300"/>
            <a:ext cx="7772400" cy="673100"/>
          </a:xfrm>
          <a:noFill/>
          <a:ln/>
        </p:spPr>
        <p:txBody>
          <a:bodyPr/>
          <a:lstStyle/>
          <a:p>
            <a:r>
              <a:rPr lang="en-US"/>
              <a:t>Uniform Probability Distribution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1028700" y="4157663"/>
            <a:ext cx="7067550" cy="1123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where: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smallest value the variable can assume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	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largest value the variable can assume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2209800" y="2995613"/>
            <a:ext cx="4324350" cy="1047750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f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x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 = 1/(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–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   for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&lt;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x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&lt;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</a:t>
            </a:r>
          </a:p>
          <a:p>
            <a:pPr algn="l"/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   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= 0                elsewhere</a:t>
            </a:r>
          </a:p>
        </p:txBody>
      </p:sp>
      <p:sp>
        <p:nvSpPr>
          <p:cNvPr id="7176" name="AutoShape 8"/>
          <p:cNvSpPr>
            <a:spLocks noChangeArrowheads="1"/>
          </p:cNvSpPr>
          <p:nvPr/>
        </p:nvSpPr>
        <p:spPr bwMode="auto">
          <a:xfrm rot="5400000">
            <a:off x="1895475" y="3408363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AutoShape 9"/>
          <p:cNvSpPr>
            <a:spLocks noChangeArrowheads="1"/>
          </p:cNvSpPr>
          <p:nvPr/>
        </p:nvSpPr>
        <p:spPr bwMode="auto">
          <a:xfrm rot="5400000">
            <a:off x="466725" y="1255713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AutoShape 10"/>
          <p:cNvSpPr>
            <a:spLocks noChangeArrowheads="1"/>
          </p:cNvSpPr>
          <p:nvPr/>
        </p:nvSpPr>
        <p:spPr bwMode="auto">
          <a:xfrm rot="5400000">
            <a:off x="466725" y="25082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695325" y="1108075"/>
            <a:ext cx="7772400" cy="12747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 random variable is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uniformly distributed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whenever the probability is proportional to the interval’s length. </a:t>
            </a:r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695325" y="2346325"/>
            <a:ext cx="7772400" cy="531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The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uniform probability density function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is: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utoUpdateAnimBg="0"/>
      <p:bldP spid="7175" grpId="0" animBg="1" autoUpdateAnimBg="0"/>
      <p:bldP spid="7176" grpId="0" animBg="1"/>
      <p:bldP spid="7177" grpId="0" animBg="1"/>
      <p:bldP spid="7178" grpId="0" animBg="1"/>
      <p:bldP spid="7180" grpId="0" autoUpdateAnimBg="0"/>
      <p:bldP spid="7181" grpId="0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87388" y="1104900"/>
            <a:ext cx="7772400" cy="4643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85800" y="14763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Using Excel to Compute</a:t>
            </a:r>
            <a:b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</a:b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Exponential Probabilities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104900" y="1219200"/>
            <a:ext cx="7175500" cy="1003300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The </a:t>
            </a:r>
            <a:r>
              <a:rPr lang="en-US" sz="2400" u="sng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EXPON.DIST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function can be used to compute</a:t>
            </a:r>
          </a:p>
          <a:p>
            <a:pPr algn="l"/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exponential probabilities.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104900" y="2400300"/>
            <a:ext cx="7194550" cy="2774950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The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EXPON.DIST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function has </a:t>
            </a:r>
            <a:r>
              <a:rPr lang="en-US" sz="2400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three arguments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:</a:t>
            </a:r>
          </a:p>
          <a:p>
            <a:pPr algn="l"/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/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/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/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/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/>
            <a:endParaRPr lang="en-US" sz="18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828800" y="3067050"/>
            <a:ext cx="5734050" cy="533400"/>
          </a:xfrm>
          <a:prstGeom prst="rect">
            <a:avLst/>
          </a:prstGeom>
          <a:gradFill rotWithShape="0">
            <a:gsLst>
              <a:gs pos="0">
                <a:srgbClr val="969696">
                  <a:gamma/>
                  <a:shade val="46275"/>
                  <a:invGamma/>
                </a:srgbClr>
              </a:gs>
              <a:gs pos="50000">
                <a:srgbClr val="969696"/>
              </a:gs>
              <a:gs pos="100000">
                <a:srgbClr val="969696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</a:t>
            </a:r>
            <a:r>
              <a:rPr lang="en-US" sz="2400" b="1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st</a:t>
            </a: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The value of the random variable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x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828800" y="3714750"/>
            <a:ext cx="5734050" cy="533400"/>
          </a:xfrm>
          <a:prstGeom prst="rect">
            <a:avLst/>
          </a:prstGeom>
          <a:gradFill rotWithShape="0">
            <a:gsLst>
              <a:gs pos="0">
                <a:srgbClr val="969696">
                  <a:gamma/>
                  <a:shade val="46275"/>
                  <a:invGamma/>
                </a:srgbClr>
              </a:gs>
              <a:gs pos="50000">
                <a:srgbClr val="969696"/>
              </a:gs>
              <a:gs pos="100000">
                <a:srgbClr val="969696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</a:t>
            </a:r>
            <a:r>
              <a:rPr lang="en-US" sz="2400" b="1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nd</a:t>
            </a: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1/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MT Symbol" pitchFamily="82" charset="2"/>
              </a:rPr>
              <a:t>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828800" y="4362450"/>
            <a:ext cx="5738813" cy="533400"/>
          </a:xfrm>
          <a:prstGeom prst="rect">
            <a:avLst/>
          </a:prstGeom>
          <a:gradFill rotWithShape="0">
            <a:gsLst>
              <a:gs pos="0">
                <a:srgbClr val="969696">
                  <a:gamma/>
                  <a:shade val="46275"/>
                  <a:invGamma/>
                </a:srgbClr>
              </a:gs>
              <a:gs pos="50000">
                <a:srgbClr val="969696"/>
              </a:gs>
              <a:gs pos="100000">
                <a:srgbClr val="969696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3</a:t>
            </a:r>
            <a:r>
              <a:rPr lang="en-US" sz="2400" b="1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rd</a:t>
            </a: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“TRUE” or  “FALSE” </a:t>
            </a:r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5486400" y="3905250"/>
            <a:ext cx="3314700" cy="1047750"/>
          </a:xfrm>
          <a:prstGeom prst="wedgeRoundRectCallout">
            <a:avLst>
              <a:gd name="adj1" fmla="val -113171"/>
              <a:gd name="adj2" fmla="val -43032"/>
              <a:gd name="adj3" fmla="val 16667"/>
            </a:avLst>
          </a:prstGeom>
          <a:gradFill rotWithShape="0">
            <a:gsLst>
              <a:gs pos="0">
                <a:srgbClr val="0099CC">
                  <a:gamma/>
                  <a:shade val="46275"/>
                  <a:invGamma/>
                </a:srgbClr>
              </a:gs>
              <a:gs pos="50000">
                <a:srgbClr val="0099CC"/>
              </a:gs>
              <a:gs pos="100000">
                <a:srgbClr val="0099CC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the inverse of the mean</a:t>
            </a:r>
          </a:p>
          <a:p>
            <a:pPr algn="l">
              <a:lnSpc>
                <a:spcPct val="9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number of occurrences</a:t>
            </a:r>
          </a:p>
          <a:p>
            <a:pPr algn="l">
              <a:lnSpc>
                <a:spcPct val="9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   in an interval</a:t>
            </a:r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auto">
          <a:xfrm>
            <a:off x="2609850" y="5124450"/>
            <a:ext cx="4362450" cy="1047750"/>
          </a:xfrm>
          <a:prstGeom prst="wedgeRoundRectCallout">
            <a:avLst>
              <a:gd name="adj1" fmla="val -33806"/>
              <a:gd name="adj2" fmla="val -77574"/>
              <a:gd name="adj3" fmla="val 16667"/>
            </a:avLst>
          </a:prstGeom>
          <a:gradFill rotWithShape="0">
            <a:gsLst>
              <a:gs pos="0">
                <a:srgbClr val="0099CC">
                  <a:gamma/>
                  <a:shade val="46275"/>
                  <a:invGamma/>
                </a:srgbClr>
              </a:gs>
              <a:gs pos="50000">
                <a:srgbClr val="0099CC"/>
              </a:gs>
              <a:gs pos="100000">
                <a:srgbClr val="0099CC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We will always enter</a:t>
            </a:r>
          </a:p>
          <a:p>
            <a:pPr>
              <a:lnSpc>
                <a:spcPct val="9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“TRUE” because we’re seeking a cumulative probability.</a:t>
            </a:r>
          </a:p>
        </p:txBody>
      </p:sp>
      <p:sp>
        <p:nvSpPr>
          <p:cNvPr id="12" name="AutoShape 11"/>
          <p:cNvSpPr>
            <a:spLocks noChangeArrowheads="1"/>
          </p:cNvSpPr>
          <p:nvPr/>
        </p:nvSpPr>
        <p:spPr bwMode="auto">
          <a:xfrm rot="5400000">
            <a:off x="771525" y="16700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 rot="5400000">
            <a:off x="771525" y="26035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AutoShape 13"/>
          <p:cNvSpPr>
            <a:spLocks noChangeArrowheads="1"/>
          </p:cNvSpPr>
          <p:nvPr/>
        </p:nvSpPr>
        <p:spPr bwMode="auto">
          <a:xfrm rot="5400000">
            <a:off x="771525" y="32321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AutoShape 14"/>
          <p:cNvSpPr>
            <a:spLocks noChangeArrowheads="1"/>
          </p:cNvSpPr>
          <p:nvPr/>
        </p:nvSpPr>
        <p:spPr bwMode="auto">
          <a:xfrm rot="5400000">
            <a:off x="771525" y="45466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AutoShape 15"/>
          <p:cNvSpPr>
            <a:spLocks noChangeArrowheads="1"/>
          </p:cNvSpPr>
          <p:nvPr/>
        </p:nvSpPr>
        <p:spPr bwMode="auto">
          <a:xfrm rot="5400000">
            <a:off x="771525" y="38989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331528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" presetClass="entr" presetSubtype="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  <p:bldP spid="6" grpId="0" animBg="1" autoUpdateAnimBg="0"/>
      <p:bldP spid="7" grpId="0" animBg="1" autoUpdateAnimBg="0"/>
      <p:bldP spid="8" grpId="0" animBg="1" autoUpdateAnimBg="0"/>
      <p:bldP spid="9" grpId="0" animBg="1" autoUpdateAnimBg="0"/>
      <p:bldP spid="10" grpId="0" animBg="1" autoUpdateAnimBg="0"/>
      <p:bldP spid="11" grpId="0" animBg="1" autoUpdateAnimBg="0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85800" y="14763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Using Excel to Compute</a:t>
            </a:r>
            <a:b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</a:b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Exponential Probabilities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700088" y="1117600"/>
            <a:ext cx="5218112" cy="55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Excel Formula Worksheet</a:t>
            </a:r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 rot="5400000">
            <a:off x="314325" y="2665413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7" name="Group 96"/>
          <p:cNvGrpSpPr/>
          <p:nvPr/>
        </p:nvGrpSpPr>
        <p:grpSpPr>
          <a:xfrm>
            <a:off x="588963" y="1704975"/>
            <a:ext cx="8341518" cy="2130425"/>
            <a:chOff x="588963" y="1704975"/>
            <a:chExt cx="8341518" cy="2130425"/>
          </a:xfrm>
        </p:grpSpPr>
        <p:sp>
          <p:nvSpPr>
            <p:cNvPr id="8" name="AutoShape 3"/>
            <p:cNvSpPr>
              <a:spLocks noChangeAspect="1" noChangeArrowheads="1" noTextEdit="1"/>
            </p:cNvSpPr>
            <p:nvPr/>
          </p:nvSpPr>
          <p:spPr bwMode="auto">
            <a:xfrm>
              <a:off x="588963" y="1704975"/>
              <a:ext cx="7994650" cy="2120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9" name="Group 7"/>
            <p:cNvGrpSpPr>
              <a:grpSpLocks/>
            </p:cNvGrpSpPr>
            <p:nvPr/>
          </p:nvGrpSpPr>
          <p:grpSpPr bwMode="auto">
            <a:xfrm>
              <a:off x="588964" y="1719490"/>
              <a:ext cx="412750" cy="346074"/>
              <a:chOff x="371" y="1074"/>
              <a:chExt cx="5003" cy="1325"/>
            </a:xfrm>
          </p:grpSpPr>
          <p:sp>
            <p:nvSpPr>
              <p:cNvPr id="93" name="Rectangle 5"/>
              <p:cNvSpPr>
                <a:spLocks noChangeArrowheads="1"/>
              </p:cNvSpPr>
              <p:nvPr/>
            </p:nvSpPr>
            <p:spPr bwMode="auto">
              <a:xfrm>
                <a:off x="371" y="1074"/>
                <a:ext cx="5003" cy="6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Rectangle 6"/>
              <p:cNvSpPr>
                <a:spLocks noChangeArrowheads="1"/>
              </p:cNvSpPr>
              <p:nvPr/>
            </p:nvSpPr>
            <p:spPr bwMode="auto">
              <a:xfrm>
                <a:off x="371" y="1737"/>
                <a:ext cx="5003" cy="66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986632" y="1713706"/>
              <a:ext cx="7935118" cy="319881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588963" y="2014764"/>
              <a:ext cx="412750" cy="625249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982070" y="2029278"/>
              <a:ext cx="7935912" cy="610735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588963" y="2622550"/>
              <a:ext cx="412750" cy="901700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985838" y="2622550"/>
              <a:ext cx="1790700" cy="901700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2767807" y="2640013"/>
              <a:ext cx="6162674" cy="961117"/>
            </a:xfrm>
            <a:prstGeom prst="rect">
              <a:avLst/>
            </a:prstGeom>
            <a:solidFill>
              <a:srgbClr val="018B9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588963" y="3506788"/>
              <a:ext cx="412750" cy="311150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985837" y="3530032"/>
              <a:ext cx="7935913" cy="302419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20"/>
            <p:cNvSpPr>
              <a:spLocks noChangeArrowheads="1"/>
            </p:cNvSpPr>
            <p:nvPr/>
          </p:nvSpPr>
          <p:spPr bwMode="auto">
            <a:xfrm>
              <a:off x="1812926" y="1722438"/>
              <a:ext cx="258763" cy="311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21"/>
            <p:cNvSpPr>
              <a:spLocks noChangeArrowheads="1"/>
            </p:cNvSpPr>
            <p:nvPr/>
          </p:nvSpPr>
          <p:spPr bwMode="auto">
            <a:xfrm>
              <a:off x="5567363" y="1722438"/>
              <a:ext cx="258763" cy="311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B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22"/>
            <p:cNvSpPr>
              <a:spLocks noChangeArrowheads="1"/>
            </p:cNvSpPr>
            <p:nvPr/>
          </p:nvSpPr>
          <p:spPr bwMode="auto">
            <a:xfrm>
              <a:off x="744538" y="2051050"/>
              <a:ext cx="223838" cy="311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23"/>
            <p:cNvSpPr>
              <a:spLocks noChangeArrowheads="1"/>
            </p:cNvSpPr>
            <p:nvPr/>
          </p:nvSpPr>
          <p:spPr bwMode="auto">
            <a:xfrm>
              <a:off x="744538" y="2346325"/>
              <a:ext cx="223838" cy="311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1036638" y="2346325"/>
              <a:ext cx="173038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2811463" y="2346325"/>
              <a:ext cx="173038" cy="311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744538" y="2640013"/>
              <a:ext cx="223838" cy="311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1036638" y="2640013"/>
              <a:ext cx="309563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P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28"/>
            <p:cNvSpPr>
              <a:spLocks noChangeArrowheads="1"/>
            </p:cNvSpPr>
            <p:nvPr/>
          </p:nvSpPr>
          <p:spPr bwMode="auto">
            <a:xfrm>
              <a:off x="1295401" y="2640013"/>
              <a:ext cx="173038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(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Rectangle 29"/>
            <p:cNvSpPr>
              <a:spLocks noChangeArrowheads="1"/>
            </p:cNvSpPr>
            <p:nvPr/>
          </p:nvSpPr>
          <p:spPr bwMode="auto">
            <a:xfrm>
              <a:off x="1363663" y="2640013"/>
              <a:ext cx="223838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Rectangle 31"/>
            <p:cNvSpPr>
              <a:spLocks noChangeArrowheads="1"/>
            </p:cNvSpPr>
            <p:nvPr/>
          </p:nvSpPr>
          <p:spPr bwMode="auto">
            <a:xfrm>
              <a:off x="1571626" y="2640013"/>
              <a:ext cx="13465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sng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&lt;</a:t>
              </a:r>
              <a:endParaRPr kumimoji="0" lang="en-US" sz="1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ectangle 33"/>
            <p:cNvSpPr>
              <a:spLocks noChangeArrowheads="1"/>
            </p:cNvSpPr>
            <p:nvPr/>
          </p:nvSpPr>
          <p:spPr bwMode="auto">
            <a:xfrm>
              <a:off x="1708151" y="2640013"/>
              <a:ext cx="550863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18)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Rectangle 34"/>
            <p:cNvSpPr>
              <a:spLocks noChangeArrowheads="1"/>
            </p:cNvSpPr>
            <p:nvPr/>
          </p:nvSpPr>
          <p:spPr bwMode="auto">
            <a:xfrm>
              <a:off x="2811463" y="2640013"/>
              <a:ext cx="3117850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=EXPON.DIST(18,1/15,TRUE)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Rectangle 35"/>
            <p:cNvSpPr>
              <a:spLocks noChangeArrowheads="1"/>
            </p:cNvSpPr>
            <p:nvPr/>
          </p:nvSpPr>
          <p:spPr bwMode="auto">
            <a:xfrm>
              <a:off x="744538" y="2935288"/>
              <a:ext cx="223838" cy="311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ectangle 36"/>
            <p:cNvSpPr>
              <a:spLocks noChangeArrowheads="1"/>
            </p:cNvSpPr>
            <p:nvPr/>
          </p:nvSpPr>
          <p:spPr bwMode="auto">
            <a:xfrm>
              <a:off x="1036638" y="2935288"/>
              <a:ext cx="309563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P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ectangle 37"/>
            <p:cNvSpPr>
              <a:spLocks noChangeArrowheads="1"/>
            </p:cNvSpPr>
            <p:nvPr/>
          </p:nvSpPr>
          <p:spPr bwMode="auto">
            <a:xfrm>
              <a:off x="1295401" y="2935288"/>
              <a:ext cx="361950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(6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38"/>
            <p:cNvSpPr>
              <a:spLocks noChangeArrowheads="1"/>
            </p:cNvSpPr>
            <p:nvPr/>
          </p:nvSpPr>
          <p:spPr bwMode="auto">
            <a:xfrm>
              <a:off x="1554163" y="2935288"/>
              <a:ext cx="13465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sng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&lt;</a:t>
              </a:r>
              <a:endParaRPr kumimoji="0" lang="en-US" sz="1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Rectangle 40"/>
            <p:cNvSpPr>
              <a:spLocks noChangeArrowheads="1"/>
            </p:cNvSpPr>
            <p:nvPr/>
          </p:nvSpPr>
          <p:spPr bwMode="auto">
            <a:xfrm>
              <a:off x="1692276" y="2935288"/>
              <a:ext cx="173038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Rectangle 41"/>
            <p:cNvSpPr>
              <a:spLocks noChangeArrowheads="1"/>
            </p:cNvSpPr>
            <p:nvPr/>
          </p:nvSpPr>
          <p:spPr bwMode="auto">
            <a:xfrm>
              <a:off x="1760538" y="2935288"/>
              <a:ext cx="223838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Rectangle 42"/>
            <p:cNvSpPr>
              <a:spLocks noChangeArrowheads="1"/>
            </p:cNvSpPr>
            <p:nvPr/>
          </p:nvSpPr>
          <p:spPr bwMode="auto">
            <a:xfrm>
              <a:off x="1898651" y="2935288"/>
              <a:ext cx="173038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Rectangle 43"/>
            <p:cNvSpPr>
              <a:spLocks noChangeArrowheads="1"/>
            </p:cNvSpPr>
            <p:nvPr/>
          </p:nvSpPr>
          <p:spPr bwMode="auto">
            <a:xfrm>
              <a:off x="1966913" y="2935288"/>
              <a:ext cx="13465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sng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&lt;</a:t>
              </a:r>
              <a:endParaRPr kumimoji="0" lang="en-US" sz="1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Rectangle 45"/>
            <p:cNvSpPr>
              <a:spLocks noChangeArrowheads="1"/>
            </p:cNvSpPr>
            <p:nvPr/>
          </p:nvSpPr>
          <p:spPr bwMode="auto">
            <a:xfrm>
              <a:off x="2105026" y="2935288"/>
              <a:ext cx="550863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18)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Rectangle 46"/>
            <p:cNvSpPr>
              <a:spLocks noChangeArrowheads="1"/>
            </p:cNvSpPr>
            <p:nvPr/>
          </p:nvSpPr>
          <p:spPr bwMode="auto">
            <a:xfrm>
              <a:off x="2811463" y="2935288"/>
              <a:ext cx="6110288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=EXPON.DIST(18,1/15,TRUE)-EXPON.DIST(6,1/15,TRUE)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Rectangle 47"/>
            <p:cNvSpPr>
              <a:spLocks noChangeArrowheads="1"/>
            </p:cNvSpPr>
            <p:nvPr/>
          </p:nvSpPr>
          <p:spPr bwMode="auto">
            <a:xfrm>
              <a:off x="744538" y="3228975"/>
              <a:ext cx="223838" cy="311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Rectangle 48"/>
            <p:cNvSpPr>
              <a:spLocks noChangeArrowheads="1"/>
            </p:cNvSpPr>
            <p:nvPr/>
          </p:nvSpPr>
          <p:spPr bwMode="auto">
            <a:xfrm>
              <a:off x="1036638" y="3228975"/>
              <a:ext cx="309563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P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Rectangle 49"/>
            <p:cNvSpPr>
              <a:spLocks noChangeArrowheads="1"/>
            </p:cNvSpPr>
            <p:nvPr/>
          </p:nvSpPr>
          <p:spPr bwMode="auto">
            <a:xfrm>
              <a:off x="1295401" y="3228975"/>
              <a:ext cx="173038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(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Rectangle 50"/>
            <p:cNvSpPr>
              <a:spLocks noChangeArrowheads="1"/>
            </p:cNvSpPr>
            <p:nvPr/>
          </p:nvSpPr>
          <p:spPr bwMode="auto">
            <a:xfrm>
              <a:off x="1363663" y="3228975"/>
              <a:ext cx="223838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Rectangle 52"/>
            <p:cNvSpPr>
              <a:spLocks noChangeArrowheads="1"/>
            </p:cNvSpPr>
            <p:nvPr/>
          </p:nvSpPr>
          <p:spPr bwMode="auto">
            <a:xfrm>
              <a:off x="1571626" y="3228975"/>
              <a:ext cx="13465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sng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&gt;</a:t>
              </a:r>
              <a:endParaRPr kumimoji="0" lang="en-US" sz="1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Rectangle 54"/>
            <p:cNvSpPr>
              <a:spLocks noChangeArrowheads="1"/>
            </p:cNvSpPr>
            <p:nvPr/>
          </p:nvSpPr>
          <p:spPr bwMode="auto">
            <a:xfrm>
              <a:off x="1708151" y="3228975"/>
              <a:ext cx="430213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8)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Rectangle 55"/>
            <p:cNvSpPr>
              <a:spLocks noChangeArrowheads="1"/>
            </p:cNvSpPr>
            <p:nvPr/>
          </p:nvSpPr>
          <p:spPr bwMode="auto">
            <a:xfrm>
              <a:off x="2811463" y="3228975"/>
              <a:ext cx="322580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=1-EXPON.DIST(8,1/15,TRUE)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Rectangle 56"/>
            <p:cNvSpPr>
              <a:spLocks noChangeArrowheads="1"/>
            </p:cNvSpPr>
            <p:nvPr/>
          </p:nvSpPr>
          <p:spPr bwMode="auto">
            <a:xfrm>
              <a:off x="744538" y="3524250"/>
              <a:ext cx="223838" cy="311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Rectangle 57"/>
            <p:cNvSpPr>
              <a:spLocks noChangeArrowheads="1"/>
            </p:cNvSpPr>
            <p:nvPr/>
          </p:nvSpPr>
          <p:spPr bwMode="auto">
            <a:xfrm>
              <a:off x="1036638" y="3524250"/>
              <a:ext cx="173038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Rectangle 58"/>
            <p:cNvSpPr>
              <a:spLocks noChangeArrowheads="1"/>
            </p:cNvSpPr>
            <p:nvPr/>
          </p:nvSpPr>
          <p:spPr bwMode="auto">
            <a:xfrm>
              <a:off x="2811463" y="3524250"/>
              <a:ext cx="173038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Rectangle 59"/>
            <p:cNvSpPr>
              <a:spLocks noChangeArrowheads="1"/>
            </p:cNvSpPr>
            <p:nvPr/>
          </p:nvSpPr>
          <p:spPr bwMode="auto">
            <a:xfrm>
              <a:off x="2655888" y="2051050"/>
              <a:ext cx="4256088" cy="311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Probabilities:  Exponential Distribution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Line 64"/>
            <p:cNvSpPr>
              <a:spLocks noChangeShapeType="1"/>
            </p:cNvSpPr>
            <p:nvPr/>
          </p:nvSpPr>
          <p:spPr bwMode="auto">
            <a:xfrm>
              <a:off x="2759076" y="1722438"/>
              <a:ext cx="0" cy="2936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Rectangle 65"/>
            <p:cNvSpPr>
              <a:spLocks noChangeArrowheads="1"/>
            </p:cNvSpPr>
            <p:nvPr/>
          </p:nvSpPr>
          <p:spPr bwMode="auto">
            <a:xfrm>
              <a:off x="2759076" y="1722438"/>
              <a:ext cx="17463" cy="2936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Line 66"/>
            <p:cNvSpPr>
              <a:spLocks noChangeShapeType="1"/>
            </p:cNvSpPr>
            <p:nvPr/>
          </p:nvSpPr>
          <p:spPr bwMode="auto">
            <a:xfrm>
              <a:off x="588963" y="1704975"/>
              <a:ext cx="1588" cy="2112963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Line 68"/>
            <p:cNvSpPr>
              <a:spLocks noChangeShapeType="1"/>
            </p:cNvSpPr>
            <p:nvPr/>
          </p:nvSpPr>
          <p:spPr bwMode="auto">
            <a:xfrm>
              <a:off x="985838" y="1722438"/>
              <a:ext cx="1588" cy="209550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Rectangle 69"/>
            <p:cNvSpPr>
              <a:spLocks noChangeArrowheads="1"/>
            </p:cNvSpPr>
            <p:nvPr/>
          </p:nvSpPr>
          <p:spPr bwMode="auto">
            <a:xfrm>
              <a:off x="985838" y="1707924"/>
              <a:ext cx="15875" cy="21129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Rectangle 71"/>
            <p:cNvSpPr>
              <a:spLocks noChangeArrowheads="1"/>
            </p:cNvSpPr>
            <p:nvPr/>
          </p:nvSpPr>
          <p:spPr bwMode="auto">
            <a:xfrm>
              <a:off x="2759076" y="2331811"/>
              <a:ext cx="17463" cy="14890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Line 72"/>
            <p:cNvSpPr>
              <a:spLocks noChangeShapeType="1"/>
            </p:cNvSpPr>
            <p:nvPr/>
          </p:nvSpPr>
          <p:spPr bwMode="auto">
            <a:xfrm>
              <a:off x="8905641" y="1722438"/>
              <a:ext cx="1588" cy="209550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Line 78"/>
            <p:cNvSpPr>
              <a:spLocks noChangeShapeType="1"/>
            </p:cNvSpPr>
            <p:nvPr/>
          </p:nvSpPr>
          <p:spPr bwMode="auto">
            <a:xfrm>
              <a:off x="606426" y="2328863"/>
              <a:ext cx="8297042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Rectangle 75"/>
            <p:cNvSpPr>
              <a:spLocks noChangeArrowheads="1"/>
            </p:cNvSpPr>
            <p:nvPr/>
          </p:nvSpPr>
          <p:spPr bwMode="auto">
            <a:xfrm>
              <a:off x="606426" y="1704975"/>
              <a:ext cx="8315325" cy="174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Line 76"/>
            <p:cNvSpPr>
              <a:spLocks noChangeShapeType="1"/>
            </p:cNvSpPr>
            <p:nvPr/>
          </p:nvSpPr>
          <p:spPr bwMode="auto">
            <a:xfrm>
              <a:off x="606426" y="2014764"/>
              <a:ext cx="8297042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Line 80"/>
            <p:cNvSpPr>
              <a:spLocks noChangeShapeType="1"/>
            </p:cNvSpPr>
            <p:nvPr/>
          </p:nvSpPr>
          <p:spPr bwMode="auto">
            <a:xfrm>
              <a:off x="606426" y="2622550"/>
              <a:ext cx="8297042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Line 82"/>
            <p:cNvSpPr>
              <a:spLocks noChangeShapeType="1"/>
            </p:cNvSpPr>
            <p:nvPr/>
          </p:nvSpPr>
          <p:spPr bwMode="auto">
            <a:xfrm>
              <a:off x="606426" y="2917825"/>
              <a:ext cx="8297042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Line 84"/>
            <p:cNvSpPr>
              <a:spLocks noChangeShapeType="1"/>
            </p:cNvSpPr>
            <p:nvPr/>
          </p:nvSpPr>
          <p:spPr bwMode="auto">
            <a:xfrm>
              <a:off x="606426" y="3226027"/>
              <a:ext cx="8297042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Line 86"/>
            <p:cNvSpPr>
              <a:spLocks noChangeShapeType="1"/>
            </p:cNvSpPr>
            <p:nvPr/>
          </p:nvSpPr>
          <p:spPr bwMode="auto">
            <a:xfrm>
              <a:off x="606426" y="3521302"/>
              <a:ext cx="8297042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Line 88"/>
            <p:cNvSpPr>
              <a:spLocks noChangeShapeType="1"/>
            </p:cNvSpPr>
            <p:nvPr/>
          </p:nvSpPr>
          <p:spPr bwMode="auto">
            <a:xfrm>
              <a:off x="606426" y="3814989"/>
              <a:ext cx="8297042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Right Triangle 5"/>
            <p:cNvSpPr/>
            <p:nvPr/>
          </p:nvSpPr>
          <p:spPr bwMode="auto">
            <a:xfrm flipH="1">
              <a:off x="659267" y="1764961"/>
              <a:ext cx="318634" cy="246742"/>
            </a:xfrm>
            <a:prstGeom prst="rtTriangle">
              <a:avLst/>
            </a:prstGeom>
            <a:solidFill>
              <a:srgbClr val="680000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Reference Serif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89833282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75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85800" y="14763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Using Excel to Compute</a:t>
            </a:r>
            <a:b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</a:b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Exponential Probabilities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700088" y="1117600"/>
            <a:ext cx="5218112" cy="55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Excel </a:t>
            </a:r>
            <a:r>
              <a:rPr lang="en-US" sz="24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Value </a:t>
            </a:r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Worksheet</a:t>
            </a:r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 rot="5400000">
            <a:off x="314325" y="2665413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7" name="Group 66"/>
          <p:cNvGrpSpPr/>
          <p:nvPr/>
        </p:nvGrpSpPr>
        <p:grpSpPr>
          <a:xfrm>
            <a:off x="588963" y="1704975"/>
            <a:ext cx="8341518" cy="2130425"/>
            <a:chOff x="588963" y="1704975"/>
            <a:chExt cx="8341518" cy="2130425"/>
          </a:xfrm>
        </p:grpSpPr>
        <p:sp>
          <p:nvSpPr>
            <p:cNvPr id="5" name="AutoShape 3"/>
            <p:cNvSpPr>
              <a:spLocks noChangeAspect="1" noChangeArrowheads="1" noTextEdit="1"/>
            </p:cNvSpPr>
            <p:nvPr/>
          </p:nvSpPr>
          <p:spPr bwMode="auto">
            <a:xfrm>
              <a:off x="588963" y="1704975"/>
              <a:ext cx="7994650" cy="2120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" name="Group 7"/>
            <p:cNvGrpSpPr>
              <a:grpSpLocks/>
            </p:cNvGrpSpPr>
            <p:nvPr/>
          </p:nvGrpSpPr>
          <p:grpSpPr bwMode="auto">
            <a:xfrm>
              <a:off x="588964" y="1719490"/>
              <a:ext cx="412750" cy="346074"/>
              <a:chOff x="371" y="1074"/>
              <a:chExt cx="5003" cy="1325"/>
            </a:xfrm>
          </p:grpSpPr>
          <p:sp>
            <p:nvSpPr>
              <p:cNvPr id="7" name="Rectangle 5"/>
              <p:cNvSpPr>
                <a:spLocks noChangeArrowheads="1"/>
              </p:cNvSpPr>
              <p:nvPr/>
            </p:nvSpPr>
            <p:spPr bwMode="auto">
              <a:xfrm>
                <a:off x="371" y="1074"/>
                <a:ext cx="5003" cy="6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371" y="1737"/>
                <a:ext cx="5003" cy="66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986632" y="1713706"/>
              <a:ext cx="7935118" cy="319881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588963" y="2014764"/>
              <a:ext cx="412750" cy="625249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982070" y="2029278"/>
              <a:ext cx="7935912" cy="610735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588963" y="2622550"/>
              <a:ext cx="412750" cy="901700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985838" y="2622550"/>
              <a:ext cx="1790700" cy="901700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2767807" y="2640013"/>
              <a:ext cx="6162674" cy="961117"/>
            </a:xfrm>
            <a:prstGeom prst="rect">
              <a:avLst/>
            </a:prstGeom>
            <a:solidFill>
              <a:srgbClr val="018B9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588963" y="3506788"/>
              <a:ext cx="412750" cy="311150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8"/>
            <p:cNvSpPr>
              <a:spLocks noChangeArrowheads="1"/>
            </p:cNvSpPr>
            <p:nvPr/>
          </p:nvSpPr>
          <p:spPr bwMode="auto">
            <a:xfrm>
              <a:off x="985837" y="3530032"/>
              <a:ext cx="7935913" cy="302419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20"/>
            <p:cNvSpPr>
              <a:spLocks noChangeArrowheads="1"/>
            </p:cNvSpPr>
            <p:nvPr/>
          </p:nvSpPr>
          <p:spPr bwMode="auto">
            <a:xfrm>
              <a:off x="1812926" y="1722438"/>
              <a:ext cx="258763" cy="311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21"/>
            <p:cNvSpPr>
              <a:spLocks noChangeArrowheads="1"/>
            </p:cNvSpPr>
            <p:nvPr/>
          </p:nvSpPr>
          <p:spPr bwMode="auto">
            <a:xfrm>
              <a:off x="5567363" y="1722438"/>
              <a:ext cx="258763" cy="311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B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22"/>
            <p:cNvSpPr>
              <a:spLocks noChangeArrowheads="1"/>
            </p:cNvSpPr>
            <p:nvPr/>
          </p:nvSpPr>
          <p:spPr bwMode="auto">
            <a:xfrm>
              <a:off x="744538" y="2051050"/>
              <a:ext cx="223838" cy="311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23"/>
            <p:cNvSpPr>
              <a:spLocks noChangeArrowheads="1"/>
            </p:cNvSpPr>
            <p:nvPr/>
          </p:nvSpPr>
          <p:spPr bwMode="auto">
            <a:xfrm>
              <a:off x="744538" y="2346325"/>
              <a:ext cx="223838" cy="311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24"/>
            <p:cNvSpPr>
              <a:spLocks noChangeArrowheads="1"/>
            </p:cNvSpPr>
            <p:nvPr/>
          </p:nvSpPr>
          <p:spPr bwMode="auto">
            <a:xfrm>
              <a:off x="1036638" y="2346325"/>
              <a:ext cx="173038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25"/>
            <p:cNvSpPr>
              <a:spLocks noChangeArrowheads="1"/>
            </p:cNvSpPr>
            <p:nvPr/>
          </p:nvSpPr>
          <p:spPr bwMode="auto">
            <a:xfrm>
              <a:off x="2811463" y="2346325"/>
              <a:ext cx="173038" cy="311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26"/>
            <p:cNvSpPr>
              <a:spLocks noChangeArrowheads="1"/>
            </p:cNvSpPr>
            <p:nvPr/>
          </p:nvSpPr>
          <p:spPr bwMode="auto">
            <a:xfrm>
              <a:off x="744538" y="2640013"/>
              <a:ext cx="223838" cy="311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27"/>
            <p:cNvSpPr>
              <a:spLocks noChangeArrowheads="1"/>
            </p:cNvSpPr>
            <p:nvPr/>
          </p:nvSpPr>
          <p:spPr bwMode="auto">
            <a:xfrm>
              <a:off x="1036638" y="2640013"/>
              <a:ext cx="309563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P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28"/>
            <p:cNvSpPr>
              <a:spLocks noChangeArrowheads="1"/>
            </p:cNvSpPr>
            <p:nvPr/>
          </p:nvSpPr>
          <p:spPr bwMode="auto">
            <a:xfrm>
              <a:off x="1295401" y="2640013"/>
              <a:ext cx="173038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(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29"/>
            <p:cNvSpPr>
              <a:spLocks noChangeArrowheads="1"/>
            </p:cNvSpPr>
            <p:nvPr/>
          </p:nvSpPr>
          <p:spPr bwMode="auto">
            <a:xfrm>
              <a:off x="1363663" y="2640013"/>
              <a:ext cx="223838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31"/>
            <p:cNvSpPr>
              <a:spLocks noChangeArrowheads="1"/>
            </p:cNvSpPr>
            <p:nvPr/>
          </p:nvSpPr>
          <p:spPr bwMode="auto">
            <a:xfrm>
              <a:off x="1571626" y="2640013"/>
              <a:ext cx="13465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sng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&lt;</a:t>
              </a:r>
              <a:endParaRPr kumimoji="0" lang="en-US" sz="1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33"/>
            <p:cNvSpPr>
              <a:spLocks noChangeArrowheads="1"/>
            </p:cNvSpPr>
            <p:nvPr/>
          </p:nvSpPr>
          <p:spPr bwMode="auto">
            <a:xfrm>
              <a:off x="1708151" y="2640013"/>
              <a:ext cx="550863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18)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34"/>
            <p:cNvSpPr>
              <a:spLocks noChangeArrowheads="1"/>
            </p:cNvSpPr>
            <p:nvPr/>
          </p:nvSpPr>
          <p:spPr bwMode="auto">
            <a:xfrm>
              <a:off x="2811463" y="2640013"/>
              <a:ext cx="70532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0.6988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35"/>
            <p:cNvSpPr>
              <a:spLocks noChangeArrowheads="1"/>
            </p:cNvSpPr>
            <p:nvPr/>
          </p:nvSpPr>
          <p:spPr bwMode="auto">
            <a:xfrm>
              <a:off x="744538" y="2935288"/>
              <a:ext cx="223838" cy="311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36"/>
            <p:cNvSpPr>
              <a:spLocks noChangeArrowheads="1"/>
            </p:cNvSpPr>
            <p:nvPr/>
          </p:nvSpPr>
          <p:spPr bwMode="auto">
            <a:xfrm>
              <a:off x="1036638" y="2935288"/>
              <a:ext cx="309563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P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Rectangle 37"/>
            <p:cNvSpPr>
              <a:spLocks noChangeArrowheads="1"/>
            </p:cNvSpPr>
            <p:nvPr/>
          </p:nvSpPr>
          <p:spPr bwMode="auto">
            <a:xfrm>
              <a:off x="1295401" y="2935288"/>
              <a:ext cx="361950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(6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Rectangle 38"/>
            <p:cNvSpPr>
              <a:spLocks noChangeArrowheads="1"/>
            </p:cNvSpPr>
            <p:nvPr/>
          </p:nvSpPr>
          <p:spPr bwMode="auto">
            <a:xfrm>
              <a:off x="1554163" y="2935288"/>
              <a:ext cx="13465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sng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&lt;</a:t>
              </a:r>
              <a:endParaRPr kumimoji="0" lang="en-US" sz="1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Rectangle 40"/>
            <p:cNvSpPr>
              <a:spLocks noChangeArrowheads="1"/>
            </p:cNvSpPr>
            <p:nvPr/>
          </p:nvSpPr>
          <p:spPr bwMode="auto">
            <a:xfrm>
              <a:off x="1692276" y="2935288"/>
              <a:ext cx="173038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Rectangle 41"/>
            <p:cNvSpPr>
              <a:spLocks noChangeArrowheads="1"/>
            </p:cNvSpPr>
            <p:nvPr/>
          </p:nvSpPr>
          <p:spPr bwMode="auto">
            <a:xfrm>
              <a:off x="1760538" y="2935288"/>
              <a:ext cx="223838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ectangle 42"/>
            <p:cNvSpPr>
              <a:spLocks noChangeArrowheads="1"/>
            </p:cNvSpPr>
            <p:nvPr/>
          </p:nvSpPr>
          <p:spPr bwMode="auto">
            <a:xfrm>
              <a:off x="1898651" y="2935288"/>
              <a:ext cx="173038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Rectangle 43"/>
            <p:cNvSpPr>
              <a:spLocks noChangeArrowheads="1"/>
            </p:cNvSpPr>
            <p:nvPr/>
          </p:nvSpPr>
          <p:spPr bwMode="auto">
            <a:xfrm>
              <a:off x="1966913" y="2935288"/>
              <a:ext cx="13465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sng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&lt;</a:t>
              </a:r>
              <a:endParaRPr kumimoji="0" lang="en-US" sz="1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Rectangle 45"/>
            <p:cNvSpPr>
              <a:spLocks noChangeArrowheads="1"/>
            </p:cNvSpPr>
            <p:nvPr/>
          </p:nvSpPr>
          <p:spPr bwMode="auto">
            <a:xfrm>
              <a:off x="2105026" y="2935288"/>
              <a:ext cx="550863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18)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ectangle 46"/>
            <p:cNvSpPr>
              <a:spLocks noChangeArrowheads="1"/>
            </p:cNvSpPr>
            <p:nvPr/>
          </p:nvSpPr>
          <p:spPr bwMode="auto">
            <a:xfrm>
              <a:off x="2811463" y="2935288"/>
              <a:ext cx="70532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 smtClean="0"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0.3691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ectangle 47"/>
            <p:cNvSpPr>
              <a:spLocks noChangeArrowheads="1"/>
            </p:cNvSpPr>
            <p:nvPr/>
          </p:nvSpPr>
          <p:spPr bwMode="auto">
            <a:xfrm>
              <a:off x="744538" y="3228975"/>
              <a:ext cx="223838" cy="311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48"/>
            <p:cNvSpPr>
              <a:spLocks noChangeArrowheads="1"/>
            </p:cNvSpPr>
            <p:nvPr/>
          </p:nvSpPr>
          <p:spPr bwMode="auto">
            <a:xfrm>
              <a:off x="1036638" y="3228975"/>
              <a:ext cx="309563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P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Rectangle 49"/>
            <p:cNvSpPr>
              <a:spLocks noChangeArrowheads="1"/>
            </p:cNvSpPr>
            <p:nvPr/>
          </p:nvSpPr>
          <p:spPr bwMode="auto">
            <a:xfrm>
              <a:off x="1295401" y="3228975"/>
              <a:ext cx="173038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(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Rectangle 50"/>
            <p:cNvSpPr>
              <a:spLocks noChangeArrowheads="1"/>
            </p:cNvSpPr>
            <p:nvPr/>
          </p:nvSpPr>
          <p:spPr bwMode="auto">
            <a:xfrm>
              <a:off x="1363663" y="3228975"/>
              <a:ext cx="223838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Rectangle 52"/>
            <p:cNvSpPr>
              <a:spLocks noChangeArrowheads="1"/>
            </p:cNvSpPr>
            <p:nvPr/>
          </p:nvSpPr>
          <p:spPr bwMode="auto">
            <a:xfrm>
              <a:off x="1571626" y="3228975"/>
              <a:ext cx="13465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sng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&gt;</a:t>
              </a:r>
              <a:endParaRPr kumimoji="0" lang="en-US" sz="1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Rectangle 54"/>
            <p:cNvSpPr>
              <a:spLocks noChangeArrowheads="1"/>
            </p:cNvSpPr>
            <p:nvPr/>
          </p:nvSpPr>
          <p:spPr bwMode="auto">
            <a:xfrm>
              <a:off x="1708151" y="3228975"/>
              <a:ext cx="430213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8)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Rectangle 55"/>
            <p:cNvSpPr>
              <a:spLocks noChangeArrowheads="1"/>
            </p:cNvSpPr>
            <p:nvPr/>
          </p:nvSpPr>
          <p:spPr bwMode="auto">
            <a:xfrm>
              <a:off x="2811463" y="3228975"/>
              <a:ext cx="70532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0.5866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Rectangle 56"/>
            <p:cNvSpPr>
              <a:spLocks noChangeArrowheads="1"/>
            </p:cNvSpPr>
            <p:nvPr/>
          </p:nvSpPr>
          <p:spPr bwMode="auto">
            <a:xfrm>
              <a:off x="744538" y="3524250"/>
              <a:ext cx="223838" cy="311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Rectangle 57"/>
            <p:cNvSpPr>
              <a:spLocks noChangeArrowheads="1"/>
            </p:cNvSpPr>
            <p:nvPr/>
          </p:nvSpPr>
          <p:spPr bwMode="auto">
            <a:xfrm>
              <a:off x="1036638" y="3524250"/>
              <a:ext cx="173038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Rectangle 58"/>
            <p:cNvSpPr>
              <a:spLocks noChangeArrowheads="1"/>
            </p:cNvSpPr>
            <p:nvPr/>
          </p:nvSpPr>
          <p:spPr bwMode="auto">
            <a:xfrm>
              <a:off x="2811463" y="3524250"/>
              <a:ext cx="173038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Rectangle 59"/>
            <p:cNvSpPr>
              <a:spLocks noChangeArrowheads="1"/>
            </p:cNvSpPr>
            <p:nvPr/>
          </p:nvSpPr>
          <p:spPr bwMode="auto">
            <a:xfrm>
              <a:off x="2655888" y="2051050"/>
              <a:ext cx="4256088" cy="311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Probabilities:  Exponential Distribution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Line 64"/>
            <p:cNvSpPr>
              <a:spLocks noChangeShapeType="1"/>
            </p:cNvSpPr>
            <p:nvPr/>
          </p:nvSpPr>
          <p:spPr bwMode="auto">
            <a:xfrm>
              <a:off x="2759076" y="1722438"/>
              <a:ext cx="0" cy="2936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Rectangle 65"/>
            <p:cNvSpPr>
              <a:spLocks noChangeArrowheads="1"/>
            </p:cNvSpPr>
            <p:nvPr/>
          </p:nvSpPr>
          <p:spPr bwMode="auto">
            <a:xfrm>
              <a:off x="2759076" y="1722438"/>
              <a:ext cx="17463" cy="2936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Line 66"/>
            <p:cNvSpPr>
              <a:spLocks noChangeShapeType="1"/>
            </p:cNvSpPr>
            <p:nvPr/>
          </p:nvSpPr>
          <p:spPr bwMode="auto">
            <a:xfrm>
              <a:off x="588963" y="1704975"/>
              <a:ext cx="1588" cy="2112963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68"/>
            <p:cNvSpPr>
              <a:spLocks noChangeShapeType="1"/>
            </p:cNvSpPr>
            <p:nvPr/>
          </p:nvSpPr>
          <p:spPr bwMode="auto">
            <a:xfrm>
              <a:off x="985838" y="1722438"/>
              <a:ext cx="1588" cy="209550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Rectangle 69"/>
            <p:cNvSpPr>
              <a:spLocks noChangeArrowheads="1"/>
            </p:cNvSpPr>
            <p:nvPr/>
          </p:nvSpPr>
          <p:spPr bwMode="auto">
            <a:xfrm>
              <a:off x="985838" y="1707924"/>
              <a:ext cx="15875" cy="21129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Rectangle 71"/>
            <p:cNvSpPr>
              <a:spLocks noChangeArrowheads="1"/>
            </p:cNvSpPr>
            <p:nvPr/>
          </p:nvSpPr>
          <p:spPr bwMode="auto">
            <a:xfrm>
              <a:off x="2759076" y="2331811"/>
              <a:ext cx="17463" cy="14890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Line 72"/>
            <p:cNvSpPr>
              <a:spLocks noChangeShapeType="1"/>
            </p:cNvSpPr>
            <p:nvPr/>
          </p:nvSpPr>
          <p:spPr bwMode="auto">
            <a:xfrm>
              <a:off x="8905641" y="1722438"/>
              <a:ext cx="1588" cy="209550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Line 78"/>
            <p:cNvSpPr>
              <a:spLocks noChangeShapeType="1"/>
            </p:cNvSpPr>
            <p:nvPr/>
          </p:nvSpPr>
          <p:spPr bwMode="auto">
            <a:xfrm>
              <a:off x="606426" y="2328863"/>
              <a:ext cx="8297042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Rectangle 75"/>
            <p:cNvSpPr>
              <a:spLocks noChangeArrowheads="1"/>
            </p:cNvSpPr>
            <p:nvPr/>
          </p:nvSpPr>
          <p:spPr bwMode="auto">
            <a:xfrm>
              <a:off x="606426" y="1704975"/>
              <a:ext cx="8315325" cy="174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Line 76"/>
            <p:cNvSpPr>
              <a:spLocks noChangeShapeType="1"/>
            </p:cNvSpPr>
            <p:nvPr/>
          </p:nvSpPr>
          <p:spPr bwMode="auto">
            <a:xfrm>
              <a:off x="606426" y="2014764"/>
              <a:ext cx="8297042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Line 80"/>
            <p:cNvSpPr>
              <a:spLocks noChangeShapeType="1"/>
            </p:cNvSpPr>
            <p:nvPr/>
          </p:nvSpPr>
          <p:spPr bwMode="auto">
            <a:xfrm>
              <a:off x="606426" y="2622550"/>
              <a:ext cx="8297042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Line 82"/>
            <p:cNvSpPr>
              <a:spLocks noChangeShapeType="1"/>
            </p:cNvSpPr>
            <p:nvPr/>
          </p:nvSpPr>
          <p:spPr bwMode="auto">
            <a:xfrm>
              <a:off x="606426" y="2917825"/>
              <a:ext cx="8297042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Line 84"/>
            <p:cNvSpPr>
              <a:spLocks noChangeShapeType="1"/>
            </p:cNvSpPr>
            <p:nvPr/>
          </p:nvSpPr>
          <p:spPr bwMode="auto">
            <a:xfrm>
              <a:off x="606426" y="3226027"/>
              <a:ext cx="8297042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Line 86"/>
            <p:cNvSpPr>
              <a:spLocks noChangeShapeType="1"/>
            </p:cNvSpPr>
            <p:nvPr/>
          </p:nvSpPr>
          <p:spPr bwMode="auto">
            <a:xfrm>
              <a:off x="606426" y="3521302"/>
              <a:ext cx="8297042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Line 88"/>
            <p:cNvSpPr>
              <a:spLocks noChangeShapeType="1"/>
            </p:cNvSpPr>
            <p:nvPr/>
          </p:nvSpPr>
          <p:spPr bwMode="auto">
            <a:xfrm>
              <a:off x="606426" y="3814989"/>
              <a:ext cx="8297042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Right Triangle 65"/>
            <p:cNvSpPr/>
            <p:nvPr/>
          </p:nvSpPr>
          <p:spPr bwMode="auto">
            <a:xfrm flipH="1">
              <a:off x="659267" y="1764961"/>
              <a:ext cx="318634" cy="246742"/>
            </a:xfrm>
            <a:prstGeom prst="rtTriangle">
              <a:avLst/>
            </a:prstGeom>
            <a:solidFill>
              <a:srgbClr val="680000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Reference Serif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449900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101600"/>
            <a:ext cx="7772400" cy="685800"/>
          </a:xfrm>
          <a:noFill/>
          <a:ln/>
        </p:spPr>
        <p:txBody>
          <a:bodyPr/>
          <a:lstStyle/>
          <a:p>
            <a:r>
              <a:rPr lang="en-US"/>
              <a:t>Exponential Probability Distribution</a:t>
            </a: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690563" y="1114425"/>
            <a:ext cx="6648450" cy="490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Example:  Al’s Full-Service Pump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1008063" y="1609725"/>
            <a:ext cx="7505700" cy="2738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The time between arrivals of cars at Al’s full-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service gas pump follows an exponential probability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distribution with a mean time between arrivals of 3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minutes.  Al would like to know the probability that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the time between two successive arrivals will be 2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minutes or less.</a:t>
            </a:r>
          </a:p>
        </p:txBody>
      </p:sp>
      <p:sp>
        <p:nvSpPr>
          <p:cNvPr id="22539" name="AutoShape 11"/>
          <p:cNvSpPr>
            <a:spLocks noChangeArrowheads="1"/>
          </p:cNvSpPr>
          <p:nvPr/>
        </p:nvSpPr>
        <p:spPr bwMode="auto">
          <a:xfrm rot="5400000">
            <a:off x="752475" y="17272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7" grpId="0" autoUpdateAnimBg="0"/>
      <p:bldP spid="22539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61" name="Rectangle 109"/>
          <p:cNvSpPr>
            <a:spLocks noChangeArrowheads="1"/>
          </p:cNvSpPr>
          <p:nvPr/>
        </p:nvSpPr>
        <p:spPr bwMode="auto">
          <a:xfrm>
            <a:off x="1400175" y="1703388"/>
            <a:ext cx="6276975" cy="4287837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7099300" y="4605338"/>
            <a:ext cx="3333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 i="1">
                <a:effectLst/>
                <a:latin typeface="Book Antiqua" pitchFamily="18" charset="0"/>
              </a:rPr>
              <a:t>x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1803400" y="1843088"/>
            <a:ext cx="620713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 i="1">
                <a:effectLst/>
                <a:latin typeface="Book Antiqua" pitchFamily="18" charset="0"/>
              </a:rPr>
              <a:t>f</a:t>
            </a:r>
            <a:r>
              <a:rPr lang="en-US" sz="2400">
                <a:effectLst/>
                <a:latin typeface="Book Antiqua" pitchFamily="18" charset="0"/>
              </a:rPr>
              <a:t>(</a:t>
            </a:r>
            <a:r>
              <a:rPr lang="en-US" sz="2400" i="1">
                <a:effectLst/>
                <a:latin typeface="Book Antiqua" pitchFamily="18" charset="0"/>
              </a:rPr>
              <a:t>x</a:t>
            </a:r>
            <a:r>
              <a:rPr lang="en-US" sz="2400">
                <a:effectLst/>
                <a:latin typeface="Book Antiqua" pitchFamily="18" charset="0"/>
              </a:rPr>
              <a:t>)</a:t>
            </a:r>
          </a:p>
        </p:txBody>
      </p:sp>
      <p:grpSp>
        <p:nvGrpSpPr>
          <p:cNvPr id="23664" name="Group 112"/>
          <p:cNvGrpSpPr>
            <a:grpSpLocks/>
          </p:cNvGrpSpPr>
          <p:nvPr/>
        </p:nvGrpSpPr>
        <p:grpSpPr bwMode="auto">
          <a:xfrm>
            <a:off x="1976438" y="2752725"/>
            <a:ext cx="215900" cy="1562100"/>
            <a:chOff x="1297" y="1734"/>
            <a:chExt cx="136" cy="984"/>
          </a:xfrm>
        </p:grpSpPr>
        <p:sp>
          <p:nvSpPr>
            <p:cNvPr id="23558" name="Line 6"/>
            <p:cNvSpPr>
              <a:spLocks noChangeShapeType="1"/>
            </p:cNvSpPr>
            <p:nvPr/>
          </p:nvSpPr>
          <p:spPr bwMode="auto">
            <a:xfrm>
              <a:off x="1297" y="2718"/>
              <a:ext cx="1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59" name="Line 7"/>
            <p:cNvSpPr>
              <a:spLocks noChangeShapeType="1"/>
            </p:cNvSpPr>
            <p:nvPr/>
          </p:nvSpPr>
          <p:spPr bwMode="auto">
            <a:xfrm>
              <a:off x="1309" y="2394"/>
              <a:ext cx="1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0" name="Line 8"/>
            <p:cNvSpPr>
              <a:spLocks noChangeShapeType="1"/>
            </p:cNvSpPr>
            <p:nvPr/>
          </p:nvSpPr>
          <p:spPr bwMode="auto">
            <a:xfrm>
              <a:off x="1309" y="2070"/>
              <a:ext cx="1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1" name="Line 9"/>
            <p:cNvSpPr>
              <a:spLocks noChangeShapeType="1"/>
            </p:cNvSpPr>
            <p:nvPr/>
          </p:nvSpPr>
          <p:spPr bwMode="auto">
            <a:xfrm>
              <a:off x="1309" y="1734"/>
              <a:ext cx="1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665" name="Group 113"/>
          <p:cNvGrpSpPr>
            <a:grpSpLocks/>
          </p:cNvGrpSpPr>
          <p:nvPr/>
        </p:nvGrpSpPr>
        <p:grpSpPr bwMode="auto">
          <a:xfrm>
            <a:off x="1536700" y="2547938"/>
            <a:ext cx="428625" cy="1978025"/>
            <a:chOff x="1020" y="1605"/>
            <a:chExt cx="270" cy="1246"/>
          </a:xfrm>
        </p:grpSpPr>
        <p:sp>
          <p:nvSpPr>
            <p:cNvPr id="23562" name="Rectangle 10"/>
            <p:cNvSpPr>
              <a:spLocks noChangeArrowheads="1"/>
            </p:cNvSpPr>
            <p:nvPr/>
          </p:nvSpPr>
          <p:spPr bwMode="auto">
            <a:xfrm>
              <a:off x="1020" y="2565"/>
              <a:ext cx="25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2400">
                  <a:effectLst/>
                  <a:latin typeface="Book Antiqua" pitchFamily="18" charset="0"/>
                </a:rPr>
                <a:t>.1</a:t>
              </a:r>
            </a:p>
          </p:txBody>
        </p:sp>
        <p:sp>
          <p:nvSpPr>
            <p:cNvPr id="23563" name="Rectangle 11"/>
            <p:cNvSpPr>
              <a:spLocks noChangeArrowheads="1"/>
            </p:cNvSpPr>
            <p:nvPr/>
          </p:nvSpPr>
          <p:spPr bwMode="auto">
            <a:xfrm>
              <a:off x="1032" y="1929"/>
              <a:ext cx="25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2400">
                  <a:effectLst/>
                  <a:latin typeface="Book Antiqua" pitchFamily="18" charset="0"/>
                </a:rPr>
                <a:t>.3</a:t>
              </a:r>
            </a:p>
          </p:txBody>
        </p:sp>
        <p:sp>
          <p:nvSpPr>
            <p:cNvPr id="23564" name="Rectangle 12"/>
            <p:cNvSpPr>
              <a:spLocks noChangeArrowheads="1"/>
            </p:cNvSpPr>
            <p:nvPr/>
          </p:nvSpPr>
          <p:spPr bwMode="auto">
            <a:xfrm>
              <a:off x="1032" y="1605"/>
              <a:ext cx="25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2400">
                  <a:effectLst/>
                  <a:latin typeface="Book Antiqua" pitchFamily="18" charset="0"/>
                </a:rPr>
                <a:t>.4</a:t>
              </a:r>
            </a:p>
          </p:txBody>
        </p:sp>
        <p:sp>
          <p:nvSpPr>
            <p:cNvPr id="23565" name="Rectangle 13"/>
            <p:cNvSpPr>
              <a:spLocks noChangeArrowheads="1"/>
            </p:cNvSpPr>
            <p:nvPr/>
          </p:nvSpPr>
          <p:spPr bwMode="auto">
            <a:xfrm>
              <a:off x="1032" y="2253"/>
              <a:ext cx="25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2400">
                  <a:effectLst/>
                  <a:latin typeface="Book Antiqua" pitchFamily="18" charset="0"/>
                </a:rPr>
                <a:t>.2</a:t>
              </a:r>
            </a:p>
          </p:txBody>
        </p:sp>
      </p:grpSp>
      <p:grpSp>
        <p:nvGrpSpPr>
          <p:cNvPr id="23663" name="Group 111"/>
          <p:cNvGrpSpPr>
            <a:grpSpLocks/>
          </p:cNvGrpSpPr>
          <p:nvPr/>
        </p:nvGrpSpPr>
        <p:grpSpPr bwMode="auto">
          <a:xfrm>
            <a:off x="2532063" y="4730750"/>
            <a:ext cx="4057650" cy="196850"/>
            <a:chOff x="1647" y="2980"/>
            <a:chExt cx="2556" cy="124"/>
          </a:xfrm>
        </p:grpSpPr>
        <p:sp>
          <p:nvSpPr>
            <p:cNvPr id="23566" name="Line 14"/>
            <p:cNvSpPr>
              <a:spLocks noChangeShapeType="1"/>
            </p:cNvSpPr>
            <p:nvPr/>
          </p:nvSpPr>
          <p:spPr bwMode="auto">
            <a:xfrm>
              <a:off x="1647" y="2980"/>
              <a:ext cx="0" cy="1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7" name="Line 15"/>
            <p:cNvSpPr>
              <a:spLocks noChangeShapeType="1"/>
            </p:cNvSpPr>
            <p:nvPr/>
          </p:nvSpPr>
          <p:spPr bwMode="auto">
            <a:xfrm>
              <a:off x="2511" y="2980"/>
              <a:ext cx="0" cy="1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8" name="Line 16"/>
            <p:cNvSpPr>
              <a:spLocks noChangeShapeType="1"/>
            </p:cNvSpPr>
            <p:nvPr/>
          </p:nvSpPr>
          <p:spPr bwMode="auto">
            <a:xfrm>
              <a:off x="2799" y="2980"/>
              <a:ext cx="0" cy="1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9" name="Line 17"/>
            <p:cNvSpPr>
              <a:spLocks noChangeShapeType="1"/>
            </p:cNvSpPr>
            <p:nvPr/>
          </p:nvSpPr>
          <p:spPr bwMode="auto">
            <a:xfrm>
              <a:off x="1929" y="2980"/>
              <a:ext cx="0" cy="1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0" name="Line 18"/>
            <p:cNvSpPr>
              <a:spLocks noChangeShapeType="1"/>
            </p:cNvSpPr>
            <p:nvPr/>
          </p:nvSpPr>
          <p:spPr bwMode="auto">
            <a:xfrm>
              <a:off x="2223" y="2980"/>
              <a:ext cx="0" cy="1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1" name="Line 19"/>
            <p:cNvSpPr>
              <a:spLocks noChangeShapeType="1"/>
            </p:cNvSpPr>
            <p:nvPr/>
          </p:nvSpPr>
          <p:spPr bwMode="auto">
            <a:xfrm>
              <a:off x="3063" y="2980"/>
              <a:ext cx="0" cy="1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2" name="Line 20"/>
            <p:cNvSpPr>
              <a:spLocks noChangeShapeType="1"/>
            </p:cNvSpPr>
            <p:nvPr/>
          </p:nvSpPr>
          <p:spPr bwMode="auto">
            <a:xfrm>
              <a:off x="3339" y="2980"/>
              <a:ext cx="0" cy="1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3" name="Line 21"/>
            <p:cNvSpPr>
              <a:spLocks noChangeShapeType="1"/>
            </p:cNvSpPr>
            <p:nvPr/>
          </p:nvSpPr>
          <p:spPr bwMode="auto">
            <a:xfrm>
              <a:off x="3927" y="2980"/>
              <a:ext cx="0" cy="1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4" name="Line 22"/>
            <p:cNvSpPr>
              <a:spLocks noChangeShapeType="1"/>
            </p:cNvSpPr>
            <p:nvPr/>
          </p:nvSpPr>
          <p:spPr bwMode="auto">
            <a:xfrm>
              <a:off x="3639" y="2980"/>
              <a:ext cx="0" cy="1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5" name="Line 23"/>
            <p:cNvSpPr>
              <a:spLocks noChangeShapeType="1"/>
            </p:cNvSpPr>
            <p:nvPr/>
          </p:nvSpPr>
          <p:spPr bwMode="auto">
            <a:xfrm>
              <a:off x="4203" y="2980"/>
              <a:ext cx="0" cy="1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576" name="Rectangle 24"/>
          <p:cNvSpPr>
            <a:spLocks noChangeArrowheads="1"/>
          </p:cNvSpPr>
          <p:nvPr/>
        </p:nvSpPr>
        <p:spPr bwMode="auto">
          <a:xfrm>
            <a:off x="1841500" y="4992688"/>
            <a:ext cx="50577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effectLst/>
                <a:latin typeface="Book Antiqua" pitchFamily="18" charset="0"/>
              </a:rPr>
              <a:t> 0    1    2    3    4    5    6    7    8    9   10</a:t>
            </a:r>
          </a:p>
        </p:txBody>
      </p:sp>
      <p:sp>
        <p:nvSpPr>
          <p:cNvPr id="23578" name="Freeform 26"/>
          <p:cNvSpPr>
            <a:spLocks/>
          </p:cNvSpPr>
          <p:nvPr/>
        </p:nvSpPr>
        <p:spPr bwMode="auto">
          <a:xfrm>
            <a:off x="2079625" y="3111500"/>
            <a:ext cx="904875" cy="1712913"/>
          </a:xfrm>
          <a:custGeom>
            <a:avLst/>
            <a:gdLst/>
            <a:ahLst/>
            <a:cxnLst>
              <a:cxn ang="0">
                <a:pos x="5" y="0"/>
              </a:cxn>
              <a:cxn ang="0">
                <a:pos x="0" y="1073"/>
              </a:cxn>
              <a:cxn ang="0">
                <a:pos x="570" y="1079"/>
              </a:cxn>
              <a:cxn ang="0">
                <a:pos x="567" y="602"/>
              </a:cxn>
              <a:cxn ang="0">
                <a:pos x="563" y="598"/>
              </a:cxn>
              <a:cxn ang="0">
                <a:pos x="537" y="584"/>
              </a:cxn>
              <a:cxn ang="0">
                <a:pos x="513" y="574"/>
              </a:cxn>
              <a:cxn ang="0">
                <a:pos x="487" y="558"/>
              </a:cxn>
              <a:cxn ang="0">
                <a:pos x="455" y="540"/>
              </a:cxn>
              <a:cxn ang="0">
                <a:pos x="426" y="520"/>
              </a:cxn>
              <a:cxn ang="0">
                <a:pos x="398" y="506"/>
              </a:cxn>
              <a:cxn ang="0">
                <a:pos x="362" y="482"/>
              </a:cxn>
              <a:cxn ang="0">
                <a:pos x="326" y="458"/>
              </a:cxn>
              <a:cxn ang="0">
                <a:pos x="294" y="438"/>
              </a:cxn>
              <a:cxn ang="0">
                <a:pos x="266" y="410"/>
              </a:cxn>
              <a:cxn ang="0">
                <a:pos x="232" y="388"/>
              </a:cxn>
              <a:cxn ang="0">
                <a:pos x="208" y="364"/>
              </a:cxn>
              <a:cxn ang="0">
                <a:pos x="182" y="338"/>
              </a:cxn>
              <a:cxn ang="0">
                <a:pos x="147" y="300"/>
              </a:cxn>
              <a:cxn ang="0">
                <a:pos x="121" y="262"/>
              </a:cxn>
              <a:cxn ang="0">
                <a:pos x="99" y="232"/>
              </a:cxn>
              <a:cxn ang="0">
                <a:pos x="73" y="190"/>
              </a:cxn>
              <a:cxn ang="0">
                <a:pos x="45" y="132"/>
              </a:cxn>
              <a:cxn ang="0">
                <a:pos x="24" y="77"/>
              </a:cxn>
              <a:cxn ang="0">
                <a:pos x="9" y="26"/>
              </a:cxn>
            </a:cxnLst>
            <a:rect l="0" t="0" r="r" b="b"/>
            <a:pathLst>
              <a:path w="570" h="1079">
                <a:moveTo>
                  <a:pt x="5" y="0"/>
                </a:moveTo>
                <a:lnTo>
                  <a:pt x="0" y="1073"/>
                </a:lnTo>
                <a:lnTo>
                  <a:pt x="570" y="1079"/>
                </a:lnTo>
                <a:lnTo>
                  <a:pt x="567" y="602"/>
                </a:lnTo>
                <a:lnTo>
                  <a:pt x="563" y="598"/>
                </a:lnTo>
                <a:lnTo>
                  <a:pt x="537" y="584"/>
                </a:lnTo>
                <a:lnTo>
                  <a:pt x="513" y="574"/>
                </a:lnTo>
                <a:lnTo>
                  <a:pt x="487" y="558"/>
                </a:lnTo>
                <a:lnTo>
                  <a:pt x="455" y="540"/>
                </a:lnTo>
                <a:lnTo>
                  <a:pt x="426" y="520"/>
                </a:lnTo>
                <a:lnTo>
                  <a:pt x="398" y="506"/>
                </a:lnTo>
                <a:lnTo>
                  <a:pt x="362" y="482"/>
                </a:lnTo>
                <a:lnTo>
                  <a:pt x="326" y="458"/>
                </a:lnTo>
                <a:lnTo>
                  <a:pt x="294" y="438"/>
                </a:lnTo>
                <a:lnTo>
                  <a:pt x="266" y="410"/>
                </a:lnTo>
                <a:lnTo>
                  <a:pt x="232" y="388"/>
                </a:lnTo>
                <a:lnTo>
                  <a:pt x="208" y="364"/>
                </a:lnTo>
                <a:lnTo>
                  <a:pt x="182" y="338"/>
                </a:lnTo>
                <a:lnTo>
                  <a:pt x="147" y="300"/>
                </a:lnTo>
                <a:lnTo>
                  <a:pt x="121" y="262"/>
                </a:lnTo>
                <a:lnTo>
                  <a:pt x="99" y="232"/>
                </a:lnTo>
                <a:lnTo>
                  <a:pt x="73" y="190"/>
                </a:lnTo>
                <a:lnTo>
                  <a:pt x="45" y="132"/>
                </a:lnTo>
                <a:lnTo>
                  <a:pt x="24" y="77"/>
                </a:lnTo>
                <a:lnTo>
                  <a:pt x="9" y="26"/>
                </a:lnTo>
              </a:path>
            </a:pathLst>
          </a:cu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0" scaled="1"/>
          </a:gra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79" name="Line 27"/>
          <p:cNvSpPr>
            <a:spLocks noChangeShapeType="1"/>
          </p:cNvSpPr>
          <p:nvPr/>
        </p:nvSpPr>
        <p:spPr bwMode="auto">
          <a:xfrm flipH="1" flipV="1">
            <a:off x="2982913" y="4076700"/>
            <a:ext cx="1587" cy="7588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0" name="Line 28"/>
          <p:cNvSpPr>
            <a:spLocks noChangeShapeType="1"/>
          </p:cNvSpPr>
          <p:nvPr/>
        </p:nvSpPr>
        <p:spPr bwMode="auto">
          <a:xfrm>
            <a:off x="2084388" y="2378075"/>
            <a:ext cx="0" cy="254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1" name="Line 29"/>
          <p:cNvSpPr>
            <a:spLocks noChangeShapeType="1"/>
          </p:cNvSpPr>
          <p:nvPr/>
        </p:nvSpPr>
        <p:spPr bwMode="auto">
          <a:xfrm>
            <a:off x="2090738" y="4829175"/>
            <a:ext cx="490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2" name="Line 30"/>
          <p:cNvSpPr>
            <a:spLocks noChangeShapeType="1"/>
          </p:cNvSpPr>
          <p:nvPr/>
        </p:nvSpPr>
        <p:spPr bwMode="auto">
          <a:xfrm flipV="1">
            <a:off x="2674938" y="3127375"/>
            <a:ext cx="438150" cy="1174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670" name="Group 118"/>
          <p:cNvGrpSpPr>
            <a:grpSpLocks/>
          </p:cNvGrpSpPr>
          <p:nvPr/>
        </p:nvGrpSpPr>
        <p:grpSpPr bwMode="auto">
          <a:xfrm>
            <a:off x="2052638" y="3113088"/>
            <a:ext cx="4549775" cy="1600200"/>
            <a:chOff x="1129" y="1961"/>
            <a:chExt cx="2866" cy="1008"/>
          </a:xfrm>
        </p:grpSpPr>
        <p:sp>
          <p:nvSpPr>
            <p:cNvPr id="23577" name="Line 25"/>
            <p:cNvSpPr>
              <a:spLocks noChangeShapeType="1"/>
            </p:cNvSpPr>
            <p:nvPr/>
          </p:nvSpPr>
          <p:spPr bwMode="auto">
            <a:xfrm rot="197881">
              <a:off x="3403" y="2965"/>
              <a:ext cx="592" cy="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4" name="Arc 32"/>
            <p:cNvSpPr>
              <a:spLocks/>
            </p:cNvSpPr>
            <p:nvPr/>
          </p:nvSpPr>
          <p:spPr bwMode="auto">
            <a:xfrm rot="157834">
              <a:off x="1129" y="1961"/>
              <a:ext cx="2289" cy="932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0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585" name="Rectangle 33"/>
          <p:cNvSpPr>
            <a:spLocks noChangeArrowheads="1"/>
          </p:cNvSpPr>
          <p:nvPr/>
        </p:nvSpPr>
        <p:spPr bwMode="auto">
          <a:xfrm>
            <a:off x="1905000" y="5405438"/>
            <a:ext cx="5337175" cy="4238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Time Between Successive Arrivals (mins.)</a:t>
            </a:r>
          </a:p>
        </p:txBody>
      </p:sp>
      <p:sp>
        <p:nvSpPr>
          <p:cNvPr id="23589" name="Rectangle 37"/>
          <p:cNvSpPr>
            <a:spLocks noGrp="1" noChangeArrowheads="1"/>
          </p:cNvSpPr>
          <p:nvPr>
            <p:ph type="title"/>
          </p:nvPr>
        </p:nvSpPr>
        <p:spPr>
          <a:xfrm>
            <a:off x="685800" y="101600"/>
            <a:ext cx="7772400" cy="685800"/>
          </a:xfrm>
          <a:noFill/>
          <a:ln/>
        </p:spPr>
        <p:txBody>
          <a:bodyPr/>
          <a:lstStyle/>
          <a:p>
            <a:r>
              <a:rPr lang="en-US"/>
              <a:t>Exponential Probability Distribution</a:t>
            </a:r>
          </a:p>
        </p:txBody>
      </p:sp>
      <p:sp>
        <p:nvSpPr>
          <p:cNvPr id="23666" name="AutoShape 114"/>
          <p:cNvSpPr>
            <a:spLocks noChangeArrowheads="1"/>
          </p:cNvSpPr>
          <p:nvPr/>
        </p:nvSpPr>
        <p:spPr bwMode="auto">
          <a:xfrm rot="5400000">
            <a:off x="1089025" y="38608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67" name="Rectangle 115"/>
          <p:cNvSpPr>
            <a:spLocks noChangeArrowheads="1"/>
          </p:cNvSpPr>
          <p:nvPr/>
        </p:nvSpPr>
        <p:spPr bwMode="auto">
          <a:xfrm>
            <a:off x="2451100" y="2305050"/>
            <a:ext cx="6305550" cy="819150"/>
          </a:xfrm>
          <a:prstGeom prst="rect">
            <a:avLst/>
          </a:prstGeom>
          <a:gradFill rotWithShape="0">
            <a:gsLst>
              <a:gs pos="0">
                <a:srgbClr val="969696">
                  <a:gamma/>
                  <a:shade val="46275"/>
                  <a:invGamma/>
                </a:srgbClr>
              </a:gs>
              <a:gs pos="50000">
                <a:srgbClr val="969696"/>
              </a:gs>
              <a:gs pos="100000">
                <a:srgbClr val="969696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x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&lt;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2) = 1 - 2.71828</a:t>
            </a:r>
            <a:r>
              <a:rPr lang="en-US" sz="2400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-2/3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1 - .5134 =   .4866</a:t>
            </a:r>
          </a:p>
        </p:txBody>
      </p:sp>
      <p:sp>
        <p:nvSpPr>
          <p:cNvPr id="23668" name="Oval 116"/>
          <p:cNvSpPr>
            <a:spLocks noChangeArrowheads="1"/>
          </p:cNvSpPr>
          <p:nvPr/>
        </p:nvSpPr>
        <p:spPr bwMode="auto">
          <a:xfrm>
            <a:off x="7581900" y="2463800"/>
            <a:ext cx="990600" cy="476250"/>
          </a:xfrm>
          <a:prstGeom prst="ellipse">
            <a:avLst/>
          </a:prstGeom>
          <a:noFill/>
          <a:ln w="28575">
            <a:solidFill>
              <a:srgbClr val="66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669" name="AutoShape 117"/>
          <p:cNvSpPr>
            <a:spLocks noChangeArrowheads="1"/>
          </p:cNvSpPr>
          <p:nvPr/>
        </p:nvSpPr>
        <p:spPr bwMode="auto">
          <a:xfrm rot="5400000">
            <a:off x="1089025" y="26416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72" name="Rectangle 120"/>
          <p:cNvSpPr>
            <a:spLocks noChangeArrowheads="1"/>
          </p:cNvSpPr>
          <p:nvPr/>
        </p:nvSpPr>
        <p:spPr bwMode="auto">
          <a:xfrm>
            <a:off x="690563" y="1114425"/>
            <a:ext cx="6648450" cy="490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Example:  Al’s Full-Service Pump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36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23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23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500"/>
                            </p:stCondLst>
                            <p:childTnLst>
                              <p:par>
                                <p:cTn id="30" presetID="1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23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0"/>
                            </p:stCondLst>
                            <p:childTnLst>
                              <p:par>
                                <p:cTn id="34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6" dur="500"/>
                                        <p:tgtEl>
                                          <p:spTgt spid="23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500"/>
                            </p:stCondLst>
                            <p:childTnLst>
                              <p:par>
                                <p:cTn id="38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" dur="500"/>
                                        <p:tgtEl>
                                          <p:spTgt spid="23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0"/>
                            </p:stCondLst>
                            <p:childTnLst>
                              <p:par>
                                <p:cTn id="42" presetID="1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23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1500"/>
                            </p:stCondLst>
                            <p:childTnLst>
                              <p:par>
                                <p:cTn id="46" presetID="1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23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3000"/>
                            </p:stCondLst>
                            <p:childTnLst>
                              <p:par>
                                <p:cTn id="50" presetID="16" presetClass="entr" presetSubtype="2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3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500"/>
                            </p:stCondLst>
                            <p:childTnLst>
                              <p:par>
                                <p:cTn id="54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6" dur="500"/>
                                        <p:tgtEl>
                                          <p:spTgt spid="236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500"/>
                                        <p:tgtEl>
                                          <p:spTgt spid="23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3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23" presetClass="entr" presetSubtype="27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36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36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500"/>
                            </p:stCondLst>
                            <p:childTnLst>
                              <p:par>
                                <p:cTn id="72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4" dur="500"/>
                                        <p:tgtEl>
                                          <p:spTgt spid="23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6000"/>
                            </p:stCondLst>
                            <p:childTnLst>
                              <p:par>
                                <p:cTn id="76" presetID="16" presetClass="entr" presetSubtype="2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23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61" grpId="0" animBg="1"/>
      <p:bldP spid="23556" grpId="0" autoUpdateAnimBg="0"/>
      <p:bldP spid="23557" grpId="0" autoUpdateAnimBg="0"/>
      <p:bldP spid="23576" grpId="0" autoUpdateAnimBg="0"/>
      <p:bldP spid="23578" grpId="0" animBg="1"/>
      <p:bldP spid="23579" grpId="0" animBg="1"/>
      <p:bldP spid="23580" grpId="0" animBg="1"/>
      <p:bldP spid="23581" grpId="0" animBg="1"/>
      <p:bldP spid="23582" grpId="0" animBg="1"/>
      <p:bldP spid="23585" grpId="0" autoUpdateAnimBg="0"/>
      <p:bldP spid="23666" grpId="0" animBg="1"/>
      <p:bldP spid="23667" grpId="0" animBg="1" autoUpdateAnimBg="0"/>
      <p:bldP spid="23668" grpId="0" animBg="1"/>
      <p:bldP spid="23669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700088" y="1117600"/>
            <a:ext cx="49418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Excel Formula Worksheet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85800" y="14763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Using Excel to Compute</a:t>
            </a:r>
            <a:b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</a:b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Exponential Probabilities</a:t>
            </a:r>
          </a:p>
        </p:txBody>
      </p:sp>
      <p:sp>
        <p:nvSpPr>
          <p:cNvPr id="5" name="AutoShape 77"/>
          <p:cNvSpPr>
            <a:spLocks noChangeArrowheads="1"/>
          </p:cNvSpPr>
          <p:nvPr/>
        </p:nvSpPr>
        <p:spPr bwMode="auto">
          <a:xfrm rot="5400000">
            <a:off x="809625" y="2370138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0" name="Group 69"/>
          <p:cNvGrpSpPr/>
          <p:nvPr/>
        </p:nvGrpSpPr>
        <p:grpSpPr>
          <a:xfrm>
            <a:off x="1130300" y="1781175"/>
            <a:ext cx="6873875" cy="1698852"/>
            <a:chOff x="1130300" y="1781175"/>
            <a:chExt cx="6873875" cy="1698852"/>
          </a:xfrm>
        </p:grpSpPr>
        <p:sp>
          <p:nvSpPr>
            <p:cNvPr id="7" name="AutoShape 3"/>
            <p:cNvSpPr>
              <a:spLocks noChangeAspect="1" noChangeArrowheads="1" noTextEdit="1"/>
            </p:cNvSpPr>
            <p:nvPr/>
          </p:nvSpPr>
          <p:spPr bwMode="auto">
            <a:xfrm>
              <a:off x="1130300" y="1781175"/>
              <a:ext cx="6854825" cy="1646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1566863" y="1781175"/>
              <a:ext cx="6418262" cy="317500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1130300" y="2098675"/>
              <a:ext cx="452438" cy="692150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1565275" y="2098675"/>
              <a:ext cx="6419850" cy="692150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1130300" y="2773363"/>
              <a:ext cx="452438" cy="336550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1565275" y="2773363"/>
              <a:ext cx="2095500" cy="336550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3641725" y="2773363"/>
              <a:ext cx="4343400" cy="336550"/>
            </a:xfrm>
            <a:prstGeom prst="rect">
              <a:avLst/>
            </a:prstGeom>
            <a:solidFill>
              <a:srgbClr val="018B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1130300" y="3105377"/>
              <a:ext cx="452438" cy="319088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1565275" y="3105377"/>
              <a:ext cx="6419850" cy="317500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2527300" y="1800225"/>
              <a:ext cx="301625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5737225" y="1800225"/>
              <a:ext cx="320675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B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1300163" y="2155825"/>
              <a:ext cx="282575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1300163" y="2473325"/>
              <a:ext cx="282575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1620838" y="2473325"/>
              <a:ext cx="188913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3698875" y="2473325"/>
              <a:ext cx="207963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1300163" y="2790825"/>
              <a:ext cx="282575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1620838" y="2790825"/>
              <a:ext cx="585788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   P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2130425" y="2790825"/>
              <a:ext cx="207963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(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2206625" y="2790825"/>
              <a:ext cx="227013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2357438" y="2790825"/>
              <a:ext cx="188913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2433638" y="2790825"/>
              <a:ext cx="265113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&lt;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2433638" y="3052763"/>
              <a:ext cx="150813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2584450" y="2790825"/>
              <a:ext cx="509588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2)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3698875" y="2790825"/>
              <a:ext cx="3054350" cy="292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=EXPON.DIST(2,1/3,TRUE)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1300163" y="3124427"/>
              <a:ext cx="282575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1620838" y="3109913"/>
              <a:ext cx="188913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3698875" y="3109913"/>
              <a:ext cx="188913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2471738" y="2155825"/>
              <a:ext cx="5211763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Probabilities:  Exponential Distribution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1130300" y="1781175"/>
              <a:ext cx="19050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1565275" y="1781175"/>
              <a:ext cx="17463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3641725" y="1781175"/>
              <a:ext cx="19050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7980589" y="1781175"/>
              <a:ext cx="19050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Line 43"/>
            <p:cNvSpPr>
              <a:spLocks noChangeShapeType="1"/>
            </p:cNvSpPr>
            <p:nvPr/>
          </p:nvSpPr>
          <p:spPr bwMode="auto">
            <a:xfrm>
              <a:off x="3641725" y="1800225"/>
              <a:ext cx="0" cy="31750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3641725" y="1800225"/>
              <a:ext cx="19050" cy="3175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Line 45"/>
            <p:cNvSpPr>
              <a:spLocks noChangeShapeType="1"/>
            </p:cNvSpPr>
            <p:nvPr/>
          </p:nvSpPr>
          <p:spPr bwMode="auto">
            <a:xfrm>
              <a:off x="1130300" y="1781175"/>
              <a:ext cx="1588" cy="164623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1130300" y="1781175"/>
              <a:ext cx="19050" cy="16652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Line 47"/>
            <p:cNvSpPr>
              <a:spLocks noChangeShapeType="1"/>
            </p:cNvSpPr>
            <p:nvPr/>
          </p:nvSpPr>
          <p:spPr bwMode="auto">
            <a:xfrm>
              <a:off x="1565275" y="1800225"/>
              <a:ext cx="1588" cy="16271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1565275" y="1800225"/>
              <a:ext cx="17463" cy="1646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Line 49"/>
            <p:cNvSpPr>
              <a:spLocks noChangeShapeType="1"/>
            </p:cNvSpPr>
            <p:nvPr/>
          </p:nvSpPr>
          <p:spPr bwMode="auto">
            <a:xfrm>
              <a:off x="3641725" y="2473325"/>
              <a:ext cx="1588" cy="9540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3641725" y="2473325"/>
              <a:ext cx="19050" cy="9731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Line 51"/>
            <p:cNvSpPr>
              <a:spLocks noChangeShapeType="1"/>
            </p:cNvSpPr>
            <p:nvPr/>
          </p:nvSpPr>
          <p:spPr bwMode="auto">
            <a:xfrm>
              <a:off x="7980589" y="1800225"/>
              <a:ext cx="1588" cy="16271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Rectangle 52"/>
            <p:cNvSpPr>
              <a:spLocks noChangeArrowheads="1"/>
            </p:cNvSpPr>
            <p:nvPr/>
          </p:nvSpPr>
          <p:spPr bwMode="auto">
            <a:xfrm>
              <a:off x="7980589" y="1800225"/>
              <a:ext cx="19050" cy="1646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53"/>
            <p:cNvSpPr>
              <a:spLocks noChangeShapeType="1"/>
            </p:cNvSpPr>
            <p:nvPr/>
          </p:nvSpPr>
          <p:spPr bwMode="auto">
            <a:xfrm>
              <a:off x="1149350" y="1781175"/>
              <a:ext cx="6835775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Rectangle 54"/>
            <p:cNvSpPr>
              <a:spLocks noChangeArrowheads="1"/>
            </p:cNvSpPr>
            <p:nvPr/>
          </p:nvSpPr>
          <p:spPr bwMode="auto">
            <a:xfrm>
              <a:off x="1149350" y="1781175"/>
              <a:ext cx="6854825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Line 55"/>
            <p:cNvSpPr>
              <a:spLocks noChangeShapeType="1"/>
            </p:cNvSpPr>
            <p:nvPr/>
          </p:nvSpPr>
          <p:spPr bwMode="auto">
            <a:xfrm>
              <a:off x="1149350" y="2098675"/>
              <a:ext cx="6835775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Rectangle 56"/>
            <p:cNvSpPr>
              <a:spLocks noChangeArrowheads="1"/>
            </p:cNvSpPr>
            <p:nvPr/>
          </p:nvSpPr>
          <p:spPr bwMode="auto">
            <a:xfrm>
              <a:off x="1149350" y="2098675"/>
              <a:ext cx="6854825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Line 57"/>
            <p:cNvSpPr>
              <a:spLocks noChangeShapeType="1"/>
            </p:cNvSpPr>
            <p:nvPr/>
          </p:nvSpPr>
          <p:spPr bwMode="auto">
            <a:xfrm>
              <a:off x="1149350" y="2454275"/>
              <a:ext cx="6835775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Rectangle 58"/>
            <p:cNvSpPr>
              <a:spLocks noChangeArrowheads="1"/>
            </p:cNvSpPr>
            <p:nvPr/>
          </p:nvSpPr>
          <p:spPr bwMode="auto">
            <a:xfrm>
              <a:off x="1149350" y="2454275"/>
              <a:ext cx="6854825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Line 59"/>
            <p:cNvSpPr>
              <a:spLocks noChangeShapeType="1"/>
            </p:cNvSpPr>
            <p:nvPr/>
          </p:nvSpPr>
          <p:spPr bwMode="auto">
            <a:xfrm>
              <a:off x="1149350" y="2773363"/>
              <a:ext cx="6835775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Rectangle 60"/>
            <p:cNvSpPr>
              <a:spLocks noChangeArrowheads="1"/>
            </p:cNvSpPr>
            <p:nvPr/>
          </p:nvSpPr>
          <p:spPr bwMode="auto">
            <a:xfrm>
              <a:off x="1149350" y="2773363"/>
              <a:ext cx="6854825" cy="174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Line 61"/>
            <p:cNvSpPr>
              <a:spLocks noChangeShapeType="1"/>
            </p:cNvSpPr>
            <p:nvPr/>
          </p:nvSpPr>
          <p:spPr bwMode="auto">
            <a:xfrm>
              <a:off x="1149350" y="3090863"/>
              <a:ext cx="6835775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Rectangle 62"/>
            <p:cNvSpPr>
              <a:spLocks noChangeArrowheads="1"/>
            </p:cNvSpPr>
            <p:nvPr/>
          </p:nvSpPr>
          <p:spPr bwMode="auto">
            <a:xfrm>
              <a:off x="1149350" y="3090863"/>
              <a:ext cx="6854825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Line 63"/>
            <p:cNvSpPr>
              <a:spLocks noChangeShapeType="1"/>
            </p:cNvSpPr>
            <p:nvPr/>
          </p:nvSpPr>
          <p:spPr bwMode="auto">
            <a:xfrm>
              <a:off x="1149350" y="3437391"/>
              <a:ext cx="6835775" cy="1588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1131888" y="1800225"/>
              <a:ext cx="450850" cy="298450"/>
            </a:xfrm>
            <a:prstGeom prst="rect">
              <a:avLst/>
            </a:prstGeom>
            <a:solidFill>
              <a:schemeClr val="tx1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Reference Serif" pitchFamily="18" charset="0"/>
              </a:endParaRPr>
            </a:p>
          </p:txBody>
        </p:sp>
        <p:sp>
          <p:nvSpPr>
            <p:cNvPr id="69" name="Right Triangle 68"/>
            <p:cNvSpPr/>
            <p:nvPr/>
          </p:nvSpPr>
          <p:spPr bwMode="auto">
            <a:xfrm flipH="1">
              <a:off x="1149010" y="1826078"/>
              <a:ext cx="410482" cy="275772"/>
            </a:xfrm>
            <a:prstGeom prst="rtTriangle">
              <a:avLst/>
            </a:prstGeom>
            <a:solidFill>
              <a:srgbClr val="680000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Reference Serif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95211981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700088" y="1117600"/>
            <a:ext cx="49418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Excel </a:t>
            </a:r>
            <a:r>
              <a:rPr lang="en-US" sz="24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Value </a:t>
            </a:r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Worksheet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85800" y="14763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Using Excel to Compute</a:t>
            </a:r>
            <a:b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</a:b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Exponential Probabilities</a:t>
            </a:r>
          </a:p>
        </p:txBody>
      </p:sp>
      <p:sp>
        <p:nvSpPr>
          <p:cNvPr id="4" name="AutoShape 77"/>
          <p:cNvSpPr>
            <a:spLocks noChangeArrowheads="1"/>
          </p:cNvSpPr>
          <p:nvPr/>
        </p:nvSpPr>
        <p:spPr bwMode="auto">
          <a:xfrm rot="5400000">
            <a:off x="809625" y="2370138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1130300" y="1781175"/>
            <a:ext cx="6873875" cy="1698852"/>
            <a:chOff x="1130300" y="1781175"/>
            <a:chExt cx="6873875" cy="1698852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1130300" y="1781175"/>
              <a:ext cx="6854825" cy="1646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1566863" y="1781175"/>
              <a:ext cx="6418262" cy="317500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1130300" y="2098675"/>
              <a:ext cx="452438" cy="692150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1565275" y="2098675"/>
              <a:ext cx="6419850" cy="692150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1130300" y="2773363"/>
              <a:ext cx="452438" cy="336550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1565275" y="2773363"/>
              <a:ext cx="2095500" cy="336550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3641725" y="2773363"/>
              <a:ext cx="4343400" cy="336550"/>
            </a:xfrm>
            <a:prstGeom prst="rect">
              <a:avLst/>
            </a:prstGeom>
            <a:solidFill>
              <a:srgbClr val="018B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1130300" y="3105377"/>
              <a:ext cx="452438" cy="319088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1565275" y="3105377"/>
              <a:ext cx="6419850" cy="317500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2527300" y="1800225"/>
              <a:ext cx="301625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5737225" y="1800225"/>
              <a:ext cx="320675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B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1300163" y="2155825"/>
              <a:ext cx="282575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1300163" y="2473325"/>
              <a:ext cx="282575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1620838" y="2473325"/>
              <a:ext cx="188913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3698875" y="2473325"/>
              <a:ext cx="207963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1300163" y="2790825"/>
              <a:ext cx="282575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620838" y="2790825"/>
              <a:ext cx="585788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   P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2130425" y="2790825"/>
              <a:ext cx="207963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(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2206625" y="2790825"/>
              <a:ext cx="227013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2357438" y="2790825"/>
              <a:ext cx="188913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2433638" y="2790825"/>
              <a:ext cx="265113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&lt;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2433638" y="3052763"/>
              <a:ext cx="150813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2584450" y="2790825"/>
              <a:ext cx="509588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2)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3698875" y="2790825"/>
              <a:ext cx="748603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900" dirty="0" smtClean="0"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0.4866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1300163" y="3124427"/>
              <a:ext cx="282575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1620838" y="3109913"/>
              <a:ext cx="188913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3698875" y="3109913"/>
              <a:ext cx="188913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2471738" y="2155825"/>
              <a:ext cx="5211763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Probabilities:  Exponential Distribution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1130300" y="1781175"/>
              <a:ext cx="19050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1565275" y="1781175"/>
              <a:ext cx="17463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3641725" y="1781175"/>
              <a:ext cx="19050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7980589" y="1781175"/>
              <a:ext cx="19050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Line 43"/>
            <p:cNvSpPr>
              <a:spLocks noChangeShapeType="1"/>
            </p:cNvSpPr>
            <p:nvPr/>
          </p:nvSpPr>
          <p:spPr bwMode="auto">
            <a:xfrm>
              <a:off x="3641725" y="1800225"/>
              <a:ext cx="0" cy="31750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3641725" y="1800225"/>
              <a:ext cx="19050" cy="3175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Line 45"/>
            <p:cNvSpPr>
              <a:spLocks noChangeShapeType="1"/>
            </p:cNvSpPr>
            <p:nvPr/>
          </p:nvSpPr>
          <p:spPr bwMode="auto">
            <a:xfrm>
              <a:off x="1130300" y="1781175"/>
              <a:ext cx="1588" cy="164623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1130300" y="1781175"/>
              <a:ext cx="19050" cy="16652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Line 47"/>
            <p:cNvSpPr>
              <a:spLocks noChangeShapeType="1"/>
            </p:cNvSpPr>
            <p:nvPr/>
          </p:nvSpPr>
          <p:spPr bwMode="auto">
            <a:xfrm>
              <a:off x="1565275" y="1800225"/>
              <a:ext cx="1588" cy="16271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1565275" y="1800225"/>
              <a:ext cx="17463" cy="1646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Line 49"/>
            <p:cNvSpPr>
              <a:spLocks noChangeShapeType="1"/>
            </p:cNvSpPr>
            <p:nvPr/>
          </p:nvSpPr>
          <p:spPr bwMode="auto">
            <a:xfrm>
              <a:off x="3641725" y="2473325"/>
              <a:ext cx="1588" cy="9540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3641725" y="2473325"/>
              <a:ext cx="19050" cy="9731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Line 51"/>
            <p:cNvSpPr>
              <a:spLocks noChangeShapeType="1"/>
            </p:cNvSpPr>
            <p:nvPr/>
          </p:nvSpPr>
          <p:spPr bwMode="auto">
            <a:xfrm>
              <a:off x="7980589" y="1800225"/>
              <a:ext cx="1588" cy="16271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7980589" y="1800225"/>
              <a:ext cx="19050" cy="1646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Line 53"/>
            <p:cNvSpPr>
              <a:spLocks noChangeShapeType="1"/>
            </p:cNvSpPr>
            <p:nvPr/>
          </p:nvSpPr>
          <p:spPr bwMode="auto">
            <a:xfrm>
              <a:off x="1149350" y="1781175"/>
              <a:ext cx="6835775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1149350" y="1781175"/>
              <a:ext cx="6854825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Line 55"/>
            <p:cNvSpPr>
              <a:spLocks noChangeShapeType="1"/>
            </p:cNvSpPr>
            <p:nvPr/>
          </p:nvSpPr>
          <p:spPr bwMode="auto">
            <a:xfrm>
              <a:off x="1149350" y="2098675"/>
              <a:ext cx="6835775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1149350" y="2098675"/>
              <a:ext cx="6854825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Line 57"/>
            <p:cNvSpPr>
              <a:spLocks noChangeShapeType="1"/>
            </p:cNvSpPr>
            <p:nvPr/>
          </p:nvSpPr>
          <p:spPr bwMode="auto">
            <a:xfrm>
              <a:off x="1149350" y="2454275"/>
              <a:ext cx="6835775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Rectangle 52"/>
            <p:cNvSpPr>
              <a:spLocks noChangeArrowheads="1"/>
            </p:cNvSpPr>
            <p:nvPr/>
          </p:nvSpPr>
          <p:spPr bwMode="auto">
            <a:xfrm>
              <a:off x="1149350" y="2454275"/>
              <a:ext cx="6854825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59"/>
            <p:cNvSpPr>
              <a:spLocks noChangeShapeType="1"/>
            </p:cNvSpPr>
            <p:nvPr/>
          </p:nvSpPr>
          <p:spPr bwMode="auto">
            <a:xfrm>
              <a:off x="1149350" y="2773363"/>
              <a:ext cx="6835775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Rectangle 54"/>
            <p:cNvSpPr>
              <a:spLocks noChangeArrowheads="1"/>
            </p:cNvSpPr>
            <p:nvPr/>
          </p:nvSpPr>
          <p:spPr bwMode="auto">
            <a:xfrm>
              <a:off x="1149350" y="2773363"/>
              <a:ext cx="6854825" cy="174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Line 61"/>
            <p:cNvSpPr>
              <a:spLocks noChangeShapeType="1"/>
            </p:cNvSpPr>
            <p:nvPr/>
          </p:nvSpPr>
          <p:spPr bwMode="auto">
            <a:xfrm>
              <a:off x="1149350" y="3090863"/>
              <a:ext cx="6835775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Rectangle 56"/>
            <p:cNvSpPr>
              <a:spLocks noChangeArrowheads="1"/>
            </p:cNvSpPr>
            <p:nvPr/>
          </p:nvSpPr>
          <p:spPr bwMode="auto">
            <a:xfrm>
              <a:off x="1149350" y="3090863"/>
              <a:ext cx="6854825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Line 63"/>
            <p:cNvSpPr>
              <a:spLocks noChangeShapeType="1"/>
            </p:cNvSpPr>
            <p:nvPr/>
          </p:nvSpPr>
          <p:spPr bwMode="auto">
            <a:xfrm>
              <a:off x="1149350" y="3437391"/>
              <a:ext cx="6835775" cy="1588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1131888" y="1800225"/>
              <a:ext cx="450850" cy="298450"/>
            </a:xfrm>
            <a:prstGeom prst="rect">
              <a:avLst/>
            </a:prstGeom>
            <a:solidFill>
              <a:schemeClr val="tx1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Reference Serif" pitchFamily="18" charset="0"/>
              </a:endParaRPr>
            </a:p>
          </p:txBody>
        </p:sp>
        <p:sp>
          <p:nvSpPr>
            <p:cNvPr id="60" name="Right Triangle 59"/>
            <p:cNvSpPr/>
            <p:nvPr/>
          </p:nvSpPr>
          <p:spPr bwMode="auto">
            <a:xfrm flipH="1">
              <a:off x="1149010" y="1826078"/>
              <a:ext cx="410482" cy="275772"/>
            </a:xfrm>
            <a:prstGeom prst="rtTriangle">
              <a:avLst/>
            </a:prstGeom>
            <a:solidFill>
              <a:srgbClr val="680000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Reference Serif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67154020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7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47638"/>
            <a:ext cx="7772400" cy="814387"/>
          </a:xfrm>
        </p:spPr>
        <p:txBody>
          <a:bodyPr/>
          <a:lstStyle/>
          <a:p>
            <a:r>
              <a:rPr lang="en-US"/>
              <a:t>Relationship between the Poisson</a:t>
            </a:r>
            <a:br>
              <a:rPr lang="en-US"/>
            </a:br>
            <a:r>
              <a:rPr lang="en-US"/>
              <a:t>and Exponential Distributions</a:t>
            </a:r>
          </a:p>
        </p:txBody>
      </p:sp>
      <p:sp>
        <p:nvSpPr>
          <p:cNvPr id="74756" name="Oval 4"/>
          <p:cNvSpPr>
            <a:spLocks noChangeArrowheads="1"/>
          </p:cNvSpPr>
          <p:nvPr/>
        </p:nvSpPr>
        <p:spPr bwMode="auto">
          <a:xfrm>
            <a:off x="1562100" y="1352550"/>
            <a:ext cx="6019800" cy="1924050"/>
          </a:xfrm>
          <a:prstGeom prst="ellipse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The Poisson distribution</a:t>
            </a:r>
          </a:p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provides an appropriate description</a:t>
            </a:r>
          </a:p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of the number of occurrences</a:t>
            </a:r>
          </a:p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per interval</a:t>
            </a:r>
          </a:p>
        </p:txBody>
      </p:sp>
      <p:sp>
        <p:nvSpPr>
          <p:cNvPr id="74757" name="Oval 5"/>
          <p:cNvSpPr>
            <a:spLocks noChangeArrowheads="1"/>
          </p:cNvSpPr>
          <p:nvPr/>
        </p:nvSpPr>
        <p:spPr bwMode="auto">
          <a:xfrm>
            <a:off x="1562100" y="3867150"/>
            <a:ext cx="6019800" cy="2057400"/>
          </a:xfrm>
          <a:prstGeom prst="ellipse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The exponential distribution</a:t>
            </a:r>
          </a:p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provides an appropriate description</a:t>
            </a:r>
          </a:p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of the length of the interval</a:t>
            </a:r>
          </a:p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between occurrences</a:t>
            </a:r>
          </a:p>
        </p:txBody>
      </p:sp>
      <p:sp>
        <p:nvSpPr>
          <p:cNvPr id="74758" name="Line 6"/>
          <p:cNvSpPr>
            <a:spLocks noChangeShapeType="1"/>
          </p:cNvSpPr>
          <p:nvPr/>
        </p:nvSpPr>
        <p:spPr bwMode="auto">
          <a:xfrm>
            <a:off x="4341813" y="3276600"/>
            <a:ext cx="0" cy="5905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>
            <a:outerShdw dist="17961" dir="2700000" algn="ctr" rotWithShape="0">
              <a:schemeClr val="bg2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74759" name="Line 7"/>
          <p:cNvSpPr>
            <a:spLocks noChangeShapeType="1"/>
          </p:cNvSpPr>
          <p:nvPr/>
        </p:nvSpPr>
        <p:spPr bwMode="auto">
          <a:xfrm flipV="1">
            <a:off x="4818063" y="3276600"/>
            <a:ext cx="0" cy="5905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>
            <a:outerShdw dist="17961" dir="2700000" algn="ctr" rotWithShape="0">
              <a:schemeClr val="bg2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74760" name="AutoShape 8"/>
          <p:cNvSpPr>
            <a:spLocks noChangeArrowheads="1"/>
          </p:cNvSpPr>
          <p:nvPr/>
        </p:nvSpPr>
        <p:spPr bwMode="auto">
          <a:xfrm rot="5400000">
            <a:off x="1266825" y="22225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61" name="AutoShape 9"/>
          <p:cNvSpPr>
            <a:spLocks noChangeArrowheads="1"/>
          </p:cNvSpPr>
          <p:nvPr/>
        </p:nvSpPr>
        <p:spPr bwMode="auto">
          <a:xfrm rot="5400000">
            <a:off x="1266825" y="48323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747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747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6" grpId="0" animBg="1" autoUpdateAnimBg="0"/>
      <p:bldP spid="74757" grpId="0" animBg="1" autoUpdateAnimBg="0"/>
      <p:bldP spid="74758" grpId="0" animBg="1"/>
      <p:bldP spid="74759" grpId="0" animBg="1"/>
      <p:bldP spid="74760" grpId="0" animBg="1"/>
      <p:bldP spid="74761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9688"/>
            <a:ext cx="7772400" cy="814387"/>
          </a:xfrm>
          <a:noFill/>
          <a:ln/>
        </p:spPr>
        <p:txBody>
          <a:bodyPr/>
          <a:lstStyle/>
          <a:p>
            <a:r>
              <a:rPr lang="en-US"/>
              <a:t>End of Chapter 6</a:t>
            </a:r>
          </a:p>
        </p:txBody>
      </p:sp>
      <p:sp>
        <p:nvSpPr>
          <p:cNvPr id="24579" name="AutoShape 3"/>
          <p:cNvSpPr>
            <a:spLocks noChangeArrowheads="1"/>
          </p:cNvSpPr>
          <p:nvPr/>
        </p:nvSpPr>
        <p:spPr bwMode="auto">
          <a:xfrm>
            <a:off x="3797300" y="3048000"/>
            <a:ext cx="1557338" cy="1611313"/>
          </a:xfrm>
          <a:prstGeom prst="roundRect">
            <a:avLst>
              <a:gd name="adj" fmla="val 12065"/>
            </a:avLst>
          </a:prstGeom>
          <a:noFill/>
          <a:ln w="50800">
            <a:solidFill>
              <a:srgbClr val="66FFFF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Freeform 4"/>
          <p:cNvSpPr>
            <a:spLocks/>
          </p:cNvSpPr>
          <p:nvPr/>
        </p:nvSpPr>
        <p:spPr bwMode="auto">
          <a:xfrm>
            <a:off x="3927475" y="2133600"/>
            <a:ext cx="1681163" cy="2670175"/>
          </a:xfrm>
          <a:custGeom>
            <a:avLst/>
            <a:gdLst/>
            <a:ahLst/>
            <a:cxnLst>
              <a:cxn ang="0">
                <a:pos x="119" y="784"/>
              </a:cxn>
              <a:cxn ang="0">
                <a:pos x="0" y="1239"/>
              </a:cxn>
              <a:cxn ang="0">
                <a:pos x="409" y="1681"/>
              </a:cxn>
              <a:cxn ang="0">
                <a:pos x="1058" y="196"/>
              </a:cxn>
              <a:cxn ang="0">
                <a:pos x="1058" y="0"/>
              </a:cxn>
              <a:cxn ang="0">
                <a:pos x="334" y="1252"/>
              </a:cxn>
              <a:cxn ang="0">
                <a:pos x="119" y="784"/>
              </a:cxn>
            </a:cxnLst>
            <a:rect l="0" t="0" r="r" b="b"/>
            <a:pathLst>
              <a:path w="1059" h="1682">
                <a:moveTo>
                  <a:pt x="119" y="784"/>
                </a:moveTo>
                <a:lnTo>
                  <a:pt x="0" y="1239"/>
                </a:lnTo>
                <a:lnTo>
                  <a:pt x="409" y="1681"/>
                </a:lnTo>
                <a:lnTo>
                  <a:pt x="1058" y="196"/>
                </a:lnTo>
                <a:lnTo>
                  <a:pt x="1058" y="0"/>
                </a:lnTo>
                <a:lnTo>
                  <a:pt x="334" y="1252"/>
                </a:lnTo>
                <a:lnTo>
                  <a:pt x="119" y="784"/>
                </a:lnTo>
              </a:path>
            </a:pathLst>
          </a:cu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9" name="Rectangle 5"/>
          <p:cNvSpPr>
            <a:spLocks noChangeArrowheads="1"/>
          </p:cNvSpPr>
          <p:nvPr/>
        </p:nvSpPr>
        <p:spPr bwMode="auto">
          <a:xfrm>
            <a:off x="3179763" y="3227388"/>
            <a:ext cx="2917825" cy="695325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Var(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x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 = 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-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</a:t>
            </a:r>
            <a:r>
              <a:rPr lang="en-US" sz="2400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/12</a:t>
            </a:r>
          </a:p>
        </p:txBody>
      </p:sp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3165475" y="1698625"/>
            <a:ext cx="2917825" cy="695325"/>
          </a:xfrm>
          <a:prstGeom prst="rect">
            <a:avLst/>
          </a:prstGeom>
          <a:gradFill flip="none" rotWithShape="1">
            <a:gsLst>
              <a:gs pos="0">
                <a:srgbClr val="72AF2F">
                  <a:shade val="30000"/>
                  <a:satMod val="115000"/>
                </a:srgbClr>
              </a:gs>
              <a:gs pos="50000">
                <a:srgbClr val="72AF2F">
                  <a:shade val="67500"/>
                  <a:satMod val="115000"/>
                </a:srgbClr>
              </a:gs>
              <a:gs pos="100000">
                <a:srgbClr val="72AF2F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x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 = 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+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)/2</a:t>
            </a:r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9688"/>
            <a:ext cx="7772400" cy="814387"/>
          </a:xfrm>
        </p:spPr>
        <p:txBody>
          <a:bodyPr/>
          <a:lstStyle/>
          <a:p>
            <a:r>
              <a:rPr lang="en-US"/>
              <a:t>Uniform Probability Distribution</a:t>
            </a:r>
          </a:p>
        </p:txBody>
      </p:sp>
      <p:sp>
        <p:nvSpPr>
          <p:cNvPr id="77831" name="AutoShape 7"/>
          <p:cNvSpPr>
            <a:spLocks noChangeArrowheads="1"/>
          </p:cNvSpPr>
          <p:nvPr/>
        </p:nvSpPr>
        <p:spPr bwMode="auto">
          <a:xfrm rot="5400000">
            <a:off x="463550" y="1255713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32" name="AutoShape 8"/>
          <p:cNvSpPr>
            <a:spLocks noChangeArrowheads="1"/>
          </p:cNvSpPr>
          <p:nvPr/>
        </p:nvSpPr>
        <p:spPr bwMode="auto">
          <a:xfrm rot="5400000">
            <a:off x="463550" y="2817813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33" name="Rectangle 9"/>
          <p:cNvSpPr>
            <a:spLocks noChangeArrowheads="1"/>
          </p:cNvSpPr>
          <p:nvPr/>
        </p:nvSpPr>
        <p:spPr bwMode="auto">
          <a:xfrm>
            <a:off x="700088" y="1117600"/>
            <a:ext cx="6000750" cy="5095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Expected Value of </a:t>
            </a:r>
            <a:r>
              <a:rPr lang="en-US" sz="2400" i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x</a:t>
            </a:r>
            <a:endParaRPr lang="en-US" sz="16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77834" name="Rectangle 10"/>
          <p:cNvSpPr>
            <a:spLocks noChangeArrowheads="1"/>
          </p:cNvSpPr>
          <p:nvPr/>
        </p:nvSpPr>
        <p:spPr bwMode="auto">
          <a:xfrm>
            <a:off x="700088" y="2660650"/>
            <a:ext cx="5505450" cy="490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Variance of </a:t>
            </a:r>
            <a:r>
              <a:rPr lang="en-US" sz="2400" i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x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778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7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1" dur="500"/>
                                        <p:tgtEl>
                                          <p:spTgt spid="778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7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9" grpId="0" animBg="1" autoUpdateAnimBg="0"/>
      <p:bldP spid="77828" grpId="0" animBg="1" autoUpdateAnimBg="0"/>
      <p:bldP spid="77831" grpId="0" animBg="1"/>
      <p:bldP spid="77832" grpId="0" animBg="1"/>
      <p:bldP spid="77833" grpId="0" autoUpdateAnimBg="0"/>
      <p:bldP spid="7783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4300"/>
            <a:ext cx="7772400" cy="673100"/>
          </a:xfrm>
          <a:noFill/>
          <a:ln/>
        </p:spPr>
        <p:txBody>
          <a:bodyPr/>
          <a:lstStyle/>
          <a:p>
            <a:r>
              <a:rPr lang="en-US"/>
              <a:t>Uniform Probability Distribution</a:t>
            </a:r>
          </a:p>
        </p:txBody>
      </p:sp>
      <p:sp>
        <p:nvSpPr>
          <p:cNvPr id="8377" name="AutoShape 185"/>
          <p:cNvSpPr>
            <a:spLocks noChangeArrowheads="1"/>
          </p:cNvSpPr>
          <p:nvPr/>
        </p:nvSpPr>
        <p:spPr bwMode="auto">
          <a:xfrm rot="5400000">
            <a:off x="752475" y="17335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378" name="Rectangle 186"/>
          <p:cNvSpPr>
            <a:spLocks noChangeArrowheads="1"/>
          </p:cNvSpPr>
          <p:nvPr/>
        </p:nvSpPr>
        <p:spPr bwMode="auto">
          <a:xfrm>
            <a:off x="690563" y="1117600"/>
            <a:ext cx="5010150" cy="4714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Example:  Slater's Buffet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8379" name="Rectangle 187"/>
          <p:cNvSpPr>
            <a:spLocks noChangeArrowheads="1"/>
          </p:cNvSpPr>
          <p:nvPr/>
        </p:nvSpPr>
        <p:spPr bwMode="auto">
          <a:xfrm>
            <a:off x="1033463" y="1619250"/>
            <a:ext cx="7366000" cy="18430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Slater customers are charged for the amount of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salad they take.  Sampling suggests that the amount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of salad taken is uniformly distributed between 5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ounces and 15 ounces.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83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77" grpId="0" animBg="1"/>
      <p:bldP spid="837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3" name="Rectangle 3"/>
          <p:cNvSpPr>
            <a:spLocks noChangeArrowheads="1"/>
          </p:cNvSpPr>
          <p:nvPr/>
        </p:nvSpPr>
        <p:spPr bwMode="auto">
          <a:xfrm>
            <a:off x="690563" y="1117600"/>
            <a:ext cx="7772400" cy="48910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Uniform Probability Density Function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12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		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38344" name="Rectangle 104"/>
          <p:cNvSpPr>
            <a:spLocks noChangeArrowheads="1"/>
          </p:cNvSpPr>
          <p:nvPr/>
        </p:nvSpPr>
        <p:spPr bwMode="auto">
          <a:xfrm>
            <a:off x="2628900" y="1695450"/>
            <a:ext cx="3905250" cy="1085850"/>
          </a:xfrm>
          <a:prstGeom prst="rect">
            <a:avLst/>
          </a:prstGeom>
          <a:gradFill flip="none" rotWithShape="1">
            <a:gsLst>
              <a:gs pos="0">
                <a:srgbClr val="474747"/>
              </a:gs>
              <a:gs pos="50000">
                <a:srgbClr val="929292">
                  <a:shade val="67500"/>
                  <a:satMod val="115000"/>
                </a:srgbClr>
              </a:gs>
              <a:gs pos="100000">
                <a:srgbClr val="929292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f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x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 = 1/10   for 5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&lt;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x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&lt;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15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   = 0         elsewhere</a:t>
            </a:r>
          </a:p>
        </p:txBody>
      </p:sp>
      <p:sp>
        <p:nvSpPr>
          <p:cNvPr id="138345" name="Rectangle 105"/>
          <p:cNvSpPr>
            <a:spLocks noChangeArrowheads="1"/>
          </p:cNvSpPr>
          <p:nvPr/>
        </p:nvSpPr>
        <p:spPr bwMode="auto">
          <a:xfrm>
            <a:off x="2114550" y="3048000"/>
            <a:ext cx="4667250" cy="1028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where:</a:t>
            </a:r>
            <a:endParaRPr lang="en-US" sz="24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  x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salad plate filling weight</a:t>
            </a:r>
          </a:p>
        </p:txBody>
      </p:sp>
      <p:sp>
        <p:nvSpPr>
          <p:cNvPr id="138346" name="AutoShape 106"/>
          <p:cNvSpPr>
            <a:spLocks noChangeArrowheads="1"/>
          </p:cNvSpPr>
          <p:nvPr/>
        </p:nvSpPr>
        <p:spPr bwMode="auto">
          <a:xfrm rot="5400000">
            <a:off x="2333625" y="21463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347" name="Rectangle 107"/>
          <p:cNvSpPr>
            <a:spLocks noChangeArrowheads="1"/>
          </p:cNvSpPr>
          <p:nvPr/>
        </p:nvSpPr>
        <p:spPr bwMode="auto">
          <a:xfrm>
            <a:off x="685800" y="114300"/>
            <a:ext cx="7772400" cy="673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Uniform Probability Distribution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383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8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8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8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138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344" grpId="0" animBg="1" autoUpdateAnimBg="0"/>
      <p:bldP spid="138345" grpId="0" autoUpdateAnimBg="0"/>
      <p:bldP spid="13834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9" name="Rectangle 3"/>
          <p:cNvSpPr>
            <a:spLocks noChangeArrowheads="1"/>
          </p:cNvSpPr>
          <p:nvPr/>
        </p:nvSpPr>
        <p:spPr bwMode="auto">
          <a:xfrm>
            <a:off x="700088" y="1117600"/>
            <a:ext cx="4267200" cy="5476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Expected Value of  </a:t>
            </a:r>
            <a:r>
              <a:rPr lang="en-US" sz="2400" i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x</a:t>
            </a:r>
            <a:endParaRPr lang="en-US" sz="240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67990" name="Rectangle 54"/>
          <p:cNvSpPr>
            <a:spLocks noChangeArrowheads="1"/>
          </p:cNvSpPr>
          <p:nvPr/>
        </p:nvSpPr>
        <p:spPr bwMode="auto">
          <a:xfrm>
            <a:off x="3060700" y="1695450"/>
            <a:ext cx="3086100" cy="1581150"/>
          </a:xfrm>
          <a:prstGeom prst="rect">
            <a:avLst/>
          </a:prstGeom>
          <a:gradFill rotWithShape="0">
            <a:gsLst>
              <a:gs pos="0">
                <a:srgbClr val="969696">
                  <a:gamma/>
                  <a:shade val="46275"/>
                  <a:invGamma/>
                </a:srgbClr>
              </a:gs>
              <a:gs pos="50000">
                <a:srgbClr val="969696"/>
              </a:gs>
              <a:gs pos="100000">
                <a:srgbClr val="969696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E(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x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 = 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+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)/2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   = (5 + 15)/2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   =   10</a:t>
            </a:r>
          </a:p>
        </p:txBody>
      </p:sp>
      <p:sp>
        <p:nvSpPr>
          <p:cNvPr id="167991" name="Rectangle 55"/>
          <p:cNvSpPr>
            <a:spLocks noChangeArrowheads="1"/>
          </p:cNvSpPr>
          <p:nvPr/>
        </p:nvSpPr>
        <p:spPr bwMode="auto">
          <a:xfrm>
            <a:off x="3060700" y="3962400"/>
            <a:ext cx="3105150" cy="1543050"/>
          </a:xfrm>
          <a:prstGeom prst="rect">
            <a:avLst/>
          </a:prstGeom>
          <a:gradFill rotWithShape="0">
            <a:gsLst>
              <a:gs pos="0">
                <a:srgbClr val="969696">
                  <a:gamma/>
                  <a:shade val="46275"/>
                  <a:invGamma/>
                </a:srgbClr>
              </a:gs>
              <a:gs pos="50000">
                <a:srgbClr val="969696"/>
              </a:gs>
              <a:gs pos="100000">
                <a:srgbClr val="969696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Var(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x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 = 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-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</a:t>
            </a:r>
            <a:r>
              <a:rPr lang="en-US" sz="2400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/12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	 = (15 – 5)</a:t>
            </a:r>
            <a:r>
              <a:rPr lang="en-US" sz="2400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/12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	 =   8.33</a:t>
            </a:r>
          </a:p>
        </p:txBody>
      </p:sp>
      <p:sp>
        <p:nvSpPr>
          <p:cNvPr id="167992" name="AutoShape 56"/>
          <p:cNvSpPr>
            <a:spLocks noChangeArrowheads="1"/>
          </p:cNvSpPr>
          <p:nvPr/>
        </p:nvSpPr>
        <p:spPr bwMode="auto">
          <a:xfrm rot="5400000">
            <a:off x="485775" y="35306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93" name="AutoShape 57"/>
          <p:cNvSpPr>
            <a:spLocks noChangeArrowheads="1"/>
          </p:cNvSpPr>
          <p:nvPr/>
        </p:nvSpPr>
        <p:spPr bwMode="auto">
          <a:xfrm rot="5400000">
            <a:off x="485775" y="12827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94" name="Oval 58"/>
          <p:cNvSpPr>
            <a:spLocks noChangeArrowheads="1"/>
          </p:cNvSpPr>
          <p:nvPr/>
        </p:nvSpPr>
        <p:spPr bwMode="auto">
          <a:xfrm>
            <a:off x="4127500" y="2686050"/>
            <a:ext cx="571500" cy="476250"/>
          </a:xfrm>
          <a:prstGeom prst="ellipse">
            <a:avLst/>
          </a:prstGeom>
          <a:noFill/>
          <a:ln w="28575">
            <a:solidFill>
              <a:srgbClr val="66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95" name="Oval 59"/>
          <p:cNvSpPr>
            <a:spLocks noChangeArrowheads="1"/>
          </p:cNvSpPr>
          <p:nvPr/>
        </p:nvSpPr>
        <p:spPr bwMode="auto">
          <a:xfrm>
            <a:off x="4381500" y="4921250"/>
            <a:ext cx="895350" cy="476250"/>
          </a:xfrm>
          <a:prstGeom prst="ellipse">
            <a:avLst/>
          </a:prstGeom>
          <a:noFill/>
          <a:ln w="28575">
            <a:solidFill>
              <a:srgbClr val="66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96" name="Rectangle 60"/>
          <p:cNvSpPr>
            <a:spLocks noChangeArrowheads="1"/>
          </p:cNvSpPr>
          <p:nvPr/>
        </p:nvSpPr>
        <p:spPr bwMode="auto">
          <a:xfrm>
            <a:off x="685800" y="114300"/>
            <a:ext cx="7772400" cy="673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Uniform Probability Distribution</a:t>
            </a:r>
          </a:p>
        </p:txBody>
      </p:sp>
      <p:sp>
        <p:nvSpPr>
          <p:cNvPr id="167997" name="Rectangle 61"/>
          <p:cNvSpPr>
            <a:spLocks noChangeArrowheads="1"/>
          </p:cNvSpPr>
          <p:nvPr/>
        </p:nvSpPr>
        <p:spPr bwMode="auto">
          <a:xfrm>
            <a:off x="700088" y="3390900"/>
            <a:ext cx="4330700" cy="5476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Variance of  </a:t>
            </a:r>
            <a:r>
              <a:rPr lang="en-US" sz="2400" i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x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679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7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7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67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67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500"/>
                                        <p:tgtEl>
                                          <p:spTgt spid="1679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7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67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67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67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39" grpId="0" autoUpdateAnimBg="0"/>
      <p:bldP spid="167990" grpId="0" animBg="1" autoUpdateAnimBg="0"/>
      <p:bldP spid="167991" grpId="0" animBg="1" autoUpdateAnimBg="0"/>
      <p:bldP spid="167992" grpId="0" animBg="1"/>
      <p:bldP spid="167993" grpId="0" animBg="1"/>
      <p:bldP spid="167994" grpId="0" animBg="1"/>
      <p:bldP spid="167995" grpId="0" animBg="1"/>
      <p:bldP spid="167997" grpId="0" autoUpdateAnimBg="0"/>
    </p:bldLst>
  </p:timing>
</p:sld>
</file>

<file path=ppt/theme/theme1.xml><?xml version="1.0" encoding="utf-8"?>
<a:theme xmlns:a="http://schemas.openxmlformats.org/drawingml/2006/main" name="SBE9ch01">
  <a:themeElements>
    <a:clrScheme name="">
      <a:dk1>
        <a:srgbClr val="3C0023"/>
      </a:dk1>
      <a:lt1>
        <a:srgbClr val="FFFFFF"/>
      </a:lt1>
      <a:dk2>
        <a:srgbClr val="300153"/>
      </a:dk2>
      <a:lt2>
        <a:srgbClr val="F6BF69"/>
      </a:lt2>
      <a:accent1>
        <a:srgbClr val="618FFD"/>
      </a:accent1>
      <a:accent2>
        <a:srgbClr val="B760F9"/>
      </a:accent2>
      <a:accent3>
        <a:srgbClr val="ADAAB3"/>
      </a:accent3>
      <a:accent4>
        <a:srgbClr val="DADADA"/>
      </a:accent4>
      <a:accent5>
        <a:srgbClr val="B7C6FE"/>
      </a:accent5>
      <a:accent6>
        <a:srgbClr val="A656E2"/>
      </a:accent6>
      <a:hlink>
        <a:srgbClr val="919191"/>
      </a:hlink>
      <a:folHlink>
        <a:srgbClr val="B50069"/>
      </a:folHlink>
    </a:clrScheme>
    <a:fontScheme name="SBE9ch01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57200" marR="0" indent="-45720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S Reference Serif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57200" marR="0" indent="-45720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S Reference Serif" pitchFamily="18" charset="0"/>
          </a:defRPr>
        </a:defPPr>
      </a:lstStyle>
    </a:lnDef>
  </a:objectDefaults>
  <a:extraClrSchemeLst>
    <a:extraClrScheme>
      <a:clrScheme name="SBE9ch0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9ch0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9ch0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9ch0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9ch0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9ch0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9ch0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C:\Slides\SBE9ppt\SBE9ch01.PPT</Template>
  <TotalTime>4753</TotalTime>
  <Pages>21</Pages>
  <Words>2690</Words>
  <Application>Microsoft Office PowerPoint</Application>
  <PresentationFormat>On-screen Show (4:3)</PresentationFormat>
  <Paragraphs>774</Paragraphs>
  <Slides>58</Slides>
  <Notes>44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8" baseType="lpstr">
      <vt:lpstr>Arial</vt:lpstr>
      <vt:lpstr>Futura Md BT</vt:lpstr>
      <vt:lpstr>MS Reference Serif</vt:lpstr>
      <vt:lpstr>Monotype Sorts</vt:lpstr>
      <vt:lpstr>Book Antiqua</vt:lpstr>
      <vt:lpstr>Times New Roman</vt:lpstr>
      <vt:lpstr>MT Symbol</vt:lpstr>
      <vt:lpstr>Symbol</vt:lpstr>
      <vt:lpstr>SBE9ch01</vt:lpstr>
      <vt:lpstr>Equation</vt:lpstr>
      <vt:lpstr>PowerPoint Presentation</vt:lpstr>
      <vt:lpstr>Chapter 6  Continuous Probability Distributions</vt:lpstr>
      <vt:lpstr>Continuous Probability Distributions</vt:lpstr>
      <vt:lpstr>PowerPoint Presentation</vt:lpstr>
      <vt:lpstr>Uniform Probability Distribution</vt:lpstr>
      <vt:lpstr>Uniform Probability Distribution</vt:lpstr>
      <vt:lpstr>Uniform Probability Distribution</vt:lpstr>
      <vt:lpstr>PowerPoint Presentation</vt:lpstr>
      <vt:lpstr>PowerPoint Presentation</vt:lpstr>
      <vt:lpstr>Uniform Probability Distribution</vt:lpstr>
      <vt:lpstr>PowerPoint Presentation</vt:lpstr>
      <vt:lpstr>PowerPoint Presentation</vt:lpstr>
      <vt:lpstr>Normal Probability Distribution</vt:lpstr>
      <vt:lpstr>Normal Probability Distribution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Standard Normal Probability Distribution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Standard Normal Probability Distribution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Normal Probability Distribution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Exponential Probability Distribution</vt:lpstr>
      <vt:lpstr>Exponential Probability Distribution</vt:lpstr>
      <vt:lpstr>PowerPoint Presentation</vt:lpstr>
      <vt:lpstr>PowerPoint Presentation</vt:lpstr>
      <vt:lpstr>PowerPoint Presentation</vt:lpstr>
      <vt:lpstr>Exponential Probability Distribution</vt:lpstr>
      <vt:lpstr>Exponential Probability Distribution</vt:lpstr>
      <vt:lpstr>PowerPoint Presentation</vt:lpstr>
      <vt:lpstr>PowerPoint Presentation</vt:lpstr>
      <vt:lpstr>Relationship between the Poisson and Exponential Distributions</vt:lpstr>
      <vt:lpstr>End of Chapter 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  CONTINUOUS PROBABILITY DISTRIBUTIONS</dc:title>
  <dc:creator>John S. Loucks IV</dc:creator>
  <cp:lastModifiedBy>John IV</cp:lastModifiedBy>
  <cp:revision>224</cp:revision>
  <cp:lastPrinted>1601-01-01T00:00:00Z</cp:lastPrinted>
  <dcterms:created xsi:type="dcterms:W3CDTF">1996-08-26T13:21:22Z</dcterms:created>
  <dcterms:modified xsi:type="dcterms:W3CDTF">2010-12-29T05:19:11Z</dcterms:modified>
</cp:coreProperties>
</file>