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4" r:id="rId1"/>
  </p:sldMasterIdLst>
  <p:notesMasterIdLst>
    <p:notesMasterId r:id="rId62"/>
  </p:notesMasterIdLst>
  <p:handoutMasterIdLst>
    <p:handoutMasterId r:id="rId63"/>
  </p:handoutMasterIdLst>
  <p:sldIdLst>
    <p:sldId id="301" r:id="rId2"/>
    <p:sldId id="257" r:id="rId3"/>
    <p:sldId id="336" r:id="rId4"/>
    <p:sldId id="259" r:id="rId5"/>
    <p:sldId id="327" r:id="rId6"/>
    <p:sldId id="329" r:id="rId7"/>
    <p:sldId id="339" r:id="rId8"/>
    <p:sldId id="340" r:id="rId9"/>
    <p:sldId id="261" r:id="rId10"/>
    <p:sldId id="262" r:id="rId11"/>
    <p:sldId id="341" r:id="rId12"/>
    <p:sldId id="263" r:id="rId13"/>
    <p:sldId id="367" r:id="rId14"/>
    <p:sldId id="264" r:id="rId15"/>
    <p:sldId id="265" r:id="rId16"/>
    <p:sldId id="373" r:id="rId17"/>
    <p:sldId id="374" r:id="rId18"/>
    <p:sldId id="266" r:id="rId19"/>
    <p:sldId id="303" r:id="rId20"/>
    <p:sldId id="333" r:id="rId21"/>
    <p:sldId id="332" r:id="rId22"/>
    <p:sldId id="304" r:id="rId23"/>
    <p:sldId id="330" r:id="rId24"/>
    <p:sldId id="369" r:id="rId25"/>
    <p:sldId id="368" r:id="rId26"/>
    <p:sldId id="271" r:id="rId27"/>
    <p:sldId id="375" r:id="rId28"/>
    <p:sldId id="376" r:id="rId29"/>
    <p:sldId id="377" r:id="rId30"/>
    <p:sldId id="378" r:id="rId31"/>
    <p:sldId id="370" r:id="rId32"/>
    <p:sldId id="272" r:id="rId33"/>
    <p:sldId id="273" r:id="rId34"/>
    <p:sldId id="344" r:id="rId35"/>
    <p:sldId id="345" r:id="rId36"/>
    <p:sldId id="331" r:id="rId37"/>
    <p:sldId id="275" r:id="rId38"/>
    <p:sldId id="372" r:id="rId39"/>
    <p:sldId id="276" r:id="rId40"/>
    <p:sldId id="324" r:id="rId41"/>
    <p:sldId id="379" r:id="rId42"/>
    <p:sldId id="380" r:id="rId43"/>
    <p:sldId id="321" r:id="rId44"/>
    <p:sldId id="381" r:id="rId45"/>
    <p:sldId id="382" r:id="rId46"/>
    <p:sldId id="350" r:id="rId47"/>
    <p:sldId id="353" r:id="rId48"/>
    <p:sldId id="337" r:id="rId49"/>
    <p:sldId id="284" r:id="rId50"/>
    <p:sldId id="334" r:id="rId51"/>
    <p:sldId id="371" r:id="rId52"/>
    <p:sldId id="285" r:id="rId53"/>
    <p:sldId id="286" r:id="rId54"/>
    <p:sldId id="383" r:id="rId55"/>
    <p:sldId id="384" r:id="rId56"/>
    <p:sldId id="351" r:id="rId57"/>
    <p:sldId id="352" r:id="rId58"/>
    <p:sldId id="354" r:id="rId59"/>
    <p:sldId id="355" r:id="rId60"/>
    <p:sldId id="279" r:id="rId61"/>
  </p:sldIdLst>
  <p:sldSz cx="9144000" cy="6858000" type="screen4x3"/>
  <p:notesSz cx="6858000" cy="9144000"/>
  <p:embeddedFontLst>
    <p:embeddedFont>
      <p:font typeface="MS Reference Serif" charset="0"/>
      <p:regular r:id="rId64"/>
      <p:bold r:id="rId65"/>
      <p:italic r:id="rId66"/>
      <p:boldItalic r:id="rId67"/>
    </p:embeddedFont>
    <p:embeddedFont>
      <p:font typeface="Monotype Sorts" charset="2"/>
      <p:regular r:id="rId68"/>
    </p:embeddedFont>
    <p:embeddedFont>
      <p:font typeface="Book Antiqua" pitchFamily="18" charset="0"/>
      <p:regular r:id="rId69"/>
      <p:bold r:id="rId70"/>
      <p:italic r:id="rId71"/>
      <p:boldItalic r:id="rId72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7DAF23"/>
    <a:srgbClr val="90CA28"/>
    <a:srgbClr val="640000"/>
    <a:srgbClr val="527B0F"/>
    <a:srgbClr val="808080"/>
    <a:srgbClr val="006699"/>
    <a:srgbClr val="4D740E"/>
    <a:srgbClr val="619212"/>
    <a:srgbClr val="649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2" autoAdjust="0"/>
    <p:restoredTop sz="90929"/>
  </p:normalViewPr>
  <p:slideViewPr>
    <p:cSldViewPr snapToGrid="0">
      <p:cViewPr>
        <p:scale>
          <a:sx n="66" d="100"/>
          <a:sy n="66" d="100"/>
        </p:scale>
        <p:origin x="-678" y="-216"/>
      </p:cViewPr>
      <p:guideLst>
        <p:guide orient="horz" pos="763"/>
        <p:guide pos="20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font" Target="fonts/font5.fntdata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3.fntdata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2.fntdata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1.fntdata"/><Relationship Id="rId69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9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70" Type="http://schemas.openxmlformats.org/officeDocument/2006/relationships/font" Target="fonts/font7.fntdata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32.xml"/><Relationship Id="rId26" Type="http://schemas.openxmlformats.org/officeDocument/2006/relationships/slide" Target="slides/slide49.xml"/><Relationship Id="rId3" Type="http://schemas.openxmlformats.org/officeDocument/2006/relationships/slide" Target="slides/slide4.xml"/><Relationship Id="rId21" Type="http://schemas.openxmlformats.org/officeDocument/2006/relationships/slide" Target="slides/slide36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26.xml"/><Relationship Id="rId25" Type="http://schemas.openxmlformats.org/officeDocument/2006/relationships/slide" Target="slides/slide48.xml"/><Relationship Id="rId2" Type="http://schemas.openxmlformats.org/officeDocument/2006/relationships/slide" Target="slides/slide3.xml"/><Relationship Id="rId16" Type="http://schemas.openxmlformats.org/officeDocument/2006/relationships/slide" Target="slides/slide22.xml"/><Relationship Id="rId20" Type="http://schemas.openxmlformats.org/officeDocument/2006/relationships/slide" Target="slides/slide34.xml"/><Relationship Id="rId29" Type="http://schemas.openxmlformats.org/officeDocument/2006/relationships/slide" Target="slides/slide5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24" Type="http://schemas.openxmlformats.org/officeDocument/2006/relationships/slide" Target="slides/slide43.xml"/><Relationship Id="rId5" Type="http://schemas.openxmlformats.org/officeDocument/2006/relationships/slide" Target="slides/slide6.xml"/><Relationship Id="rId15" Type="http://schemas.openxmlformats.org/officeDocument/2006/relationships/slide" Target="slides/slide21.xml"/><Relationship Id="rId23" Type="http://schemas.openxmlformats.org/officeDocument/2006/relationships/slide" Target="slides/slide40.xml"/><Relationship Id="rId28" Type="http://schemas.openxmlformats.org/officeDocument/2006/relationships/slide" Target="slides/slide52.xml"/><Relationship Id="rId10" Type="http://schemas.openxmlformats.org/officeDocument/2006/relationships/slide" Target="slides/slide12.xml"/><Relationship Id="rId19" Type="http://schemas.openxmlformats.org/officeDocument/2006/relationships/slide" Target="slides/slide33.xml"/><Relationship Id="rId31" Type="http://schemas.openxmlformats.org/officeDocument/2006/relationships/slide" Target="slides/slide57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9.xml"/><Relationship Id="rId22" Type="http://schemas.openxmlformats.org/officeDocument/2006/relationships/slide" Target="slides/slide39.xml"/><Relationship Id="rId27" Type="http://schemas.openxmlformats.org/officeDocument/2006/relationships/slide" Target="slides/slide50.xml"/><Relationship Id="rId30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30FB6F0A-BDD0-4A9A-98B8-0C21615B58E6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01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419AF8DC-6BD6-4A6E-8D48-56187C2F5279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34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2388"/>
            <a:ext cx="194310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678488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A8">
                <a:gamma/>
                <a:shade val="46275"/>
                <a:invGamma/>
              </a:srgbClr>
            </a:gs>
            <a:gs pos="50000">
              <a:srgbClr val="0070A8"/>
            </a:gs>
            <a:gs pos="100000">
              <a:srgbClr val="0070A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898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08899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08900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01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02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903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08904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05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06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07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8191500" y="6245225"/>
            <a:ext cx="544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</a:t>
            </a:r>
            <a:fld id="{ACCBB94D-2D05-4074-A2A1-6ADB95F3FE9F}" type="slidenum">
              <a:rPr lang="en-US" sz="1600">
                <a:effectLst/>
                <a:latin typeface="Book Antiqua" pitchFamily="18" charset="0"/>
              </a:rPr>
              <a:pPr algn="l">
                <a:defRPr/>
              </a:pPr>
              <a:t>‹#›</a:t>
            </a:fld>
            <a:endParaRPr lang="en-US" sz="1600" dirty="0">
              <a:effectLst/>
              <a:latin typeface="Book Antiqua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7737475" y="5995988"/>
            <a:ext cx="83185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          Slide</a:t>
            </a: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2012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Rights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4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Slides\MBS4ppt\ASW_MBS_4e_Cv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6" y="537032"/>
            <a:ext cx="4246533" cy="52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5334261" y="2868143"/>
            <a:ext cx="2459026" cy="1932464"/>
            <a:chOff x="5334261" y="2868143"/>
            <a:chExt cx="2459026" cy="1932464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367578" y="2869730"/>
              <a:ext cx="2262189" cy="1930400"/>
            </a:xfrm>
            <a:prstGeom prst="rect">
              <a:avLst/>
            </a:prstGeom>
            <a:solidFill>
              <a:srgbClr val="495E8D"/>
            </a:solidFill>
            <a:ln w="76200">
              <a:noFill/>
              <a:miter lim="800000"/>
              <a:headEnd/>
              <a:tailEnd/>
            </a:ln>
            <a:effectLst>
              <a:outerShdw dist="12700" dir="10800000" algn="ctr" rotWithShape="0">
                <a:srgbClr val="F9DFB5">
                  <a:alpha val="50000"/>
                </a:srgb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4" name="AutoShape 39"/>
            <p:cNvSpPr>
              <a:spLocks noChangeArrowheads="1"/>
            </p:cNvSpPr>
            <p:nvPr/>
          </p:nvSpPr>
          <p:spPr bwMode="auto">
            <a:xfrm>
              <a:off x="6021637" y="2981761"/>
              <a:ext cx="1771650" cy="178897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Slides by</a:t>
              </a:r>
            </a:p>
            <a:p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John</a:t>
              </a: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Loucks</a:t>
              </a:r>
            </a:p>
            <a:p>
              <a:endParaRPr lang="en-US" sz="4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endParaRPr lang="en-US" sz="400" b="1" dirty="0" smtClean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r>
                <a:rPr lang="en-US" sz="1500" b="1" dirty="0" smtClean="0">
                  <a:solidFill>
                    <a:srgbClr val="FFFFFF"/>
                  </a:solidFill>
                  <a:effectLst/>
                  <a:latin typeface="Futura Md BT" pitchFamily="34" charset="0"/>
                </a:rPr>
                <a:t>St</a:t>
              </a:r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. Edward’s</a:t>
              </a:r>
            </a:p>
            <a:p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University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334261" y="2868143"/>
              <a:ext cx="944816" cy="1932464"/>
              <a:chOff x="5443535" y="3309938"/>
              <a:chExt cx="944816" cy="1932464"/>
            </a:xfrm>
          </p:grpSpPr>
          <p:sp>
            <p:nvSpPr>
              <p:cNvPr id="26" name="Arc 41"/>
              <p:cNvSpPr>
                <a:spLocks/>
              </p:cNvSpPr>
              <p:nvPr/>
            </p:nvSpPr>
            <p:spPr bwMode="auto">
              <a:xfrm rot="10284592" flipH="1">
                <a:off x="5600951" y="3360330"/>
                <a:ext cx="787400" cy="1865897"/>
              </a:xfrm>
              <a:custGeom>
                <a:avLst/>
                <a:gdLst>
                  <a:gd name="G0" fmla="+- 0 0 0"/>
                  <a:gd name="G1" fmla="+- 20364 0 0"/>
                  <a:gd name="G2" fmla="+- 21600 0 0"/>
                  <a:gd name="T0" fmla="*/ 7201 w 21600"/>
                  <a:gd name="T1" fmla="*/ 0 h 20364"/>
                  <a:gd name="T2" fmla="*/ 21600 w 21600"/>
                  <a:gd name="T3" fmla="*/ 20364 h 20364"/>
                  <a:gd name="T4" fmla="*/ 0 w 21600"/>
                  <a:gd name="T5" fmla="*/ 20364 h 20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64" fill="none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</a:path>
                  <a:path w="21600" h="20364" stroke="0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  <a:lnTo>
                      <a:pt x="0" y="203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AutoShape 42"/>
              <p:cNvSpPr>
                <a:spLocks noChangeArrowheads="1"/>
              </p:cNvSpPr>
              <p:nvPr/>
            </p:nvSpPr>
            <p:spPr bwMode="auto">
              <a:xfrm flipV="1">
                <a:off x="5448295" y="3310273"/>
                <a:ext cx="807657" cy="237363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8" name="AutoShape 43"/>
              <p:cNvSpPr>
                <a:spLocks noChangeArrowheads="1"/>
              </p:cNvSpPr>
              <p:nvPr/>
            </p:nvSpPr>
            <p:spPr bwMode="auto">
              <a:xfrm>
                <a:off x="5486397" y="3319463"/>
                <a:ext cx="523058" cy="1922939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5443535" y="3309938"/>
                <a:ext cx="214313" cy="1931987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1905000" y="1533525"/>
            <a:ext cx="5410200" cy="4362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87" name="Group 47"/>
          <p:cNvGrpSpPr>
            <a:grpSpLocks/>
          </p:cNvGrpSpPr>
          <p:nvPr/>
        </p:nvGrpSpPr>
        <p:grpSpPr bwMode="auto">
          <a:xfrm>
            <a:off x="3257550" y="2066925"/>
            <a:ext cx="3295650" cy="2343150"/>
            <a:chOff x="1908" y="1476"/>
            <a:chExt cx="2076" cy="1476"/>
          </a:xfrm>
        </p:grpSpPr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>
              <a:off x="1908" y="2952"/>
              <a:ext cx="2076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1908" y="2580"/>
              <a:ext cx="2076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1908" y="1836"/>
              <a:ext cx="2076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1908" y="2208"/>
              <a:ext cx="2076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1908" y="1476"/>
              <a:ext cx="2076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162300" y="1808163"/>
            <a:ext cx="0" cy="3168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3054350" y="2068513"/>
            <a:ext cx="225425" cy="2343150"/>
            <a:chOff x="1780" y="1477"/>
            <a:chExt cx="142" cy="1476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780" y="29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80" y="25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786" y="22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780" y="183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780" y="147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2500313" y="1852613"/>
            <a:ext cx="587375" cy="2778125"/>
            <a:chOff x="1431" y="1341"/>
            <a:chExt cx="370" cy="1750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431" y="2805"/>
              <a:ext cx="3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.10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447" y="2437"/>
              <a:ext cx="3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.20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447" y="2061"/>
              <a:ext cx="3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.30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1455" y="1697"/>
              <a:ext cx="34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</a:t>
              </a:r>
              <a:r>
                <a:rPr lang="en-US" sz="2400">
                  <a:effectLst/>
                  <a:latin typeface="Book Antiqua" pitchFamily="18" charset="0"/>
                </a:rPr>
                <a:t>40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443" y="1341"/>
              <a:ext cx="3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.50</a:t>
              </a:r>
            </a:p>
          </p:txBody>
        </p:sp>
      </p:grp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643313" y="5030788"/>
            <a:ext cx="2676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   </a:t>
            </a:r>
            <a:r>
              <a:rPr lang="en-US" sz="1800">
                <a:effectLst/>
                <a:latin typeface="Book Antiqua" pitchFamily="18" charset="0"/>
              </a:rPr>
              <a:t> </a:t>
            </a:r>
            <a:r>
              <a:rPr lang="en-US" sz="2400">
                <a:effectLst/>
                <a:latin typeface="Book Antiqua" pitchFamily="18" charset="0"/>
              </a:rPr>
              <a:t>  1      2  </a:t>
            </a:r>
            <a:r>
              <a:rPr lang="en-US" sz="1800">
                <a:effectLst/>
                <a:latin typeface="Book Antiqua" pitchFamily="18" charset="0"/>
              </a:rPr>
              <a:t> </a:t>
            </a:r>
            <a:r>
              <a:rPr lang="en-US" sz="2400">
                <a:effectLst/>
                <a:latin typeface="Book Antiqua" pitchFamily="18" charset="0"/>
              </a:rPr>
              <a:t>   3   </a:t>
            </a:r>
            <a:r>
              <a:rPr lang="en-US" sz="1200">
                <a:effectLst/>
                <a:latin typeface="Book Antiqua" pitchFamily="18" charset="0"/>
              </a:rPr>
              <a:t> </a:t>
            </a:r>
            <a:r>
              <a:rPr lang="en-US" sz="1800">
                <a:effectLst/>
                <a:latin typeface="Book Antiqua" pitchFamily="18" charset="0"/>
              </a:rPr>
              <a:t> </a:t>
            </a:r>
            <a:r>
              <a:rPr lang="en-US" sz="2400">
                <a:effectLst/>
                <a:latin typeface="Book Antiqua" pitchFamily="18" charset="0"/>
              </a:rPr>
              <a:t> 4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2476500" y="5427663"/>
            <a:ext cx="4640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Values of Random Variable </a:t>
            </a:r>
            <a:r>
              <a:rPr lang="en-U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(TV sales)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 rot="16200000">
            <a:off x="1508919" y="3034507"/>
            <a:ext cx="154940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168650" y="4976813"/>
            <a:ext cx="3435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04" name="Group 64"/>
          <p:cNvGrpSpPr>
            <a:grpSpLocks/>
          </p:cNvGrpSpPr>
          <p:nvPr/>
        </p:nvGrpSpPr>
        <p:grpSpPr bwMode="auto">
          <a:xfrm>
            <a:off x="3817938" y="4908550"/>
            <a:ext cx="2344737" cy="149225"/>
            <a:chOff x="2405" y="3326"/>
            <a:chExt cx="1477" cy="94"/>
          </a:xfrm>
        </p:grpSpPr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 rot="-5400000">
              <a:off x="2359" y="3372"/>
              <a:ext cx="9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 rot="5400000" flipH="1">
              <a:off x="2731" y="3371"/>
              <a:ext cx="94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 rot="-5400000">
              <a:off x="3107" y="3372"/>
              <a:ext cx="9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 rot="-5400000">
              <a:off x="3475" y="3372"/>
              <a:ext cx="9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 rot="-5400000">
              <a:off x="3835" y="3372"/>
              <a:ext cx="9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01" name="Group 61"/>
          <p:cNvGrpSpPr>
            <a:grpSpLocks/>
          </p:cNvGrpSpPr>
          <p:nvPr/>
        </p:nvGrpSpPr>
        <p:grpSpPr bwMode="auto">
          <a:xfrm>
            <a:off x="3808413" y="1785938"/>
            <a:ext cx="2343150" cy="3251200"/>
            <a:chOff x="2399" y="1359"/>
            <a:chExt cx="1476" cy="2048"/>
          </a:xfrm>
        </p:grpSpPr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 rot="5400000">
              <a:off x="1377" y="2385"/>
              <a:ext cx="2044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 rot="16200000" flipH="1">
              <a:off x="1751" y="2387"/>
              <a:ext cx="2040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 rot="5400000">
              <a:off x="2491" y="2383"/>
              <a:ext cx="2048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 rot="5400000">
              <a:off x="2121" y="2385"/>
              <a:ext cx="2044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 rot="5400000">
              <a:off x="2853" y="2385"/>
              <a:ext cx="2044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4400550" y="3503613"/>
            <a:ext cx="0" cy="1460500"/>
          </a:xfrm>
          <a:prstGeom prst="line">
            <a:avLst/>
          </a:prstGeom>
          <a:noFill/>
          <a:ln w="57150">
            <a:solidFill>
              <a:srgbClr val="7E0048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4992688" y="3821113"/>
            <a:ext cx="0" cy="1143000"/>
          </a:xfrm>
          <a:prstGeom prst="line">
            <a:avLst/>
          </a:prstGeom>
          <a:noFill/>
          <a:ln w="57150">
            <a:solidFill>
              <a:srgbClr val="7E0048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5583238" y="4672013"/>
            <a:ext cx="0" cy="292100"/>
          </a:xfrm>
          <a:prstGeom prst="line">
            <a:avLst/>
          </a:prstGeom>
          <a:noFill/>
          <a:ln w="57150">
            <a:solidFill>
              <a:srgbClr val="7E0048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6148388" y="4411663"/>
            <a:ext cx="0" cy="552450"/>
          </a:xfrm>
          <a:prstGeom prst="line">
            <a:avLst/>
          </a:prstGeom>
          <a:noFill/>
          <a:ln w="57150">
            <a:solidFill>
              <a:srgbClr val="7E0048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AutoShape 58"/>
          <p:cNvSpPr>
            <a:spLocks noChangeArrowheads="1"/>
          </p:cNvSpPr>
          <p:nvPr/>
        </p:nvSpPr>
        <p:spPr bwMode="auto">
          <a:xfrm rot="5400000">
            <a:off x="1609725" y="3546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V="1">
            <a:off x="3810000" y="2628900"/>
            <a:ext cx="0" cy="2330450"/>
          </a:xfrm>
          <a:prstGeom prst="line">
            <a:avLst/>
          </a:prstGeom>
          <a:noFill/>
          <a:ln w="57150">
            <a:solidFill>
              <a:srgbClr val="7E0048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Probability Distributions</a:t>
            </a:r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676275" y="957263"/>
            <a:ext cx="78867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JSL Appliances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5791200" y="1279525"/>
            <a:ext cx="2311400" cy="166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A7A7A">
                  <a:gamma/>
                  <a:shade val="46275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Graphical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of probability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5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9" grpId="0" animBg="1"/>
      <p:bldP spid="10244" grpId="0" animBg="1"/>
      <p:bldP spid="10261" grpId="0" autoUpdateAnimBg="0"/>
      <p:bldP spid="10262" grpId="0" autoUpdateAnimBg="0"/>
      <p:bldP spid="10263" grpId="0" autoUpdateAnimBg="0"/>
      <p:bldP spid="10245" grpId="0" animBg="1"/>
      <p:bldP spid="10257" grpId="0" animBg="1"/>
      <p:bldP spid="10258" grpId="0" animBg="1"/>
      <p:bldP spid="10259" grpId="0" animBg="1"/>
      <p:bldP spid="10260" grpId="0" animBg="1"/>
      <p:bldP spid="10298" grpId="0" animBg="1"/>
      <p:bldP spid="10305" grpId="0" animBg="1"/>
      <p:bldP spid="103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Uniform Probability Distribution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009650" y="1133475"/>
            <a:ext cx="7334250" cy="14287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uniform probability distribution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simplest example of a discrete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 given by a formula.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009650" y="2700338"/>
            <a:ext cx="7339013" cy="2876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uniform probability function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6135" name="AutoShape 7"/>
          <p:cNvSpPr>
            <a:spLocks noChangeArrowheads="1"/>
          </p:cNvSpPr>
          <p:nvPr/>
        </p:nvSpPr>
        <p:spPr bwMode="auto">
          <a:xfrm rot="5400000">
            <a:off x="733425" y="1755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6" name="AutoShape 8"/>
          <p:cNvSpPr>
            <a:spLocks noChangeArrowheads="1"/>
          </p:cNvSpPr>
          <p:nvPr/>
        </p:nvSpPr>
        <p:spPr bwMode="auto">
          <a:xfrm rot="5400000">
            <a:off x="733425" y="40465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3790950" y="3386138"/>
            <a:ext cx="1714500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1/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1524000" y="4110038"/>
            <a:ext cx="64389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the number of values the random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variable may assume</a:t>
            </a:r>
          </a:p>
        </p:txBody>
      </p:sp>
      <p:sp>
        <p:nvSpPr>
          <p:cNvPr id="176140" name="AutoShape 12"/>
          <p:cNvSpPr>
            <a:spLocks noChangeArrowheads="1"/>
          </p:cNvSpPr>
          <p:nvPr/>
        </p:nvSpPr>
        <p:spPr bwMode="auto">
          <a:xfrm>
            <a:off x="6000750" y="3443288"/>
            <a:ext cx="2590800" cy="1123950"/>
          </a:xfrm>
          <a:prstGeom prst="wedgeRoundRectCallout">
            <a:avLst>
              <a:gd name="adj1" fmla="val -74019"/>
              <a:gd name="adj2" fmla="val -23162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values of the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random variable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equally likely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animBg="1" autoUpdateAnimBg="0"/>
      <p:bldP spid="176134" grpId="0" animBg="1" autoUpdateAnimBg="0"/>
      <p:bldP spid="176135" grpId="0" animBg="1"/>
      <p:bldP spid="176136" grpId="0" animBg="1"/>
      <p:bldP spid="176137" grpId="0" animBg="1" autoUpdateAnimBg="0"/>
      <p:bldP spid="176139" grpId="0" autoUpdateAnimBg="0"/>
      <p:bldP spid="17614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8750"/>
            <a:ext cx="7772400" cy="590550"/>
          </a:xfrm>
          <a:noFill/>
          <a:ln/>
        </p:spPr>
        <p:txBody>
          <a:bodyPr/>
          <a:lstStyle/>
          <a:p>
            <a:r>
              <a:rPr lang="en-US"/>
              <a:t>Expected Value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009650" y="1133475"/>
            <a:ext cx="7334250" cy="18097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value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or mean, of a random variable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 measure of its central location.</a:t>
            </a:r>
          </a:p>
          <a:p>
            <a:pPr algn="l"/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009650" y="3062288"/>
            <a:ext cx="7334250" cy="13684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expected value is a weighted average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 the random variable may assume. 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weights are the probabilities.</a:t>
            </a: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 rot="5400000">
            <a:off x="733425" y="1603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009650" y="4562475"/>
            <a:ext cx="7334250" cy="971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expected value does not have to be a value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random variable can assume.</a:t>
            </a:r>
          </a:p>
        </p:txBody>
      </p: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3262313" y="2066925"/>
            <a:ext cx="2655887" cy="630238"/>
            <a:chOff x="2055" y="1368"/>
            <a:chExt cx="1673" cy="39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055" y="1370"/>
              <a:ext cx="1673" cy="39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064" y="1368"/>
              <a:ext cx="1656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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xf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</a:t>
              </a:r>
            </a:p>
          </p:txBody>
        </p:sp>
      </p:grpSp>
      <p:sp>
        <p:nvSpPr>
          <p:cNvPr id="11286" name="AutoShape 22"/>
          <p:cNvSpPr>
            <a:spLocks noChangeArrowheads="1"/>
          </p:cNvSpPr>
          <p:nvPr/>
        </p:nvSpPr>
        <p:spPr bwMode="auto">
          <a:xfrm rot="5400000">
            <a:off x="733425" y="3670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 rot="5400000">
            <a:off x="733425" y="5013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 autoUpdateAnimBg="0"/>
      <p:bldP spid="11281" grpId="0" animBg="1" autoUpdateAnimBg="0"/>
      <p:bldP spid="11282" grpId="0" animBg="1"/>
      <p:bldP spid="11283" grpId="0" animBg="1" autoUpdateAnimBg="0"/>
      <p:bldP spid="11286" grpId="0" animBg="1"/>
      <p:bldP spid="112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685800" y="158750"/>
            <a:ext cx="77724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 and Standard Deviation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1009650" y="1133475"/>
            <a:ext cx="7334250" cy="1808163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summarizes the variability in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 of a random variable.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1009650" y="3062288"/>
            <a:ext cx="7334250" cy="13779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variance is a weighted average of the squared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deviations of a random variable from its mean. 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weights are the probabilities.</a:t>
            </a:r>
          </a:p>
        </p:txBody>
      </p:sp>
      <p:grpSp>
        <p:nvGrpSpPr>
          <p:cNvPr id="231431" name="Group 7"/>
          <p:cNvGrpSpPr>
            <a:grpSpLocks/>
          </p:cNvGrpSpPr>
          <p:nvPr/>
        </p:nvGrpSpPr>
        <p:grpSpPr bwMode="auto">
          <a:xfrm>
            <a:off x="2657475" y="2074863"/>
            <a:ext cx="3819525" cy="665162"/>
            <a:chOff x="1674" y="2597"/>
            <a:chExt cx="2406" cy="4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1674" y="2597"/>
              <a:ext cx="2406" cy="419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1680" y="2604"/>
              <a:ext cx="2388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Var(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 </a:t>
              </a:r>
              <a:r>
                <a:rPr lang="en-US" sz="24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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-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</a:t>
              </a:r>
              <a:r>
                <a:rPr lang="en-US" sz="24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f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</a:t>
              </a:r>
            </a:p>
          </p:txBody>
        </p:sp>
      </p:grpSp>
      <p:sp>
        <p:nvSpPr>
          <p:cNvPr id="231437" name="AutoShape 13"/>
          <p:cNvSpPr>
            <a:spLocks noChangeArrowheads="1"/>
          </p:cNvSpPr>
          <p:nvPr/>
        </p:nvSpPr>
        <p:spPr bwMode="auto">
          <a:xfrm rot="5400000">
            <a:off x="733425" y="1984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8" name="AutoShape 14"/>
          <p:cNvSpPr>
            <a:spLocks noChangeArrowheads="1"/>
          </p:cNvSpPr>
          <p:nvPr/>
        </p:nvSpPr>
        <p:spPr bwMode="auto">
          <a:xfrm rot="5400000">
            <a:off x="733425" y="36845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9" name="Rectangle 15"/>
          <p:cNvSpPr>
            <a:spLocks noChangeArrowheads="1"/>
          </p:cNvSpPr>
          <p:nvPr/>
        </p:nvSpPr>
        <p:spPr bwMode="auto">
          <a:xfrm>
            <a:off x="1019175" y="4557713"/>
            <a:ext cx="7334250" cy="971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is defined as the positive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square root of the variance.</a:t>
            </a:r>
          </a:p>
        </p:txBody>
      </p:sp>
      <p:sp>
        <p:nvSpPr>
          <p:cNvPr id="231440" name="AutoShape 16"/>
          <p:cNvSpPr>
            <a:spLocks noChangeArrowheads="1"/>
          </p:cNvSpPr>
          <p:nvPr/>
        </p:nvSpPr>
        <p:spPr bwMode="auto">
          <a:xfrm rot="5400000">
            <a:off x="742950" y="50085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 autoUpdateAnimBg="0"/>
      <p:bldP spid="231430" grpId="0" animBg="1" autoUpdateAnimBg="0"/>
      <p:bldP spid="231437" grpId="0" animBg="1"/>
      <p:bldP spid="231438" grpId="0" animBg="1"/>
      <p:bldP spid="231439" grpId="0" animBg="1" autoUpdateAnimBg="0"/>
      <p:bldP spid="2314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73338" y="1520825"/>
            <a:ext cx="3981450" cy="3360738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1727200" y="5162550"/>
            <a:ext cx="3079750" cy="827088"/>
          </a:xfrm>
          <a:prstGeom prst="wedgeRoundRectCallout">
            <a:avLst>
              <a:gd name="adj1" fmla="val 70412"/>
              <a:gd name="adj2" fmla="val -114875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0" tIns="0" rIns="0" bIns="0" anchor="ctr" anchorCtr="1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number of TVs sold in a day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609850" y="1600200"/>
            <a:ext cx="3619500" cy="318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xf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endParaRPr lang="en-US" sz="2400" b="1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0	       .40	   .00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1	       .25	   .25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2	       .20	   .40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3	       .05	   .15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4	       .10	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.40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  1.20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5416550" y="4254500"/>
            <a:ext cx="81915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rot="5400000">
            <a:off x="2295525" y="3079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title"/>
          </p:nvPr>
        </p:nvSpPr>
        <p:spPr>
          <a:xfrm>
            <a:off x="685800" y="158750"/>
            <a:ext cx="7772400" cy="590550"/>
          </a:xfrm>
          <a:noFill/>
          <a:ln/>
        </p:spPr>
        <p:txBody>
          <a:bodyPr/>
          <a:lstStyle/>
          <a:p>
            <a:r>
              <a:rPr lang="en-US"/>
              <a:t>Expected Value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76275" y="947738"/>
            <a:ext cx="78867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JSL Appliances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306" grpId="0" animBg="1" autoUpdateAnimBg="0"/>
      <p:bldP spid="12307" grpId="0" autoUpdateAnimBg="0"/>
      <p:bldP spid="12308" grpId="0" animBg="1"/>
      <p:bldP spid="123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41438" y="1672315"/>
            <a:ext cx="6546850" cy="3138488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619250" y="2215240"/>
            <a:ext cx="598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5400000">
            <a:off x="1023938" y="316139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504950" y="2139040"/>
            <a:ext cx="53340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438400" y="2119990"/>
            <a:ext cx="7429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-1.2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-0.2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0.8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1.8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2.8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905250" y="2119990"/>
            <a:ext cx="9334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1.44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0.04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0.64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3.24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7.84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181600" y="2139040"/>
            <a:ext cx="685800" cy="217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.40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.25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.20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.05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438900" y="2139040"/>
            <a:ext cx="9334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.576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.010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.128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.162</a:t>
            </a:r>
          </a:p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.784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495550" y="1681840"/>
            <a:ext cx="800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810000" y="1662790"/>
            <a:ext cx="10668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5238750" y="1662790"/>
            <a:ext cx="6858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6191250" y="1662790"/>
            <a:ext cx="14859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000250" y="4253590"/>
            <a:ext cx="56007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 of daily sales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 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1.660</a:t>
            </a:r>
            <a:endParaRPr lang="en-US" sz="2400" baseline="30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504950" y="1662790"/>
            <a:ext cx="533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7454900" y="3428090"/>
            <a:ext cx="1377950" cy="952500"/>
          </a:xfrm>
          <a:prstGeom prst="wedgeRoundRectCallout">
            <a:avLst>
              <a:gd name="adj1" fmla="val -67741"/>
              <a:gd name="adj2" fmla="val 54000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TVs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squared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1085850" y="4825090"/>
            <a:ext cx="710565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 of daily sales = 1.2884 TVs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6534150" y="4234540"/>
            <a:ext cx="666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 rot="10800000">
            <a:off x="2752725" y="145777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AutoShape 28"/>
          <p:cNvSpPr>
            <a:spLocks noChangeArrowheads="1"/>
          </p:cNvSpPr>
          <p:nvPr/>
        </p:nvSpPr>
        <p:spPr bwMode="auto">
          <a:xfrm rot="10800000">
            <a:off x="4238625" y="145777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 rot="10800000">
            <a:off x="5400675" y="145777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 rot="10800000">
            <a:off x="6829424" y="1457777"/>
            <a:ext cx="244475" cy="17462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32"/>
          <p:cNvSpPr>
            <a:spLocks noGrp="1" noChangeArrowheads="1"/>
          </p:cNvSpPr>
          <p:nvPr>
            <p:ph type="title"/>
          </p:nvPr>
        </p:nvSpPr>
        <p:spPr>
          <a:xfrm>
            <a:off x="685800" y="158750"/>
            <a:ext cx="7772400" cy="590550"/>
          </a:xfrm>
          <a:noFill/>
          <a:ln/>
        </p:spPr>
        <p:txBody>
          <a:bodyPr/>
          <a:lstStyle/>
          <a:p>
            <a:r>
              <a:rPr lang="en-US"/>
              <a:t>Variance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676275" y="947738"/>
            <a:ext cx="78867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JSL Appliances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6" grpId="0" animBg="1"/>
      <p:bldP spid="13324" grpId="0" animBg="1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utoUpdateAnimBg="0"/>
      <p:bldP spid="13331" grpId="0" autoUpdateAnimBg="0"/>
      <p:bldP spid="13332" grpId="0" autoUpdateAnimBg="0"/>
      <p:bldP spid="13333" grpId="0" autoUpdateAnimBg="0"/>
      <p:bldP spid="13334" grpId="0" autoUpdateAnimBg="0"/>
      <p:bldP spid="13335" grpId="0" autoUpdateAnimBg="0"/>
      <p:bldP spid="13336" grpId="0" animBg="1" autoUpdateAnimBg="0"/>
      <p:bldP spid="13337" grpId="0" autoUpdateAnimBg="0"/>
      <p:bldP spid="13338" grpId="0" animBg="1"/>
      <p:bldP spid="13339" grpId="0" animBg="1"/>
      <p:bldP spid="13340" grpId="0" animBg="1"/>
      <p:bldP spid="13341" grpId="0" animBg="1"/>
      <p:bldP spid="133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7388" y="1104900"/>
            <a:ext cx="40132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5405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 the Expected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Value, Variance, and Standard Deviation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662113"/>
            <a:ext cx="808196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9"/>
          <p:cNvSpPr>
            <a:spLocks noChangeArrowheads="1"/>
          </p:cNvSpPr>
          <p:nvPr/>
        </p:nvSpPr>
        <p:spPr bwMode="auto">
          <a:xfrm rot="5400000">
            <a:off x="252413" y="3427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652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7388" y="1104900"/>
            <a:ext cx="38242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Value Worksheet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662113"/>
            <a:ext cx="808196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 rot="5400000">
            <a:off x="252413" y="3427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5405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 the Expected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Value, Variance, and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22427214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9225"/>
            <a:ext cx="7772400" cy="609600"/>
          </a:xfrm>
          <a:noFill/>
          <a:ln/>
        </p:spPr>
        <p:txBody>
          <a:bodyPr/>
          <a:lstStyle/>
          <a:p>
            <a:r>
              <a:rPr lang="en-US"/>
              <a:t>Binomial Probability Distribution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942975"/>
            <a:ext cx="7772400" cy="4643438"/>
          </a:xfrm>
          <a:noFill/>
          <a:ln/>
        </p:spPr>
        <p:txBody>
          <a:bodyPr/>
          <a:lstStyle/>
          <a:p>
            <a:pPr marL="457200" indent="-457200"/>
            <a:r>
              <a:rPr lang="en-US">
                <a:solidFill>
                  <a:srgbClr val="66FFFF"/>
                </a:solidFill>
              </a:rPr>
              <a:t>Four Properties of a Binomial Experiment</a:t>
            </a:r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14425" y="376237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457200" indent="-342900"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  The probability of a success,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does</a:t>
            </a:r>
          </a:p>
          <a:p>
            <a:pPr marL="457200" indent="-342900"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not change from trial to trial.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114425" y="4886325"/>
            <a:ext cx="7175500" cy="660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457200" indent="-342900"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The trials are independent.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14425" y="263842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 Two outcomes,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success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failure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are possible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on each trial.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114425" y="151447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 The experiment consists of a sequence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</a:p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identical trials.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600825" y="4470400"/>
            <a:ext cx="1943100" cy="914400"/>
          </a:xfrm>
          <a:prstGeom prst="wedgeRoundRectCallout">
            <a:avLst>
              <a:gd name="adj1" fmla="val -94199"/>
              <a:gd name="adj2" fmla="val -63023"/>
              <a:gd name="adj3" fmla="val 16667"/>
            </a:avLst>
          </a:prstGeom>
          <a:gradFill rotWithShape="0">
            <a:gsLst>
              <a:gs pos="0">
                <a:srgbClr val="818181"/>
              </a:gs>
              <a:gs pos="100000">
                <a:srgbClr val="818181">
                  <a:gamma/>
                  <a:shade val="66667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stationarity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assumption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5400000">
            <a:off x="838200" y="1927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 rot="5400000">
            <a:off x="838200" y="3051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rot="5400000">
            <a:off x="838200" y="4251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 rot="5400000">
            <a:off x="838200" y="5165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 autoUpdateAnimBg="0"/>
      <p:bldP spid="14343" grpId="0" animBg="1" autoUpdateAnimBg="0"/>
      <p:bldP spid="14346" grpId="0" animBg="1" autoUpdateAnimBg="0"/>
      <p:bldP spid="14347" grpId="0" animBg="1" autoUpdateAnimBg="0"/>
      <p:bldP spid="14340" grpId="0" animBg="1" autoUpdateAnimBg="0"/>
      <p:bldP spid="14348" grpId="0" animBg="1"/>
      <p:bldP spid="14349" grpId="0" animBg="1"/>
      <p:bldP spid="14350" grpId="0" animBg="1"/>
      <p:bldP spid="143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Probability Distribution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104900" y="113982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Our interest is in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 successes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occurring in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trials.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104900" y="226377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We let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denote the number of successes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occurring in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trials.</a:t>
            </a: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 rot="5400000">
            <a:off x="828675" y="1533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auto">
          <a:xfrm rot="5400000">
            <a:off x="828675" y="26955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 autoUpdateAnimBg="0"/>
      <p:bldP spid="90117" grpId="0" animBg="1" autoUpdateAnimBg="0"/>
      <p:bldP spid="90118" grpId="0" animBg="1"/>
      <p:bldP spid="90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147638"/>
            <a:ext cx="7772400" cy="814387"/>
          </a:xfrm>
          <a:noFill/>
          <a:ln/>
        </p:spPr>
        <p:txBody>
          <a:bodyPr/>
          <a:lstStyle/>
          <a:p>
            <a:r>
              <a:rPr lang="en-US"/>
              <a:t>Chapter 5</a:t>
            </a:r>
            <a:br>
              <a:rPr lang="en-US"/>
            </a:br>
            <a:r>
              <a:rPr lang="en-US"/>
              <a:t> Discrete Probability Distributions</a:t>
            </a:r>
          </a:p>
        </p:txBody>
      </p:sp>
      <p:grpSp>
        <p:nvGrpSpPr>
          <p:cNvPr id="5158" name="Group 38"/>
          <p:cNvGrpSpPr>
            <a:grpSpLocks/>
          </p:cNvGrpSpPr>
          <p:nvPr/>
        </p:nvGrpSpPr>
        <p:grpSpPr bwMode="auto">
          <a:xfrm>
            <a:off x="5534025" y="2714625"/>
            <a:ext cx="3352800" cy="2838450"/>
            <a:chOff x="3336" y="2016"/>
            <a:chExt cx="2112" cy="1788"/>
          </a:xfrm>
        </p:grpSpPr>
        <p:sp>
          <p:nvSpPr>
            <p:cNvPr id="5149" name="AutoShape 29"/>
            <p:cNvSpPr>
              <a:spLocks noChangeArrowheads="1"/>
            </p:cNvSpPr>
            <p:nvPr/>
          </p:nvSpPr>
          <p:spPr bwMode="auto">
            <a:xfrm>
              <a:off x="3336" y="2016"/>
              <a:ext cx="2112" cy="17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3705" y="2160"/>
              <a:ext cx="0" cy="1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709" y="3501"/>
              <a:ext cx="1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48" name="Group 28"/>
            <p:cNvGrpSpPr>
              <a:grpSpLocks/>
            </p:cNvGrpSpPr>
            <p:nvPr/>
          </p:nvGrpSpPr>
          <p:grpSpPr bwMode="auto">
            <a:xfrm>
              <a:off x="3650" y="2381"/>
              <a:ext cx="105" cy="839"/>
              <a:chOff x="1958" y="2657"/>
              <a:chExt cx="105" cy="839"/>
            </a:xfrm>
          </p:grpSpPr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1963" y="3496"/>
                <a:ext cx="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1963" y="3217"/>
                <a:ext cx="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/>
            </p:nvSpPr>
            <p:spPr bwMode="auto">
              <a:xfrm>
                <a:off x="1958" y="2936"/>
                <a:ext cx="1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1963" y="2657"/>
                <a:ext cx="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50" name="Group 30"/>
            <p:cNvGrpSpPr>
              <a:grpSpLocks/>
            </p:cNvGrpSpPr>
            <p:nvPr/>
          </p:nvGrpSpPr>
          <p:grpSpPr bwMode="auto">
            <a:xfrm>
              <a:off x="3403" y="2288"/>
              <a:ext cx="211" cy="1002"/>
              <a:chOff x="3403" y="2288"/>
              <a:chExt cx="211" cy="1002"/>
            </a:xfrm>
          </p:grpSpPr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3403" y="3127"/>
                <a:ext cx="208" cy="1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61912" tIns="30162" rIns="61912" bIns="30162">
                <a:spAutoFit/>
              </a:bodyPr>
              <a:lstStyle/>
              <a:p>
                <a:pPr algn="l" defTabSz="400050"/>
                <a:r>
                  <a:rPr lang="en-US" sz="1300">
                    <a:effectLst/>
                    <a:latin typeface="Book Antiqua" pitchFamily="18" charset="0"/>
                  </a:rPr>
                  <a:t>.10</a:t>
                </a: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/>
            </p:nvSpPr>
            <p:spPr bwMode="auto">
              <a:xfrm>
                <a:off x="3406" y="2856"/>
                <a:ext cx="208" cy="1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61912" tIns="30162" rIns="61912" bIns="30162">
                <a:spAutoFit/>
              </a:bodyPr>
              <a:lstStyle/>
              <a:p>
                <a:pPr algn="l" defTabSz="400050"/>
                <a:r>
                  <a:rPr lang="en-US" sz="1300">
                    <a:effectLst/>
                    <a:latin typeface="Book Antiqua" pitchFamily="18" charset="0"/>
                  </a:rPr>
                  <a:t>.20</a:t>
                </a: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/>
            </p:nvSpPr>
            <p:spPr bwMode="auto">
              <a:xfrm>
                <a:off x="3406" y="2567"/>
                <a:ext cx="208" cy="1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61912" tIns="30162" rIns="61912" bIns="30162">
                <a:spAutoFit/>
              </a:bodyPr>
              <a:lstStyle/>
              <a:p>
                <a:pPr algn="l" defTabSz="400050"/>
                <a:r>
                  <a:rPr lang="en-US" sz="1300">
                    <a:effectLst/>
                    <a:latin typeface="Book Antiqua" pitchFamily="18" charset="0"/>
                  </a:rPr>
                  <a:t>.30</a:t>
                </a: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3406" y="2288"/>
                <a:ext cx="208" cy="1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61912" tIns="30162" rIns="61912" bIns="30162">
                <a:spAutoFit/>
              </a:bodyPr>
              <a:lstStyle/>
              <a:p>
                <a:pPr algn="l" defTabSz="400050"/>
                <a:r>
                  <a:rPr lang="en-US" sz="1300">
                    <a:effectLst/>
                    <a:latin typeface="Book Antiqua" pitchFamily="18" charset="0"/>
                  </a:rPr>
                  <a:t>.40</a:t>
                </a:r>
              </a:p>
            </p:txBody>
          </p:sp>
        </p:grp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3918" y="3551"/>
              <a:ext cx="1310" cy="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61912" tIns="30162" rIns="61912" bIns="30162">
              <a:spAutoFit/>
            </a:bodyPr>
            <a:lstStyle/>
            <a:p>
              <a:pPr algn="l" defTabSz="400050"/>
              <a:r>
                <a:rPr lang="en-US" sz="1300">
                  <a:effectLst/>
                  <a:latin typeface="Book Antiqua" pitchFamily="18" charset="0"/>
                </a:rPr>
                <a:t> 0       </a:t>
              </a:r>
              <a:r>
                <a:rPr lang="en-US" sz="1000">
                  <a:effectLst/>
                  <a:latin typeface="Book Antiqua" pitchFamily="18" charset="0"/>
                </a:rPr>
                <a:t> </a:t>
              </a:r>
              <a:r>
                <a:rPr lang="en-US" sz="1300">
                  <a:effectLst/>
                  <a:latin typeface="Book Antiqua" pitchFamily="18" charset="0"/>
                </a:rPr>
                <a:t>  1      </a:t>
              </a:r>
              <a:r>
                <a:rPr lang="en-US" sz="800">
                  <a:effectLst/>
                  <a:latin typeface="Book Antiqua" pitchFamily="18" charset="0"/>
                </a:rPr>
                <a:t> </a:t>
              </a:r>
              <a:r>
                <a:rPr lang="en-US" sz="1300">
                  <a:effectLst/>
                  <a:latin typeface="Book Antiqua" pitchFamily="18" charset="0"/>
                </a:rPr>
                <a:t>  2         3         4</a:t>
              </a:r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rot="5400000">
              <a:off x="3957" y="3498"/>
              <a:ext cx="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 rot="5400000">
              <a:off x="4260" y="3498"/>
              <a:ext cx="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 rot="5400000">
              <a:off x="4536" y="3494"/>
              <a:ext cx="1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rot="5400000">
              <a:off x="4828" y="3498"/>
              <a:ext cx="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 rot="5400000">
              <a:off x="5112" y="3498"/>
              <a:ext cx="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V="1">
              <a:off x="4006" y="2371"/>
              <a:ext cx="0" cy="1121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V="1">
              <a:off x="4306" y="2787"/>
              <a:ext cx="0" cy="69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V="1">
              <a:off x="4587" y="2941"/>
              <a:ext cx="0" cy="542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4875" y="3303"/>
              <a:ext cx="0" cy="189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V="1">
              <a:off x="5160" y="3220"/>
              <a:ext cx="0" cy="263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671513" y="1104900"/>
            <a:ext cx="5480050" cy="50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Random Variables</a:t>
            </a: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671513" y="1543050"/>
            <a:ext cx="58801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Probability Distributions</a:t>
            </a:r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671513" y="1981200"/>
            <a:ext cx="6013450" cy="50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Value and Variance</a:t>
            </a: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671513" y="2419350"/>
            <a:ext cx="5975350" cy="50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671513" y="2857500"/>
            <a:ext cx="57848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671513" y="3295650"/>
            <a:ext cx="5918200" cy="50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Distribution</a:t>
            </a:r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 rot="5400000">
            <a:off x="447675" y="1270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 rot="5400000">
            <a:off x="447675" y="1708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AutoShape 48"/>
          <p:cNvSpPr>
            <a:spLocks noChangeArrowheads="1"/>
          </p:cNvSpPr>
          <p:nvPr/>
        </p:nvSpPr>
        <p:spPr bwMode="auto">
          <a:xfrm rot="5400000">
            <a:off x="447675" y="2146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AutoShape 49"/>
          <p:cNvSpPr>
            <a:spLocks noChangeArrowheads="1"/>
          </p:cNvSpPr>
          <p:nvPr/>
        </p:nvSpPr>
        <p:spPr bwMode="auto">
          <a:xfrm rot="5400000">
            <a:off x="447675" y="2565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AutoShape 50"/>
          <p:cNvSpPr>
            <a:spLocks noChangeArrowheads="1"/>
          </p:cNvSpPr>
          <p:nvPr/>
        </p:nvSpPr>
        <p:spPr bwMode="auto">
          <a:xfrm rot="5400000">
            <a:off x="447675" y="3022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 rot="5400000">
            <a:off x="447675" y="3460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autoUpdateAnimBg="0"/>
      <p:bldP spid="5161" grpId="0" autoUpdateAnimBg="0"/>
      <p:bldP spid="5162" grpId="0" autoUpdateAnimBg="0"/>
      <p:bldP spid="5163" grpId="0" autoUpdateAnimBg="0"/>
      <p:bldP spid="5164" grpId="0" autoUpdateAnimBg="0"/>
      <p:bldP spid="5165" grpId="0" autoUpdateAnimBg="0"/>
      <p:bldP spid="5166" grpId="0" animBg="1"/>
      <p:bldP spid="5167" grpId="0" animBg="1"/>
      <p:bldP spid="5168" grpId="0" animBg="1"/>
      <p:bldP spid="5169" grpId="0" animBg="1"/>
      <p:bldP spid="5170" grpId="0" animBg="1"/>
      <p:bldP spid="517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1005114" y="3241674"/>
            <a:ext cx="7219950" cy="2230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where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the number of successes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p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the probability of a success on one trial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the number of trials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</a:t>
            </a:r>
            <a:r>
              <a:rPr lang="en-US" sz="8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the probability of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successes in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trials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!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1)(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2) ….. (2)(1)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2308452" y="1576388"/>
            <a:ext cx="4484687" cy="10636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872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86264" y="1671638"/>
          <a:ext cx="39639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5" name="Equation" r:id="rId4" imgW="1765080" imgH="393480" progId="Equation.DSMT4">
                  <p:embed/>
                </p:oleObj>
              </mc:Choice>
              <mc:Fallback>
                <p:oleObj name="Equation" r:id="rId4" imgW="1765080" imgH="39348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264" y="1671638"/>
                        <a:ext cx="396398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3806097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705077" y="100965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Function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8737" name="AutoShape 17"/>
          <p:cNvSpPr>
            <a:spLocks noChangeArrowheads="1"/>
          </p:cNvSpPr>
          <p:nvPr/>
        </p:nvSpPr>
        <p:spPr bwMode="auto">
          <a:xfrm rot="5400000">
            <a:off x="2005239" y="2006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6" grpId="0" autoUpdateAnimBg="0"/>
      <p:bldP spid="158724" grpId="0" animBg="1"/>
      <p:bldP spid="1587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2293938" y="1576388"/>
            <a:ext cx="4637087" cy="10636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668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28888" y="1671638"/>
          <a:ext cx="41640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1" name="Equation" r:id="rId4" imgW="1854000" imgH="393480" progId="Equation.DSMT4">
                  <p:embed/>
                </p:oleObj>
              </mc:Choice>
              <mc:Fallback>
                <p:oleObj name="Equation" r:id="rId4" imgW="1854000" imgH="393480" progId="Equation.DSMT4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671638"/>
                        <a:ext cx="41640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705077" y="1009650"/>
            <a:ext cx="4927600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Function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3452813" y="1585913"/>
            <a:ext cx="1504950" cy="1047750"/>
          </a:xfrm>
          <a:prstGeom prst="ellipse">
            <a:avLst/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4875213" y="1636713"/>
            <a:ext cx="1958975" cy="885825"/>
          </a:xfrm>
          <a:prstGeom prst="ellips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AutoShape 14"/>
          <p:cNvSpPr>
            <a:spLocks noChangeArrowheads="1"/>
          </p:cNvSpPr>
          <p:nvPr/>
        </p:nvSpPr>
        <p:spPr bwMode="auto">
          <a:xfrm>
            <a:off x="4743450" y="3060700"/>
            <a:ext cx="3962400" cy="1333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of a particular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sequence of trial outcomes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with x successes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trials</a:t>
            </a:r>
          </a:p>
        </p:txBody>
      </p:sp>
      <p:sp>
        <p:nvSpPr>
          <p:cNvPr id="156687" name="AutoShape 15"/>
          <p:cNvSpPr>
            <a:spLocks noChangeArrowheads="1"/>
          </p:cNvSpPr>
          <p:nvPr/>
        </p:nvSpPr>
        <p:spPr bwMode="auto">
          <a:xfrm>
            <a:off x="495300" y="3251200"/>
            <a:ext cx="4000500" cy="13144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 experimental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outcomes providing exactly</a:t>
            </a:r>
          </a:p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successes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trials</a:t>
            </a:r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>
            <a:off x="3079750" y="2501900"/>
            <a:ext cx="596900" cy="692150"/>
          </a:xfrm>
          <a:prstGeom prst="line">
            <a:avLst/>
          </a:prstGeom>
          <a:noFill/>
          <a:ln w="57150">
            <a:solidFill>
              <a:srgbClr val="666699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>
            <a:off x="6115050" y="2489200"/>
            <a:ext cx="304800" cy="51435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  <a:effectLst>
            <a:outerShdw dist="28398" dir="3806097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6694" name="AutoShape 22"/>
          <p:cNvSpPr>
            <a:spLocks noChangeArrowheads="1"/>
          </p:cNvSpPr>
          <p:nvPr/>
        </p:nvSpPr>
        <p:spPr bwMode="auto">
          <a:xfrm>
            <a:off x="4086225" y="2711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5" name="AutoShape 23"/>
          <p:cNvSpPr>
            <a:spLocks noChangeArrowheads="1"/>
          </p:cNvSpPr>
          <p:nvPr/>
        </p:nvSpPr>
        <p:spPr bwMode="auto">
          <a:xfrm>
            <a:off x="5724525" y="2711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2" grpId="0" animBg="1"/>
      <p:bldP spid="156684" grpId="0" animBg="1"/>
      <p:bldP spid="156686" grpId="0" animBg="1" autoUpdateAnimBg="0"/>
      <p:bldP spid="156687" grpId="0" animBg="1" autoUpdateAnimBg="0"/>
      <p:bldP spid="156690" grpId="0" animBg="1"/>
      <p:bldP spid="156691" grpId="0" animBg="1"/>
      <p:bldP spid="156694" grpId="0" animBg="1"/>
      <p:bldP spid="1566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700088" y="1009650"/>
            <a:ext cx="5562600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Evans Electronics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1423" name="Rectangle 287"/>
          <p:cNvSpPr>
            <a:spLocks noChangeArrowheads="1"/>
          </p:cNvSpPr>
          <p:nvPr/>
        </p:nvSpPr>
        <p:spPr bwMode="auto">
          <a:xfrm>
            <a:off x="1055688" y="1479550"/>
            <a:ext cx="7291387" cy="1970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Evans Electronics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concerned about a low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retention rate for its employees.  In recent years,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management has seen a turnover of 10% of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hourly employees annually.</a:t>
            </a:r>
          </a:p>
        </p:txBody>
      </p:sp>
      <p:sp>
        <p:nvSpPr>
          <p:cNvPr id="91424" name="AutoShape 288"/>
          <p:cNvSpPr>
            <a:spLocks noChangeArrowheads="1"/>
          </p:cNvSpPr>
          <p:nvPr/>
        </p:nvSpPr>
        <p:spPr bwMode="auto">
          <a:xfrm rot="5400000">
            <a:off x="733425" y="1587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25" name="Rectangle 289"/>
          <p:cNvSpPr>
            <a:spLocks noChangeArrowheads="1"/>
          </p:cNvSpPr>
          <p:nvPr/>
        </p:nvSpPr>
        <p:spPr bwMode="auto">
          <a:xfrm>
            <a:off x="1039813" y="4579938"/>
            <a:ext cx="7543800" cy="1398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Choosing 3 hourly employees at random, what is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that 1 of them will leave the company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year?		     </a:t>
            </a:r>
          </a:p>
        </p:txBody>
      </p:sp>
      <p:sp>
        <p:nvSpPr>
          <p:cNvPr id="91426" name="Rectangle 290"/>
          <p:cNvSpPr>
            <a:spLocks noChangeArrowheads="1"/>
          </p:cNvSpPr>
          <p:nvPr/>
        </p:nvSpPr>
        <p:spPr bwMode="auto">
          <a:xfrm>
            <a:off x="1050925" y="3232150"/>
            <a:ext cx="7421563" cy="1419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Thus, for any hourly employee chosen at random,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management estimates a probability of 0.1 that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person will not be with the company next year.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1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23" grpId="0" autoUpdateAnimBg="0"/>
      <p:bldP spid="91424" grpId="0" animBg="1"/>
      <p:bldP spid="91425" grpId="0" autoUpdateAnimBg="0"/>
      <p:bldP spid="9142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sp>
        <p:nvSpPr>
          <p:cNvPr id="146853" name="Rectangle 421"/>
          <p:cNvSpPr>
            <a:spLocks noChangeArrowheads="1"/>
          </p:cNvSpPr>
          <p:nvPr/>
        </p:nvSpPr>
        <p:spPr bwMode="auto">
          <a:xfrm>
            <a:off x="700088" y="1009650"/>
            <a:ext cx="5562600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Evans Electronics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6854" name="AutoShape 422"/>
          <p:cNvSpPr>
            <a:spLocks noChangeArrowheads="1"/>
          </p:cNvSpPr>
          <p:nvPr/>
        </p:nvSpPr>
        <p:spPr bwMode="auto">
          <a:xfrm rot="5400000">
            <a:off x="746125" y="1616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856" name="Rectangle 424"/>
          <p:cNvSpPr>
            <a:spLocks noChangeArrowheads="1"/>
          </p:cNvSpPr>
          <p:nvPr/>
        </p:nvSpPr>
        <p:spPr bwMode="auto">
          <a:xfrm>
            <a:off x="1055688" y="1479550"/>
            <a:ext cx="7523162" cy="1970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of the first employee leaving and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second and third employees staying, denoted 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),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given by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		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)(1 –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46857" name="Rectangle 425"/>
          <p:cNvSpPr>
            <a:spLocks noChangeArrowheads="1"/>
          </p:cNvSpPr>
          <p:nvPr/>
        </p:nvSpPr>
        <p:spPr bwMode="auto">
          <a:xfrm>
            <a:off x="1050925" y="3389313"/>
            <a:ext cx="7523163" cy="2449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a .10 probability of an employee leaving on any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 trial, the probability of an employee leaving 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first trial and not on the second and third trials is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given by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     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(.10)(.90)(.90) = (.10)(.90)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.081</a:t>
            </a:r>
          </a:p>
        </p:txBody>
      </p:sp>
      <p:sp>
        <p:nvSpPr>
          <p:cNvPr id="146858" name="AutoShape 426"/>
          <p:cNvSpPr>
            <a:spLocks noChangeArrowheads="1"/>
          </p:cNvSpPr>
          <p:nvPr/>
        </p:nvSpPr>
        <p:spPr bwMode="auto">
          <a:xfrm rot="5400000">
            <a:off x="741363" y="3511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6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6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854" grpId="0" animBg="1"/>
      <p:bldP spid="146856" grpId="0" autoUpdateAnimBg="0"/>
      <p:bldP spid="146857" grpId="0" autoUpdateAnimBg="0"/>
      <p:bldP spid="1468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1165225" y="3290888"/>
            <a:ext cx="7026275" cy="2728912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700088" y="1009650"/>
            <a:ext cx="5562600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Evans Electronics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 rot="5400000">
            <a:off x="746125" y="1616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1055688" y="1479550"/>
            <a:ext cx="7523162" cy="183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 other experimental outcomes also result in one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success and two failures.  The probabilities for all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three experimental outcomes involving one success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follow.</a:t>
            </a: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 rot="5400000">
            <a:off x="741363" y="3502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293813" y="3371850"/>
            <a:ext cx="2000250" cy="203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Experimental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Outcome</a:t>
            </a: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3575050" y="3367088"/>
            <a:ext cx="4481513" cy="252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of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Experimental Outcome</a:t>
            </a: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(.1)(.9)(.9) = .081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(.9)(.1)(.9) = .081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(.9)(.9)(.1) =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.081</a:t>
            </a:r>
          </a:p>
          <a:p>
            <a:pPr algn="r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Total = .243</a:t>
            </a:r>
            <a:endParaRPr lang="en-US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3483" name="Line 11"/>
          <p:cNvSpPr>
            <a:spLocks noChangeShapeType="1"/>
          </p:cNvSpPr>
          <p:nvPr/>
        </p:nvSpPr>
        <p:spPr bwMode="auto">
          <a:xfrm flipV="1">
            <a:off x="7424738" y="5765800"/>
            <a:ext cx="522287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2" grpId="0" animBg="1"/>
      <p:bldP spid="233476" grpId="0" animBg="1"/>
      <p:bldP spid="233477" grpId="0" autoUpdateAnimBg="0"/>
      <p:bldP spid="233479" grpId="0" animBg="1"/>
      <p:bldP spid="233480" grpId="0" autoUpdateAnimBg="0"/>
      <p:bldP spid="233481" grpId="0" autoUpdateAnimBg="0"/>
      <p:bldP spid="23348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1257300" y="1665288"/>
            <a:ext cx="6781800" cy="2819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Probability Distribution</a:t>
            </a:r>
          </a:p>
        </p:txBody>
      </p:sp>
      <p:graphicFrame>
        <p:nvGraphicFramePr>
          <p:cNvPr id="2324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14463" y="2416175"/>
          <a:ext cx="415766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72" name="Equation" r:id="rId4" imgW="3821040" imgH="747360" progId="Equation.DSMT4">
                  <p:embed/>
                </p:oleObj>
              </mc:Choice>
              <mc:Fallback>
                <p:oleObj name="Equation" r:id="rId4" imgW="3821040" imgH="74736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2416175"/>
                        <a:ext cx="4157662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70013" y="3392488"/>
          <a:ext cx="63452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73" name="Equation" r:id="rId6" imgW="2755800" imgH="393480" progId="Equation.DSMT4">
                  <p:embed/>
                </p:oleObj>
              </mc:Choice>
              <mc:Fallback>
                <p:oleObj name="Equation" r:id="rId6" imgW="2755800" imgH="39348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392488"/>
                        <a:ext cx="634523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4" name="Oval 6"/>
          <p:cNvSpPr>
            <a:spLocks noChangeArrowheads="1"/>
          </p:cNvSpPr>
          <p:nvPr/>
        </p:nvSpPr>
        <p:spPr bwMode="auto">
          <a:xfrm>
            <a:off x="6953250" y="3494088"/>
            <a:ext cx="819150" cy="5524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2628900" y="1722438"/>
            <a:ext cx="40386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Let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.10,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3,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</a:t>
            </a:r>
          </a:p>
        </p:txBody>
      </p:sp>
      <p:sp>
        <p:nvSpPr>
          <p:cNvPr id="232456" name="AutoShape 8"/>
          <p:cNvSpPr>
            <a:spLocks noChangeArrowheads="1"/>
          </p:cNvSpPr>
          <p:nvPr/>
        </p:nvSpPr>
        <p:spPr bwMode="auto">
          <a:xfrm rot="5400000">
            <a:off x="962025" y="29733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700088" y="1009650"/>
            <a:ext cx="5562600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Evans Electronics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2459" name="AutoShape 11"/>
          <p:cNvSpPr>
            <a:spLocks noChangeArrowheads="1"/>
          </p:cNvSpPr>
          <p:nvPr/>
        </p:nvSpPr>
        <p:spPr bwMode="auto">
          <a:xfrm>
            <a:off x="6832600" y="1296988"/>
            <a:ext cx="1663700" cy="1308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A7A7A">
                  <a:gamma/>
                  <a:shade val="46275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Using the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nimBg="1"/>
      <p:bldP spid="232454" grpId="0" animBg="1"/>
      <p:bldP spid="232455" grpId="0" autoUpdateAnimBg="0"/>
      <p:bldP spid="232456" grpId="0" animBg="1"/>
      <p:bldP spid="23245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5" name="Rectangle 69"/>
          <p:cNvSpPr>
            <a:spLocks noGrp="1" noChangeArrowheads="1"/>
          </p:cNvSpPr>
          <p:nvPr>
            <p:ph type="title"/>
          </p:nvPr>
        </p:nvSpPr>
        <p:spPr>
          <a:xfrm>
            <a:off x="685800" y="149225"/>
            <a:ext cx="7772400" cy="609600"/>
          </a:xfrm>
          <a:noFill/>
          <a:ln/>
        </p:spPr>
        <p:txBody>
          <a:bodyPr/>
          <a:lstStyle/>
          <a:p>
            <a:r>
              <a:rPr lang="en-US"/>
              <a:t>Binomial Probability Distribution</a:t>
            </a:r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773113" y="1455738"/>
            <a:ext cx="7981950" cy="47069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933450" y="1533525"/>
            <a:ext cx="15414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   </a:t>
            </a:r>
            <a:r>
              <a:rPr lang="en-US" sz="2000" u="sng">
                <a:effectLst/>
                <a:latin typeface="Book Antiqua" pitchFamily="18" charset="0"/>
              </a:rPr>
              <a:t>1</a:t>
            </a:r>
            <a:r>
              <a:rPr lang="en-US" sz="2000" u="sng" baseline="30000">
                <a:effectLst/>
                <a:latin typeface="Book Antiqua" pitchFamily="18" charset="0"/>
              </a:rPr>
              <a:t>st</a:t>
            </a:r>
            <a:r>
              <a:rPr lang="en-US" sz="2000" u="sng">
                <a:effectLst/>
                <a:latin typeface="Book Antiqua" pitchFamily="18" charset="0"/>
              </a:rPr>
              <a:t> Worker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2917825" y="1533525"/>
            <a:ext cx="14255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000" u="sng">
                <a:effectLst/>
                <a:latin typeface="Book Antiqua" pitchFamily="18" charset="0"/>
              </a:rPr>
              <a:t>2</a:t>
            </a:r>
            <a:r>
              <a:rPr lang="en-US" sz="2000" u="sng" baseline="30000">
                <a:effectLst/>
                <a:latin typeface="Book Antiqua" pitchFamily="18" charset="0"/>
              </a:rPr>
              <a:t>nd</a:t>
            </a:r>
            <a:r>
              <a:rPr lang="en-US" sz="2000" u="sng">
                <a:effectLst/>
                <a:latin typeface="Book Antiqua" pitchFamily="18" charset="0"/>
              </a:rPr>
              <a:t> Worker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4921250" y="1533525"/>
            <a:ext cx="1393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000" u="sng">
                <a:effectLst/>
                <a:latin typeface="Book Antiqua" pitchFamily="18" charset="0"/>
              </a:rPr>
              <a:t>3</a:t>
            </a:r>
            <a:r>
              <a:rPr lang="en-US" sz="2000" u="sng" baseline="30000">
                <a:effectLst/>
                <a:latin typeface="Book Antiqua" pitchFamily="18" charset="0"/>
              </a:rPr>
              <a:t>rd</a:t>
            </a:r>
            <a:r>
              <a:rPr lang="en-US" sz="2000" u="sng">
                <a:effectLst/>
                <a:latin typeface="Book Antiqua" pitchFamily="18" charset="0"/>
              </a:rPr>
              <a:t> Worker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6899275" y="149542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 u="sng">
                <a:effectLst/>
                <a:latin typeface="Book Antiqua" pitchFamily="18" charset="0"/>
              </a:rPr>
              <a:t>x</a:t>
            </a:r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7715250" y="1536700"/>
            <a:ext cx="7778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effectLst/>
                <a:latin typeface="Book Antiqua" pitchFamily="18" charset="0"/>
              </a:rPr>
              <a:t>Prob.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076325" y="2936875"/>
            <a:ext cx="1444625" cy="984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087438" y="3979863"/>
            <a:ext cx="1427162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644775" y="4579938"/>
            <a:ext cx="1978025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697413" y="2154238"/>
            <a:ext cx="1901825" cy="246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636838" y="2420938"/>
            <a:ext cx="2000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649538" y="2928938"/>
            <a:ext cx="19685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706938" y="2452688"/>
            <a:ext cx="1906587" cy="211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638425" y="5080000"/>
            <a:ext cx="2001838" cy="471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638675" y="1625600"/>
            <a:ext cx="0" cy="4281488"/>
          </a:xfrm>
          <a:prstGeom prst="line">
            <a:avLst/>
          </a:prstGeom>
          <a:noFill/>
          <a:ln w="19050">
            <a:solidFill>
              <a:srgbClr val="66FFFF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4711700" y="3192463"/>
            <a:ext cx="1887538" cy="246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702175" y="3476625"/>
            <a:ext cx="1897063" cy="233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4711700" y="5318125"/>
            <a:ext cx="191135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4721225" y="5564188"/>
            <a:ext cx="1878013" cy="280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4700588" y="4564063"/>
            <a:ext cx="1889125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4706938" y="4283075"/>
            <a:ext cx="191135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1252538" y="2673350"/>
            <a:ext cx="9588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Leaves</a:t>
            </a:r>
          </a:p>
          <a:p>
            <a:pPr algn="l"/>
            <a:r>
              <a:rPr lang="en-US" sz="2000">
                <a:effectLst/>
                <a:latin typeface="Book Antiqua" pitchFamily="18" charset="0"/>
              </a:rPr>
              <a:t>   (.1)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1333500" y="4621213"/>
            <a:ext cx="773113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Stays</a:t>
            </a:r>
          </a:p>
          <a:p>
            <a:pPr algn="l"/>
            <a:r>
              <a:rPr lang="en-US" sz="2000">
                <a:effectLst/>
                <a:latin typeface="Book Antiqua" pitchFamily="18" charset="0"/>
              </a:rPr>
              <a:t>  (.9)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6915150" y="1944688"/>
            <a:ext cx="30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3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6910388" y="4097338"/>
            <a:ext cx="30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2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910388" y="5683250"/>
            <a:ext cx="30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6915150" y="2973388"/>
            <a:ext cx="30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2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915150" y="2482850"/>
            <a:ext cx="30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2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686050" y="4268788"/>
            <a:ext cx="1381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Leaves (.1)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692400" y="2154238"/>
            <a:ext cx="1381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Leaves (.1)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4749800" y="2520950"/>
            <a:ext cx="73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 (.9)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2705100" y="3221038"/>
            <a:ext cx="11953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Stays (.9)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705100" y="5345113"/>
            <a:ext cx="11953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Stays (.9)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5414963" y="3638550"/>
            <a:ext cx="73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 (.9)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4735513" y="4633913"/>
            <a:ext cx="73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 (.9)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5410200" y="5740400"/>
            <a:ext cx="73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S (.9)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721225" y="4025900"/>
            <a:ext cx="758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 (.1)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5402263" y="4954588"/>
            <a:ext cx="758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 (.1)</a:t>
            </a: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5387975" y="2863850"/>
            <a:ext cx="758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 (.1)</a:t>
            </a:r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4721225" y="1906588"/>
            <a:ext cx="758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 (.1)</a:t>
            </a:r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7696200" y="1906588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.0010</a:t>
            </a: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7715250" y="2897188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.0090</a:t>
            </a:r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7734300" y="4097338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.0090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7734300" y="5683250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.7290</a:t>
            </a: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7715250" y="2439988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.0090</a:t>
            </a: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6886575" y="4622800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 sz="2000">
                <a:effectLst/>
                <a:latin typeface="Book Antiqua" pitchFamily="18" charset="0"/>
              </a:rPr>
              <a:t>1</a:t>
            </a: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6889750" y="5137150"/>
            <a:ext cx="349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 sz="2000">
                <a:effectLst/>
                <a:latin typeface="Book Antiqua" pitchFamily="18" charset="0"/>
              </a:rPr>
              <a:t>1</a:t>
            </a: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7726363" y="3551238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effectLst/>
                <a:latin typeface="Book Antiqua" pitchFamily="18" charset="0"/>
              </a:rPr>
              <a:t>.0810</a:t>
            </a: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7721600" y="4625975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effectLst/>
                <a:latin typeface="Book Antiqua" pitchFamily="18" charset="0"/>
              </a:rPr>
              <a:t>.0810</a:t>
            </a: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7718425" y="5137150"/>
            <a:ext cx="752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effectLst/>
                <a:latin typeface="Book Antiqua" pitchFamily="18" charset="0"/>
              </a:rPr>
              <a:t>.0810</a:t>
            </a:r>
          </a:p>
        </p:txBody>
      </p:sp>
      <p:sp>
        <p:nvSpPr>
          <p:cNvPr id="19531" name="Oval 75"/>
          <p:cNvSpPr>
            <a:spLocks noChangeArrowheads="1"/>
          </p:cNvSpPr>
          <p:nvPr/>
        </p:nvSpPr>
        <p:spPr bwMode="auto">
          <a:xfrm>
            <a:off x="4559300" y="3382963"/>
            <a:ext cx="144463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8" name="Line 82"/>
          <p:cNvSpPr>
            <a:spLocks noChangeShapeType="1"/>
          </p:cNvSpPr>
          <p:nvPr/>
        </p:nvSpPr>
        <p:spPr bwMode="auto">
          <a:xfrm>
            <a:off x="2586038" y="1619250"/>
            <a:ext cx="0" cy="4281488"/>
          </a:xfrm>
          <a:prstGeom prst="line">
            <a:avLst/>
          </a:prstGeom>
          <a:noFill/>
          <a:ln w="19050">
            <a:solidFill>
              <a:srgbClr val="66FFFF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6605588" y="1620838"/>
            <a:ext cx="0" cy="4281487"/>
          </a:xfrm>
          <a:prstGeom prst="line">
            <a:avLst/>
          </a:prstGeom>
          <a:noFill/>
          <a:ln w="19050">
            <a:solidFill>
              <a:srgbClr val="66FFFF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9" name="Line 83"/>
          <p:cNvSpPr>
            <a:spLocks noChangeShapeType="1"/>
          </p:cNvSpPr>
          <p:nvPr/>
        </p:nvSpPr>
        <p:spPr bwMode="auto">
          <a:xfrm>
            <a:off x="1027113" y="1589088"/>
            <a:ext cx="0" cy="4306887"/>
          </a:xfrm>
          <a:prstGeom prst="line">
            <a:avLst/>
          </a:prstGeom>
          <a:noFill/>
          <a:ln w="19050">
            <a:solidFill>
              <a:srgbClr val="66FFFF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8" name="Oval 162"/>
          <p:cNvSpPr>
            <a:spLocks noChangeArrowheads="1"/>
          </p:cNvSpPr>
          <p:nvPr/>
        </p:nvSpPr>
        <p:spPr bwMode="auto">
          <a:xfrm>
            <a:off x="4559300" y="2359025"/>
            <a:ext cx="144463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9" name="Oval 163"/>
          <p:cNvSpPr>
            <a:spLocks noChangeArrowheads="1"/>
          </p:cNvSpPr>
          <p:nvPr/>
        </p:nvSpPr>
        <p:spPr bwMode="auto">
          <a:xfrm>
            <a:off x="2511425" y="2859088"/>
            <a:ext cx="144463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0" name="Oval 164"/>
          <p:cNvSpPr>
            <a:spLocks noChangeArrowheads="1"/>
          </p:cNvSpPr>
          <p:nvPr/>
        </p:nvSpPr>
        <p:spPr bwMode="auto">
          <a:xfrm>
            <a:off x="2511425" y="4997450"/>
            <a:ext cx="144463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1" name="Oval 165"/>
          <p:cNvSpPr>
            <a:spLocks noChangeArrowheads="1"/>
          </p:cNvSpPr>
          <p:nvPr/>
        </p:nvSpPr>
        <p:spPr bwMode="auto">
          <a:xfrm>
            <a:off x="4564063" y="4487863"/>
            <a:ext cx="144462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2" name="Oval 166"/>
          <p:cNvSpPr>
            <a:spLocks noChangeArrowheads="1"/>
          </p:cNvSpPr>
          <p:nvPr/>
        </p:nvSpPr>
        <p:spPr bwMode="auto">
          <a:xfrm>
            <a:off x="4564063" y="5473700"/>
            <a:ext cx="144462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3" name="Oval 167"/>
          <p:cNvSpPr>
            <a:spLocks noChangeArrowheads="1"/>
          </p:cNvSpPr>
          <p:nvPr/>
        </p:nvSpPr>
        <p:spPr bwMode="auto">
          <a:xfrm>
            <a:off x="949325" y="3878263"/>
            <a:ext cx="144463" cy="139700"/>
          </a:xfrm>
          <a:prstGeom prst="ellipse">
            <a:avLst/>
          </a:prstGeom>
          <a:solidFill>
            <a:srgbClr val="7E004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4" name="Oval 168"/>
          <p:cNvSpPr>
            <a:spLocks noChangeArrowheads="1"/>
          </p:cNvSpPr>
          <p:nvPr/>
        </p:nvSpPr>
        <p:spPr bwMode="auto">
          <a:xfrm>
            <a:off x="7705725" y="3513138"/>
            <a:ext cx="812800" cy="465137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5" name="Rectangle 169"/>
          <p:cNvSpPr>
            <a:spLocks noChangeArrowheads="1"/>
          </p:cNvSpPr>
          <p:nvPr/>
        </p:nvSpPr>
        <p:spPr bwMode="auto">
          <a:xfrm>
            <a:off x="6896100" y="3546475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9626" name="Oval 170"/>
          <p:cNvSpPr>
            <a:spLocks noChangeArrowheads="1"/>
          </p:cNvSpPr>
          <p:nvPr/>
        </p:nvSpPr>
        <p:spPr bwMode="auto">
          <a:xfrm>
            <a:off x="7700963" y="4579938"/>
            <a:ext cx="812800" cy="465137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7" name="Oval 171"/>
          <p:cNvSpPr>
            <a:spLocks noChangeArrowheads="1"/>
          </p:cNvSpPr>
          <p:nvPr/>
        </p:nvSpPr>
        <p:spPr bwMode="auto">
          <a:xfrm>
            <a:off x="7710488" y="5089525"/>
            <a:ext cx="812800" cy="465138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8" name="Oval 172"/>
          <p:cNvSpPr>
            <a:spLocks noChangeArrowheads="1"/>
          </p:cNvSpPr>
          <p:nvPr/>
        </p:nvSpPr>
        <p:spPr bwMode="auto">
          <a:xfrm>
            <a:off x="6750050" y="3522663"/>
            <a:ext cx="611188" cy="4508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9" name="Oval 173"/>
          <p:cNvSpPr>
            <a:spLocks noChangeArrowheads="1"/>
          </p:cNvSpPr>
          <p:nvPr/>
        </p:nvSpPr>
        <p:spPr bwMode="auto">
          <a:xfrm>
            <a:off x="6746875" y="4603750"/>
            <a:ext cx="611188" cy="4508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0" name="Oval 174"/>
          <p:cNvSpPr>
            <a:spLocks noChangeArrowheads="1"/>
          </p:cNvSpPr>
          <p:nvPr/>
        </p:nvSpPr>
        <p:spPr bwMode="auto">
          <a:xfrm>
            <a:off x="6748463" y="5113338"/>
            <a:ext cx="611187" cy="4508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1" name="AutoShape 175"/>
          <p:cNvSpPr>
            <a:spLocks noChangeArrowheads="1"/>
          </p:cNvSpPr>
          <p:nvPr/>
        </p:nvSpPr>
        <p:spPr bwMode="auto">
          <a:xfrm rot="5400000">
            <a:off x="514350" y="3879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2" name="AutoShape 176"/>
          <p:cNvSpPr>
            <a:spLocks noChangeArrowheads="1"/>
          </p:cNvSpPr>
          <p:nvPr/>
        </p:nvSpPr>
        <p:spPr bwMode="auto">
          <a:xfrm rot="10800000">
            <a:off x="3540125" y="13668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3" name="AutoShape 177"/>
          <p:cNvSpPr>
            <a:spLocks noChangeArrowheads="1"/>
          </p:cNvSpPr>
          <p:nvPr/>
        </p:nvSpPr>
        <p:spPr bwMode="auto">
          <a:xfrm rot="10800000">
            <a:off x="5549900" y="13731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4" name="AutoShape 178"/>
          <p:cNvSpPr>
            <a:spLocks noChangeArrowheads="1"/>
          </p:cNvSpPr>
          <p:nvPr/>
        </p:nvSpPr>
        <p:spPr bwMode="auto">
          <a:xfrm rot="10800000">
            <a:off x="6931025" y="13811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5" name="AutoShape 179"/>
          <p:cNvSpPr>
            <a:spLocks noChangeArrowheads="1"/>
          </p:cNvSpPr>
          <p:nvPr/>
        </p:nvSpPr>
        <p:spPr bwMode="auto">
          <a:xfrm rot="10800000">
            <a:off x="7983538" y="1390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37" name="Rectangle 181"/>
          <p:cNvSpPr>
            <a:spLocks noChangeArrowheads="1"/>
          </p:cNvSpPr>
          <p:nvPr/>
        </p:nvSpPr>
        <p:spPr bwMode="auto">
          <a:xfrm>
            <a:off x="700088" y="952500"/>
            <a:ext cx="5562600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Evans Electronics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638" name="AutoShape 182"/>
          <p:cNvSpPr>
            <a:spLocks noChangeArrowheads="1"/>
          </p:cNvSpPr>
          <p:nvPr/>
        </p:nvSpPr>
        <p:spPr bwMode="auto">
          <a:xfrm>
            <a:off x="5473700" y="703263"/>
            <a:ext cx="2946400" cy="5524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A7A7A">
                  <a:gamma/>
                  <a:shade val="46275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Using a tree diagram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9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8" dur="500"/>
                                        <p:tgtEl>
                                          <p:spTgt spid="1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0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19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9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3" dur="500"/>
                                        <p:tgtEl>
                                          <p:spTgt spid="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1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0"/>
                            </p:stCondLst>
                            <p:childTnLst>
                              <p:par>
                                <p:cTn id="1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500"/>
                            </p:stCondLst>
                            <p:childTnLst>
                              <p:par>
                                <p:cTn id="15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000"/>
                            </p:stCondLst>
                            <p:childTnLst>
                              <p:par>
                                <p:cTn id="15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9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3" dur="5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5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9" dur="500"/>
                                        <p:tgtEl>
                                          <p:spTgt spid="1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0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1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5" dur="500"/>
                                        <p:tgtEl>
                                          <p:spTgt spid="1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7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6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8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3500"/>
                            </p:stCondLst>
                            <p:childTnLst>
                              <p:par>
                                <p:cTn id="2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7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3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1" dur="500"/>
                                        <p:tgtEl>
                                          <p:spTgt spid="19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6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0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4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500"/>
                            </p:stCondLst>
                            <p:childTnLst>
                              <p:par>
                                <p:cTn id="25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8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0"/>
                            </p:stCondLst>
                            <p:childTnLst>
                              <p:par>
                                <p:cTn id="26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2" dur="500"/>
                                        <p:tgtEl>
                                          <p:spTgt spid="1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500"/>
                            </p:stCondLst>
                            <p:childTnLst>
                              <p:par>
                                <p:cTn id="26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6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8000"/>
                            </p:stCondLst>
                            <p:childTnLst>
                              <p:par>
                                <p:cTn id="26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0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9500"/>
                            </p:stCondLst>
                            <p:childTnLst>
                              <p:par>
                                <p:cTn id="27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4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8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2" dur="500"/>
                                        <p:tgtEl>
                                          <p:spTgt spid="19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7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1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5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500"/>
                            </p:stCondLst>
                            <p:childTnLst>
                              <p:par>
                                <p:cTn id="29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9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0"/>
                            </p:stCondLst>
                            <p:childTnLst>
                              <p:par>
                                <p:cTn id="30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3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6500"/>
                            </p:stCondLst>
                            <p:childTnLst>
                              <p:par>
                                <p:cTn id="30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7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"/>
                            </p:stCondLst>
                            <p:childTnLst>
                              <p:par>
                                <p:cTn id="30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1" dur="5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9500"/>
                            </p:stCondLst>
                            <p:childTnLst>
                              <p:par>
                                <p:cTn id="3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5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9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3" dur="500"/>
                                        <p:tgtEl>
                                          <p:spTgt spid="1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7" dur="500"/>
                                        <p:tgtEl>
                                          <p:spTgt spid="1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32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1" dur="500"/>
                                        <p:tgtEl>
                                          <p:spTgt spid="1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5" dur="500"/>
                                        <p:tgtEl>
                                          <p:spTgt spid="1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9" dur="500"/>
                                        <p:tgtEl>
                                          <p:spTgt spid="1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3" dur="500"/>
                                        <p:tgtEl>
                                          <p:spTgt spid="1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36" grpId="0" animBg="1"/>
      <p:bldP spid="19484" grpId="0" autoUpdateAnimBg="0"/>
      <p:bldP spid="19485" grpId="0" autoUpdateAnimBg="0"/>
      <p:bldP spid="19486" grpId="0" autoUpdateAnimBg="0"/>
      <p:bldP spid="19489" grpId="0" autoUpdateAnimBg="0"/>
      <p:bldP spid="19510" grpId="0" autoUpdateAnimBg="0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71" grpId="0" animBg="1"/>
      <p:bldP spid="19472" grpId="0" animBg="1"/>
      <p:bldP spid="19473" grpId="0" animBg="1"/>
      <p:bldP spid="19475" grpId="0" animBg="1"/>
      <p:bldP spid="19477" grpId="0" animBg="1"/>
      <p:bldP spid="19479" grpId="0" animBg="1"/>
      <p:bldP spid="19481" grpId="0" animBg="1"/>
      <p:bldP spid="19482" grpId="0" animBg="1"/>
      <p:bldP spid="19483" grpId="0" animBg="1"/>
      <p:bldP spid="19487" grpId="0" autoUpdateAnimBg="0"/>
      <p:bldP spid="19488" grpId="0" autoUpdateAnimBg="0"/>
      <p:bldP spid="19490" grpId="0" autoUpdateAnimBg="0"/>
      <p:bldP spid="19491" grpId="0" autoUpdateAnimBg="0"/>
      <p:bldP spid="19492" grpId="0" autoUpdateAnimBg="0"/>
      <p:bldP spid="19493" grpId="0" autoUpdateAnimBg="0"/>
      <p:bldP spid="19494" grpId="0" autoUpdateAnimBg="0"/>
      <p:bldP spid="19498" grpId="0" autoUpdateAnimBg="0"/>
      <p:bldP spid="19499" grpId="0" autoUpdateAnimBg="0"/>
      <p:bldP spid="19500" grpId="0" autoUpdateAnimBg="0"/>
      <p:bldP spid="19501" grpId="0" autoUpdateAnimBg="0"/>
      <p:bldP spid="19502" grpId="0" autoUpdateAnimBg="0"/>
      <p:bldP spid="19503" grpId="0" autoUpdateAnimBg="0"/>
      <p:bldP spid="19504" grpId="0" autoUpdateAnimBg="0"/>
      <p:bldP spid="19505" grpId="0" autoUpdateAnimBg="0"/>
      <p:bldP spid="19506" grpId="0" autoUpdateAnimBg="0"/>
      <p:bldP spid="19507" grpId="0" autoUpdateAnimBg="0"/>
      <p:bldP spid="19508" grpId="0" autoUpdateAnimBg="0"/>
      <p:bldP spid="19509" grpId="0" autoUpdateAnimBg="0"/>
      <p:bldP spid="19511" grpId="0" autoUpdateAnimBg="0"/>
      <p:bldP spid="19512" grpId="0" autoUpdateAnimBg="0"/>
      <p:bldP spid="19513" grpId="0" autoUpdateAnimBg="0"/>
      <p:bldP spid="19514" grpId="0" autoUpdateAnimBg="0"/>
      <p:bldP spid="19515" grpId="0" autoUpdateAnimBg="0"/>
      <p:bldP spid="19517" grpId="0" autoUpdateAnimBg="0"/>
      <p:bldP spid="19518" grpId="0" autoUpdateAnimBg="0"/>
      <p:bldP spid="19520" grpId="0" autoUpdateAnimBg="0"/>
      <p:bldP spid="19523" grpId="0" autoUpdateAnimBg="0"/>
      <p:bldP spid="19524" grpId="0" autoUpdateAnimBg="0"/>
      <p:bldP spid="19531" grpId="0" animBg="1"/>
      <p:bldP spid="19538" grpId="0" animBg="1"/>
      <p:bldP spid="19537" grpId="0" animBg="1"/>
      <p:bldP spid="19539" grpId="0" animBg="1"/>
      <p:bldP spid="19618" grpId="0" animBg="1"/>
      <p:bldP spid="19619" grpId="0" animBg="1"/>
      <p:bldP spid="19620" grpId="0" animBg="1"/>
      <p:bldP spid="19621" grpId="0" animBg="1"/>
      <p:bldP spid="19622" grpId="0" animBg="1"/>
      <p:bldP spid="19623" grpId="0" animBg="1"/>
      <p:bldP spid="19624" grpId="0" animBg="1"/>
      <p:bldP spid="19625" grpId="0" autoUpdateAnimBg="0"/>
      <p:bldP spid="19626" grpId="0" animBg="1"/>
      <p:bldP spid="19627" grpId="0" animBg="1"/>
      <p:bldP spid="19628" grpId="0" animBg="1"/>
      <p:bldP spid="19629" grpId="0" animBg="1"/>
      <p:bldP spid="19630" grpId="0" animBg="1"/>
      <p:bldP spid="19631" grpId="0" animBg="1"/>
      <p:bldP spid="19632" grpId="0" animBg="1"/>
      <p:bldP spid="19633" grpId="0" animBg="1"/>
      <p:bldP spid="19634" grpId="0" animBg="1"/>
      <p:bldP spid="19635" grpId="0" animBg="1"/>
      <p:bldP spid="19638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1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Probabilities</a:t>
            </a:r>
          </a:p>
        </p:txBody>
      </p:sp>
      <p:sp>
        <p:nvSpPr>
          <p:cNvPr id="3" name="Rectangle 92"/>
          <p:cNvSpPr>
            <a:spLocks noChangeArrowheads="1"/>
          </p:cNvSpPr>
          <p:nvPr/>
        </p:nvSpPr>
        <p:spPr bwMode="auto">
          <a:xfrm>
            <a:off x="687388" y="1104900"/>
            <a:ext cx="44180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5" name="AutoShape 172"/>
          <p:cNvSpPr>
            <a:spLocks noChangeArrowheads="1"/>
          </p:cNvSpPr>
          <p:nvPr/>
        </p:nvSpPr>
        <p:spPr bwMode="auto">
          <a:xfrm rot="5400000">
            <a:off x="857250" y="336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1144588" y="1665061"/>
            <a:ext cx="6883854" cy="3562577"/>
            <a:chOff x="1144588" y="1665061"/>
            <a:chExt cx="6883854" cy="3562577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44588" y="1679575"/>
              <a:ext cx="6854825" cy="3506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144588" y="1679575"/>
              <a:ext cx="6854825" cy="3506788"/>
              <a:chOff x="721" y="1058"/>
              <a:chExt cx="4318" cy="2209"/>
            </a:xfrm>
          </p:grpSpPr>
          <p:sp>
            <p:nvSpPr>
              <p:cNvPr id="99" name="Rectangle 5"/>
              <p:cNvSpPr>
                <a:spLocks noChangeArrowheads="1"/>
              </p:cNvSpPr>
              <p:nvPr/>
            </p:nvSpPr>
            <p:spPr bwMode="auto">
              <a:xfrm>
                <a:off x="721" y="1058"/>
                <a:ext cx="4318" cy="1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6"/>
              <p:cNvSpPr>
                <a:spLocks noChangeArrowheads="1"/>
              </p:cNvSpPr>
              <p:nvPr/>
            </p:nvSpPr>
            <p:spPr bwMode="auto">
              <a:xfrm>
                <a:off x="721" y="2163"/>
                <a:ext cx="4318" cy="1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04963" y="1679575"/>
              <a:ext cx="6394450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144588" y="2024063"/>
              <a:ext cx="481013" cy="7508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604963" y="2024063"/>
              <a:ext cx="1663700" cy="7508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249613" y="2024063"/>
              <a:ext cx="4749800" cy="7508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144588" y="2754313"/>
              <a:ext cx="481013" cy="7096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604963" y="2754313"/>
              <a:ext cx="6394450" cy="70961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144588" y="3443288"/>
              <a:ext cx="481013" cy="1398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04963" y="3443288"/>
              <a:ext cx="1663700" cy="1398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249613" y="3443288"/>
              <a:ext cx="4749800" cy="13985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144588" y="4821238"/>
              <a:ext cx="481013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604963" y="4821238"/>
              <a:ext cx="6394450" cy="3460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347913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534026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325563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068638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309938" y="2084388"/>
              <a:ext cx="27860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Number of Trials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975351" y="2084388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6175376" y="2084388"/>
              <a:ext cx="52070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25563" y="2428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847976" y="2428875"/>
              <a:ext cx="48101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309938" y="2428875"/>
              <a:ext cx="34877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Probability of Success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677026" y="2428875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877051" y="2428875"/>
              <a:ext cx="3603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325563" y="277495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32556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34791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5394326" y="31194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5513388" y="31194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5594351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775326" y="31194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3255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3669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309938" y="3463925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=BINOM.DIST(A5,$A$1,$A$2,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859588" y="3463925"/>
              <a:ext cx="962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FALSE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7672388" y="3435350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3255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3669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309938" y="3808413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=BINOM.DIST(A6,$A$1,$A$2,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6859588" y="3808413"/>
              <a:ext cx="962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FALSE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7686676" y="37798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3255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3669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309938" y="4152900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=BINOM.DIST(A7,$A$1,$A$2,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6859588" y="4152900"/>
              <a:ext cx="962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FALSE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7686676" y="4124325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3255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3669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309938" y="4497388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=BINOM.DIST(A8,$A$1,$A$2,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6859588" y="4497388"/>
              <a:ext cx="962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FALSE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7686676" y="4468813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325563" y="4841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04963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249613" y="16795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8007804" y="1665061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1144588" y="1679575"/>
              <a:ext cx="1588" cy="3506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3527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1604963" y="1700213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1604963" y="1700213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3249613" y="1700213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249613" y="1700213"/>
              <a:ext cx="19050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8007804" y="1685699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8007804" y="1685699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1165226" y="16795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165226" y="16795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1165226" y="20240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165226" y="20240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1165226" y="240982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165226" y="240982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1165226" y="275431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1165226" y="275431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1165226" y="309880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1165226" y="309880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1165226" y="344328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165226" y="344328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1165226" y="37877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1165226" y="37877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1165226" y="41322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165226" y="41322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1165226" y="447675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1165226" y="447675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1165226" y="482123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1165226" y="482123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>
              <a:off x="1165226" y="5180239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1165226" y="5180239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ight Triangle 100"/>
            <p:cNvSpPr/>
            <p:nvPr/>
          </p:nvSpPr>
          <p:spPr bwMode="auto">
            <a:xfrm rot="10800000" flipV="1">
              <a:off x="1165225" y="1700213"/>
              <a:ext cx="426357" cy="319539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09143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1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Probabilities</a:t>
            </a:r>
          </a:p>
        </p:txBody>
      </p:sp>
      <p:sp>
        <p:nvSpPr>
          <p:cNvPr id="3" name="Rectangle 92"/>
          <p:cNvSpPr>
            <a:spLocks noChangeArrowheads="1"/>
          </p:cNvSpPr>
          <p:nvPr/>
        </p:nvSpPr>
        <p:spPr bwMode="auto">
          <a:xfrm>
            <a:off x="687388" y="1104900"/>
            <a:ext cx="44180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4" name="AutoShape 172"/>
          <p:cNvSpPr>
            <a:spLocks noChangeArrowheads="1"/>
          </p:cNvSpPr>
          <p:nvPr/>
        </p:nvSpPr>
        <p:spPr bwMode="auto">
          <a:xfrm rot="5400000">
            <a:off x="857250" y="336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1144588" y="1665061"/>
            <a:ext cx="6883854" cy="3562577"/>
            <a:chOff x="1144588" y="1665061"/>
            <a:chExt cx="6883854" cy="3562577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44588" y="1679575"/>
              <a:ext cx="6854825" cy="3506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144588" y="1679575"/>
              <a:ext cx="6854825" cy="3506788"/>
              <a:chOff x="721" y="1058"/>
              <a:chExt cx="4318" cy="2209"/>
            </a:xfrm>
          </p:grpSpPr>
          <p:sp>
            <p:nvSpPr>
              <p:cNvPr id="94" name="Rectangle 5"/>
              <p:cNvSpPr>
                <a:spLocks noChangeArrowheads="1"/>
              </p:cNvSpPr>
              <p:nvPr/>
            </p:nvSpPr>
            <p:spPr bwMode="auto">
              <a:xfrm>
                <a:off x="721" y="1058"/>
                <a:ext cx="4318" cy="1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6"/>
              <p:cNvSpPr>
                <a:spLocks noChangeArrowheads="1"/>
              </p:cNvSpPr>
              <p:nvPr/>
            </p:nvSpPr>
            <p:spPr bwMode="auto">
              <a:xfrm>
                <a:off x="721" y="2163"/>
                <a:ext cx="4318" cy="1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604963" y="1679575"/>
              <a:ext cx="6394450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144588" y="2024063"/>
              <a:ext cx="481013" cy="7508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604963" y="2024063"/>
              <a:ext cx="1663700" cy="7508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249613" y="2024063"/>
              <a:ext cx="4749800" cy="7508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144588" y="2754313"/>
              <a:ext cx="481013" cy="7096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604963" y="2754313"/>
              <a:ext cx="6394450" cy="70961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144588" y="3443288"/>
              <a:ext cx="481013" cy="1398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604963" y="3443288"/>
              <a:ext cx="1663700" cy="1398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49613" y="3443288"/>
              <a:ext cx="4749800" cy="13985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44588" y="4821238"/>
              <a:ext cx="481013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604963" y="4821238"/>
              <a:ext cx="6394450" cy="3460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347913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534026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325563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068638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309938" y="2084388"/>
              <a:ext cx="27860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Number of Trials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975351" y="2084388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175376" y="2084388"/>
              <a:ext cx="52070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325563" y="2428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847976" y="2428875"/>
              <a:ext cx="48101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309938" y="2428875"/>
              <a:ext cx="34877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Probability of Success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6677026" y="2428875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6877051" y="2428875"/>
              <a:ext cx="3603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325563" y="277495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2556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34791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5394326" y="31194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513388" y="31194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594351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775326" y="31194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3255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3669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5298356" y="3463925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0.729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3255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3669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312870" y="3808413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0.243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3255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3669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327384" y="4152900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0.027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3255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3669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5341898" y="4497388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0.001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25563" y="4841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604963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249613" y="16795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8007804" y="1665061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1144588" y="1679575"/>
              <a:ext cx="1588" cy="3506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3527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1604963" y="1700213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04963" y="1700213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249613" y="1700213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3249613" y="1700213"/>
              <a:ext cx="19050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8007804" y="1685699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8007804" y="1685699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1165226" y="16795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1165226" y="16795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8"/>
            <p:cNvSpPr>
              <a:spLocks noChangeShapeType="1"/>
            </p:cNvSpPr>
            <p:nvPr/>
          </p:nvSpPr>
          <p:spPr bwMode="auto">
            <a:xfrm>
              <a:off x="1165226" y="20240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1165226" y="20240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165226" y="240982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165226" y="240982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1165226" y="275431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165226" y="275431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1165226" y="309880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165226" y="309880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6"/>
            <p:cNvSpPr>
              <a:spLocks noChangeShapeType="1"/>
            </p:cNvSpPr>
            <p:nvPr/>
          </p:nvSpPr>
          <p:spPr bwMode="auto">
            <a:xfrm>
              <a:off x="1165226" y="344328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165226" y="344328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8"/>
            <p:cNvSpPr>
              <a:spLocks noChangeShapeType="1"/>
            </p:cNvSpPr>
            <p:nvPr/>
          </p:nvSpPr>
          <p:spPr bwMode="auto">
            <a:xfrm>
              <a:off x="1165226" y="37877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1165226" y="37877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0"/>
            <p:cNvSpPr>
              <a:spLocks noChangeShapeType="1"/>
            </p:cNvSpPr>
            <p:nvPr/>
          </p:nvSpPr>
          <p:spPr bwMode="auto">
            <a:xfrm>
              <a:off x="1165226" y="41322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1165226" y="41322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92"/>
            <p:cNvSpPr>
              <a:spLocks noChangeShapeType="1"/>
            </p:cNvSpPr>
            <p:nvPr/>
          </p:nvSpPr>
          <p:spPr bwMode="auto">
            <a:xfrm>
              <a:off x="1165226" y="447675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165226" y="447675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94"/>
            <p:cNvSpPr>
              <a:spLocks noChangeShapeType="1"/>
            </p:cNvSpPr>
            <p:nvPr/>
          </p:nvSpPr>
          <p:spPr bwMode="auto">
            <a:xfrm>
              <a:off x="1165226" y="482123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1165226" y="482123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1165226" y="5180239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165226" y="5180239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ight Triangle 92"/>
            <p:cNvSpPr/>
            <p:nvPr/>
          </p:nvSpPr>
          <p:spPr bwMode="auto">
            <a:xfrm rot="10800000" flipV="1">
              <a:off x="1165225" y="1700213"/>
              <a:ext cx="426357" cy="319539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84400" y="3784600"/>
            <a:ext cx="3924300" cy="368300"/>
            <a:chOff x="2184400" y="3770086"/>
            <a:chExt cx="3924300" cy="368300"/>
          </a:xfrm>
        </p:grpSpPr>
        <p:sp>
          <p:nvSpPr>
            <p:cNvPr id="96" name="Rectangle 84"/>
            <p:cNvSpPr>
              <a:spLocks noChangeArrowheads="1"/>
            </p:cNvSpPr>
            <p:nvPr/>
          </p:nvSpPr>
          <p:spPr bwMode="auto">
            <a:xfrm>
              <a:off x="5156200" y="3770086"/>
              <a:ext cx="952500" cy="368300"/>
            </a:xfrm>
            <a:prstGeom prst="rect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85"/>
            <p:cNvSpPr>
              <a:spLocks noChangeArrowheads="1"/>
            </p:cNvSpPr>
            <p:nvPr/>
          </p:nvSpPr>
          <p:spPr bwMode="auto">
            <a:xfrm>
              <a:off x="2184400" y="3770086"/>
              <a:ext cx="482600" cy="368300"/>
            </a:xfrm>
            <a:prstGeom prst="rect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2232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Cumulative Binomial Probabilities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7388" y="1104900"/>
            <a:ext cx="4549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695450" y="476250"/>
            <a:ext cx="2152650" cy="6096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4"/>
          <p:cNvSpPr>
            <a:spLocks noChangeArrowheads="1"/>
          </p:cNvSpPr>
          <p:nvPr/>
        </p:nvSpPr>
        <p:spPr bwMode="auto">
          <a:xfrm rot="5400000">
            <a:off x="862467" y="336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1144588" y="1679575"/>
            <a:ext cx="6883854" cy="3548063"/>
            <a:chOff x="1144588" y="1679575"/>
            <a:chExt cx="6883854" cy="354806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44588" y="1679575"/>
              <a:ext cx="6854825" cy="3506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1144588" y="1679575"/>
              <a:ext cx="6854825" cy="3506788"/>
              <a:chOff x="721" y="1058"/>
              <a:chExt cx="4318" cy="2209"/>
            </a:xfrm>
          </p:grpSpPr>
          <p:sp>
            <p:nvSpPr>
              <p:cNvPr id="97" name="Rectangle 5"/>
              <p:cNvSpPr>
                <a:spLocks noChangeArrowheads="1"/>
              </p:cNvSpPr>
              <p:nvPr/>
            </p:nvSpPr>
            <p:spPr bwMode="auto">
              <a:xfrm>
                <a:off x="721" y="1058"/>
                <a:ext cx="4318" cy="1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6"/>
              <p:cNvSpPr>
                <a:spLocks noChangeArrowheads="1"/>
              </p:cNvSpPr>
              <p:nvPr/>
            </p:nvSpPr>
            <p:spPr bwMode="auto">
              <a:xfrm>
                <a:off x="721" y="2163"/>
                <a:ext cx="4318" cy="1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15282" y="1679575"/>
              <a:ext cx="6384131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144588" y="2024063"/>
              <a:ext cx="481013" cy="7508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604963" y="2024063"/>
              <a:ext cx="1663700" cy="7508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249613" y="2024063"/>
              <a:ext cx="4749800" cy="7508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144588" y="2754313"/>
              <a:ext cx="481013" cy="7096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04963" y="2754313"/>
              <a:ext cx="6394450" cy="7096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144588" y="3443288"/>
              <a:ext cx="481013" cy="1398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604963" y="3443288"/>
              <a:ext cx="1663700" cy="1398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249613" y="3443288"/>
              <a:ext cx="4749800" cy="13985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144588" y="4850266"/>
              <a:ext cx="481013" cy="3460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04963" y="4821238"/>
              <a:ext cx="6394450" cy="37510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47913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534026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325563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68638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309938" y="2084388"/>
              <a:ext cx="27860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Number of Trials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975351" y="2084388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6175376" y="2084388"/>
              <a:ext cx="52070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325563" y="2428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847976" y="2428875"/>
              <a:ext cx="48101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309938" y="2428875"/>
              <a:ext cx="34877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Probability of Success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6677026" y="2428875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6877051" y="2428875"/>
              <a:ext cx="3603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325563" y="277495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32556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34791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130676" y="3119438"/>
              <a:ext cx="31067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Cumulative Probability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3255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3669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309938" y="3463925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=BINOM.DIST(A5,$A$1,$A$2,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6861853" y="3463925"/>
              <a:ext cx="8016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7614328" y="3435350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13255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23669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3309938" y="3808413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=BINOM.DIST(A6,$A$1,$A$2,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6861853" y="3808413"/>
              <a:ext cx="8016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7614328" y="3779838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13255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669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3309938" y="4152900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=BINOM.DIST(A7,$A$1,$A$2,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6861853" y="4152900"/>
              <a:ext cx="8016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7614328" y="4124325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13255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669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3309938" y="4497388"/>
              <a:ext cx="36274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=BINOM.DIST(A8,$A$1,$A$2,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6861853" y="4497388"/>
              <a:ext cx="8016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7614328" y="4468813"/>
              <a:ext cx="2000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1325563" y="4841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604963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3249613" y="16795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8007804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144588" y="1679575"/>
              <a:ext cx="1588" cy="3506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3527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1604963" y="1685699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604963" y="1700213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3249613" y="1685699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3249613" y="1700213"/>
              <a:ext cx="19050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8007804" y="1700213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8007804" y="1700213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1165226" y="16795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1165226" y="16795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1165226" y="20240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1165226" y="20240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1165226" y="240982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1165226" y="240982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1165226" y="275431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1165226" y="275431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165226" y="309880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1165226" y="309880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>
              <a:off x="1165226" y="344328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165226" y="344328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>
              <a:off x="1165226" y="37877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1165226" y="37877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auto">
            <a:xfrm>
              <a:off x="1165226" y="41322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1165226" y="41322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>
              <a:off x="1165226" y="447675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1165226" y="447675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>
              <a:off x="1165226" y="482123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165226" y="482123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>
              <a:off x="1165226" y="519475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ight Triangle 98"/>
            <p:cNvSpPr/>
            <p:nvPr/>
          </p:nvSpPr>
          <p:spPr bwMode="auto">
            <a:xfrm flipH="1">
              <a:off x="1225435" y="1700213"/>
              <a:ext cx="377371" cy="321524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3347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1009650" y="1133475"/>
            <a:ext cx="7277100" cy="10668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random variable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 numerical description of the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outcome of an experiment.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Random Variables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681038" y="1104900"/>
            <a:ext cx="7772400" cy="5024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7944" name="AutoShape 8"/>
          <p:cNvSpPr>
            <a:spLocks noChangeArrowheads="1"/>
          </p:cNvSpPr>
          <p:nvPr/>
        </p:nvSpPr>
        <p:spPr bwMode="auto">
          <a:xfrm rot="5400000">
            <a:off x="733425" y="1527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1009650" y="2371725"/>
            <a:ext cx="7277100" cy="14668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random variable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may assume either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finite number of values or an infinite sequence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values.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1009650" y="4010025"/>
            <a:ext cx="7277100" cy="14478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continuous random variable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may assume any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numerical value in an interval or collection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intervals.</a:t>
            </a:r>
          </a:p>
        </p:txBody>
      </p:sp>
      <p:sp>
        <p:nvSpPr>
          <p:cNvPr id="167948" name="AutoShape 12"/>
          <p:cNvSpPr>
            <a:spLocks noChangeArrowheads="1"/>
          </p:cNvSpPr>
          <p:nvPr/>
        </p:nvSpPr>
        <p:spPr bwMode="auto">
          <a:xfrm rot="5400000">
            <a:off x="733425" y="3051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9" name="AutoShape 13"/>
          <p:cNvSpPr>
            <a:spLocks noChangeArrowheads="1"/>
          </p:cNvSpPr>
          <p:nvPr/>
        </p:nvSpPr>
        <p:spPr bwMode="auto">
          <a:xfrm rot="5400000">
            <a:off x="733425" y="4689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67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 animBg="1" autoUpdateAnimBg="0"/>
      <p:bldP spid="167944" grpId="0" animBg="1"/>
      <p:bldP spid="167946" grpId="0" animBg="1" autoUpdateAnimBg="0"/>
      <p:bldP spid="167947" grpId="0" animBg="1" autoUpdateAnimBg="0"/>
      <p:bldP spid="167948" grpId="0" animBg="1"/>
      <p:bldP spid="16794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Cumulative Binomial Probabilities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7388" y="1104900"/>
            <a:ext cx="4549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695450" y="476250"/>
            <a:ext cx="2152650" cy="6096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84"/>
          <p:cNvSpPr>
            <a:spLocks noChangeArrowheads="1"/>
          </p:cNvSpPr>
          <p:nvPr/>
        </p:nvSpPr>
        <p:spPr bwMode="auto">
          <a:xfrm rot="5400000">
            <a:off x="857250" y="336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144588" y="1679575"/>
            <a:ext cx="6883854" cy="3548063"/>
            <a:chOff x="1144588" y="1679575"/>
            <a:chExt cx="6883854" cy="354806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44588" y="1679575"/>
              <a:ext cx="6854825" cy="3506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144588" y="1679575"/>
              <a:ext cx="6854825" cy="3506788"/>
              <a:chOff x="721" y="1058"/>
              <a:chExt cx="4318" cy="2209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721" y="1058"/>
                <a:ext cx="4318" cy="1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721" y="2163"/>
                <a:ext cx="4318" cy="1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15282" y="1679575"/>
              <a:ext cx="6384131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144588" y="2024063"/>
              <a:ext cx="481013" cy="7508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604963" y="2024063"/>
              <a:ext cx="1663700" cy="7508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249613" y="2024063"/>
              <a:ext cx="4749800" cy="7508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144588" y="2754313"/>
              <a:ext cx="481013" cy="7096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604963" y="2754313"/>
              <a:ext cx="6394450" cy="7096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144588" y="3443288"/>
              <a:ext cx="481013" cy="1398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604963" y="3443288"/>
              <a:ext cx="1663700" cy="1398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249613" y="3443288"/>
              <a:ext cx="4749800" cy="13985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1144588" y="4850266"/>
              <a:ext cx="481013" cy="3460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604963" y="4821238"/>
              <a:ext cx="6394450" cy="37510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2347913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534026" y="1700213"/>
              <a:ext cx="3000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1325563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3068638" y="2084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3309938" y="2084388"/>
              <a:ext cx="27860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Number of Trials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5975351" y="2084388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6175376" y="2084388"/>
              <a:ext cx="52070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1325563" y="2428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47976" y="2428875"/>
              <a:ext cx="48101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3309938" y="2428875"/>
              <a:ext cx="34877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= Probability of Success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6677026" y="2428875"/>
              <a:ext cx="28098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6877051" y="2428875"/>
              <a:ext cx="360363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1325563" y="277495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132556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2347913" y="311943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130676" y="3119438"/>
              <a:ext cx="3106738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Cumulative Probability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13255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2366963" y="346392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5240300" y="3463925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0.729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13255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2366963" y="3808413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5254814" y="3808413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0.972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13255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2366963" y="4152900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5269328" y="4152900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0.999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13255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2366963" y="4497388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5283842" y="4497388"/>
              <a:ext cx="6716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1.000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1325563" y="4841875"/>
              <a:ext cx="260350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1604963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3249613" y="16795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8007804" y="1679575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5"/>
            <p:cNvSpPr>
              <a:spLocks noChangeShapeType="1"/>
            </p:cNvSpPr>
            <p:nvPr/>
          </p:nvSpPr>
          <p:spPr bwMode="auto">
            <a:xfrm>
              <a:off x="1144588" y="1679575"/>
              <a:ext cx="1588" cy="3506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1144588" y="1679575"/>
              <a:ext cx="20638" cy="3527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7"/>
            <p:cNvSpPr>
              <a:spLocks noChangeShapeType="1"/>
            </p:cNvSpPr>
            <p:nvPr/>
          </p:nvSpPr>
          <p:spPr bwMode="auto">
            <a:xfrm>
              <a:off x="1604963" y="1685699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1604963" y="1700213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9"/>
            <p:cNvSpPr>
              <a:spLocks noChangeShapeType="1"/>
            </p:cNvSpPr>
            <p:nvPr/>
          </p:nvSpPr>
          <p:spPr bwMode="auto">
            <a:xfrm>
              <a:off x="3249613" y="1685699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3249613" y="1700213"/>
              <a:ext cx="19050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1"/>
            <p:cNvSpPr>
              <a:spLocks noChangeShapeType="1"/>
            </p:cNvSpPr>
            <p:nvPr/>
          </p:nvSpPr>
          <p:spPr bwMode="auto">
            <a:xfrm>
              <a:off x="8007804" y="1700213"/>
              <a:ext cx="1588" cy="34861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8007804" y="1700213"/>
              <a:ext cx="20638" cy="3506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3"/>
            <p:cNvSpPr>
              <a:spLocks noChangeShapeType="1"/>
            </p:cNvSpPr>
            <p:nvPr/>
          </p:nvSpPr>
          <p:spPr bwMode="auto">
            <a:xfrm>
              <a:off x="1165226" y="16795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1165226" y="16795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165226" y="20240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1165226" y="20240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7"/>
            <p:cNvSpPr>
              <a:spLocks noChangeShapeType="1"/>
            </p:cNvSpPr>
            <p:nvPr/>
          </p:nvSpPr>
          <p:spPr bwMode="auto">
            <a:xfrm>
              <a:off x="1165226" y="240982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1165226" y="240982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9"/>
            <p:cNvSpPr>
              <a:spLocks noChangeShapeType="1"/>
            </p:cNvSpPr>
            <p:nvPr/>
          </p:nvSpPr>
          <p:spPr bwMode="auto">
            <a:xfrm>
              <a:off x="1165226" y="275431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1165226" y="275431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1"/>
            <p:cNvSpPr>
              <a:spLocks noChangeShapeType="1"/>
            </p:cNvSpPr>
            <p:nvPr/>
          </p:nvSpPr>
          <p:spPr bwMode="auto">
            <a:xfrm>
              <a:off x="1165226" y="309880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1165226" y="309880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83"/>
            <p:cNvSpPr>
              <a:spLocks noChangeShapeType="1"/>
            </p:cNvSpPr>
            <p:nvPr/>
          </p:nvSpPr>
          <p:spPr bwMode="auto">
            <a:xfrm>
              <a:off x="1165226" y="344328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1165226" y="344328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5"/>
            <p:cNvSpPr>
              <a:spLocks noChangeShapeType="1"/>
            </p:cNvSpPr>
            <p:nvPr/>
          </p:nvSpPr>
          <p:spPr bwMode="auto">
            <a:xfrm>
              <a:off x="1165226" y="3787775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6"/>
            <p:cNvSpPr>
              <a:spLocks noChangeArrowheads="1"/>
            </p:cNvSpPr>
            <p:nvPr/>
          </p:nvSpPr>
          <p:spPr bwMode="auto">
            <a:xfrm>
              <a:off x="1165226" y="3787775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7"/>
            <p:cNvSpPr>
              <a:spLocks noChangeShapeType="1"/>
            </p:cNvSpPr>
            <p:nvPr/>
          </p:nvSpPr>
          <p:spPr bwMode="auto">
            <a:xfrm>
              <a:off x="1165226" y="413226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1165226" y="4132263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9"/>
            <p:cNvSpPr>
              <a:spLocks noChangeShapeType="1"/>
            </p:cNvSpPr>
            <p:nvPr/>
          </p:nvSpPr>
          <p:spPr bwMode="auto">
            <a:xfrm>
              <a:off x="1165226" y="4476750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90"/>
            <p:cNvSpPr>
              <a:spLocks noChangeArrowheads="1"/>
            </p:cNvSpPr>
            <p:nvPr/>
          </p:nvSpPr>
          <p:spPr bwMode="auto">
            <a:xfrm>
              <a:off x="1165226" y="4476750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91"/>
            <p:cNvSpPr>
              <a:spLocks noChangeShapeType="1"/>
            </p:cNvSpPr>
            <p:nvPr/>
          </p:nvSpPr>
          <p:spPr bwMode="auto">
            <a:xfrm>
              <a:off x="1165226" y="4821238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92"/>
            <p:cNvSpPr>
              <a:spLocks noChangeArrowheads="1"/>
            </p:cNvSpPr>
            <p:nvPr/>
          </p:nvSpPr>
          <p:spPr bwMode="auto">
            <a:xfrm>
              <a:off x="1165226" y="4821238"/>
              <a:ext cx="6854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>
              <a:off x="1165226" y="5194753"/>
              <a:ext cx="68341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ight Triangle 90"/>
            <p:cNvSpPr/>
            <p:nvPr/>
          </p:nvSpPr>
          <p:spPr bwMode="auto">
            <a:xfrm flipH="1">
              <a:off x="1225435" y="1700213"/>
              <a:ext cx="377371" cy="321524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201109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Probabilities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 Cumulative Probabilities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104900" y="3743325"/>
            <a:ext cx="7175500" cy="13652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457200" indent="-342900"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modern calculators and the capability of 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457200" indent="-342900"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statistical software packages,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such tables are</a:t>
            </a:r>
          </a:p>
          <a:p>
            <a:pPr marL="457200" indent="-342900"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almost unnecessary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1104900" y="261937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These tables can be found in some statistics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textbooks.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1104900" y="1138238"/>
            <a:ext cx="7175500" cy="1352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Statisticians have developed tables that give</a:t>
            </a:r>
          </a:p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 and cumulative probabilities for a</a:t>
            </a:r>
          </a:p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binomial random variable.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 rot="5400000">
            <a:off x="828675" y="1736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AutoShape 7"/>
          <p:cNvSpPr>
            <a:spLocks noChangeArrowheads="1"/>
          </p:cNvSpPr>
          <p:nvPr/>
        </p:nvSpPr>
        <p:spPr bwMode="auto">
          <a:xfrm rot="5400000">
            <a:off x="828675" y="30321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AutoShape 8"/>
          <p:cNvSpPr>
            <a:spLocks noChangeArrowheads="1"/>
          </p:cNvSpPr>
          <p:nvPr/>
        </p:nvSpPr>
        <p:spPr bwMode="auto">
          <a:xfrm rot="5400000">
            <a:off x="828675" y="42894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animBg="1" autoUpdateAnimBg="0"/>
      <p:bldP spid="234500" grpId="0" animBg="1" autoUpdateAnimBg="0"/>
      <p:bldP spid="234501" grpId="0" animBg="1" autoUpdateAnimBg="0"/>
      <p:bldP spid="234502" grpId="0" animBg="1"/>
      <p:bldP spid="234503" grpId="0" animBg="1"/>
      <p:bldP spid="23450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34711"/>
            <a:ext cx="7772400" cy="609600"/>
          </a:xfrm>
          <a:noFill/>
          <a:ln/>
        </p:spPr>
        <p:txBody>
          <a:bodyPr/>
          <a:lstStyle/>
          <a:p>
            <a:r>
              <a:rPr lang="en-US" dirty="0"/>
              <a:t>Binomial Probability Distribution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35263" y="4211638"/>
            <a:ext cx="3668712" cy="733425"/>
            <a:chOff x="2735263" y="4211638"/>
            <a:chExt cx="3668712" cy="733425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735263" y="4211638"/>
              <a:ext cx="3668712" cy="73342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4" name="Object 4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03261620"/>
                </p:ext>
              </p:extLst>
            </p:nvPr>
          </p:nvGraphicFramePr>
          <p:xfrm>
            <a:off x="3549650" y="4335463"/>
            <a:ext cx="2079625" cy="525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4" name="Equation" r:id="rId4" imgW="914400" imgH="241200" progId="Equation.DSMT4">
                    <p:embed/>
                  </p:oleObj>
                </mc:Choice>
                <mc:Fallback>
                  <p:oleObj name="Equation" r:id="rId4" imgW="914400" imgH="241200" progId="Equation.DSMT4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9650" y="4335463"/>
                          <a:ext cx="2079625" cy="525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28398" dir="3806097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2735263" y="1519238"/>
            <a:ext cx="3668712" cy="733425"/>
            <a:chOff x="2735263" y="1519238"/>
            <a:chExt cx="3668712" cy="733425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2735263" y="1519238"/>
              <a:ext cx="3668712" cy="73342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2755900" y="1530351"/>
              <a:ext cx="3638550" cy="68580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np</a:t>
              </a:r>
            </a:p>
          </p:txBody>
        </p:sp>
      </p:grp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735263" y="2751138"/>
            <a:ext cx="3679596" cy="8858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342900" lvl="3" algn="l">
              <a:spcBef>
                <a:spcPct val="20000"/>
              </a:spcBef>
            </a:pP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 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 rot="5400000">
            <a:off x="479425" y="1117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 rot="5400000">
            <a:off x="479425" y="2457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 rot="5400000">
            <a:off x="479425" y="3848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684213" y="952500"/>
            <a:ext cx="61341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Value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684213" y="2311400"/>
            <a:ext cx="6153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84213" y="3683000"/>
            <a:ext cx="66294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animBg="1"/>
      <p:bldP spid="20496" grpId="0" animBg="1"/>
      <p:bldP spid="20497" grpId="0" animBg="1"/>
      <p:bldP spid="20498" grpId="0" animBg="1"/>
      <p:bldP spid="20503" grpId="0" autoUpdateAnimBg="0"/>
      <p:bldP spid="20504" grpId="0" autoUpdateAnimBg="0"/>
      <p:bldP spid="2050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42863"/>
            <a:ext cx="7772400" cy="814387"/>
          </a:xfrm>
          <a:noFill/>
          <a:ln/>
        </p:spPr>
        <p:txBody>
          <a:bodyPr/>
          <a:lstStyle/>
          <a:p>
            <a:r>
              <a:rPr lang="en-US" dirty="0"/>
              <a:t>Binomial Probability Distribution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33538" y="4854575"/>
            <a:ext cx="5783262" cy="1044575"/>
            <a:chOff x="1633538" y="4854575"/>
            <a:chExt cx="5783262" cy="1044575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1586" name="Rectangle 82"/>
            <p:cNvSpPr>
              <a:spLocks noChangeArrowheads="1"/>
            </p:cNvSpPr>
            <p:nvPr/>
          </p:nvSpPr>
          <p:spPr bwMode="auto">
            <a:xfrm>
              <a:off x="1633538" y="4979988"/>
              <a:ext cx="5783262" cy="73342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8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01888" y="4854575"/>
            <a:ext cx="4583112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8" name="Equation" r:id="rId4" imgW="406080" imgH="88560" progId="Equation.DSMT4">
                    <p:embed/>
                  </p:oleObj>
                </mc:Choice>
                <mc:Fallback>
                  <p:oleObj name="Equation" r:id="rId4" imgW="406080" imgH="88560" progId="Equation.DSMT4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1888" y="4854575"/>
                          <a:ext cx="4583112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94" name="Group 90"/>
          <p:cNvGrpSpPr>
            <a:grpSpLocks/>
          </p:cNvGrpSpPr>
          <p:nvPr/>
        </p:nvGrpSpPr>
        <p:grpSpPr bwMode="auto">
          <a:xfrm>
            <a:off x="1633538" y="2128838"/>
            <a:ext cx="5780087" cy="733425"/>
            <a:chOff x="1151" y="1301"/>
            <a:chExt cx="3535" cy="462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588" name="Rectangle 84"/>
            <p:cNvSpPr>
              <a:spLocks noChangeArrowheads="1"/>
            </p:cNvSpPr>
            <p:nvPr/>
          </p:nvSpPr>
          <p:spPr bwMode="auto">
            <a:xfrm>
              <a:off x="1151" y="1301"/>
              <a:ext cx="3535" cy="46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1589" name="Rectangle 85"/>
            <p:cNvSpPr>
              <a:spLocks noChangeArrowheads="1"/>
            </p:cNvSpPr>
            <p:nvPr/>
          </p:nvSpPr>
          <p:spPr bwMode="auto">
            <a:xfrm>
              <a:off x="1188" y="1332"/>
              <a:ext cx="3468" cy="39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</a:t>
              </a:r>
              <a:r>
                <a:rPr lang="en-US" sz="2400" i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np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= 3(.1) =  .3  employees out of  3</a:t>
              </a:r>
            </a:p>
          </p:txBody>
        </p:sp>
      </p:grpSp>
      <p:grpSp>
        <p:nvGrpSpPr>
          <p:cNvPr id="21595" name="Group 91"/>
          <p:cNvGrpSpPr>
            <a:grpSpLocks/>
          </p:cNvGrpSpPr>
          <p:nvPr/>
        </p:nvGrpSpPr>
        <p:grpSpPr bwMode="auto">
          <a:xfrm>
            <a:off x="1633538" y="3525838"/>
            <a:ext cx="5802312" cy="733425"/>
            <a:chOff x="1151" y="2105"/>
            <a:chExt cx="3547" cy="462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587" name="Rectangle 83"/>
            <p:cNvSpPr>
              <a:spLocks noChangeArrowheads="1"/>
            </p:cNvSpPr>
            <p:nvPr/>
          </p:nvSpPr>
          <p:spPr bwMode="auto">
            <a:xfrm>
              <a:off x="1151" y="2105"/>
              <a:ext cx="3547" cy="46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1590" name="Rectangle 86"/>
            <p:cNvSpPr>
              <a:spLocks noChangeArrowheads="1"/>
            </p:cNvSpPr>
            <p:nvPr/>
          </p:nvSpPr>
          <p:spPr bwMode="auto">
            <a:xfrm>
              <a:off x="1188" y="2136"/>
              <a:ext cx="3468" cy="39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Var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</a:t>
              </a:r>
              <a:r>
                <a:rPr lang="en-US" sz="2400" i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np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(1 –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= 3(.1)(.9) =  .27</a:t>
              </a:r>
            </a:p>
          </p:txBody>
        </p:sp>
      </p:grpSp>
      <p:sp>
        <p:nvSpPr>
          <p:cNvPr id="21597" name="Oval 93"/>
          <p:cNvSpPr>
            <a:spLocks noChangeArrowheads="1"/>
          </p:cNvSpPr>
          <p:nvPr/>
        </p:nvSpPr>
        <p:spPr bwMode="auto">
          <a:xfrm>
            <a:off x="4168775" y="2216150"/>
            <a:ext cx="457200" cy="5334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8" name="Oval 94"/>
          <p:cNvSpPr>
            <a:spLocks noChangeArrowheads="1"/>
          </p:cNvSpPr>
          <p:nvPr/>
        </p:nvSpPr>
        <p:spPr bwMode="auto">
          <a:xfrm>
            <a:off x="6261100" y="3613150"/>
            <a:ext cx="628650" cy="5334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Oval 95"/>
          <p:cNvSpPr>
            <a:spLocks noChangeArrowheads="1"/>
          </p:cNvSpPr>
          <p:nvPr/>
        </p:nvSpPr>
        <p:spPr bwMode="auto">
          <a:xfrm>
            <a:off x="4581980" y="5085897"/>
            <a:ext cx="571500" cy="5334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 rot="5400000">
            <a:off x="723900" y="1676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 rot="5400000">
            <a:off x="723900" y="3054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 rot="5400000">
            <a:off x="723900" y="4508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649288" y="1562100"/>
            <a:ext cx="61341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Expected Value</a:t>
            </a:r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649288" y="2959100"/>
            <a:ext cx="6153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Variance</a:t>
            </a:r>
          </a:p>
        </p:txBody>
      </p:sp>
      <p:sp>
        <p:nvSpPr>
          <p:cNvPr id="21607" name="Rectangle 103"/>
          <p:cNvSpPr>
            <a:spLocks noChangeArrowheads="1"/>
          </p:cNvSpPr>
          <p:nvPr/>
        </p:nvSpPr>
        <p:spPr bwMode="auto">
          <a:xfrm>
            <a:off x="649288" y="4394200"/>
            <a:ext cx="66294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Standard Deviation</a:t>
            </a:r>
          </a:p>
        </p:txBody>
      </p:sp>
      <p:sp>
        <p:nvSpPr>
          <p:cNvPr id="21608" name="Rectangle 104"/>
          <p:cNvSpPr>
            <a:spLocks noChangeArrowheads="1"/>
          </p:cNvSpPr>
          <p:nvPr/>
        </p:nvSpPr>
        <p:spPr bwMode="auto">
          <a:xfrm>
            <a:off x="677863" y="952500"/>
            <a:ext cx="5562600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Evans Electronics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1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7" grpId="0" animBg="1"/>
      <p:bldP spid="21598" grpId="0" animBg="1"/>
      <p:bldP spid="21599" grpId="0" animBg="1"/>
      <p:bldP spid="21602" grpId="0" animBg="1"/>
      <p:bldP spid="21603" grpId="0" animBg="1"/>
      <p:bldP spid="21604" grpId="0" animBg="1"/>
      <p:bldP spid="21605" grpId="0" autoUpdateAnimBg="0"/>
      <p:bldP spid="21606" grpId="0" autoUpdateAnimBg="0"/>
      <p:bldP spid="2160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971550" y="1139825"/>
            <a:ext cx="7175500" cy="14986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Poisson distributed random variable is often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useful in estimating the number of occurrences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over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specified interval of time or space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971550" y="2854325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It is a discrete random variable that may assume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infinite sequence of values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(x = 0, 1, 2, . . . ).</a:t>
            </a: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 rot="5400000">
            <a:off x="695325" y="1838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 rot="5400000">
            <a:off x="695325" y="32861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85800" y="4286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 autoUpdateAnimBg="0"/>
      <p:bldP spid="183299" grpId="0" animBg="1" autoUpdateAnimBg="0"/>
      <p:bldP spid="183300" grpId="0" animBg="1"/>
      <p:bldP spid="18330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977900" y="1139825"/>
            <a:ext cx="7277100" cy="3162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Examples of a Poisson distributed random variable: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593850" y="1768475"/>
            <a:ext cx="6286500" cy="1066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number of knotholes in 14 linear feet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pine board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593850" y="2949575"/>
            <a:ext cx="6286500" cy="1066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number of vehicles arriving at a toll 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booth in one hour</a:t>
            </a:r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 rot="5400000">
            <a:off x="695325" y="1400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AutoShape 6"/>
          <p:cNvSpPr>
            <a:spLocks noChangeArrowheads="1"/>
          </p:cNvSpPr>
          <p:nvPr/>
        </p:nvSpPr>
        <p:spPr bwMode="auto">
          <a:xfrm rot="5400000">
            <a:off x="695325" y="3305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 rot="5400000">
            <a:off x="695325" y="2238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685800" y="4286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sp>
        <p:nvSpPr>
          <p:cNvPr id="184491" name="Rectangle 171"/>
          <p:cNvSpPr>
            <a:spLocks noChangeArrowheads="1"/>
          </p:cNvSpPr>
          <p:nvPr/>
        </p:nvSpPr>
        <p:spPr bwMode="auto">
          <a:xfrm>
            <a:off x="971550" y="4425950"/>
            <a:ext cx="7291388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Bell Labs used the Poisson distribution to model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arrival of phone calls.</a:t>
            </a:r>
          </a:p>
        </p:txBody>
      </p:sp>
      <p:sp>
        <p:nvSpPr>
          <p:cNvPr id="184492" name="AutoShape 172"/>
          <p:cNvSpPr>
            <a:spLocks noChangeArrowheads="1"/>
          </p:cNvSpPr>
          <p:nvPr/>
        </p:nvSpPr>
        <p:spPr bwMode="auto">
          <a:xfrm rot="5400000">
            <a:off x="695325" y="4857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84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nimBg="1" autoUpdateAnimBg="0"/>
      <p:bldP spid="184323" grpId="0" animBg="1" autoUpdateAnimBg="0"/>
      <p:bldP spid="184324" grpId="0" animBg="1" autoUpdateAnimBg="0"/>
      <p:bldP spid="184325" grpId="0" animBg="1"/>
      <p:bldP spid="184326" grpId="0" animBg="1"/>
      <p:bldP spid="184327" grpId="0" animBg="1"/>
      <p:bldP spid="184491" grpId="0" animBg="1" autoUpdateAnimBg="0"/>
      <p:bldP spid="18449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134711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685800" y="1009650"/>
            <a:ext cx="7772400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 Properties of a Poisson Experiment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1117600" y="2705100"/>
            <a:ext cx="6832600" cy="1422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  <a:buFontTx/>
              <a:buAutoNum type="arabicPeriod" startAt="2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occurrence or nonoccurrence in any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interval is independent of the occurrence or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nonoccurrence in any other interval.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117600" y="1581150"/>
            <a:ext cx="68326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  <a:buFontTx/>
              <a:buAutoNum type="arabicPeriod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of an occurrence is the same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for any two intervals of equal length.</a:t>
            </a:r>
          </a:p>
        </p:txBody>
      </p:sp>
      <p:sp>
        <p:nvSpPr>
          <p:cNvPr id="153609" name="AutoShape 9"/>
          <p:cNvSpPr>
            <a:spLocks noChangeArrowheads="1"/>
          </p:cNvSpPr>
          <p:nvPr/>
        </p:nvSpPr>
        <p:spPr bwMode="auto">
          <a:xfrm rot="5400000">
            <a:off x="733425" y="1993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0" name="AutoShape 10"/>
          <p:cNvSpPr>
            <a:spLocks noChangeArrowheads="1"/>
          </p:cNvSpPr>
          <p:nvPr/>
        </p:nvSpPr>
        <p:spPr bwMode="auto">
          <a:xfrm rot="5400000">
            <a:off x="733425" y="3327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 autoUpdateAnimBg="0"/>
      <p:bldP spid="153607" grpId="0" animBg="1" autoUpdateAnimBg="0"/>
      <p:bldP spid="153609" grpId="0" animBg="1"/>
      <p:bldP spid="1536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009650"/>
            <a:ext cx="7772400" cy="55403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Poisson Probability Function</a:t>
            </a:r>
            <a:endParaRPr lang="en-US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384550" y="1595438"/>
            <a:ext cx="2351088" cy="115887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761"/>
            <a:ext cx="7772400" cy="571500"/>
          </a:xfrm>
          <a:noFill/>
          <a:ln/>
        </p:spPr>
        <p:txBody>
          <a:bodyPr/>
          <a:lstStyle/>
          <a:p>
            <a:r>
              <a:rPr lang="en-US" dirty="0"/>
              <a:t>Poisson Probability Distribution</a:t>
            </a:r>
          </a:p>
        </p:txBody>
      </p:sp>
      <p:graphicFrame>
        <p:nvGraphicFramePr>
          <p:cNvPr id="2355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16325" y="1727200"/>
          <a:ext cx="18732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4" imgW="1484280" imgH="658800" progId="Equation">
                  <p:embed/>
                </p:oleObj>
              </mc:Choice>
              <mc:Fallback>
                <p:oleObj name="Equation" r:id="rId4" imgW="1484280" imgH="658800" progId="Equation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727200"/>
                        <a:ext cx="18732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914400" y="3255271"/>
            <a:ext cx="7600950" cy="194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where: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the number of occurrences in an interval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f(x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occurrences in an interval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mean number of occurrences in an interval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2.71828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! =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1)(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2) . . . (2)(1)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 rot="5400000">
            <a:off x="3114675" y="20732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utoUpdateAnimBg="0"/>
      <p:bldP spid="235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874"/>
            <a:ext cx="7772400" cy="814387"/>
          </a:xfrm>
        </p:spPr>
        <p:txBody>
          <a:bodyPr/>
          <a:lstStyle/>
          <a:p>
            <a:r>
              <a:rPr lang="en-US" dirty="0" smtClean="0"/>
              <a:t>Poisson Probability Distribution</a:t>
            </a:r>
            <a:endParaRPr lang="en-US" dirty="0"/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687614" y="1009650"/>
            <a:ext cx="7772400" cy="504825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Poisson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Probability Function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04899" y="3133723"/>
            <a:ext cx="7267575" cy="1790701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practical applications,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will eventually become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large enough so that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is approximately zero and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of any larger values of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becomes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negligible.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04899" y="1585914"/>
            <a:ext cx="7267575" cy="1347786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Since there is no stated upper limit for the number</a:t>
            </a:r>
          </a:p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occurrences, the probability function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is</a:t>
            </a:r>
          </a:p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applicable for values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0, 1, 2, … without limit.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828675" y="2146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400000">
            <a:off x="828675" y="3917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711"/>
            <a:ext cx="7772400" cy="609600"/>
          </a:xfrm>
          <a:noFill/>
          <a:ln/>
        </p:spPr>
        <p:txBody>
          <a:bodyPr/>
          <a:lstStyle/>
          <a:p>
            <a:r>
              <a:rPr lang="en-US" dirty="0"/>
              <a:t>Poisson Probability Distribution</a:t>
            </a:r>
          </a:p>
        </p:txBody>
      </p:sp>
      <p:sp>
        <p:nvSpPr>
          <p:cNvPr id="25072" name="Rectangle 496"/>
          <p:cNvSpPr>
            <a:spLocks noChangeArrowheads="1"/>
          </p:cNvSpPr>
          <p:nvPr/>
        </p:nvSpPr>
        <p:spPr bwMode="auto">
          <a:xfrm>
            <a:off x="690563" y="1009650"/>
            <a:ext cx="62103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Mercy Hospital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5073" name="Rectangle 497"/>
          <p:cNvSpPr>
            <a:spLocks noChangeArrowheads="1"/>
          </p:cNvSpPr>
          <p:nvPr/>
        </p:nvSpPr>
        <p:spPr bwMode="auto">
          <a:xfrm>
            <a:off x="1033463" y="1485900"/>
            <a:ext cx="7302500" cy="234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Patients arrive at the emergency room of Mercy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Hospital at the average rate of 6 per hour 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weekend evenings.</a:t>
            </a:r>
          </a:p>
        </p:txBody>
      </p:sp>
      <p:sp>
        <p:nvSpPr>
          <p:cNvPr id="25074" name="AutoShape 498"/>
          <p:cNvSpPr>
            <a:spLocks noChangeArrowheads="1"/>
          </p:cNvSpPr>
          <p:nvPr/>
        </p:nvSpPr>
        <p:spPr bwMode="auto">
          <a:xfrm rot="5400000">
            <a:off x="762000" y="1651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76" name="Rectangle 500"/>
          <p:cNvSpPr>
            <a:spLocks noChangeArrowheads="1"/>
          </p:cNvSpPr>
          <p:nvPr/>
        </p:nvSpPr>
        <p:spPr bwMode="auto">
          <a:xfrm>
            <a:off x="1033463" y="2794000"/>
            <a:ext cx="730250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What is the probability of 4 arrivals in 30 minutes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 a weekend evening?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3" grpId="0" autoUpdateAnimBg="0"/>
      <p:bldP spid="25074" grpId="0" animBg="1"/>
      <p:bldP spid="250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1028700" y="1584325"/>
            <a:ext cx="7181850" cy="10858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Let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number of TVs sold at the store in one day,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where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take on 5 values (0, 1, 2, 3, 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014413"/>
            <a:ext cx="7886700" cy="5969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Example:  JSL Appliances</a:t>
            </a:r>
            <a:endParaRPr lang="en-US"/>
          </a:p>
        </p:txBody>
      </p:sp>
      <p:sp>
        <p:nvSpPr>
          <p:cNvPr id="7226" name="AutoShape 58"/>
          <p:cNvSpPr>
            <a:spLocks noChangeArrowheads="1"/>
          </p:cNvSpPr>
          <p:nvPr/>
        </p:nvSpPr>
        <p:spPr bwMode="auto">
          <a:xfrm rot="5400000">
            <a:off x="752475" y="2035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685800" y="149225"/>
            <a:ext cx="7772400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Random Variable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a Finite Number of Values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1047750" y="2784475"/>
            <a:ext cx="762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We can count the TVs sold, and there is a finite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upper limit on the number that might be sold (which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the number of TVs in stock).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5" grpId="0" animBg="1" autoUpdateAnimBg="0"/>
      <p:bldP spid="7226" grpId="0" animBg="1"/>
      <p:bldP spid="722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52" name="Rectangle 832"/>
          <p:cNvSpPr>
            <a:spLocks noChangeArrowheads="1"/>
          </p:cNvSpPr>
          <p:nvPr/>
        </p:nvSpPr>
        <p:spPr bwMode="auto">
          <a:xfrm>
            <a:off x="2000250" y="1574800"/>
            <a:ext cx="5048250" cy="1771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85800" y="134711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graphicFrame>
        <p:nvGraphicFramePr>
          <p:cNvPr id="13312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59063" y="2312988"/>
          <a:ext cx="38100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5" name="Equation" r:id="rId4" imgW="1663560" imgH="368280" progId="Equation.DSMT4">
                  <p:embed/>
                </p:oleObj>
              </mc:Choice>
              <mc:Fallback>
                <p:oleObj name="Equation" r:id="rId4" imgW="1663560" imgH="36828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2312988"/>
                        <a:ext cx="38100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950" name="Oval 830"/>
          <p:cNvSpPr>
            <a:spLocks noChangeArrowheads="1"/>
          </p:cNvSpPr>
          <p:nvPr/>
        </p:nvSpPr>
        <p:spPr bwMode="auto">
          <a:xfrm>
            <a:off x="5581650" y="2495550"/>
            <a:ext cx="1028700" cy="5143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51" name="AutoShape 831"/>
          <p:cNvSpPr>
            <a:spLocks noChangeArrowheads="1"/>
          </p:cNvSpPr>
          <p:nvPr/>
        </p:nvSpPr>
        <p:spPr bwMode="auto">
          <a:xfrm rot="5400000">
            <a:off x="1724025" y="2387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53" name="Rectangle 833"/>
          <p:cNvSpPr>
            <a:spLocks noChangeArrowheads="1"/>
          </p:cNvSpPr>
          <p:nvPr/>
        </p:nvSpPr>
        <p:spPr bwMode="auto">
          <a:xfrm>
            <a:off x="2247900" y="1670050"/>
            <a:ext cx="45910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6/hour = 3/half-hour,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4</a:t>
            </a:r>
          </a:p>
        </p:txBody>
      </p:sp>
      <p:sp>
        <p:nvSpPr>
          <p:cNvPr id="134058" name="Rectangle 938"/>
          <p:cNvSpPr>
            <a:spLocks noChangeArrowheads="1"/>
          </p:cNvSpPr>
          <p:nvPr/>
        </p:nvSpPr>
        <p:spPr bwMode="auto">
          <a:xfrm>
            <a:off x="690563" y="1009650"/>
            <a:ext cx="62103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Mercy Hospital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4059" name="AutoShape 939"/>
          <p:cNvSpPr>
            <a:spLocks noChangeArrowheads="1"/>
          </p:cNvSpPr>
          <p:nvPr/>
        </p:nvSpPr>
        <p:spPr bwMode="auto">
          <a:xfrm>
            <a:off x="6870700" y="768350"/>
            <a:ext cx="1663700" cy="1308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A7A7A">
                  <a:gamma/>
                  <a:shade val="46275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Using the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3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52" grpId="0" animBg="1"/>
      <p:bldP spid="133950" grpId="0" animBg="1"/>
      <p:bldP spid="133951" grpId="0" animBg="1"/>
      <p:bldP spid="133953" grpId="0" autoUpdateAnimBg="0"/>
      <p:bldP spid="134059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5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Probabilities</a:t>
            </a:r>
          </a:p>
        </p:txBody>
      </p:sp>
      <p:sp>
        <p:nvSpPr>
          <p:cNvPr id="4" name="Rectangle 116"/>
          <p:cNvSpPr>
            <a:spLocks noChangeArrowheads="1"/>
          </p:cNvSpPr>
          <p:nvPr/>
        </p:nvSpPr>
        <p:spPr bwMode="auto">
          <a:xfrm>
            <a:off x="687388" y="1104900"/>
            <a:ext cx="415766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5" name="Text Box 118"/>
          <p:cNvSpPr txBox="1">
            <a:spLocks noChangeArrowheads="1"/>
          </p:cNvSpPr>
          <p:nvPr/>
        </p:nvSpPr>
        <p:spPr bwMode="auto">
          <a:xfrm>
            <a:off x="1563237" y="5770565"/>
            <a:ext cx="45370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>
                <a:effectLst/>
                <a:latin typeface="Book Antiqua" pitchFamily="18" charset="0"/>
              </a:rPr>
              <a:t>… and so on                  … and so on</a:t>
            </a:r>
          </a:p>
        </p:txBody>
      </p:sp>
      <p:sp>
        <p:nvSpPr>
          <p:cNvPr id="6" name="AutoShape 224"/>
          <p:cNvSpPr>
            <a:spLocks noChangeArrowheads="1"/>
          </p:cNvSpPr>
          <p:nvPr/>
        </p:nvSpPr>
        <p:spPr bwMode="auto">
          <a:xfrm rot="5400000">
            <a:off x="864737" y="365964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1158424" y="1591130"/>
            <a:ext cx="6526213" cy="4254500"/>
            <a:chOff x="1158424" y="1591130"/>
            <a:chExt cx="6526213" cy="4254500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58424" y="1591130"/>
              <a:ext cx="6480175" cy="421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1158424" y="1591130"/>
              <a:ext cx="6480175" cy="4213225"/>
              <a:chOff x="812" y="1048"/>
              <a:chExt cx="4082" cy="2654"/>
            </a:xfrm>
          </p:grpSpPr>
          <p:sp>
            <p:nvSpPr>
              <p:cNvPr id="122" name="Rectangle 5"/>
              <p:cNvSpPr>
                <a:spLocks noChangeArrowheads="1"/>
              </p:cNvSpPr>
              <p:nvPr/>
            </p:nvSpPr>
            <p:spPr bwMode="auto">
              <a:xfrm>
                <a:off x="812" y="1048"/>
                <a:ext cx="4082" cy="1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6"/>
              <p:cNvSpPr>
                <a:spLocks noChangeArrowheads="1"/>
              </p:cNvSpPr>
              <p:nvPr/>
            </p:nvSpPr>
            <p:spPr bwMode="auto">
              <a:xfrm>
                <a:off x="812" y="2375"/>
                <a:ext cx="4082" cy="1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623562" y="1591130"/>
              <a:ext cx="6015037" cy="366713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158424" y="1937205"/>
              <a:ext cx="484188" cy="4064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621974" y="1937205"/>
              <a:ext cx="1676400" cy="40640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3277737" y="1937205"/>
              <a:ext cx="4360863" cy="4064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1158424" y="2324555"/>
              <a:ext cx="484188" cy="10572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1621974" y="2324555"/>
              <a:ext cx="6016625" cy="10572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1158424" y="3361193"/>
              <a:ext cx="484188" cy="24431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1621974" y="3361193"/>
              <a:ext cx="1676400" cy="244316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3277737" y="3361193"/>
              <a:ext cx="4360863" cy="24431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2369687" y="1611768"/>
              <a:ext cx="3032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5377999" y="1611768"/>
              <a:ext cx="3032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1339399" y="19975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3096762" y="19975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3338062" y="1997530"/>
              <a:ext cx="4047583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= Mean No. of Occurrences (</a:t>
              </a:r>
              <a:r>
                <a:rPr kumimoji="0" lang="en-US" sz="21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Symbol" pitchFamily="18" charset="2"/>
                  <a:cs typeface="Arial" pitchFamily="34" charset="0"/>
                </a:rPr>
                <a:t>m</a:t>
              </a: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339399" y="23436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1339399" y="30357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1804537" y="2689680"/>
              <a:ext cx="153352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Number of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1763262" y="3035755"/>
              <a:ext cx="1250950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Arrivals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2895149" y="30357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3076124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4488999" y="3035755"/>
              <a:ext cx="15954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5963787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6084437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6165399" y="30357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6346374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1339399" y="33818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2390324" y="33818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3338062" y="3381830"/>
              <a:ext cx="41973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=POISSON.DIST(A4,$A$1,FALSE)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4"/>
            <p:cNvSpPr>
              <a:spLocks noChangeArrowheads="1"/>
            </p:cNvSpPr>
            <p:nvPr/>
          </p:nvSpPr>
          <p:spPr bwMode="auto">
            <a:xfrm>
              <a:off x="1339399" y="37279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5"/>
            <p:cNvSpPr>
              <a:spLocks noChangeArrowheads="1"/>
            </p:cNvSpPr>
            <p:nvPr/>
          </p:nvSpPr>
          <p:spPr bwMode="auto">
            <a:xfrm>
              <a:off x="2390324" y="37279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3338062" y="3727905"/>
              <a:ext cx="41973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=POISSON.DIST(A5,$A$1,FALSE)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1339399" y="407398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2390324" y="407398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3338062" y="4073980"/>
              <a:ext cx="41973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=POISSON.DIST(A6,$A$1,FALSE)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1339399" y="44200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2390324" y="44200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3338062" y="4420055"/>
              <a:ext cx="41973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=POISSON.DIST(A7,$A$1,FALSE)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1339399" y="47661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2390324" y="47661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3338062" y="4766130"/>
              <a:ext cx="41973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=POISSON.DIST(A8,$A$1,FALSE)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1339399" y="51122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2390324" y="51122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3338062" y="5112205"/>
              <a:ext cx="41973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=POISSON.DIST(A9,$A$1,FALSE)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1260024" y="5458280"/>
              <a:ext cx="40322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0"/>
            <p:cNvSpPr>
              <a:spLocks noChangeArrowheads="1"/>
            </p:cNvSpPr>
            <p:nvPr/>
          </p:nvSpPr>
          <p:spPr bwMode="auto">
            <a:xfrm>
              <a:off x="2390324" y="545828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1"/>
            <p:cNvSpPr>
              <a:spLocks noChangeArrowheads="1"/>
            </p:cNvSpPr>
            <p:nvPr/>
          </p:nvSpPr>
          <p:spPr bwMode="auto">
            <a:xfrm>
              <a:off x="3338062" y="5458280"/>
              <a:ext cx="43465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=POISSON.DIST(A10,$A$1,FALSE)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1158424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1621974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3277737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7617962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7617962" y="1611768"/>
              <a:ext cx="20638" cy="346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8"/>
            <p:cNvSpPr>
              <a:spLocks noChangeShapeType="1"/>
            </p:cNvSpPr>
            <p:nvPr/>
          </p:nvSpPr>
          <p:spPr bwMode="auto">
            <a:xfrm>
              <a:off x="1158424" y="1591130"/>
              <a:ext cx="0" cy="4192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1158424" y="1591130"/>
              <a:ext cx="20638" cy="4192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>
              <a:off x="1621974" y="1611768"/>
              <a:ext cx="0" cy="41719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3"/>
            <p:cNvSpPr>
              <a:spLocks noChangeArrowheads="1"/>
            </p:cNvSpPr>
            <p:nvPr/>
          </p:nvSpPr>
          <p:spPr bwMode="auto">
            <a:xfrm>
              <a:off x="1621974" y="1611768"/>
              <a:ext cx="20638" cy="4171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>
              <a:off x="3277737" y="1611768"/>
              <a:ext cx="0" cy="41719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77"/>
            <p:cNvSpPr>
              <a:spLocks noChangeArrowheads="1"/>
            </p:cNvSpPr>
            <p:nvPr/>
          </p:nvSpPr>
          <p:spPr bwMode="auto">
            <a:xfrm>
              <a:off x="3277737" y="1611768"/>
              <a:ext cx="20638" cy="4171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78"/>
            <p:cNvSpPr>
              <a:spLocks noChangeShapeType="1"/>
            </p:cNvSpPr>
            <p:nvPr/>
          </p:nvSpPr>
          <p:spPr bwMode="auto">
            <a:xfrm flipV="1">
              <a:off x="1163642" y="5804355"/>
              <a:ext cx="6489472" cy="8389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0"/>
            <p:cNvSpPr>
              <a:spLocks noChangeShapeType="1"/>
            </p:cNvSpPr>
            <p:nvPr/>
          </p:nvSpPr>
          <p:spPr bwMode="auto">
            <a:xfrm>
              <a:off x="7638599" y="1591131"/>
              <a:ext cx="8391" cy="420710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2"/>
            <p:cNvSpPr>
              <a:spLocks noChangeShapeType="1"/>
            </p:cNvSpPr>
            <p:nvPr/>
          </p:nvSpPr>
          <p:spPr bwMode="auto">
            <a:xfrm>
              <a:off x="1158424" y="5783718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3"/>
            <p:cNvSpPr>
              <a:spLocks noChangeArrowheads="1"/>
            </p:cNvSpPr>
            <p:nvPr/>
          </p:nvSpPr>
          <p:spPr bwMode="auto">
            <a:xfrm>
              <a:off x="1158424" y="5783718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4"/>
            <p:cNvSpPr>
              <a:spLocks noChangeShapeType="1"/>
            </p:cNvSpPr>
            <p:nvPr/>
          </p:nvSpPr>
          <p:spPr bwMode="auto">
            <a:xfrm>
              <a:off x="1621974" y="5783718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5"/>
            <p:cNvSpPr>
              <a:spLocks noChangeArrowheads="1"/>
            </p:cNvSpPr>
            <p:nvPr/>
          </p:nvSpPr>
          <p:spPr bwMode="auto">
            <a:xfrm>
              <a:off x="1621974" y="5783718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6"/>
            <p:cNvSpPr>
              <a:spLocks noChangeShapeType="1"/>
            </p:cNvSpPr>
            <p:nvPr/>
          </p:nvSpPr>
          <p:spPr bwMode="auto">
            <a:xfrm>
              <a:off x="3277737" y="5783718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7"/>
            <p:cNvSpPr>
              <a:spLocks noChangeArrowheads="1"/>
            </p:cNvSpPr>
            <p:nvPr/>
          </p:nvSpPr>
          <p:spPr bwMode="auto">
            <a:xfrm>
              <a:off x="3277737" y="5783718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0"/>
            <p:cNvSpPr>
              <a:spLocks noChangeShapeType="1"/>
            </p:cNvSpPr>
            <p:nvPr/>
          </p:nvSpPr>
          <p:spPr bwMode="auto">
            <a:xfrm>
              <a:off x="1179062" y="1591130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1"/>
            <p:cNvSpPr>
              <a:spLocks noChangeArrowheads="1"/>
            </p:cNvSpPr>
            <p:nvPr/>
          </p:nvSpPr>
          <p:spPr bwMode="auto">
            <a:xfrm>
              <a:off x="1179062" y="1591130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2"/>
            <p:cNvSpPr>
              <a:spLocks noChangeShapeType="1"/>
            </p:cNvSpPr>
            <p:nvPr/>
          </p:nvSpPr>
          <p:spPr bwMode="auto">
            <a:xfrm>
              <a:off x="1179062" y="1937205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3"/>
            <p:cNvSpPr>
              <a:spLocks noChangeArrowheads="1"/>
            </p:cNvSpPr>
            <p:nvPr/>
          </p:nvSpPr>
          <p:spPr bwMode="auto">
            <a:xfrm>
              <a:off x="1179062" y="1937205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4"/>
            <p:cNvSpPr>
              <a:spLocks noChangeShapeType="1"/>
            </p:cNvSpPr>
            <p:nvPr/>
          </p:nvSpPr>
          <p:spPr bwMode="auto">
            <a:xfrm>
              <a:off x="1179062" y="2324555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5"/>
            <p:cNvSpPr>
              <a:spLocks noChangeArrowheads="1"/>
            </p:cNvSpPr>
            <p:nvPr/>
          </p:nvSpPr>
          <p:spPr bwMode="auto">
            <a:xfrm>
              <a:off x="1179062" y="2324555"/>
              <a:ext cx="648017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6"/>
            <p:cNvSpPr>
              <a:spLocks noChangeShapeType="1"/>
            </p:cNvSpPr>
            <p:nvPr/>
          </p:nvSpPr>
          <p:spPr bwMode="auto">
            <a:xfrm>
              <a:off x="1179062" y="2670630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7"/>
            <p:cNvSpPr>
              <a:spLocks noChangeArrowheads="1"/>
            </p:cNvSpPr>
            <p:nvPr/>
          </p:nvSpPr>
          <p:spPr bwMode="auto">
            <a:xfrm>
              <a:off x="1179062" y="2670630"/>
              <a:ext cx="648017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>
              <a:off x="1179062" y="336119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99"/>
            <p:cNvSpPr>
              <a:spLocks noChangeArrowheads="1"/>
            </p:cNvSpPr>
            <p:nvPr/>
          </p:nvSpPr>
          <p:spPr bwMode="auto">
            <a:xfrm>
              <a:off x="1179062" y="336119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0"/>
            <p:cNvSpPr>
              <a:spLocks noChangeShapeType="1"/>
            </p:cNvSpPr>
            <p:nvPr/>
          </p:nvSpPr>
          <p:spPr bwMode="auto">
            <a:xfrm>
              <a:off x="1179062" y="3707268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1"/>
            <p:cNvSpPr>
              <a:spLocks noChangeArrowheads="1"/>
            </p:cNvSpPr>
            <p:nvPr/>
          </p:nvSpPr>
          <p:spPr bwMode="auto">
            <a:xfrm>
              <a:off x="1179062" y="3707268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2"/>
            <p:cNvSpPr>
              <a:spLocks noChangeShapeType="1"/>
            </p:cNvSpPr>
            <p:nvPr/>
          </p:nvSpPr>
          <p:spPr bwMode="auto">
            <a:xfrm>
              <a:off x="1179062" y="405334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3"/>
            <p:cNvSpPr>
              <a:spLocks noChangeArrowheads="1"/>
            </p:cNvSpPr>
            <p:nvPr/>
          </p:nvSpPr>
          <p:spPr bwMode="auto">
            <a:xfrm>
              <a:off x="1179062" y="405334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4"/>
            <p:cNvSpPr>
              <a:spLocks noChangeShapeType="1"/>
            </p:cNvSpPr>
            <p:nvPr/>
          </p:nvSpPr>
          <p:spPr bwMode="auto">
            <a:xfrm>
              <a:off x="1179062" y="4399418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5"/>
            <p:cNvSpPr>
              <a:spLocks noChangeArrowheads="1"/>
            </p:cNvSpPr>
            <p:nvPr/>
          </p:nvSpPr>
          <p:spPr bwMode="auto">
            <a:xfrm>
              <a:off x="1179062" y="4399418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06"/>
            <p:cNvSpPr>
              <a:spLocks noChangeShapeType="1"/>
            </p:cNvSpPr>
            <p:nvPr/>
          </p:nvSpPr>
          <p:spPr bwMode="auto">
            <a:xfrm>
              <a:off x="1179062" y="474549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07"/>
            <p:cNvSpPr>
              <a:spLocks noChangeArrowheads="1"/>
            </p:cNvSpPr>
            <p:nvPr/>
          </p:nvSpPr>
          <p:spPr bwMode="auto">
            <a:xfrm>
              <a:off x="1179062" y="474549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08"/>
            <p:cNvSpPr>
              <a:spLocks noChangeShapeType="1"/>
            </p:cNvSpPr>
            <p:nvPr/>
          </p:nvSpPr>
          <p:spPr bwMode="auto">
            <a:xfrm>
              <a:off x="1179062" y="5091568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auto">
            <a:xfrm>
              <a:off x="1179062" y="5091568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10"/>
            <p:cNvSpPr>
              <a:spLocks noChangeShapeType="1"/>
            </p:cNvSpPr>
            <p:nvPr/>
          </p:nvSpPr>
          <p:spPr bwMode="auto">
            <a:xfrm>
              <a:off x="1179062" y="543764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1"/>
            <p:cNvSpPr>
              <a:spLocks noChangeArrowheads="1"/>
            </p:cNvSpPr>
            <p:nvPr/>
          </p:nvSpPr>
          <p:spPr bwMode="auto">
            <a:xfrm>
              <a:off x="1179062" y="543764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ight Triangle 1"/>
            <p:cNvSpPr/>
            <p:nvPr/>
          </p:nvSpPr>
          <p:spPr bwMode="auto">
            <a:xfrm flipH="1">
              <a:off x="1238480" y="1607291"/>
              <a:ext cx="377371" cy="321524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905552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5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Probabilities</a:t>
            </a:r>
          </a:p>
        </p:txBody>
      </p:sp>
      <p:sp>
        <p:nvSpPr>
          <p:cNvPr id="3" name="Rectangle 116"/>
          <p:cNvSpPr>
            <a:spLocks noChangeArrowheads="1"/>
          </p:cNvSpPr>
          <p:nvPr/>
        </p:nvSpPr>
        <p:spPr bwMode="auto">
          <a:xfrm>
            <a:off x="687388" y="1104900"/>
            <a:ext cx="415766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4" name="Text Box 118"/>
          <p:cNvSpPr txBox="1">
            <a:spLocks noChangeArrowheads="1"/>
          </p:cNvSpPr>
          <p:nvPr/>
        </p:nvSpPr>
        <p:spPr bwMode="auto">
          <a:xfrm>
            <a:off x="1563237" y="5770565"/>
            <a:ext cx="45370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>
                <a:effectLst/>
                <a:latin typeface="Book Antiqua" pitchFamily="18" charset="0"/>
              </a:rPr>
              <a:t>… and so on                  … and so on</a:t>
            </a:r>
          </a:p>
        </p:txBody>
      </p:sp>
      <p:sp>
        <p:nvSpPr>
          <p:cNvPr id="5" name="AutoShape 224"/>
          <p:cNvSpPr>
            <a:spLocks noChangeArrowheads="1"/>
          </p:cNvSpPr>
          <p:nvPr/>
        </p:nvSpPr>
        <p:spPr bwMode="auto">
          <a:xfrm rot="5400000">
            <a:off x="864737" y="365964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1158424" y="1591130"/>
            <a:ext cx="6500813" cy="4254500"/>
            <a:chOff x="1158424" y="1591130"/>
            <a:chExt cx="6500813" cy="425450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58424" y="1591130"/>
              <a:ext cx="6480175" cy="421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158424" y="1591130"/>
              <a:ext cx="6480175" cy="4213225"/>
              <a:chOff x="812" y="1048"/>
              <a:chExt cx="4082" cy="2654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812" y="1048"/>
                <a:ext cx="4082" cy="1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812" y="2375"/>
                <a:ext cx="4082" cy="1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23562" y="1591130"/>
              <a:ext cx="6015037" cy="366713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158424" y="1937205"/>
              <a:ext cx="484188" cy="4064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621974" y="1937205"/>
              <a:ext cx="1676400" cy="40640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277737" y="1937205"/>
              <a:ext cx="4360863" cy="4064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158424" y="2324555"/>
              <a:ext cx="484188" cy="10572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621974" y="2324555"/>
              <a:ext cx="6016625" cy="10572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158424" y="3361193"/>
              <a:ext cx="484188" cy="24431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621974" y="3361193"/>
              <a:ext cx="1676400" cy="244316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277737" y="3361193"/>
              <a:ext cx="4360863" cy="24431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2369687" y="1611768"/>
              <a:ext cx="3032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5377999" y="1611768"/>
              <a:ext cx="3032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1339399" y="19975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3096762" y="19975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3338062" y="1997530"/>
              <a:ext cx="4047583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= Mean No. of Occurrences (</a:t>
              </a:r>
              <a:r>
                <a:rPr kumimoji="0" lang="en-US" sz="21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Symbol" pitchFamily="18" charset="2"/>
                  <a:cs typeface="Arial" pitchFamily="34" charset="0"/>
                </a:rPr>
                <a:t>m</a:t>
              </a: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1339399" y="23436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1339399" y="30357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1804537" y="2689680"/>
              <a:ext cx="153352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Number of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1763262" y="3035755"/>
              <a:ext cx="1250950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Arrivals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2895149" y="30357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3076124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4488999" y="3035755"/>
              <a:ext cx="15954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5963787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6084437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6165399" y="30357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346374" y="3035755"/>
              <a:ext cx="201613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1339399" y="33818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2390324" y="33818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5065228" y="338183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1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0.0498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339399" y="37279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2390324" y="37279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065228" y="3727905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0.1494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1339399" y="407398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2390324" y="407398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065228" y="407398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0.2240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1339399" y="44200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2390324" y="442005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5065228" y="4420055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0.2240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3"/>
            <p:cNvSpPr>
              <a:spLocks noChangeArrowheads="1"/>
            </p:cNvSpPr>
            <p:nvPr/>
          </p:nvSpPr>
          <p:spPr bwMode="auto">
            <a:xfrm>
              <a:off x="1339399" y="47661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2390324" y="476613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5065228" y="476613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0.1680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1339399" y="51122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2390324" y="5112205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5065228" y="5112205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0.1008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1260024" y="5458280"/>
              <a:ext cx="40322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2390324" y="5458280"/>
              <a:ext cx="261938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5065228" y="545828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0.0504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1158424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1621974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277737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7617962" y="159113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7"/>
            <p:cNvSpPr>
              <a:spLocks noChangeArrowheads="1"/>
            </p:cNvSpPr>
            <p:nvPr/>
          </p:nvSpPr>
          <p:spPr bwMode="auto">
            <a:xfrm>
              <a:off x="7617962" y="1611768"/>
              <a:ext cx="20638" cy="346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8"/>
            <p:cNvSpPr>
              <a:spLocks noChangeShapeType="1"/>
            </p:cNvSpPr>
            <p:nvPr/>
          </p:nvSpPr>
          <p:spPr bwMode="auto">
            <a:xfrm>
              <a:off x="1158424" y="1591130"/>
              <a:ext cx="0" cy="4192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9"/>
            <p:cNvSpPr>
              <a:spLocks noChangeArrowheads="1"/>
            </p:cNvSpPr>
            <p:nvPr/>
          </p:nvSpPr>
          <p:spPr bwMode="auto">
            <a:xfrm>
              <a:off x="1158424" y="1591130"/>
              <a:ext cx="20638" cy="4192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72"/>
            <p:cNvSpPr>
              <a:spLocks noChangeShapeType="1"/>
            </p:cNvSpPr>
            <p:nvPr/>
          </p:nvSpPr>
          <p:spPr bwMode="auto">
            <a:xfrm>
              <a:off x="1621974" y="1611768"/>
              <a:ext cx="0" cy="41719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73"/>
            <p:cNvSpPr>
              <a:spLocks noChangeArrowheads="1"/>
            </p:cNvSpPr>
            <p:nvPr/>
          </p:nvSpPr>
          <p:spPr bwMode="auto">
            <a:xfrm>
              <a:off x="1621974" y="1611768"/>
              <a:ext cx="20638" cy="4171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76"/>
            <p:cNvSpPr>
              <a:spLocks noChangeShapeType="1"/>
            </p:cNvSpPr>
            <p:nvPr/>
          </p:nvSpPr>
          <p:spPr bwMode="auto">
            <a:xfrm>
              <a:off x="3277737" y="1611768"/>
              <a:ext cx="0" cy="41719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77"/>
            <p:cNvSpPr>
              <a:spLocks noChangeArrowheads="1"/>
            </p:cNvSpPr>
            <p:nvPr/>
          </p:nvSpPr>
          <p:spPr bwMode="auto">
            <a:xfrm>
              <a:off x="3277737" y="1611768"/>
              <a:ext cx="20638" cy="4171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8"/>
            <p:cNvSpPr>
              <a:spLocks noChangeShapeType="1"/>
            </p:cNvSpPr>
            <p:nvPr/>
          </p:nvSpPr>
          <p:spPr bwMode="auto">
            <a:xfrm flipV="1">
              <a:off x="1163642" y="5804355"/>
              <a:ext cx="6489472" cy="8389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80"/>
            <p:cNvSpPr>
              <a:spLocks noChangeShapeType="1"/>
            </p:cNvSpPr>
            <p:nvPr/>
          </p:nvSpPr>
          <p:spPr bwMode="auto">
            <a:xfrm>
              <a:off x="7638599" y="1591131"/>
              <a:ext cx="8391" cy="420710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82"/>
            <p:cNvSpPr>
              <a:spLocks noChangeShapeType="1"/>
            </p:cNvSpPr>
            <p:nvPr/>
          </p:nvSpPr>
          <p:spPr bwMode="auto">
            <a:xfrm>
              <a:off x="1158424" y="5783718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83"/>
            <p:cNvSpPr>
              <a:spLocks noChangeArrowheads="1"/>
            </p:cNvSpPr>
            <p:nvPr/>
          </p:nvSpPr>
          <p:spPr bwMode="auto">
            <a:xfrm>
              <a:off x="1158424" y="5783718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84"/>
            <p:cNvSpPr>
              <a:spLocks noChangeShapeType="1"/>
            </p:cNvSpPr>
            <p:nvPr/>
          </p:nvSpPr>
          <p:spPr bwMode="auto">
            <a:xfrm>
              <a:off x="1621974" y="5783718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85"/>
            <p:cNvSpPr>
              <a:spLocks noChangeArrowheads="1"/>
            </p:cNvSpPr>
            <p:nvPr/>
          </p:nvSpPr>
          <p:spPr bwMode="auto">
            <a:xfrm>
              <a:off x="1621974" y="5783718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86"/>
            <p:cNvSpPr>
              <a:spLocks noChangeShapeType="1"/>
            </p:cNvSpPr>
            <p:nvPr/>
          </p:nvSpPr>
          <p:spPr bwMode="auto">
            <a:xfrm>
              <a:off x="5004903" y="5783718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87"/>
            <p:cNvSpPr>
              <a:spLocks noChangeArrowheads="1"/>
            </p:cNvSpPr>
            <p:nvPr/>
          </p:nvSpPr>
          <p:spPr bwMode="auto">
            <a:xfrm>
              <a:off x="5004903" y="5783718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90"/>
            <p:cNvSpPr>
              <a:spLocks noChangeShapeType="1"/>
            </p:cNvSpPr>
            <p:nvPr/>
          </p:nvSpPr>
          <p:spPr bwMode="auto">
            <a:xfrm>
              <a:off x="1179062" y="1591130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91"/>
            <p:cNvSpPr>
              <a:spLocks noChangeArrowheads="1"/>
            </p:cNvSpPr>
            <p:nvPr/>
          </p:nvSpPr>
          <p:spPr bwMode="auto">
            <a:xfrm>
              <a:off x="1179062" y="1591130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92"/>
            <p:cNvSpPr>
              <a:spLocks noChangeShapeType="1"/>
            </p:cNvSpPr>
            <p:nvPr/>
          </p:nvSpPr>
          <p:spPr bwMode="auto">
            <a:xfrm>
              <a:off x="1179062" y="1937205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93"/>
            <p:cNvSpPr>
              <a:spLocks noChangeArrowheads="1"/>
            </p:cNvSpPr>
            <p:nvPr/>
          </p:nvSpPr>
          <p:spPr bwMode="auto">
            <a:xfrm>
              <a:off x="1179062" y="1937205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94"/>
            <p:cNvSpPr>
              <a:spLocks noChangeShapeType="1"/>
            </p:cNvSpPr>
            <p:nvPr/>
          </p:nvSpPr>
          <p:spPr bwMode="auto">
            <a:xfrm>
              <a:off x="1179062" y="2324555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95"/>
            <p:cNvSpPr>
              <a:spLocks noChangeArrowheads="1"/>
            </p:cNvSpPr>
            <p:nvPr/>
          </p:nvSpPr>
          <p:spPr bwMode="auto">
            <a:xfrm>
              <a:off x="1179062" y="2324555"/>
              <a:ext cx="648017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96"/>
            <p:cNvSpPr>
              <a:spLocks noChangeShapeType="1"/>
            </p:cNvSpPr>
            <p:nvPr/>
          </p:nvSpPr>
          <p:spPr bwMode="auto">
            <a:xfrm>
              <a:off x="1179062" y="2670630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97"/>
            <p:cNvSpPr>
              <a:spLocks noChangeArrowheads="1"/>
            </p:cNvSpPr>
            <p:nvPr/>
          </p:nvSpPr>
          <p:spPr bwMode="auto">
            <a:xfrm>
              <a:off x="1179062" y="2670630"/>
              <a:ext cx="648017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98"/>
            <p:cNvSpPr>
              <a:spLocks noChangeShapeType="1"/>
            </p:cNvSpPr>
            <p:nvPr/>
          </p:nvSpPr>
          <p:spPr bwMode="auto">
            <a:xfrm>
              <a:off x="1179062" y="336119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99"/>
            <p:cNvSpPr>
              <a:spLocks noChangeArrowheads="1"/>
            </p:cNvSpPr>
            <p:nvPr/>
          </p:nvSpPr>
          <p:spPr bwMode="auto">
            <a:xfrm>
              <a:off x="1179062" y="336119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00"/>
            <p:cNvSpPr>
              <a:spLocks noChangeShapeType="1"/>
            </p:cNvSpPr>
            <p:nvPr/>
          </p:nvSpPr>
          <p:spPr bwMode="auto">
            <a:xfrm>
              <a:off x="1179062" y="3707268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01"/>
            <p:cNvSpPr>
              <a:spLocks noChangeArrowheads="1"/>
            </p:cNvSpPr>
            <p:nvPr/>
          </p:nvSpPr>
          <p:spPr bwMode="auto">
            <a:xfrm>
              <a:off x="1179062" y="3707268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02"/>
            <p:cNvSpPr>
              <a:spLocks noChangeShapeType="1"/>
            </p:cNvSpPr>
            <p:nvPr/>
          </p:nvSpPr>
          <p:spPr bwMode="auto">
            <a:xfrm>
              <a:off x="1179062" y="405334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103"/>
            <p:cNvSpPr>
              <a:spLocks noChangeArrowheads="1"/>
            </p:cNvSpPr>
            <p:nvPr/>
          </p:nvSpPr>
          <p:spPr bwMode="auto">
            <a:xfrm>
              <a:off x="1179062" y="405334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04"/>
            <p:cNvSpPr>
              <a:spLocks noChangeShapeType="1"/>
            </p:cNvSpPr>
            <p:nvPr/>
          </p:nvSpPr>
          <p:spPr bwMode="auto">
            <a:xfrm>
              <a:off x="1179062" y="4399418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05"/>
            <p:cNvSpPr>
              <a:spLocks noChangeArrowheads="1"/>
            </p:cNvSpPr>
            <p:nvPr/>
          </p:nvSpPr>
          <p:spPr bwMode="auto">
            <a:xfrm>
              <a:off x="1179062" y="4399418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6"/>
            <p:cNvSpPr>
              <a:spLocks noChangeShapeType="1"/>
            </p:cNvSpPr>
            <p:nvPr/>
          </p:nvSpPr>
          <p:spPr bwMode="auto">
            <a:xfrm>
              <a:off x="1179062" y="474549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07"/>
            <p:cNvSpPr>
              <a:spLocks noChangeArrowheads="1"/>
            </p:cNvSpPr>
            <p:nvPr/>
          </p:nvSpPr>
          <p:spPr bwMode="auto">
            <a:xfrm>
              <a:off x="1179062" y="474549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8"/>
            <p:cNvSpPr>
              <a:spLocks noChangeShapeType="1"/>
            </p:cNvSpPr>
            <p:nvPr/>
          </p:nvSpPr>
          <p:spPr bwMode="auto">
            <a:xfrm>
              <a:off x="1179062" y="5091568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09"/>
            <p:cNvSpPr>
              <a:spLocks noChangeArrowheads="1"/>
            </p:cNvSpPr>
            <p:nvPr/>
          </p:nvSpPr>
          <p:spPr bwMode="auto">
            <a:xfrm>
              <a:off x="1179062" y="5091568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10"/>
            <p:cNvSpPr>
              <a:spLocks noChangeShapeType="1"/>
            </p:cNvSpPr>
            <p:nvPr/>
          </p:nvSpPr>
          <p:spPr bwMode="auto">
            <a:xfrm>
              <a:off x="1179062" y="5437643"/>
              <a:ext cx="6459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11"/>
            <p:cNvSpPr>
              <a:spLocks noChangeArrowheads="1"/>
            </p:cNvSpPr>
            <p:nvPr/>
          </p:nvSpPr>
          <p:spPr bwMode="auto">
            <a:xfrm>
              <a:off x="1179062" y="5437643"/>
              <a:ext cx="64801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ight Triangle 96"/>
            <p:cNvSpPr/>
            <p:nvPr/>
          </p:nvSpPr>
          <p:spPr bwMode="auto">
            <a:xfrm flipH="1">
              <a:off x="1238480" y="1607291"/>
              <a:ext cx="377371" cy="321524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99" name="Rectangle 119"/>
          <p:cNvSpPr>
            <a:spLocks noChangeArrowheads="1"/>
          </p:cNvSpPr>
          <p:nvPr/>
        </p:nvSpPr>
        <p:spPr bwMode="auto">
          <a:xfrm>
            <a:off x="4997226" y="4740730"/>
            <a:ext cx="981075" cy="3683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120"/>
          <p:cNvSpPr>
            <a:spLocks noChangeArrowheads="1"/>
          </p:cNvSpPr>
          <p:nvPr/>
        </p:nvSpPr>
        <p:spPr bwMode="auto">
          <a:xfrm>
            <a:off x="2239738" y="4740730"/>
            <a:ext cx="482600" cy="3683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094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99" grpId="0" animBg="1"/>
      <p:bldP spid="10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685800" y="134711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sp>
        <p:nvSpPr>
          <p:cNvPr id="128422" name="AutoShape 422"/>
          <p:cNvSpPr>
            <a:spLocks noChangeArrowheads="1"/>
          </p:cNvSpPr>
          <p:nvPr/>
        </p:nvSpPr>
        <p:spPr bwMode="auto">
          <a:xfrm rot="5400000">
            <a:off x="828675" y="3730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590" name="Group 590"/>
          <p:cNvGrpSpPr>
            <a:grpSpLocks/>
          </p:cNvGrpSpPr>
          <p:nvPr/>
        </p:nvGrpSpPr>
        <p:grpSpPr bwMode="auto">
          <a:xfrm>
            <a:off x="1428499" y="1536700"/>
            <a:ext cx="6296025" cy="4559300"/>
            <a:chOff x="800" y="1058"/>
            <a:chExt cx="4068" cy="2888"/>
          </a:xfrm>
        </p:grpSpPr>
        <p:sp>
          <p:nvSpPr>
            <p:cNvPr id="128424" name="Rectangle 424"/>
            <p:cNvSpPr>
              <a:spLocks noChangeArrowheads="1"/>
            </p:cNvSpPr>
            <p:nvPr/>
          </p:nvSpPr>
          <p:spPr bwMode="auto">
            <a:xfrm>
              <a:off x="800" y="1058"/>
              <a:ext cx="4068" cy="2888"/>
            </a:xfrm>
            <a:prstGeom prst="rect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25" name="Rectangle 425"/>
            <p:cNvSpPr>
              <a:spLocks noChangeArrowheads="1"/>
            </p:cNvSpPr>
            <p:nvPr/>
          </p:nvSpPr>
          <p:spPr bwMode="auto">
            <a:xfrm>
              <a:off x="853" y="1107"/>
              <a:ext cx="3974" cy="2790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46275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26" name="Rectangle 426"/>
            <p:cNvSpPr>
              <a:spLocks noChangeArrowheads="1"/>
            </p:cNvSpPr>
            <p:nvPr/>
          </p:nvSpPr>
          <p:spPr bwMode="auto">
            <a:xfrm>
              <a:off x="1431" y="1556"/>
              <a:ext cx="3221" cy="179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27" name="Line 427"/>
            <p:cNvSpPr>
              <a:spLocks noChangeShapeType="1"/>
            </p:cNvSpPr>
            <p:nvPr/>
          </p:nvSpPr>
          <p:spPr bwMode="auto">
            <a:xfrm>
              <a:off x="1431" y="2990"/>
              <a:ext cx="32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28" name="Line 428"/>
            <p:cNvSpPr>
              <a:spLocks noChangeShapeType="1"/>
            </p:cNvSpPr>
            <p:nvPr/>
          </p:nvSpPr>
          <p:spPr bwMode="auto">
            <a:xfrm>
              <a:off x="1431" y="2629"/>
              <a:ext cx="32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29" name="Line 429"/>
            <p:cNvSpPr>
              <a:spLocks noChangeShapeType="1"/>
            </p:cNvSpPr>
            <p:nvPr/>
          </p:nvSpPr>
          <p:spPr bwMode="auto">
            <a:xfrm>
              <a:off x="1431" y="2278"/>
              <a:ext cx="32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0" name="Line 430"/>
            <p:cNvSpPr>
              <a:spLocks noChangeShapeType="1"/>
            </p:cNvSpPr>
            <p:nvPr/>
          </p:nvSpPr>
          <p:spPr bwMode="auto">
            <a:xfrm flipV="1">
              <a:off x="1431" y="1917"/>
              <a:ext cx="32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1" name="Line 431"/>
            <p:cNvSpPr>
              <a:spLocks noChangeShapeType="1"/>
            </p:cNvSpPr>
            <p:nvPr/>
          </p:nvSpPr>
          <p:spPr bwMode="auto">
            <a:xfrm>
              <a:off x="1431" y="1556"/>
              <a:ext cx="32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2" name="Rectangle 432"/>
            <p:cNvSpPr>
              <a:spLocks noChangeArrowheads="1"/>
            </p:cNvSpPr>
            <p:nvPr/>
          </p:nvSpPr>
          <p:spPr bwMode="auto">
            <a:xfrm>
              <a:off x="1431" y="1556"/>
              <a:ext cx="3221" cy="1795"/>
            </a:xfrm>
            <a:prstGeom prst="rect">
              <a:avLst/>
            </a:prstGeom>
            <a:noFill/>
            <a:ln w="14288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3" name="Rectangle 433"/>
            <p:cNvSpPr>
              <a:spLocks noChangeArrowheads="1"/>
            </p:cNvSpPr>
            <p:nvPr/>
          </p:nvSpPr>
          <p:spPr bwMode="auto">
            <a:xfrm>
              <a:off x="1515" y="2990"/>
              <a:ext cx="111" cy="36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4" name="Rectangle 434"/>
            <p:cNvSpPr>
              <a:spLocks noChangeArrowheads="1"/>
            </p:cNvSpPr>
            <p:nvPr/>
          </p:nvSpPr>
          <p:spPr bwMode="auto">
            <a:xfrm>
              <a:off x="1803" y="2278"/>
              <a:ext cx="121" cy="1073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5" name="Rectangle 435"/>
            <p:cNvSpPr>
              <a:spLocks noChangeArrowheads="1"/>
            </p:cNvSpPr>
            <p:nvPr/>
          </p:nvSpPr>
          <p:spPr bwMode="auto">
            <a:xfrm>
              <a:off x="2101" y="1741"/>
              <a:ext cx="112" cy="161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6" name="Rectangle 436"/>
            <p:cNvSpPr>
              <a:spLocks noChangeArrowheads="1"/>
            </p:cNvSpPr>
            <p:nvPr/>
          </p:nvSpPr>
          <p:spPr bwMode="auto">
            <a:xfrm>
              <a:off x="2390" y="1741"/>
              <a:ext cx="121" cy="161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7" name="Rectangle 437"/>
            <p:cNvSpPr>
              <a:spLocks noChangeArrowheads="1"/>
            </p:cNvSpPr>
            <p:nvPr/>
          </p:nvSpPr>
          <p:spPr bwMode="auto">
            <a:xfrm>
              <a:off x="2687" y="2141"/>
              <a:ext cx="112" cy="121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8" name="Rectangle 438"/>
            <p:cNvSpPr>
              <a:spLocks noChangeArrowheads="1"/>
            </p:cNvSpPr>
            <p:nvPr/>
          </p:nvSpPr>
          <p:spPr bwMode="auto">
            <a:xfrm>
              <a:off x="2976" y="2629"/>
              <a:ext cx="121" cy="722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39" name="Rectangle 439"/>
            <p:cNvSpPr>
              <a:spLocks noChangeArrowheads="1"/>
            </p:cNvSpPr>
            <p:nvPr/>
          </p:nvSpPr>
          <p:spPr bwMode="auto">
            <a:xfrm>
              <a:off x="3274" y="2990"/>
              <a:ext cx="112" cy="36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0" name="Rectangle 440"/>
            <p:cNvSpPr>
              <a:spLocks noChangeArrowheads="1"/>
            </p:cNvSpPr>
            <p:nvPr/>
          </p:nvSpPr>
          <p:spPr bwMode="auto">
            <a:xfrm>
              <a:off x="3563" y="3195"/>
              <a:ext cx="121" cy="15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1" name="Rectangle 441"/>
            <p:cNvSpPr>
              <a:spLocks noChangeArrowheads="1"/>
            </p:cNvSpPr>
            <p:nvPr/>
          </p:nvSpPr>
          <p:spPr bwMode="auto">
            <a:xfrm>
              <a:off x="3860" y="3292"/>
              <a:ext cx="112" cy="59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2" name="Rectangle 442"/>
            <p:cNvSpPr>
              <a:spLocks noChangeArrowheads="1"/>
            </p:cNvSpPr>
            <p:nvPr/>
          </p:nvSpPr>
          <p:spPr bwMode="auto">
            <a:xfrm>
              <a:off x="4149" y="3331"/>
              <a:ext cx="121" cy="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3" name="Rectangle 443"/>
            <p:cNvSpPr>
              <a:spLocks noChangeArrowheads="1"/>
            </p:cNvSpPr>
            <p:nvPr/>
          </p:nvSpPr>
          <p:spPr bwMode="auto">
            <a:xfrm>
              <a:off x="4447" y="3341"/>
              <a:ext cx="112" cy="1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4" name="Line 444"/>
            <p:cNvSpPr>
              <a:spLocks noChangeShapeType="1"/>
            </p:cNvSpPr>
            <p:nvPr/>
          </p:nvSpPr>
          <p:spPr bwMode="auto">
            <a:xfrm flipH="1">
              <a:off x="1432" y="1555"/>
              <a:ext cx="2" cy="1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5" name="Line 445"/>
            <p:cNvSpPr>
              <a:spLocks noChangeShapeType="1"/>
            </p:cNvSpPr>
            <p:nvPr/>
          </p:nvSpPr>
          <p:spPr bwMode="auto">
            <a:xfrm>
              <a:off x="1384" y="2629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6" name="Line 446"/>
            <p:cNvSpPr>
              <a:spLocks noChangeShapeType="1"/>
            </p:cNvSpPr>
            <p:nvPr/>
          </p:nvSpPr>
          <p:spPr bwMode="auto">
            <a:xfrm>
              <a:off x="1384" y="2278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7" name="Line 447"/>
            <p:cNvSpPr>
              <a:spLocks noChangeShapeType="1"/>
            </p:cNvSpPr>
            <p:nvPr/>
          </p:nvSpPr>
          <p:spPr bwMode="auto">
            <a:xfrm>
              <a:off x="1383" y="1915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8" name="Line 448"/>
            <p:cNvSpPr>
              <a:spLocks noChangeShapeType="1"/>
            </p:cNvSpPr>
            <p:nvPr/>
          </p:nvSpPr>
          <p:spPr bwMode="auto">
            <a:xfrm>
              <a:off x="1385" y="1557"/>
              <a:ext cx="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49" name="Line 449"/>
            <p:cNvSpPr>
              <a:spLocks noChangeShapeType="1"/>
            </p:cNvSpPr>
            <p:nvPr/>
          </p:nvSpPr>
          <p:spPr bwMode="auto">
            <a:xfrm>
              <a:off x="1431" y="3351"/>
              <a:ext cx="32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1" name="Line 451"/>
            <p:cNvSpPr>
              <a:spLocks noChangeShapeType="1"/>
            </p:cNvSpPr>
            <p:nvPr/>
          </p:nvSpPr>
          <p:spPr bwMode="auto">
            <a:xfrm flipV="1">
              <a:off x="1575" y="3351"/>
              <a:ext cx="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2" name="Line 452"/>
            <p:cNvSpPr>
              <a:spLocks noChangeShapeType="1"/>
            </p:cNvSpPr>
            <p:nvPr/>
          </p:nvSpPr>
          <p:spPr bwMode="auto">
            <a:xfrm flipV="1">
              <a:off x="1868" y="3351"/>
              <a:ext cx="2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3" name="Line 453"/>
            <p:cNvSpPr>
              <a:spLocks noChangeShapeType="1"/>
            </p:cNvSpPr>
            <p:nvPr/>
          </p:nvSpPr>
          <p:spPr bwMode="auto">
            <a:xfrm flipV="1">
              <a:off x="3042" y="3351"/>
              <a:ext cx="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4" name="Line 454"/>
            <p:cNvSpPr>
              <a:spLocks noChangeShapeType="1"/>
            </p:cNvSpPr>
            <p:nvPr/>
          </p:nvSpPr>
          <p:spPr bwMode="auto">
            <a:xfrm flipV="1">
              <a:off x="3629" y="3351"/>
              <a:ext cx="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5" name="Line 455"/>
            <p:cNvSpPr>
              <a:spLocks noChangeShapeType="1"/>
            </p:cNvSpPr>
            <p:nvPr/>
          </p:nvSpPr>
          <p:spPr bwMode="auto">
            <a:xfrm flipH="1" flipV="1">
              <a:off x="3919" y="3351"/>
              <a:ext cx="0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6" name="Line 456"/>
            <p:cNvSpPr>
              <a:spLocks noChangeShapeType="1"/>
            </p:cNvSpPr>
            <p:nvPr/>
          </p:nvSpPr>
          <p:spPr bwMode="auto">
            <a:xfrm flipH="1" flipV="1">
              <a:off x="4216" y="3351"/>
              <a:ext cx="2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7" name="Line 457"/>
            <p:cNvSpPr>
              <a:spLocks noChangeShapeType="1"/>
            </p:cNvSpPr>
            <p:nvPr/>
          </p:nvSpPr>
          <p:spPr bwMode="auto">
            <a:xfrm flipV="1">
              <a:off x="4504" y="3351"/>
              <a:ext cx="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58" name="Rectangle 458"/>
            <p:cNvSpPr>
              <a:spLocks noChangeArrowheads="1"/>
            </p:cNvSpPr>
            <p:nvPr/>
          </p:nvSpPr>
          <p:spPr bwMode="auto">
            <a:xfrm>
              <a:off x="1974" y="1224"/>
              <a:ext cx="182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 dirty="0">
                  <a:solidFill>
                    <a:srgbClr val="000000"/>
                  </a:solidFill>
                  <a:effectLst/>
                  <a:latin typeface="Book Antiqua" pitchFamily="18" charset="0"/>
                </a:rPr>
                <a:t> Poisson Probabilities</a:t>
              </a: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59" name="Rectangle 459"/>
            <p:cNvSpPr>
              <a:spLocks noChangeArrowheads="1"/>
            </p:cNvSpPr>
            <p:nvPr/>
          </p:nvSpPr>
          <p:spPr bwMode="auto">
            <a:xfrm>
              <a:off x="1089" y="3273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0.00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0" name="Rectangle 460"/>
            <p:cNvSpPr>
              <a:spLocks noChangeArrowheads="1"/>
            </p:cNvSpPr>
            <p:nvPr/>
          </p:nvSpPr>
          <p:spPr bwMode="auto">
            <a:xfrm>
              <a:off x="1089" y="2912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0.05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1" name="Rectangle 461"/>
            <p:cNvSpPr>
              <a:spLocks noChangeArrowheads="1"/>
            </p:cNvSpPr>
            <p:nvPr/>
          </p:nvSpPr>
          <p:spPr bwMode="auto">
            <a:xfrm>
              <a:off x="1089" y="2551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0.10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2" name="Rectangle 462"/>
            <p:cNvSpPr>
              <a:spLocks noChangeArrowheads="1"/>
            </p:cNvSpPr>
            <p:nvPr/>
          </p:nvSpPr>
          <p:spPr bwMode="auto">
            <a:xfrm>
              <a:off x="1089" y="2200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0.15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3" name="Rectangle 463"/>
            <p:cNvSpPr>
              <a:spLocks noChangeArrowheads="1"/>
            </p:cNvSpPr>
            <p:nvPr/>
          </p:nvSpPr>
          <p:spPr bwMode="auto">
            <a:xfrm>
              <a:off x="1089" y="1839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0.20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4" name="Rectangle 464"/>
            <p:cNvSpPr>
              <a:spLocks noChangeArrowheads="1"/>
            </p:cNvSpPr>
            <p:nvPr/>
          </p:nvSpPr>
          <p:spPr bwMode="auto">
            <a:xfrm>
              <a:off x="1089" y="1478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0.25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5" name="Rectangle 465"/>
            <p:cNvSpPr>
              <a:spLocks noChangeArrowheads="1"/>
            </p:cNvSpPr>
            <p:nvPr/>
          </p:nvSpPr>
          <p:spPr bwMode="auto">
            <a:xfrm>
              <a:off x="1541" y="344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6" name="Rectangle 466"/>
            <p:cNvSpPr>
              <a:spLocks noChangeArrowheads="1"/>
            </p:cNvSpPr>
            <p:nvPr/>
          </p:nvSpPr>
          <p:spPr bwMode="auto">
            <a:xfrm>
              <a:off x="1830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7" name="Rectangle 467"/>
            <p:cNvSpPr>
              <a:spLocks noChangeArrowheads="1"/>
            </p:cNvSpPr>
            <p:nvPr/>
          </p:nvSpPr>
          <p:spPr bwMode="auto">
            <a:xfrm>
              <a:off x="2120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8" name="Rectangle 468"/>
            <p:cNvSpPr>
              <a:spLocks noChangeArrowheads="1"/>
            </p:cNvSpPr>
            <p:nvPr/>
          </p:nvSpPr>
          <p:spPr bwMode="auto">
            <a:xfrm>
              <a:off x="2417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3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69" name="Rectangle 469"/>
            <p:cNvSpPr>
              <a:spLocks noChangeArrowheads="1"/>
            </p:cNvSpPr>
            <p:nvPr/>
          </p:nvSpPr>
          <p:spPr bwMode="auto">
            <a:xfrm>
              <a:off x="2714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4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0" name="Rectangle 470"/>
            <p:cNvSpPr>
              <a:spLocks noChangeArrowheads="1"/>
            </p:cNvSpPr>
            <p:nvPr/>
          </p:nvSpPr>
          <p:spPr bwMode="auto">
            <a:xfrm>
              <a:off x="3003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5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1" name="Rectangle 471"/>
            <p:cNvSpPr>
              <a:spLocks noChangeArrowheads="1"/>
            </p:cNvSpPr>
            <p:nvPr/>
          </p:nvSpPr>
          <p:spPr bwMode="auto">
            <a:xfrm>
              <a:off x="3292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6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2" name="Rectangle 472"/>
            <p:cNvSpPr>
              <a:spLocks noChangeArrowheads="1"/>
            </p:cNvSpPr>
            <p:nvPr/>
          </p:nvSpPr>
          <p:spPr bwMode="auto">
            <a:xfrm>
              <a:off x="3589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7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3" name="Rectangle 473"/>
            <p:cNvSpPr>
              <a:spLocks noChangeArrowheads="1"/>
            </p:cNvSpPr>
            <p:nvPr/>
          </p:nvSpPr>
          <p:spPr bwMode="auto">
            <a:xfrm>
              <a:off x="3878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8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4" name="Rectangle 474"/>
            <p:cNvSpPr>
              <a:spLocks noChangeArrowheads="1"/>
            </p:cNvSpPr>
            <p:nvPr/>
          </p:nvSpPr>
          <p:spPr bwMode="auto">
            <a:xfrm>
              <a:off x="4176" y="3428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9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5" name="Rectangle 475"/>
            <p:cNvSpPr>
              <a:spLocks noChangeArrowheads="1"/>
            </p:cNvSpPr>
            <p:nvPr/>
          </p:nvSpPr>
          <p:spPr bwMode="auto">
            <a:xfrm>
              <a:off x="4433" y="3428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ffectLst/>
                  <a:latin typeface="Arial" pitchFamily="34" charset="0"/>
                </a:rPr>
                <a:t>10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6" name="Rectangle 476"/>
            <p:cNvSpPr>
              <a:spLocks noChangeArrowheads="1"/>
            </p:cNvSpPr>
            <p:nvPr/>
          </p:nvSpPr>
          <p:spPr bwMode="auto">
            <a:xfrm>
              <a:off x="1813" y="3618"/>
              <a:ext cx="24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effectLst/>
                  <a:latin typeface="Book Antiqua" pitchFamily="18" charset="0"/>
                </a:rPr>
                <a:t>Number of Arrivals in 30 Minutes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7" name="Rectangle 477"/>
            <p:cNvSpPr>
              <a:spLocks noChangeArrowheads="1"/>
            </p:cNvSpPr>
            <p:nvPr/>
          </p:nvSpPr>
          <p:spPr bwMode="auto">
            <a:xfrm rot="16200000">
              <a:off x="556" y="2313"/>
              <a:ext cx="8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rgbClr val="000000"/>
                  </a:solidFill>
                  <a:effectLst/>
                  <a:latin typeface="Book Antiqua" pitchFamily="18" charset="0"/>
                </a:rPr>
                <a:t>Probability</a:t>
              </a: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8478" name="Line 478"/>
            <p:cNvSpPr>
              <a:spLocks noChangeShapeType="1"/>
            </p:cNvSpPr>
            <p:nvPr/>
          </p:nvSpPr>
          <p:spPr bwMode="auto">
            <a:xfrm flipV="1">
              <a:off x="2158" y="3351"/>
              <a:ext cx="0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79" name="Line 479"/>
            <p:cNvSpPr>
              <a:spLocks noChangeShapeType="1"/>
            </p:cNvSpPr>
            <p:nvPr/>
          </p:nvSpPr>
          <p:spPr bwMode="auto">
            <a:xfrm flipV="1">
              <a:off x="2450" y="3351"/>
              <a:ext cx="2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80" name="Line 480"/>
            <p:cNvSpPr>
              <a:spLocks noChangeShapeType="1"/>
            </p:cNvSpPr>
            <p:nvPr/>
          </p:nvSpPr>
          <p:spPr bwMode="auto">
            <a:xfrm flipH="1" flipV="1">
              <a:off x="2743" y="3351"/>
              <a:ext cx="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81" name="Line 481"/>
            <p:cNvSpPr>
              <a:spLocks noChangeShapeType="1"/>
            </p:cNvSpPr>
            <p:nvPr/>
          </p:nvSpPr>
          <p:spPr bwMode="auto">
            <a:xfrm flipV="1">
              <a:off x="3329" y="3351"/>
              <a:ext cx="2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82" name="Line 482"/>
            <p:cNvSpPr>
              <a:spLocks noChangeShapeType="1"/>
            </p:cNvSpPr>
            <p:nvPr/>
          </p:nvSpPr>
          <p:spPr bwMode="auto">
            <a:xfrm>
              <a:off x="1384" y="2989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83" name="Line 483"/>
            <p:cNvSpPr>
              <a:spLocks noChangeShapeType="1"/>
            </p:cNvSpPr>
            <p:nvPr/>
          </p:nvSpPr>
          <p:spPr bwMode="auto">
            <a:xfrm>
              <a:off x="1384" y="3349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485" name="AutoShape 485"/>
          <p:cNvSpPr>
            <a:spLocks noChangeArrowheads="1"/>
          </p:cNvSpPr>
          <p:nvPr/>
        </p:nvSpPr>
        <p:spPr bwMode="auto">
          <a:xfrm>
            <a:off x="6969125" y="3070225"/>
            <a:ext cx="2032000" cy="1543050"/>
          </a:xfrm>
          <a:prstGeom prst="wedgeRoundRectCallout">
            <a:avLst>
              <a:gd name="adj1" fmla="val -23940"/>
              <a:gd name="adj2" fmla="val 83949"/>
              <a:gd name="adj3" fmla="val 16667"/>
            </a:avLst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actually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the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sequence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continues: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11, 12, …</a:t>
            </a:r>
          </a:p>
        </p:txBody>
      </p:sp>
      <p:sp>
        <p:nvSpPr>
          <p:cNvPr id="128591" name="Rectangle 591"/>
          <p:cNvSpPr>
            <a:spLocks noChangeArrowheads="1"/>
          </p:cNvSpPr>
          <p:nvPr/>
        </p:nvSpPr>
        <p:spPr bwMode="auto">
          <a:xfrm>
            <a:off x="690563" y="1009650"/>
            <a:ext cx="62103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Mercy Hospital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8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22" grpId="0" animBg="1"/>
      <p:bldP spid="128485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7388" y="1104900"/>
            <a:ext cx="40274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Text Box 109"/>
          <p:cNvSpPr txBox="1">
            <a:spLocks noChangeArrowheads="1"/>
          </p:cNvSpPr>
          <p:nvPr/>
        </p:nvSpPr>
        <p:spPr bwMode="auto">
          <a:xfrm>
            <a:off x="1597025" y="5700488"/>
            <a:ext cx="4537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>
                <a:effectLst/>
                <a:latin typeface="Book Antiqua" pitchFamily="18" charset="0"/>
              </a:rPr>
              <a:t>… and so on                  … and so on</a:t>
            </a:r>
          </a:p>
        </p:txBody>
      </p:sp>
      <p:sp>
        <p:nvSpPr>
          <p:cNvPr id="12" name="AutoShape 118"/>
          <p:cNvSpPr>
            <a:spLocks noChangeArrowheads="1"/>
          </p:cNvSpPr>
          <p:nvPr/>
        </p:nvSpPr>
        <p:spPr bwMode="auto">
          <a:xfrm rot="5400000">
            <a:off x="828675" y="359591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79440" y="3000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Cumulative Poisson Probabilities</a:t>
            </a:r>
          </a:p>
        </p:txBody>
      </p:sp>
      <p:sp>
        <p:nvSpPr>
          <p:cNvPr id="14" name="Oval 110"/>
          <p:cNvSpPr>
            <a:spLocks noChangeArrowheads="1"/>
          </p:cNvSpPr>
          <p:nvPr/>
        </p:nvSpPr>
        <p:spPr bwMode="auto">
          <a:xfrm>
            <a:off x="1798628" y="614363"/>
            <a:ext cx="2152650" cy="6096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1136650" y="1576616"/>
            <a:ext cx="6550252" cy="4206876"/>
            <a:chOff x="1136650" y="1576616"/>
            <a:chExt cx="6550252" cy="4206876"/>
          </a:xfrm>
        </p:grpSpPr>
        <p:sp>
          <p:nvSpPr>
            <p:cNvPr id="1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6650" y="1576616"/>
              <a:ext cx="6515100" cy="416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7"/>
            <p:cNvGrpSpPr>
              <a:grpSpLocks/>
            </p:cNvGrpSpPr>
            <p:nvPr/>
          </p:nvGrpSpPr>
          <p:grpSpPr bwMode="auto">
            <a:xfrm>
              <a:off x="1136650" y="1576616"/>
              <a:ext cx="6515100" cy="4165600"/>
              <a:chOff x="716" y="1048"/>
              <a:chExt cx="4104" cy="2624"/>
            </a:xfrm>
          </p:grpSpPr>
          <p:sp>
            <p:nvSpPr>
              <p:cNvPr id="134" name="Rectangle 5"/>
              <p:cNvSpPr>
                <a:spLocks noChangeArrowheads="1"/>
              </p:cNvSpPr>
              <p:nvPr/>
            </p:nvSpPr>
            <p:spPr bwMode="auto">
              <a:xfrm>
                <a:off x="716" y="1048"/>
                <a:ext cx="4104" cy="13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6"/>
              <p:cNvSpPr>
                <a:spLocks noChangeArrowheads="1"/>
              </p:cNvSpPr>
              <p:nvPr/>
            </p:nvSpPr>
            <p:spPr bwMode="auto">
              <a:xfrm>
                <a:off x="716" y="2360"/>
                <a:ext cx="4104" cy="13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44650" y="1576616"/>
              <a:ext cx="6007100" cy="3619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1136650" y="1917929"/>
              <a:ext cx="487363" cy="4032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603375" y="1917929"/>
              <a:ext cx="1684338" cy="4032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267075" y="1917929"/>
              <a:ext cx="4384675" cy="4032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1136650" y="2300516"/>
              <a:ext cx="487363" cy="10477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603375" y="2300516"/>
              <a:ext cx="6048375" cy="10477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1136650" y="3327629"/>
              <a:ext cx="487363" cy="2414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1603375" y="3327629"/>
              <a:ext cx="1684338" cy="2414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267075" y="3327629"/>
              <a:ext cx="4384675" cy="24145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2354263" y="1597254"/>
              <a:ext cx="3048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>
              <a:off x="5378450" y="1597254"/>
              <a:ext cx="3048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319213" y="197984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3084513" y="197984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3328988" y="1979841"/>
              <a:ext cx="412292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= Mean No. of Occurrences (</a:t>
              </a:r>
              <a:r>
                <a:rPr kumimoji="0" lang="en-US" sz="21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Symbol" pitchFamily="18" charset="2"/>
                  <a:cs typeface="Arial" pitchFamily="34" charset="0"/>
                </a:rPr>
                <a:t>m</a:t>
              </a: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1319213" y="232115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1319213" y="30053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1785938" y="2664054"/>
              <a:ext cx="154305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Number of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1746250" y="3005366"/>
              <a:ext cx="1258888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Arrivals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2882900" y="30053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3065463" y="3005366"/>
              <a:ext cx="2032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36"/>
            <p:cNvSpPr>
              <a:spLocks noChangeArrowheads="1"/>
            </p:cNvSpPr>
            <p:nvPr/>
          </p:nvSpPr>
          <p:spPr bwMode="auto">
            <a:xfrm>
              <a:off x="3998913" y="3005366"/>
              <a:ext cx="3065463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Cumulative Probability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37"/>
            <p:cNvSpPr>
              <a:spLocks noChangeArrowheads="1"/>
            </p:cNvSpPr>
            <p:nvPr/>
          </p:nvSpPr>
          <p:spPr bwMode="auto">
            <a:xfrm>
              <a:off x="1319213" y="33482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38"/>
            <p:cNvSpPr>
              <a:spLocks noChangeArrowheads="1"/>
            </p:cNvSpPr>
            <p:nvPr/>
          </p:nvSpPr>
          <p:spPr bwMode="auto">
            <a:xfrm>
              <a:off x="2374900" y="33482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39"/>
            <p:cNvSpPr>
              <a:spLocks noChangeArrowheads="1"/>
            </p:cNvSpPr>
            <p:nvPr/>
          </p:nvSpPr>
          <p:spPr bwMode="auto">
            <a:xfrm>
              <a:off x="3328988" y="3348266"/>
              <a:ext cx="32702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=POISSON.DIST(A4,$A$1,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6523038" y="3348266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1"/>
            <p:cNvSpPr>
              <a:spLocks noChangeArrowheads="1"/>
            </p:cNvSpPr>
            <p:nvPr/>
          </p:nvSpPr>
          <p:spPr bwMode="auto">
            <a:xfrm>
              <a:off x="6556375" y="3348266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1319213" y="36895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2374900" y="36895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3328988" y="3689579"/>
              <a:ext cx="32702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=POISSON.DIST(A5,$A$1,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6523038" y="3689579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47"/>
            <p:cNvSpPr>
              <a:spLocks noChangeArrowheads="1"/>
            </p:cNvSpPr>
            <p:nvPr/>
          </p:nvSpPr>
          <p:spPr bwMode="auto">
            <a:xfrm>
              <a:off x="1319213" y="40324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48"/>
            <p:cNvSpPr>
              <a:spLocks noChangeArrowheads="1"/>
            </p:cNvSpPr>
            <p:nvPr/>
          </p:nvSpPr>
          <p:spPr bwMode="auto">
            <a:xfrm>
              <a:off x="2374900" y="40324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49"/>
            <p:cNvSpPr>
              <a:spLocks noChangeArrowheads="1"/>
            </p:cNvSpPr>
            <p:nvPr/>
          </p:nvSpPr>
          <p:spPr bwMode="auto">
            <a:xfrm>
              <a:off x="3328988" y="4032479"/>
              <a:ext cx="32702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=POISSON.DIST(A6,$A$1,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0"/>
            <p:cNvSpPr>
              <a:spLocks noChangeArrowheads="1"/>
            </p:cNvSpPr>
            <p:nvPr/>
          </p:nvSpPr>
          <p:spPr bwMode="auto">
            <a:xfrm>
              <a:off x="6523038" y="4032479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2"/>
            <p:cNvSpPr>
              <a:spLocks noChangeArrowheads="1"/>
            </p:cNvSpPr>
            <p:nvPr/>
          </p:nvSpPr>
          <p:spPr bwMode="auto">
            <a:xfrm>
              <a:off x="1319213" y="43737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3"/>
            <p:cNvSpPr>
              <a:spLocks noChangeArrowheads="1"/>
            </p:cNvSpPr>
            <p:nvPr/>
          </p:nvSpPr>
          <p:spPr bwMode="auto">
            <a:xfrm>
              <a:off x="2374900" y="43737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4"/>
            <p:cNvSpPr>
              <a:spLocks noChangeArrowheads="1"/>
            </p:cNvSpPr>
            <p:nvPr/>
          </p:nvSpPr>
          <p:spPr bwMode="auto">
            <a:xfrm>
              <a:off x="3328988" y="4373791"/>
              <a:ext cx="32702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=POISSON.DIST(A7,$A$1,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55"/>
            <p:cNvSpPr>
              <a:spLocks noChangeArrowheads="1"/>
            </p:cNvSpPr>
            <p:nvPr/>
          </p:nvSpPr>
          <p:spPr bwMode="auto">
            <a:xfrm>
              <a:off x="6537325" y="4373791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7"/>
            <p:cNvSpPr>
              <a:spLocks noChangeArrowheads="1"/>
            </p:cNvSpPr>
            <p:nvPr/>
          </p:nvSpPr>
          <p:spPr bwMode="auto">
            <a:xfrm>
              <a:off x="1319213" y="47166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8"/>
            <p:cNvSpPr>
              <a:spLocks noChangeArrowheads="1"/>
            </p:cNvSpPr>
            <p:nvPr/>
          </p:nvSpPr>
          <p:spPr bwMode="auto">
            <a:xfrm>
              <a:off x="2374900" y="47166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9"/>
            <p:cNvSpPr>
              <a:spLocks noChangeArrowheads="1"/>
            </p:cNvSpPr>
            <p:nvPr/>
          </p:nvSpPr>
          <p:spPr bwMode="auto">
            <a:xfrm>
              <a:off x="3328988" y="4716691"/>
              <a:ext cx="32702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=POISSON.DIST(A8,$A$1,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0"/>
            <p:cNvSpPr>
              <a:spLocks noChangeArrowheads="1"/>
            </p:cNvSpPr>
            <p:nvPr/>
          </p:nvSpPr>
          <p:spPr bwMode="auto">
            <a:xfrm>
              <a:off x="6551613" y="4716691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2"/>
            <p:cNvSpPr>
              <a:spLocks noChangeArrowheads="1"/>
            </p:cNvSpPr>
            <p:nvPr/>
          </p:nvSpPr>
          <p:spPr bwMode="auto">
            <a:xfrm>
              <a:off x="1319213" y="505800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3"/>
            <p:cNvSpPr>
              <a:spLocks noChangeArrowheads="1"/>
            </p:cNvSpPr>
            <p:nvPr/>
          </p:nvSpPr>
          <p:spPr bwMode="auto">
            <a:xfrm>
              <a:off x="2374900" y="505800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64"/>
            <p:cNvSpPr>
              <a:spLocks noChangeArrowheads="1"/>
            </p:cNvSpPr>
            <p:nvPr/>
          </p:nvSpPr>
          <p:spPr bwMode="auto">
            <a:xfrm>
              <a:off x="3328988" y="5058004"/>
              <a:ext cx="32702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=POISSON.DIST(A9,$A$1,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65"/>
            <p:cNvSpPr>
              <a:spLocks noChangeArrowheads="1"/>
            </p:cNvSpPr>
            <p:nvPr/>
          </p:nvSpPr>
          <p:spPr bwMode="auto">
            <a:xfrm>
              <a:off x="6551613" y="5058004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67"/>
            <p:cNvSpPr>
              <a:spLocks noChangeArrowheads="1"/>
            </p:cNvSpPr>
            <p:nvPr/>
          </p:nvSpPr>
          <p:spPr bwMode="auto">
            <a:xfrm>
              <a:off x="1238250" y="5400904"/>
              <a:ext cx="4064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68"/>
            <p:cNvSpPr>
              <a:spLocks noChangeArrowheads="1"/>
            </p:cNvSpPr>
            <p:nvPr/>
          </p:nvSpPr>
          <p:spPr bwMode="auto">
            <a:xfrm>
              <a:off x="2374900" y="540090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69"/>
            <p:cNvSpPr>
              <a:spLocks noChangeArrowheads="1"/>
            </p:cNvSpPr>
            <p:nvPr/>
          </p:nvSpPr>
          <p:spPr bwMode="auto">
            <a:xfrm>
              <a:off x="3328988" y="5400904"/>
              <a:ext cx="34194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=POISSON.DIST(A10,$A$1,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0"/>
            <p:cNvSpPr>
              <a:spLocks noChangeArrowheads="1"/>
            </p:cNvSpPr>
            <p:nvPr/>
          </p:nvSpPr>
          <p:spPr bwMode="auto">
            <a:xfrm>
              <a:off x="6664325" y="5400904"/>
              <a:ext cx="822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2"/>
            <p:cNvSpPr>
              <a:spLocks noChangeArrowheads="1"/>
            </p:cNvSpPr>
            <p:nvPr/>
          </p:nvSpPr>
          <p:spPr bwMode="auto">
            <a:xfrm>
              <a:off x="1136650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3"/>
            <p:cNvSpPr>
              <a:spLocks noChangeArrowheads="1"/>
            </p:cNvSpPr>
            <p:nvPr/>
          </p:nvSpPr>
          <p:spPr bwMode="auto">
            <a:xfrm>
              <a:off x="1603375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74"/>
            <p:cNvSpPr>
              <a:spLocks noChangeArrowheads="1"/>
            </p:cNvSpPr>
            <p:nvPr/>
          </p:nvSpPr>
          <p:spPr bwMode="auto">
            <a:xfrm>
              <a:off x="3267075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75"/>
            <p:cNvSpPr>
              <a:spLocks noChangeArrowheads="1"/>
            </p:cNvSpPr>
            <p:nvPr/>
          </p:nvSpPr>
          <p:spPr bwMode="auto">
            <a:xfrm>
              <a:off x="7645627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76"/>
            <p:cNvSpPr>
              <a:spLocks noChangeShapeType="1"/>
            </p:cNvSpPr>
            <p:nvPr/>
          </p:nvSpPr>
          <p:spPr bwMode="auto">
            <a:xfrm>
              <a:off x="7645627" y="1597254"/>
              <a:ext cx="0" cy="3413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77"/>
            <p:cNvSpPr>
              <a:spLocks noChangeArrowheads="1"/>
            </p:cNvSpPr>
            <p:nvPr/>
          </p:nvSpPr>
          <p:spPr bwMode="auto">
            <a:xfrm>
              <a:off x="7645627" y="1597254"/>
              <a:ext cx="20638" cy="341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78"/>
            <p:cNvSpPr>
              <a:spLocks noChangeShapeType="1"/>
            </p:cNvSpPr>
            <p:nvPr/>
          </p:nvSpPr>
          <p:spPr bwMode="auto">
            <a:xfrm>
              <a:off x="1136650" y="1576616"/>
              <a:ext cx="0" cy="41449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79"/>
            <p:cNvSpPr>
              <a:spLocks noChangeArrowheads="1"/>
            </p:cNvSpPr>
            <p:nvPr/>
          </p:nvSpPr>
          <p:spPr bwMode="auto">
            <a:xfrm>
              <a:off x="1136650" y="1576616"/>
              <a:ext cx="20638" cy="4144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0"/>
            <p:cNvSpPr>
              <a:spLocks noChangeShapeType="1"/>
            </p:cNvSpPr>
            <p:nvPr/>
          </p:nvSpPr>
          <p:spPr bwMode="auto">
            <a:xfrm>
              <a:off x="1157288" y="5736093"/>
              <a:ext cx="44608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1"/>
            <p:cNvSpPr>
              <a:spLocks noChangeArrowheads="1"/>
            </p:cNvSpPr>
            <p:nvPr/>
          </p:nvSpPr>
          <p:spPr bwMode="auto">
            <a:xfrm>
              <a:off x="1157288" y="5736093"/>
              <a:ext cx="4460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2"/>
            <p:cNvSpPr>
              <a:spLocks noChangeShapeType="1"/>
            </p:cNvSpPr>
            <p:nvPr/>
          </p:nvSpPr>
          <p:spPr bwMode="auto">
            <a:xfrm>
              <a:off x="1603375" y="1597254"/>
              <a:ext cx="0" cy="41243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3"/>
            <p:cNvSpPr>
              <a:spLocks noChangeArrowheads="1"/>
            </p:cNvSpPr>
            <p:nvPr/>
          </p:nvSpPr>
          <p:spPr bwMode="auto">
            <a:xfrm>
              <a:off x="1603375" y="1597254"/>
              <a:ext cx="20638" cy="412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4"/>
            <p:cNvSpPr>
              <a:spLocks noChangeShapeType="1"/>
            </p:cNvSpPr>
            <p:nvPr/>
          </p:nvSpPr>
          <p:spPr bwMode="auto">
            <a:xfrm>
              <a:off x="1624013" y="5736093"/>
              <a:ext cx="1643063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5"/>
            <p:cNvSpPr>
              <a:spLocks noChangeArrowheads="1"/>
            </p:cNvSpPr>
            <p:nvPr/>
          </p:nvSpPr>
          <p:spPr bwMode="auto">
            <a:xfrm>
              <a:off x="1624013" y="5736093"/>
              <a:ext cx="164306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86"/>
            <p:cNvSpPr>
              <a:spLocks noChangeShapeType="1"/>
            </p:cNvSpPr>
            <p:nvPr/>
          </p:nvSpPr>
          <p:spPr bwMode="auto">
            <a:xfrm>
              <a:off x="3267075" y="1597254"/>
              <a:ext cx="0" cy="41243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87"/>
            <p:cNvSpPr>
              <a:spLocks noChangeArrowheads="1"/>
            </p:cNvSpPr>
            <p:nvPr/>
          </p:nvSpPr>
          <p:spPr bwMode="auto">
            <a:xfrm>
              <a:off x="3267075" y="1597254"/>
              <a:ext cx="20638" cy="412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88"/>
            <p:cNvSpPr>
              <a:spLocks noChangeShapeType="1"/>
            </p:cNvSpPr>
            <p:nvPr/>
          </p:nvSpPr>
          <p:spPr bwMode="auto">
            <a:xfrm>
              <a:off x="3287713" y="5736093"/>
              <a:ext cx="4343400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89"/>
            <p:cNvSpPr>
              <a:spLocks noChangeArrowheads="1"/>
            </p:cNvSpPr>
            <p:nvPr/>
          </p:nvSpPr>
          <p:spPr bwMode="auto">
            <a:xfrm>
              <a:off x="3287713" y="5736093"/>
              <a:ext cx="43434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0"/>
            <p:cNvSpPr>
              <a:spLocks noChangeShapeType="1"/>
            </p:cNvSpPr>
            <p:nvPr/>
          </p:nvSpPr>
          <p:spPr bwMode="auto">
            <a:xfrm flipH="1">
              <a:off x="7660141" y="1578204"/>
              <a:ext cx="1588" cy="414337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1"/>
            <p:cNvSpPr>
              <a:spLocks noChangeArrowheads="1"/>
            </p:cNvSpPr>
            <p:nvPr/>
          </p:nvSpPr>
          <p:spPr bwMode="auto">
            <a:xfrm>
              <a:off x="7645627" y="2321154"/>
              <a:ext cx="20638" cy="3400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2"/>
            <p:cNvSpPr>
              <a:spLocks noChangeShapeType="1"/>
            </p:cNvSpPr>
            <p:nvPr/>
          </p:nvSpPr>
          <p:spPr bwMode="auto">
            <a:xfrm>
              <a:off x="1136650" y="5736093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3"/>
            <p:cNvSpPr>
              <a:spLocks noChangeArrowheads="1"/>
            </p:cNvSpPr>
            <p:nvPr/>
          </p:nvSpPr>
          <p:spPr bwMode="auto">
            <a:xfrm>
              <a:off x="1136650" y="5736093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4"/>
            <p:cNvSpPr>
              <a:spLocks noChangeShapeType="1"/>
            </p:cNvSpPr>
            <p:nvPr/>
          </p:nvSpPr>
          <p:spPr bwMode="auto">
            <a:xfrm>
              <a:off x="1603375" y="5736093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5"/>
            <p:cNvSpPr>
              <a:spLocks noChangeArrowheads="1"/>
            </p:cNvSpPr>
            <p:nvPr/>
          </p:nvSpPr>
          <p:spPr bwMode="auto">
            <a:xfrm>
              <a:off x="1603375" y="5736093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96"/>
            <p:cNvSpPr>
              <a:spLocks noChangeShapeType="1"/>
            </p:cNvSpPr>
            <p:nvPr/>
          </p:nvSpPr>
          <p:spPr bwMode="auto">
            <a:xfrm>
              <a:off x="3267075" y="5736093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97"/>
            <p:cNvSpPr>
              <a:spLocks noChangeArrowheads="1"/>
            </p:cNvSpPr>
            <p:nvPr/>
          </p:nvSpPr>
          <p:spPr bwMode="auto">
            <a:xfrm>
              <a:off x="3267075" y="5736093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98"/>
            <p:cNvSpPr>
              <a:spLocks noChangeShapeType="1"/>
            </p:cNvSpPr>
            <p:nvPr/>
          </p:nvSpPr>
          <p:spPr bwMode="auto">
            <a:xfrm>
              <a:off x="7645627" y="5736093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99"/>
            <p:cNvSpPr>
              <a:spLocks noChangeArrowheads="1"/>
            </p:cNvSpPr>
            <p:nvPr/>
          </p:nvSpPr>
          <p:spPr bwMode="auto">
            <a:xfrm>
              <a:off x="7645627" y="5736093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0"/>
            <p:cNvSpPr>
              <a:spLocks noChangeShapeType="1"/>
            </p:cNvSpPr>
            <p:nvPr/>
          </p:nvSpPr>
          <p:spPr bwMode="auto">
            <a:xfrm>
              <a:off x="1157288" y="157661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1"/>
            <p:cNvSpPr>
              <a:spLocks noChangeArrowheads="1"/>
            </p:cNvSpPr>
            <p:nvPr/>
          </p:nvSpPr>
          <p:spPr bwMode="auto">
            <a:xfrm>
              <a:off x="1157288" y="157661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2"/>
            <p:cNvSpPr>
              <a:spLocks noChangeShapeType="1"/>
            </p:cNvSpPr>
            <p:nvPr/>
          </p:nvSpPr>
          <p:spPr bwMode="auto">
            <a:xfrm>
              <a:off x="1157288" y="1917929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3"/>
            <p:cNvSpPr>
              <a:spLocks noChangeArrowheads="1"/>
            </p:cNvSpPr>
            <p:nvPr/>
          </p:nvSpPr>
          <p:spPr bwMode="auto">
            <a:xfrm>
              <a:off x="1157288" y="1917929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04"/>
            <p:cNvSpPr>
              <a:spLocks noChangeShapeType="1"/>
            </p:cNvSpPr>
            <p:nvPr/>
          </p:nvSpPr>
          <p:spPr bwMode="auto">
            <a:xfrm>
              <a:off x="1157288" y="230051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05"/>
            <p:cNvSpPr>
              <a:spLocks noChangeArrowheads="1"/>
            </p:cNvSpPr>
            <p:nvPr/>
          </p:nvSpPr>
          <p:spPr bwMode="auto">
            <a:xfrm>
              <a:off x="1157288" y="230051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06"/>
            <p:cNvSpPr>
              <a:spLocks noChangeShapeType="1"/>
            </p:cNvSpPr>
            <p:nvPr/>
          </p:nvSpPr>
          <p:spPr bwMode="auto">
            <a:xfrm>
              <a:off x="1157288" y="264341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07"/>
            <p:cNvSpPr>
              <a:spLocks noChangeArrowheads="1"/>
            </p:cNvSpPr>
            <p:nvPr/>
          </p:nvSpPr>
          <p:spPr bwMode="auto">
            <a:xfrm>
              <a:off x="1157288" y="264341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08"/>
            <p:cNvSpPr>
              <a:spLocks noChangeShapeType="1"/>
            </p:cNvSpPr>
            <p:nvPr/>
          </p:nvSpPr>
          <p:spPr bwMode="auto">
            <a:xfrm>
              <a:off x="1157288" y="3327629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09"/>
            <p:cNvSpPr>
              <a:spLocks noChangeArrowheads="1"/>
            </p:cNvSpPr>
            <p:nvPr/>
          </p:nvSpPr>
          <p:spPr bwMode="auto">
            <a:xfrm>
              <a:off x="1157288" y="3327629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0"/>
            <p:cNvSpPr>
              <a:spLocks noChangeShapeType="1"/>
            </p:cNvSpPr>
            <p:nvPr/>
          </p:nvSpPr>
          <p:spPr bwMode="auto">
            <a:xfrm>
              <a:off x="1157288" y="3668941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1"/>
            <p:cNvSpPr>
              <a:spLocks noChangeArrowheads="1"/>
            </p:cNvSpPr>
            <p:nvPr/>
          </p:nvSpPr>
          <p:spPr bwMode="auto">
            <a:xfrm>
              <a:off x="1157288" y="3668941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1157288" y="4011841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13"/>
            <p:cNvSpPr>
              <a:spLocks noChangeArrowheads="1"/>
            </p:cNvSpPr>
            <p:nvPr/>
          </p:nvSpPr>
          <p:spPr bwMode="auto">
            <a:xfrm>
              <a:off x="1157288" y="4011841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14"/>
            <p:cNvSpPr>
              <a:spLocks noChangeShapeType="1"/>
            </p:cNvSpPr>
            <p:nvPr/>
          </p:nvSpPr>
          <p:spPr bwMode="auto">
            <a:xfrm>
              <a:off x="1157288" y="4353154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15"/>
            <p:cNvSpPr>
              <a:spLocks noChangeArrowheads="1"/>
            </p:cNvSpPr>
            <p:nvPr/>
          </p:nvSpPr>
          <p:spPr bwMode="auto">
            <a:xfrm>
              <a:off x="1157288" y="4353154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16"/>
            <p:cNvSpPr>
              <a:spLocks noChangeShapeType="1"/>
            </p:cNvSpPr>
            <p:nvPr/>
          </p:nvSpPr>
          <p:spPr bwMode="auto">
            <a:xfrm>
              <a:off x="1157288" y="4696054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17"/>
            <p:cNvSpPr>
              <a:spLocks noChangeArrowheads="1"/>
            </p:cNvSpPr>
            <p:nvPr/>
          </p:nvSpPr>
          <p:spPr bwMode="auto">
            <a:xfrm>
              <a:off x="1157288" y="4696054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18"/>
            <p:cNvSpPr>
              <a:spLocks noChangeShapeType="1"/>
            </p:cNvSpPr>
            <p:nvPr/>
          </p:nvSpPr>
          <p:spPr bwMode="auto">
            <a:xfrm>
              <a:off x="1157288" y="503736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19"/>
            <p:cNvSpPr>
              <a:spLocks noChangeArrowheads="1"/>
            </p:cNvSpPr>
            <p:nvPr/>
          </p:nvSpPr>
          <p:spPr bwMode="auto">
            <a:xfrm>
              <a:off x="1157288" y="503736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0"/>
            <p:cNvSpPr>
              <a:spLocks noChangeShapeType="1"/>
            </p:cNvSpPr>
            <p:nvPr/>
          </p:nvSpPr>
          <p:spPr bwMode="auto">
            <a:xfrm>
              <a:off x="1157288" y="538026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1"/>
            <p:cNvSpPr>
              <a:spLocks noChangeArrowheads="1"/>
            </p:cNvSpPr>
            <p:nvPr/>
          </p:nvSpPr>
          <p:spPr bwMode="auto">
            <a:xfrm>
              <a:off x="1157288" y="538026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2"/>
            <p:cNvSpPr>
              <a:spLocks noChangeShapeType="1"/>
            </p:cNvSpPr>
            <p:nvPr/>
          </p:nvSpPr>
          <p:spPr bwMode="auto">
            <a:xfrm>
              <a:off x="7666264" y="5736093"/>
              <a:ext cx="15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23"/>
            <p:cNvSpPr>
              <a:spLocks noChangeArrowheads="1"/>
            </p:cNvSpPr>
            <p:nvPr/>
          </p:nvSpPr>
          <p:spPr bwMode="auto">
            <a:xfrm>
              <a:off x="7666264" y="5736093"/>
              <a:ext cx="2063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ight Triangle 135"/>
            <p:cNvSpPr/>
            <p:nvPr/>
          </p:nvSpPr>
          <p:spPr bwMode="auto">
            <a:xfrm flipH="1">
              <a:off x="1171802" y="1596572"/>
              <a:ext cx="425450" cy="301513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090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2" grpId="0" animBg="1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7388" y="1104900"/>
            <a:ext cx="40274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Worksheet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 Box 109"/>
          <p:cNvSpPr txBox="1">
            <a:spLocks noChangeArrowheads="1"/>
          </p:cNvSpPr>
          <p:nvPr/>
        </p:nvSpPr>
        <p:spPr bwMode="auto">
          <a:xfrm>
            <a:off x="1597025" y="5700488"/>
            <a:ext cx="4537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effectLst/>
                <a:latin typeface="Book Antiqua" pitchFamily="18" charset="0"/>
              </a:rPr>
              <a:t>… and so on                  … and so on</a:t>
            </a:r>
          </a:p>
        </p:txBody>
      </p:sp>
      <p:sp>
        <p:nvSpPr>
          <p:cNvPr id="4" name="AutoShape 118"/>
          <p:cNvSpPr>
            <a:spLocks noChangeArrowheads="1"/>
          </p:cNvSpPr>
          <p:nvPr/>
        </p:nvSpPr>
        <p:spPr bwMode="auto">
          <a:xfrm rot="5400000">
            <a:off x="828675" y="359591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9440" y="3000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Cumulative Poisson Probabilities</a:t>
            </a:r>
          </a:p>
        </p:txBody>
      </p:sp>
      <p:sp>
        <p:nvSpPr>
          <p:cNvPr id="6" name="Oval 110"/>
          <p:cNvSpPr>
            <a:spLocks noChangeArrowheads="1"/>
          </p:cNvSpPr>
          <p:nvPr/>
        </p:nvSpPr>
        <p:spPr bwMode="auto">
          <a:xfrm>
            <a:off x="1798628" y="614363"/>
            <a:ext cx="2152650" cy="60960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1136650" y="1576616"/>
            <a:ext cx="6535738" cy="4206876"/>
            <a:chOff x="1136650" y="1576616"/>
            <a:chExt cx="6535738" cy="420687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6650" y="1576616"/>
              <a:ext cx="6515100" cy="416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136650" y="1576616"/>
              <a:ext cx="6515100" cy="4165600"/>
              <a:chOff x="716" y="1048"/>
              <a:chExt cx="4104" cy="2624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716" y="1048"/>
                <a:ext cx="4104" cy="13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716" y="2360"/>
                <a:ext cx="4104" cy="13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644650" y="1576616"/>
              <a:ext cx="6007100" cy="3619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136650" y="1917929"/>
              <a:ext cx="487363" cy="4032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603375" y="1917929"/>
              <a:ext cx="1684338" cy="4032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267075" y="1917929"/>
              <a:ext cx="4384675" cy="4032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136650" y="2300516"/>
              <a:ext cx="487363" cy="10477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603375" y="2300516"/>
              <a:ext cx="6048375" cy="10477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136650" y="3327629"/>
              <a:ext cx="487363" cy="2414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603375" y="3327629"/>
              <a:ext cx="1684338" cy="2414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267075" y="3327629"/>
              <a:ext cx="4384675" cy="24145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2354263" y="1597254"/>
              <a:ext cx="3048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5378450" y="1597254"/>
              <a:ext cx="3048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1319213" y="197984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3084513" y="197984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3328988" y="1979841"/>
              <a:ext cx="412292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= Mean No. of Occurrences (</a:t>
              </a:r>
              <a:r>
                <a:rPr kumimoji="0" lang="en-US" sz="21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Symbol" pitchFamily="18" charset="2"/>
                  <a:cs typeface="Arial" pitchFamily="34" charset="0"/>
                </a:rPr>
                <a:t>m</a:t>
              </a: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1319213" y="232115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319213" y="30053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1785938" y="2664054"/>
              <a:ext cx="154305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Number of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1746250" y="3005366"/>
              <a:ext cx="1258888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Arrivals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2882900" y="3005366"/>
              <a:ext cx="23884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r>
                <a:rPr kumimoji="0" lang="en-US" sz="2100" b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998913" y="3005366"/>
              <a:ext cx="3065463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Cumulative Probability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1319213" y="33482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2374900" y="3348266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5041640" y="3348266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0.0498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1319213" y="36895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2374900" y="36895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5041640" y="3689579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0.1991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1319213" y="40324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2374900" y="4032479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041640" y="4032479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0.4232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2"/>
            <p:cNvSpPr>
              <a:spLocks noChangeArrowheads="1"/>
            </p:cNvSpPr>
            <p:nvPr/>
          </p:nvSpPr>
          <p:spPr bwMode="auto">
            <a:xfrm>
              <a:off x="1319213" y="43737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53"/>
            <p:cNvSpPr>
              <a:spLocks noChangeArrowheads="1"/>
            </p:cNvSpPr>
            <p:nvPr/>
          </p:nvSpPr>
          <p:spPr bwMode="auto">
            <a:xfrm>
              <a:off x="2374900" y="43737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5041640" y="4373791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0.6472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7"/>
            <p:cNvSpPr>
              <a:spLocks noChangeArrowheads="1"/>
            </p:cNvSpPr>
            <p:nvPr/>
          </p:nvSpPr>
          <p:spPr bwMode="auto">
            <a:xfrm>
              <a:off x="1319213" y="47166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8"/>
            <p:cNvSpPr>
              <a:spLocks noChangeArrowheads="1"/>
            </p:cNvSpPr>
            <p:nvPr/>
          </p:nvSpPr>
          <p:spPr bwMode="auto">
            <a:xfrm>
              <a:off x="2374900" y="4716691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9"/>
            <p:cNvSpPr>
              <a:spLocks noChangeArrowheads="1"/>
            </p:cNvSpPr>
            <p:nvPr/>
          </p:nvSpPr>
          <p:spPr bwMode="auto">
            <a:xfrm>
              <a:off x="5041640" y="4716691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0.8153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62"/>
            <p:cNvSpPr>
              <a:spLocks noChangeArrowheads="1"/>
            </p:cNvSpPr>
            <p:nvPr/>
          </p:nvSpPr>
          <p:spPr bwMode="auto">
            <a:xfrm>
              <a:off x="1319213" y="505800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63"/>
            <p:cNvSpPr>
              <a:spLocks noChangeArrowheads="1"/>
            </p:cNvSpPr>
            <p:nvPr/>
          </p:nvSpPr>
          <p:spPr bwMode="auto">
            <a:xfrm>
              <a:off x="2374900" y="505800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64"/>
            <p:cNvSpPr>
              <a:spLocks noChangeArrowheads="1"/>
            </p:cNvSpPr>
            <p:nvPr/>
          </p:nvSpPr>
          <p:spPr bwMode="auto">
            <a:xfrm>
              <a:off x="5041640" y="5058004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0.9161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67"/>
            <p:cNvSpPr>
              <a:spLocks noChangeArrowheads="1"/>
            </p:cNvSpPr>
            <p:nvPr/>
          </p:nvSpPr>
          <p:spPr bwMode="auto">
            <a:xfrm>
              <a:off x="1238250" y="5400904"/>
              <a:ext cx="40640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68"/>
            <p:cNvSpPr>
              <a:spLocks noChangeArrowheads="1"/>
            </p:cNvSpPr>
            <p:nvPr/>
          </p:nvSpPr>
          <p:spPr bwMode="auto">
            <a:xfrm>
              <a:off x="2374900" y="5400904"/>
              <a:ext cx="2635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69"/>
            <p:cNvSpPr>
              <a:spLocks noChangeArrowheads="1"/>
            </p:cNvSpPr>
            <p:nvPr/>
          </p:nvSpPr>
          <p:spPr bwMode="auto">
            <a:xfrm>
              <a:off x="5041640" y="5400904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0.9665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72"/>
            <p:cNvSpPr>
              <a:spLocks noChangeArrowheads="1"/>
            </p:cNvSpPr>
            <p:nvPr/>
          </p:nvSpPr>
          <p:spPr bwMode="auto">
            <a:xfrm>
              <a:off x="1136650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1603375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3267075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75"/>
            <p:cNvSpPr>
              <a:spLocks noChangeArrowheads="1"/>
            </p:cNvSpPr>
            <p:nvPr/>
          </p:nvSpPr>
          <p:spPr bwMode="auto">
            <a:xfrm>
              <a:off x="7645627" y="1576616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76"/>
            <p:cNvSpPr>
              <a:spLocks noChangeShapeType="1"/>
            </p:cNvSpPr>
            <p:nvPr/>
          </p:nvSpPr>
          <p:spPr bwMode="auto">
            <a:xfrm>
              <a:off x="7645627" y="1597254"/>
              <a:ext cx="0" cy="3413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77"/>
            <p:cNvSpPr>
              <a:spLocks noChangeArrowheads="1"/>
            </p:cNvSpPr>
            <p:nvPr/>
          </p:nvSpPr>
          <p:spPr bwMode="auto">
            <a:xfrm>
              <a:off x="7645627" y="1597254"/>
              <a:ext cx="20638" cy="341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8"/>
            <p:cNvSpPr>
              <a:spLocks noChangeShapeType="1"/>
            </p:cNvSpPr>
            <p:nvPr/>
          </p:nvSpPr>
          <p:spPr bwMode="auto">
            <a:xfrm>
              <a:off x="1136650" y="1576616"/>
              <a:ext cx="0" cy="41449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79"/>
            <p:cNvSpPr>
              <a:spLocks noChangeArrowheads="1"/>
            </p:cNvSpPr>
            <p:nvPr/>
          </p:nvSpPr>
          <p:spPr bwMode="auto">
            <a:xfrm>
              <a:off x="1136650" y="1576616"/>
              <a:ext cx="20638" cy="4144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80"/>
            <p:cNvSpPr>
              <a:spLocks noChangeShapeType="1"/>
            </p:cNvSpPr>
            <p:nvPr/>
          </p:nvSpPr>
          <p:spPr bwMode="auto">
            <a:xfrm>
              <a:off x="1157288" y="5736093"/>
              <a:ext cx="44608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81"/>
            <p:cNvSpPr>
              <a:spLocks noChangeArrowheads="1"/>
            </p:cNvSpPr>
            <p:nvPr/>
          </p:nvSpPr>
          <p:spPr bwMode="auto">
            <a:xfrm>
              <a:off x="1157288" y="5736093"/>
              <a:ext cx="4460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82"/>
            <p:cNvSpPr>
              <a:spLocks noChangeShapeType="1"/>
            </p:cNvSpPr>
            <p:nvPr/>
          </p:nvSpPr>
          <p:spPr bwMode="auto">
            <a:xfrm>
              <a:off x="1603375" y="1597254"/>
              <a:ext cx="0" cy="41243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83"/>
            <p:cNvSpPr>
              <a:spLocks noChangeArrowheads="1"/>
            </p:cNvSpPr>
            <p:nvPr/>
          </p:nvSpPr>
          <p:spPr bwMode="auto">
            <a:xfrm>
              <a:off x="1603375" y="1597254"/>
              <a:ext cx="20638" cy="412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84"/>
            <p:cNvSpPr>
              <a:spLocks noChangeShapeType="1"/>
            </p:cNvSpPr>
            <p:nvPr/>
          </p:nvSpPr>
          <p:spPr bwMode="auto">
            <a:xfrm>
              <a:off x="1624013" y="5736093"/>
              <a:ext cx="1643063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85"/>
            <p:cNvSpPr>
              <a:spLocks noChangeArrowheads="1"/>
            </p:cNvSpPr>
            <p:nvPr/>
          </p:nvSpPr>
          <p:spPr bwMode="auto">
            <a:xfrm>
              <a:off x="1638527" y="5736093"/>
              <a:ext cx="164306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6"/>
            <p:cNvSpPr>
              <a:spLocks noChangeShapeType="1"/>
            </p:cNvSpPr>
            <p:nvPr/>
          </p:nvSpPr>
          <p:spPr bwMode="auto">
            <a:xfrm>
              <a:off x="3267075" y="1597254"/>
              <a:ext cx="0" cy="41243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87"/>
            <p:cNvSpPr>
              <a:spLocks noChangeArrowheads="1"/>
            </p:cNvSpPr>
            <p:nvPr/>
          </p:nvSpPr>
          <p:spPr bwMode="auto">
            <a:xfrm>
              <a:off x="3267075" y="1597254"/>
              <a:ext cx="20638" cy="412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287713" y="5736093"/>
              <a:ext cx="4343400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9"/>
            <p:cNvSpPr>
              <a:spLocks noChangeArrowheads="1"/>
            </p:cNvSpPr>
            <p:nvPr/>
          </p:nvSpPr>
          <p:spPr bwMode="auto">
            <a:xfrm>
              <a:off x="3316741" y="5736093"/>
              <a:ext cx="43434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 flipH="1">
              <a:off x="7660141" y="1578204"/>
              <a:ext cx="1588" cy="414337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91"/>
            <p:cNvSpPr>
              <a:spLocks noChangeArrowheads="1"/>
            </p:cNvSpPr>
            <p:nvPr/>
          </p:nvSpPr>
          <p:spPr bwMode="auto">
            <a:xfrm>
              <a:off x="7645627" y="2321154"/>
              <a:ext cx="20638" cy="3400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92"/>
            <p:cNvSpPr>
              <a:spLocks noChangeShapeType="1"/>
            </p:cNvSpPr>
            <p:nvPr/>
          </p:nvSpPr>
          <p:spPr bwMode="auto">
            <a:xfrm>
              <a:off x="1136650" y="5736093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93"/>
            <p:cNvSpPr>
              <a:spLocks noChangeArrowheads="1"/>
            </p:cNvSpPr>
            <p:nvPr/>
          </p:nvSpPr>
          <p:spPr bwMode="auto">
            <a:xfrm>
              <a:off x="1136650" y="5736093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94"/>
            <p:cNvSpPr>
              <a:spLocks noChangeShapeType="1"/>
            </p:cNvSpPr>
            <p:nvPr/>
          </p:nvSpPr>
          <p:spPr bwMode="auto">
            <a:xfrm>
              <a:off x="1603375" y="5736093"/>
              <a:ext cx="1588" cy="2063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95"/>
            <p:cNvSpPr>
              <a:spLocks noChangeArrowheads="1"/>
            </p:cNvSpPr>
            <p:nvPr/>
          </p:nvSpPr>
          <p:spPr bwMode="auto">
            <a:xfrm>
              <a:off x="1603375" y="5736093"/>
              <a:ext cx="20638" cy="412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00"/>
            <p:cNvSpPr>
              <a:spLocks noChangeShapeType="1"/>
            </p:cNvSpPr>
            <p:nvPr/>
          </p:nvSpPr>
          <p:spPr bwMode="auto">
            <a:xfrm>
              <a:off x="1157288" y="157661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01"/>
            <p:cNvSpPr>
              <a:spLocks noChangeArrowheads="1"/>
            </p:cNvSpPr>
            <p:nvPr/>
          </p:nvSpPr>
          <p:spPr bwMode="auto">
            <a:xfrm>
              <a:off x="1157288" y="157661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2"/>
            <p:cNvSpPr>
              <a:spLocks noChangeShapeType="1"/>
            </p:cNvSpPr>
            <p:nvPr/>
          </p:nvSpPr>
          <p:spPr bwMode="auto">
            <a:xfrm>
              <a:off x="1157288" y="1917929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03"/>
            <p:cNvSpPr>
              <a:spLocks noChangeArrowheads="1"/>
            </p:cNvSpPr>
            <p:nvPr/>
          </p:nvSpPr>
          <p:spPr bwMode="auto">
            <a:xfrm>
              <a:off x="1157288" y="1917929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1157288" y="230051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05"/>
            <p:cNvSpPr>
              <a:spLocks noChangeArrowheads="1"/>
            </p:cNvSpPr>
            <p:nvPr/>
          </p:nvSpPr>
          <p:spPr bwMode="auto">
            <a:xfrm>
              <a:off x="1157288" y="230051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>
              <a:off x="1157288" y="264341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07"/>
            <p:cNvSpPr>
              <a:spLocks noChangeArrowheads="1"/>
            </p:cNvSpPr>
            <p:nvPr/>
          </p:nvSpPr>
          <p:spPr bwMode="auto">
            <a:xfrm>
              <a:off x="1157288" y="264341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8"/>
            <p:cNvSpPr>
              <a:spLocks noChangeShapeType="1"/>
            </p:cNvSpPr>
            <p:nvPr/>
          </p:nvSpPr>
          <p:spPr bwMode="auto">
            <a:xfrm>
              <a:off x="1157288" y="3327629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09"/>
            <p:cNvSpPr>
              <a:spLocks noChangeArrowheads="1"/>
            </p:cNvSpPr>
            <p:nvPr/>
          </p:nvSpPr>
          <p:spPr bwMode="auto">
            <a:xfrm>
              <a:off x="1157288" y="3327629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157288" y="3668941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11"/>
            <p:cNvSpPr>
              <a:spLocks noChangeArrowheads="1"/>
            </p:cNvSpPr>
            <p:nvPr/>
          </p:nvSpPr>
          <p:spPr bwMode="auto">
            <a:xfrm>
              <a:off x="1157288" y="3668941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12"/>
            <p:cNvSpPr>
              <a:spLocks noChangeShapeType="1"/>
            </p:cNvSpPr>
            <p:nvPr/>
          </p:nvSpPr>
          <p:spPr bwMode="auto">
            <a:xfrm>
              <a:off x="1157288" y="4011841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13"/>
            <p:cNvSpPr>
              <a:spLocks noChangeArrowheads="1"/>
            </p:cNvSpPr>
            <p:nvPr/>
          </p:nvSpPr>
          <p:spPr bwMode="auto">
            <a:xfrm>
              <a:off x="1157288" y="4011841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14"/>
            <p:cNvSpPr>
              <a:spLocks noChangeShapeType="1"/>
            </p:cNvSpPr>
            <p:nvPr/>
          </p:nvSpPr>
          <p:spPr bwMode="auto">
            <a:xfrm>
              <a:off x="1157288" y="4353154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15"/>
            <p:cNvSpPr>
              <a:spLocks noChangeArrowheads="1"/>
            </p:cNvSpPr>
            <p:nvPr/>
          </p:nvSpPr>
          <p:spPr bwMode="auto">
            <a:xfrm>
              <a:off x="1157288" y="4353154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16"/>
            <p:cNvSpPr>
              <a:spLocks noChangeShapeType="1"/>
            </p:cNvSpPr>
            <p:nvPr/>
          </p:nvSpPr>
          <p:spPr bwMode="auto">
            <a:xfrm>
              <a:off x="1157288" y="4696054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17"/>
            <p:cNvSpPr>
              <a:spLocks noChangeArrowheads="1"/>
            </p:cNvSpPr>
            <p:nvPr/>
          </p:nvSpPr>
          <p:spPr bwMode="auto">
            <a:xfrm>
              <a:off x="1157288" y="4696054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18"/>
            <p:cNvSpPr>
              <a:spLocks noChangeShapeType="1"/>
            </p:cNvSpPr>
            <p:nvPr/>
          </p:nvSpPr>
          <p:spPr bwMode="auto">
            <a:xfrm>
              <a:off x="1157288" y="503736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19"/>
            <p:cNvSpPr>
              <a:spLocks noChangeArrowheads="1"/>
            </p:cNvSpPr>
            <p:nvPr/>
          </p:nvSpPr>
          <p:spPr bwMode="auto">
            <a:xfrm>
              <a:off x="1157288" y="503736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20"/>
            <p:cNvSpPr>
              <a:spLocks noChangeShapeType="1"/>
            </p:cNvSpPr>
            <p:nvPr/>
          </p:nvSpPr>
          <p:spPr bwMode="auto">
            <a:xfrm>
              <a:off x="1157288" y="5380266"/>
              <a:ext cx="6494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>
              <a:off x="1157288" y="5380266"/>
              <a:ext cx="65151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ight Triangle 112"/>
            <p:cNvSpPr/>
            <p:nvPr/>
          </p:nvSpPr>
          <p:spPr bwMode="auto">
            <a:xfrm flipH="1">
              <a:off x="1171802" y="1596572"/>
              <a:ext cx="425450" cy="301513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79007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85800" y="134711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sp>
        <p:nvSpPr>
          <p:cNvPr id="195590" name="AutoShape 6"/>
          <p:cNvSpPr>
            <a:spLocks noChangeArrowheads="1"/>
          </p:cNvSpPr>
          <p:nvPr/>
        </p:nvSpPr>
        <p:spPr bwMode="auto">
          <a:xfrm rot="5400000">
            <a:off x="809625" y="1870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1104900" y="1133475"/>
            <a:ext cx="6889750" cy="17081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property of the Poisson distribution is that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mean and variance are equal.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endParaRPr lang="en-US" sz="3200" baseline="30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95701" name="Group 117"/>
          <p:cNvGrpSpPr>
            <a:grpSpLocks/>
          </p:cNvGrpSpPr>
          <p:nvPr/>
        </p:nvGrpSpPr>
        <p:grpSpPr bwMode="auto">
          <a:xfrm>
            <a:off x="4000500" y="2105025"/>
            <a:ext cx="1257300" cy="571500"/>
            <a:chOff x="2520" y="1464"/>
            <a:chExt cx="792" cy="36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5700" name="Rectangle 116"/>
            <p:cNvSpPr>
              <a:spLocks noChangeArrowheads="1"/>
            </p:cNvSpPr>
            <p:nvPr/>
          </p:nvSpPr>
          <p:spPr bwMode="auto">
            <a:xfrm>
              <a:off x="2520" y="1464"/>
              <a:ext cx="792" cy="36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99" name="Text Box 115"/>
            <p:cNvSpPr txBox="1">
              <a:spLocks noChangeArrowheads="1"/>
            </p:cNvSpPr>
            <p:nvPr/>
          </p:nvSpPr>
          <p:spPr bwMode="auto">
            <a:xfrm>
              <a:off x="2583" y="1483"/>
              <a:ext cx="66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m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s </a:t>
              </a:r>
              <a:r>
                <a:rPr lang="en-US" sz="24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 animBg="1"/>
      <p:bldP spid="195594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85800" y="134711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Poisson Probability Distribution</a:t>
            </a:r>
          </a:p>
        </p:txBody>
      </p:sp>
      <p:sp>
        <p:nvSpPr>
          <p:cNvPr id="200811" name="Rectangle 107"/>
          <p:cNvSpPr>
            <a:spLocks noChangeArrowheads="1"/>
          </p:cNvSpPr>
          <p:nvPr/>
        </p:nvSpPr>
        <p:spPr bwMode="auto">
          <a:xfrm>
            <a:off x="2287588" y="1466850"/>
            <a:ext cx="5816600" cy="1036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 for Number of Arrivals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During 30-Minute Periods	</a:t>
            </a:r>
          </a:p>
        </p:txBody>
      </p:sp>
      <p:sp>
        <p:nvSpPr>
          <p:cNvPr id="200812" name="Rectangle 108"/>
          <p:cNvSpPr>
            <a:spLocks noChangeArrowheads="1"/>
          </p:cNvSpPr>
          <p:nvPr/>
        </p:nvSpPr>
        <p:spPr bwMode="auto">
          <a:xfrm>
            <a:off x="2933700" y="2486025"/>
            <a:ext cx="3181350" cy="857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3 </a:t>
            </a:r>
          </a:p>
        </p:txBody>
      </p:sp>
      <p:sp>
        <p:nvSpPr>
          <p:cNvPr id="200813" name="AutoShape 109"/>
          <p:cNvSpPr>
            <a:spLocks noChangeArrowheads="1"/>
          </p:cNvSpPr>
          <p:nvPr/>
        </p:nvSpPr>
        <p:spPr bwMode="auto">
          <a:xfrm rot="5400000">
            <a:off x="2047875" y="16081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14" name="Rectangle 110"/>
          <p:cNvSpPr>
            <a:spLocks noChangeArrowheads="1"/>
          </p:cNvSpPr>
          <p:nvPr/>
        </p:nvSpPr>
        <p:spPr bwMode="auto">
          <a:xfrm>
            <a:off x="681038" y="1009650"/>
            <a:ext cx="62103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Mercy Hospital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08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11" grpId="0" autoUpdateAnimBg="0"/>
      <p:bldP spid="200812" grpId="0" animBg="1" autoUpdateAnimBg="0"/>
      <p:bldP spid="2008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Distribution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673100" y="1038225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914400" y="1133475"/>
            <a:ext cx="7277100" cy="10668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distribution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closely related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the binomial distribution.  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920750" y="2352675"/>
            <a:ext cx="7277100" cy="2876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However, for the hypergeometric distribution: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1536700" y="3057525"/>
            <a:ext cx="6286500" cy="7048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trials are not independent, and</a:t>
            </a: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1536700" y="3895725"/>
            <a:ext cx="6286500" cy="1066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probability of success changes from trial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trial. </a:t>
            </a:r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rot="5400000">
            <a:off x="638175" y="1603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0" name="AutoShape 10"/>
          <p:cNvSpPr>
            <a:spLocks noChangeArrowheads="1"/>
          </p:cNvSpPr>
          <p:nvPr/>
        </p:nvSpPr>
        <p:spPr bwMode="auto">
          <a:xfrm rot="5400000">
            <a:off x="638175" y="2613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1" name="AutoShape 11"/>
          <p:cNvSpPr>
            <a:spLocks noChangeArrowheads="1"/>
          </p:cNvSpPr>
          <p:nvPr/>
        </p:nvSpPr>
        <p:spPr bwMode="auto">
          <a:xfrm rot="5400000">
            <a:off x="638175" y="4518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2" name="AutoShape 12"/>
          <p:cNvSpPr>
            <a:spLocks noChangeArrowheads="1"/>
          </p:cNvSpPr>
          <p:nvPr/>
        </p:nvSpPr>
        <p:spPr bwMode="auto">
          <a:xfrm rot="5400000">
            <a:off x="638175" y="3451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 autoUpdateAnimBg="0"/>
      <p:bldP spid="168965" grpId="0" animBg="1" autoUpdateAnimBg="0"/>
      <p:bldP spid="168966" grpId="0" animBg="1" autoUpdateAnimBg="0"/>
      <p:bldP spid="168967" grpId="0" animBg="1" autoUpdateAnimBg="0"/>
      <p:bldP spid="168969" grpId="0" animBg="1"/>
      <p:bldP spid="168970" grpId="0" animBg="1"/>
      <p:bldP spid="168971" grpId="0" animBg="1"/>
      <p:bldP spid="16897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944813" y="1525588"/>
            <a:ext cx="3227387" cy="2163762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73100" y="1009650"/>
            <a:ext cx="7772400" cy="504825"/>
          </a:xfrm>
          <a:noFill/>
          <a:ln/>
        </p:spPr>
        <p:txBody>
          <a:bodyPr/>
          <a:lstStyle/>
          <a:p>
            <a:r>
              <a:rPr lang="en-US" dirty="0" err="1">
                <a:solidFill>
                  <a:srgbClr val="66FFFF"/>
                </a:solidFill>
              </a:rPr>
              <a:t>Hypergeometric</a:t>
            </a:r>
            <a:r>
              <a:rPr lang="en-US" dirty="0">
                <a:solidFill>
                  <a:srgbClr val="66FFFF"/>
                </a:solidFill>
              </a:rPr>
              <a:t> Probability Function</a:t>
            </a:r>
            <a:endParaRPr lang="en-US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Hypergeometric</a:t>
            </a:r>
            <a:r>
              <a:rPr lang="en-US" dirty="0"/>
              <a:t> Probability Distribution</a:t>
            </a:r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 rot="5400000">
            <a:off x="2676525" y="2514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114675" y="1616074"/>
          <a:ext cx="2781300" cy="200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4" imgW="1218960" imgH="914400" progId="Equation.3">
                  <p:embed/>
                </p:oleObj>
              </mc:Choice>
              <mc:Fallback>
                <p:oleObj name="Equation" r:id="rId4" imgW="121896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1616074"/>
                        <a:ext cx="2781300" cy="2004611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990600" y="3797300"/>
            <a:ext cx="75819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ts val="22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 successes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ts val="22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</a:t>
            </a:r>
            <a:r>
              <a:rPr 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number of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trials</a:t>
            </a:r>
          </a:p>
          <a:p>
            <a:pPr algn="l">
              <a:lnSpc>
                <a:spcPts val="22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probability of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successes in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trials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ts val="22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number of elements in the population</a:t>
            </a:r>
          </a:p>
          <a:p>
            <a:pPr algn="l">
              <a:lnSpc>
                <a:spcPts val="22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  </a:t>
            </a:r>
            <a:r>
              <a:rPr 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number of elements in the population</a:t>
            </a:r>
          </a:p>
          <a:p>
            <a:pPr algn="l">
              <a:lnSpc>
                <a:spcPts val="22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    labeled success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  <p:bldP spid="61448" grpId="0" animBg="1"/>
      <p:bldP spid="614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1028700" y="1584325"/>
            <a:ext cx="7194550" cy="10858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Let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number of customers arriving in one day,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where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take on the values 0, 1, 2, . . .</a:t>
            </a:r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685800" y="149225"/>
            <a:ext cx="7772400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Random Variable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an Infinite Sequence of Values</a:t>
            </a: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1047750" y="2733675"/>
            <a:ext cx="76200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We can count the customers arriving, but there is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 finite upper limit on the number that might arrive.</a:t>
            </a:r>
          </a:p>
        </p:txBody>
      </p:sp>
      <p:sp>
        <p:nvSpPr>
          <p:cNvPr id="142346" name="AutoShape 10"/>
          <p:cNvSpPr>
            <a:spLocks noChangeArrowheads="1"/>
          </p:cNvSpPr>
          <p:nvPr/>
        </p:nvSpPr>
        <p:spPr bwMode="auto">
          <a:xfrm rot="5400000">
            <a:off x="752475" y="2035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76275" y="1014413"/>
            <a:ext cx="78867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JSL Appliances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4" grpId="0" animBg="1" autoUpdateAnimBg="0"/>
      <p:bldP spid="142345" grpId="0" autoUpdateAnimBg="0"/>
      <p:bldP spid="14234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2163763" y="1582738"/>
            <a:ext cx="5006975" cy="2354262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673100" y="1009650"/>
            <a:ext cx="7772400" cy="555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Function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Probability Distribution</a:t>
            </a: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2230438" y="1708150"/>
          <a:ext cx="2805112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5" name="Equation" r:id="rId4" imgW="1269720" imgH="952200" progId="Equation.DSMT4">
                  <p:embed/>
                </p:oleObj>
              </mc:Choice>
              <mc:Fallback>
                <p:oleObj name="Equation" r:id="rId4" imgW="1269720" imgH="952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1708150"/>
                        <a:ext cx="2805112" cy="2103438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5143500" y="2368550"/>
            <a:ext cx="1866900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 0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</a:p>
        </p:txBody>
      </p:sp>
      <p:sp>
        <p:nvSpPr>
          <p:cNvPr id="163856" name="Oval 16"/>
          <p:cNvSpPr>
            <a:spLocks noChangeArrowheads="1"/>
          </p:cNvSpPr>
          <p:nvPr/>
        </p:nvSpPr>
        <p:spPr bwMode="auto">
          <a:xfrm>
            <a:off x="3067050" y="1606550"/>
            <a:ext cx="647700" cy="1143000"/>
          </a:xfrm>
          <a:prstGeom prst="ellips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7" name="Oval 17"/>
          <p:cNvSpPr>
            <a:spLocks noChangeArrowheads="1"/>
          </p:cNvSpPr>
          <p:nvPr/>
        </p:nvSpPr>
        <p:spPr bwMode="auto">
          <a:xfrm>
            <a:off x="3790950" y="1587500"/>
            <a:ext cx="1276350" cy="1162050"/>
          </a:xfrm>
          <a:prstGeom prst="ellips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8" name="Oval 18"/>
          <p:cNvSpPr>
            <a:spLocks noChangeArrowheads="1"/>
          </p:cNvSpPr>
          <p:nvPr/>
        </p:nvSpPr>
        <p:spPr bwMode="auto">
          <a:xfrm>
            <a:off x="3657600" y="2749550"/>
            <a:ext cx="781050" cy="1143000"/>
          </a:xfrm>
          <a:prstGeom prst="ellipse">
            <a:avLst/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9" name="Arc 19"/>
          <p:cNvSpPr>
            <a:spLocks/>
          </p:cNvSpPr>
          <p:nvPr/>
        </p:nvSpPr>
        <p:spPr bwMode="auto">
          <a:xfrm rot="21235995" flipH="1">
            <a:off x="1495425" y="2101850"/>
            <a:ext cx="1658938" cy="1485900"/>
          </a:xfrm>
          <a:custGeom>
            <a:avLst/>
            <a:gdLst>
              <a:gd name="G0" fmla="+- 282 0 0"/>
              <a:gd name="G1" fmla="+- 21600 0 0"/>
              <a:gd name="G2" fmla="+- 21600 0 0"/>
              <a:gd name="T0" fmla="*/ 0 w 21882"/>
              <a:gd name="T1" fmla="*/ 2 h 21600"/>
              <a:gd name="T2" fmla="*/ 21882 w 21882"/>
              <a:gd name="T3" fmla="*/ 21600 h 21600"/>
              <a:gd name="T4" fmla="*/ 282 w 218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82" h="21600" fill="none" extrusionOk="0">
                <a:moveTo>
                  <a:pt x="-1" y="1"/>
                </a:moveTo>
                <a:cubicBezTo>
                  <a:pt x="93" y="0"/>
                  <a:pt x="187" y="-1"/>
                  <a:pt x="282" y="0"/>
                </a:cubicBezTo>
                <a:cubicBezTo>
                  <a:pt x="12211" y="0"/>
                  <a:pt x="21882" y="9670"/>
                  <a:pt x="21882" y="21600"/>
                </a:cubicBezTo>
              </a:path>
              <a:path w="21882" h="21600" stroke="0" extrusionOk="0">
                <a:moveTo>
                  <a:pt x="-1" y="1"/>
                </a:moveTo>
                <a:cubicBezTo>
                  <a:pt x="93" y="0"/>
                  <a:pt x="187" y="-1"/>
                  <a:pt x="282" y="0"/>
                </a:cubicBezTo>
                <a:cubicBezTo>
                  <a:pt x="12211" y="0"/>
                  <a:pt x="21882" y="9670"/>
                  <a:pt x="21882" y="21600"/>
                </a:cubicBezTo>
                <a:lnTo>
                  <a:pt x="282" y="21600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0" name="Arc 20"/>
          <p:cNvSpPr>
            <a:spLocks/>
          </p:cNvSpPr>
          <p:nvPr/>
        </p:nvSpPr>
        <p:spPr bwMode="auto">
          <a:xfrm>
            <a:off x="5086350" y="2006600"/>
            <a:ext cx="2266950" cy="1047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B2B2B2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4248150" y="3816350"/>
            <a:ext cx="514350" cy="879475"/>
          </a:xfrm>
          <a:prstGeom prst="line">
            <a:avLst/>
          </a:prstGeom>
          <a:noFill/>
          <a:ln w="38100">
            <a:solidFill>
              <a:srgbClr val="6666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3867" name="AutoShape 27"/>
          <p:cNvSpPr>
            <a:spLocks noChangeArrowheads="1"/>
          </p:cNvSpPr>
          <p:nvPr/>
        </p:nvSpPr>
        <p:spPr bwMode="auto">
          <a:xfrm rot="5400000">
            <a:off x="1914525" y="3276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8" name="AutoShape 28"/>
          <p:cNvSpPr>
            <a:spLocks noChangeArrowheads="1"/>
          </p:cNvSpPr>
          <p:nvPr/>
        </p:nvSpPr>
        <p:spPr bwMode="auto">
          <a:xfrm rot="16200000" flipH="1">
            <a:off x="7172325" y="1981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9" name="AutoShape 29"/>
          <p:cNvSpPr>
            <a:spLocks noChangeArrowheads="1"/>
          </p:cNvSpPr>
          <p:nvPr/>
        </p:nvSpPr>
        <p:spPr bwMode="auto">
          <a:xfrm rot="5400000">
            <a:off x="1914525" y="2000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75" name="Group 35"/>
          <p:cNvGrpSpPr>
            <a:grpSpLocks/>
          </p:cNvGrpSpPr>
          <p:nvPr/>
        </p:nvGrpSpPr>
        <p:grpSpPr bwMode="auto">
          <a:xfrm>
            <a:off x="180975" y="3654425"/>
            <a:ext cx="4033838" cy="1627188"/>
            <a:chOff x="132" y="2389"/>
            <a:chExt cx="2541" cy="102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3853" name="Oval 13"/>
            <p:cNvSpPr>
              <a:spLocks noChangeArrowheads="1"/>
            </p:cNvSpPr>
            <p:nvPr/>
          </p:nvSpPr>
          <p:spPr bwMode="auto">
            <a:xfrm>
              <a:off x="279" y="2389"/>
              <a:ext cx="2394" cy="1025"/>
            </a:xfrm>
            <a:prstGeom prst="ellipse">
              <a:avLst/>
            </a:prstGeom>
            <a:gradFill rotWithShape="0">
              <a:gsLst>
                <a:gs pos="0">
                  <a:srgbClr val="0099CC">
                    <a:gamma/>
                    <a:shade val="46275"/>
                    <a:invGamma/>
                  </a:srgbClr>
                </a:gs>
                <a:gs pos="50000">
                  <a:srgbClr val="0099CC"/>
                </a:gs>
                <a:gs pos="100000">
                  <a:srgbClr val="0099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114300" lvl="1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125000"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63870" name="Rectangle 30"/>
            <p:cNvSpPr>
              <a:spLocks noChangeArrowheads="1"/>
            </p:cNvSpPr>
            <p:nvPr/>
          </p:nvSpPr>
          <p:spPr bwMode="auto">
            <a:xfrm>
              <a:off x="132" y="2416"/>
              <a:ext cx="2412" cy="9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lvl="1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125000"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number of ways</a:t>
              </a:r>
            </a:p>
            <a:p>
              <a:pPr lvl="1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125000"/>
              </a:pP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successes can be selected</a:t>
              </a:r>
            </a:p>
            <a:p>
              <a:pPr lvl="1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125000"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from a total of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successes</a:t>
              </a:r>
            </a:p>
            <a:p>
              <a:pPr lvl="1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125000"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in the population</a:t>
              </a:r>
            </a:p>
          </p:txBody>
        </p:sp>
      </p:grpSp>
      <p:grpSp>
        <p:nvGrpSpPr>
          <p:cNvPr id="163874" name="Group 34"/>
          <p:cNvGrpSpPr>
            <a:grpSpLocks/>
          </p:cNvGrpSpPr>
          <p:nvPr/>
        </p:nvGrpSpPr>
        <p:grpSpPr bwMode="auto">
          <a:xfrm>
            <a:off x="4576763" y="2997200"/>
            <a:ext cx="4210050" cy="1638300"/>
            <a:chOff x="2820" y="1984"/>
            <a:chExt cx="2652" cy="103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3852" name="Oval 12"/>
            <p:cNvSpPr>
              <a:spLocks noChangeArrowheads="1"/>
            </p:cNvSpPr>
            <p:nvPr/>
          </p:nvSpPr>
          <p:spPr bwMode="auto">
            <a:xfrm>
              <a:off x="2820" y="1984"/>
              <a:ext cx="2522" cy="988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number of ways</a:t>
              </a:r>
            </a:p>
            <a:p>
              <a:pPr>
                <a:lnSpc>
                  <a:spcPct val="90000"/>
                </a:lnSpc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– </a:t>
              </a: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failures can be selected</a:t>
              </a:r>
            </a:p>
            <a:p>
              <a:pPr>
                <a:lnSpc>
                  <a:spcPct val="90000"/>
                </a:lnSpc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from a total of </a:t>
              </a: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– </a:t>
              </a: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failures</a:t>
              </a:r>
            </a:p>
            <a:p>
              <a:pPr>
                <a:lnSpc>
                  <a:spcPct val="90000"/>
                </a:lnSpc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in the population</a:t>
              </a:r>
            </a:p>
          </p:txBody>
        </p:sp>
        <p:sp>
          <p:nvSpPr>
            <p:cNvPr id="163871" name="Rectangle 31"/>
            <p:cNvSpPr>
              <a:spLocks noChangeArrowheads="1"/>
            </p:cNvSpPr>
            <p:nvPr/>
          </p:nvSpPr>
          <p:spPr bwMode="auto">
            <a:xfrm>
              <a:off x="2916" y="2044"/>
              <a:ext cx="2556" cy="9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grpSp>
        <p:nvGrpSpPr>
          <p:cNvPr id="163873" name="Group 33"/>
          <p:cNvGrpSpPr>
            <a:grpSpLocks/>
          </p:cNvGrpSpPr>
          <p:nvPr/>
        </p:nvGrpSpPr>
        <p:grpSpPr bwMode="auto">
          <a:xfrm>
            <a:off x="3662363" y="4611688"/>
            <a:ext cx="4281487" cy="1503362"/>
            <a:chOff x="1884" y="3163"/>
            <a:chExt cx="2953" cy="80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3851" name="Oval 11"/>
            <p:cNvSpPr>
              <a:spLocks noChangeArrowheads="1"/>
            </p:cNvSpPr>
            <p:nvPr/>
          </p:nvSpPr>
          <p:spPr bwMode="auto">
            <a:xfrm>
              <a:off x="1923" y="3163"/>
              <a:ext cx="2914" cy="804"/>
            </a:xfrm>
            <a:prstGeom prst="ellipse">
              <a:avLst/>
            </a:prstGeom>
            <a:gradFill rotWithShape="0">
              <a:gsLst>
                <a:gs pos="0">
                  <a:srgbClr val="666699">
                    <a:gamma/>
                    <a:shade val="46275"/>
                    <a:invGamma/>
                  </a:srgbClr>
                </a:gs>
                <a:gs pos="5000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63872" name="Rectangle 32"/>
            <p:cNvSpPr>
              <a:spLocks noChangeArrowheads="1"/>
            </p:cNvSpPr>
            <p:nvPr/>
          </p:nvSpPr>
          <p:spPr bwMode="auto">
            <a:xfrm>
              <a:off x="1884" y="3184"/>
              <a:ext cx="2861" cy="6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number of ways</a:t>
              </a:r>
            </a:p>
            <a:p>
              <a:pPr>
                <a:lnSpc>
                  <a:spcPct val="90000"/>
                </a:lnSpc>
              </a:pPr>
              <a:r>
                <a:rPr lang="en-US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 </a:t>
              </a:r>
              <a:r>
                <a:rPr 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elements can 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be selected</a:t>
              </a:r>
            </a:p>
            <a:p>
              <a:pPr>
                <a:lnSpc>
                  <a:spcPct val="90000"/>
                </a:lnSpc>
              </a:pPr>
              <a:r>
                <a:rPr 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from 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 population of size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63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63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6" grpId="0" animBg="1"/>
      <p:bldP spid="163857" grpId="0" animBg="1"/>
      <p:bldP spid="163858" grpId="0" animBg="1"/>
      <p:bldP spid="163859" grpId="0" animBg="1"/>
      <p:bldP spid="163860" grpId="0" animBg="1"/>
      <p:bldP spid="163862" grpId="0" animBg="1"/>
      <p:bldP spid="163867" grpId="0" animBg="1"/>
      <p:bldP spid="163868" grpId="0" animBg="1"/>
      <p:bldP spid="16386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Hypergeometric</a:t>
            </a:r>
            <a:r>
              <a:rPr lang="en-US" dirty="0" smtClean="0">
                <a:latin typeface="Book Antiqua" pitchFamily="18" charset="0"/>
              </a:rPr>
              <a:t> Probability Distribution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673100" y="1009650"/>
            <a:ext cx="7772400" cy="504825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Hypergeometric Probability Function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04900" y="3838575"/>
            <a:ext cx="7277100" cy="101917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457200" indent="-342900"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these two conditions do not hold for a value of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</a:p>
          <a:p>
            <a:pPr marL="457200" indent="-342900"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corresponding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equals 0.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04899" y="2724149"/>
            <a:ext cx="7267575" cy="1000126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However, only values of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where:  1)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</a:t>
            </a:r>
          </a:p>
          <a:p>
            <a:pPr marL="571500" lvl="1" indent="-4572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are valid.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04899" y="1585914"/>
            <a:ext cx="7267575" cy="1014412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function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on the previous slide</a:t>
            </a:r>
          </a:p>
          <a:p>
            <a:pPr marL="228600" lvl="1" indent="-1143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usually applicable for values of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0, 1, 2, …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828675" y="2012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400000">
            <a:off x="828675" y="3079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5400000">
            <a:off x="828675" y="4270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/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Hypergeometric Probability Distribution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504950"/>
            <a:ext cx="7404100" cy="1722438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Bob Neveready has removed two dead batteries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from a flashlight and inadvertently mingled them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with the two good batteries he intended as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replacements.  The four batteries look identical.</a:t>
            </a:r>
          </a:p>
        </p:txBody>
      </p:sp>
      <p:sp>
        <p:nvSpPr>
          <p:cNvPr id="62563" name="Rectangle 99"/>
          <p:cNvSpPr>
            <a:spLocks noChangeArrowheads="1"/>
          </p:cNvSpPr>
          <p:nvPr/>
        </p:nvSpPr>
        <p:spPr bwMode="auto">
          <a:xfrm>
            <a:off x="673100" y="1009650"/>
            <a:ext cx="5064125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Neveready’s Batteries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2564" name="Rectangle 100"/>
          <p:cNvSpPr>
            <a:spLocks noChangeArrowheads="1"/>
          </p:cNvSpPr>
          <p:nvPr/>
        </p:nvSpPr>
        <p:spPr bwMode="auto">
          <a:xfrm>
            <a:off x="1066800" y="3181350"/>
            <a:ext cx="7404100" cy="1316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Bob now randomly selects two of the four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batteries.  What is the probability he selects the two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good batteries?</a:t>
            </a:r>
          </a:p>
        </p:txBody>
      </p:sp>
      <p:sp>
        <p:nvSpPr>
          <p:cNvPr id="62565" name="AutoShape 101"/>
          <p:cNvSpPr>
            <a:spLocks noChangeArrowheads="1"/>
          </p:cNvSpPr>
          <p:nvPr/>
        </p:nvSpPr>
        <p:spPr bwMode="auto">
          <a:xfrm rot="5400000">
            <a:off x="723900" y="16176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2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564" grpId="0" autoUpdateAnimBg="0"/>
      <p:bldP spid="6256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5" name="Rectangle 207"/>
          <p:cNvSpPr>
            <a:spLocks noChangeArrowheads="1"/>
          </p:cNvSpPr>
          <p:nvPr/>
        </p:nvSpPr>
        <p:spPr bwMode="auto">
          <a:xfrm>
            <a:off x="914400" y="1581150"/>
            <a:ext cx="7467600" cy="20955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Hypergeometric Probability Distribution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1071563" y="1774825"/>
          <a:ext cx="6989762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4" imgW="3352680" imgH="838080" progId="Equation.DSMT4">
                  <p:embed/>
                </p:oleObj>
              </mc:Choice>
              <mc:Fallback>
                <p:oleObj name="Equation" r:id="rId4" imgW="335268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774825"/>
                        <a:ext cx="6989762" cy="17462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94" name="Rectangle 206"/>
          <p:cNvSpPr>
            <a:spLocks noChangeArrowheads="1"/>
          </p:cNvSpPr>
          <p:nvPr/>
        </p:nvSpPr>
        <p:spPr bwMode="auto">
          <a:xfrm>
            <a:off x="971550" y="3543300"/>
            <a:ext cx="6858000" cy="2152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 = number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good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batteries selected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 = number of batteries selected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4 = number of batteries in total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	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 = number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good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batteries in total</a:t>
            </a:r>
          </a:p>
        </p:txBody>
      </p:sp>
      <p:sp>
        <p:nvSpPr>
          <p:cNvPr id="63693" name="Oval 205"/>
          <p:cNvSpPr>
            <a:spLocks noChangeArrowheads="1"/>
          </p:cNvSpPr>
          <p:nvPr/>
        </p:nvSpPr>
        <p:spPr bwMode="auto">
          <a:xfrm>
            <a:off x="7334250" y="2362200"/>
            <a:ext cx="838200" cy="5143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6" name="AutoShape 208"/>
          <p:cNvSpPr>
            <a:spLocks noChangeArrowheads="1"/>
          </p:cNvSpPr>
          <p:nvPr/>
        </p:nvSpPr>
        <p:spPr bwMode="auto">
          <a:xfrm rot="5400000">
            <a:off x="657225" y="2451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8" name="AutoShape 210"/>
          <p:cNvSpPr>
            <a:spLocks noChangeArrowheads="1"/>
          </p:cNvSpPr>
          <p:nvPr/>
        </p:nvSpPr>
        <p:spPr bwMode="auto">
          <a:xfrm>
            <a:off x="6942138" y="796925"/>
            <a:ext cx="1663700" cy="1308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A7A7A">
                  <a:gamma/>
                  <a:shade val="46275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Using the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  <p:sp>
        <p:nvSpPr>
          <p:cNvPr id="63699" name="Rectangle 211"/>
          <p:cNvSpPr>
            <a:spLocks noChangeArrowheads="1"/>
          </p:cNvSpPr>
          <p:nvPr/>
        </p:nvSpPr>
        <p:spPr bwMode="auto">
          <a:xfrm>
            <a:off x="673100" y="1009650"/>
            <a:ext cx="5064125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Neveready’s Batteries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36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6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5" grpId="0" animBg="1"/>
      <p:bldP spid="63694" grpId="0" autoUpdateAnimBg="0"/>
      <p:bldP spid="63693" grpId="0" animBg="1"/>
      <p:bldP spid="63696" grpId="0" animBg="1"/>
      <p:bldP spid="63698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2938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Probabilities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5938" y="1104900"/>
            <a:ext cx="4260056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5" name="AutoShape 59"/>
          <p:cNvSpPr>
            <a:spLocks noChangeArrowheads="1"/>
          </p:cNvSpPr>
          <p:nvPr/>
        </p:nvSpPr>
        <p:spPr bwMode="auto">
          <a:xfrm rot="5400000">
            <a:off x="339725" y="2863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03250" y="1676400"/>
            <a:ext cx="8091037" cy="2524125"/>
            <a:chOff x="603250" y="1676400"/>
            <a:chExt cx="8091037" cy="2524125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03250" y="1676400"/>
              <a:ext cx="7937500" cy="248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603250" y="1676400"/>
              <a:ext cx="7937500" cy="2489200"/>
              <a:chOff x="380" y="1056"/>
              <a:chExt cx="5000" cy="1568"/>
            </a:xfrm>
          </p:grpSpPr>
          <p:sp>
            <p:nvSpPr>
              <p:cNvPr id="87" name="Rectangle 5"/>
              <p:cNvSpPr>
                <a:spLocks noChangeArrowheads="1"/>
              </p:cNvSpPr>
              <p:nvPr/>
            </p:nvSpPr>
            <p:spPr bwMode="auto">
              <a:xfrm>
                <a:off x="380" y="1056"/>
                <a:ext cx="5000" cy="7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380" y="1840"/>
                <a:ext cx="5000" cy="7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12826" y="1676401"/>
              <a:ext cx="7527924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03250" y="1981200"/>
              <a:ext cx="425450" cy="1271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11238" y="1981200"/>
              <a:ext cx="728663" cy="1271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22438" y="1981200"/>
              <a:ext cx="6818313" cy="12715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03250" y="3233738"/>
              <a:ext cx="425450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1238" y="3233738"/>
              <a:ext cx="7529513" cy="3222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03250" y="3538538"/>
              <a:ext cx="425450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011238" y="3538538"/>
              <a:ext cx="728663" cy="3222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722438" y="3538538"/>
              <a:ext cx="6818313" cy="3222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03250" y="3843338"/>
              <a:ext cx="425450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011238" y="3843338"/>
              <a:ext cx="7529513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295400" y="1693863"/>
              <a:ext cx="2667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060950" y="1693863"/>
              <a:ext cx="2667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763588" y="2035175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562100" y="2035175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774825" y="2035175"/>
              <a:ext cx="27162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Successes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386263" y="2035175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545013" y="2035175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63588" y="23383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562100" y="23383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774825" y="2338388"/>
              <a:ext cx="21844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Trials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852863" y="2338388"/>
              <a:ext cx="24923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030663" y="2338388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63588" y="26431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562100" y="26431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774825" y="2643188"/>
              <a:ext cx="65706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Elements in the Population Labeled Success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8079471" y="2643188"/>
              <a:ext cx="1952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8232324" y="2643188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763588" y="29479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562100" y="29479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774825" y="2947988"/>
              <a:ext cx="45989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Elements in the Population (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136824" y="2947988"/>
              <a:ext cx="2667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390143" y="2947988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763588" y="32527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774825" y="3252788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763588" y="3556000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277938" y="3556000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384300" y="3556000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455738" y="3556000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616075" y="3556000"/>
              <a:ext cx="3190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774825" y="3556000"/>
              <a:ext cx="33797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=HYPGEOM.DIST(A1,A2,A3,A4)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763588" y="3860800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774825" y="3860800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603250" y="1676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011238" y="1676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2438" y="1676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603250" y="1676400"/>
              <a:ext cx="1588" cy="2489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603250" y="1676400"/>
              <a:ext cx="17463" cy="2506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1011238" y="1693863"/>
              <a:ext cx="1588" cy="2471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1238" y="1693863"/>
              <a:ext cx="17463" cy="2489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1722438" y="1693863"/>
              <a:ext cx="1588" cy="2471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2438" y="1693863"/>
              <a:ext cx="17463" cy="2489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620713" y="1676400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620713" y="1676400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620713" y="1981200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620713" y="1981200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620713" y="2320925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620713" y="2320925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620713" y="2625725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620713" y="2625725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620713" y="2930525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620713" y="2930525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620713" y="3233738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620713" y="3233738"/>
              <a:ext cx="79375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620713" y="3538538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620713" y="3538538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620713" y="3843338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620713" y="3843338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620713" y="4148138"/>
              <a:ext cx="7920038" cy="15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64"/>
            <p:cNvSpPr>
              <a:spLocks noChangeShapeType="1"/>
            </p:cNvSpPr>
            <p:nvPr/>
          </p:nvSpPr>
          <p:spPr bwMode="auto">
            <a:xfrm>
              <a:off x="8547559" y="1681842"/>
              <a:ext cx="1588" cy="247173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ight Triangle 89"/>
            <p:cNvSpPr/>
            <p:nvPr/>
          </p:nvSpPr>
          <p:spPr bwMode="auto">
            <a:xfrm flipH="1">
              <a:off x="642938" y="1696811"/>
              <a:ext cx="365352" cy="275771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508177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2938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Probabilities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5938" y="1104900"/>
            <a:ext cx="4260056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Value Worksheet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auto">
          <a:xfrm rot="5400000">
            <a:off x="339725" y="2863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03250" y="1676400"/>
            <a:ext cx="8091037" cy="2524125"/>
            <a:chOff x="603250" y="1676400"/>
            <a:chExt cx="8091037" cy="252412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03250" y="1676400"/>
              <a:ext cx="7937500" cy="248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03250" y="1676400"/>
              <a:ext cx="7937500" cy="2489200"/>
              <a:chOff x="380" y="1056"/>
              <a:chExt cx="5000" cy="1568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380" y="1056"/>
                <a:ext cx="5000" cy="7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80" y="1840"/>
                <a:ext cx="5000" cy="7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12826" y="1676401"/>
              <a:ext cx="7527924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3250" y="1981200"/>
              <a:ext cx="425450" cy="12715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011238" y="1981200"/>
              <a:ext cx="728663" cy="12715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722438" y="1981200"/>
              <a:ext cx="6818313" cy="12715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03250" y="3233738"/>
              <a:ext cx="425450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011238" y="3233738"/>
              <a:ext cx="7529513" cy="3222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03250" y="3538538"/>
              <a:ext cx="425450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1238" y="3538538"/>
              <a:ext cx="728663" cy="3222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722438" y="3538538"/>
              <a:ext cx="6818313" cy="3222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03250" y="3843338"/>
              <a:ext cx="425450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011238" y="3843338"/>
              <a:ext cx="7529513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295400" y="1693863"/>
              <a:ext cx="2667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060950" y="1693863"/>
              <a:ext cx="2667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763588" y="2035175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562100" y="2035175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774825" y="2035175"/>
              <a:ext cx="27162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Successes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386263" y="2035175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545013" y="2035175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763588" y="23383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562100" y="23383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774825" y="2338388"/>
              <a:ext cx="21844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Trials (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852863" y="2338388"/>
              <a:ext cx="24923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030663" y="2338388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63588" y="26431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562100" y="26431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774825" y="2643188"/>
              <a:ext cx="65706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Elements in the Population Labeled Success 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8079471" y="2643188"/>
              <a:ext cx="1952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8232324" y="2643188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63588" y="29479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562100" y="29479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774825" y="2947988"/>
              <a:ext cx="45989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Number of Elements in the Population (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6136824" y="2947988"/>
              <a:ext cx="2667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390143" y="2947988"/>
              <a:ext cx="4619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763588" y="3252788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774825" y="3252788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763588" y="3556000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277938" y="3556000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384300" y="3556000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455738" y="3556000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616075" y="3556000"/>
              <a:ext cx="3190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)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47395" y="3556000"/>
              <a:ext cx="7053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0.1667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763588" y="3860800"/>
              <a:ext cx="2301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774825" y="3860800"/>
              <a:ext cx="1778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603250" y="1676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011238" y="1676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722438" y="1676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603250" y="1676400"/>
              <a:ext cx="1588" cy="2489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603250" y="1676400"/>
              <a:ext cx="17463" cy="2506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62"/>
            <p:cNvSpPr>
              <a:spLocks noChangeShapeType="1"/>
            </p:cNvSpPr>
            <p:nvPr/>
          </p:nvSpPr>
          <p:spPr bwMode="auto">
            <a:xfrm>
              <a:off x="1011238" y="1693863"/>
              <a:ext cx="1588" cy="2471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011238" y="1693863"/>
              <a:ext cx="17463" cy="2489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>
              <a:off x="1722438" y="1693863"/>
              <a:ext cx="1588" cy="2471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722438" y="1693863"/>
              <a:ext cx="17463" cy="2489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8"/>
            <p:cNvSpPr>
              <a:spLocks noChangeShapeType="1"/>
            </p:cNvSpPr>
            <p:nvPr/>
          </p:nvSpPr>
          <p:spPr bwMode="auto">
            <a:xfrm>
              <a:off x="620713" y="1676400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620713" y="1676400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70"/>
            <p:cNvSpPr>
              <a:spLocks noChangeShapeType="1"/>
            </p:cNvSpPr>
            <p:nvPr/>
          </p:nvSpPr>
          <p:spPr bwMode="auto">
            <a:xfrm>
              <a:off x="620713" y="1981200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620713" y="1981200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72"/>
            <p:cNvSpPr>
              <a:spLocks noChangeShapeType="1"/>
            </p:cNvSpPr>
            <p:nvPr/>
          </p:nvSpPr>
          <p:spPr bwMode="auto">
            <a:xfrm>
              <a:off x="620713" y="2320925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620713" y="2320925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4"/>
            <p:cNvSpPr>
              <a:spLocks noChangeShapeType="1"/>
            </p:cNvSpPr>
            <p:nvPr/>
          </p:nvSpPr>
          <p:spPr bwMode="auto">
            <a:xfrm>
              <a:off x="620713" y="2625725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620713" y="2625725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6"/>
            <p:cNvSpPr>
              <a:spLocks noChangeShapeType="1"/>
            </p:cNvSpPr>
            <p:nvPr/>
          </p:nvSpPr>
          <p:spPr bwMode="auto">
            <a:xfrm>
              <a:off x="620713" y="2930525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620713" y="2930525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8"/>
            <p:cNvSpPr>
              <a:spLocks noChangeShapeType="1"/>
            </p:cNvSpPr>
            <p:nvPr/>
          </p:nvSpPr>
          <p:spPr bwMode="auto">
            <a:xfrm>
              <a:off x="620713" y="3233738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620713" y="3233738"/>
              <a:ext cx="79375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80"/>
            <p:cNvSpPr>
              <a:spLocks noChangeShapeType="1"/>
            </p:cNvSpPr>
            <p:nvPr/>
          </p:nvSpPr>
          <p:spPr bwMode="auto">
            <a:xfrm>
              <a:off x="620713" y="3538538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620713" y="3538538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2"/>
            <p:cNvSpPr>
              <a:spLocks noChangeShapeType="1"/>
            </p:cNvSpPr>
            <p:nvPr/>
          </p:nvSpPr>
          <p:spPr bwMode="auto">
            <a:xfrm>
              <a:off x="620713" y="3843338"/>
              <a:ext cx="79200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620713" y="3843338"/>
              <a:ext cx="79375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4"/>
            <p:cNvSpPr>
              <a:spLocks noChangeShapeType="1"/>
            </p:cNvSpPr>
            <p:nvPr/>
          </p:nvSpPr>
          <p:spPr bwMode="auto">
            <a:xfrm>
              <a:off x="620713" y="4148138"/>
              <a:ext cx="7920038" cy="15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64"/>
            <p:cNvSpPr>
              <a:spLocks noChangeShapeType="1"/>
            </p:cNvSpPr>
            <p:nvPr/>
          </p:nvSpPr>
          <p:spPr bwMode="auto">
            <a:xfrm>
              <a:off x="8547559" y="1681842"/>
              <a:ext cx="1588" cy="247173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ight Triangle 78"/>
            <p:cNvSpPr/>
            <p:nvPr/>
          </p:nvSpPr>
          <p:spPr bwMode="auto">
            <a:xfrm flipH="1">
              <a:off x="642938" y="1696811"/>
              <a:ext cx="365352" cy="275771"/>
            </a:xfrm>
            <a:prstGeom prst="rtTriangle">
              <a:avLst/>
            </a:prstGeom>
            <a:solidFill>
              <a:srgbClr val="64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80" name="Rectangle 59"/>
          <p:cNvSpPr>
            <a:spLocks noChangeArrowheads="1"/>
          </p:cNvSpPr>
          <p:nvPr/>
        </p:nvSpPr>
        <p:spPr bwMode="auto">
          <a:xfrm>
            <a:off x="1745236" y="3532755"/>
            <a:ext cx="909637" cy="323851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4069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Distribution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689100" y="3748088"/>
            <a:ext cx="5646738" cy="131127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3079750" y="1576388"/>
            <a:ext cx="2903538" cy="131127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6618" name="Object 10"/>
          <p:cNvGraphicFramePr>
            <a:graphicFrameLocks noChangeAspect="1"/>
          </p:cNvGraphicFramePr>
          <p:nvPr/>
        </p:nvGraphicFramePr>
        <p:xfrm>
          <a:off x="3221038" y="1754188"/>
          <a:ext cx="26050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9" name="Equation" r:id="rId4" imgW="1143000" imgH="431640" progId="Equation.DSMT4">
                  <p:embed/>
                </p:oleObj>
              </mc:Choice>
              <mc:Fallback>
                <p:oleObj name="Equation" r:id="rId4" imgW="114300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1754188"/>
                        <a:ext cx="2605087" cy="9842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9" name="AutoShape 11"/>
          <p:cNvSpPr>
            <a:spLocks noChangeArrowheads="1"/>
          </p:cNvSpPr>
          <p:nvPr/>
        </p:nvSpPr>
        <p:spPr bwMode="auto">
          <a:xfrm rot="5400000">
            <a:off x="447675" y="1165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6620" name="Object 12"/>
          <p:cNvGraphicFramePr>
            <a:graphicFrameLocks noChangeAspect="1"/>
          </p:cNvGraphicFramePr>
          <p:nvPr/>
        </p:nvGraphicFramePr>
        <p:xfrm>
          <a:off x="1846263" y="3944938"/>
          <a:ext cx="535463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0" name="Equation" r:id="rId6" imgW="2349360" imgH="431640" progId="Equation.DSMT4">
                  <p:embed/>
                </p:oleObj>
              </mc:Choice>
              <mc:Fallback>
                <p:oleObj name="Equation" r:id="rId6" imgW="234936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3944938"/>
                        <a:ext cx="5354637" cy="9842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1" name="AutoShape 13"/>
          <p:cNvSpPr>
            <a:spLocks noChangeArrowheads="1"/>
          </p:cNvSpPr>
          <p:nvPr/>
        </p:nvSpPr>
        <p:spPr bwMode="auto">
          <a:xfrm rot="5400000">
            <a:off x="447675" y="3311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673100" y="1014413"/>
            <a:ext cx="6210300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673100" y="3160713"/>
            <a:ext cx="6572250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 animBg="1"/>
      <p:bldP spid="196616" grpId="0" animBg="1"/>
      <p:bldP spid="196619" grpId="0" animBg="1"/>
      <p:bldP spid="196621" grpId="0" animBg="1"/>
      <p:bldP spid="196622" grpId="0" autoUpdateAnimBg="0"/>
      <p:bldP spid="19662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Distribution</a:t>
            </a:r>
          </a:p>
        </p:txBody>
      </p:sp>
      <p:sp>
        <p:nvSpPr>
          <p:cNvPr id="199738" name="Rectangle 58"/>
          <p:cNvSpPr>
            <a:spLocks noChangeArrowheads="1"/>
          </p:cNvSpPr>
          <p:nvPr/>
        </p:nvSpPr>
        <p:spPr bwMode="auto">
          <a:xfrm>
            <a:off x="2994025" y="2022475"/>
            <a:ext cx="3856038" cy="13112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39" name="Object 59"/>
          <p:cNvGraphicFramePr>
            <a:graphicFrameLocks noChangeAspect="1"/>
          </p:cNvGraphicFramePr>
          <p:nvPr/>
        </p:nvGraphicFramePr>
        <p:xfrm>
          <a:off x="3163888" y="2200275"/>
          <a:ext cx="33877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4" name="Equation" r:id="rId4" imgW="1485720" imgH="431640" progId="Equation.DSMT4">
                  <p:embed/>
                </p:oleObj>
              </mc:Choice>
              <mc:Fallback>
                <p:oleObj name="Equation" r:id="rId4" imgW="1485720" imgH="43164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2200275"/>
                        <a:ext cx="3387725" cy="9842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741" name="Oval 61"/>
          <p:cNvSpPr>
            <a:spLocks noChangeArrowheads="1"/>
          </p:cNvSpPr>
          <p:nvPr/>
        </p:nvSpPr>
        <p:spPr bwMode="auto">
          <a:xfrm>
            <a:off x="6191250" y="2411413"/>
            <a:ext cx="457200" cy="5334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2" name="Rectangle 62"/>
          <p:cNvSpPr>
            <a:spLocks noChangeArrowheads="1"/>
          </p:cNvSpPr>
          <p:nvPr/>
        </p:nvSpPr>
        <p:spPr bwMode="auto">
          <a:xfrm>
            <a:off x="2041525" y="4175125"/>
            <a:ext cx="5837238" cy="13112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45" name="Object 65"/>
          <p:cNvGraphicFramePr>
            <a:graphicFrameLocks noChangeAspect="1"/>
          </p:cNvGraphicFramePr>
          <p:nvPr/>
        </p:nvGraphicFramePr>
        <p:xfrm>
          <a:off x="2208213" y="4371975"/>
          <a:ext cx="5410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5" name="Equation" r:id="rId6" imgW="2374560" imgH="431640" progId="Equation.DSMT4">
                  <p:embed/>
                </p:oleObj>
              </mc:Choice>
              <mc:Fallback>
                <p:oleObj name="Equation" r:id="rId6" imgW="2374560" imgH="43164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4371975"/>
                        <a:ext cx="5410200" cy="9842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746" name="Oval 66"/>
          <p:cNvSpPr>
            <a:spLocks noChangeArrowheads="1"/>
          </p:cNvSpPr>
          <p:nvPr/>
        </p:nvSpPr>
        <p:spPr bwMode="auto">
          <a:xfrm>
            <a:off x="6810375" y="4545013"/>
            <a:ext cx="914400" cy="5905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7" name="AutoShape 67"/>
          <p:cNvSpPr>
            <a:spLocks noChangeArrowheads="1"/>
          </p:cNvSpPr>
          <p:nvPr/>
        </p:nvSpPr>
        <p:spPr bwMode="auto">
          <a:xfrm rot="5400000">
            <a:off x="719138" y="15605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8" name="AutoShape 68"/>
          <p:cNvSpPr>
            <a:spLocks noChangeArrowheads="1"/>
          </p:cNvSpPr>
          <p:nvPr/>
        </p:nvSpPr>
        <p:spPr bwMode="auto">
          <a:xfrm rot="5400000">
            <a:off x="719138" y="3681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9" name="Rectangle 69"/>
          <p:cNvSpPr>
            <a:spLocks noChangeArrowheads="1"/>
          </p:cNvSpPr>
          <p:nvPr/>
        </p:nvSpPr>
        <p:spPr bwMode="auto">
          <a:xfrm>
            <a:off x="1044575" y="1466850"/>
            <a:ext cx="62103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Mean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9750" name="Rectangle 70"/>
          <p:cNvSpPr>
            <a:spLocks noChangeArrowheads="1"/>
          </p:cNvSpPr>
          <p:nvPr/>
        </p:nvSpPr>
        <p:spPr bwMode="auto">
          <a:xfrm>
            <a:off x="1044575" y="3587750"/>
            <a:ext cx="2957513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Variance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</a:p>
        </p:txBody>
      </p:sp>
      <p:sp>
        <p:nvSpPr>
          <p:cNvPr id="199751" name="Rectangle 71"/>
          <p:cNvSpPr>
            <a:spLocks noChangeArrowheads="1"/>
          </p:cNvSpPr>
          <p:nvPr/>
        </p:nvSpPr>
        <p:spPr bwMode="auto">
          <a:xfrm>
            <a:off x="673100" y="1009650"/>
            <a:ext cx="5064125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Neveready’s Batteries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9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9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9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8" grpId="0" animBg="1"/>
      <p:bldP spid="199741" grpId="0" animBg="1"/>
      <p:bldP spid="199742" grpId="0" animBg="1"/>
      <p:bldP spid="199746" grpId="0" animBg="1"/>
      <p:bldP spid="199747" grpId="0" animBg="1"/>
      <p:bldP spid="199748" grpId="0" animBg="1"/>
      <p:bldP spid="199749" grpId="0" autoUpdateAnimBg="0"/>
      <p:bldP spid="199750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Distribution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73100" y="1038225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819150" y="1133475"/>
            <a:ext cx="7562850" cy="12001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Consider a hypergeometric distribution with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trials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let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denote the probability of a success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on the first trial.</a:t>
            </a:r>
            <a:r>
              <a:rPr lang="en-US" sz="2400">
                <a:effectLst/>
                <a:latin typeface="Book Antiqua" pitchFamily="18" charset="0"/>
              </a:rPr>
              <a:t>  </a:t>
            </a:r>
          </a:p>
        </p:txBody>
      </p:sp>
      <p:sp>
        <p:nvSpPr>
          <p:cNvPr id="204808" name="AutoShape 8"/>
          <p:cNvSpPr>
            <a:spLocks noChangeArrowheads="1"/>
          </p:cNvSpPr>
          <p:nvPr/>
        </p:nvSpPr>
        <p:spPr bwMode="auto">
          <a:xfrm rot="5400000">
            <a:off x="542925" y="1279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09" name="AutoShape 9"/>
          <p:cNvSpPr>
            <a:spLocks noChangeArrowheads="1"/>
          </p:cNvSpPr>
          <p:nvPr/>
        </p:nvSpPr>
        <p:spPr bwMode="auto">
          <a:xfrm rot="5400000">
            <a:off x="542925" y="2617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10" name="AutoShape 10"/>
          <p:cNvSpPr>
            <a:spLocks noChangeArrowheads="1"/>
          </p:cNvSpPr>
          <p:nvPr/>
        </p:nvSpPr>
        <p:spPr bwMode="auto">
          <a:xfrm rot="5400000">
            <a:off x="542925" y="48180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11" name="AutoShape 11"/>
          <p:cNvSpPr>
            <a:spLocks noChangeArrowheads="1"/>
          </p:cNvSpPr>
          <p:nvPr/>
        </p:nvSpPr>
        <p:spPr bwMode="auto">
          <a:xfrm rot="5400000">
            <a:off x="542925" y="3689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819150" y="2433638"/>
            <a:ext cx="7562850" cy="971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the population size is large, the term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)/(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1)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approaches 1.</a:t>
            </a:r>
            <a:r>
              <a:rPr lang="en-US" sz="2400">
                <a:effectLst/>
                <a:latin typeface="Book Antiqua" pitchFamily="18" charset="0"/>
              </a:rPr>
              <a:t>  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819150" y="3505200"/>
            <a:ext cx="7562850" cy="9906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/>
                <a:latin typeface="Book Antiqua" pitchFamily="18" charset="0"/>
              </a:rPr>
              <a:t> 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 expected value and variance can be written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).</a:t>
            </a:r>
            <a:endParaRPr lang="en-US" sz="2400">
              <a:effectLst/>
              <a:latin typeface="Book Antiqua" pitchFamily="18" charset="0"/>
            </a:endParaRPr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819150" y="4595813"/>
            <a:ext cx="7562850" cy="10287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/>
                <a:latin typeface="Book Antiqua" pitchFamily="18" charset="0"/>
              </a:rPr>
              <a:t> Note that these are the expressions for 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 expected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 and variance of a binomial distribution.</a:t>
            </a:r>
            <a:endParaRPr lang="en-US" sz="2400">
              <a:effectLst/>
              <a:latin typeface="Book Antiqua" pitchFamily="18" charset="0"/>
            </a:endParaRP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5400675" y="5715000"/>
            <a:ext cx="15462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continued</a:t>
            </a:r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>
            <a:off x="6953250" y="5929313"/>
            <a:ext cx="7620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20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 autoUpdateAnimBg="0"/>
      <p:bldP spid="204808" grpId="0" animBg="1"/>
      <p:bldP spid="204809" grpId="0" animBg="1"/>
      <p:bldP spid="204810" grpId="0" animBg="1"/>
      <p:bldP spid="204811" grpId="0" animBg="1"/>
      <p:bldP spid="204813" grpId="0" animBg="1" autoUpdateAnimBg="0"/>
      <p:bldP spid="204814" grpId="0" animBg="1" autoUpdateAnimBg="0"/>
      <p:bldP spid="204816" grpId="0" animBg="1" autoUpdateAnimBg="0"/>
      <p:bldP spid="204817" grpId="0" autoUpdateAnimBg="0"/>
      <p:bldP spid="20481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Hypergeometric Probability Distribution</a:t>
            </a:r>
          </a:p>
        </p:txBody>
      </p:sp>
      <p:sp>
        <p:nvSpPr>
          <p:cNvPr id="206851" name="AutoShape 3"/>
          <p:cNvSpPr>
            <a:spLocks noChangeArrowheads="1"/>
          </p:cNvSpPr>
          <p:nvPr/>
        </p:nvSpPr>
        <p:spPr bwMode="auto">
          <a:xfrm rot="5400000">
            <a:off x="638175" y="1412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914400" y="1133475"/>
            <a:ext cx="7448550" cy="18478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When the population size is large, a hypergeometric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 can be approximated by a binomial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 with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trials and a probability of success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).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animBg="1"/>
      <p:bldP spid="20685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431800" y="1155700"/>
            <a:ext cx="8331200" cy="4432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16" name="Rectangle 32"/>
          <p:cNvSpPr>
            <a:spLocks noChangeArrowheads="1"/>
          </p:cNvSpPr>
          <p:nvPr/>
        </p:nvSpPr>
        <p:spPr bwMode="auto">
          <a:xfrm>
            <a:off x="482600" y="3800475"/>
            <a:ext cx="2054225" cy="1724025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7" name="Rectangle 33"/>
          <p:cNvSpPr>
            <a:spLocks noChangeArrowheads="1"/>
          </p:cNvSpPr>
          <p:nvPr/>
        </p:nvSpPr>
        <p:spPr bwMode="auto">
          <a:xfrm>
            <a:off x="2619375" y="3800475"/>
            <a:ext cx="4200525" cy="1724025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8" name="Rectangle 34"/>
          <p:cNvSpPr>
            <a:spLocks noChangeArrowheads="1"/>
          </p:cNvSpPr>
          <p:nvPr/>
        </p:nvSpPr>
        <p:spPr bwMode="auto">
          <a:xfrm>
            <a:off x="6908800" y="3800475"/>
            <a:ext cx="1800225" cy="1724025"/>
          </a:xfrm>
          <a:prstGeom prst="rect">
            <a:avLst/>
          </a:prstGeom>
          <a:gradFill rotWithShape="0">
            <a:gsLst>
              <a:gs pos="0">
                <a:srgbClr val="818181">
                  <a:gamma/>
                  <a:shade val="66667"/>
                  <a:invGamma/>
                </a:srgbClr>
              </a:gs>
              <a:gs pos="50000">
                <a:srgbClr val="818181"/>
              </a:gs>
              <a:gs pos="100000">
                <a:srgbClr val="818181">
                  <a:gamma/>
                  <a:shade val="66667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3" name="Rectangle 29"/>
          <p:cNvSpPr>
            <a:spLocks noChangeArrowheads="1"/>
          </p:cNvSpPr>
          <p:nvPr/>
        </p:nvSpPr>
        <p:spPr bwMode="auto">
          <a:xfrm>
            <a:off x="2603500" y="2816225"/>
            <a:ext cx="4216400" cy="889000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4" name="Rectangle 30"/>
          <p:cNvSpPr>
            <a:spLocks noChangeArrowheads="1"/>
          </p:cNvSpPr>
          <p:nvPr/>
        </p:nvSpPr>
        <p:spPr bwMode="auto">
          <a:xfrm>
            <a:off x="6908800" y="2825750"/>
            <a:ext cx="1800225" cy="879475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5" name="Rectangle 31"/>
          <p:cNvSpPr>
            <a:spLocks noChangeArrowheads="1"/>
          </p:cNvSpPr>
          <p:nvPr/>
        </p:nvSpPr>
        <p:spPr bwMode="auto">
          <a:xfrm>
            <a:off x="482600" y="2825750"/>
            <a:ext cx="2054225" cy="879475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0" name="Rectangle 26"/>
          <p:cNvSpPr>
            <a:spLocks noChangeArrowheads="1"/>
          </p:cNvSpPr>
          <p:nvPr/>
        </p:nvSpPr>
        <p:spPr bwMode="auto">
          <a:xfrm>
            <a:off x="482600" y="1819275"/>
            <a:ext cx="2054225" cy="911225"/>
          </a:xfrm>
          <a:prstGeom prst="rect">
            <a:avLst/>
          </a:prstGeom>
          <a:gradFill rotWithShape="0">
            <a:gsLst>
              <a:gs pos="0">
                <a:srgbClr val="818181">
                  <a:gamma/>
                  <a:shade val="60784"/>
                  <a:invGamma/>
                </a:srgbClr>
              </a:gs>
              <a:gs pos="50000">
                <a:srgbClr val="818181"/>
              </a:gs>
              <a:gs pos="100000">
                <a:srgbClr val="818181">
                  <a:gamma/>
                  <a:shade val="6078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1" name="Rectangle 27"/>
          <p:cNvSpPr>
            <a:spLocks noChangeArrowheads="1"/>
          </p:cNvSpPr>
          <p:nvPr/>
        </p:nvSpPr>
        <p:spPr bwMode="auto">
          <a:xfrm>
            <a:off x="6902450" y="1819275"/>
            <a:ext cx="1806575" cy="911225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2" name="Rectangle 28"/>
          <p:cNvSpPr>
            <a:spLocks noChangeArrowheads="1"/>
          </p:cNvSpPr>
          <p:nvPr/>
        </p:nvSpPr>
        <p:spPr bwMode="auto">
          <a:xfrm>
            <a:off x="2616200" y="1819275"/>
            <a:ext cx="4203700" cy="911225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63529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63529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7" name="Rectangle 23"/>
          <p:cNvSpPr>
            <a:spLocks noChangeArrowheads="1"/>
          </p:cNvSpPr>
          <p:nvPr/>
        </p:nvSpPr>
        <p:spPr bwMode="auto">
          <a:xfrm>
            <a:off x="482600" y="1181100"/>
            <a:ext cx="2054225" cy="56197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2616200" y="1181100"/>
            <a:ext cx="4194175" cy="5524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4409" name="Rectangle 25"/>
          <p:cNvSpPr>
            <a:spLocks noChangeArrowheads="1"/>
          </p:cNvSpPr>
          <p:nvPr/>
        </p:nvSpPr>
        <p:spPr bwMode="auto">
          <a:xfrm>
            <a:off x="6908800" y="1181100"/>
            <a:ext cx="1800225" cy="5524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Random Variables</a:t>
            </a:r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>
            <a:off x="450850" y="1790700"/>
            <a:ext cx="82931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89" name="Line 5"/>
          <p:cNvSpPr>
            <a:spLocks noChangeShapeType="1"/>
          </p:cNvSpPr>
          <p:nvPr/>
        </p:nvSpPr>
        <p:spPr bwMode="auto">
          <a:xfrm>
            <a:off x="482600" y="2800350"/>
            <a:ext cx="8255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82600" y="3771900"/>
            <a:ext cx="8255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2" name="Line 8"/>
          <p:cNvSpPr>
            <a:spLocks noChangeShapeType="1"/>
          </p:cNvSpPr>
          <p:nvPr/>
        </p:nvSpPr>
        <p:spPr bwMode="auto">
          <a:xfrm>
            <a:off x="2590800" y="1165225"/>
            <a:ext cx="0" cy="4429125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 flipH="1">
            <a:off x="6877050" y="1146175"/>
            <a:ext cx="0" cy="4435475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762000" y="1146630"/>
            <a:ext cx="15240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Question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2914650" y="1161144"/>
            <a:ext cx="35052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Random Variable  </a:t>
            </a: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x</a:t>
            </a: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7206342" y="1142094"/>
            <a:ext cx="116205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Type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476250" y="1752600"/>
            <a:ext cx="12573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Family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size</a:t>
            </a:r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2628900" y="1790700"/>
            <a:ext cx="4343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 Number of dependents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      reported on tax return</a:t>
            </a:r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6934200" y="1790700"/>
            <a:ext cx="14287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Discrete</a:t>
            </a:r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457200" y="2819400"/>
            <a:ext cx="21145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Distance from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home to store</a:t>
            </a:r>
          </a:p>
        </p:txBody>
      </p:sp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2628900" y="2800350"/>
            <a:ext cx="394335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 Distance in miles from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      home to the store site</a:t>
            </a:r>
          </a:p>
        </p:txBody>
      </p:sp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6877050" y="2781300"/>
            <a:ext cx="184785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Continuous</a:t>
            </a:r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476250" y="3790950"/>
            <a:ext cx="1504950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Own dog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or cat</a:t>
            </a:r>
          </a:p>
        </p:txBody>
      </p:sp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647950" y="3829050"/>
            <a:ext cx="417195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 1 if own no pet;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  = 2 if own dog(s) only;        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  = 3 if own cat(s) only;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  = 4 if own dog(s) and cat(s)</a:t>
            </a:r>
          </a:p>
        </p:txBody>
      </p:sp>
      <p:sp>
        <p:nvSpPr>
          <p:cNvPr id="144405" name="Rectangle 21"/>
          <p:cNvSpPr>
            <a:spLocks noChangeArrowheads="1"/>
          </p:cNvSpPr>
          <p:nvPr/>
        </p:nvSpPr>
        <p:spPr bwMode="auto">
          <a:xfrm>
            <a:off x="6819900" y="3790950"/>
            <a:ext cx="14859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Discrete</a:t>
            </a:r>
          </a:p>
        </p:txBody>
      </p:sp>
      <p:sp>
        <p:nvSpPr>
          <p:cNvPr id="144419" name="AutoShape 35"/>
          <p:cNvSpPr>
            <a:spLocks noChangeArrowheads="1"/>
          </p:cNvSpPr>
          <p:nvPr/>
        </p:nvSpPr>
        <p:spPr bwMode="auto">
          <a:xfrm rot="5400000">
            <a:off x="142875" y="3175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0" name="AutoShape 36"/>
          <p:cNvSpPr>
            <a:spLocks noChangeArrowheads="1"/>
          </p:cNvSpPr>
          <p:nvPr/>
        </p:nvSpPr>
        <p:spPr bwMode="auto">
          <a:xfrm rot="5400000">
            <a:off x="142875" y="1365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1" name="AutoShape 37"/>
          <p:cNvSpPr>
            <a:spLocks noChangeArrowheads="1"/>
          </p:cNvSpPr>
          <p:nvPr/>
        </p:nvSpPr>
        <p:spPr bwMode="auto">
          <a:xfrm rot="5400000">
            <a:off x="142875" y="4508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2" name="AutoShape 38"/>
          <p:cNvSpPr>
            <a:spLocks noChangeArrowheads="1"/>
          </p:cNvSpPr>
          <p:nvPr/>
        </p:nvSpPr>
        <p:spPr bwMode="auto">
          <a:xfrm rot="5400000">
            <a:off x="146050" y="2146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44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500"/>
                                        <p:tgtEl>
                                          <p:spTgt spid="144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4" dur="5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8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7" dur="5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5" dur="500"/>
                                        <p:tgtEl>
                                          <p:spTgt spid="14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3" dur="500"/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6" grpId="0" animBg="1"/>
      <p:bldP spid="144416" grpId="0" animBg="1"/>
      <p:bldP spid="144417" grpId="0" animBg="1"/>
      <p:bldP spid="144418" grpId="0" animBg="1"/>
      <p:bldP spid="144413" grpId="0" animBg="1"/>
      <p:bldP spid="144414" grpId="0" animBg="1"/>
      <p:bldP spid="144415" grpId="0" animBg="1"/>
      <p:bldP spid="144410" grpId="0" animBg="1"/>
      <p:bldP spid="144411" grpId="0" animBg="1"/>
      <p:bldP spid="144412" grpId="0" animBg="1"/>
      <p:bldP spid="144407" grpId="0" animBg="1"/>
      <p:bldP spid="144408" grpId="0" animBg="1"/>
      <p:bldP spid="144409" grpId="0" animBg="1"/>
      <p:bldP spid="144388" grpId="0" animBg="1"/>
      <p:bldP spid="144389" grpId="0" animBg="1"/>
      <p:bldP spid="144390" grpId="0" animBg="1"/>
      <p:bldP spid="144392" grpId="0" animBg="1"/>
      <p:bldP spid="144393" grpId="0" animBg="1"/>
      <p:bldP spid="144394" grpId="0" autoUpdateAnimBg="0"/>
      <p:bldP spid="144395" grpId="0" autoUpdateAnimBg="0"/>
      <p:bldP spid="144396" grpId="0" autoUpdateAnimBg="0"/>
      <p:bldP spid="144397" grpId="0" autoUpdateAnimBg="0"/>
      <p:bldP spid="144398" grpId="0" autoUpdateAnimBg="0"/>
      <p:bldP spid="144399" grpId="0" autoUpdateAnimBg="0"/>
      <p:bldP spid="144400" grpId="0" autoUpdateAnimBg="0"/>
      <p:bldP spid="144401" grpId="0" autoUpdateAnimBg="0"/>
      <p:bldP spid="144402" grpId="0" autoUpdateAnimBg="0"/>
      <p:bldP spid="144403" grpId="0" autoUpdateAnimBg="0"/>
      <p:bldP spid="144404" grpId="0" autoUpdateAnimBg="0"/>
      <p:bldP spid="144405" grpId="0" autoUpdateAnimBg="0"/>
      <p:bldP spid="144419" grpId="0" animBg="1"/>
      <p:bldP spid="144420" grpId="0" animBg="1"/>
      <p:bldP spid="144421" grpId="0" animBg="1"/>
      <p:bldP spid="14442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47625"/>
            <a:ext cx="7772400" cy="814388"/>
          </a:xfrm>
          <a:noFill/>
          <a:ln/>
        </p:spPr>
        <p:txBody>
          <a:bodyPr/>
          <a:lstStyle/>
          <a:p>
            <a:r>
              <a:rPr lang="en-US"/>
              <a:t>End of Chapter 5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797300" y="289560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3927475" y="1952625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009650" y="1133475"/>
            <a:ext cx="7505700" cy="14668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distribution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a random variable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describes how probabilities are distributed over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values of the random variable.</a:t>
            </a:r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009650" y="2752725"/>
            <a:ext cx="7510463" cy="10668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We can describe a discrete probability distribution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with a table, graph, or formula.</a:t>
            </a:r>
          </a:p>
        </p:txBody>
      </p:sp>
      <p:sp>
        <p:nvSpPr>
          <p:cNvPr id="174083" name="AutoShape 3"/>
          <p:cNvSpPr>
            <a:spLocks noChangeArrowheads="1"/>
          </p:cNvSpPr>
          <p:nvPr/>
        </p:nvSpPr>
        <p:spPr bwMode="auto">
          <a:xfrm rot="5400000">
            <a:off x="733425" y="1793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AutoShape 5"/>
          <p:cNvSpPr>
            <a:spLocks noChangeArrowheads="1"/>
          </p:cNvSpPr>
          <p:nvPr/>
        </p:nvSpPr>
        <p:spPr bwMode="auto">
          <a:xfrm rot="5400000">
            <a:off x="733425" y="32035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Probability Distributions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 autoUpdateAnimBg="0"/>
      <p:bldP spid="174082" grpId="0" animBg="1" autoUpdateAnimBg="0"/>
      <p:bldP spid="174083" grpId="0" animBg="1"/>
      <p:bldP spid="1740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1009650" y="1133475"/>
            <a:ext cx="7505700" cy="14668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probability distribution is defined by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function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), which provides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probability for each value of the random variable.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009650" y="2756807"/>
            <a:ext cx="7510463" cy="26479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required conditions for a discrete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function are: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5108" name="AutoShape 4"/>
          <p:cNvSpPr>
            <a:spLocks noChangeArrowheads="1"/>
          </p:cNvSpPr>
          <p:nvPr/>
        </p:nvSpPr>
        <p:spPr bwMode="auto">
          <a:xfrm rot="5400000">
            <a:off x="733425" y="1793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AutoShape 5"/>
          <p:cNvSpPr>
            <a:spLocks noChangeArrowheads="1"/>
          </p:cNvSpPr>
          <p:nvPr/>
        </p:nvSpPr>
        <p:spPr bwMode="auto">
          <a:xfrm rot="5400000">
            <a:off x="733425" y="32035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Probability Distributions</a:t>
            </a: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3790950" y="3667125"/>
            <a:ext cx="1581150" cy="685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0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3790950" y="4467225"/>
            <a:ext cx="1581150" cy="685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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nimBg="1" autoUpdateAnimBg="0"/>
      <p:bldP spid="175107" grpId="0" animBg="1" autoUpdateAnimBg="0"/>
      <p:bldP spid="175108" grpId="0" animBg="1"/>
      <p:bldP spid="175109" grpId="0" animBg="1"/>
      <p:bldP spid="175111" grpId="0" animBg="1" autoUpdateAnimBg="0"/>
      <p:bldP spid="1751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3" name="Rectangle 247"/>
          <p:cNvSpPr>
            <a:spLocks noChangeArrowheads="1"/>
          </p:cNvSpPr>
          <p:nvPr/>
        </p:nvSpPr>
        <p:spPr bwMode="auto">
          <a:xfrm>
            <a:off x="666750" y="1724025"/>
            <a:ext cx="68008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algn="l">
              <a:lnSpc>
                <a:spcPct val="80000"/>
              </a:lnSpc>
              <a:spcBef>
                <a:spcPct val="20000"/>
              </a:spcBef>
              <a:buClr>
                <a:srgbClr val="00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tabular representation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the probability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rgbClr val="00FFFF"/>
              </a:buClr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distribution for TV sales was developed.</a:t>
            </a:r>
          </a:p>
        </p:txBody>
      </p:sp>
      <p:sp>
        <p:nvSpPr>
          <p:cNvPr id="9460" name="Rectangle 244"/>
          <p:cNvSpPr>
            <a:spLocks noChangeArrowheads="1"/>
          </p:cNvSpPr>
          <p:nvPr/>
        </p:nvSpPr>
        <p:spPr bwMode="auto">
          <a:xfrm>
            <a:off x="5353050" y="2682875"/>
            <a:ext cx="1833563" cy="3370263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816100" y="2682875"/>
            <a:ext cx="3338513" cy="3370263"/>
          </a:xfrm>
          <a:prstGeom prst="rect">
            <a:avLst/>
          </a:prstGeom>
          <a:gradFill rotWithShape="0">
            <a:gsLst>
              <a:gs pos="0">
                <a:srgbClr val="7A7A7A">
                  <a:gamma/>
                  <a:shade val="46275"/>
                  <a:invGamma/>
                </a:srgbClr>
              </a:gs>
              <a:gs pos="50000">
                <a:srgbClr val="7A7A7A"/>
              </a:gs>
              <a:gs pos="100000">
                <a:srgbClr val="7A7A7A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76275" y="1457325"/>
            <a:ext cx="7772400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00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past data on TV sales, …</a:t>
            </a:r>
          </a:p>
        </p:txBody>
      </p:sp>
      <p:sp>
        <p:nvSpPr>
          <p:cNvPr id="9394" name="Freeform 178"/>
          <p:cNvSpPr>
            <a:spLocks/>
          </p:cNvSpPr>
          <p:nvPr/>
        </p:nvSpPr>
        <p:spPr bwMode="auto">
          <a:xfrm>
            <a:off x="8072438" y="6088063"/>
            <a:ext cx="11112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6" name="Freeform 180"/>
          <p:cNvSpPr>
            <a:spLocks/>
          </p:cNvSpPr>
          <p:nvPr/>
        </p:nvSpPr>
        <p:spPr bwMode="auto">
          <a:xfrm>
            <a:off x="8050213" y="6091238"/>
            <a:ext cx="14287" cy="158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58" name="Rectangle 242"/>
          <p:cNvSpPr>
            <a:spLocks noChangeArrowheads="1"/>
          </p:cNvSpPr>
          <p:nvPr/>
        </p:nvSpPr>
        <p:spPr bwMode="auto">
          <a:xfrm>
            <a:off x="1752600" y="2682875"/>
            <a:ext cx="3390900" cy="360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	 Number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Units Sold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Days</a:t>
            </a:r>
            <a:endParaRPr lang="en-US" sz="2400" b="1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0	        80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1	        50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2	        40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3	        10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4	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20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      200</a:t>
            </a:r>
          </a:p>
        </p:txBody>
      </p:sp>
      <p:sp>
        <p:nvSpPr>
          <p:cNvPr id="9459" name="Rectangle 243"/>
          <p:cNvSpPr>
            <a:spLocks noChangeArrowheads="1"/>
          </p:cNvSpPr>
          <p:nvPr/>
        </p:nvSpPr>
        <p:spPr bwMode="auto">
          <a:xfrm>
            <a:off x="5238750" y="2682875"/>
            <a:ext cx="2000250" cy="344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endParaRPr lang="en-US" sz="2400" b="1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0	   .40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1	   .25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2	   .20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3	   .05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4	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.10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1.00</a:t>
            </a:r>
          </a:p>
        </p:txBody>
      </p:sp>
      <p:sp>
        <p:nvSpPr>
          <p:cNvPr id="9461" name="AutoShape 245"/>
          <p:cNvSpPr>
            <a:spLocks noChangeArrowheads="1"/>
          </p:cNvSpPr>
          <p:nvPr/>
        </p:nvSpPr>
        <p:spPr bwMode="auto">
          <a:xfrm rot="5400000">
            <a:off x="720725" y="1584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462" name="AutoShape 246"/>
          <p:cNvSpPr>
            <a:spLocks noChangeArrowheads="1"/>
          </p:cNvSpPr>
          <p:nvPr/>
        </p:nvSpPr>
        <p:spPr bwMode="auto">
          <a:xfrm rot="5400000">
            <a:off x="720725" y="20034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464" name="AutoShape 248"/>
          <p:cNvSpPr>
            <a:spLocks noChangeArrowheads="1"/>
          </p:cNvSpPr>
          <p:nvPr/>
        </p:nvSpPr>
        <p:spPr bwMode="auto">
          <a:xfrm>
            <a:off x="7042150" y="2943225"/>
            <a:ext cx="1473200" cy="495300"/>
          </a:xfrm>
          <a:prstGeom prst="wedgeRoundRectCallout">
            <a:avLst>
              <a:gd name="adj1" fmla="val -59269"/>
              <a:gd name="adj2" fmla="val 113463"/>
              <a:gd name="adj3" fmla="val 16667"/>
            </a:avLst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80/200</a:t>
            </a:r>
          </a:p>
        </p:txBody>
      </p:sp>
      <p:sp>
        <p:nvSpPr>
          <p:cNvPr id="9466" name="Rectangle 250"/>
          <p:cNvSpPr>
            <a:spLocks noChangeArrowheads="1"/>
          </p:cNvSpPr>
          <p:nvPr/>
        </p:nvSpPr>
        <p:spPr bwMode="auto">
          <a:xfrm>
            <a:off x="685800" y="149225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Discrete Probability Distributions</a:t>
            </a:r>
          </a:p>
        </p:txBody>
      </p:sp>
      <p:sp>
        <p:nvSpPr>
          <p:cNvPr id="9467" name="Rectangle 251"/>
          <p:cNvSpPr>
            <a:spLocks noChangeArrowheads="1"/>
          </p:cNvSpPr>
          <p:nvPr/>
        </p:nvSpPr>
        <p:spPr bwMode="auto">
          <a:xfrm>
            <a:off x="676275" y="957263"/>
            <a:ext cx="78867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JSL Appliances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9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3" grpId="0" autoUpdateAnimBg="0"/>
      <p:bldP spid="9460" grpId="0" animBg="1"/>
      <p:bldP spid="9221" grpId="0" animBg="1"/>
      <p:bldP spid="9224" grpId="0" autoUpdateAnimBg="0"/>
      <p:bldP spid="9458" grpId="0" autoUpdateAnimBg="0"/>
      <p:bldP spid="9459" grpId="0" autoUpdateAnimBg="0"/>
      <p:bldP spid="9461" grpId="0" animBg="1"/>
      <p:bldP spid="9462" grpId="0" animBg="1"/>
      <p:bldP spid="9464" grpId="0" animBg="1" autoUpdateAnimBg="0"/>
    </p:bldLst>
  </p:timing>
</p:sld>
</file>

<file path=ppt/theme/theme1.xml><?xml version="1.0" encoding="utf-8"?>
<a:theme xmlns:a="http://schemas.openxmlformats.org/drawingml/2006/main" name="SBE9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SBE9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lnDef>
  </a:objectDefaults>
  <a:extraClrSchemeLst>
    <a:extraClrScheme>
      <a:clrScheme name="SBE9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9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C:\Slides\SBE9ppt\SBE9ch01.PPT</Template>
  <TotalTime>6124</TotalTime>
  <Pages>24</Pages>
  <Words>3090</Words>
  <Application>Microsoft Office PowerPoint</Application>
  <PresentationFormat>On-screen Show (4:3)</PresentationFormat>
  <Paragraphs>905</Paragraphs>
  <Slides>60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Futura Md BT</vt:lpstr>
      <vt:lpstr>MS Reference Serif</vt:lpstr>
      <vt:lpstr>Monotype Sorts</vt:lpstr>
      <vt:lpstr>Book Antiqua</vt:lpstr>
      <vt:lpstr>Times New Roman</vt:lpstr>
      <vt:lpstr>Symbol</vt:lpstr>
      <vt:lpstr>SBE9ch01</vt:lpstr>
      <vt:lpstr>Equation</vt:lpstr>
      <vt:lpstr>PowerPoint Presentation</vt:lpstr>
      <vt:lpstr>Chapter 5  Discrete Probability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Expected Value</vt:lpstr>
      <vt:lpstr>PowerPoint Presentation</vt:lpstr>
      <vt:lpstr>Expected Value</vt:lpstr>
      <vt:lpstr>Variance</vt:lpstr>
      <vt:lpstr>PowerPoint Presentation</vt:lpstr>
      <vt:lpstr>PowerPoint Presentation</vt:lpstr>
      <vt:lpstr>Binomial Probability Distribution</vt:lpstr>
      <vt:lpstr>Binomial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Binomial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Binomial Probability Distribution</vt:lpstr>
      <vt:lpstr>Binomial Probability Distribution</vt:lpstr>
      <vt:lpstr>PowerPoint Presentation</vt:lpstr>
      <vt:lpstr>PowerPoint Presentation</vt:lpstr>
      <vt:lpstr>PowerPoint Presentation</vt:lpstr>
      <vt:lpstr>Poisson Probability Distribution</vt:lpstr>
      <vt:lpstr>Poisson Probability Distribution</vt:lpstr>
      <vt:lpstr>Poisson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Hypergeometric Probability Distribution</vt:lpstr>
      <vt:lpstr>PowerPoint Presentation</vt:lpstr>
      <vt:lpstr>Hypergeometric Probability Distribution</vt:lpstr>
      <vt:lpstr>Hypergeometric Probability Distribution</vt:lpstr>
      <vt:lpstr>Hypergeometric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Prob. Distrib.</dc:title>
  <dc:creator>John S. Loucks IV</dc:creator>
  <cp:lastModifiedBy>John IV</cp:lastModifiedBy>
  <cp:revision>281</cp:revision>
  <cp:lastPrinted>1601-01-01T00:00:00Z</cp:lastPrinted>
  <dcterms:created xsi:type="dcterms:W3CDTF">1996-08-26T12:57:48Z</dcterms:created>
  <dcterms:modified xsi:type="dcterms:W3CDTF">2010-12-29T05:05:58Z</dcterms:modified>
</cp:coreProperties>
</file>