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56" r:id="rId1"/>
  </p:sldMasterIdLst>
  <p:notesMasterIdLst>
    <p:notesMasterId r:id="rId67"/>
  </p:notesMasterIdLst>
  <p:handoutMasterIdLst>
    <p:handoutMasterId r:id="rId68"/>
  </p:handoutMasterIdLst>
  <p:sldIdLst>
    <p:sldId id="312" r:id="rId2"/>
    <p:sldId id="257" r:id="rId3"/>
    <p:sldId id="345" r:id="rId4"/>
    <p:sldId id="346" r:id="rId5"/>
    <p:sldId id="311" r:id="rId6"/>
    <p:sldId id="350" r:id="rId7"/>
    <p:sldId id="258" r:id="rId8"/>
    <p:sldId id="347" r:id="rId9"/>
    <p:sldId id="259" r:id="rId10"/>
    <p:sldId id="260" r:id="rId11"/>
    <p:sldId id="261" r:id="rId12"/>
    <p:sldId id="262" r:id="rId13"/>
    <p:sldId id="263" r:id="rId14"/>
    <p:sldId id="321" r:id="rId15"/>
    <p:sldId id="348" r:id="rId16"/>
    <p:sldId id="349" r:id="rId17"/>
    <p:sldId id="265" r:id="rId18"/>
    <p:sldId id="266" r:id="rId19"/>
    <p:sldId id="267" r:id="rId20"/>
    <p:sldId id="268" r:id="rId21"/>
    <p:sldId id="269" r:id="rId22"/>
    <p:sldId id="270" r:id="rId23"/>
    <p:sldId id="322" r:id="rId24"/>
    <p:sldId id="272" r:id="rId25"/>
    <p:sldId id="323" r:id="rId26"/>
    <p:sldId id="273" r:id="rId27"/>
    <p:sldId id="324" r:id="rId28"/>
    <p:sldId id="325" r:id="rId29"/>
    <p:sldId id="327" r:id="rId30"/>
    <p:sldId id="326" r:id="rId31"/>
    <p:sldId id="328" r:id="rId32"/>
    <p:sldId id="329" r:id="rId33"/>
    <p:sldId id="330" r:id="rId34"/>
    <p:sldId id="331" r:id="rId35"/>
    <p:sldId id="332" r:id="rId36"/>
    <p:sldId id="333" r:id="rId37"/>
    <p:sldId id="334" r:id="rId38"/>
    <p:sldId id="335" r:id="rId39"/>
    <p:sldId id="336" r:id="rId40"/>
    <p:sldId id="353" r:id="rId41"/>
    <p:sldId id="337" r:id="rId42"/>
    <p:sldId id="338" r:id="rId43"/>
    <p:sldId id="339" r:id="rId44"/>
    <p:sldId id="352" r:id="rId45"/>
    <p:sldId id="288" r:id="rId46"/>
    <p:sldId id="289" r:id="rId47"/>
    <p:sldId id="320" r:id="rId48"/>
    <p:sldId id="290" r:id="rId49"/>
    <p:sldId id="340" r:id="rId50"/>
    <p:sldId id="341" r:id="rId51"/>
    <p:sldId id="292" r:id="rId52"/>
    <p:sldId id="293" r:id="rId53"/>
    <p:sldId id="315" r:id="rId54"/>
    <p:sldId id="297" r:id="rId55"/>
    <p:sldId id="302" r:id="rId56"/>
    <p:sldId id="303" r:id="rId57"/>
    <p:sldId id="304" r:id="rId58"/>
    <p:sldId id="342" r:id="rId59"/>
    <p:sldId id="305" r:id="rId60"/>
    <p:sldId id="306" r:id="rId61"/>
    <p:sldId id="307" r:id="rId62"/>
    <p:sldId id="298" r:id="rId63"/>
    <p:sldId id="354" r:id="rId64"/>
    <p:sldId id="355" r:id="rId65"/>
    <p:sldId id="294" r:id="rId66"/>
  </p:sldIdLst>
  <p:sldSz cx="9144000" cy="6858000" type="screen4x3"/>
  <p:notesSz cx="6856413" cy="9083675"/>
  <p:embeddedFontLst>
    <p:embeddedFont>
      <p:font typeface="Monotype Sorts" charset="2"/>
      <p:regular r:id="rId69"/>
    </p:embeddedFont>
    <p:embeddedFont>
      <p:font typeface="Book Antiqua" pitchFamily="18" charset="0"/>
      <p:regular r:id="rId70"/>
      <p:bold r:id="rId71"/>
      <p:italic r:id="rId72"/>
      <p:boldItalic r:id="rId73"/>
    </p:embeddedFont>
    <p:embeddedFont>
      <p:font typeface="MS Reference Serif" charset="0"/>
      <p:regular r:id="rId74"/>
      <p:bold r:id="rId75"/>
      <p:italic r:id="rId76"/>
      <p:boldItalic r:id="rId77"/>
    </p:embeddedFont>
    <p:embeddedFont>
      <p:font typeface="MT Extra" pitchFamily="18" charset="2"/>
      <p:regular r:id="rId78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9612"/>
    <a:srgbClr val="708A10"/>
    <a:srgbClr val="558812"/>
    <a:srgbClr val="5F9814"/>
    <a:srgbClr val="68A616"/>
    <a:srgbClr val="6AA917"/>
    <a:srgbClr val="71B418"/>
    <a:srgbClr val="233D01"/>
    <a:srgbClr val="284501"/>
    <a:srgbClr val="264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4" autoAdjust="0"/>
    <p:restoredTop sz="96444" autoAdjust="0"/>
  </p:normalViewPr>
  <p:slideViewPr>
    <p:cSldViewPr snapToGrid="0">
      <p:cViewPr>
        <p:scale>
          <a:sx n="66" d="100"/>
          <a:sy n="66" d="100"/>
        </p:scale>
        <p:origin x="-552" y="-156"/>
      </p:cViewPr>
      <p:guideLst>
        <p:guide orient="horz" pos="782"/>
        <p:guide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  <p:sld r:id="rId44" collapse="1"/>
      <p:sld r:id="rId45" collapse="1"/>
      <p:sld r:id="rId46" collapse="1"/>
      <p:sld r:id="rId47" collapse="1"/>
      <p:sld r:id="rId48" collapse="1"/>
      <p:sld r:id="rId49" collapse="1"/>
      <p:sld r:id="rId50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6" Type="http://schemas.openxmlformats.org/officeDocument/2006/relationships/font" Target="fonts/font8.fntdata"/><Relationship Id="rId7" Type="http://schemas.openxmlformats.org/officeDocument/2006/relationships/slide" Target="slides/slide6.xml"/><Relationship Id="rId71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font" Target="fonts/font6.fntdata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font" Target="fonts/font5.fntdata"/><Relationship Id="rId78" Type="http://schemas.openxmlformats.org/officeDocument/2006/relationships/font" Target="fonts/font10.fntdata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font" Target="fonts/font1.fntdata"/><Relationship Id="rId77" Type="http://schemas.openxmlformats.org/officeDocument/2006/relationships/font" Target="fonts/font9.fntdata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font" Target="fonts/font4.fntdata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font" Target="fonts/font2.fntdata"/><Relationship Id="rId75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_rels/viewProps.xml.rels><?xml version="1.0" encoding="UTF-8" standalone="yes"?>
<Relationships xmlns="http://schemas.openxmlformats.org/package/2006/relationships"><Relationship Id="rId13" Type="http://schemas.openxmlformats.org/officeDocument/2006/relationships/slide" Target="slides/slide19.xml"/><Relationship Id="rId18" Type="http://schemas.openxmlformats.org/officeDocument/2006/relationships/slide" Target="slides/slide27.xml"/><Relationship Id="rId26" Type="http://schemas.openxmlformats.org/officeDocument/2006/relationships/slide" Target="slides/slide36.xml"/><Relationship Id="rId39" Type="http://schemas.openxmlformats.org/officeDocument/2006/relationships/slide" Target="slides/slide51.xml"/><Relationship Id="rId3" Type="http://schemas.openxmlformats.org/officeDocument/2006/relationships/slide" Target="slides/slide6.xml"/><Relationship Id="rId21" Type="http://schemas.openxmlformats.org/officeDocument/2006/relationships/slide" Target="slides/slide30.xml"/><Relationship Id="rId34" Type="http://schemas.openxmlformats.org/officeDocument/2006/relationships/slide" Target="slides/slide46.xml"/><Relationship Id="rId42" Type="http://schemas.openxmlformats.org/officeDocument/2006/relationships/slide" Target="slides/slide54.xml"/><Relationship Id="rId47" Type="http://schemas.openxmlformats.org/officeDocument/2006/relationships/slide" Target="slides/slide59.xml"/><Relationship Id="rId50" Type="http://schemas.openxmlformats.org/officeDocument/2006/relationships/slide" Target="slides/slide62.xml"/><Relationship Id="rId7" Type="http://schemas.openxmlformats.org/officeDocument/2006/relationships/slide" Target="slides/slide10.xml"/><Relationship Id="rId12" Type="http://schemas.openxmlformats.org/officeDocument/2006/relationships/slide" Target="slides/slide17.xml"/><Relationship Id="rId17" Type="http://schemas.openxmlformats.org/officeDocument/2006/relationships/slide" Target="slides/slide25.xml"/><Relationship Id="rId25" Type="http://schemas.openxmlformats.org/officeDocument/2006/relationships/slide" Target="slides/slide35.xml"/><Relationship Id="rId33" Type="http://schemas.openxmlformats.org/officeDocument/2006/relationships/slide" Target="slides/slide45.xml"/><Relationship Id="rId38" Type="http://schemas.openxmlformats.org/officeDocument/2006/relationships/slide" Target="slides/slide50.xml"/><Relationship Id="rId46" Type="http://schemas.openxmlformats.org/officeDocument/2006/relationships/slide" Target="slides/slide58.xml"/><Relationship Id="rId2" Type="http://schemas.openxmlformats.org/officeDocument/2006/relationships/slide" Target="slides/slide3.xml"/><Relationship Id="rId16" Type="http://schemas.openxmlformats.org/officeDocument/2006/relationships/slide" Target="slides/slide24.xml"/><Relationship Id="rId20" Type="http://schemas.openxmlformats.org/officeDocument/2006/relationships/slide" Target="slides/slide29.xml"/><Relationship Id="rId29" Type="http://schemas.openxmlformats.org/officeDocument/2006/relationships/slide" Target="slides/slide39.xml"/><Relationship Id="rId41" Type="http://schemas.openxmlformats.org/officeDocument/2006/relationships/slide" Target="slides/slide53.xml"/><Relationship Id="rId1" Type="http://schemas.openxmlformats.org/officeDocument/2006/relationships/slide" Target="slides/slide2.xml"/><Relationship Id="rId6" Type="http://schemas.openxmlformats.org/officeDocument/2006/relationships/slide" Target="slides/slide9.xml"/><Relationship Id="rId11" Type="http://schemas.openxmlformats.org/officeDocument/2006/relationships/slide" Target="slides/slide15.xml"/><Relationship Id="rId24" Type="http://schemas.openxmlformats.org/officeDocument/2006/relationships/slide" Target="slides/slide34.xml"/><Relationship Id="rId32" Type="http://schemas.openxmlformats.org/officeDocument/2006/relationships/slide" Target="slides/slide43.xml"/><Relationship Id="rId37" Type="http://schemas.openxmlformats.org/officeDocument/2006/relationships/slide" Target="slides/slide49.xml"/><Relationship Id="rId40" Type="http://schemas.openxmlformats.org/officeDocument/2006/relationships/slide" Target="slides/slide52.xml"/><Relationship Id="rId45" Type="http://schemas.openxmlformats.org/officeDocument/2006/relationships/slide" Target="slides/slide57.xml"/><Relationship Id="rId5" Type="http://schemas.openxmlformats.org/officeDocument/2006/relationships/slide" Target="slides/slide8.xml"/><Relationship Id="rId15" Type="http://schemas.openxmlformats.org/officeDocument/2006/relationships/slide" Target="slides/slide23.xml"/><Relationship Id="rId23" Type="http://schemas.openxmlformats.org/officeDocument/2006/relationships/slide" Target="slides/slide33.xml"/><Relationship Id="rId28" Type="http://schemas.openxmlformats.org/officeDocument/2006/relationships/slide" Target="slides/slide38.xml"/><Relationship Id="rId36" Type="http://schemas.openxmlformats.org/officeDocument/2006/relationships/slide" Target="slides/slide48.xml"/><Relationship Id="rId49" Type="http://schemas.openxmlformats.org/officeDocument/2006/relationships/slide" Target="slides/slide61.xml"/><Relationship Id="rId10" Type="http://schemas.openxmlformats.org/officeDocument/2006/relationships/slide" Target="slides/slide14.xml"/><Relationship Id="rId19" Type="http://schemas.openxmlformats.org/officeDocument/2006/relationships/slide" Target="slides/slide28.xml"/><Relationship Id="rId31" Type="http://schemas.openxmlformats.org/officeDocument/2006/relationships/slide" Target="slides/slide42.xml"/><Relationship Id="rId44" Type="http://schemas.openxmlformats.org/officeDocument/2006/relationships/slide" Target="slides/slide56.xml"/><Relationship Id="rId4" Type="http://schemas.openxmlformats.org/officeDocument/2006/relationships/slide" Target="slides/slide7.xml"/><Relationship Id="rId9" Type="http://schemas.openxmlformats.org/officeDocument/2006/relationships/slide" Target="slides/slide12.xml"/><Relationship Id="rId14" Type="http://schemas.openxmlformats.org/officeDocument/2006/relationships/slide" Target="slides/slide21.xml"/><Relationship Id="rId22" Type="http://schemas.openxmlformats.org/officeDocument/2006/relationships/slide" Target="slides/slide32.xml"/><Relationship Id="rId27" Type="http://schemas.openxmlformats.org/officeDocument/2006/relationships/slide" Target="slides/slide37.xml"/><Relationship Id="rId30" Type="http://schemas.openxmlformats.org/officeDocument/2006/relationships/slide" Target="slides/slide41.xml"/><Relationship Id="rId35" Type="http://schemas.openxmlformats.org/officeDocument/2006/relationships/slide" Target="slides/slide47.xml"/><Relationship Id="rId43" Type="http://schemas.openxmlformats.org/officeDocument/2006/relationships/slide" Target="slides/slide55.xml"/><Relationship Id="rId48" Type="http://schemas.openxmlformats.org/officeDocument/2006/relationships/slide" Target="slides/slide60.xml"/><Relationship Id="rId8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80163" y="8693150"/>
            <a:ext cx="406400" cy="298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135" tIns="44277" rIns="90135" bIns="44277" anchor="ctr">
            <a:spAutoFit/>
          </a:bodyPr>
          <a:lstStyle/>
          <a:p>
            <a:pPr algn="r" defTabSz="911225"/>
            <a:fld id="{49CF73E6-B5C3-4B47-A562-A645CE4146A9}" type="slidenum">
              <a:rPr lang="en-US" sz="1400">
                <a:effectLst/>
                <a:latin typeface="Book Antiqua" pitchFamily="18" charset="0"/>
              </a:rPr>
              <a:pPr algn="r" defTabSz="911225"/>
              <a:t>‹#›</a:t>
            </a:fld>
            <a:endParaRPr lang="en-US" sz="1400">
              <a:effectLst/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874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4825"/>
            <a:ext cx="5027613" cy="408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135" tIns="44277" rIns="90135" bIns="442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87388"/>
            <a:ext cx="4525963" cy="3394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80163" y="8693150"/>
            <a:ext cx="406400" cy="298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135" tIns="44277" rIns="90135" bIns="44277" anchor="ctr">
            <a:spAutoFit/>
          </a:bodyPr>
          <a:lstStyle/>
          <a:p>
            <a:pPr algn="r" defTabSz="911225"/>
            <a:fld id="{4AA3392E-9246-44AA-B22E-A55A1332CA7D}" type="slidenum">
              <a:rPr lang="en-US" sz="1400">
                <a:effectLst/>
                <a:latin typeface="Book Antiqua" pitchFamily="18" charset="0"/>
              </a:rPr>
              <a:pPr algn="r" defTabSz="911225"/>
              <a:t>‹#›</a:t>
            </a:fld>
            <a:endParaRPr lang="en-US" sz="1400">
              <a:effectLst/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929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6688" y="52388"/>
            <a:ext cx="1943100" cy="5695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2388"/>
            <a:ext cx="5678488" cy="5695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388" y="1104900"/>
            <a:ext cx="381000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104900"/>
            <a:ext cx="381000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70A8">
                <a:gamma/>
                <a:shade val="46275"/>
                <a:invGamma/>
              </a:srgbClr>
            </a:gs>
            <a:gs pos="50000">
              <a:srgbClr val="0070A8"/>
            </a:gs>
            <a:gs pos="100000">
              <a:srgbClr val="0070A8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610" name="Group 2"/>
          <p:cNvGrpSpPr>
            <a:grpSpLocks/>
          </p:cNvGrpSpPr>
          <p:nvPr/>
        </p:nvGrpSpPr>
        <p:grpSpPr bwMode="auto">
          <a:xfrm>
            <a:off x="457200" y="304800"/>
            <a:ext cx="8231188" cy="6183313"/>
            <a:chOff x="372" y="186"/>
            <a:chExt cx="5185" cy="3895"/>
          </a:xfrm>
        </p:grpSpPr>
        <p:grpSp>
          <p:nvGrpSpPr>
            <p:cNvPr id="196611" name="Group 3"/>
            <p:cNvGrpSpPr>
              <a:grpSpLocks/>
            </p:cNvGrpSpPr>
            <p:nvPr/>
          </p:nvGrpSpPr>
          <p:grpSpPr bwMode="auto">
            <a:xfrm>
              <a:off x="372" y="186"/>
              <a:ext cx="5185" cy="919"/>
              <a:chOff x="372" y="186"/>
              <a:chExt cx="5185" cy="919"/>
            </a:xfrm>
          </p:grpSpPr>
          <p:sp>
            <p:nvSpPr>
              <p:cNvPr id="196612" name="Freeform 4"/>
              <p:cNvSpPr>
                <a:spLocks/>
              </p:cNvSpPr>
              <p:nvPr/>
            </p:nvSpPr>
            <p:spPr bwMode="auto">
              <a:xfrm>
                <a:off x="372" y="192"/>
                <a:ext cx="86" cy="9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96"/>
                  </a:cxn>
                  <a:cxn ang="0">
                    <a:pos x="85" y="816"/>
                  </a:cxn>
                  <a:cxn ang="0">
                    <a:pos x="0" y="912"/>
                  </a:cxn>
                  <a:cxn ang="0">
                    <a:pos x="0" y="0"/>
                  </a:cxn>
                </a:cxnLst>
                <a:rect l="0" t="0" r="r" b="b"/>
                <a:pathLst>
                  <a:path w="86" h="913">
                    <a:moveTo>
                      <a:pt x="0" y="0"/>
                    </a:moveTo>
                    <a:lnTo>
                      <a:pt x="85" y="96"/>
                    </a:lnTo>
                    <a:lnTo>
                      <a:pt x="85" y="816"/>
                    </a:lnTo>
                    <a:lnTo>
                      <a:pt x="0" y="91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13" name="Freeform 5"/>
              <p:cNvSpPr>
                <a:spLocks/>
              </p:cNvSpPr>
              <p:nvPr/>
            </p:nvSpPr>
            <p:spPr bwMode="auto">
              <a:xfrm>
                <a:off x="5470" y="186"/>
                <a:ext cx="87" cy="910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0" y="93"/>
                  </a:cxn>
                  <a:cxn ang="0">
                    <a:pos x="0" y="813"/>
                  </a:cxn>
                  <a:cxn ang="0">
                    <a:pos x="86" y="909"/>
                  </a:cxn>
                  <a:cxn ang="0">
                    <a:pos x="86" y="0"/>
                  </a:cxn>
                </a:cxnLst>
                <a:rect l="0" t="0" r="r" b="b"/>
                <a:pathLst>
                  <a:path w="87" h="910">
                    <a:moveTo>
                      <a:pt x="86" y="0"/>
                    </a:moveTo>
                    <a:lnTo>
                      <a:pt x="0" y="93"/>
                    </a:lnTo>
                    <a:lnTo>
                      <a:pt x="0" y="813"/>
                    </a:lnTo>
                    <a:lnTo>
                      <a:pt x="86" y="909"/>
                    </a:lnTo>
                    <a:lnTo>
                      <a:pt x="86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14" name="Freeform 6"/>
              <p:cNvSpPr>
                <a:spLocks/>
              </p:cNvSpPr>
              <p:nvPr/>
            </p:nvSpPr>
            <p:spPr bwMode="auto">
              <a:xfrm>
                <a:off x="372" y="189"/>
                <a:ext cx="5185" cy="10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184" y="3"/>
                  </a:cxn>
                  <a:cxn ang="0">
                    <a:pos x="5093" y="102"/>
                  </a:cxn>
                  <a:cxn ang="0">
                    <a:pos x="88" y="102"/>
                  </a:cxn>
                  <a:cxn ang="0">
                    <a:pos x="0" y="0"/>
                  </a:cxn>
                </a:cxnLst>
                <a:rect l="0" t="0" r="r" b="b"/>
                <a:pathLst>
                  <a:path w="5185" h="103">
                    <a:moveTo>
                      <a:pt x="0" y="0"/>
                    </a:moveTo>
                    <a:lnTo>
                      <a:pt x="5184" y="3"/>
                    </a:lnTo>
                    <a:lnTo>
                      <a:pt x="5093" y="102"/>
                    </a:lnTo>
                    <a:lnTo>
                      <a:pt x="88" y="10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6615" name="Group 7"/>
            <p:cNvGrpSpPr>
              <a:grpSpLocks/>
            </p:cNvGrpSpPr>
            <p:nvPr/>
          </p:nvGrpSpPr>
          <p:grpSpPr bwMode="auto">
            <a:xfrm>
              <a:off x="372" y="291"/>
              <a:ext cx="5185" cy="3790"/>
              <a:chOff x="372" y="291"/>
              <a:chExt cx="5185" cy="3790"/>
            </a:xfrm>
          </p:grpSpPr>
          <p:sp>
            <p:nvSpPr>
              <p:cNvPr id="196616" name="Freeform 8"/>
              <p:cNvSpPr>
                <a:spLocks/>
              </p:cNvSpPr>
              <p:nvPr/>
            </p:nvSpPr>
            <p:spPr bwMode="auto">
              <a:xfrm>
                <a:off x="372" y="807"/>
                <a:ext cx="79" cy="32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8" y="107"/>
                  </a:cxn>
                  <a:cxn ang="0">
                    <a:pos x="78" y="3166"/>
                  </a:cxn>
                  <a:cxn ang="0">
                    <a:pos x="0" y="3273"/>
                  </a:cxn>
                  <a:cxn ang="0">
                    <a:pos x="0" y="0"/>
                  </a:cxn>
                </a:cxnLst>
                <a:rect l="0" t="0" r="r" b="b"/>
                <a:pathLst>
                  <a:path w="79" h="3274">
                    <a:moveTo>
                      <a:pt x="0" y="0"/>
                    </a:moveTo>
                    <a:lnTo>
                      <a:pt x="78" y="107"/>
                    </a:lnTo>
                    <a:lnTo>
                      <a:pt x="78" y="3166"/>
                    </a:lnTo>
                    <a:lnTo>
                      <a:pt x="0" y="3273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17" name="Freeform 9"/>
              <p:cNvSpPr>
                <a:spLocks/>
              </p:cNvSpPr>
              <p:nvPr/>
            </p:nvSpPr>
            <p:spPr bwMode="auto">
              <a:xfrm>
                <a:off x="5470" y="747"/>
                <a:ext cx="84" cy="3325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3" y="109"/>
                  </a:cxn>
                  <a:cxn ang="0">
                    <a:pos x="0" y="3233"/>
                  </a:cxn>
                  <a:cxn ang="0">
                    <a:pos x="83" y="3324"/>
                  </a:cxn>
                  <a:cxn ang="0">
                    <a:pos x="83" y="0"/>
                  </a:cxn>
                </a:cxnLst>
                <a:rect l="0" t="0" r="r" b="b"/>
                <a:pathLst>
                  <a:path w="84" h="3325">
                    <a:moveTo>
                      <a:pt x="83" y="0"/>
                    </a:moveTo>
                    <a:lnTo>
                      <a:pt x="3" y="109"/>
                    </a:lnTo>
                    <a:lnTo>
                      <a:pt x="0" y="3233"/>
                    </a:lnTo>
                    <a:lnTo>
                      <a:pt x="83" y="3324"/>
                    </a:lnTo>
                    <a:lnTo>
                      <a:pt x="83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18" name="Freeform 10"/>
              <p:cNvSpPr>
                <a:spLocks/>
              </p:cNvSpPr>
              <p:nvPr/>
            </p:nvSpPr>
            <p:spPr bwMode="auto">
              <a:xfrm>
                <a:off x="372" y="3984"/>
                <a:ext cx="5185" cy="88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5184" y="87"/>
                  </a:cxn>
                  <a:cxn ang="0">
                    <a:pos x="5095" y="0"/>
                  </a:cxn>
                  <a:cxn ang="0">
                    <a:pos x="89" y="0"/>
                  </a:cxn>
                  <a:cxn ang="0">
                    <a:pos x="0" y="87"/>
                  </a:cxn>
                </a:cxnLst>
                <a:rect l="0" t="0" r="r" b="b"/>
                <a:pathLst>
                  <a:path w="5185" h="88">
                    <a:moveTo>
                      <a:pt x="0" y="87"/>
                    </a:moveTo>
                    <a:lnTo>
                      <a:pt x="5184" y="87"/>
                    </a:lnTo>
                    <a:lnTo>
                      <a:pt x="5095" y="0"/>
                    </a:lnTo>
                    <a:lnTo>
                      <a:pt x="89" y="0"/>
                    </a:lnTo>
                    <a:lnTo>
                      <a:pt x="0" y="87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19" name="Rectangle 11"/>
              <p:cNvSpPr>
                <a:spLocks noChangeArrowheads="1"/>
              </p:cNvSpPr>
              <p:nvPr/>
            </p:nvSpPr>
            <p:spPr bwMode="auto">
              <a:xfrm>
                <a:off x="457" y="291"/>
                <a:ext cx="5013" cy="36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662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1104900"/>
            <a:ext cx="7772400" cy="4643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7" name="Rectangle 14"/>
          <p:cNvSpPr>
            <a:spLocks noChangeArrowheads="1"/>
          </p:cNvSpPr>
          <p:nvPr userDrawn="1"/>
        </p:nvSpPr>
        <p:spPr bwMode="auto">
          <a:xfrm>
            <a:off x="8191500" y="6245225"/>
            <a:ext cx="54451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 sz="1600" dirty="0">
                <a:effectLst/>
                <a:latin typeface="Book Antiqua" pitchFamily="18" charset="0"/>
              </a:rPr>
              <a:t>  </a:t>
            </a:r>
            <a:fld id="{ACCBB94D-2D05-4074-A2A1-6ADB95F3FE9F}" type="slidenum">
              <a:rPr lang="en-US" sz="1600">
                <a:effectLst/>
                <a:latin typeface="Book Antiqua" pitchFamily="18" charset="0"/>
              </a:rPr>
              <a:pPr algn="l">
                <a:defRPr/>
              </a:pPr>
              <a:t>‹#›</a:t>
            </a:fld>
            <a:endParaRPr lang="en-US" sz="1600" dirty="0">
              <a:effectLst/>
              <a:latin typeface="Book Antiqua" pitchFamily="18" charset="0"/>
            </a:endParaRPr>
          </a:p>
        </p:txBody>
      </p:sp>
      <p:sp>
        <p:nvSpPr>
          <p:cNvPr id="18" name="Rectangle 15"/>
          <p:cNvSpPr>
            <a:spLocks noChangeArrowheads="1"/>
          </p:cNvSpPr>
          <p:nvPr userDrawn="1"/>
        </p:nvSpPr>
        <p:spPr bwMode="auto">
          <a:xfrm>
            <a:off x="7737475" y="5995988"/>
            <a:ext cx="831850" cy="582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lIns="90488" tIns="44450" rIns="90488" bIns="44450">
            <a:spAutoFit/>
          </a:bodyPr>
          <a:lstStyle/>
          <a:p>
            <a:pPr algn="l">
              <a:defRPr/>
            </a:pPr>
            <a:r>
              <a:rPr lang="en-US" sz="1600" dirty="0">
                <a:effectLst/>
                <a:latin typeface="Book Antiqua" pitchFamily="18" charset="0"/>
              </a:rPr>
              <a:t>            Slide</a:t>
            </a:r>
          </a:p>
        </p:txBody>
      </p:sp>
      <p:sp>
        <p:nvSpPr>
          <p:cNvPr id="19" name="Rectangle 16"/>
          <p:cNvSpPr>
            <a:spLocks noChangeArrowheads="1"/>
          </p:cNvSpPr>
          <p:nvPr userDrawn="1"/>
        </p:nvSpPr>
        <p:spPr bwMode="auto">
          <a:xfrm>
            <a:off x="563563" y="6164263"/>
            <a:ext cx="6827837" cy="547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ts val="16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© </a:t>
            </a:r>
            <a:r>
              <a:rPr lang="en-US" sz="1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2012  </a:t>
            </a: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Cengage Learning.  All Rights Reserved.  May not be scanned, copied</a:t>
            </a:r>
          </a:p>
          <a:p>
            <a:pPr algn="l">
              <a:lnSpc>
                <a:spcPts val="16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or duplicated, or posted to a publicly accessible website, in whole or in part.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SzPct val="125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9.bin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99">
                <a:gamma/>
                <a:shade val="46275"/>
                <a:invGamma/>
              </a:srgbClr>
            </a:gs>
            <a:gs pos="50000">
              <a:srgbClr val="006699"/>
            </a:gs>
            <a:gs pos="100000">
              <a:srgbClr val="006699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Slides\MBS4ppt\ASW_MBS_4e_Cv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36" y="537032"/>
            <a:ext cx="4246533" cy="524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oup 20"/>
          <p:cNvGrpSpPr/>
          <p:nvPr/>
        </p:nvGrpSpPr>
        <p:grpSpPr>
          <a:xfrm>
            <a:off x="5334261" y="2868143"/>
            <a:ext cx="2459026" cy="1932464"/>
            <a:chOff x="5334261" y="2868143"/>
            <a:chExt cx="2459026" cy="1932464"/>
          </a:xfrm>
        </p:grpSpPr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5367578" y="2869730"/>
              <a:ext cx="2262189" cy="1930400"/>
            </a:xfrm>
            <a:prstGeom prst="rect">
              <a:avLst/>
            </a:prstGeom>
            <a:solidFill>
              <a:srgbClr val="495E8D"/>
            </a:solidFill>
            <a:ln w="76200">
              <a:noFill/>
              <a:miter lim="800000"/>
              <a:headEnd/>
              <a:tailEnd/>
            </a:ln>
            <a:effectLst>
              <a:outerShdw dist="12700" dir="10800000" algn="ctr" rotWithShape="0">
                <a:srgbClr val="F9DFB5">
                  <a:alpha val="50000"/>
                </a:srgbClr>
              </a:outerShdw>
            </a:effectLst>
          </p:spPr>
          <p:txBody>
            <a:bodyPr wrap="none" anchor="ctr"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3" name="AutoShape 39"/>
            <p:cNvSpPr>
              <a:spLocks noChangeArrowheads="1"/>
            </p:cNvSpPr>
            <p:nvPr/>
          </p:nvSpPr>
          <p:spPr bwMode="auto">
            <a:xfrm>
              <a:off x="6021637" y="2981761"/>
              <a:ext cx="1771650" cy="1788974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9pPr>
            </a:lstStyle>
            <a:p>
              <a:r>
                <a:rPr lang="en-US" sz="1400" b="1" dirty="0">
                  <a:solidFill>
                    <a:srgbClr val="FFFFFF"/>
                  </a:solidFill>
                  <a:effectLst/>
                  <a:latin typeface="Futura Md BT" pitchFamily="34" charset="0"/>
                </a:rPr>
                <a:t>Slides by</a:t>
              </a:r>
            </a:p>
            <a:p>
              <a:endParaRPr lang="en-US" sz="600" dirty="0">
                <a:solidFill>
                  <a:srgbClr val="FFFFFF"/>
                </a:solidFill>
                <a:effectLst/>
                <a:latin typeface="Futura Md BT" pitchFamily="34" charset="0"/>
              </a:endParaRPr>
            </a:p>
            <a:p>
              <a:pPr>
                <a:lnSpc>
                  <a:spcPts val="2400"/>
                </a:lnSpc>
              </a:pPr>
              <a:r>
                <a:rPr lang="en-US" sz="2400" b="1" dirty="0">
                  <a:solidFill>
                    <a:srgbClr val="FFFFFF"/>
                  </a:solidFill>
                  <a:effectLst/>
                  <a:latin typeface="Futura Md BT" pitchFamily="34" charset="0"/>
                </a:rPr>
                <a:t>John</a:t>
              </a:r>
            </a:p>
            <a:p>
              <a:pPr>
                <a:lnSpc>
                  <a:spcPts val="2400"/>
                </a:lnSpc>
              </a:pPr>
              <a:r>
                <a:rPr lang="en-US" sz="2400" b="1" dirty="0">
                  <a:solidFill>
                    <a:srgbClr val="FFFFFF"/>
                  </a:solidFill>
                  <a:effectLst/>
                  <a:latin typeface="Futura Md BT" pitchFamily="34" charset="0"/>
                </a:rPr>
                <a:t>Loucks</a:t>
              </a:r>
            </a:p>
            <a:p>
              <a:endParaRPr lang="en-US" sz="400" dirty="0">
                <a:solidFill>
                  <a:srgbClr val="FFFFFF"/>
                </a:solidFill>
                <a:effectLst/>
                <a:latin typeface="Futura Md BT" pitchFamily="34" charset="0"/>
              </a:endParaRPr>
            </a:p>
            <a:p>
              <a:endParaRPr lang="en-US" sz="400" b="1" dirty="0" smtClean="0">
                <a:solidFill>
                  <a:srgbClr val="FFFFFF"/>
                </a:solidFill>
                <a:effectLst/>
                <a:latin typeface="Futura Md BT" pitchFamily="34" charset="0"/>
              </a:endParaRPr>
            </a:p>
            <a:p>
              <a:r>
                <a:rPr lang="en-US" sz="1500" b="1" dirty="0" smtClean="0">
                  <a:solidFill>
                    <a:srgbClr val="FFFFFF"/>
                  </a:solidFill>
                  <a:effectLst/>
                  <a:latin typeface="Futura Md BT" pitchFamily="34" charset="0"/>
                </a:rPr>
                <a:t>St</a:t>
              </a:r>
              <a:r>
                <a:rPr lang="en-US" sz="1500" b="1" dirty="0">
                  <a:solidFill>
                    <a:srgbClr val="FFFFFF"/>
                  </a:solidFill>
                  <a:effectLst/>
                  <a:latin typeface="Futura Md BT" pitchFamily="34" charset="0"/>
                </a:rPr>
                <a:t>. Edward’s</a:t>
              </a:r>
            </a:p>
            <a:p>
              <a:r>
                <a:rPr lang="en-US" sz="1500" b="1" dirty="0">
                  <a:solidFill>
                    <a:srgbClr val="FFFFFF"/>
                  </a:solidFill>
                  <a:effectLst/>
                  <a:latin typeface="Futura Md BT" pitchFamily="34" charset="0"/>
                </a:rPr>
                <a:t>University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334261" y="2868143"/>
              <a:ext cx="944816" cy="1932464"/>
              <a:chOff x="5443535" y="3309938"/>
              <a:chExt cx="944816" cy="1932464"/>
            </a:xfrm>
          </p:grpSpPr>
          <p:sp>
            <p:nvSpPr>
              <p:cNvPr id="25" name="Arc 41"/>
              <p:cNvSpPr>
                <a:spLocks/>
              </p:cNvSpPr>
              <p:nvPr/>
            </p:nvSpPr>
            <p:spPr bwMode="auto">
              <a:xfrm rot="10284592" flipH="1">
                <a:off x="5600951" y="3360330"/>
                <a:ext cx="787400" cy="1865897"/>
              </a:xfrm>
              <a:custGeom>
                <a:avLst/>
                <a:gdLst>
                  <a:gd name="G0" fmla="+- 0 0 0"/>
                  <a:gd name="G1" fmla="+- 20364 0 0"/>
                  <a:gd name="G2" fmla="+- 21600 0 0"/>
                  <a:gd name="T0" fmla="*/ 7201 w 21600"/>
                  <a:gd name="T1" fmla="*/ 0 h 20364"/>
                  <a:gd name="T2" fmla="*/ 21600 w 21600"/>
                  <a:gd name="T3" fmla="*/ 20364 h 20364"/>
                  <a:gd name="T4" fmla="*/ 0 w 21600"/>
                  <a:gd name="T5" fmla="*/ 20364 h 20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364" fill="none" extrusionOk="0">
                    <a:moveTo>
                      <a:pt x="7201" y="-1"/>
                    </a:moveTo>
                    <a:cubicBezTo>
                      <a:pt x="15830" y="3051"/>
                      <a:pt x="21600" y="11210"/>
                      <a:pt x="21600" y="20364"/>
                    </a:cubicBezTo>
                  </a:path>
                  <a:path w="21600" h="20364" stroke="0" extrusionOk="0">
                    <a:moveTo>
                      <a:pt x="7201" y="-1"/>
                    </a:moveTo>
                    <a:cubicBezTo>
                      <a:pt x="15830" y="3051"/>
                      <a:pt x="21600" y="11210"/>
                      <a:pt x="21600" y="20364"/>
                    </a:cubicBezTo>
                    <a:lnTo>
                      <a:pt x="0" y="20364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26" name="AutoShape 42"/>
              <p:cNvSpPr>
                <a:spLocks noChangeArrowheads="1"/>
              </p:cNvSpPr>
              <p:nvPr/>
            </p:nvSpPr>
            <p:spPr bwMode="auto">
              <a:xfrm flipV="1">
                <a:off x="5448295" y="3310273"/>
                <a:ext cx="807657" cy="237363"/>
              </a:xfrm>
              <a:prstGeom prst="rtTriangle">
                <a:avLst/>
              </a:prstGeom>
              <a:solidFill>
                <a:srgbClr val="FFFF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27" name="AutoShape 43"/>
              <p:cNvSpPr>
                <a:spLocks noChangeArrowheads="1"/>
              </p:cNvSpPr>
              <p:nvPr/>
            </p:nvSpPr>
            <p:spPr bwMode="auto">
              <a:xfrm>
                <a:off x="5486397" y="3319463"/>
                <a:ext cx="523058" cy="1922939"/>
              </a:xfrm>
              <a:prstGeom prst="rtTriangle">
                <a:avLst/>
              </a:prstGeom>
              <a:solidFill>
                <a:srgbClr val="FFFF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28" name="Rectangle 27"/>
              <p:cNvSpPr>
                <a:spLocks noChangeArrowheads="1"/>
              </p:cNvSpPr>
              <p:nvPr/>
            </p:nvSpPr>
            <p:spPr bwMode="auto">
              <a:xfrm>
                <a:off x="5443535" y="3309938"/>
                <a:ext cx="214313" cy="1931987"/>
              </a:xfrm>
              <a:prstGeom prst="rect">
                <a:avLst/>
              </a:prstGeom>
              <a:solidFill>
                <a:srgbClr val="00000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8275"/>
            <a:ext cx="7772400" cy="769938"/>
          </a:xfrm>
          <a:noFill/>
          <a:ln/>
        </p:spPr>
        <p:txBody>
          <a:bodyPr/>
          <a:lstStyle/>
          <a:p>
            <a:r>
              <a:rPr lang="en-US"/>
              <a:t>A Counting Rule for </a:t>
            </a:r>
            <a:br>
              <a:rPr lang="en-US"/>
            </a:br>
            <a:r>
              <a:rPr lang="en-US"/>
              <a:t>Multiple-Step Experiments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04850" y="911225"/>
            <a:ext cx="7981950" cy="2263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110000"/>
              </a:lnSpc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If an experiment consists of a sequence of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k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steps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in which there are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possible results for the first step,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possible results for the second step, and so on, 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then the total number of experimental outcomes is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given by 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. . . 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k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).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704850" y="3276600"/>
            <a:ext cx="7981950" cy="1104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A helpful graphical representation of a multiple-step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experiment is a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tree diagram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  <a:p>
            <a:pPr algn="l"/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 rot="5400000">
            <a:off x="515938" y="11779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 rot="5400000">
            <a:off x="515938" y="33496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  <p:bldP spid="8197" grpId="0" autoUpdateAnimBg="0"/>
      <p:bldP spid="8199" grpId="0" animBg="1"/>
      <p:bldP spid="820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1485900" y="2838450"/>
            <a:ext cx="6134100" cy="20383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1400" y="1498600"/>
            <a:ext cx="7505700" cy="13589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>
                <a:solidFill>
                  <a:schemeClr val="tx2"/>
                </a:solidFill>
              </a:rPr>
              <a:t>     </a:t>
            </a:r>
            <a:r>
              <a:rPr lang="en-US"/>
              <a:t>Bradley Investments can be viewed as a two-step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experiment.  It involves two stocks, each with a set of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experimental outcomes.</a:t>
            </a:r>
          </a:p>
        </p:txBody>
      </p:sp>
      <p:sp>
        <p:nvSpPr>
          <p:cNvPr id="9253" name="AutoShape 37"/>
          <p:cNvSpPr>
            <a:spLocks noChangeArrowheads="1"/>
          </p:cNvSpPr>
          <p:nvPr/>
        </p:nvSpPr>
        <p:spPr bwMode="auto">
          <a:xfrm rot="5400000">
            <a:off x="1220788" y="37496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1600200" y="2914650"/>
            <a:ext cx="53340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Markley Oil:			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4</a:t>
            </a:r>
          </a:p>
        </p:txBody>
      </p:sp>
      <p:sp>
        <p:nvSpPr>
          <p:cNvPr id="9255" name="Rectangle 39"/>
          <p:cNvSpPr>
            <a:spLocks noChangeArrowheads="1"/>
          </p:cNvSpPr>
          <p:nvPr/>
        </p:nvSpPr>
        <p:spPr bwMode="auto">
          <a:xfrm>
            <a:off x="1600200" y="3390900"/>
            <a:ext cx="531495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Collins Mining:		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2</a:t>
            </a:r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1600200" y="3829050"/>
            <a:ext cx="60198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Total Number of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Experimental Outcomes:	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(4)(2) = 8</a:t>
            </a:r>
          </a:p>
        </p:txBody>
      </p:sp>
      <p:sp>
        <p:nvSpPr>
          <p:cNvPr id="9258" name="Rectangle 42"/>
          <p:cNvSpPr>
            <a:spLocks noGrp="1" noChangeArrowheads="1"/>
          </p:cNvSpPr>
          <p:nvPr>
            <p:ph type="title"/>
          </p:nvPr>
        </p:nvSpPr>
        <p:spPr>
          <a:xfrm>
            <a:off x="685800" y="168275"/>
            <a:ext cx="7772400" cy="769938"/>
          </a:xfrm>
          <a:noFill/>
          <a:ln/>
        </p:spPr>
        <p:txBody>
          <a:bodyPr/>
          <a:lstStyle/>
          <a:p>
            <a:r>
              <a:rPr lang="en-US"/>
              <a:t>A Counting Rule for </a:t>
            </a:r>
            <a:br>
              <a:rPr lang="en-US"/>
            </a:br>
            <a:r>
              <a:rPr lang="en-US"/>
              <a:t>Multiple-Step Experiments</a:t>
            </a:r>
          </a:p>
        </p:txBody>
      </p:sp>
      <p:sp>
        <p:nvSpPr>
          <p:cNvPr id="9259" name="Rectangle 43"/>
          <p:cNvSpPr>
            <a:spLocks noChangeArrowheads="1"/>
          </p:cNvSpPr>
          <p:nvPr/>
        </p:nvSpPr>
        <p:spPr bwMode="auto">
          <a:xfrm>
            <a:off x="712788" y="1016000"/>
            <a:ext cx="5360987" cy="550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Bradley Investments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2" grpId="0" animBg="1"/>
      <p:bldP spid="9253" grpId="0" animBg="1"/>
      <p:bldP spid="9254" grpId="0" autoUpdateAnimBg="0"/>
      <p:bldP spid="9255" grpId="0" autoUpdateAnimBg="0"/>
      <p:bldP spid="925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9" name="Rectangle 39"/>
          <p:cNvSpPr>
            <a:spLocks noChangeArrowheads="1"/>
          </p:cNvSpPr>
          <p:nvPr/>
        </p:nvSpPr>
        <p:spPr bwMode="auto">
          <a:xfrm>
            <a:off x="1150938" y="1538288"/>
            <a:ext cx="7272337" cy="4614862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7000"/>
            <a:ext cx="7772400" cy="674688"/>
          </a:xfrm>
          <a:noFill/>
          <a:ln/>
        </p:spPr>
        <p:txBody>
          <a:bodyPr/>
          <a:lstStyle/>
          <a:p>
            <a:r>
              <a:rPr lang="en-US"/>
              <a:t>Tree Diagram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411288" y="2187575"/>
            <a:ext cx="0" cy="3835400"/>
          </a:xfrm>
          <a:prstGeom prst="line">
            <a:avLst/>
          </a:prstGeom>
          <a:noFill/>
          <a:ln w="19050">
            <a:solidFill>
              <a:srgbClr val="33CCCC"/>
            </a:solidFill>
            <a:prstDash val="lg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3468688" y="2206625"/>
            <a:ext cx="0" cy="3835400"/>
          </a:xfrm>
          <a:prstGeom prst="line">
            <a:avLst/>
          </a:prstGeom>
          <a:noFill/>
          <a:ln w="19050">
            <a:solidFill>
              <a:srgbClr val="33CCCC"/>
            </a:solidFill>
            <a:prstDash val="lg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V="1">
            <a:off x="1474788" y="2827338"/>
            <a:ext cx="1984375" cy="1360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1474788" y="4273550"/>
            <a:ext cx="1984375" cy="127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1479550" y="3708400"/>
            <a:ext cx="1985963" cy="517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1489075" y="4254500"/>
            <a:ext cx="1979613" cy="403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3546475" y="5392738"/>
            <a:ext cx="1982788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3494088" y="4448175"/>
            <a:ext cx="20447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V="1">
            <a:off x="3522663" y="3494088"/>
            <a:ext cx="2001837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V="1">
            <a:off x="3532188" y="2565400"/>
            <a:ext cx="2001837" cy="231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3527425" y="2835275"/>
            <a:ext cx="2011363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1350963" y="4168775"/>
            <a:ext cx="123825" cy="120650"/>
          </a:xfrm>
          <a:prstGeom prst="ellipse">
            <a:avLst/>
          </a:prstGeom>
          <a:solidFill>
            <a:srgbClr val="993366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3408363" y="3654425"/>
            <a:ext cx="123825" cy="120650"/>
          </a:xfrm>
          <a:prstGeom prst="ellipse">
            <a:avLst/>
          </a:prstGeom>
          <a:solidFill>
            <a:srgbClr val="993366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3541713" y="3740150"/>
            <a:ext cx="1982787" cy="188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3536950" y="4678363"/>
            <a:ext cx="1992313" cy="250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3522663" y="5588000"/>
            <a:ext cx="2011362" cy="296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5535613" y="2195513"/>
            <a:ext cx="0" cy="3865562"/>
          </a:xfrm>
          <a:prstGeom prst="line">
            <a:avLst/>
          </a:prstGeom>
          <a:noFill/>
          <a:ln w="19050">
            <a:solidFill>
              <a:srgbClr val="33CCCC"/>
            </a:solidFill>
            <a:prstDash val="lg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Oval 24"/>
          <p:cNvSpPr>
            <a:spLocks noChangeArrowheads="1"/>
          </p:cNvSpPr>
          <p:nvPr/>
        </p:nvSpPr>
        <p:spPr bwMode="auto">
          <a:xfrm>
            <a:off x="3411538" y="2754313"/>
            <a:ext cx="117475" cy="120650"/>
          </a:xfrm>
          <a:prstGeom prst="ellipse">
            <a:avLst/>
          </a:prstGeom>
          <a:solidFill>
            <a:srgbClr val="993366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2540000" y="3927475"/>
            <a:ext cx="9144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Gain 5</a:t>
            </a:r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3568700" y="5127625"/>
            <a:ext cx="9144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Gain 8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4502150" y="2241550"/>
            <a:ext cx="9144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Gain 8</a:t>
            </a:r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1625600" y="3089275"/>
            <a:ext cx="10414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Gain 10</a:t>
            </a:r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4502150" y="4098925"/>
            <a:ext cx="9144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Gain 8</a:t>
            </a:r>
          </a:p>
        </p:txBody>
      </p:sp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3559175" y="3241675"/>
            <a:ext cx="9144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Gain 8</a:t>
            </a:r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1644650" y="4965700"/>
            <a:ext cx="10223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Lose 20</a:t>
            </a:r>
          </a:p>
        </p:txBody>
      </p:sp>
      <p:sp>
        <p:nvSpPr>
          <p:cNvPr id="10272" name="Rectangle 32"/>
          <p:cNvSpPr>
            <a:spLocks noChangeArrowheads="1"/>
          </p:cNvSpPr>
          <p:nvPr/>
        </p:nvSpPr>
        <p:spPr bwMode="auto">
          <a:xfrm>
            <a:off x="3578225" y="5680075"/>
            <a:ext cx="8953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Lose 2</a:t>
            </a:r>
          </a:p>
        </p:txBody>
      </p:sp>
      <p:sp>
        <p:nvSpPr>
          <p:cNvPr id="10273" name="Rectangle 33"/>
          <p:cNvSpPr>
            <a:spLocks noChangeArrowheads="1"/>
          </p:cNvSpPr>
          <p:nvPr/>
        </p:nvSpPr>
        <p:spPr bwMode="auto">
          <a:xfrm>
            <a:off x="4521200" y="4884738"/>
            <a:ext cx="8953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Lose 2</a:t>
            </a:r>
          </a:p>
        </p:txBody>
      </p:sp>
      <p:sp>
        <p:nvSpPr>
          <p:cNvPr id="10274" name="Rectangle 34"/>
          <p:cNvSpPr>
            <a:spLocks noChangeArrowheads="1"/>
          </p:cNvSpPr>
          <p:nvPr/>
        </p:nvSpPr>
        <p:spPr bwMode="auto">
          <a:xfrm>
            <a:off x="3578225" y="3803650"/>
            <a:ext cx="8953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Lose 2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4540250" y="2994025"/>
            <a:ext cx="8953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Lose 2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2597150" y="4556125"/>
            <a:ext cx="7493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  <a:latin typeface="Book Antiqua" pitchFamily="18" charset="0"/>
              </a:rPr>
              <a:t>Even</a:t>
            </a:r>
          </a:p>
        </p:txBody>
      </p:sp>
      <p:sp>
        <p:nvSpPr>
          <p:cNvPr id="10312" name="Rectangle 72"/>
          <p:cNvSpPr>
            <a:spLocks noChangeArrowheads="1"/>
          </p:cNvSpPr>
          <p:nvPr/>
        </p:nvSpPr>
        <p:spPr bwMode="auto">
          <a:xfrm>
            <a:off x="1435100" y="1431925"/>
            <a:ext cx="20193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Markley Oil</a:t>
            </a:r>
          </a:p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(Stage 1)</a:t>
            </a:r>
          </a:p>
        </p:txBody>
      </p:sp>
      <p:sp>
        <p:nvSpPr>
          <p:cNvPr id="10313" name="Rectangle 73"/>
          <p:cNvSpPr>
            <a:spLocks noChangeArrowheads="1"/>
          </p:cNvSpPr>
          <p:nvPr/>
        </p:nvSpPr>
        <p:spPr bwMode="auto">
          <a:xfrm>
            <a:off x="3359150" y="1412875"/>
            <a:ext cx="2286000" cy="1009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Collins Mining</a:t>
            </a:r>
          </a:p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(Stage 2)</a:t>
            </a:r>
          </a:p>
        </p:txBody>
      </p:sp>
      <p:sp>
        <p:nvSpPr>
          <p:cNvPr id="10314" name="Rectangle 74"/>
          <p:cNvSpPr>
            <a:spLocks noChangeArrowheads="1"/>
          </p:cNvSpPr>
          <p:nvPr/>
        </p:nvSpPr>
        <p:spPr bwMode="auto">
          <a:xfrm>
            <a:off x="5816600" y="1431925"/>
            <a:ext cx="2349500" cy="971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Experimental</a:t>
            </a:r>
          </a:p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Outcomes</a:t>
            </a:r>
          </a:p>
        </p:txBody>
      </p:sp>
      <p:sp>
        <p:nvSpPr>
          <p:cNvPr id="10315" name="AutoShape 75"/>
          <p:cNvSpPr>
            <a:spLocks noChangeArrowheads="1"/>
          </p:cNvSpPr>
          <p:nvPr/>
        </p:nvSpPr>
        <p:spPr bwMode="auto">
          <a:xfrm rot="10800000">
            <a:off x="4422775" y="140176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7" name="AutoShape 77"/>
          <p:cNvSpPr>
            <a:spLocks noChangeArrowheads="1"/>
          </p:cNvSpPr>
          <p:nvPr/>
        </p:nvSpPr>
        <p:spPr bwMode="auto">
          <a:xfrm rot="10800000">
            <a:off x="6918325" y="14065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8" name="AutoShape 78"/>
          <p:cNvSpPr>
            <a:spLocks noChangeArrowheads="1"/>
          </p:cNvSpPr>
          <p:nvPr/>
        </p:nvSpPr>
        <p:spPr bwMode="auto">
          <a:xfrm rot="5400000">
            <a:off x="865188" y="41465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9" name="Rectangle 79"/>
          <p:cNvSpPr>
            <a:spLocks noChangeArrowheads="1"/>
          </p:cNvSpPr>
          <p:nvPr/>
        </p:nvSpPr>
        <p:spPr bwMode="auto">
          <a:xfrm>
            <a:off x="5607050" y="2308225"/>
            <a:ext cx="2743200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(10, 8)   	 Gain   $18,000</a:t>
            </a:r>
          </a:p>
        </p:txBody>
      </p:sp>
      <p:sp>
        <p:nvSpPr>
          <p:cNvPr id="10320" name="Rectangle 80"/>
          <p:cNvSpPr>
            <a:spLocks noChangeArrowheads="1"/>
          </p:cNvSpPr>
          <p:nvPr/>
        </p:nvSpPr>
        <p:spPr bwMode="auto">
          <a:xfrm>
            <a:off x="5607050" y="2765425"/>
            <a:ext cx="2724150" cy="438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(10, -2)  	 Gain     $8,000</a:t>
            </a:r>
          </a:p>
        </p:txBody>
      </p:sp>
      <p:sp>
        <p:nvSpPr>
          <p:cNvPr id="10321" name="Rectangle 81"/>
          <p:cNvSpPr>
            <a:spLocks noChangeArrowheads="1"/>
          </p:cNvSpPr>
          <p:nvPr/>
        </p:nvSpPr>
        <p:spPr bwMode="auto">
          <a:xfrm>
            <a:off x="5607050" y="3222625"/>
            <a:ext cx="2705100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(5, 8) 	 Gain   $13,000</a:t>
            </a:r>
          </a:p>
        </p:txBody>
      </p:sp>
      <p:sp>
        <p:nvSpPr>
          <p:cNvPr id="10322" name="Rectangle 82"/>
          <p:cNvSpPr>
            <a:spLocks noChangeArrowheads="1"/>
          </p:cNvSpPr>
          <p:nvPr/>
        </p:nvSpPr>
        <p:spPr bwMode="auto">
          <a:xfrm>
            <a:off x="5607050" y="3698875"/>
            <a:ext cx="268605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(5, -2)   	 Gain     $3,000</a:t>
            </a:r>
          </a:p>
        </p:txBody>
      </p:sp>
      <p:sp>
        <p:nvSpPr>
          <p:cNvPr id="10323" name="Rectangle 83"/>
          <p:cNvSpPr>
            <a:spLocks noChangeArrowheads="1"/>
          </p:cNvSpPr>
          <p:nvPr/>
        </p:nvSpPr>
        <p:spPr bwMode="auto">
          <a:xfrm>
            <a:off x="5613400" y="4194175"/>
            <a:ext cx="2667000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(0, 8)    	 Gain     $8,000</a:t>
            </a:r>
          </a:p>
        </p:txBody>
      </p:sp>
      <p:sp>
        <p:nvSpPr>
          <p:cNvPr id="10324" name="Rectangle 84"/>
          <p:cNvSpPr>
            <a:spLocks noChangeArrowheads="1"/>
          </p:cNvSpPr>
          <p:nvPr/>
        </p:nvSpPr>
        <p:spPr bwMode="auto">
          <a:xfrm>
            <a:off x="5607050" y="4670425"/>
            <a:ext cx="2755900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(0, -2)   	 Lose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$2,000</a:t>
            </a:r>
          </a:p>
        </p:txBody>
      </p:sp>
      <p:sp>
        <p:nvSpPr>
          <p:cNvPr id="10325" name="Rectangle 85"/>
          <p:cNvSpPr>
            <a:spLocks noChangeArrowheads="1"/>
          </p:cNvSpPr>
          <p:nvPr/>
        </p:nvSpPr>
        <p:spPr bwMode="auto">
          <a:xfrm>
            <a:off x="5607050" y="5127625"/>
            <a:ext cx="264795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(-20, 8) 	 Lose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$12,000</a:t>
            </a:r>
          </a:p>
        </p:txBody>
      </p:sp>
      <p:sp>
        <p:nvSpPr>
          <p:cNvPr id="10326" name="Rectangle 86"/>
          <p:cNvSpPr>
            <a:spLocks noChangeArrowheads="1"/>
          </p:cNvSpPr>
          <p:nvPr/>
        </p:nvSpPr>
        <p:spPr bwMode="auto">
          <a:xfrm>
            <a:off x="5607050" y="5641975"/>
            <a:ext cx="2647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FFFF00"/>
              </a:buClr>
              <a:buSzPct val="80000"/>
              <a:buFont typeface="Monotype Sort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(-20, -2)	 Lose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$22,000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0327" name="Oval 87"/>
          <p:cNvSpPr>
            <a:spLocks noChangeArrowheads="1"/>
          </p:cNvSpPr>
          <p:nvPr/>
        </p:nvSpPr>
        <p:spPr bwMode="auto">
          <a:xfrm>
            <a:off x="3408363" y="4592638"/>
            <a:ext cx="123825" cy="120650"/>
          </a:xfrm>
          <a:prstGeom prst="ellipse">
            <a:avLst/>
          </a:prstGeom>
          <a:solidFill>
            <a:srgbClr val="993366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9" name="Oval 89"/>
          <p:cNvSpPr>
            <a:spLocks noChangeArrowheads="1"/>
          </p:cNvSpPr>
          <p:nvPr/>
        </p:nvSpPr>
        <p:spPr bwMode="auto">
          <a:xfrm>
            <a:off x="3408363" y="5492750"/>
            <a:ext cx="123825" cy="120650"/>
          </a:xfrm>
          <a:prstGeom prst="ellipse">
            <a:avLst/>
          </a:prstGeom>
          <a:solidFill>
            <a:srgbClr val="993366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1" name="AutoShape 91"/>
          <p:cNvSpPr>
            <a:spLocks noChangeArrowheads="1"/>
          </p:cNvSpPr>
          <p:nvPr/>
        </p:nvSpPr>
        <p:spPr bwMode="auto">
          <a:xfrm rot="16200000" flipH="1">
            <a:off x="8326438" y="28956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2" name="AutoShape 92"/>
          <p:cNvSpPr>
            <a:spLocks noChangeArrowheads="1"/>
          </p:cNvSpPr>
          <p:nvPr/>
        </p:nvSpPr>
        <p:spPr bwMode="auto">
          <a:xfrm rot="16200000" flipH="1">
            <a:off x="8326438" y="33718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3" name="AutoShape 93"/>
          <p:cNvSpPr>
            <a:spLocks noChangeArrowheads="1"/>
          </p:cNvSpPr>
          <p:nvPr/>
        </p:nvSpPr>
        <p:spPr bwMode="auto">
          <a:xfrm rot="16200000" flipH="1">
            <a:off x="8326438" y="38481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4" name="AutoShape 94"/>
          <p:cNvSpPr>
            <a:spLocks noChangeArrowheads="1"/>
          </p:cNvSpPr>
          <p:nvPr/>
        </p:nvSpPr>
        <p:spPr bwMode="auto">
          <a:xfrm rot="16200000" flipH="1">
            <a:off x="8326438" y="43243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5" name="AutoShape 95"/>
          <p:cNvSpPr>
            <a:spLocks noChangeArrowheads="1"/>
          </p:cNvSpPr>
          <p:nvPr/>
        </p:nvSpPr>
        <p:spPr bwMode="auto">
          <a:xfrm rot="16200000" flipH="1">
            <a:off x="8326438" y="48196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6" name="AutoShape 96"/>
          <p:cNvSpPr>
            <a:spLocks noChangeArrowheads="1"/>
          </p:cNvSpPr>
          <p:nvPr/>
        </p:nvSpPr>
        <p:spPr bwMode="auto">
          <a:xfrm rot="16200000" flipH="1">
            <a:off x="8326438" y="52959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7" name="AutoShape 97"/>
          <p:cNvSpPr>
            <a:spLocks noChangeArrowheads="1"/>
          </p:cNvSpPr>
          <p:nvPr/>
        </p:nvSpPr>
        <p:spPr bwMode="auto">
          <a:xfrm rot="16200000" flipH="1">
            <a:off x="8326438" y="57721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9" name="Rectangle 99"/>
          <p:cNvSpPr>
            <a:spLocks noChangeArrowheads="1"/>
          </p:cNvSpPr>
          <p:nvPr/>
        </p:nvSpPr>
        <p:spPr bwMode="auto">
          <a:xfrm>
            <a:off x="712788" y="1016000"/>
            <a:ext cx="5360987" cy="550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Bradley Investments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3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500"/>
                            </p:stCondLst>
                            <p:childTnLst>
                              <p:par>
                                <p:cTn id="41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500"/>
                            </p:stCondLst>
                            <p:childTnLst>
                              <p:par>
                                <p:cTn id="52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4000"/>
                            </p:stCondLst>
                            <p:childTnLst>
                              <p:par>
                                <p:cTn id="59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500"/>
                            </p:stCondLst>
                            <p:childTnLst>
                              <p:par>
                                <p:cTn id="63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7000"/>
                            </p:stCondLst>
                            <p:childTnLst>
                              <p:par>
                                <p:cTn id="70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2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8500"/>
                            </p:stCondLst>
                            <p:childTnLst>
                              <p:par>
                                <p:cTn id="74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6" dur="500"/>
                                        <p:tgtEl>
                                          <p:spTgt spid="103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1" dur="500"/>
                                        <p:tgtEl>
                                          <p:spTgt spid="1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5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9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500"/>
                            </p:stCondLst>
                            <p:childTnLst>
                              <p:par>
                                <p:cTn id="91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0"/>
                            </p:stCondLst>
                            <p:childTnLst>
                              <p:par>
                                <p:cTn id="98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0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1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1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5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7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4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6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8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7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7000"/>
                            </p:stCondLst>
                            <p:childTnLst>
                              <p:par>
                                <p:cTn id="13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1" dur="500"/>
                                        <p:tgtEl>
                                          <p:spTgt spid="10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8500"/>
                            </p:stCondLst>
                            <p:childTnLst>
                              <p:par>
                                <p:cTn id="143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0"/>
                            </p:stCondLst>
                            <p:childTnLst>
                              <p:par>
                                <p:cTn id="150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1500"/>
                            </p:stCondLst>
                            <p:childTnLst>
                              <p:par>
                                <p:cTn id="154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3000"/>
                            </p:stCondLst>
                            <p:childTnLst>
                              <p:par>
                                <p:cTn id="161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3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4500"/>
                            </p:stCondLst>
                            <p:childTnLst>
                              <p:par>
                                <p:cTn id="16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7" dur="500"/>
                                        <p:tgtEl>
                                          <p:spTgt spid="10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9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7500"/>
                            </p:stCondLst>
                            <p:childTnLst>
                              <p:par>
                                <p:cTn id="176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8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9000"/>
                            </p:stCondLst>
                            <p:childTnLst>
                              <p:par>
                                <p:cTn id="180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30500"/>
                            </p:stCondLst>
                            <p:childTnLst>
                              <p:par>
                                <p:cTn id="187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9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91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3" dur="500"/>
                                        <p:tgtEl>
                                          <p:spTgt spid="10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8" dur="500"/>
                                        <p:tgtEl>
                                          <p:spTgt spid="1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2" dur="500"/>
                                        <p:tgtEl>
                                          <p:spTgt spid="10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000"/>
                            </p:stCondLst>
                            <p:childTnLst>
                              <p:par>
                                <p:cTn id="204" presetID="1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6" dur="500"/>
                                        <p:tgtEl>
                                          <p:spTgt spid="103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1" dur="500"/>
                                        <p:tgtEl>
                                          <p:spTgt spid="10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00"/>
                            </p:stCondLst>
                            <p:childTnLst>
                              <p:par>
                                <p:cTn id="213" presetID="1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5" dur="500"/>
                                        <p:tgtEl>
                                          <p:spTgt spid="103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0" dur="500"/>
                                        <p:tgtEl>
                                          <p:spTgt spid="10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2" presetID="1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4" dur="500"/>
                                        <p:tgtEl>
                                          <p:spTgt spid="103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9" dur="500"/>
                                        <p:tgtEl>
                                          <p:spTgt spid="10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00"/>
                            </p:stCondLst>
                            <p:childTnLst>
                              <p:par>
                                <p:cTn id="231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3" dur="500"/>
                                        <p:tgtEl>
                                          <p:spTgt spid="103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8" dur="500"/>
                                        <p:tgtEl>
                                          <p:spTgt spid="1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00"/>
                            </p:stCondLst>
                            <p:childTnLst>
                              <p:par>
                                <p:cTn id="240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42" dur="500"/>
                                        <p:tgtEl>
                                          <p:spTgt spid="103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7" dur="500"/>
                                        <p:tgtEl>
                                          <p:spTgt spid="1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500"/>
                            </p:stCondLst>
                            <p:childTnLst>
                              <p:par>
                                <p:cTn id="249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51" dur="500"/>
                                        <p:tgtEl>
                                          <p:spTgt spid="103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6" dur="500"/>
                                        <p:tgtEl>
                                          <p:spTgt spid="1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500"/>
                            </p:stCondLst>
                            <p:childTnLst>
                              <p:par>
                                <p:cTn id="258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60" dur="500"/>
                                        <p:tgtEl>
                                          <p:spTgt spid="103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5" dur="500"/>
                                        <p:tgtEl>
                                          <p:spTgt spid="10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9" grpId="0" animBg="1"/>
      <p:bldP spid="10244" grpId="0" animBg="1"/>
      <p:bldP spid="10245" grpId="0" animBg="1"/>
      <p:bldP spid="10246" grpId="0" animBg="1"/>
      <p:bldP spid="10247" grpId="0" animBg="1"/>
      <p:bldP spid="10248" grpId="0" animBg="1"/>
      <p:bldP spid="10249" grpId="0" animBg="1"/>
      <p:bldP spid="10250" grpId="0" animBg="1"/>
      <p:bldP spid="10251" grpId="0" animBg="1"/>
      <p:bldP spid="10252" grpId="0" animBg="1"/>
      <p:bldP spid="10253" grpId="0" animBg="1"/>
      <p:bldP spid="10254" grpId="0" animBg="1"/>
      <p:bldP spid="10255" grpId="0" animBg="1"/>
      <p:bldP spid="10256" grpId="0" animBg="1"/>
      <p:bldP spid="10260" grpId="0" animBg="1"/>
      <p:bldP spid="10261" grpId="0" animBg="1"/>
      <p:bldP spid="10262" grpId="0" animBg="1"/>
      <p:bldP spid="10263" grpId="0" animBg="1"/>
      <p:bldP spid="10264" grpId="0" animBg="1"/>
      <p:bldP spid="10265" grpId="0" autoUpdateAnimBg="0"/>
      <p:bldP spid="10266" grpId="0" autoUpdateAnimBg="0"/>
      <p:bldP spid="10267" grpId="0" autoUpdateAnimBg="0"/>
      <p:bldP spid="10268" grpId="0" autoUpdateAnimBg="0"/>
      <p:bldP spid="10269" grpId="0" autoUpdateAnimBg="0"/>
      <p:bldP spid="10270" grpId="0" autoUpdateAnimBg="0"/>
      <p:bldP spid="10271" grpId="0" autoUpdateAnimBg="0"/>
      <p:bldP spid="10272" grpId="0" autoUpdateAnimBg="0"/>
      <p:bldP spid="10273" grpId="0" autoUpdateAnimBg="0"/>
      <p:bldP spid="10274" grpId="0" autoUpdateAnimBg="0"/>
      <p:bldP spid="10275" grpId="0" autoUpdateAnimBg="0"/>
      <p:bldP spid="10276" grpId="0" autoUpdateAnimBg="0"/>
      <p:bldP spid="10312" grpId="0" autoUpdateAnimBg="0"/>
      <p:bldP spid="10313" grpId="0" autoUpdateAnimBg="0"/>
      <p:bldP spid="10314" grpId="0" autoUpdateAnimBg="0"/>
      <p:bldP spid="10315" grpId="0" animBg="1"/>
      <p:bldP spid="10317" grpId="0" animBg="1"/>
      <p:bldP spid="10318" grpId="0" animBg="1"/>
      <p:bldP spid="10319" grpId="0" autoUpdateAnimBg="0"/>
      <p:bldP spid="10320" grpId="0" autoUpdateAnimBg="0"/>
      <p:bldP spid="10321" grpId="0" autoUpdateAnimBg="0"/>
      <p:bldP spid="10322" grpId="0" autoUpdateAnimBg="0"/>
      <p:bldP spid="10323" grpId="0" autoUpdateAnimBg="0"/>
      <p:bldP spid="10324" grpId="0" autoUpdateAnimBg="0"/>
      <p:bldP spid="10325" grpId="0" autoUpdateAnimBg="0"/>
      <p:bldP spid="10326" grpId="0" autoUpdateAnimBg="0"/>
      <p:bldP spid="10327" grpId="0" animBg="1"/>
      <p:bldP spid="10329" grpId="0" animBg="1"/>
      <p:bldP spid="10331" grpId="0" animBg="1"/>
      <p:bldP spid="10332" grpId="0" animBg="1"/>
      <p:bldP spid="10333" grpId="0" animBg="1"/>
      <p:bldP spid="10334" grpId="0" animBg="1"/>
      <p:bldP spid="10335" grpId="0" animBg="1"/>
      <p:bldP spid="10336" grpId="0" animBg="1"/>
      <p:bldP spid="103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19275"/>
            <a:ext cx="7467600" cy="134302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     A second useful counting rule enables us to count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the number of experimental outcomes when </a:t>
            </a:r>
            <a:r>
              <a:rPr lang="en-US" i="1"/>
              <a:t>n </a:t>
            </a:r>
            <a:r>
              <a:rPr lang="en-US"/>
              <a:t>objects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are to be selected from a set of </a:t>
            </a:r>
            <a:r>
              <a:rPr lang="en-US" i="1"/>
              <a:t>N</a:t>
            </a:r>
            <a:r>
              <a:rPr lang="en-US"/>
              <a:t> objects.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881313" y="3190875"/>
            <a:ext cx="3471862" cy="1169988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115888"/>
            <a:ext cx="7772400" cy="674687"/>
          </a:xfrm>
          <a:noFill/>
          <a:ln/>
        </p:spPr>
        <p:txBody>
          <a:bodyPr/>
          <a:lstStyle/>
          <a:p>
            <a:r>
              <a:rPr lang="en-US"/>
              <a:t>Counting Rule for Combinations</a:t>
            </a:r>
          </a:p>
        </p:txBody>
      </p:sp>
      <p:graphicFrame>
        <p:nvGraphicFramePr>
          <p:cNvPr id="1126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3095625" y="3351213"/>
          <a:ext cx="3602038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4" imgW="3611520" imgH="1166760" progId="Equation.DSMT4">
                  <p:embed/>
                </p:oleObj>
              </mc:Choice>
              <mc:Fallback>
                <p:oleObj name="Equation" r:id="rId4" imgW="3611520" imgH="1166760" progId="Equation.DSMT4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25" y="3351213"/>
                        <a:ext cx="3602038" cy="115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711200" y="1054100"/>
            <a:ext cx="6375400" cy="736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Font typeface="Wingding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Number of </a:t>
            </a:r>
            <a:r>
              <a:rPr lang="en-US" sz="2400" u="sng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Combinations</a:t>
            </a: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of </a:t>
            </a:r>
            <a:r>
              <a:rPr lang="en-US" sz="2400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Objects</a:t>
            </a:r>
          </a:p>
          <a:p>
            <a:pPr algn="l"/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Taken </a:t>
            </a:r>
            <a:r>
              <a:rPr lang="en-US" sz="2400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at a Time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428750" y="4432300"/>
            <a:ext cx="5581650" cy="1333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where: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!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1)(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2) . . . (2)(1)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!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1)(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2) . . . (2)(1)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     0! = 1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 rot="5400000">
            <a:off x="776288" y="19462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 rot="5400000">
            <a:off x="2579688" y="36163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9" grpId="0" animBg="1"/>
      <p:bldP spid="11271" grpId="0" autoUpdateAnimBg="0"/>
      <p:bldP spid="11272" grpId="0" animBg="1"/>
      <p:bldP spid="1127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2894013" y="3562350"/>
            <a:ext cx="3471862" cy="1169988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711200" y="1063625"/>
            <a:ext cx="6184900" cy="723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Font typeface="Wingding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Number of </a:t>
            </a:r>
            <a:r>
              <a:rPr lang="en-US" sz="2400" u="sng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Permutations</a:t>
            </a: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of </a:t>
            </a:r>
            <a:r>
              <a:rPr lang="en-US" sz="2400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Objects</a:t>
            </a:r>
          </a:p>
          <a:p>
            <a:pPr algn="l">
              <a:buFont typeface="Wingdings" pitchFamily="2" charset="2"/>
              <a:buNone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Taken </a:t>
            </a:r>
            <a:r>
              <a:rPr lang="en-US" sz="2400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at a Time</a:t>
            </a: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1479550" y="4803775"/>
            <a:ext cx="5581650" cy="1333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where: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!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1)(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2) . . . (2)(1)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!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1)(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2) . . . (2)(1)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     0! = 1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43366" name="AutoShape 6"/>
          <p:cNvSpPr>
            <a:spLocks noChangeArrowheads="1"/>
          </p:cNvSpPr>
          <p:nvPr/>
        </p:nvSpPr>
        <p:spPr bwMode="auto">
          <a:xfrm rot="5400000">
            <a:off x="781050" y="1917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367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3132138" y="3713163"/>
          <a:ext cx="3600450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1" name="Equation" r:id="rId4" imgW="3609720" imgH="1166760" progId="Equation.DSMT4">
                  <p:embed/>
                </p:oleObj>
              </mc:Choice>
              <mc:Fallback>
                <p:oleObj name="Equation" r:id="rId4" imgW="3609720" imgH="1166760" progId="Equation.DSMT4">
                  <p:embed/>
                  <p:pic>
                    <p:nvPicPr>
                      <p:cNvPr id="0" name="Picture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3713163"/>
                        <a:ext cx="3600450" cy="115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68" name="Rectangle 8"/>
          <p:cNvSpPr>
            <a:spLocks noChangeArrowheads="1"/>
          </p:cNvSpPr>
          <p:nvPr/>
        </p:nvSpPr>
        <p:spPr bwMode="auto">
          <a:xfrm>
            <a:off x="685800" y="93663"/>
            <a:ext cx="7772400" cy="731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Counting Rule for Permutations</a:t>
            </a:r>
          </a:p>
        </p:txBody>
      </p:sp>
      <p:sp>
        <p:nvSpPr>
          <p:cNvPr id="143369" name="Rectangle 9"/>
          <p:cNvSpPr>
            <a:spLocks noChangeArrowheads="1"/>
          </p:cNvSpPr>
          <p:nvPr/>
        </p:nvSpPr>
        <p:spPr bwMode="auto">
          <a:xfrm>
            <a:off x="1117600" y="1803400"/>
            <a:ext cx="7391400" cy="1546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A third useful counting rule enables us to count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number of experimental outcomes when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objects are to be selected from a set of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objects,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where the order of selection is important.</a:t>
            </a:r>
          </a:p>
        </p:txBody>
      </p:sp>
      <p:sp>
        <p:nvSpPr>
          <p:cNvPr id="143370" name="AutoShape 10"/>
          <p:cNvSpPr>
            <a:spLocks noChangeArrowheads="1"/>
          </p:cNvSpPr>
          <p:nvPr/>
        </p:nvSpPr>
        <p:spPr bwMode="auto">
          <a:xfrm rot="5400000">
            <a:off x="2516188" y="40703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433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animBg="1"/>
      <p:bldP spid="143365" grpId="0" autoUpdateAnimBg="0"/>
      <p:bldP spid="143366" grpId="0" animBg="1"/>
      <p:bldP spid="143369" grpId="0" autoUpdateAnimBg="0"/>
      <p:bldP spid="14337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690563" y="55563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Assigning Probabilities</a:t>
            </a:r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711200" y="882650"/>
            <a:ext cx="7137400" cy="723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Basic Requirements for Assigning Probabilities</a:t>
            </a:r>
          </a:p>
        </p:txBody>
      </p:sp>
      <p:sp>
        <p:nvSpPr>
          <p:cNvPr id="203780" name="Rectangle 4"/>
          <p:cNvSpPr>
            <a:spLocks noChangeArrowheads="1"/>
          </p:cNvSpPr>
          <p:nvPr/>
        </p:nvSpPr>
        <p:spPr bwMode="auto">
          <a:xfrm>
            <a:off x="1193800" y="1549400"/>
            <a:ext cx="7270750" cy="102870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1.  The probability assigned to each experimental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outcome must be between 0 and 1, inclusively.</a:t>
            </a:r>
          </a:p>
        </p:txBody>
      </p:sp>
      <p:sp>
        <p:nvSpPr>
          <p:cNvPr id="203782" name="AutoShape 6"/>
          <p:cNvSpPr>
            <a:spLocks noChangeArrowheads="1"/>
          </p:cNvSpPr>
          <p:nvPr/>
        </p:nvSpPr>
        <p:spPr bwMode="auto">
          <a:xfrm rot="5400000">
            <a:off x="776288" y="19653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783" name="AutoShape 7"/>
          <p:cNvSpPr>
            <a:spLocks noChangeArrowheads="1"/>
          </p:cNvSpPr>
          <p:nvPr/>
        </p:nvSpPr>
        <p:spPr bwMode="auto">
          <a:xfrm rot="5400000">
            <a:off x="2757488" y="30575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3786" name="Group 10"/>
          <p:cNvGrpSpPr>
            <a:grpSpLocks/>
          </p:cNvGrpSpPr>
          <p:nvPr/>
        </p:nvGrpSpPr>
        <p:grpSpPr bwMode="auto">
          <a:xfrm>
            <a:off x="3060700" y="2838450"/>
            <a:ext cx="3086100" cy="596900"/>
            <a:chOff x="1872" y="2048"/>
            <a:chExt cx="1944" cy="376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03785" name="Rectangle 9"/>
            <p:cNvSpPr>
              <a:spLocks noChangeArrowheads="1"/>
            </p:cNvSpPr>
            <p:nvPr/>
          </p:nvSpPr>
          <p:spPr bwMode="auto">
            <a:xfrm>
              <a:off x="1872" y="2048"/>
              <a:ext cx="1944" cy="376"/>
            </a:xfrm>
            <a:prstGeom prst="rect">
              <a:avLst/>
            </a:prstGeom>
            <a:gradFill rotWithShape="0">
              <a:gsLst>
                <a:gs pos="0">
                  <a:srgbClr val="336699">
                    <a:gamma/>
                    <a:shade val="46275"/>
                    <a:invGamma/>
                  </a:srgbClr>
                </a:gs>
                <a:gs pos="50000">
                  <a:srgbClr val="336699"/>
                </a:gs>
                <a:gs pos="100000">
                  <a:srgbClr val="33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784" name="Text Box 8"/>
            <p:cNvSpPr txBox="1">
              <a:spLocks noChangeArrowheads="1"/>
            </p:cNvSpPr>
            <p:nvPr/>
          </p:nvSpPr>
          <p:spPr bwMode="auto">
            <a:xfrm>
              <a:off x="1924" y="2081"/>
              <a:ext cx="182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0 </a:t>
              </a:r>
              <a:r>
                <a:rPr lang="en-US" sz="2400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&lt;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P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(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E</a:t>
              </a:r>
              <a:r>
                <a:rPr lang="en-US" sz="2400" i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i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) </a:t>
              </a:r>
              <a:r>
                <a:rPr lang="en-US" sz="2400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&lt;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1  for all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i</a:t>
              </a:r>
            </a:p>
          </p:txBody>
        </p:sp>
      </p:grpSp>
      <p:sp>
        <p:nvSpPr>
          <p:cNvPr id="203787" name="Text Box 11"/>
          <p:cNvSpPr txBox="1">
            <a:spLocks noChangeArrowheads="1"/>
          </p:cNvSpPr>
          <p:nvPr/>
        </p:nvSpPr>
        <p:spPr bwMode="auto">
          <a:xfrm>
            <a:off x="2201863" y="3576638"/>
            <a:ext cx="528955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where:</a:t>
            </a:r>
          </a:p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E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is the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 experimental outcome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 is its probability</a:t>
            </a:r>
            <a:endParaRPr lang="en-US" sz="2400" u="sng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037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037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3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3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0" grpId="0" animBg="1" autoUpdateAnimBg="0"/>
      <p:bldP spid="203782" grpId="0" animBg="1"/>
      <p:bldP spid="203783" grpId="0" animBg="1"/>
      <p:bldP spid="20378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ChangeArrowheads="1"/>
          </p:cNvSpPr>
          <p:nvPr/>
        </p:nvSpPr>
        <p:spPr bwMode="auto">
          <a:xfrm>
            <a:off x="690563" y="55563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Assigning Probabilities</a:t>
            </a:r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711200" y="882650"/>
            <a:ext cx="7137400" cy="723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Basic Requirements for Assigning Probabilities</a:t>
            </a:r>
          </a:p>
        </p:txBody>
      </p:sp>
      <p:sp>
        <p:nvSpPr>
          <p:cNvPr id="204804" name="Rectangle 4"/>
          <p:cNvSpPr>
            <a:spLocks noChangeArrowheads="1"/>
          </p:cNvSpPr>
          <p:nvPr/>
        </p:nvSpPr>
        <p:spPr bwMode="auto">
          <a:xfrm>
            <a:off x="1193800" y="1549400"/>
            <a:ext cx="7264400" cy="102870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2.  The sum of the probabilities for all experimental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outcomes must equal 1.</a:t>
            </a:r>
          </a:p>
        </p:txBody>
      </p:sp>
      <p:sp>
        <p:nvSpPr>
          <p:cNvPr id="204805" name="AutoShape 5"/>
          <p:cNvSpPr>
            <a:spLocks noChangeArrowheads="1"/>
          </p:cNvSpPr>
          <p:nvPr/>
        </p:nvSpPr>
        <p:spPr bwMode="auto">
          <a:xfrm rot="5400000">
            <a:off x="776288" y="19653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06" name="AutoShape 6"/>
          <p:cNvSpPr>
            <a:spLocks noChangeArrowheads="1"/>
          </p:cNvSpPr>
          <p:nvPr/>
        </p:nvSpPr>
        <p:spPr bwMode="auto">
          <a:xfrm rot="5400000">
            <a:off x="2224088" y="30575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4811" name="Group 11"/>
          <p:cNvGrpSpPr>
            <a:grpSpLocks/>
          </p:cNvGrpSpPr>
          <p:nvPr/>
        </p:nvGrpSpPr>
        <p:grpSpPr bwMode="auto">
          <a:xfrm>
            <a:off x="2527300" y="2838450"/>
            <a:ext cx="4267200" cy="596900"/>
            <a:chOff x="1928" y="2048"/>
            <a:chExt cx="2688" cy="376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04808" name="Rectangle 8"/>
            <p:cNvSpPr>
              <a:spLocks noChangeArrowheads="1"/>
            </p:cNvSpPr>
            <p:nvPr/>
          </p:nvSpPr>
          <p:spPr bwMode="auto">
            <a:xfrm>
              <a:off x="1928" y="2048"/>
              <a:ext cx="2688" cy="376"/>
            </a:xfrm>
            <a:prstGeom prst="rect">
              <a:avLst/>
            </a:prstGeom>
            <a:gradFill rotWithShape="0">
              <a:gsLst>
                <a:gs pos="0">
                  <a:srgbClr val="336699">
                    <a:gamma/>
                    <a:shade val="46275"/>
                    <a:invGamma/>
                  </a:srgbClr>
                </a:gs>
                <a:gs pos="50000">
                  <a:srgbClr val="336699"/>
                </a:gs>
                <a:gs pos="100000">
                  <a:srgbClr val="33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09" name="Text Box 9"/>
            <p:cNvSpPr txBox="1">
              <a:spLocks noChangeArrowheads="1"/>
            </p:cNvSpPr>
            <p:nvPr/>
          </p:nvSpPr>
          <p:spPr bwMode="auto">
            <a:xfrm>
              <a:off x="1980" y="2081"/>
              <a:ext cx="2585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>
              <a:spAutoFit/>
            </a:bodyPr>
            <a:lstStyle/>
            <a:p>
              <a:pPr algn="l"/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P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(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E</a:t>
              </a:r>
              <a:r>
                <a:rPr lang="en-US" sz="24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1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) +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P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(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E</a:t>
              </a:r>
              <a:r>
                <a:rPr lang="en-US" sz="24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2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) + . . . +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P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(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E</a:t>
              </a:r>
              <a:r>
                <a:rPr lang="en-US" sz="2400" i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n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) = 1</a:t>
              </a:r>
              <a:endPara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</p:grpSp>
      <p:sp>
        <p:nvSpPr>
          <p:cNvPr id="204810" name="Text Box 10"/>
          <p:cNvSpPr txBox="1">
            <a:spLocks noChangeArrowheads="1"/>
          </p:cNvSpPr>
          <p:nvPr/>
        </p:nvSpPr>
        <p:spPr bwMode="auto">
          <a:xfrm>
            <a:off x="1414463" y="3576638"/>
            <a:ext cx="631825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where:</a:t>
            </a:r>
          </a:p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the number of experimental outcomes</a:t>
            </a:r>
            <a:endParaRPr lang="en-US" sz="2400" u="sng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048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048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4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4" grpId="0" animBg="1" autoUpdateAnimBg="0"/>
      <p:bldP spid="204805" grpId="0" animBg="1"/>
      <p:bldP spid="204806" grpId="0" animBg="1"/>
      <p:bldP spid="20481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55563"/>
            <a:ext cx="7772400" cy="814387"/>
          </a:xfrm>
          <a:noFill/>
          <a:ln/>
        </p:spPr>
        <p:txBody>
          <a:bodyPr/>
          <a:lstStyle/>
          <a:p>
            <a:r>
              <a:rPr lang="en-US"/>
              <a:t>Assigning Probabilities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895350" y="1139825"/>
            <a:ext cx="2819400" cy="59055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Classical Method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895350" y="2720975"/>
            <a:ext cx="4191000" cy="60960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Relative Frequency Method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895350" y="4321175"/>
            <a:ext cx="2952750" cy="60960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Subjective Method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371600" y="1654175"/>
            <a:ext cx="68961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Assigning probabilities based on the assumption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of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equally likely outcomes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1371600" y="3273425"/>
            <a:ext cx="7086600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Assigning probabilities based on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experimentation</a:t>
            </a:r>
          </a:p>
          <a:p>
            <a:pPr algn="l"/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or historical data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1390650" y="4778375"/>
            <a:ext cx="6838950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Assigning probabilities based on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judgment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3324" name="AutoShape 12"/>
          <p:cNvSpPr>
            <a:spLocks noChangeArrowheads="1"/>
          </p:cNvSpPr>
          <p:nvPr/>
        </p:nvSpPr>
        <p:spPr bwMode="auto">
          <a:xfrm rot="5400000">
            <a:off x="611188" y="13462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AutoShape 13"/>
          <p:cNvSpPr>
            <a:spLocks noChangeArrowheads="1"/>
          </p:cNvSpPr>
          <p:nvPr/>
        </p:nvSpPr>
        <p:spPr bwMode="auto">
          <a:xfrm rot="5400000">
            <a:off x="611188" y="29464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AutoShape 14"/>
          <p:cNvSpPr>
            <a:spLocks noChangeArrowheads="1"/>
          </p:cNvSpPr>
          <p:nvPr/>
        </p:nvSpPr>
        <p:spPr bwMode="auto">
          <a:xfrm rot="5400000">
            <a:off x="611188" y="45656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 autoUpdateAnimBg="0"/>
      <p:bldP spid="13317" grpId="0" animBg="1" autoUpdateAnimBg="0"/>
      <p:bldP spid="13318" grpId="0" animBg="1" autoUpdateAnimBg="0"/>
      <p:bldP spid="13319" grpId="0" autoUpdateAnimBg="0"/>
      <p:bldP spid="13320" grpId="0" autoUpdateAnimBg="0"/>
      <p:bldP spid="13321" grpId="0" autoUpdateAnimBg="0"/>
      <p:bldP spid="13324" grpId="0" animBg="1"/>
      <p:bldP spid="13325" grpId="0" animBg="1"/>
      <p:bldP spid="133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182563"/>
            <a:ext cx="7772400" cy="547687"/>
          </a:xfrm>
          <a:noFill/>
          <a:ln/>
        </p:spPr>
        <p:txBody>
          <a:bodyPr/>
          <a:lstStyle/>
          <a:p>
            <a:r>
              <a:rPr lang="en-US"/>
              <a:t>Classical Method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3800" y="1495425"/>
            <a:ext cx="7143750" cy="114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     If an experiment has </a:t>
            </a:r>
            <a:r>
              <a:rPr lang="en-US" i="1"/>
              <a:t>n</a:t>
            </a:r>
            <a:r>
              <a:rPr lang="en-US"/>
              <a:t> possible outcomes, the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classical method would assign a probability of 1/</a:t>
            </a:r>
            <a:r>
              <a:rPr lang="en-US" i="1"/>
              <a:t>n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to each outcome.</a:t>
            </a:r>
          </a:p>
        </p:txBody>
      </p:sp>
      <p:sp>
        <p:nvSpPr>
          <p:cNvPr id="14580" name="Rectangle 244"/>
          <p:cNvSpPr>
            <a:spLocks noChangeArrowheads="1"/>
          </p:cNvSpPr>
          <p:nvPr/>
        </p:nvSpPr>
        <p:spPr bwMode="auto">
          <a:xfrm>
            <a:off x="1200150" y="2809875"/>
            <a:ext cx="403860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Experiment:  Rolling a die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4581" name="Rectangle 245"/>
          <p:cNvSpPr>
            <a:spLocks noChangeArrowheads="1"/>
          </p:cNvSpPr>
          <p:nvPr/>
        </p:nvSpPr>
        <p:spPr bwMode="auto">
          <a:xfrm>
            <a:off x="1200150" y="3311525"/>
            <a:ext cx="481965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Sample Space: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{1, 2, 3, 4, 5, 6}</a:t>
            </a:r>
          </a:p>
        </p:txBody>
      </p:sp>
      <p:sp>
        <p:nvSpPr>
          <p:cNvPr id="14582" name="Rectangle 246"/>
          <p:cNvSpPr>
            <a:spLocks noChangeArrowheads="1"/>
          </p:cNvSpPr>
          <p:nvPr/>
        </p:nvSpPr>
        <p:spPr bwMode="auto">
          <a:xfrm>
            <a:off x="1200150" y="3794125"/>
            <a:ext cx="550545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Probabilities:  Each sample point has a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	 1/6 chance of occurring</a:t>
            </a:r>
          </a:p>
        </p:txBody>
      </p:sp>
      <p:sp>
        <p:nvSpPr>
          <p:cNvPr id="14585" name="AutoShape 249"/>
          <p:cNvSpPr>
            <a:spLocks noChangeArrowheads="1"/>
          </p:cNvSpPr>
          <p:nvPr/>
        </p:nvSpPr>
        <p:spPr bwMode="auto">
          <a:xfrm rot="5400000">
            <a:off x="782638" y="3479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86" name="AutoShape 250"/>
          <p:cNvSpPr>
            <a:spLocks noChangeArrowheads="1"/>
          </p:cNvSpPr>
          <p:nvPr/>
        </p:nvSpPr>
        <p:spPr bwMode="auto">
          <a:xfrm rot="5400000">
            <a:off x="782638" y="39814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87" name="AutoShape 251"/>
          <p:cNvSpPr>
            <a:spLocks noChangeArrowheads="1"/>
          </p:cNvSpPr>
          <p:nvPr/>
        </p:nvSpPr>
        <p:spPr bwMode="auto">
          <a:xfrm rot="5400000">
            <a:off x="782638" y="29781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88" name="Rectangle 252"/>
          <p:cNvSpPr>
            <a:spLocks noChangeArrowheads="1"/>
          </p:cNvSpPr>
          <p:nvPr/>
        </p:nvSpPr>
        <p:spPr bwMode="auto">
          <a:xfrm>
            <a:off x="708025" y="1025525"/>
            <a:ext cx="5848350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Rolling a Die</a:t>
            </a:r>
          </a:p>
        </p:txBody>
      </p:sp>
      <p:sp>
        <p:nvSpPr>
          <p:cNvPr id="14589" name="AutoShape 253"/>
          <p:cNvSpPr>
            <a:spLocks noChangeArrowheads="1"/>
          </p:cNvSpPr>
          <p:nvPr/>
        </p:nvSpPr>
        <p:spPr bwMode="auto">
          <a:xfrm rot="5400000">
            <a:off x="782638" y="16065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5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45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45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145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1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  <p:bldP spid="14580" grpId="0" autoUpdateAnimBg="0"/>
      <p:bldP spid="14581" grpId="0" autoUpdateAnimBg="0"/>
      <p:bldP spid="14582" grpId="0" autoUpdateAnimBg="0"/>
      <p:bldP spid="14585" grpId="0" animBg="1"/>
      <p:bldP spid="14586" grpId="0" animBg="1"/>
      <p:bldP spid="14587" grpId="0" animBg="1"/>
      <p:bldP spid="1458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398713" y="3197226"/>
            <a:ext cx="4424362" cy="27559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158750"/>
            <a:ext cx="7772400" cy="604838"/>
          </a:xfrm>
          <a:noFill/>
          <a:ln/>
        </p:spPr>
        <p:txBody>
          <a:bodyPr/>
          <a:lstStyle/>
          <a:p>
            <a:r>
              <a:rPr lang="en-US"/>
              <a:t>Relative Frequency Method</a:t>
            </a:r>
          </a:p>
        </p:txBody>
      </p:sp>
      <p:sp>
        <p:nvSpPr>
          <p:cNvPr id="15439" name="Rectangle 79"/>
          <p:cNvSpPr>
            <a:spLocks noChangeArrowheads="1"/>
          </p:cNvSpPr>
          <p:nvPr/>
        </p:nvSpPr>
        <p:spPr bwMode="auto">
          <a:xfrm>
            <a:off x="2552700" y="3178175"/>
            <a:ext cx="2514600" cy="952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Number of</a:t>
            </a:r>
          </a:p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Polishers Rented</a:t>
            </a:r>
          </a:p>
        </p:txBody>
      </p:sp>
      <p:sp>
        <p:nvSpPr>
          <p:cNvPr id="15440" name="Rectangle 80"/>
          <p:cNvSpPr>
            <a:spLocks noChangeArrowheads="1"/>
          </p:cNvSpPr>
          <p:nvPr/>
        </p:nvSpPr>
        <p:spPr bwMode="auto">
          <a:xfrm>
            <a:off x="5181600" y="3197225"/>
            <a:ext cx="150495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Number</a:t>
            </a:r>
          </a:p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of Days</a:t>
            </a:r>
          </a:p>
        </p:txBody>
      </p:sp>
      <p:sp>
        <p:nvSpPr>
          <p:cNvPr id="15441" name="Rectangle 81"/>
          <p:cNvSpPr>
            <a:spLocks noChangeArrowheads="1"/>
          </p:cNvSpPr>
          <p:nvPr/>
        </p:nvSpPr>
        <p:spPr bwMode="auto">
          <a:xfrm>
            <a:off x="3619500" y="3883025"/>
            <a:ext cx="666750" cy="2152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</a:t>
            </a:r>
          </a:p>
        </p:txBody>
      </p:sp>
      <p:sp>
        <p:nvSpPr>
          <p:cNvPr id="15442" name="Rectangle 82"/>
          <p:cNvSpPr>
            <a:spLocks noChangeArrowheads="1"/>
          </p:cNvSpPr>
          <p:nvPr/>
        </p:nvSpPr>
        <p:spPr bwMode="auto">
          <a:xfrm>
            <a:off x="5543550" y="3940175"/>
            <a:ext cx="628650" cy="2038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4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6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18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10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2</a:t>
            </a:r>
          </a:p>
        </p:txBody>
      </p:sp>
      <p:sp>
        <p:nvSpPr>
          <p:cNvPr id="15443" name="AutoShape 83"/>
          <p:cNvSpPr>
            <a:spLocks noChangeArrowheads="1"/>
          </p:cNvSpPr>
          <p:nvPr/>
        </p:nvSpPr>
        <p:spPr bwMode="auto">
          <a:xfrm rot="5400000">
            <a:off x="2078038" y="45275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44" name="Rectangle 84"/>
          <p:cNvSpPr>
            <a:spLocks noChangeArrowheads="1"/>
          </p:cNvSpPr>
          <p:nvPr/>
        </p:nvSpPr>
        <p:spPr bwMode="auto">
          <a:xfrm>
            <a:off x="1184275" y="1425575"/>
            <a:ext cx="7543800" cy="1662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Lucas Tool Rental would like to assign probabilities</a:t>
            </a:r>
          </a:p>
          <a:p>
            <a:pPr algn="l">
              <a:lnSpc>
                <a:spcPct val="110000"/>
              </a:lnSpc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to the number of car polishers it rents each day.  </a:t>
            </a:r>
          </a:p>
          <a:p>
            <a:pPr algn="l">
              <a:lnSpc>
                <a:spcPct val="110000"/>
              </a:lnSpc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Office records show the following frequencies of daily</a:t>
            </a:r>
          </a:p>
          <a:p>
            <a:pPr algn="l">
              <a:lnSpc>
                <a:spcPct val="110000"/>
              </a:lnSpc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rentals for the last 40 days.</a:t>
            </a:r>
          </a:p>
        </p:txBody>
      </p:sp>
      <p:sp>
        <p:nvSpPr>
          <p:cNvPr id="15445" name="Rectangle 85"/>
          <p:cNvSpPr>
            <a:spLocks noChangeArrowheads="1"/>
          </p:cNvSpPr>
          <p:nvPr/>
        </p:nvSpPr>
        <p:spPr bwMode="auto">
          <a:xfrm>
            <a:off x="708025" y="1025525"/>
            <a:ext cx="5848350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Lucas Tool Rental</a:t>
            </a:r>
          </a:p>
        </p:txBody>
      </p:sp>
      <p:sp>
        <p:nvSpPr>
          <p:cNvPr id="15447" name="AutoShape 87"/>
          <p:cNvSpPr>
            <a:spLocks noChangeArrowheads="1"/>
          </p:cNvSpPr>
          <p:nvPr/>
        </p:nvSpPr>
        <p:spPr bwMode="auto">
          <a:xfrm rot="5400000">
            <a:off x="782638" y="16446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4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54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15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300"/>
                                        <p:tgtEl>
                                          <p:spTgt spid="15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15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300"/>
                                        <p:tgtEl>
                                          <p:spTgt spid="15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439" grpId="0" autoUpdateAnimBg="0"/>
      <p:bldP spid="15440" grpId="0" autoUpdateAnimBg="0"/>
      <p:bldP spid="15441" grpId="0" autoUpdateAnimBg="0"/>
      <p:bldP spid="15442" grpId="0" autoUpdateAnimBg="0"/>
      <p:bldP spid="15443" grpId="0" animBg="1"/>
      <p:bldP spid="15444" grpId="0" autoUpdateAnimBg="0"/>
      <p:bldP spid="154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219075"/>
            <a:ext cx="7772400" cy="700088"/>
          </a:xfrm>
          <a:noFill/>
          <a:ln/>
        </p:spPr>
        <p:txBody>
          <a:bodyPr/>
          <a:lstStyle/>
          <a:p>
            <a:r>
              <a:rPr lang="en-US"/>
              <a:t>Chapter 4</a:t>
            </a:r>
            <a:br>
              <a:rPr lang="en-US"/>
            </a:br>
            <a:r>
              <a:rPr lang="en-US"/>
              <a:t> Introduction to Probability</a:t>
            </a:r>
          </a:p>
        </p:txBody>
      </p:sp>
      <p:sp>
        <p:nvSpPr>
          <p:cNvPr id="5274" name="Rectangle 154"/>
          <p:cNvSpPr>
            <a:spLocks noChangeArrowheads="1"/>
          </p:cNvSpPr>
          <p:nvPr/>
        </p:nvSpPr>
        <p:spPr bwMode="auto">
          <a:xfrm>
            <a:off x="714375" y="1131888"/>
            <a:ext cx="6261100" cy="941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Experiments, Counting Rules, 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and Assigning Probabilities</a:t>
            </a:r>
          </a:p>
        </p:txBody>
      </p:sp>
      <p:sp>
        <p:nvSpPr>
          <p:cNvPr id="5275" name="Rectangle 155"/>
          <p:cNvSpPr>
            <a:spLocks noChangeArrowheads="1"/>
          </p:cNvSpPr>
          <p:nvPr/>
        </p:nvSpPr>
        <p:spPr bwMode="auto">
          <a:xfrm>
            <a:off x="714375" y="1995488"/>
            <a:ext cx="6070600" cy="484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Events and Their Probability</a:t>
            </a:r>
          </a:p>
        </p:txBody>
      </p:sp>
      <p:sp>
        <p:nvSpPr>
          <p:cNvPr id="5276" name="Rectangle 156"/>
          <p:cNvSpPr>
            <a:spLocks noChangeArrowheads="1"/>
          </p:cNvSpPr>
          <p:nvPr/>
        </p:nvSpPr>
        <p:spPr bwMode="auto">
          <a:xfrm>
            <a:off x="714375" y="2471738"/>
            <a:ext cx="5822950" cy="922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Some Basic Relationships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	of Probability</a:t>
            </a:r>
          </a:p>
        </p:txBody>
      </p:sp>
      <p:sp>
        <p:nvSpPr>
          <p:cNvPr id="5277" name="Rectangle 157"/>
          <p:cNvSpPr>
            <a:spLocks noChangeArrowheads="1"/>
          </p:cNvSpPr>
          <p:nvPr/>
        </p:nvSpPr>
        <p:spPr bwMode="auto">
          <a:xfrm>
            <a:off x="714375" y="3309938"/>
            <a:ext cx="5746750" cy="522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Conditional Probability</a:t>
            </a:r>
          </a:p>
        </p:txBody>
      </p:sp>
      <p:sp>
        <p:nvSpPr>
          <p:cNvPr id="5278" name="Rectangle 158"/>
          <p:cNvSpPr>
            <a:spLocks noChangeArrowheads="1"/>
          </p:cNvSpPr>
          <p:nvPr/>
        </p:nvSpPr>
        <p:spPr bwMode="auto">
          <a:xfrm>
            <a:off x="714375" y="3786188"/>
            <a:ext cx="5880100" cy="522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Bayes’ Theorem</a:t>
            </a:r>
          </a:p>
        </p:txBody>
      </p:sp>
      <p:sp>
        <p:nvSpPr>
          <p:cNvPr id="5279" name="AutoShape 159"/>
          <p:cNvSpPr>
            <a:spLocks noChangeArrowheads="1"/>
          </p:cNvSpPr>
          <p:nvPr/>
        </p:nvSpPr>
        <p:spPr bwMode="auto">
          <a:xfrm rot="5400000">
            <a:off x="515938" y="12604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280" name="AutoShape 160"/>
          <p:cNvSpPr>
            <a:spLocks noChangeArrowheads="1"/>
          </p:cNvSpPr>
          <p:nvPr/>
        </p:nvSpPr>
        <p:spPr bwMode="auto">
          <a:xfrm rot="5400000">
            <a:off x="515938" y="21240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281" name="AutoShape 161"/>
          <p:cNvSpPr>
            <a:spLocks noChangeArrowheads="1"/>
          </p:cNvSpPr>
          <p:nvPr/>
        </p:nvSpPr>
        <p:spPr bwMode="auto">
          <a:xfrm rot="5400000">
            <a:off x="515938" y="26003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282" name="AutoShape 162"/>
          <p:cNvSpPr>
            <a:spLocks noChangeArrowheads="1"/>
          </p:cNvSpPr>
          <p:nvPr/>
        </p:nvSpPr>
        <p:spPr bwMode="auto">
          <a:xfrm rot="5400000">
            <a:off x="515938" y="34321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283" name="AutoShape 163"/>
          <p:cNvSpPr>
            <a:spLocks noChangeArrowheads="1"/>
          </p:cNvSpPr>
          <p:nvPr/>
        </p:nvSpPr>
        <p:spPr bwMode="auto">
          <a:xfrm rot="5400000">
            <a:off x="515938" y="39147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2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52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52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52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52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4" grpId="0" autoUpdateAnimBg="0"/>
      <p:bldP spid="5275" grpId="0" autoUpdateAnimBg="0"/>
      <p:bldP spid="5276" grpId="0" autoUpdateAnimBg="0"/>
      <p:bldP spid="5277" grpId="0" autoUpdateAnimBg="0"/>
      <p:bldP spid="5278" grpId="0" autoUpdateAnimBg="0"/>
      <p:bldP spid="5279" grpId="0" animBg="1"/>
      <p:bldP spid="5280" grpId="0" animBg="1"/>
      <p:bldP spid="5281" grpId="0" animBg="1"/>
      <p:bldP spid="5282" grpId="0" animBg="1"/>
      <p:bldP spid="528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41" name="Rectangle 157"/>
          <p:cNvSpPr>
            <a:spLocks noChangeArrowheads="1"/>
          </p:cNvSpPr>
          <p:nvPr/>
        </p:nvSpPr>
        <p:spPr bwMode="auto">
          <a:xfrm>
            <a:off x="1617663" y="2851150"/>
            <a:ext cx="6081712" cy="317817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92200" y="1533525"/>
            <a:ext cx="7594600" cy="133826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	Each probability assignment is given by dividing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the frequency (number of days) by the total frequency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(total number of days).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690563" y="158750"/>
            <a:ext cx="7772400" cy="604838"/>
          </a:xfrm>
          <a:noFill/>
          <a:ln/>
        </p:spPr>
        <p:txBody>
          <a:bodyPr/>
          <a:lstStyle/>
          <a:p>
            <a:r>
              <a:rPr lang="en-US"/>
              <a:t>Relative Frequency Method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7391400" y="4422775"/>
            <a:ext cx="1066800" cy="495300"/>
          </a:xfrm>
          <a:prstGeom prst="wedgeRoundRectCallout">
            <a:avLst>
              <a:gd name="adj1" fmla="val -94644"/>
              <a:gd name="adj2" fmla="val -145514"/>
              <a:gd name="adj3" fmla="val 16667"/>
            </a:avLst>
          </a:prstGeom>
          <a:gradFill rotWithShape="0">
            <a:gsLst>
              <a:gs pos="0">
                <a:srgbClr val="808080">
                  <a:gamma/>
                  <a:shade val="46275"/>
                  <a:invGamma/>
                </a:srgbClr>
              </a:gs>
              <a:gs pos="50000">
                <a:srgbClr val="808080"/>
              </a:gs>
              <a:gs pos="100000">
                <a:srgbClr val="808080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4/40</a:t>
            </a:r>
          </a:p>
        </p:txBody>
      </p:sp>
      <p:sp>
        <p:nvSpPr>
          <p:cNvPr id="16535" name="Rectangle 151"/>
          <p:cNvSpPr>
            <a:spLocks noChangeArrowheads="1"/>
          </p:cNvSpPr>
          <p:nvPr/>
        </p:nvSpPr>
        <p:spPr bwMode="auto">
          <a:xfrm>
            <a:off x="5810250" y="3279775"/>
            <a:ext cx="1752600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Probability</a:t>
            </a:r>
          </a:p>
        </p:txBody>
      </p:sp>
      <p:sp>
        <p:nvSpPr>
          <p:cNvPr id="16536" name="Rectangle 152"/>
          <p:cNvSpPr>
            <a:spLocks noChangeArrowheads="1"/>
          </p:cNvSpPr>
          <p:nvPr/>
        </p:nvSpPr>
        <p:spPr bwMode="auto">
          <a:xfrm>
            <a:off x="1733550" y="2860675"/>
            <a:ext cx="2514600" cy="952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Number of</a:t>
            </a:r>
          </a:p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Polishers Rented</a:t>
            </a:r>
          </a:p>
        </p:txBody>
      </p:sp>
      <p:sp>
        <p:nvSpPr>
          <p:cNvPr id="16537" name="Rectangle 153"/>
          <p:cNvSpPr>
            <a:spLocks noChangeArrowheads="1"/>
          </p:cNvSpPr>
          <p:nvPr/>
        </p:nvSpPr>
        <p:spPr bwMode="auto">
          <a:xfrm>
            <a:off x="4286250" y="2879725"/>
            <a:ext cx="150495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Number</a:t>
            </a:r>
          </a:p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of Days</a:t>
            </a:r>
          </a:p>
        </p:txBody>
      </p:sp>
      <p:sp>
        <p:nvSpPr>
          <p:cNvPr id="16538" name="Rectangle 154"/>
          <p:cNvSpPr>
            <a:spLocks noChangeArrowheads="1"/>
          </p:cNvSpPr>
          <p:nvPr/>
        </p:nvSpPr>
        <p:spPr bwMode="auto">
          <a:xfrm>
            <a:off x="2800350" y="3603625"/>
            <a:ext cx="666750" cy="2152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</a:t>
            </a:r>
          </a:p>
        </p:txBody>
      </p:sp>
      <p:sp>
        <p:nvSpPr>
          <p:cNvPr id="16539" name="Rectangle 155"/>
          <p:cNvSpPr>
            <a:spLocks noChangeArrowheads="1"/>
          </p:cNvSpPr>
          <p:nvPr/>
        </p:nvSpPr>
        <p:spPr bwMode="auto">
          <a:xfrm>
            <a:off x="4667250" y="3660775"/>
            <a:ext cx="628650" cy="240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4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6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18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10</a:t>
            </a:r>
          </a:p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2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40</a:t>
            </a:r>
          </a:p>
        </p:txBody>
      </p:sp>
      <p:sp>
        <p:nvSpPr>
          <p:cNvPr id="16540" name="Rectangle 156"/>
          <p:cNvSpPr>
            <a:spLocks noChangeArrowheads="1"/>
          </p:cNvSpPr>
          <p:nvPr/>
        </p:nvSpPr>
        <p:spPr bwMode="auto">
          <a:xfrm>
            <a:off x="6286500" y="3660775"/>
            <a:ext cx="628650" cy="2381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.10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.15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.45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.25</a:t>
            </a:r>
          </a:p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.05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1.00</a:t>
            </a:r>
          </a:p>
        </p:txBody>
      </p:sp>
      <p:sp>
        <p:nvSpPr>
          <p:cNvPr id="16542" name="AutoShape 158"/>
          <p:cNvSpPr>
            <a:spLocks noChangeArrowheads="1"/>
          </p:cNvSpPr>
          <p:nvPr/>
        </p:nvSpPr>
        <p:spPr bwMode="auto">
          <a:xfrm rot="5400000">
            <a:off x="1354138" y="44005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43" name="AutoShape 159"/>
          <p:cNvSpPr>
            <a:spLocks noChangeArrowheads="1"/>
          </p:cNvSpPr>
          <p:nvPr/>
        </p:nvSpPr>
        <p:spPr bwMode="auto">
          <a:xfrm rot="16200000" flipH="1">
            <a:off x="7716838" y="38671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2" name="Rectangle 308"/>
          <p:cNvSpPr>
            <a:spLocks noChangeArrowheads="1"/>
          </p:cNvSpPr>
          <p:nvPr/>
        </p:nvSpPr>
        <p:spPr bwMode="auto">
          <a:xfrm>
            <a:off x="708025" y="1025525"/>
            <a:ext cx="5848350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Lucas Tool Rental</a:t>
            </a:r>
          </a:p>
        </p:txBody>
      </p:sp>
      <p:sp>
        <p:nvSpPr>
          <p:cNvPr id="16693" name="AutoShape 309"/>
          <p:cNvSpPr>
            <a:spLocks noChangeArrowheads="1"/>
          </p:cNvSpPr>
          <p:nvPr/>
        </p:nvSpPr>
        <p:spPr bwMode="auto">
          <a:xfrm rot="5400000">
            <a:off x="782638" y="16446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6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65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16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300"/>
                                        <p:tgtEl>
                                          <p:spTgt spid="16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16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300"/>
                                        <p:tgtEl>
                                          <p:spTgt spid="16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800"/>
                            </p:stCondLst>
                            <p:childTnLst>
                              <p:par>
                                <p:cTn id="39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500"/>
                                        <p:tgtEl>
                                          <p:spTgt spid="16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300"/>
                            </p:stCondLst>
                            <p:childTnLst>
                              <p:par>
                                <p:cTn id="43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5" dur="500"/>
                                        <p:tgtEl>
                                          <p:spTgt spid="165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300"/>
                                        <p:tgtEl>
                                          <p:spTgt spid="16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3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41" grpId="0" animBg="1"/>
      <p:bldP spid="16386" grpId="0" autoUpdateAnimBg="0"/>
      <p:bldP spid="16389" grpId="0" animBg="1" autoUpdateAnimBg="0"/>
      <p:bldP spid="16535" grpId="0" autoUpdateAnimBg="0"/>
      <p:bldP spid="16536" grpId="0" autoUpdateAnimBg="0"/>
      <p:bldP spid="16537" grpId="0" autoUpdateAnimBg="0"/>
      <p:bldP spid="16538" grpId="0" autoUpdateAnimBg="0"/>
      <p:bldP spid="16539" grpId="0" autoUpdateAnimBg="0"/>
      <p:bldP spid="16540" grpId="0" autoUpdateAnimBg="0"/>
      <p:bldP spid="16542" grpId="0" animBg="1"/>
      <p:bldP spid="16543" grpId="0" animBg="1"/>
      <p:bldP spid="1669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134938"/>
            <a:ext cx="7772400" cy="642937"/>
          </a:xfrm>
          <a:noFill/>
          <a:ln/>
        </p:spPr>
        <p:txBody>
          <a:bodyPr/>
          <a:lstStyle/>
          <a:p>
            <a:r>
              <a:rPr lang="en-US"/>
              <a:t>Subjective Method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704850" y="942975"/>
            <a:ext cx="7905750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When economic conditions and a company’s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circumstances change rapidly it might be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inappropriate to assign probabilities based solely on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historical data.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704850" y="2619375"/>
            <a:ext cx="7886700" cy="156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We can use any data available as well as our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experience and intuition, but ultimately a probability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value should express our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degree of belief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that the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experimental outcome will occur.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704850" y="4105275"/>
            <a:ext cx="78867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The best probability estimates often are obtained by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combining the estimates from the classical or relative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frequency approach with the subjective estimate.</a:t>
            </a: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 rot="5400000">
            <a:off x="534988" y="27432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 rot="5400000">
            <a:off x="534988" y="43561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 rot="5400000">
            <a:off x="534988" y="1155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3" grpId="0" autoUpdateAnimBg="0"/>
      <p:bldP spid="17414" grpId="0" autoUpdateAnimBg="0"/>
      <p:bldP spid="17416" grpId="0" animBg="1"/>
      <p:bldP spid="17417" grpId="0" animBg="1"/>
      <p:bldP spid="174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071563" y="1993900"/>
            <a:ext cx="7140575" cy="3922713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125413"/>
            <a:ext cx="7772400" cy="674687"/>
          </a:xfrm>
          <a:noFill/>
          <a:ln/>
        </p:spPr>
        <p:txBody>
          <a:bodyPr/>
          <a:lstStyle/>
          <a:p>
            <a:r>
              <a:rPr lang="en-US" dirty="0"/>
              <a:t>Subjective Method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520825"/>
            <a:ext cx="7772400" cy="4984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An analyst made the following probability estimates.</a:t>
            </a:r>
          </a:p>
        </p:txBody>
      </p:sp>
      <p:sp>
        <p:nvSpPr>
          <p:cNvPr id="18469" name="Rectangle 37"/>
          <p:cNvSpPr>
            <a:spLocks noChangeArrowheads="1"/>
          </p:cNvSpPr>
          <p:nvPr/>
        </p:nvSpPr>
        <p:spPr bwMode="auto">
          <a:xfrm>
            <a:off x="1181100" y="2047875"/>
            <a:ext cx="2590800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Exper.  Outcome</a:t>
            </a:r>
          </a:p>
        </p:txBody>
      </p:sp>
      <p:sp>
        <p:nvSpPr>
          <p:cNvPr id="18470" name="Rectangle 38"/>
          <p:cNvSpPr>
            <a:spLocks noChangeArrowheads="1"/>
          </p:cNvSpPr>
          <p:nvPr/>
        </p:nvSpPr>
        <p:spPr bwMode="auto">
          <a:xfrm>
            <a:off x="3829050" y="2047875"/>
            <a:ext cx="2362200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Net Gain </a:t>
            </a:r>
            <a:r>
              <a:rPr lang="en-US" sz="20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or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Loss</a:t>
            </a:r>
          </a:p>
        </p:txBody>
      </p:sp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6229350" y="2047875"/>
            <a:ext cx="1866900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Probability</a:t>
            </a: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auto">
          <a:xfrm>
            <a:off x="1905000" y="2428875"/>
            <a:ext cx="1238250" cy="346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(10,  8)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(10,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(5,  8)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(5,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(0,  8)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(0,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20,  8)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20,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2)</a:t>
            </a:r>
          </a:p>
        </p:txBody>
      </p:sp>
      <p:sp>
        <p:nvSpPr>
          <p:cNvPr id="18473" name="Rectangle 41"/>
          <p:cNvSpPr>
            <a:spLocks noChangeArrowheads="1"/>
          </p:cNvSpPr>
          <p:nvPr/>
        </p:nvSpPr>
        <p:spPr bwMode="auto">
          <a:xfrm>
            <a:off x="3771900" y="2486025"/>
            <a:ext cx="2400300" cy="3390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$18,000  Gain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$8,000  Gain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$13,000  Gain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$3,000  Gain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$8,000  Gain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$2,000  Loss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$12,000  Loss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$22,000  Loss</a:t>
            </a:r>
          </a:p>
        </p:txBody>
      </p:sp>
      <p:sp>
        <p:nvSpPr>
          <p:cNvPr id="18474" name="Rectangle 42"/>
          <p:cNvSpPr>
            <a:spLocks noChangeArrowheads="1"/>
          </p:cNvSpPr>
          <p:nvPr/>
        </p:nvSpPr>
        <p:spPr bwMode="auto">
          <a:xfrm>
            <a:off x="6781800" y="2505075"/>
            <a:ext cx="704850" cy="3314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.20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.08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.16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.26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.10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.12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.02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.06</a:t>
            </a:r>
          </a:p>
        </p:txBody>
      </p:sp>
      <p:sp>
        <p:nvSpPr>
          <p:cNvPr id="18475" name="AutoShape 43"/>
          <p:cNvSpPr>
            <a:spLocks noChangeArrowheads="1"/>
          </p:cNvSpPr>
          <p:nvPr/>
        </p:nvSpPr>
        <p:spPr bwMode="auto">
          <a:xfrm rot="5400000">
            <a:off x="782638" y="16383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6" name="Rectangle 44"/>
          <p:cNvSpPr>
            <a:spLocks noChangeArrowheads="1"/>
          </p:cNvSpPr>
          <p:nvPr/>
        </p:nvSpPr>
        <p:spPr bwMode="auto">
          <a:xfrm>
            <a:off x="712788" y="1025525"/>
            <a:ext cx="5360987" cy="550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Bradley Investments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84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500"/>
                            </p:stCondLst>
                            <p:childTnLst>
                              <p:par>
                                <p:cTn id="3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5" grpId="0" autoUpdateAnimBg="0"/>
      <p:bldP spid="18469" grpId="0" autoUpdateAnimBg="0"/>
      <p:bldP spid="18470" grpId="0" autoUpdateAnimBg="0"/>
      <p:bldP spid="18471" grpId="0" autoUpdateAnimBg="0"/>
      <p:bldP spid="18472" grpId="0" autoUpdateAnimBg="0"/>
      <p:bldP spid="18473" grpId="0" autoUpdateAnimBg="0"/>
      <p:bldP spid="18474" grpId="0" autoUpdateAnimBg="0"/>
      <p:bldP spid="1847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952500" y="1133475"/>
            <a:ext cx="7258050" cy="66675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An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event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is a collection of sample points.</a:t>
            </a:r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952500" y="1933575"/>
            <a:ext cx="7258050" cy="100965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probability of any event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equal to the sum of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probabilities of the sample points in the event.</a:t>
            </a:r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952500" y="3076575"/>
            <a:ext cx="7258050" cy="135255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If we can identify all the sample points of an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experiment and assign a probability to each, we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can compute the probability of an event.</a:t>
            </a:r>
          </a:p>
        </p:txBody>
      </p:sp>
      <p:sp>
        <p:nvSpPr>
          <p:cNvPr id="145413" name="AutoShape 5"/>
          <p:cNvSpPr>
            <a:spLocks noChangeArrowheads="1"/>
          </p:cNvSpPr>
          <p:nvPr/>
        </p:nvSpPr>
        <p:spPr bwMode="auto">
          <a:xfrm rot="5400000">
            <a:off x="668338" y="13970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4" name="AutoShape 6"/>
          <p:cNvSpPr>
            <a:spLocks noChangeArrowheads="1"/>
          </p:cNvSpPr>
          <p:nvPr/>
        </p:nvSpPr>
        <p:spPr bwMode="auto">
          <a:xfrm rot="5400000">
            <a:off x="668338" y="23304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5" name="AutoShape 7"/>
          <p:cNvSpPr>
            <a:spLocks noChangeArrowheads="1"/>
          </p:cNvSpPr>
          <p:nvPr/>
        </p:nvSpPr>
        <p:spPr bwMode="auto">
          <a:xfrm rot="5400000">
            <a:off x="668338" y="36449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ChangeArrowheads="1"/>
          </p:cNvSpPr>
          <p:nvPr/>
        </p:nvSpPr>
        <p:spPr bwMode="auto">
          <a:xfrm>
            <a:off x="687388" y="134938"/>
            <a:ext cx="7772400" cy="642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Events and Their Probabilities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454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454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 animBg="1" autoUpdateAnimBg="0"/>
      <p:bldP spid="145411" grpId="0" animBg="1" autoUpdateAnimBg="0"/>
      <p:bldP spid="145412" grpId="0" animBg="1" autoUpdateAnimBg="0"/>
      <p:bldP spid="145413" grpId="0" animBg="1"/>
      <p:bldP spid="145414" grpId="0" animBg="1"/>
      <p:bldP spid="1454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8" name="Rectangle 38"/>
          <p:cNvSpPr>
            <a:spLocks noChangeArrowheads="1"/>
          </p:cNvSpPr>
          <p:nvPr/>
        </p:nvSpPr>
        <p:spPr bwMode="auto">
          <a:xfrm>
            <a:off x="1143000" y="1584325"/>
            <a:ext cx="6915150" cy="249237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Events and Their Probabilities</a:t>
            </a:r>
          </a:p>
        </p:txBody>
      </p:sp>
      <p:sp>
        <p:nvSpPr>
          <p:cNvPr id="20516" name="Rectangle 36"/>
          <p:cNvSpPr>
            <a:spLocks noChangeArrowheads="1"/>
          </p:cNvSpPr>
          <p:nvPr/>
        </p:nvSpPr>
        <p:spPr bwMode="auto">
          <a:xfrm>
            <a:off x="1282700" y="1714500"/>
            <a:ext cx="672465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Markley Oil Profitable</a:t>
            </a:r>
          </a:p>
        </p:txBody>
      </p:sp>
      <p:sp>
        <p:nvSpPr>
          <p:cNvPr id="20519" name="Oval 39"/>
          <p:cNvSpPr>
            <a:spLocks noChangeArrowheads="1"/>
          </p:cNvSpPr>
          <p:nvPr/>
        </p:nvSpPr>
        <p:spPr bwMode="auto">
          <a:xfrm>
            <a:off x="2895600" y="3524250"/>
            <a:ext cx="647700" cy="4381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0" name="Rectangle 40"/>
          <p:cNvSpPr>
            <a:spLocks noChangeArrowheads="1"/>
          </p:cNvSpPr>
          <p:nvPr/>
        </p:nvSpPr>
        <p:spPr bwMode="auto">
          <a:xfrm>
            <a:off x="1981200" y="2114550"/>
            <a:ext cx="50673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{(10, 8), (10,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2), (5, 8), (5,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2)}</a:t>
            </a:r>
          </a:p>
        </p:txBody>
      </p:sp>
      <p:sp>
        <p:nvSpPr>
          <p:cNvPr id="20521" name="Rectangle 41"/>
          <p:cNvSpPr>
            <a:spLocks noChangeArrowheads="1"/>
          </p:cNvSpPr>
          <p:nvPr/>
        </p:nvSpPr>
        <p:spPr bwMode="auto">
          <a:xfrm>
            <a:off x="1727200" y="2590800"/>
            <a:ext cx="62865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(10, 8)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(10,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(5, 8)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(5,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2)</a:t>
            </a:r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2451100" y="3086100"/>
            <a:ext cx="3086100" cy="438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.20 + .08 + .16 + .26</a:t>
            </a:r>
          </a:p>
        </p:txBody>
      </p:sp>
      <p:sp>
        <p:nvSpPr>
          <p:cNvPr id="20523" name="Rectangle 43"/>
          <p:cNvSpPr>
            <a:spLocks noChangeArrowheads="1"/>
          </p:cNvSpPr>
          <p:nvPr/>
        </p:nvSpPr>
        <p:spPr bwMode="auto">
          <a:xfrm>
            <a:off x="2400300" y="3486150"/>
            <a:ext cx="11811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  .70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0524" name="AutoShape 44"/>
          <p:cNvSpPr>
            <a:spLocks noChangeArrowheads="1"/>
          </p:cNvSpPr>
          <p:nvPr/>
        </p:nvSpPr>
        <p:spPr bwMode="auto">
          <a:xfrm rot="5400000">
            <a:off x="782638" y="23399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5" name="AutoShape 45"/>
          <p:cNvSpPr>
            <a:spLocks noChangeArrowheads="1"/>
          </p:cNvSpPr>
          <p:nvPr/>
        </p:nvSpPr>
        <p:spPr bwMode="auto">
          <a:xfrm rot="5400000">
            <a:off x="782638" y="27971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6" name="AutoShape 46"/>
          <p:cNvSpPr>
            <a:spLocks noChangeArrowheads="1"/>
          </p:cNvSpPr>
          <p:nvPr/>
        </p:nvSpPr>
        <p:spPr bwMode="auto">
          <a:xfrm rot="5400000">
            <a:off x="782638" y="19208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7" name="AutoShape 47"/>
          <p:cNvSpPr>
            <a:spLocks noChangeArrowheads="1"/>
          </p:cNvSpPr>
          <p:nvPr/>
        </p:nvSpPr>
        <p:spPr bwMode="auto">
          <a:xfrm rot="5400000">
            <a:off x="782638" y="32353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9" name="Rectangle 49"/>
          <p:cNvSpPr>
            <a:spLocks noChangeArrowheads="1"/>
          </p:cNvSpPr>
          <p:nvPr/>
        </p:nvSpPr>
        <p:spPr bwMode="auto">
          <a:xfrm>
            <a:off x="712788" y="1016000"/>
            <a:ext cx="5360987" cy="550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Bradley Investments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300"/>
                                        <p:tgtEl>
                                          <p:spTgt spid="2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600"/>
                            </p:stCondLst>
                            <p:childTnLst>
                              <p:par>
                                <p:cTn id="4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3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8" grpId="0" animBg="1" autoUpdateAnimBg="0"/>
      <p:bldP spid="20516" grpId="0" autoUpdateAnimBg="0"/>
      <p:bldP spid="20519" grpId="0" animBg="1"/>
      <p:bldP spid="20520" grpId="0" autoUpdateAnimBg="0"/>
      <p:bldP spid="20521" grpId="0" autoUpdateAnimBg="0"/>
      <p:bldP spid="20522" grpId="0" autoUpdateAnimBg="0"/>
      <p:bldP spid="20523" grpId="0" autoUpdateAnimBg="0"/>
      <p:bldP spid="20524" grpId="0" animBg="1"/>
      <p:bldP spid="20525" grpId="0" animBg="1"/>
      <p:bldP spid="20526" grpId="0" animBg="1"/>
      <p:bldP spid="2052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Events and Their Probabilities</a:t>
            </a:r>
          </a:p>
        </p:txBody>
      </p:sp>
      <p:sp>
        <p:nvSpPr>
          <p:cNvPr id="147492" name="Rectangle 36"/>
          <p:cNvSpPr>
            <a:spLocks noChangeArrowheads="1"/>
          </p:cNvSpPr>
          <p:nvPr/>
        </p:nvSpPr>
        <p:spPr bwMode="auto">
          <a:xfrm>
            <a:off x="1143000" y="1584325"/>
            <a:ext cx="6910388" cy="249237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47493" name="Rectangle 37"/>
          <p:cNvSpPr>
            <a:spLocks noChangeArrowheads="1"/>
          </p:cNvSpPr>
          <p:nvPr/>
        </p:nvSpPr>
        <p:spPr bwMode="auto">
          <a:xfrm>
            <a:off x="1285875" y="1714500"/>
            <a:ext cx="672465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Collins Mining Profitable</a:t>
            </a:r>
          </a:p>
        </p:txBody>
      </p:sp>
      <p:sp>
        <p:nvSpPr>
          <p:cNvPr id="147494" name="Oval 38"/>
          <p:cNvSpPr>
            <a:spLocks noChangeArrowheads="1"/>
          </p:cNvSpPr>
          <p:nvPr/>
        </p:nvSpPr>
        <p:spPr bwMode="auto">
          <a:xfrm>
            <a:off x="2828925" y="3524250"/>
            <a:ext cx="647700" cy="4381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95" name="Rectangle 39"/>
          <p:cNvSpPr>
            <a:spLocks noChangeArrowheads="1"/>
          </p:cNvSpPr>
          <p:nvPr/>
        </p:nvSpPr>
        <p:spPr bwMode="auto">
          <a:xfrm>
            <a:off x="1962150" y="2114550"/>
            <a:ext cx="485775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{(10, 8), (5, 8), (0, 8), (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20, 8)}</a:t>
            </a:r>
          </a:p>
        </p:txBody>
      </p:sp>
      <p:sp>
        <p:nvSpPr>
          <p:cNvPr id="147496" name="Rectangle 40"/>
          <p:cNvSpPr>
            <a:spLocks noChangeArrowheads="1"/>
          </p:cNvSpPr>
          <p:nvPr/>
        </p:nvSpPr>
        <p:spPr bwMode="auto">
          <a:xfrm>
            <a:off x="1543050" y="2590800"/>
            <a:ext cx="638175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(10, 8)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(5, 8)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(0, 8)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20, 8)</a:t>
            </a:r>
          </a:p>
        </p:txBody>
      </p:sp>
      <p:sp>
        <p:nvSpPr>
          <p:cNvPr id="147497" name="Rectangle 41"/>
          <p:cNvSpPr>
            <a:spLocks noChangeArrowheads="1"/>
          </p:cNvSpPr>
          <p:nvPr/>
        </p:nvSpPr>
        <p:spPr bwMode="auto">
          <a:xfrm>
            <a:off x="2295525" y="3086100"/>
            <a:ext cx="3238500" cy="438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.20 + .16 + .10 + .02</a:t>
            </a:r>
          </a:p>
        </p:txBody>
      </p:sp>
      <p:sp>
        <p:nvSpPr>
          <p:cNvPr id="147498" name="Rectangle 42"/>
          <p:cNvSpPr>
            <a:spLocks noChangeArrowheads="1"/>
          </p:cNvSpPr>
          <p:nvPr/>
        </p:nvSpPr>
        <p:spPr bwMode="auto">
          <a:xfrm>
            <a:off x="2324100" y="3486150"/>
            <a:ext cx="11811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  .48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47499" name="AutoShape 43"/>
          <p:cNvSpPr>
            <a:spLocks noChangeArrowheads="1"/>
          </p:cNvSpPr>
          <p:nvPr/>
        </p:nvSpPr>
        <p:spPr bwMode="auto">
          <a:xfrm rot="5400000">
            <a:off x="782638" y="23399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500" name="AutoShape 44"/>
          <p:cNvSpPr>
            <a:spLocks noChangeArrowheads="1"/>
          </p:cNvSpPr>
          <p:nvPr/>
        </p:nvSpPr>
        <p:spPr bwMode="auto">
          <a:xfrm rot="5400000">
            <a:off x="782638" y="27971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501" name="AutoShape 45"/>
          <p:cNvSpPr>
            <a:spLocks noChangeArrowheads="1"/>
          </p:cNvSpPr>
          <p:nvPr/>
        </p:nvSpPr>
        <p:spPr bwMode="auto">
          <a:xfrm rot="5400000">
            <a:off x="782638" y="19208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502" name="AutoShape 46"/>
          <p:cNvSpPr>
            <a:spLocks noChangeArrowheads="1"/>
          </p:cNvSpPr>
          <p:nvPr/>
        </p:nvSpPr>
        <p:spPr bwMode="auto">
          <a:xfrm rot="5400000">
            <a:off x="782638" y="32353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504" name="Rectangle 48"/>
          <p:cNvSpPr>
            <a:spLocks noChangeArrowheads="1"/>
          </p:cNvSpPr>
          <p:nvPr/>
        </p:nvSpPr>
        <p:spPr bwMode="auto">
          <a:xfrm>
            <a:off x="712788" y="1016000"/>
            <a:ext cx="5360987" cy="550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Bradley Investments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75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7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147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474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47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475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147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1475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300"/>
                                        <p:tgtEl>
                                          <p:spTgt spid="147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600"/>
                            </p:stCondLst>
                            <p:childTnLst>
                              <p:par>
                                <p:cTn id="4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300"/>
                                        <p:tgtEl>
                                          <p:spTgt spid="147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47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92" grpId="0" animBg="1"/>
      <p:bldP spid="147493" grpId="0" autoUpdateAnimBg="0"/>
      <p:bldP spid="147494" grpId="0" animBg="1"/>
      <p:bldP spid="147495" grpId="0" autoUpdateAnimBg="0"/>
      <p:bldP spid="147496" grpId="0" autoUpdateAnimBg="0"/>
      <p:bldP spid="147497" grpId="0" autoUpdateAnimBg="0"/>
      <p:bldP spid="147498" grpId="0" autoUpdateAnimBg="0"/>
      <p:bldP spid="147499" grpId="0" animBg="1"/>
      <p:bldP spid="147500" grpId="0" animBg="1"/>
      <p:bldP spid="147501" grpId="0" animBg="1"/>
      <p:bldP spid="14750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106363"/>
            <a:ext cx="7772400" cy="700087"/>
          </a:xfrm>
          <a:noFill/>
          <a:ln/>
        </p:spPr>
        <p:txBody>
          <a:bodyPr/>
          <a:lstStyle/>
          <a:p>
            <a:r>
              <a:rPr lang="en-US"/>
              <a:t>Some Basic Relationships of Probability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563" y="1062038"/>
            <a:ext cx="7772400" cy="14097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	There are some </a:t>
            </a:r>
            <a:r>
              <a:rPr lang="en-US" u="sng"/>
              <a:t>basic probability relationships</a:t>
            </a:r>
            <a:r>
              <a:rPr lang="en-US"/>
              <a:t> that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can be used to compute the probability of an event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without knowledge of all the sample point probabilities.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533650" y="2435225"/>
            <a:ext cx="4057650" cy="68580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Complement of an Event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533650" y="4035425"/>
            <a:ext cx="4057650" cy="68580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Intersection of Two Events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533650" y="4835525"/>
            <a:ext cx="4054475" cy="68580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Mutually Exclusive Events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533650" y="3235325"/>
            <a:ext cx="4057650" cy="68580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Union of Two Events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 rot="5400000">
            <a:off x="2249488" y="34988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 rot="5400000">
            <a:off x="2249488" y="42989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 rot="5400000">
            <a:off x="2249488" y="26987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 rot="5400000">
            <a:off x="2249488" y="51181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08" grpId="0" animBg="1" autoUpdateAnimBg="0"/>
      <p:bldP spid="21509" grpId="0" animBg="1" autoUpdateAnimBg="0"/>
      <p:bldP spid="21510" grpId="0" animBg="1" autoUpdateAnimBg="0"/>
      <p:bldP spid="21511" grpId="0" animBg="1" autoUpdateAnimBg="0"/>
      <p:bldP spid="21512" grpId="0" animBg="1"/>
      <p:bldP spid="21513" grpId="0" animBg="1"/>
      <p:bldP spid="21514" grpId="0" animBg="1"/>
      <p:bldP spid="215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952500" y="2257425"/>
            <a:ext cx="7521575" cy="66675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complement of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denoted by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baseline="4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952500" y="1133475"/>
            <a:ext cx="7524750" cy="100965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complement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of event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is defined to be the event</a:t>
            </a:r>
          </a:p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consisting of all sample points that are not in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A.</a:t>
            </a:r>
          </a:p>
        </p:txBody>
      </p:sp>
      <p:sp>
        <p:nvSpPr>
          <p:cNvPr id="150532" name="AutoShape 4"/>
          <p:cNvSpPr>
            <a:spLocks noChangeArrowheads="1"/>
          </p:cNvSpPr>
          <p:nvPr/>
        </p:nvSpPr>
        <p:spPr bwMode="auto">
          <a:xfrm rot="5400000">
            <a:off x="668338" y="15494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3" name="AutoShape 5"/>
          <p:cNvSpPr>
            <a:spLocks noChangeArrowheads="1"/>
          </p:cNvSpPr>
          <p:nvPr/>
        </p:nvSpPr>
        <p:spPr bwMode="auto">
          <a:xfrm rot="5400000">
            <a:off x="668338" y="24828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4" name="Rectangle 6"/>
          <p:cNvSpPr>
            <a:spLocks noChangeArrowheads="1"/>
          </p:cNvSpPr>
          <p:nvPr/>
        </p:nvSpPr>
        <p:spPr bwMode="auto">
          <a:xfrm>
            <a:off x="685800" y="127000"/>
            <a:ext cx="7772400" cy="66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Complement of an Event</a:t>
            </a:r>
          </a:p>
        </p:txBody>
      </p:sp>
      <p:sp>
        <p:nvSpPr>
          <p:cNvPr id="150536" name="AutoShape 8"/>
          <p:cNvSpPr>
            <a:spLocks noChangeArrowheads="1"/>
          </p:cNvSpPr>
          <p:nvPr/>
        </p:nvSpPr>
        <p:spPr bwMode="auto">
          <a:xfrm rot="5400000">
            <a:off x="2401888" y="33782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7" name="Rectangle 9"/>
          <p:cNvSpPr>
            <a:spLocks noChangeArrowheads="1"/>
          </p:cNvSpPr>
          <p:nvPr/>
        </p:nvSpPr>
        <p:spPr bwMode="auto">
          <a:xfrm>
            <a:off x="2682875" y="3216275"/>
            <a:ext cx="3732213" cy="20415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50538" name="Oval 10"/>
          <p:cNvSpPr>
            <a:spLocks noChangeArrowheads="1"/>
          </p:cNvSpPr>
          <p:nvPr/>
        </p:nvSpPr>
        <p:spPr bwMode="auto">
          <a:xfrm>
            <a:off x="3016250" y="3425825"/>
            <a:ext cx="1663700" cy="15875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39" name="Rectangle 11"/>
          <p:cNvSpPr>
            <a:spLocks noChangeArrowheads="1"/>
          </p:cNvSpPr>
          <p:nvPr/>
        </p:nvSpPr>
        <p:spPr bwMode="auto">
          <a:xfrm>
            <a:off x="3224213" y="3995738"/>
            <a:ext cx="125888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endParaRPr lang="en-US" sz="2400" i="1">
              <a:solidFill>
                <a:srgbClr val="000000"/>
              </a:solidFill>
              <a:effectLst/>
              <a:latin typeface="Book Antiqua" pitchFamily="18" charset="0"/>
            </a:endParaRPr>
          </a:p>
        </p:txBody>
      </p:sp>
      <p:sp>
        <p:nvSpPr>
          <p:cNvPr id="150540" name="Rectangle 12"/>
          <p:cNvSpPr>
            <a:spLocks noChangeArrowheads="1"/>
          </p:cNvSpPr>
          <p:nvPr/>
        </p:nvSpPr>
        <p:spPr bwMode="auto">
          <a:xfrm>
            <a:off x="5300663" y="3995738"/>
            <a:ext cx="4921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baseline="4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</a:t>
            </a:r>
            <a:endParaRPr lang="en-US" sz="2400" baseline="40000">
              <a:solidFill>
                <a:srgbClr val="000000"/>
              </a:solidFill>
              <a:effectLst/>
              <a:latin typeface="Book Antiqua" pitchFamily="18" charset="0"/>
            </a:endParaRPr>
          </a:p>
        </p:txBody>
      </p:sp>
      <p:sp>
        <p:nvSpPr>
          <p:cNvPr id="150541" name="Rectangle 13"/>
          <p:cNvSpPr>
            <a:spLocks noChangeArrowheads="1"/>
          </p:cNvSpPr>
          <p:nvPr/>
        </p:nvSpPr>
        <p:spPr bwMode="auto">
          <a:xfrm>
            <a:off x="6862763" y="3652838"/>
            <a:ext cx="1203325" cy="746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>
                <a:effectLst/>
                <a:latin typeface="Book Antiqua" pitchFamily="18" charset="0"/>
              </a:rPr>
              <a:t>Sample</a:t>
            </a:r>
          </a:p>
          <a:p>
            <a:pPr algn="l">
              <a:lnSpc>
                <a:spcPct val="90000"/>
              </a:lnSpc>
            </a:pPr>
            <a:r>
              <a:rPr lang="en-US" sz="2400">
                <a:effectLst/>
                <a:latin typeface="Book Antiqua" pitchFamily="18" charset="0"/>
              </a:rPr>
              <a:t>Space </a:t>
            </a:r>
            <a:r>
              <a:rPr lang="en-US" sz="2400" i="1">
                <a:effectLst/>
                <a:latin typeface="Book Antiqua" pitchFamily="18" charset="0"/>
              </a:rPr>
              <a:t>S</a:t>
            </a:r>
          </a:p>
        </p:txBody>
      </p:sp>
      <p:sp>
        <p:nvSpPr>
          <p:cNvPr id="150545" name="Line 17"/>
          <p:cNvSpPr>
            <a:spLocks noChangeShapeType="1"/>
          </p:cNvSpPr>
          <p:nvPr/>
        </p:nvSpPr>
        <p:spPr bwMode="auto">
          <a:xfrm flipV="1">
            <a:off x="6419850" y="4162425"/>
            <a:ext cx="400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50548" name="AutoShape 20"/>
          <p:cNvSpPr>
            <a:spLocks noChangeArrowheads="1"/>
          </p:cNvSpPr>
          <p:nvPr/>
        </p:nvSpPr>
        <p:spPr bwMode="auto">
          <a:xfrm>
            <a:off x="647700" y="4867275"/>
            <a:ext cx="1600200" cy="933450"/>
          </a:xfrm>
          <a:prstGeom prst="wedgeRoundRectCallout">
            <a:avLst>
              <a:gd name="adj1" fmla="val 74704"/>
              <a:gd name="adj2" fmla="val -91157"/>
              <a:gd name="adj3" fmla="val 16667"/>
            </a:avLst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Venn</a:t>
            </a:r>
          </a:p>
          <a:p>
            <a:pPr>
              <a:lnSpc>
                <a:spcPct val="90000"/>
              </a:lnSpc>
            </a:pPr>
            <a:r>
              <a:rPr 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Diagram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505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505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15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0" dur="500"/>
                                        <p:tgtEl>
                                          <p:spTgt spid="150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15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15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15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5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 animBg="1" autoUpdateAnimBg="0"/>
      <p:bldP spid="150531" grpId="0" animBg="1" autoUpdateAnimBg="0"/>
      <p:bldP spid="150532" grpId="0" animBg="1"/>
      <p:bldP spid="150533" grpId="0" animBg="1"/>
      <p:bldP spid="150536" grpId="0" animBg="1"/>
      <p:bldP spid="150537" grpId="0" animBg="1"/>
      <p:bldP spid="150538" grpId="0" animBg="1"/>
      <p:bldP spid="150539" grpId="0" autoUpdateAnimBg="0"/>
      <p:bldP spid="150540" grpId="0" autoUpdateAnimBg="0"/>
      <p:bldP spid="150541" grpId="0" autoUpdateAnimBg="0"/>
      <p:bldP spid="150545" grpId="0" animBg="1"/>
      <p:bldP spid="150548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62" name="Rectangle 10"/>
          <p:cNvSpPr>
            <a:spLocks noChangeArrowheads="1"/>
          </p:cNvSpPr>
          <p:nvPr/>
        </p:nvSpPr>
        <p:spPr bwMode="auto">
          <a:xfrm>
            <a:off x="2682875" y="3216275"/>
            <a:ext cx="3732213" cy="20415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952500" y="2257425"/>
            <a:ext cx="7521575" cy="66675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union of events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denoted by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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</a:t>
            </a: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952500" y="1133475"/>
            <a:ext cx="7524750" cy="100965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union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of events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the event containing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all sample points that are in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or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B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or both.</a:t>
            </a:r>
          </a:p>
        </p:txBody>
      </p:sp>
      <p:sp>
        <p:nvSpPr>
          <p:cNvPr id="151556" name="AutoShape 4"/>
          <p:cNvSpPr>
            <a:spLocks noChangeArrowheads="1"/>
          </p:cNvSpPr>
          <p:nvPr/>
        </p:nvSpPr>
        <p:spPr bwMode="auto">
          <a:xfrm rot="5400000">
            <a:off x="668338" y="15494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57" name="AutoShape 5"/>
          <p:cNvSpPr>
            <a:spLocks noChangeArrowheads="1"/>
          </p:cNvSpPr>
          <p:nvPr/>
        </p:nvSpPr>
        <p:spPr bwMode="auto">
          <a:xfrm rot="5400000">
            <a:off x="668338" y="24828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685800" y="127000"/>
            <a:ext cx="7772400" cy="66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Union of Two Events</a:t>
            </a:r>
          </a:p>
        </p:txBody>
      </p:sp>
      <p:sp>
        <p:nvSpPr>
          <p:cNvPr id="151561" name="AutoShape 9"/>
          <p:cNvSpPr>
            <a:spLocks noChangeArrowheads="1"/>
          </p:cNvSpPr>
          <p:nvPr/>
        </p:nvSpPr>
        <p:spPr bwMode="auto">
          <a:xfrm rot="5400000">
            <a:off x="2401888" y="41402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66" name="Rectangle 14"/>
          <p:cNvSpPr>
            <a:spLocks noChangeArrowheads="1"/>
          </p:cNvSpPr>
          <p:nvPr/>
        </p:nvSpPr>
        <p:spPr bwMode="auto">
          <a:xfrm>
            <a:off x="6862763" y="3652838"/>
            <a:ext cx="1203325" cy="746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>
                <a:effectLst/>
                <a:latin typeface="Book Antiqua" pitchFamily="18" charset="0"/>
              </a:rPr>
              <a:t>Sample</a:t>
            </a:r>
          </a:p>
          <a:p>
            <a:pPr algn="l">
              <a:lnSpc>
                <a:spcPct val="90000"/>
              </a:lnSpc>
            </a:pPr>
            <a:r>
              <a:rPr lang="en-US" sz="2400">
                <a:effectLst/>
                <a:latin typeface="Book Antiqua" pitchFamily="18" charset="0"/>
              </a:rPr>
              <a:t>Space </a:t>
            </a:r>
            <a:r>
              <a:rPr lang="en-US" sz="2400" i="1">
                <a:effectLst/>
                <a:latin typeface="Book Antiqua" pitchFamily="18" charset="0"/>
              </a:rPr>
              <a:t>S</a:t>
            </a:r>
          </a:p>
        </p:txBody>
      </p:sp>
      <p:sp>
        <p:nvSpPr>
          <p:cNvPr id="151567" name="Line 15"/>
          <p:cNvSpPr>
            <a:spLocks noChangeShapeType="1"/>
          </p:cNvSpPr>
          <p:nvPr/>
        </p:nvSpPr>
        <p:spPr bwMode="auto">
          <a:xfrm flipV="1">
            <a:off x="6419850" y="4162425"/>
            <a:ext cx="400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51568" name="Oval 16"/>
          <p:cNvSpPr>
            <a:spLocks noChangeArrowheads="1"/>
          </p:cNvSpPr>
          <p:nvPr/>
        </p:nvSpPr>
        <p:spPr bwMode="auto">
          <a:xfrm>
            <a:off x="3028950" y="3414713"/>
            <a:ext cx="1711325" cy="1676400"/>
          </a:xfrm>
          <a:prstGeom prst="ellipse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570" name="Rectangle 18"/>
          <p:cNvSpPr>
            <a:spLocks noChangeArrowheads="1"/>
          </p:cNvSpPr>
          <p:nvPr/>
        </p:nvSpPr>
        <p:spPr bwMode="auto">
          <a:xfrm>
            <a:off x="3097213" y="4002088"/>
            <a:ext cx="152558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endParaRPr lang="en-US" sz="2400" i="1">
              <a:effectLst/>
              <a:latin typeface="Book Antiqua" pitchFamily="18" charset="0"/>
            </a:endParaRPr>
          </a:p>
        </p:txBody>
      </p:sp>
      <p:grpSp>
        <p:nvGrpSpPr>
          <p:cNvPr id="151573" name="Group 21"/>
          <p:cNvGrpSpPr>
            <a:grpSpLocks/>
          </p:cNvGrpSpPr>
          <p:nvPr/>
        </p:nvGrpSpPr>
        <p:grpSpPr bwMode="auto">
          <a:xfrm>
            <a:off x="4370388" y="3395663"/>
            <a:ext cx="1701800" cy="1674812"/>
            <a:chOff x="2753" y="2205"/>
            <a:chExt cx="1072" cy="1055"/>
          </a:xfrm>
        </p:grpSpPr>
        <p:sp>
          <p:nvSpPr>
            <p:cNvPr id="151569" name="Oval 17"/>
            <p:cNvSpPr>
              <a:spLocks noChangeArrowheads="1"/>
            </p:cNvSpPr>
            <p:nvPr/>
          </p:nvSpPr>
          <p:spPr bwMode="auto">
            <a:xfrm>
              <a:off x="2760" y="2205"/>
              <a:ext cx="1065" cy="1055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572" name="Freeform 20"/>
            <p:cNvSpPr>
              <a:spLocks/>
            </p:cNvSpPr>
            <p:nvPr/>
          </p:nvSpPr>
          <p:spPr bwMode="auto">
            <a:xfrm>
              <a:off x="2753" y="2417"/>
              <a:ext cx="237" cy="649"/>
            </a:xfrm>
            <a:custGeom>
              <a:avLst/>
              <a:gdLst/>
              <a:ahLst/>
              <a:cxnLst>
                <a:cxn ang="0">
                  <a:pos x="110" y="0"/>
                </a:cxn>
                <a:cxn ang="0">
                  <a:pos x="98" y="18"/>
                </a:cxn>
                <a:cxn ang="0">
                  <a:pos x="84" y="40"/>
                </a:cxn>
                <a:cxn ang="0">
                  <a:pos x="70" y="62"/>
                </a:cxn>
                <a:cxn ang="0">
                  <a:pos x="50" y="92"/>
                </a:cxn>
                <a:cxn ang="0">
                  <a:pos x="40" y="118"/>
                </a:cxn>
                <a:cxn ang="0">
                  <a:pos x="32" y="141"/>
                </a:cxn>
                <a:cxn ang="0">
                  <a:pos x="23" y="168"/>
                </a:cxn>
                <a:cxn ang="0">
                  <a:pos x="14" y="194"/>
                </a:cxn>
                <a:cxn ang="0">
                  <a:pos x="10" y="218"/>
                </a:cxn>
                <a:cxn ang="0">
                  <a:pos x="6" y="246"/>
                </a:cxn>
                <a:cxn ang="0">
                  <a:pos x="2" y="272"/>
                </a:cxn>
                <a:cxn ang="0">
                  <a:pos x="0" y="302"/>
                </a:cxn>
                <a:cxn ang="0">
                  <a:pos x="0" y="330"/>
                </a:cxn>
                <a:cxn ang="0">
                  <a:pos x="2" y="358"/>
                </a:cxn>
                <a:cxn ang="0">
                  <a:pos x="6" y="388"/>
                </a:cxn>
                <a:cxn ang="0">
                  <a:pos x="10" y="414"/>
                </a:cxn>
                <a:cxn ang="0">
                  <a:pos x="18" y="438"/>
                </a:cxn>
                <a:cxn ang="0">
                  <a:pos x="26" y="464"/>
                </a:cxn>
                <a:cxn ang="0">
                  <a:pos x="36" y="488"/>
                </a:cxn>
                <a:cxn ang="0">
                  <a:pos x="48" y="514"/>
                </a:cxn>
                <a:cxn ang="0">
                  <a:pos x="60" y="540"/>
                </a:cxn>
                <a:cxn ang="0">
                  <a:pos x="74" y="560"/>
                </a:cxn>
                <a:cxn ang="0">
                  <a:pos x="84" y="582"/>
                </a:cxn>
                <a:cxn ang="0">
                  <a:pos x="102" y="604"/>
                </a:cxn>
                <a:cxn ang="0">
                  <a:pos x="122" y="622"/>
                </a:cxn>
                <a:cxn ang="0">
                  <a:pos x="138" y="598"/>
                </a:cxn>
                <a:cxn ang="0">
                  <a:pos x="156" y="572"/>
                </a:cxn>
                <a:cxn ang="0">
                  <a:pos x="172" y="546"/>
                </a:cxn>
                <a:cxn ang="0">
                  <a:pos x="186" y="514"/>
                </a:cxn>
                <a:cxn ang="0">
                  <a:pos x="196" y="492"/>
                </a:cxn>
                <a:cxn ang="0">
                  <a:pos x="204" y="472"/>
                </a:cxn>
                <a:cxn ang="0">
                  <a:pos x="212" y="450"/>
                </a:cxn>
                <a:cxn ang="0">
                  <a:pos x="218" y="426"/>
                </a:cxn>
                <a:cxn ang="0">
                  <a:pos x="224" y="402"/>
                </a:cxn>
                <a:cxn ang="0">
                  <a:pos x="226" y="378"/>
                </a:cxn>
                <a:cxn ang="0">
                  <a:pos x="228" y="354"/>
                </a:cxn>
                <a:cxn ang="0">
                  <a:pos x="230" y="324"/>
                </a:cxn>
                <a:cxn ang="0">
                  <a:pos x="230" y="286"/>
                </a:cxn>
                <a:cxn ang="0">
                  <a:pos x="226" y="256"/>
                </a:cxn>
                <a:cxn ang="0">
                  <a:pos x="222" y="232"/>
                </a:cxn>
                <a:cxn ang="0">
                  <a:pos x="220" y="206"/>
                </a:cxn>
                <a:cxn ang="0">
                  <a:pos x="212" y="180"/>
                </a:cxn>
                <a:cxn ang="0">
                  <a:pos x="204" y="154"/>
                </a:cxn>
                <a:cxn ang="0">
                  <a:pos x="194" y="126"/>
                </a:cxn>
                <a:cxn ang="0">
                  <a:pos x="184" y="100"/>
                </a:cxn>
                <a:cxn ang="0">
                  <a:pos x="168" y="70"/>
                </a:cxn>
                <a:cxn ang="0">
                  <a:pos x="152" y="44"/>
                </a:cxn>
                <a:cxn ang="0">
                  <a:pos x="138" y="22"/>
                </a:cxn>
                <a:cxn ang="0">
                  <a:pos x="120" y="6"/>
                </a:cxn>
              </a:cxnLst>
              <a:rect l="0" t="0" r="r" b="b"/>
              <a:pathLst>
                <a:path w="230" h="622">
                  <a:moveTo>
                    <a:pt x="110" y="0"/>
                  </a:moveTo>
                  <a:lnTo>
                    <a:pt x="98" y="18"/>
                  </a:lnTo>
                  <a:lnTo>
                    <a:pt x="84" y="40"/>
                  </a:lnTo>
                  <a:lnTo>
                    <a:pt x="70" y="62"/>
                  </a:lnTo>
                  <a:lnTo>
                    <a:pt x="50" y="92"/>
                  </a:lnTo>
                  <a:lnTo>
                    <a:pt x="40" y="118"/>
                  </a:lnTo>
                  <a:lnTo>
                    <a:pt x="32" y="141"/>
                  </a:lnTo>
                  <a:lnTo>
                    <a:pt x="23" y="168"/>
                  </a:lnTo>
                  <a:lnTo>
                    <a:pt x="14" y="194"/>
                  </a:lnTo>
                  <a:lnTo>
                    <a:pt x="10" y="218"/>
                  </a:lnTo>
                  <a:lnTo>
                    <a:pt x="6" y="246"/>
                  </a:lnTo>
                  <a:lnTo>
                    <a:pt x="2" y="272"/>
                  </a:lnTo>
                  <a:lnTo>
                    <a:pt x="0" y="302"/>
                  </a:lnTo>
                  <a:lnTo>
                    <a:pt x="0" y="330"/>
                  </a:lnTo>
                  <a:lnTo>
                    <a:pt x="2" y="358"/>
                  </a:lnTo>
                  <a:lnTo>
                    <a:pt x="6" y="388"/>
                  </a:lnTo>
                  <a:lnTo>
                    <a:pt x="10" y="414"/>
                  </a:lnTo>
                  <a:lnTo>
                    <a:pt x="18" y="438"/>
                  </a:lnTo>
                  <a:lnTo>
                    <a:pt x="26" y="464"/>
                  </a:lnTo>
                  <a:lnTo>
                    <a:pt x="36" y="488"/>
                  </a:lnTo>
                  <a:lnTo>
                    <a:pt x="48" y="514"/>
                  </a:lnTo>
                  <a:lnTo>
                    <a:pt x="60" y="540"/>
                  </a:lnTo>
                  <a:lnTo>
                    <a:pt x="74" y="560"/>
                  </a:lnTo>
                  <a:lnTo>
                    <a:pt x="84" y="582"/>
                  </a:lnTo>
                  <a:lnTo>
                    <a:pt x="102" y="604"/>
                  </a:lnTo>
                  <a:lnTo>
                    <a:pt x="122" y="622"/>
                  </a:lnTo>
                  <a:lnTo>
                    <a:pt x="138" y="598"/>
                  </a:lnTo>
                  <a:lnTo>
                    <a:pt x="156" y="572"/>
                  </a:lnTo>
                  <a:lnTo>
                    <a:pt x="172" y="546"/>
                  </a:lnTo>
                  <a:lnTo>
                    <a:pt x="186" y="514"/>
                  </a:lnTo>
                  <a:lnTo>
                    <a:pt x="196" y="492"/>
                  </a:lnTo>
                  <a:lnTo>
                    <a:pt x="204" y="472"/>
                  </a:lnTo>
                  <a:lnTo>
                    <a:pt x="212" y="450"/>
                  </a:lnTo>
                  <a:lnTo>
                    <a:pt x="218" y="426"/>
                  </a:lnTo>
                  <a:lnTo>
                    <a:pt x="224" y="402"/>
                  </a:lnTo>
                  <a:lnTo>
                    <a:pt x="226" y="378"/>
                  </a:lnTo>
                  <a:lnTo>
                    <a:pt x="228" y="354"/>
                  </a:lnTo>
                  <a:lnTo>
                    <a:pt x="230" y="324"/>
                  </a:lnTo>
                  <a:lnTo>
                    <a:pt x="230" y="286"/>
                  </a:lnTo>
                  <a:lnTo>
                    <a:pt x="226" y="256"/>
                  </a:lnTo>
                  <a:lnTo>
                    <a:pt x="222" y="232"/>
                  </a:lnTo>
                  <a:lnTo>
                    <a:pt x="220" y="206"/>
                  </a:lnTo>
                  <a:lnTo>
                    <a:pt x="212" y="180"/>
                  </a:lnTo>
                  <a:lnTo>
                    <a:pt x="204" y="154"/>
                  </a:lnTo>
                  <a:lnTo>
                    <a:pt x="194" y="126"/>
                  </a:lnTo>
                  <a:lnTo>
                    <a:pt x="184" y="100"/>
                  </a:lnTo>
                  <a:lnTo>
                    <a:pt x="168" y="70"/>
                  </a:lnTo>
                  <a:lnTo>
                    <a:pt x="152" y="44"/>
                  </a:lnTo>
                  <a:lnTo>
                    <a:pt x="138" y="22"/>
                  </a:lnTo>
                  <a:lnTo>
                    <a:pt x="120" y="6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1571" name="Rectangle 19"/>
          <p:cNvSpPr>
            <a:spLocks noChangeArrowheads="1"/>
          </p:cNvSpPr>
          <p:nvPr/>
        </p:nvSpPr>
        <p:spPr bwMode="auto">
          <a:xfrm>
            <a:off x="4791075" y="4008438"/>
            <a:ext cx="12239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515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15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0" dur="500"/>
                                        <p:tgtEl>
                                          <p:spTgt spid="151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15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15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15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0"/>
                            </p:stCondLst>
                            <p:childTnLst>
                              <p:par>
                                <p:cTn id="5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"/>
                                        <p:tgtEl>
                                          <p:spTgt spid="15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62" grpId="0" animBg="1"/>
      <p:bldP spid="151554" grpId="0" animBg="1" autoUpdateAnimBg="0"/>
      <p:bldP spid="151555" grpId="0" animBg="1" autoUpdateAnimBg="0"/>
      <p:bldP spid="151556" grpId="0" animBg="1"/>
      <p:bldP spid="151557" grpId="0" animBg="1"/>
      <p:bldP spid="151561" grpId="0" animBg="1"/>
      <p:bldP spid="151566" grpId="0" autoUpdateAnimBg="0"/>
      <p:bldP spid="151567" grpId="0" animBg="1"/>
      <p:bldP spid="151568" grpId="0" animBg="1"/>
      <p:bldP spid="151570" grpId="0" autoUpdateAnimBg="0"/>
      <p:bldP spid="151571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721" name="Rectangle 49"/>
          <p:cNvSpPr>
            <a:spLocks noChangeArrowheads="1"/>
          </p:cNvSpPr>
          <p:nvPr/>
        </p:nvSpPr>
        <p:spPr bwMode="auto">
          <a:xfrm>
            <a:off x="952500" y="1557338"/>
            <a:ext cx="7772400" cy="437197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685800" y="127000"/>
            <a:ext cx="7772400" cy="67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Union of Two Events</a:t>
            </a:r>
          </a:p>
        </p:txBody>
      </p:sp>
      <p:sp>
        <p:nvSpPr>
          <p:cNvPr id="156707" name="Rectangle 35"/>
          <p:cNvSpPr>
            <a:spLocks noChangeArrowheads="1"/>
          </p:cNvSpPr>
          <p:nvPr/>
        </p:nvSpPr>
        <p:spPr bwMode="auto">
          <a:xfrm>
            <a:off x="1111250" y="1687513"/>
            <a:ext cx="672465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Markley Oil Profitable</a:t>
            </a:r>
          </a:p>
        </p:txBody>
      </p:sp>
      <p:sp>
        <p:nvSpPr>
          <p:cNvPr id="156708" name="Rectangle 36"/>
          <p:cNvSpPr>
            <a:spLocks noChangeArrowheads="1"/>
          </p:cNvSpPr>
          <p:nvPr/>
        </p:nvSpPr>
        <p:spPr bwMode="auto">
          <a:xfrm>
            <a:off x="1190625" y="2144713"/>
            <a:ext cx="672465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Collins Mining Profitable</a:t>
            </a:r>
          </a:p>
        </p:txBody>
      </p:sp>
      <p:sp>
        <p:nvSpPr>
          <p:cNvPr id="156709" name="Rectangle 37"/>
          <p:cNvSpPr>
            <a:spLocks noChangeArrowheads="1"/>
          </p:cNvSpPr>
          <p:nvPr/>
        </p:nvSpPr>
        <p:spPr bwMode="auto">
          <a:xfrm>
            <a:off x="1371600" y="2544763"/>
            <a:ext cx="615315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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Markley Oil Profitable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or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Collins Mining Profitable (or both)</a:t>
            </a:r>
          </a:p>
        </p:txBody>
      </p:sp>
      <p:sp>
        <p:nvSpPr>
          <p:cNvPr id="156710" name="Rectangle 38"/>
          <p:cNvSpPr>
            <a:spLocks noChangeArrowheads="1"/>
          </p:cNvSpPr>
          <p:nvPr/>
        </p:nvSpPr>
        <p:spPr bwMode="auto">
          <a:xfrm>
            <a:off x="1295400" y="3478213"/>
            <a:ext cx="7429500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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{(10, 8), (10,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2), (5, 8), (5,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2), (0, 8), (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20, 8)}</a:t>
            </a:r>
          </a:p>
        </p:txBody>
      </p:sp>
      <p:sp>
        <p:nvSpPr>
          <p:cNvPr id="156711" name="Rectangle 39"/>
          <p:cNvSpPr>
            <a:spLocks noChangeArrowheads="1"/>
          </p:cNvSpPr>
          <p:nvPr/>
        </p:nvSpPr>
        <p:spPr bwMode="auto">
          <a:xfrm>
            <a:off x="990600" y="3973513"/>
            <a:ext cx="7029450" cy="102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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C)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(10, 8)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(10,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(5, 8)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(5,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2)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       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(0, 8)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20, 8)</a:t>
            </a:r>
          </a:p>
        </p:txBody>
      </p:sp>
      <p:sp>
        <p:nvSpPr>
          <p:cNvPr id="156712" name="Oval 40"/>
          <p:cNvSpPr>
            <a:spLocks noChangeArrowheads="1"/>
          </p:cNvSpPr>
          <p:nvPr/>
        </p:nvSpPr>
        <p:spPr bwMode="auto">
          <a:xfrm>
            <a:off x="2714625" y="5383213"/>
            <a:ext cx="647700" cy="4381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6713" name="Rectangle 41"/>
          <p:cNvSpPr>
            <a:spLocks noChangeArrowheads="1"/>
          </p:cNvSpPr>
          <p:nvPr/>
        </p:nvSpPr>
        <p:spPr bwMode="auto">
          <a:xfrm>
            <a:off x="2333625" y="4926013"/>
            <a:ext cx="4648200" cy="438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.20 + .08 + .16 + .26 + .10 + .02</a:t>
            </a:r>
          </a:p>
        </p:txBody>
      </p:sp>
      <p:sp>
        <p:nvSpPr>
          <p:cNvPr id="156714" name="Rectangle 42"/>
          <p:cNvSpPr>
            <a:spLocks noChangeArrowheads="1"/>
          </p:cNvSpPr>
          <p:nvPr/>
        </p:nvSpPr>
        <p:spPr bwMode="auto">
          <a:xfrm>
            <a:off x="2228850" y="5345113"/>
            <a:ext cx="11811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  .82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56715" name="AutoShape 43"/>
          <p:cNvSpPr>
            <a:spLocks noChangeArrowheads="1"/>
          </p:cNvSpPr>
          <p:nvPr/>
        </p:nvSpPr>
        <p:spPr bwMode="auto">
          <a:xfrm rot="5400000">
            <a:off x="687388" y="277018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16" name="AutoShape 44"/>
          <p:cNvSpPr>
            <a:spLocks noChangeArrowheads="1"/>
          </p:cNvSpPr>
          <p:nvPr/>
        </p:nvSpPr>
        <p:spPr bwMode="auto">
          <a:xfrm rot="5400000">
            <a:off x="687388" y="368458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17" name="AutoShape 45"/>
          <p:cNvSpPr>
            <a:spLocks noChangeArrowheads="1"/>
          </p:cNvSpPr>
          <p:nvPr/>
        </p:nvSpPr>
        <p:spPr bwMode="auto">
          <a:xfrm rot="5400000">
            <a:off x="687388" y="185578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18" name="AutoShape 46"/>
          <p:cNvSpPr>
            <a:spLocks noChangeArrowheads="1"/>
          </p:cNvSpPr>
          <p:nvPr/>
        </p:nvSpPr>
        <p:spPr bwMode="auto">
          <a:xfrm rot="5400000">
            <a:off x="687388" y="417988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19" name="AutoShape 47"/>
          <p:cNvSpPr>
            <a:spLocks noChangeArrowheads="1"/>
          </p:cNvSpPr>
          <p:nvPr/>
        </p:nvSpPr>
        <p:spPr bwMode="auto">
          <a:xfrm rot="5400000">
            <a:off x="687388" y="507523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22" name="Rectangle 50"/>
          <p:cNvSpPr>
            <a:spLocks noChangeArrowheads="1"/>
          </p:cNvSpPr>
          <p:nvPr/>
        </p:nvSpPr>
        <p:spPr bwMode="auto">
          <a:xfrm>
            <a:off x="712788" y="1016000"/>
            <a:ext cx="5360987" cy="550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Bradley Investments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67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6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6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156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56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567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6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156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567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6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156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567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6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156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1567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6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300"/>
                                        <p:tgtEl>
                                          <p:spTgt spid="156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400"/>
                            </p:stCondLst>
                            <p:childTnLst>
                              <p:par>
                                <p:cTn id="58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300"/>
                                        <p:tgtEl>
                                          <p:spTgt spid="156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300"/>
                            </p:stCondLst>
                            <p:childTnLst>
                              <p:par>
                                <p:cTn id="62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56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21" grpId="0" animBg="1"/>
      <p:bldP spid="156707" grpId="0" autoUpdateAnimBg="0"/>
      <p:bldP spid="156708" grpId="0" autoUpdateAnimBg="0"/>
      <p:bldP spid="156709" grpId="0" autoUpdateAnimBg="0"/>
      <p:bldP spid="156710" grpId="0" autoUpdateAnimBg="0"/>
      <p:bldP spid="156711" grpId="0" autoUpdateAnimBg="0"/>
      <p:bldP spid="156712" grpId="0" animBg="1"/>
      <p:bldP spid="156713" grpId="0" autoUpdateAnimBg="0"/>
      <p:bldP spid="156714" grpId="0" autoUpdateAnimBg="0"/>
      <p:bldP spid="156715" grpId="0" animBg="1"/>
      <p:bldP spid="156716" grpId="0" animBg="1"/>
      <p:bldP spid="156717" grpId="0" animBg="1"/>
      <p:bldP spid="156718" grpId="0" animBg="1"/>
      <p:bldP spid="1567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1026"/>
          <p:cNvSpPr>
            <a:spLocks noChangeArrowheads="1"/>
          </p:cNvSpPr>
          <p:nvPr/>
        </p:nvSpPr>
        <p:spPr bwMode="auto">
          <a:xfrm>
            <a:off x="695325" y="28575"/>
            <a:ext cx="7772400" cy="865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Uncertainties</a:t>
            </a:r>
          </a:p>
        </p:txBody>
      </p:sp>
      <p:sp>
        <p:nvSpPr>
          <p:cNvPr id="197635" name="Rectangle 1027"/>
          <p:cNvSpPr>
            <a:spLocks noChangeArrowheads="1"/>
          </p:cNvSpPr>
          <p:nvPr/>
        </p:nvSpPr>
        <p:spPr bwMode="auto">
          <a:xfrm>
            <a:off x="952500" y="1133475"/>
            <a:ext cx="7258050" cy="4165600"/>
          </a:xfrm>
          <a:prstGeom prst="rect">
            <a:avLst/>
          </a:prstGeom>
          <a:gradFill flip="none" rotWithShape="1">
            <a:gsLst>
              <a:gs pos="0">
                <a:srgbClr val="68A616">
                  <a:shade val="30000"/>
                  <a:satMod val="115000"/>
                </a:srgbClr>
              </a:gs>
              <a:gs pos="50000">
                <a:srgbClr val="68A616">
                  <a:shade val="67500"/>
                  <a:satMod val="115000"/>
                </a:srgbClr>
              </a:gs>
              <a:gs pos="100000">
                <a:srgbClr val="68A616">
                  <a:shade val="100000"/>
                  <a:satMod val="115000"/>
                </a:srgbClr>
              </a:gs>
            </a:gsLst>
            <a:lin ang="54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Managers often base their decisions on an analysis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of uncertainties such as the following:</a:t>
            </a:r>
          </a:p>
          <a:p>
            <a:pPr algn="l"/>
            <a:endParaRPr lang="en-US" sz="16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97638" name="AutoShape 1030"/>
          <p:cNvSpPr>
            <a:spLocks noChangeArrowheads="1"/>
          </p:cNvSpPr>
          <p:nvPr/>
        </p:nvSpPr>
        <p:spPr bwMode="auto">
          <a:xfrm rot="5400000">
            <a:off x="687388" y="15494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39" name="AutoShape 1031"/>
          <p:cNvSpPr>
            <a:spLocks noChangeArrowheads="1"/>
          </p:cNvSpPr>
          <p:nvPr/>
        </p:nvSpPr>
        <p:spPr bwMode="auto">
          <a:xfrm rot="5400000">
            <a:off x="1195388" y="35179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40" name="AutoShape 1032"/>
          <p:cNvSpPr>
            <a:spLocks noChangeArrowheads="1"/>
          </p:cNvSpPr>
          <p:nvPr/>
        </p:nvSpPr>
        <p:spPr bwMode="auto">
          <a:xfrm rot="5400000">
            <a:off x="1195388" y="45466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7648" name="Group 1040"/>
          <p:cNvGrpSpPr>
            <a:grpSpLocks/>
          </p:cNvGrpSpPr>
          <p:nvPr/>
        </p:nvGrpSpPr>
        <p:grpSpPr bwMode="auto">
          <a:xfrm>
            <a:off x="1473200" y="2168525"/>
            <a:ext cx="6388100" cy="914400"/>
            <a:chOff x="928" y="1432"/>
            <a:chExt cx="3992" cy="576"/>
          </a:xfrm>
        </p:grpSpPr>
        <p:sp>
          <p:nvSpPr>
            <p:cNvPr id="197642" name="Rectangle 1034"/>
            <p:cNvSpPr>
              <a:spLocks noChangeArrowheads="1"/>
            </p:cNvSpPr>
            <p:nvPr/>
          </p:nvSpPr>
          <p:spPr bwMode="auto">
            <a:xfrm>
              <a:off x="928" y="1432"/>
              <a:ext cx="3992" cy="576"/>
            </a:xfrm>
            <a:prstGeom prst="rect">
              <a:avLst/>
            </a:prstGeom>
            <a:gradFill rotWithShape="0">
              <a:gsLst>
                <a:gs pos="0">
                  <a:srgbClr val="336699">
                    <a:gamma/>
                    <a:shade val="46275"/>
                    <a:invGamma/>
                  </a:srgbClr>
                </a:gs>
                <a:gs pos="50000">
                  <a:srgbClr val="336699"/>
                </a:gs>
                <a:gs pos="100000">
                  <a:srgbClr val="33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641" name="Text Box 1033"/>
            <p:cNvSpPr txBox="1">
              <a:spLocks noChangeArrowheads="1"/>
            </p:cNvSpPr>
            <p:nvPr/>
          </p:nvSpPr>
          <p:spPr bwMode="auto">
            <a:xfrm>
              <a:off x="972" y="1457"/>
              <a:ext cx="3808" cy="5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What are the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chances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that sales will decrease</a:t>
              </a:r>
            </a:p>
            <a:p>
              <a:pPr algn="l"/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if we increase prices?</a:t>
              </a:r>
            </a:p>
          </p:txBody>
        </p:sp>
      </p:grpSp>
      <p:grpSp>
        <p:nvGrpSpPr>
          <p:cNvPr id="197649" name="Group 1041"/>
          <p:cNvGrpSpPr>
            <a:grpSpLocks/>
          </p:cNvGrpSpPr>
          <p:nvPr/>
        </p:nvGrpSpPr>
        <p:grpSpPr bwMode="auto">
          <a:xfrm>
            <a:off x="1473200" y="3171825"/>
            <a:ext cx="6434138" cy="914400"/>
            <a:chOff x="928" y="2064"/>
            <a:chExt cx="4013" cy="576"/>
          </a:xfrm>
        </p:grpSpPr>
        <p:sp>
          <p:nvSpPr>
            <p:cNvPr id="197643" name="Rectangle 1035"/>
            <p:cNvSpPr>
              <a:spLocks noChangeArrowheads="1"/>
            </p:cNvSpPr>
            <p:nvPr/>
          </p:nvSpPr>
          <p:spPr bwMode="auto">
            <a:xfrm>
              <a:off x="928" y="2064"/>
              <a:ext cx="3992" cy="576"/>
            </a:xfrm>
            <a:prstGeom prst="rect">
              <a:avLst/>
            </a:prstGeom>
            <a:gradFill rotWithShape="0">
              <a:gsLst>
                <a:gs pos="0">
                  <a:srgbClr val="336699">
                    <a:gamma/>
                    <a:shade val="46275"/>
                    <a:invGamma/>
                  </a:srgbClr>
                </a:gs>
                <a:gs pos="50000">
                  <a:srgbClr val="336699"/>
                </a:gs>
                <a:gs pos="100000">
                  <a:srgbClr val="33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644" name="Text Box 1036"/>
            <p:cNvSpPr txBox="1">
              <a:spLocks noChangeArrowheads="1"/>
            </p:cNvSpPr>
            <p:nvPr/>
          </p:nvSpPr>
          <p:spPr bwMode="auto">
            <a:xfrm>
              <a:off x="972" y="2089"/>
              <a:ext cx="3969" cy="5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What is the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likelihood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a new assembly method </a:t>
              </a:r>
            </a:p>
            <a:p>
              <a:pPr algn="l"/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method will increase productivity?</a:t>
              </a:r>
            </a:p>
          </p:txBody>
        </p:sp>
      </p:grpSp>
      <p:grpSp>
        <p:nvGrpSpPr>
          <p:cNvPr id="197650" name="Group 1042"/>
          <p:cNvGrpSpPr>
            <a:grpSpLocks/>
          </p:cNvGrpSpPr>
          <p:nvPr/>
        </p:nvGrpSpPr>
        <p:grpSpPr bwMode="auto">
          <a:xfrm>
            <a:off x="1485900" y="4162425"/>
            <a:ext cx="6388100" cy="914400"/>
            <a:chOff x="936" y="2688"/>
            <a:chExt cx="3984" cy="576"/>
          </a:xfrm>
        </p:grpSpPr>
        <p:sp>
          <p:nvSpPr>
            <p:cNvPr id="197645" name="Rectangle 1037"/>
            <p:cNvSpPr>
              <a:spLocks noChangeArrowheads="1"/>
            </p:cNvSpPr>
            <p:nvPr/>
          </p:nvSpPr>
          <p:spPr bwMode="auto">
            <a:xfrm>
              <a:off x="936" y="2688"/>
              <a:ext cx="3984" cy="576"/>
            </a:xfrm>
            <a:prstGeom prst="rect">
              <a:avLst/>
            </a:prstGeom>
            <a:gradFill rotWithShape="0">
              <a:gsLst>
                <a:gs pos="0">
                  <a:srgbClr val="336699">
                    <a:gamma/>
                    <a:shade val="46275"/>
                    <a:invGamma/>
                  </a:srgbClr>
                </a:gs>
                <a:gs pos="50000">
                  <a:srgbClr val="336699"/>
                </a:gs>
                <a:gs pos="100000">
                  <a:srgbClr val="33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646" name="Text Box 1038"/>
            <p:cNvSpPr txBox="1">
              <a:spLocks noChangeArrowheads="1"/>
            </p:cNvSpPr>
            <p:nvPr/>
          </p:nvSpPr>
          <p:spPr bwMode="auto">
            <a:xfrm>
              <a:off x="980" y="2713"/>
              <a:ext cx="3878" cy="5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What are the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odds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that a new investment will</a:t>
              </a:r>
            </a:p>
            <a:p>
              <a:pPr algn="l"/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be profitable?</a:t>
              </a:r>
            </a:p>
          </p:txBody>
        </p:sp>
      </p:grpSp>
      <p:sp>
        <p:nvSpPr>
          <p:cNvPr id="197647" name="AutoShape 1039"/>
          <p:cNvSpPr>
            <a:spLocks noChangeArrowheads="1"/>
          </p:cNvSpPr>
          <p:nvPr/>
        </p:nvSpPr>
        <p:spPr bwMode="auto">
          <a:xfrm rot="5400000">
            <a:off x="1195388" y="25400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976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976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7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1976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1976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9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animBg="1" autoUpdateAnimBg="0"/>
      <p:bldP spid="197638" grpId="0" animBg="1"/>
      <p:bldP spid="197639" grpId="0" animBg="1"/>
      <p:bldP spid="197640" grpId="0" animBg="1"/>
      <p:bldP spid="19764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2682875" y="3216275"/>
            <a:ext cx="3732213" cy="20415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952500" y="2257425"/>
            <a:ext cx="7750175" cy="66675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intersection of events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denoted by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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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952500" y="1133475"/>
            <a:ext cx="7753350" cy="100965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intersection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of events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the set of all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sample points that are in both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152581" name="AutoShape 5"/>
          <p:cNvSpPr>
            <a:spLocks noChangeArrowheads="1"/>
          </p:cNvSpPr>
          <p:nvPr/>
        </p:nvSpPr>
        <p:spPr bwMode="auto">
          <a:xfrm rot="5400000">
            <a:off x="668338" y="15494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2" name="AutoShape 6"/>
          <p:cNvSpPr>
            <a:spLocks noChangeArrowheads="1"/>
          </p:cNvSpPr>
          <p:nvPr/>
        </p:nvSpPr>
        <p:spPr bwMode="auto">
          <a:xfrm rot="5400000">
            <a:off x="668338" y="24828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3" name="AutoShape 7"/>
          <p:cNvSpPr>
            <a:spLocks noChangeArrowheads="1"/>
          </p:cNvSpPr>
          <p:nvPr/>
        </p:nvSpPr>
        <p:spPr bwMode="auto">
          <a:xfrm rot="5400000">
            <a:off x="2401888" y="41402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6862763" y="3652838"/>
            <a:ext cx="1203325" cy="746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>
                <a:effectLst/>
                <a:latin typeface="Book Antiqua" pitchFamily="18" charset="0"/>
              </a:rPr>
              <a:t>Sample</a:t>
            </a:r>
          </a:p>
          <a:p>
            <a:pPr algn="l">
              <a:lnSpc>
                <a:spcPct val="90000"/>
              </a:lnSpc>
            </a:pPr>
            <a:r>
              <a:rPr lang="en-US" sz="2400">
                <a:effectLst/>
                <a:latin typeface="Book Antiqua" pitchFamily="18" charset="0"/>
              </a:rPr>
              <a:t>Space </a:t>
            </a:r>
            <a:r>
              <a:rPr lang="en-US" sz="2400" i="1">
                <a:effectLst/>
                <a:latin typeface="Book Antiqua" pitchFamily="18" charset="0"/>
              </a:rPr>
              <a:t>S</a:t>
            </a:r>
          </a:p>
        </p:txBody>
      </p:sp>
      <p:sp>
        <p:nvSpPr>
          <p:cNvPr id="152585" name="Line 9"/>
          <p:cNvSpPr>
            <a:spLocks noChangeShapeType="1"/>
          </p:cNvSpPr>
          <p:nvPr/>
        </p:nvSpPr>
        <p:spPr bwMode="auto">
          <a:xfrm flipV="1">
            <a:off x="6419850" y="4162425"/>
            <a:ext cx="400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52586" name="Oval 10"/>
          <p:cNvSpPr>
            <a:spLocks noChangeArrowheads="1"/>
          </p:cNvSpPr>
          <p:nvPr/>
        </p:nvSpPr>
        <p:spPr bwMode="auto">
          <a:xfrm>
            <a:off x="3028950" y="3414713"/>
            <a:ext cx="1711325" cy="1676400"/>
          </a:xfrm>
          <a:prstGeom prst="ellipse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87" name="Rectangle 11"/>
          <p:cNvSpPr>
            <a:spLocks noChangeArrowheads="1"/>
          </p:cNvSpPr>
          <p:nvPr/>
        </p:nvSpPr>
        <p:spPr bwMode="auto">
          <a:xfrm>
            <a:off x="3097213" y="4002088"/>
            <a:ext cx="152558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endParaRPr lang="en-US" sz="2400" i="1">
              <a:effectLst/>
              <a:latin typeface="Book Antiqua" pitchFamily="18" charset="0"/>
            </a:endParaRPr>
          </a:p>
        </p:txBody>
      </p:sp>
      <p:grpSp>
        <p:nvGrpSpPr>
          <p:cNvPr id="152588" name="Group 12"/>
          <p:cNvGrpSpPr>
            <a:grpSpLocks/>
          </p:cNvGrpSpPr>
          <p:nvPr/>
        </p:nvGrpSpPr>
        <p:grpSpPr bwMode="auto">
          <a:xfrm>
            <a:off x="4370388" y="3395663"/>
            <a:ext cx="1701800" cy="1674812"/>
            <a:chOff x="2753" y="2205"/>
            <a:chExt cx="1072" cy="1055"/>
          </a:xfrm>
        </p:grpSpPr>
        <p:sp>
          <p:nvSpPr>
            <p:cNvPr id="152589" name="Oval 13"/>
            <p:cNvSpPr>
              <a:spLocks noChangeArrowheads="1"/>
            </p:cNvSpPr>
            <p:nvPr/>
          </p:nvSpPr>
          <p:spPr bwMode="auto">
            <a:xfrm>
              <a:off x="2760" y="2205"/>
              <a:ext cx="1065" cy="1055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0" name="Freeform 14"/>
            <p:cNvSpPr>
              <a:spLocks/>
            </p:cNvSpPr>
            <p:nvPr/>
          </p:nvSpPr>
          <p:spPr bwMode="auto">
            <a:xfrm>
              <a:off x="2753" y="2417"/>
              <a:ext cx="237" cy="649"/>
            </a:xfrm>
            <a:custGeom>
              <a:avLst/>
              <a:gdLst/>
              <a:ahLst/>
              <a:cxnLst>
                <a:cxn ang="0">
                  <a:pos x="110" y="0"/>
                </a:cxn>
                <a:cxn ang="0">
                  <a:pos x="98" y="18"/>
                </a:cxn>
                <a:cxn ang="0">
                  <a:pos x="84" y="40"/>
                </a:cxn>
                <a:cxn ang="0">
                  <a:pos x="70" y="62"/>
                </a:cxn>
                <a:cxn ang="0">
                  <a:pos x="50" y="92"/>
                </a:cxn>
                <a:cxn ang="0">
                  <a:pos x="40" y="118"/>
                </a:cxn>
                <a:cxn ang="0">
                  <a:pos x="32" y="141"/>
                </a:cxn>
                <a:cxn ang="0">
                  <a:pos x="23" y="168"/>
                </a:cxn>
                <a:cxn ang="0">
                  <a:pos x="14" y="194"/>
                </a:cxn>
                <a:cxn ang="0">
                  <a:pos x="10" y="218"/>
                </a:cxn>
                <a:cxn ang="0">
                  <a:pos x="6" y="246"/>
                </a:cxn>
                <a:cxn ang="0">
                  <a:pos x="2" y="272"/>
                </a:cxn>
                <a:cxn ang="0">
                  <a:pos x="0" y="302"/>
                </a:cxn>
                <a:cxn ang="0">
                  <a:pos x="0" y="330"/>
                </a:cxn>
                <a:cxn ang="0">
                  <a:pos x="2" y="358"/>
                </a:cxn>
                <a:cxn ang="0">
                  <a:pos x="6" y="388"/>
                </a:cxn>
                <a:cxn ang="0">
                  <a:pos x="10" y="414"/>
                </a:cxn>
                <a:cxn ang="0">
                  <a:pos x="18" y="438"/>
                </a:cxn>
                <a:cxn ang="0">
                  <a:pos x="26" y="464"/>
                </a:cxn>
                <a:cxn ang="0">
                  <a:pos x="36" y="488"/>
                </a:cxn>
                <a:cxn ang="0">
                  <a:pos x="48" y="514"/>
                </a:cxn>
                <a:cxn ang="0">
                  <a:pos x="60" y="540"/>
                </a:cxn>
                <a:cxn ang="0">
                  <a:pos x="74" y="560"/>
                </a:cxn>
                <a:cxn ang="0">
                  <a:pos x="84" y="582"/>
                </a:cxn>
                <a:cxn ang="0">
                  <a:pos x="102" y="604"/>
                </a:cxn>
                <a:cxn ang="0">
                  <a:pos x="122" y="622"/>
                </a:cxn>
                <a:cxn ang="0">
                  <a:pos x="138" y="598"/>
                </a:cxn>
                <a:cxn ang="0">
                  <a:pos x="156" y="572"/>
                </a:cxn>
                <a:cxn ang="0">
                  <a:pos x="172" y="546"/>
                </a:cxn>
                <a:cxn ang="0">
                  <a:pos x="186" y="514"/>
                </a:cxn>
                <a:cxn ang="0">
                  <a:pos x="196" y="492"/>
                </a:cxn>
                <a:cxn ang="0">
                  <a:pos x="204" y="472"/>
                </a:cxn>
                <a:cxn ang="0">
                  <a:pos x="212" y="450"/>
                </a:cxn>
                <a:cxn ang="0">
                  <a:pos x="218" y="426"/>
                </a:cxn>
                <a:cxn ang="0">
                  <a:pos x="224" y="402"/>
                </a:cxn>
                <a:cxn ang="0">
                  <a:pos x="226" y="378"/>
                </a:cxn>
                <a:cxn ang="0">
                  <a:pos x="228" y="354"/>
                </a:cxn>
                <a:cxn ang="0">
                  <a:pos x="230" y="324"/>
                </a:cxn>
                <a:cxn ang="0">
                  <a:pos x="230" y="286"/>
                </a:cxn>
                <a:cxn ang="0">
                  <a:pos x="226" y="256"/>
                </a:cxn>
                <a:cxn ang="0">
                  <a:pos x="222" y="232"/>
                </a:cxn>
                <a:cxn ang="0">
                  <a:pos x="220" y="206"/>
                </a:cxn>
                <a:cxn ang="0">
                  <a:pos x="212" y="180"/>
                </a:cxn>
                <a:cxn ang="0">
                  <a:pos x="204" y="154"/>
                </a:cxn>
                <a:cxn ang="0">
                  <a:pos x="194" y="126"/>
                </a:cxn>
                <a:cxn ang="0">
                  <a:pos x="184" y="100"/>
                </a:cxn>
                <a:cxn ang="0">
                  <a:pos x="168" y="70"/>
                </a:cxn>
                <a:cxn ang="0">
                  <a:pos x="152" y="44"/>
                </a:cxn>
                <a:cxn ang="0">
                  <a:pos x="138" y="22"/>
                </a:cxn>
                <a:cxn ang="0">
                  <a:pos x="120" y="6"/>
                </a:cxn>
              </a:cxnLst>
              <a:rect l="0" t="0" r="r" b="b"/>
              <a:pathLst>
                <a:path w="230" h="622">
                  <a:moveTo>
                    <a:pt x="110" y="0"/>
                  </a:moveTo>
                  <a:lnTo>
                    <a:pt x="98" y="18"/>
                  </a:lnTo>
                  <a:lnTo>
                    <a:pt x="84" y="40"/>
                  </a:lnTo>
                  <a:lnTo>
                    <a:pt x="70" y="62"/>
                  </a:lnTo>
                  <a:lnTo>
                    <a:pt x="50" y="92"/>
                  </a:lnTo>
                  <a:lnTo>
                    <a:pt x="40" y="118"/>
                  </a:lnTo>
                  <a:lnTo>
                    <a:pt x="32" y="141"/>
                  </a:lnTo>
                  <a:lnTo>
                    <a:pt x="23" y="168"/>
                  </a:lnTo>
                  <a:lnTo>
                    <a:pt x="14" y="194"/>
                  </a:lnTo>
                  <a:lnTo>
                    <a:pt x="10" y="218"/>
                  </a:lnTo>
                  <a:lnTo>
                    <a:pt x="6" y="246"/>
                  </a:lnTo>
                  <a:lnTo>
                    <a:pt x="2" y="272"/>
                  </a:lnTo>
                  <a:lnTo>
                    <a:pt x="0" y="302"/>
                  </a:lnTo>
                  <a:lnTo>
                    <a:pt x="0" y="330"/>
                  </a:lnTo>
                  <a:lnTo>
                    <a:pt x="2" y="358"/>
                  </a:lnTo>
                  <a:lnTo>
                    <a:pt x="6" y="388"/>
                  </a:lnTo>
                  <a:lnTo>
                    <a:pt x="10" y="414"/>
                  </a:lnTo>
                  <a:lnTo>
                    <a:pt x="18" y="438"/>
                  </a:lnTo>
                  <a:lnTo>
                    <a:pt x="26" y="464"/>
                  </a:lnTo>
                  <a:lnTo>
                    <a:pt x="36" y="488"/>
                  </a:lnTo>
                  <a:lnTo>
                    <a:pt x="48" y="514"/>
                  </a:lnTo>
                  <a:lnTo>
                    <a:pt x="60" y="540"/>
                  </a:lnTo>
                  <a:lnTo>
                    <a:pt x="74" y="560"/>
                  </a:lnTo>
                  <a:lnTo>
                    <a:pt x="84" y="582"/>
                  </a:lnTo>
                  <a:lnTo>
                    <a:pt x="102" y="604"/>
                  </a:lnTo>
                  <a:lnTo>
                    <a:pt x="122" y="622"/>
                  </a:lnTo>
                  <a:lnTo>
                    <a:pt x="138" y="598"/>
                  </a:lnTo>
                  <a:lnTo>
                    <a:pt x="156" y="572"/>
                  </a:lnTo>
                  <a:lnTo>
                    <a:pt x="172" y="546"/>
                  </a:lnTo>
                  <a:lnTo>
                    <a:pt x="186" y="514"/>
                  </a:lnTo>
                  <a:lnTo>
                    <a:pt x="196" y="492"/>
                  </a:lnTo>
                  <a:lnTo>
                    <a:pt x="204" y="472"/>
                  </a:lnTo>
                  <a:lnTo>
                    <a:pt x="212" y="450"/>
                  </a:lnTo>
                  <a:lnTo>
                    <a:pt x="218" y="426"/>
                  </a:lnTo>
                  <a:lnTo>
                    <a:pt x="224" y="402"/>
                  </a:lnTo>
                  <a:lnTo>
                    <a:pt x="226" y="378"/>
                  </a:lnTo>
                  <a:lnTo>
                    <a:pt x="228" y="354"/>
                  </a:lnTo>
                  <a:lnTo>
                    <a:pt x="230" y="324"/>
                  </a:lnTo>
                  <a:lnTo>
                    <a:pt x="230" y="286"/>
                  </a:lnTo>
                  <a:lnTo>
                    <a:pt x="226" y="256"/>
                  </a:lnTo>
                  <a:lnTo>
                    <a:pt x="222" y="232"/>
                  </a:lnTo>
                  <a:lnTo>
                    <a:pt x="220" y="206"/>
                  </a:lnTo>
                  <a:lnTo>
                    <a:pt x="212" y="180"/>
                  </a:lnTo>
                  <a:lnTo>
                    <a:pt x="204" y="154"/>
                  </a:lnTo>
                  <a:lnTo>
                    <a:pt x="194" y="126"/>
                  </a:lnTo>
                  <a:lnTo>
                    <a:pt x="184" y="100"/>
                  </a:lnTo>
                  <a:lnTo>
                    <a:pt x="168" y="70"/>
                  </a:lnTo>
                  <a:lnTo>
                    <a:pt x="152" y="44"/>
                  </a:lnTo>
                  <a:lnTo>
                    <a:pt x="138" y="22"/>
                  </a:lnTo>
                  <a:lnTo>
                    <a:pt x="120" y="6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2591" name="Rectangle 15"/>
          <p:cNvSpPr>
            <a:spLocks noChangeArrowheads="1"/>
          </p:cNvSpPr>
          <p:nvPr/>
        </p:nvSpPr>
        <p:spPr bwMode="auto">
          <a:xfrm>
            <a:off x="4791075" y="4008438"/>
            <a:ext cx="12239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</a:p>
        </p:txBody>
      </p:sp>
      <p:sp>
        <p:nvSpPr>
          <p:cNvPr id="152592" name="Rectangle 16"/>
          <p:cNvSpPr>
            <a:spLocks noChangeArrowheads="1"/>
          </p:cNvSpPr>
          <p:nvPr/>
        </p:nvSpPr>
        <p:spPr bwMode="auto">
          <a:xfrm>
            <a:off x="690563" y="106363"/>
            <a:ext cx="7772400" cy="700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Intersection of Two Events</a:t>
            </a:r>
          </a:p>
        </p:txBody>
      </p:sp>
      <p:sp>
        <p:nvSpPr>
          <p:cNvPr id="152595" name="Freeform 19"/>
          <p:cNvSpPr>
            <a:spLocks/>
          </p:cNvSpPr>
          <p:nvPr/>
        </p:nvSpPr>
        <p:spPr bwMode="auto">
          <a:xfrm>
            <a:off x="4370388" y="3732213"/>
            <a:ext cx="376237" cy="1030287"/>
          </a:xfrm>
          <a:custGeom>
            <a:avLst/>
            <a:gdLst/>
            <a:ahLst/>
            <a:cxnLst>
              <a:cxn ang="0">
                <a:pos x="110" y="0"/>
              </a:cxn>
              <a:cxn ang="0">
                <a:pos x="98" y="18"/>
              </a:cxn>
              <a:cxn ang="0">
                <a:pos x="84" y="40"/>
              </a:cxn>
              <a:cxn ang="0">
                <a:pos x="70" y="62"/>
              </a:cxn>
              <a:cxn ang="0">
                <a:pos x="50" y="92"/>
              </a:cxn>
              <a:cxn ang="0">
                <a:pos x="40" y="118"/>
              </a:cxn>
              <a:cxn ang="0">
                <a:pos x="32" y="141"/>
              </a:cxn>
              <a:cxn ang="0">
                <a:pos x="23" y="168"/>
              </a:cxn>
              <a:cxn ang="0">
                <a:pos x="14" y="194"/>
              </a:cxn>
              <a:cxn ang="0">
                <a:pos x="10" y="218"/>
              </a:cxn>
              <a:cxn ang="0">
                <a:pos x="6" y="246"/>
              </a:cxn>
              <a:cxn ang="0">
                <a:pos x="2" y="272"/>
              </a:cxn>
              <a:cxn ang="0">
                <a:pos x="0" y="302"/>
              </a:cxn>
              <a:cxn ang="0">
                <a:pos x="0" y="330"/>
              </a:cxn>
              <a:cxn ang="0">
                <a:pos x="2" y="358"/>
              </a:cxn>
              <a:cxn ang="0">
                <a:pos x="6" y="388"/>
              </a:cxn>
              <a:cxn ang="0">
                <a:pos x="10" y="414"/>
              </a:cxn>
              <a:cxn ang="0">
                <a:pos x="18" y="438"/>
              </a:cxn>
              <a:cxn ang="0">
                <a:pos x="26" y="464"/>
              </a:cxn>
              <a:cxn ang="0">
                <a:pos x="36" y="488"/>
              </a:cxn>
              <a:cxn ang="0">
                <a:pos x="48" y="514"/>
              </a:cxn>
              <a:cxn ang="0">
                <a:pos x="60" y="540"/>
              </a:cxn>
              <a:cxn ang="0">
                <a:pos x="74" y="560"/>
              </a:cxn>
              <a:cxn ang="0">
                <a:pos x="84" y="582"/>
              </a:cxn>
              <a:cxn ang="0">
                <a:pos x="102" y="604"/>
              </a:cxn>
              <a:cxn ang="0">
                <a:pos x="122" y="622"/>
              </a:cxn>
              <a:cxn ang="0">
                <a:pos x="138" y="598"/>
              </a:cxn>
              <a:cxn ang="0">
                <a:pos x="156" y="572"/>
              </a:cxn>
              <a:cxn ang="0">
                <a:pos x="172" y="546"/>
              </a:cxn>
              <a:cxn ang="0">
                <a:pos x="186" y="514"/>
              </a:cxn>
              <a:cxn ang="0">
                <a:pos x="196" y="492"/>
              </a:cxn>
              <a:cxn ang="0">
                <a:pos x="204" y="472"/>
              </a:cxn>
              <a:cxn ang="0">
                <a:pos x="212" y="450"/>
              </a:cxn>
              <a:cxn ang="0">
                <a:pos x="218" y="426"/>
              </a:cxn>
              <a:cxn ang="0">
                <a:pos x="224" y="402"/>
              </a:cxn>
              <a:cxn ang="0">
                <a:pos x="226" y="378"/>
              </a:cxn>
              <a:cxn ang="0">
                <a:pos x="228" y="354"/>
              </a:cxn>
              <a:cxn ang="0">
                <a:pos x="230" y="324"/>
              </a:cxn>
              <a:cxn ang="0">
                <a:pos x="230" y="286"/>
              </a:cxn>
              <a:cxn ang="0">
                <a:pos x="226" y="256"/>
              </a:cxn>
              <a:cxn ang="0">
                <a:pos x="222" y="232"/>
              </a:cxn>
              <a:cxn ang="0">
                <a:pos x="220" y="206"/>
              </a:cxn>
              <a:cxn ang="0">
                <a:pos x="212" y="180"/>
              </a:cxn>
              <a:cxn ang="0">
                <a:pos x="204" y="154"/>
              </a:cxn>
              <a:cxn ang="0">
                <a:pos x="194" y="126"/>
              </a:cxn>
              <a:cxn ang="0">
                <a:pos x="184" y="100"/>
              </a:cxn>
              <a:cxn ang="0">
                <a:pos x="168" y="70"/>
              </a:cxn>
              <a:cxn ang="0">
                <a:pos x="152" y="44"/>
              </a:cxn>
              <a:cxn ang="0">
                <a:pos x="138" y="22"/>
              </a:cxn>
              <a:cxn ang="0">
                <a:pos x="120" y="6"/>
              </a:cxn>
            </a:cxnLst>
            <a:rect l="0" t="0" r="r" b="b"/>
            <a:pathLst>
              <a:path w="230" h="622">
                <a:moveTo>
                  <a:pt x="110" y="0"/>
                </a:moveTo>
                <a:lnTo>
                  <a:pt x="98" y="18"/>
                </a:lnTo>
                <a:lnTo>
                  <a:pt x="84" y="40"/>
                </a:lnTo>
                <a:lnTo>
                  <a:pt x="70" y="62"/>
                </a:lnTo>
                <a:lnTo>
                  <a:pt x="50" y="92"/>
                </a:lnTo>
                <a:lnTo>
                  <a:pt x="40" y="118"/>
                </a:lnTo>
                <a:lnTo>
                  <a:pt x="32" y="141"/>
                </a:lnTo>
                <a:lnTo>
                  <a:pt x="23" y="168"/>
                </a:lnTo>
                <a:lnTo>
                  <a:pt x="14" y="194"/>
                </a:lnTo>
                <a:lnTo>
                  <a:pt x="10" y="218"/>
                </a:lnTo>
                <a:lnTo>
                  <a:pt x="6" y="246"/>
                </a:lnTo>
                <a:lnTo>
                  <a:pt x="2" y="272"/>
                </a:lnTo>
                <a:lnTo>
                  <a:pt x="0" y="302"/>
                </a:lnTo>
                <a:lnTo>
                  <a:pt x="0" y="330"/>
                </a:lnTo>
                <a:lnTo>
                  <a:pt x="2" y="358"/>
                </a:lnTo>
                <a:lnTo>
                  <a:pt x="6" y="388"/>
                </a:lnTo>
                <a:lnTo>
                  <a:pt x="10" y="414"/>
                </a:lnTo>
                <a:lnTo>
                  <a:pt x="18" y="438"/>
                </a:lnTo>
                <a:lnTo>
                  <a:pt x="26" y="464"/>
                </a:lnTo>
                <a:lnTo>
                  <a:pt x="36" y="488"/>
                </a:lnTo>
                <a:lnTo>
                  <a:pt x="48" y="514"/>
                </a:lnTo>
                <a:lnTo>
                  <a:pt x="60" y="540"/>
                </a:lnTo>
                <a:lnTo>
                  <a:pt x="74" y="560"/>
                </a:lnTo>
                <a:lnTo>
                  <a:pt x="84" y="582"/>
                </a:lnTo>
                <a:lnTo>
                  <a:pt x="102" y="604"/>
                </a:lnTo>
                <a:lnTo>
                  <a:pt x="122" y="622"/>
                </a:lnTo>
                <a:lnTo>
                  <a:pt x="138" y="598"/>
                </a:lnTo>
                <a:lnTo>
                  <a:pt x="156" y="572"/>
                </a:lnTo>
                <a:lnTo>
                  <a:pt x="172" y="546"/>
                </a:lnTo>
                <a:lnTo>
                  <a:pt x="186" y="514"/>
                </a:lnTo>
                <a:lnTo>
                  <a:pt x="196" y="492"/>
                </a:lnTo>
                <a:lnTo>
                  <a:pt x="204" y="472"/>
                </a:lnTo>
                <a:lnTo>
                  <a:pt x="212" y="450"/>
                </a:lnTo>
                <a:lnTo>
                  <a:pt x="218" y="426"/>
                </a:lnTo>
                <a:lnTo>
                  <a:pt x="224" y="402"/>
                </a:lnTo>
                <a:lnTo>
                  <a:pt x="226" y="378"/>
                </a:lnTo>
                <a:lnTo>
                  <a:pt x="228" y="354"/>
                </a:lnTo>
                <a:lnTo>
                  <a:pt x="230" y="324"/>
                </a:lnTo>
                <a:lnTo>
                  <a:pt x="230" y="286"/>
                </a:lnTo>
                <a:lnTo>
                  <a:pt x="226" y="256"/>
                </a:lnTo>
                <a:lnTo>
                  <a:pt x="222" y="232"/>
                </a:lnTo>
                <a:lnTo>
                  <a:pt x="220" y="206"/>
                </a:lnTo>
                <a:lnTo>
                  <a:pt x="212" y="180"/>
                </a:lnTo>
                <a:lnTo>
                  <a:pt x="204" y="154"/>
                </a:lnTo>
                <a:lnTo>
                  <a:pt x="194" y="126"/>
                </a:lnTo>
                <a:lnTo>
                  <a:pt x="184" y="100"/>
                </a:lnTo>
                <a:lnTo>
                  <a:pt x="168" y="70"/>
                </a:lnTo>
                <a:lnTo>
                  <a:pt x="152" y="44"/>
                </a:lnTo>
                <a:lnTo>
                  <a:pt x="138" y="22"/>
                </a:lnTo>
                <a:lnTo>
                  <a:pt x="120" y="6"/>
                </a:lnTo>
              </a:path>
            </a:pathLst>
          </a:custGeom>
          <a:solidFill>
            <a:srgbClr val="5F5F5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596" name="Rectangle 20"/>
          <p:cNvSpPr>
            <a:spLocks noChangeArrowheads="1"/>
          </p:cNvSpPr>
          <p:nvPr/>
        </p:nvSpPr>
        <p:spPr bwMode="auto">
          <a:xfrm>
            <a:off x="3043238" y="5440363"/>
            <a:ext cx="32670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Intersection of </a:t>
            </a:r>
            <a:r>
              <a:rPr lang="en-US" sz="2400" i="1">
                <a:effectLst/>
                <a:latin typeface="Book Antiqua" pitchFamily="18" charset="0"/>
              </a:rPr>
              <a:t>A</a:t>
            </a:r>
            <a:r>
              <a:rPr lang="en-US" sz="2400">
                <a:effectLst/>
                <a:latin typeface="Book Antiqua" pitchFamily="18" charset="0"/>
              </a:rPr>
              <a:t> and </a:t>
            </a:r>
            <a:r>
              <a:rPr lang="en-US" sz="2400" i="1">
                <a:effectLst/>
                <a:latin typeface="Book Antiqua" pitchFamily="18" charset="0"/>
              </a:rPr>
              <a:t>B</a:t>
            </a:r>
          </a:p>
        </p:txBody>
      </p:sp>
      <p:sp>
        <p:nvSpPr>
          <p:cNvPr id="152598" name="Line 22"/>
          <p:cNvSpPr>
            <a:spLocks noChangeShapeType="1"/>
          </p:cNvSpPr>
          <p:nvPr/>
        </p:nvSpPr>
        <p:spPr bwMode="auto">
          <a:xfrm flipV="1">
            <a:off x="4572000" y="4391025"/>
            <a:ext cx="0" cy="1085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525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15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0" dur="500"/>
                                        <p:tgtEl>
                                          <p:spTgt spid="15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15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15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15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0"/>
                            </p:stCondLst>
                            <p:childTnLst>
                              <p:par>
                                <p:cTn id="5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"/>
                                        <p:tgtEl>
                                          <p:spTgt spid="15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500"/>
                            </p:stCondLst>
                            <p:childTnLst>
                              <p:par>
                                <p:cTn id="58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5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3000"/>
                            </p:stCondLst>
                            <p:childTnLst>
                              <p:par>
                                <p:cTn id="6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15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3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 animBg="1"/>
      <p:bldP spid="152579" grpId="0" animBg="1" autoUpdateAnimBg="0"/>
      <p:bldP spid="152580" grpId="0" animBg="1" autoUpdateAnimBg="0"/>
      <p:bldP spid="152581" grpId="0" animBg="1"/>
      <p:bldP spid="152582" grpId="0" animBg="1"/>
      <p:bldP spid="152583" grpId="0" animBg="1"/>
      <p:bldP spid="152584" grpId="0" autoUpdateAnimBg="0"/>
      <p:bldP spid="152585" grpId="0" animBg="1"/>
      <p:bldP spid="152586" grpId="0" animBg="1"/>
      <p:bldP spid="152587" grpId="0" autoUpdateAnimBg="0"/>
      <p:bldP spid="152591" grpId="0" autoUpdateAnimBg="0"/>
      <p:bldP spid="152595" grpId="0" animBg="1"/>
      <p:bldP spid="152596" grpId="0" autoUpdateAnimBg="0"/>
      <p:bldP spid="15259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690563" y="106363"/>
            <a:ext cx="7772400" cy="700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Intersection of Two Events</a:t>
            </a:r>
          </a:p>
        </p:txBody>
      </p:sp>
      <p:sp>
        <p:nvSpPr>
          <p:cNvPr id="157731" name="Rectangle 35"/>
          <p:cNvSpPr>
            <a:spLocks noChangeArrowheads="1"/>
          </p:cNvSpPr>
          <p:nvPr/>
        </p:nvSpPr>
        <p:spPr bwMode="auto">
          <a:xfrm>
            <a:off x="1041400" y="1558925"/>
            <a:ext cx="7296150" cy="40862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57732" name="Rectangle 36"/>
          <p:cNvSpPr>
            <a:spLocks noChangeArrowheads="1"/>
          </p:cNvSpPr>
          <p:nvPr/>
        </p:nvSpPr>
        <p:spPr bwMode="auto">
          <a:xfrm>
            <a:off x="1200150" y="1689100"/>
            <a:ext cx="672465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Markley Oil Profitable</a:t>
            </a:r>
          </a:p>
        </p:txBody>
      </p:sp>
      <p:sp>
        <p:nvSpPr>
          <p:cNvPr id="157733" name="Rectangle 37"/>
          <p:cNvSpPr>
            <a:spLocks noChangeArrowheads="1"/>
          </p:cNvSpPr>
          <p:nvPr/>
        </p:nvSpPr>
        <p:spPr bwMode="auto">
          <a:xfrm>
            <a:off x="1279525" y="2146300"/>
            <a:ext cx="672465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Collins Mining Profitable</a:t>
            </a:r>
          </a:p>
        </p:txBody>
      </p:sp>
      <p:sp>
        <p:nvSpPr>
          <p:cNvPr id="157734" name="Rectangle 38"/>
          <p:cNvSpPr>
            <a:spLocks noChangeArrowheads="1"/>
          </p:cNvSpPr>
          <p:nvPr/>
        </p:nvSpPr>
        <p:spPr bwMode="auto">
          <a:xfrm>
            <a:off x="1403350" y="2546350"/>
            <a:ext cx="615315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= Markley Oil Profitable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and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Collins Mining Profitable</a:t>
            </a:r>
          </a:p>
        </p:txBody>
      </p:sp>
      <p:sp>
        <p:nvSpPr>
          <p:cNvPr id="157735" name="Rectangle 39"/>
          <p:cNvSpPr>
            <a:spLocks noChangeArrowheads="1"/>
          </p:cNvSpPr>
          <p:nvPr/>
        </p:nvSpPr>
        <p:spPr bwMode="auto">
          <a:xfrm>
            <a:off x="1479550" y="3479800"/>
            <a:ext cx="3581400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{(10, 8), (5, 8)}</a:t>
            </a:r>
          </a:p>
        </p:txBody>
      </p:sp>
      <p:sp>
        <p:nvSpPr>
          <p:cNvPr id="157736" name="Rectangle 40"/>
          <p:cNvSpPr>
            <a:spLocks noChangeArrowheads="1"/>
          </p:cNvSpPr>
          <p:nvPr/>
        </p:nvSpPr>
        <p:spPr bwMode="auto">
          <a:xfrm>
            <a:off x="1079500" y="3975100"/>
            <a:ext cx="41910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C)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(10, 8)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(5, 8)</a:t>
            </a:r>
          </a:p>
        </p:txBody>
      </p:sp>
      <p:sp>
        <p:nvSpPr>
          <p:cNvPr id="157737" name="Oval 41"/>
          <p:cNvSpPr>
            <a:spLocks noChangeArrowheads="1"/>
          </p:cNvSpPr>
          <p:nvPr/>
        </p:nvSpPr>
        <p:spPr bwMode="auto">
          <a:xfrm>
            <a:off x="2784475" y="5099050"/>
            <a:ext cx="647700" cy="4381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38" name="Rectangle 42"/>
          <p:cNvSpPr>
            <a:spLocks noChangeArrowheads="1"/>
          </p:cNvSpPr>
          <p:nvPr/>
        </p:nvSpPr>
        <p:spPr bwMode="auto">
          <a:xfrm>
            <a:off x="2422525" y="4584700"/>
            <a:ext cx="4648200" cy="438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.20 + .16</a:t>
            </a:r>
          </a:p>
        </p:txBody>
      </p:sp>
      <p:sp>
        <p:nvSpPr>
          <p:cNvPr id="157739" name="Rectangle 43"/>
          <p:cNvSpPr>
            <a:spLocks noChangeArrowheads="1"/>
          </p:cNvSpPr>
          <p:nvPr/>
        </p:nvSpPr>
        <p:spPr bwMode="auto">
          <a:xfrm>
            <a:off x="2317750" y="5060950"/>
            <a:ext cx="11811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  .36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57740" name="AutoShape 44"/>
          <p:cNvSpPr>
            <a:spLocks noChangeArrowheads="1"/>
          </p:cNvSpPr>
          <p:nvPr/>
        </p:nvSpPr>
        <p:spPr bwMode="auto">
          <a:xfrm rot="5400000">
            <a:off x="776288" y="27717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41" name="AutoShape 45"/>
          <p:cNvSpPr>
            <a:spLocks noChangeArrowheads="1"/>
          </p:cNvSpPr>
          <p:nvPr/>
        </p:nvSpPr>
        <p:spPr bwMode="auto">
          <a:xfrm rot="5400000">
            <a:off x="776288" y="36861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42" name="AutoShape 46"/>
          <p:cNvSpPr>
            <a:spLocks noChangeArrowheads="1"/>
          </p:cNvSpPr>
          <p:nvPr/>
        </p:nvSpPr>
        <p:spPr bwMode="auto">
          <a:xfrm rot="5400000">
            <a:off x="776288" y="18573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43" name="AutoShape 47"/>
          <p:cNvSpPr>
            <a:spLocks noChangeArrowheads="1"/>
          </p:cNvSpPr>
          <p:nvPr/>
        </p:nvSpPr>
        <p:spPr bwMode="auto">
          <a:xfrm rot="5400000">
            <a:off x="776288" y="41814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44" name="AutoShape 48"/>
          <p:cNvSpPr>
            <a:spLocks noChangeArrowheads="1"/>
          </p:cNvSpPr>
          <p:nvPr/>
        </p:nvSpPr>
        <p:spPr bwMode="auto">
          <a:xfrm rot="5400000">
            <a:off x="776288" y="47148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46" name="Rectangle 50"/>
          <p:cNvSpPr>
            <a:spLocks noChangeArrowheads="1"/>
          </p:cNvSpPr>
          <p:nvPr/>
        </p:nvSpPr>
        <p:spPr bwMode="auto">
          <a:xfrm>
            <a:off x="712788" y="1016000"/>
            <a:ext cx="5360987" cy="550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Bradley Investments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77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7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7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157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5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577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7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157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577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7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157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577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7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157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1577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7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300"/>
                                        <p:tgtEl>
                                          <p:spTgt spid="157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800"/>
                            </p:stCondLst>
                            <p:childTnLst>
                              <p:par>
                                <p:cTn id="58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300"/>
                                        <p:tgtEl>
                                          <p:spTgt spid="157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700"/>
                            </p:stCondLst>
                            <p:childTnLst>
                              <p:par>
                                <p:cTn id="62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57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31" grpId="0" animBg="1"/>
      <p:bldP spid="157732" grpId="0" autoUpdateAnimBg="0"/>
      <p:bldP spid="157733" grpId="0" autoUpdateAnimBg="0"/>
      <p:bldP spid="157734" grpId="0" autoUpdateAnimBg="0"/>
      <p:bldP spid="157735" grpId="0" autoUpdateAnimBg="0"/>
      <p:bldP spid="157736" grpId="0" autoUpdateAnimBg="0"/>
      <p:bldP spid="157737" grpId="0" animBg="1"/>
      <p:bldP spid="157738" grpId="0" autoUpdateAnimBg="0"/>
      <p:bldP spid="157739" grpId="0" autoUpdateAnimBg="0"/>
      <p:bldP spid="157740" grpId="0" animBg="1"/>
      <p:bldP spid="157741" grpId="0" animBg="1"/>
      <p:bldP spid="157742" grpId="0" animBg="1"/>
      <p:bldP spid="157743" grpId="0" animBg="1"/>
      <p:bldP spid="15774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952500" y="1133475"/>
            <a:ext cx="7715250" cy="100965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addition law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provides a way to compute the</a:t>
            </a:r>
          </a:p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probability of event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A,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or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B,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or both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and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occurring.</a:t>
            </a:r>
          </a:p>
        </p:txBody>
      </p:sp>
      <p:sp>
        <p:nvSpPr>
          <p:cNvPr id="160771" name="AutoShape 3"/>
          <p:cNvSpPr>
            <a:spLocks noChangeArrowheads="1"/>
          </p:cNvSpPr>
          <p:nvPr/>
        </p:nvSpPr>
        <p:spPr bwMode="auto">
          <a:xfrm rot="5400000">
            <a:off x="668338" y="15494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685800" y="166688"/>
            <a:ext cx="7772400" cy="585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Addition Law</a:t>
            </a: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952500" y="2257425"/>
            <a:ext cx="7715250" cy="160020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law is written as:</a:t>
            </a: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60774" name="AutoShape 6"/>
          <p:cNvSpPr>
            <a:spLocks noChangeArrowheads="1"/>
          </p:cNvSpPr>
          <p:nvPr/>
        </p:nvSpPr>
        <p:spPr bwMode="auto">
          <a:xfrm rot="5400000">
            <a:off x="668338" y="29591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5" name="Rectangle 7"/>
          <p:cNvSpPr>
            <a:spLocks noChangeArrowheads="1"/>
          </p:cNvSpPr>
          <p:nvPr/>
        </p:nvSpPr>
        <p:spPr bwMode="auto">
          <a:xfrm>
            <a:off x="2316163" y="2859088"/>
            <a:ext cx="4906962" cy="7429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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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607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6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 animBg="1" autoUpdateAnimBg="0"/>
      <p:bldP spid="160771" grpId="0" animBg="1"/>
      <p:bldP spid="160773" grpId="0" animBg="1" autoUpdateAnimBg="0"/>
      <p:bldP spid="160774" grpId="0" animBg="1"/>
      <p:bldP spid="160775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ChangeArrowheads="1"/>
          </p:cNvSpPr>
          <p:nvPr/>
        </p:nvSpPr>
        <p:spPr bwMode="auto">
          <a:xfrm>
            <a:off x="1083129" y="1528311"/>
            <a:ext cx="7258050" cy="4553176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1314450" y="1607685"/>
            <a:ext cx="672465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Markley Oil Profitable</a:t>
            </a:r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1393825" y="2026785"/>
            <a:ext cx="672465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Collins Mining Profitable</a:t>
            </a:r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1574800" y="2426835"/>
            <a:ext cx="615315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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Markley Oil Profitable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or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Collins Mining Profitable</a:t>
            </a:r>
          </a:p>
        </p:txBody>
      </p:sp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1289050" y="3341235"/>
            <a:ext cx="7429500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We know: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.70,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.48,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.36</a:t>
            </a:r>
          </a:p>
        </p:txBody>
      </p:sp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1308100" y="3779385"/>
            <a:ext cx="7029450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Thus: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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C)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+ P(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</a:p>
        </p:txBody>
      </p:sp>
      <p:sp>
        <p:nvSpPr>
          <p:cNvPr id="161800" name="Oval 8"/>
          <p:cNvSpPr>
            <a:spLocks noChangeArrowheads="1"/>
          </p:cNvSpPr>
          <p:nvPr/>
        </p:nvSpPr>
        <p:spPr bwMode="auto">
          <a:xfrm>
            <a:off x="4022725" y="4750935"/>
            <a:ext cx="647700" cy="4381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801" name="Rectangle 9"/>
          <p:cNvSpPr>
            <a:spLocks noChangeArrowheads="1"/>
          </p:cNvSpPr>
          <p:nvPr/>
        </p:nvSpPr>
        <p:spPr bwMode="auto">
          <a:xfrm>
            <a:off x="3641725" y="4312785"/>
            <a:ext cx="3638550" cy="438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.70 + .48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.36</a:t>
            </a:r>
          </a:p>
        </p:txBody>
      </p:sp>
      <p:sp>
        <p:nvSpPr>
          <p:cNvPr id="161802" name="Rectangle 10"/>
          <p:cNvSpPr>
            <a:spLocks noChangeArrowheads="1"/>
          </p:cNvSpPr>
          <p:nvPr/>
        </p:nvSpPr>
        <p:spPr bwMode="auto">
          <a:xfrm>
            <a:off x="3536950" y="4712835"/>
            <a:ext cx="11811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  .82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61803" name="AutoShape 11"/>
          <p:cNvSpPr>
            <a:spLocks noChangeArrowheads="1"/>
          </p:cNvSpPr>
          <p:nvPr/>
        </p:nvSpPr>
        <p:spPr bwMode="auto">
          <a:xfrm rot="5400000">
            <a:off x="776288" y="265226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4" name="AutoShape 12"/>
          <p:cNvSpPr>
            <a:spLocks noChangeArrowheads="1"/>
          </p:cNvSpPr>
          <p:nvPr/>
        </p:nvSpPr>
        <p:spPr bwMode="auto">
          <a:xfrm rot="5400000">
            <a:off x="776288" y="354761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5" name="AutoShape 13"/>
          <p:cNvSpPr>
            <a:spLocks noChangeArrowheads="1"/>
          </p:cNvSpPr>
          <p:nvPr/>
        </p:nvSpPr>
        <p:spPr bwMode="auto">
          <a:xfrm rot="5400000">
            <a:off x="776288" y="177596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6" name="AutoShape 14"/>
          <p:cNvSpPr>
            <a:spLocks noChangeArrowheads="1"/>
          </p:cNvSpPr>
          <p:nvPr/>
        </p:nvSpPr>
        <p:spPr bwMode="auto">
          <a:xfrm rot="5400000">
            <a:off x="776288" y="404291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7" name="AutoShape 15"/>
          <p:cNvSpPr>
            <a:spLocks noChangeArrowheads="1"/>
          </p:cNvSpPr>
          <p:nvPr/>
        </p:nvSpPr>
        <p:spPr bwMode="auto">
          <a:xfrm rot="5400000">
            <a:off x="776288" y="450011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9" name="Rectangle 17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Addition Law</a:t>
            </a:r>
          </a:p>
        </p:txBody>
      </p:sp>
      <p:sp>
        <p:nvSpPr>
          <p:cNvPr id="161842" name="Rectangle 50"/>
          <p:cNvSpPr>
            <a:spLocks noChangeArrowheads="1"/>
          </p:cNvSpPr>
          <p:nvPr/>
        </p:nvSpPr>
        <p:spPr bwMode="auto">
          <a:xfrm>
            <a:off x="1289050" y="5109257"/>
            <a:ext cx="7296150" cy="971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(This result is the same as that obtained earlier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the definition of the probability of an event.)</a:t>
            </a:r>
          </a:p>
        </p:txBody>
      </p:sp>
      <p:sp>
        <p:nvSpPr>
          <p:cNvPr id="161843" name="Rectangle 51"/>
          <p:cNvSpPr>
            <a:spLocks noChangeArrowheads="1"/>
          </p:cNvSpPr>
          <p:nvPr/>
        </p:nvSpPr>
        <p:spPr bwMode="auto">
          <a:xfrm>
            <a:off x="712788" y="1016000"/>
            <a:ext cx="5360987" cy="550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Bradley Investments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18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16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618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16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618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16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618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16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1618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300"/>
                                        <p:tgtEl>
                                          <p:spTgt spid="161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700"/>
                            </p:stCondLst>
                            <p:childTnLst>
                              <p:par>
                                <p:cTn id="58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300"/>
                                        <p:tgtEl>
                                          <p:spTgt spid="161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600"/>
                            </p:stCondLst>
                            <p:childTnLst>
                              <p:par>
                                <p:cTn id="62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6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100"/>
                            </p:stCondLst>
                            <p:childTnLst>
                              <p:par>
                                <p:cTn id="66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8" dur="500"/>
                                        <p:tgtEl>
                                          <p:spTgt spid="161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 animBg="1"/>
      <p:bldP spid="161795" grpId="0" autoUpdateAnimBg="0"/>
      <p:bldP spid="161796" grpId="0" autoUpdateAnimBg="0"/>
      <p:bldP spid="161797" grpId="0" autoUpdateAnimBg="0"/>
      <p:bldP spid="161798" grpId="0" autoUpdateAnimBg="0"/>
      <p:bldP spid="161799" grpId="0" autoUpdateAnimBg="0"/>
      <p:bldP spid="161800" grpId="0" animBg="1"/>
      <p:bldP spid="161801" grpId="0" autoUpdateAnimBg="0"/>
      <p:bldP spid="161802" grpId="0" autoUpdateAnimBg="0"/>
      <p:bldP spid="161803" grpId="0" animBg="1"/>
      <p:bldP spid="161804" grpId="0" animBg="1"/>
      <p:bldP spid="161805" grpId="0" animBg="1"/>
      <p:bldP spid="161806" grpId="0" animBg="1"/>
      <p:bldP spid="161807" grpId="0" animBg="1"/>
      <p:bldP spid="161842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690563" y="93663"/>
            <a:ext cx="7772400" cy="738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Mutually Exclusive Events</a:t>
            </a: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952500" y="1133475"/>
            <a:ext cx="7753350" cy="100965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Two events are said to be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mutually exclusive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if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events have no sample points in common.</a:t>
            </a:r>
          </a:p>
        </p:txBody>
      </p:sp>
      <p:sp>
        <p:nvSpPr>
          <p:cNvPr id="164868" name="AutoShape 4"/>
          <p:cNvSpPr>
            <a:spLocks noChangeArrowheads="1"/>
          </p:cNvSpPr>
          <p:nvPr/>
        </p:nvSpPr>
        <p:spPr bwMode="auto">
          <a:xfrm rot="5400000">
            <a:off x="668338" y="15494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952500" y="2257425"/>
            <a:ext cx="7753350" cy="100965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Two events are mutually exclusive if, when one event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occurs, the other cannot occur.</a:t>
            </a:r>
          </a:p>
        </p:txBody>
      </p:sp>
      <p:sp>
        <p:nvSpPr>
          <p:cNvPr id="164870" name="AutoShape 6"/>
          <p:cNvSpPr>
            <a:spLocks noChangeArrowheads="1"/>
          </p:cNvSpPr>
          <p:nvPr/>
        </p:nvSpPr>
        <p:spPr bwMode="auto">
          <a:xfrm rot="5400000">
            <a:off x="668338" y="26733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1" name="Rectangle 7"/>
          <p:cNvSpPr>
            <a:spLocks noChangeArrowheads="1"/>
          </p:cNvSpPr>
          <p:nvPr/>
        </p:nvSpPr>
        <p:spPr bwMode="auto">
          <a:xfrm>
            <a:off x="2682875" y="3578225"/>
            <a:ext cx="3732213" cy="20415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64872" name="AutoShape 8"/>
          <p:cNvSpPr>
            <a:spLocks noChangeArrowheads="1"/>
          </p:cNvSpPr>
          <p:nvPr/>
        </p:nvSpPr>
        <p:spPr bwMode="auto">
          <a:xfrm rot="5400000">
            <a:off x="2401888" y="45021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3" name="Rectangle 9"/>
          <p:cNvSpPr>
            <a:spLocks noChangeArrowheads="1"/>
          </p:cNvSpPr>
          <p:nvPr/>
        </p:nvSpPr>
        <p:spPr bwMode="auto">
          <a:xfrm>
            <a:off x="6862763" y="4014788"/>
            <a:ext cx="1203325" cy="746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>
                <a:effectLst/>
                <a:latin typeface="Book Antiqua" pitchFamily="18" charset="0"/>
              </a:rPr>
              <a:t>Sample</a:t>
            </a:r>
          </a:p>
          <a:p>
            <a:pPr algn="l">
              <a:lnSpc>
                <a:spcPct val="90000"/>
              </a:lnSpc>
            </a:pPr>
            <a:r>
              <a:rPr lang="en-US" sz="2400">
                <a:effectLst/>
                <a:latin typeface="Book Antiqua" pitchFamily="18" charset="0"/>
              </a:rPr>
              <a:t>Space </a:t>
            </a:r>
            <a:r>
              <a:rPr lang="en-US" sz="2400" i="1">
                <a:effectLst/>
                <a:latin typeface="Book Antiqua" pitchFamily="18" charset="0"/>
              </a:rPr>
              <a:t>S</a:t>
            </a:r>
          </a:p>
        </p:txBody>
      </p:sp>
      <p:sp>
        <p:nvSpPr>
          <p:cNvPr id="164874" name="Line 10"/>
          <p:cNvSpPr>
            <a:spLocks noChangeShapeType="1"/>
          </p:cNvSpPr>
          <p:nvPr/>
        </p:nvSpPr>
        <p:spPr bwMode="auto">
          <a:xfrm flipV="1">
            <a:off x="6419850" y="4524375"/>
            <a:ext cx="400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64875" name="Oval 11"/>
          <p:cNvSpPr>
            <a:spLocks noChangeArrowheads="1"/>
          </p:cNvSpPr>
          <p:nvPr/>
        </p:nvSpPr>
        <p:spPr bwMode="auto">
          <a:xfrm>
            <a:off x="2781300" y="3776663"/>
            <a:ext cx="1711325" cy="16764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76" name="Rectangle 12"/>
          <p:cNvSpPr>
            <a:spLocks noChangeArrowheads="1"/>
          </p:cNvSpPr>
          <p:nvPr/>
        </p:nvSpPr>
        <p:spPr bwMode="auto">
          <a:xfrm>
            <a:off x="3040063" y="4383088"/>
            <a:ext cx="152558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endParaRPr lang="en-US" sz="2400" i="1">
              <a:effectLst/>
              <a:latin typeface="Book Antiqua" pitchFamily="18" charset="0"/>
            </a:endParaRPr>
          </a:p>
        </p:txBody>
      </p:sp>
      <p:sp>
        <p:nvSpPr>
          <p:cNvPr id="164878" name="Oval 14"/>
          <p:cNvSpPr>
            <a:spLocks noChangeArrowheads="1"/>
          </p:cNvSpPr>
          <p:nvPr/>
        </p:nvSpPr>
        <p:spPr bwMode="auto">
          <a:xfrm>
            <a:off x="4610100" y="3776663"/>
            <a:ext cx="1690688" cy="1674812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80" name="Rectangle 16"/>
          <p:cNvSpPr>
            <a:spLocks noChangeArrowheads="1"/>
          </p:cNvSpPr>
          <p:nvPr/>
        </p:nvSpPr>
        <p:spPr bwMode="auto">
          <a:xfrm>
            <a:off x="4867275" y="4389438"/>
            <a:ext cx="12239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648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16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0" dur="500"/>
                                        <p:tgtEl>
                                          <p:spTgt spid="16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164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16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2" dur="500"/>
                                        <p:tgtEl>
                                          <p:spTgt spid="164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"/>
                                        <p:tgtEl>
                                          <p:spTgt spid="164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animBg="1" autoUpdateAnimBg="0"/>
      <p:bldP spid="164868" grpId="0" animBg="1"/>
      <p:bldP spid="164869" grpId="0" animBg="1" autoUpdateAnimBg="0"/>
      <p:bldP spid="164870" grpId="0" animBg="1"/>
      <p:bldP spid="164871" grpId="0" animBg="1"/>
      <p:bldP spid="164872" grpId="0" animBg="1"/>
      <p:bldP spid="164873" grpId="0" autoUpdateAnimBg="0"/>
      <p:bldP spid="164874" grpId="0" animBg="1"/>
      <p:bldP spid="164875" grpId="0" animBg="1"/>
      <p:bldP spid="164876" grpId="0" autoUpdateAnimBg="0"/>
      <p:bldP spid="164878" grpId="0" animBg="1"/>
      <p:bldP spid="164880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6985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Mutually Exclusive Events</a:t>
            </a:r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952500" y="1125311"/>
            <a:ext cx="7677150" cy="76200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If events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are mutually exclusive,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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0.</a:t>
            </a:r>
          </a:p>
        </p:txBody>
      </p:sp>
      <p:sp>
        <p:nvSpPr>
          <p:cNvPr id="165892" name="AutoShape 4"/>
          <p:cNvSpPr>
            <a:spLocks noChangeArrowheads="1"/>
          </p:cNvSpPr>
          <p:nvPr/>
        </p:nvSpPr>
        <p:spPr bwMode="auto">
          <a:xfrm rot="5400000">
            <a:off x="668338" y="1407886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952500" y="2020661"/>
            <a:ext cx="7677150" cy="160020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addition law for mutually exclusive events is:</a:t>
            </a: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65894" name="AutoShape 6"/>
          <p:cNvSpPr>
            <a:spLocks noChangeArrowheads="1"/>
          </p:cNvSpPr>
          <p:nvPr/>
        </p:nvSpPr>
        <p:spPr bwMode="auto">
          <a:xfrm rot="5400000">
            <a:off x="668338" y="2722336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ChangeArrowheads="1"/>
          </p:cNvSpPr>
          <p:nvPr/>
        </p:nvSpPr>
        <p:spPr bwMode="auto">
          <a:xfrm>
            <a:off x="2487613" y="2622324"/>
            <a:ext cx="4373562" cy="7429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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165896" name="AutoShape 8"/>
          <p:cNvSpPr>
            <a:spLocks noChangeArrowheads="1"/>
          </p:cNvSpPr>
          <p:nvPr/>
        </p:nvSpPr>
        <p:spPr bwMode="auto">
          <a:xfrm>
            <a:off x="2019300" y="4325711"/>
            <a:ext cx="3448050" cy="952500"/>
          </a:xfrm>
          <a:prstGeom prst="wedgeRoundRectCallout">
            <a:avLst>
              <a:gd name="adj1" fmla="val 79694"/>
              <a:gd name="adj2" fmla="val -185667"/>
              <a:gd name="adj3" fmla="val 16667"/>
            </a:avLst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There is no need to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include “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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”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658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65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5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animBg="1" autoUpdateAnimBg="0"/>
      <p:bldP spid="165892" grpId="0" animBg="1"/>
      <p:bldP spid="165893" grpId="0" animBg="1" autoUpdateAnimBg="0"/>
      <p:bldP spid="165894" grpId="0" animBg="1"/>
      <p:bldP spid="165895" grpId="0" animBg="1" autoUpdateAnimBg="0"/>
      <p:bldP spid="165896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ChangeArrowheads="1"/>
          </p:cNvSpPr>
          <p:nvPr/>
        </p:nvSpPr>
        <p:spPr bwMode="auto">
          <a:xfrm>
            <a:off x="952500" y="1198335"/>
            <a:ext cx="7600950" cy="100965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probability of an event given that another event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has occurred is called a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conditional probability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166915" name="AutoShape 3"/>
          <p:cNvSpPr>
            <a:spLocks noChangeArrowheads="1"/>
          </p:cNvSpPr>
          <p:nvPr/>
        </p:nvSpPr>
        <p:spPr bwMode="auto">
          <a:xfrm rot="5400000">
            <a:off x="668338" y="157842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952500" y="3419928"/>
            <a:ext cx="7600950" cy="200025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 conditional probability is computed as follows :</a:t>
            </a: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1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1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66917" name="AutoShape 5"/>
          <p:cNvSpPr>
            <a:spLocks noChangeArrowheads="1"/>
          </p:cNvSpPr>
          <p:nvPr/>
        </p:nvSpPr>
        <p:spPr bwMode="auto">
          <a:xfrm rot="5400000">
            <a:off x="668338" y="272142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2963863" y="4088266"/>
            <a:ext cx="3421062" cy="11049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166919" name="Rectangle 7"/>
          <p:cNvSpPr>
            <a:spLocks noChangeArrowheads="1"/>
          </p:cNvSpPr>
          <p:nvPr/>
        </p:nvSpPr>
        <p:spPr bwMode="auto">
          <a:xfrm>
            <a:off x="952500" y="2341335"/>
            <a:ext cx="7600950" cy="100965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conditional probability of </a:t>
            </a:r>
            <a:r>
              <a:rPr lang="en-US" sz="2400" i="1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given </a:t>
            </a:r>
            <a:r>
              <a:rPr lang="en-US" sz="2400" i="1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denoted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by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).</a:t>
            </a:r>
          </a:p>
        </p:txBody>
      </p:sp>
      <p:sp>
        <p:nvSpPr>
          <p:cNvPr id="166920" name="Rectangle 8"/>
          <p:cNvSpPr>
            <a:spLocks noChangeArrowheads="1"/>
          </p:cNvSpPr>
          <p:nvPr/>
        </p:nvSpPr>
        <p:spPr bwMode="auto">
          <a:xfrm>
            <a:off x="687388" y="173038"/>
            <a:ext cx="7772400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Conditional Probability</a:t>
            </a:r>
          </a:p>
        </p:txBody>
      </p:sp>
      <p:graphicFrame>
        <p:nvGraphicFramePr>
          <p:cNvPr id="166921" name="Object 9">
            <a:hlinkClick r:id="" action="ppaction://ole?verb=0"/>
          </p:cNvPr>
          <p:cNvGraphicFramePr>
            <a:graphicFrameLocks/>
          </p:cNvGraphicFramePr>
          <p:nvPr/>
        </p:nvGraphicFramePr>
        <p:xfrm>
          <a:off x="3260725" y="4280353"/>
          <a:ext cx="27971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25" name="Equation" r:id="rId4" imgW="2971800" imgH="927000" progId="Equation.DSMT4">
                  <p:embed/>
                </p:oleObj>
              </mc:Choice>
              <mc:Fallback>
                <p:oleObj name="Equation" r:id="rId4" imgW="2971800" imgH="927000" progId="Equation.DSMT4">
                  <p:embed/>
                  <p:pic>
                    <p:nvPicPr>
                      <p:cNvPr id="0" name="Picture 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725" y="4280353"/>
                        <a:ext cx="2797175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922" name="AutoShape 10"/>
          <p:cNvSpPr>
            <a:spLocks noChangeArrowheads="1"/>
          </p:cNvSpPr>
          <p:nvPr/>
        </p:nvSpPr>
        <p:spPr bwMode="auto">
          <a:xfrm rot="5400000">
            <a:off x="668338" y="430257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69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669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669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6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 animBg="1" autoUpdateAnimBg="0"/>
      <p:bldP spid="166915" grpId="0" animBg="1"/>
      <p:bldP spid="166916" grpId="0" animBg="1" autoUpdateAnimBg="0"/>
      <p:bldP spid="166917" grpId="0" animBg="1"/>
      <p:bldP spid="166918" grpId="0" animBg="1" autoUpdateAnimBg="0"/>
      <p:bldP spid="166919" grpId="0" animBg="1" autoUpdateAnimBg="0"/>
      <p:bldP spid="16692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1143000" y="1557338"/>
            <a:ext cx="7296150" cy="355917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1301750" y="1687513"/>
            <a:ext cx="672465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Markley Oil Profitable</a:t>
            </a: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1381125" y="2144713"/>
            <a:ext cx="672465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Collins Mining Profitable</a:t>
            </a:r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2171700" y="3478213"/>
            <a:ext cx="5695950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We know: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.36,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.70  </a:t>
            </a:r>
          </a:p>
        </p:txBody>
      </p:sp>
      <p:sp>
        <p:nvSpPr>
          <p:cNvPr id="167943" name="Rectangle 7"/>
          <p:cNvSpPr>
            <a:spLocks noChangeArrowheads="1"/>
          </p:cNvSpPr>
          <p:nvPr/>
        </p:nvSpPr>
        <p:spPr bwMode="auto">
          <a:xfrm>
            <a:off x="1619250" y="4144963"/>
            <a:ext cx="142875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Thus: </a:t>
            </a:r>
          </a:p>
        </p:txBody>
      </p:sp>
      <p:sp>
        <p:nvSpPr>
          <p:cNvPr id="167944" name="Oval 8"/>
          <p:cNvSpPr>
            <a:spLocks noChangeArrowheads="1"/>
          </p:cNvSpPr>
          <p:nvPr/>
        </p:nvSpPr>
        <p:spPr bwMode="auto">
          <a:xfrm>
            <a:off x="6715125" y="4183063"/>
            <a:ext cx="1009650" cy="53340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47" name="AutoShape 11"/>
          <p:cNvSpPr>
            <a:spLocks noChangeArrowheads="1"/>
          </p:cNvSpPr>
          <p:nvPr/>
        </p:nvSpPr>
        <p:spPr bwMode="auto">
          <a:xfrm rot="5400000">
            <a:off x="776288" y="277018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8" name="AutoShape 12"/>
          <p:cNvSpPr>
            <a:spLocks noChangeArrowheads="1"/>
          </p:cNvSpPr>
          <p:nvPr/>
        </p:nvSpPr>
        <p:spPr bwMode="auto">
          <a:xfrm rot="5400000">
            <a:off x="776288" y="370363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9" name="AutoShape 13"/>
          <p:cNvSpPr>
            <a:spLocks noChangeArrowheads="1"/>
          </p:cNvSpPr>
          <p:nvPr/>
        </p:nvSpPr>
        <p:spPr bwMode="auto">
          <a:xfrm rot="5400000">
            <a:off x="776288" y="185578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50" name="AutoShape 14"/>
          <p:cNvSpPr>
            <a:spLocks noChangeArrowheads="1"/>
          </p:cNvSpPr>
          <p:nvPr/>
        </p:nvSpPr>
        <p:spPr bwMode="auto">
          <a:xfrm rot="5400000">
            <a:off x="776288" y="435133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85" name="Rectangle 49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Conditional Probability</a:t>
            </a:r>
          </a:p>
        </p:txBody>
      </p:sp>
      <p:graphicFrame>
        <p:nvGraphicFramePr>
          <p:cNvPr id="167986" name="Object 50">
            <a:hlinkClick r:id="" action="ppaction://ole?verb=0"/>
          </p:cNvPr>
          <p:cNvGraphicFramePr>
            <a:graphicFrameLocks/>
          </p:cNvGraphicFramePr>
          <p:nvPr/>
        </p:nvGraphicFramePr>
        <p:xfrm>
          <a:off x="2959100" y="4078288"/>
          <a:ext cx="4592638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94" name="Equation" r:id="rId4" imgW="5422680" imgH="927000" progId="Equation.DSMT4">
                  <p:embed/>
                </p:oleObj>
              </mc:Choice>
              <mc:Fallback>
                <p:oleObj name="Equation" r:id="rId4" imgW="5422680" imgH="927000" progId="Equation.DSMT4">
                  <p:embed/>
                  <p:pic>
                    <p:nvPicPr>
                      <p:cNvPr id="0" name="Picture 5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4078288"/>
                        <a:ext cx="4592638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7988" name="Group 52"/>
          <p:cNvGrpSpPr>
            <a:grpSpLocks/>
          </p:cNvGrpSpPr>
          <p:nvPr/>
        </p:nvGrpSpPr>
        <p:grpSpPr bwMode="auto">
          <a:xfrm>
            <a:off x="1457325" y="2544763"/>
            <a:ext cx="6334125" cy="1066800"/>
            <a:chOff x="798" y="1404"/>
            <a:chExt cx="3990" cy="672"/>
          </a:xfrm>
        </p:grpSpPr>
        <p:sp>
          <p:nvSpPr>
            <p:cNvPr id="167941" name="Rectangle 5"/>
            <p:cNvSpPr>
              <a:spLocks noChangeArrowheads="1"/>
            </p:cNvSpPr>
            <p:nvPr/>
          </p:nvSpPr>
          <p:spPr bwMode="auto">
            <a:xfrm>
              <a:off x="1416" y="1404"/>
              <a:ext cx="3372" cy="6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= Collins Mining Profitable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   </a:t>
              </a:r>
              <a:r>
                <a:rPr lang="en-US" sz="2400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given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Markley Oil Profitable</a:t>
              </a:r>
            </a:p>
          </p:txBody>
        </p:sp>
        <p:graphicFrame>
          <p:nvGraphicFramePr>
            <p:cNvPr id="167987" name="Object 51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798" y="1483"/>
            <a:ext cx="680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995" name="Equation" r:id="rId6" imgW="1320480" imgH="419040" progId="Equation.DSMT4">
                    <p:embed/>
                  </p:oleObj>
                </mc:Choice>
                <mc:Fallback>
                  <p:oleObj name="Equation" r:id="rId6" imgW="1320480" imgH="419040" progId="Equation.DSMT4">
                    <p:embed/>
                    <p:pic>
                      <p:nvPicPr>
                        <p:cNvPr id="0" name="Picture 5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8" y="1483"/>
                          <a:ext cx="680" cy="2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17961" dir="2700000" algn="ctr" rotWithShape="0">
                            <a:srgbClr val="00000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7989" name="Rectangle 53"/>
          <p:cNvSpPr>
            <a:spLocks noChangeArrowheads="1"/>
          </p:cNvSpPr>
          <p:nvPr/>
        </p:nvSpPr>
        <p:spPr bwMode="auto">
          <a:xfrm>
            <a:off x="712788" y="1016000"/>
            <a:ext cx="5360987" cy="550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Bradley Investments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79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16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679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167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679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167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679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16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1" dur="500"/>
                                        <p:tgtEl>
                                          <p:spTgt spid="167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67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 animBg="1"/>
      <p:bldP spid="167939" grpId="0" autoUpdateAnimBg="0"/>
      <p:bldP spid="167940" grpId="0" autoUpdateAnimBg="0"/>
      <p:bldP spid="167942" grpId="0" autoUpdateAnimBg="0"/>
      <p:bldP spid="167943" grpId="0" autoUpdateAnimBg="0"/>
      <p:bldP spid="167944" grpId="0" animBg="1"/>
      <p:bldP spid="167947" grpId="0" animBg="1"/>
      <p:bldP spid="167948" grpId="0" animBg="1"/>
      <p:bldP spid="167949" grpId="0" animBg="1"/>
      <p:bldP spid="16795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ChangeArrowheads="1"/>
          </p:cNvSpPr>
          <p:nvPr/>
        </p:nvSpPr>
        <p:spPr bwMode="auto">
          <a:xfrm>
            <a:off x="677863" y="163513"/>
            <a:ext cx="7772400" cy="592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Multiplication Law</a:t>
            </a: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952500" y="1133475"/>
            <a:ext cx="7715250" cy="100965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multiplication law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provides a way to compute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probability of the intersection of two events.</a:t>
            </a:r>
          </a:p>
        </p:txBody>
      </p:sp>
      <p:sp>
        <p:nvSpPr>
          <p:cNvPr id="173060" name="AutoShape 4"/>
          <p:cNvSpPr>
            <a:spLocks noChangeArrowheads="1"/>
          </p:cNvSpPr>
          <p:nvPr/>
        </p:nvSpPr>
        <p:spPr bwMode="auto">
          <a:xfrm rot="5400000">
            <a:off x="668338" y="15494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952500" y="2257425"/>
            <a:ext cx="7715250" cy="160020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law is written as:</a:t>
            </a: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73062" name="AutoShape 6"/>
          <p:cNvSpPr>
            <a:spLocks noChangeArrowheads="1"/>
          </p:cNvSpPr>
          <p:nvPr/>
        </p:nvSpPr>
        <p:spPr bwMode="auto">
          <a:xfrm rot="5400000">
            <a:off x="668338" y="29591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3" name="Rectangle 7"/>
          <p:cNvSpPr>
            <a:spLocks noChangeArrowheads="1"/>
          </p:cNvSpPr>
          <p:nvPr/>
        </p:nvSpPr>
        <p:spPr bwMode="auto">
          <a:xfrm>
            <a:off x="2316163" y="2859088"/>
            <a:ext cx="4545012" cy="7429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73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730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73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animBg="1" autoUpdateAnimBg="0"/>
      <p:bldP spid="173060" grpId="0" animBg="1"/>
      <p:bldP spid="173061" grpId="0" animBg="1" autoUpdateAnimBg="0"/>
      <p:bldP spid="173062" grpId="0" animBg="1"/>
      <p:bldP spid="173063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1155700" y="1528763"/>
            <a:ext cx="7296150" cy="4567237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1314450" y="1570038"/>
            <a:ext cx="672465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Markley Oil Profitable</a:t>
            </a: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1393825" y="1989138"/>
            <a:ext cx="672465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Collins Mining Profitable</a:t>
            </a: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2184400" y="3303588"/>
            <a:ext cx="5695950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We know: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.70,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.5143</a:t>
            </a:r>
          </a:p>
        </p:txBody>
      </p:sp>
      <p:sp>
        <p:nvSpPr>
          <p:cNvPr id="174087" name="Oval 7"/>
          <p:cNvSpPr>
            <a:spLocks noChangeArrowheads="1"/>
          </p:cNvSpPr>
          <p:nvPr/>
        </p:nvSpPr>
        <p:spPr bwMode="auto">
          <a:xfrm>
            <a:off x="5451475" y="4713288"/>
            <a:ext cx="771525" cy="4381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8" name="AutoShape 8"/>
          <p:cNvSpPr>
            <a:spLocks noChangeArrowheads="1"/>
          </p:cNvSpPr>
          <p:nvPr/>
        </p:nvSpPr>
        <p:spPr bwMode="auto">
          <a:xfrm rot="5400000">
            <a:off x="776288" y="259556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90" name="AutoShape 10"/>
          <p:cNvSpPr>
            <a:spLocks noChangeArrowheads="1"/>
          </p:cNvSpPr>
          <p:nvPr/>
        </p:nvSpPr>
        <p:spPr bwMode="auto">
          <a:xfrm rot="5400000">
            <a:off x="776288" y="173831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8" name="Rectangle 48"/>
          <p:cNvSpPr>
            <a:spLocks noChangeArrowheads="1"/>
          </p:cNvSpPr>
          <p:nvPr/>
        </p:nvSpPr>
        <p:spPr bwMode="auto">
          <a:xfrm>
            <a:off x="676275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Multiplication Law</a:t>
            </a:r>
          </a:p>
        </p:txBody>
      </p:sp>
      <p:sp>
        <p:nvSpPr>
          <p:cNvPr id="174129" name="Rectangle 49"/>
          <p:cNvSpPr>
            <a:spLocks noChangeArrowheads="1"/>
          </p:cNvSpPr>
          <p:nvPr/>
        </p:nvSpPr>
        <p:spPr bwMode="auto">
          <a:xfrm>
            <a:off x="1508125" y="2351088"/>
            <a:ext cx="615315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= Markley Oil Profitable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and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Collins Mining Profitable</a:t>
            </a:r>
          </a:p>
        </p:txBody>
      </p:sp>
      <p:sp>
        <p:nvSpPr>
          <p:cNvPr id="174130" name="Rectangle 50"/>
          <p:cNvSpPr>
            <a:spLocks noChangeArrowheads="1"/>
          </p:cNvSpPr>
          <p:nvPr/>
        </p:nvSpPr>
        <p:spPr bwMode="auto">
          <a:xfrm>
            <a:off x="2794000" y="3798888"/>
            <a:ext cx="4572000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Thus: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C)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M|C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</a:p>
        </p:txBody>
      </p:sp>
      <p:sp>
        <p:nvSpPr>
          <p:cNvPr id="174131" name="Rectangle 51"/>
          <p:cNvSpPr>
            <a:spLocks noChangeArrowheads="1"/>
          </p:cNvSpPr>
          <p:nvPr/>
        </p:nvSpPr>
        <p:spPr bwMode="auto">
          <a:xfrm>
            <a:off x="5041900" y="4275138"/>
            <a:ext cx="2438400" cy="438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(.70)(.5143)</a:t>
            </a:r>
          </a:p>
        </p:txBody>
      </p:sp>
      <p:sp>
        <p:nvSpPr>
          <p:cNvPr id="174132" name="Rectangle 52"/>
          <p:cNvSpPr>
            <a:spLocks noChangeArrowheads="1"/>
          </p:cNvSpPr>
          <p:nvPr/>
        </p:nvSpPr>
        <p:spPr bwMode="auto">
          <a:xfrm>
            <a:off x="5022850" y="4675188"/>
            <a:ext cx="11811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  .36</a:t>
            </a:r>
          </a:p>
        </p:txBody>
      </p:sp>
      <p:sp>
        <p:nvSpPr>
          <p:cNvPr id="174133" name="Rectangle 53"/>
          <p:cNvSpPr>
            <a:spLocks noChangeArrowheads="1"/>
          </p:cNvSpPr>
          <p:nvPr/>
        </p:nvSpPr>
        <p:spPr bwMode="auto">
          <a:xfrm>
            <a:off x="1308100" y="5106988"/>
            <a:ext cx="7296150" cy="971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(This result is the same as that obtained earlier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the definition of the probability of an event.)</a:t>
            </a:r>
          </a:p>
        </p:txBody>
      </p:sp>
      <p:sp>
        <p:nvSpPr>
          <p:cNvPr id="174134" name="AutoShape 54"/>
          <p:cNvSpPr>
            <a:spLocks noChangeArrowheads="1"/>
          </p:cNvSpPr>
          <p:nvPr/>
        </p:nvSpPr>
        <p:spPr bwMode="auto">
          <a:xfrm rot="5400000">
            <a:off x="776288" y="352901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5" name="AutoShape 55"/>
          <p:cNvSpPr>
            <a:spLocks noChangeArrowheads="1"/>
          </p:cNvSpPr>
          <p:nvPr/>
        </p:nvSpPr>
        <p:spPr bwMode="auto">
          <a:xfrm rot="5400000">
            <a:off x="776288" y="400526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6" name="AutoShape 56"/>
          <p:cNvSpPr>
            <a:spLocks noChangeArrowheads="1"/>
          </p:cNvSpPr>
          <p:nvPr/>
        </p:nvSpPr>
        <p:spPr bwMode="auto">
          <a:xfrm rot="5400000">
            <a:off x="776288" y="446246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8" name="Rectangle 58"/>
          <p:cNvSpPr>
            <a:spLocks noChangeArrowheads="1"/>
          </p:cNvSpPr>
          <p:nvPr/>
        </p:nvSpPr>
        <p:spPr bwMode="auto">
          <a:xfrm>
            <a:off x="712788" y="1016000"/>
            <a:ext cx="5360987" cy="550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Bradley Investments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74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174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7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17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741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17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741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17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1741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300"/>
                                        <p:tgtEl>
                                          <p:spTgt spid="17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800"/>
                            </p:stCondLst>
                            <p:childTnLst>
                              <p:par>
                                <p:cTn id="58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300"/>
                                        <p:tgtEl>
                                          <p:spTgt spid="17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700"/>
                            </p:stCondLst>
                            <p:childTnLst>
                              <p:par>
                                <p:cTn id="62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74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200"/>
                            </p:stCondLst>
                            <p:childTnLst>
                              <p:par>
                                <p:cTn id="66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8" dur="500"/>
                                        <p:tgtEl>
                                          <p:spTgt spid="17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 animBg="1"/>
      <p:bldP spid="174083" grpId="0" autoUpdateAnimBg="0"/>
      <p:bldP spid="174084" grpId="0" autoUpdateAnimBg="0"/>
      <p:bldP spid="174085" grpId="0" autoUpdateAnimBg="0"/>
      <p:bldP spid="174087" grpId="0" animBg="1"/>
      <p:bldP spid="174088" grpId="0" animBg="1"/>
      <p:bldP spid="174090" grpId="0" animBg="1"/>
      <p:bldP spid="174129" grpId="0" autoUpdateAnimBg="0"/>
      <p:bldP spid="174130" grpId="0" autoUpdateAnimBg="0"/>
      <p:bldP spid="174131" grpId="0" autoUpdateAnimBg="0"/>
      <p:bldP spid="174132" grpId="0" autoUpdateAnimBg="0"/>
      <p:bldP spid="174133" grpId="0" autoUpdateAnimBg="0"/>
      <p:bldP spid="174134" grpId="0" animBg="1"/>
      <p:bldP spid="174135" grpId="0" animBg="1"/>
      <p:bldP spid="1741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ChangeArrowheads="1"/>
          </p:cNvSpPr>
          <p:nvPr/>
        </p:nvSpPr>
        <p:spPr bwMode="auto">
          <a:xfrm>
            <a:off x="695325" y="28575"/>
            <a:ext cx="7772400" cy="865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Probability</a:t>
            </a:r>
          </a:p>
        </p:txBody>
      </p:sp>
      <p:sp>
        <p:nvSpPr>
          <p:cNvPr id="198659" name="Rectangle 3"/>
          <p:cNvSpPr>
            <a:spLocks noChangeArrowheads="1"/>
          </p:cNvSpPr>
          <p:nvPr/>
        </p:nvSpPr>
        <p:spPr bwMode="auto">
          <a:xfrm>
            <a:off x="952500" y="1127586"/>
            <a:ext cx="7258050" cy="102870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Probability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a numerical measure of the likelihood</a:t>
            </a:r>
          </a:p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that an event will occur.</a:t>
            </a:r>
          </a:p>
        </p:txBody>
      </p:sp>
      <p:sp>
        <p:nvSpPr>
          <p:cNvPr id="198660" name="Rectangle 4"/>
          <p:cNvSpPr>
            <a:spLocks noChangeArrowheads="1"/>
          </p:cNvSpPr>
          <p:nvPr/>
        </p:nvSpPr>
        <p:spPr bwMode="auto">
          <a:xfrm>
            <a:off x="952500" y="2275122"/>
            <a:ext cx="7258050" cy="100965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Probability values are always assigned on a scale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from 0 to 1.</a:t>
            </a:r>
          </a:p>
        </p:txBody>
      </p:sp>
      <p:sp>
        <p:nvSpPr>
          <p:cNvPr id="198661" name="Rectangle 5"/>
          <p:cNvSpPr>
            <a:spLocks noChangeArrowheads="1"/>
          </p:cNvSpPr>
          <p:nvPr/>
        </p:nvSpPr>
        <p:spPr bwMode="auto">
          <a:xfrm>
            <a:off x="952500" y="3400884"/>
            <a:ext cx="7258050" cy="100965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 probability near zero indicates an event is quite</a:t>
            </a:r>
          </a:p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unlikely to occur.</a:t>
            </a:r>
          </a:p>
        </p:txBody>
      </p:sp>
      <p:sp>
        <p:nvSpPr>
          <p:cNvPr id="198662" name="AutoShape 6"/>
          <p:cNvSpPr>
            <a:spLocks noChangeArrowheads="1"/>
          </p:cNvSpPr>
          <p:nvPr/>
        </p:nvSpPr>
        <p:spPr bwMode="auto">
          <a:xfrm rot="5400000">
            <a:off x="687388" y="15494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AutoShape 7"/>
          <p:cNvSpPr>
            <a:spLocks noChangeArrowheads="1"/>
          </p:cNvSpPr>
          <p:nvPr/>
        </p:nvSpPr>
        <p:spPr bwMode="auto">
          <a:xfrm rot="5400000">
            <a:off x="687388" y="26924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4" name="AutoShape 8"/>
          <p:cNvSpPr>
            <a:spLocks noChangeArrowheads="1"/>
          </p:cNvSpPr>
          <p:nvPr/>
        </p:nvSpPr>
        <p:spPr bwMode="auto">
          <a:xfrm rot="5400000">
            <a:off x="687388" y="3820886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5" name="Rectangle 9"/>
          <p:cNvSpPr>
            <a:spLocks noChangeArrowheads="1"/>
          </p:cNvSpPr>
          <p:nvPr/>
        </p:nvSpPr>
        <p:spPr bwMode="auto">
          <a:xfrm>
            <a:off x="952500" y="4537983"/>
            <a:ext cx="7258050" cy="100965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 probability near one indicates an event is almost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certain to occur.</a:t>
            </a:r>
          </a:p>
        </p:txBody>
      </p:sp>
      <p:sp>
        <p:nvSpPr>
          <p:cNvPr id="198666" name="AutoShape 10"/>
          <p:cNvSpPr>
            <a:spLocks noChangeArrowheads="1"/>
          </p:cNvSpPr>
          <p:nvPr/>
        </p:nvSpPr>
        <p:spPr bwMode="auto">
          <a:xfrm rot="5400000">
            <a:off x="687388" y="493485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986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986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986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1986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animBg="1" autoUpdateAnimBg="0"/>
      <p:bldP spid="198660" grpId="0" animBg="1" autoUpdateAnimBg="0"/>
      <p:bldP spid="198661" grpId="0" animBg="1" autoUpdateAnimBg="0"/>
      <p:bldP spid="198662" grpId="0" animBg="1"/>
      <p:bldP spid="198663" grpId="0" animBg="1"/>
      <p:bldP spid="198664" grpId="0" animBg="1"/>
      <p:bldP spid="198665" grpId="0" animBg="1" autoUpdateAnimBg="0"/>
      <p:bldP spid="19866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ChangeArrowheads="1"/>
          </p:cNvSpPr>
          <p:nvPr/>
        </p:nvSpPr>
        <p:spPr bwMode="auto">
          <a:xfrm>
            <a:off x="685800" y="95250"/>
            <a:ext cx="7772400" cy="738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Joint Probability Table</a:t>
            </a:r>
          </a:p>
        </p:txBody>
      </p:sp>
      <p:sp>
        <p:nvSpPr>
          <p:cNvPr id="212995" name="Rectangle 3"/>
          <p:cNvSpPr>
            <a:spLocks noChangeArrowheads="1"/>
          </p:cNvSpPr>
          <p:nvPr/>
        </p:nvSpPr>
        <p:spPr bwMode="auto">
          <a:xfrm>
            <a:off x="533400" y="1135063"/>
            <a:ext cx="8210550" cy="294957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12996" name="Line 4"/>
          <p:cNvSpPr>
            <a:spLocks noChangeShapeType="1"/>
          </p:cNvSpPr>
          <p:nvPr/>
        </p:nvSpPr>
        <p:spPr bwMode="auto">
          <a:xfrm>
            <a:off x="749300" y="2117725"/>
            <a:ext cx="775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12997" name="Line 5"/>
          <p:cNvSpPr>
            <a:spLocks noChangeShapeType="1"/>
          </p:cNvSpPr>
          <p:nvPr/>
        </p:nvSpPr>
        <p:spPr bwMode="auto">
          <a:xfrm>
            <a:off x="749300" y="3362325"/>
            <a:ext cx="7734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3248025" y="1241425"/>
            <a:ext cx="433705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Collins Mining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Profitable (C)   Not Profitable (C</a:t>
            </a:r>
            <a:r>
              <a:rPr lang="en-US" i="1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652463" y="1571625"/>
            <a:ext cx="2532062" cy="1614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Markley Oil</a:t>
            </a:r>
          </a:p>
          <a:p>
            <a:pPr algn="l"/>
            <a:endParaRPr lang="en-US" u="sng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Profitable (M)</a:t>
            </a:r>
          </a:p>
          <a:p>
            <a:pPr algn="l"/>
            <a:r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</a:p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Not Profitable (M</a:t>
            </a:r>
            <a:r>
              <a:rPr lang="en-US" i="1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</a:p>
        </p:txBody>
      </p:sp>
      <p:sp>
        <p:nvSpPr>
          <p:cNvPr id="213000" name="Line 8"/>
          <p:cNvSpPr>
            <a:spLocks noChangeShapeType="1"/>
          </p:cNvSpPr>
          <p:nvPr/>
        </p:nvSpPr>
        <p:spPr bwMode="auto">
          <a:xfrm>
            <a:off x="3187700" y="1368425"/>
            <a:ext cx="0" cy="257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13001" name="Line 9"/>
          <p:cNvSpPr>
            <a:spLocks noChangeShapeType="1"/>
          </p:cNvSpPr>
          <p:nvPr/>
        </p:nvSpPr>
        <p:spPr bwMode="auto">
          <a:xfrm>
            <a:off x="7620000" y="1355725"/>
            <a:ext cx="0" cy="257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13002" name="Text Box 10"/>
          <p:cNvSpPr txBox="1">
            <a:spLocks noChangeArrowheads="1"/>
          </p:cNvSpPr>
          <p:nvPr/>
        </p:nvSpPr>
        <p:spPr bwMode="auto">
          <a:xfrm>
            <a:off x="2287588" y="3527425"/>
            <a:ext cx="4311650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Total              .48                          .52</a:t>
            </a:r>
          </a:p>
        </p:txBody>
      </p:sp>
      <p:sp>
        <p:nvSpPr>
          <p:cNvPr id="213003" name="Text Box 11"/>
          <p:cNvSpPr txBox="1">
            <a:spLocks noChangeArrowheads="1"/>
          </p:cNvSpPr>
          <p:nvPr/>
        </p:nvSpPr>
        <p:spPr bwMode="auto">
          <a:xfrm>
            <a:off x="7685088" y="1571625"/>
            <a:ext cx="819150" cy="2376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Total</a:t>
            </a:r>
          </a:p>
          <a:p>
            <a:pPr algn="l"/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.70</a:t>
            </a:r>
          </a:p>
          <a:p>
            <a:pPr algn="l"/>
            <a:endParaRPr lang="en-US" sz="12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.30</a:t>
            </a:r>
          </a:p>
          <a:p>
            <a:pPr algn="l"/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1.00</a:t>
            </a:r>
          </a:p>
        </p:txBody>
      </p:sp>
      <p:sp>
        <p:nvSpPr>
          <p:cNvPr id="213004" name="Text Box 12"/>
          <p:cNvSpPr txBox="1">
            <a:spLocks noChangeArrowheads="1"/>
          </p:cNvSpPr>
          <p:nvPr/>
        </p:nvSpPr>
        <p:spPr bwMode="auto">
          <a:xfrm>
            <a:off x="3913188" y="2244725"/>
            <a:ext cx="2698750" cy="944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.36                          .34</a:t>
            </a:r>
          </a:p>
          <a:p>
            <a:pPr algn="l"/>
            <a:endParaRPr lang="en-US" sz="12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.12                          .18</a:t>
            </a:r>
          </a:p>
        </p:txBody>
      </p:sp>
      <p:sp>
        <p:nvSpPr>
          <p:cNvPr id="213005" name="AutoShape 13"/>
          <p:cNvSpPr>
            <a:spLocks noChangeArrowheads="1"/>
          </p:cNvSpPr>
          <p:nvPr/>
        </p:nvSpPr>
        <p:spPr bwMode="auto">
          <a:xfrm>
            <a:off x="1130300" y="4244975"/>
            <a:ext cx="2933700" cy="1162050"/>
          </a:xfrm>
          <a:prstGeom prst="wedgeRoundRectCallout">
            <a:avLst>
              <a:gd name="adj1" fmla="val 47023"/>
              <a:gd name="adj2" fmla="val -145356"/>
              <a:gd name="adj3" fmla="val 16667"/>
            </a:avLst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Joint Probabilities</a:t>
            </a:r>
          </a:p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(appear in the body</a:t>
            </a:r>
          </a:p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of the table)</a:t>
            </a:r>
          </a:p>
        </p:txBody>
      </p:sp>
      <p:grpSp>
        <p:nvGrpSpPr>
          <p:cNvPr id="213006" name="Group 14"/>
          <p:cNvGrpSpPr>
            <a:grpSpLocks/>
          </p:cNvGrpSpPr>
          <p:nvPr/>
        </p:nvGrpSpPr>
        <p:grpSpPr bwMode="auto">
          <a:xfrm>
            <a:off x="4305300" y="3819525"/>
            <a:ext cx="3454400" cy="2082800"/>
            <a:chOff x="2712" y="2608"/>
            <a:chExt cx="2176" cy="1312"/>
          </a:xfrm>
        </p:grpSpPr>
        <p:sp>
          <p:nvSpPr>
            <p:cNvPr id="213007" name="AutoShape 15"/>
            <p:cNvSpPr>
              <a:spLocks noChangeArrowheads="1"/>
            </p:cNvSpPr>
            <p:nvPr/>
          </p:nvSpPr>
          <p:spPr bwMode="auto">
            <a:xfrm rot="-784834">
              <a:off x="2840" y="2608"/>
              <a:ext cx="304" cy="656"/>
            </a:xfrm>
            <a:prstGeom prst="triangle">
              <a:avLst>
                <a:gd name="adj" fmla="val 0"/>
              </a:avLst>
            </a:prstGeom>
            <a:gradFill rotWithShape="0">
              <a:gsLst>
                <a:gs pos="0">
                  <a:srgbClr val="777777">
                    <a:gamma/>
                    <a:shade val="46275"/>
                    <a:invGamma/>
                  </a:srgbClr>
                </a:gs>
                <a:gs pos="100000">
                  <a:srgbClr val="777777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08" name="AutoShape 16"/>
            <p:cNvSpPr>
              <a:spLocks noChangeArrowheads="1"/>
            </p:cNvSpPr>
            <p:nvPr/>
          </p:nvSpPr>
          <p:spPr bwMode="auto">
            <a:xfrm>
              <a:off x="2712" y="3188"/>
              <a:ext cx="2176" cy="732"/>
            </a:xfrm>
            <a:prstGeom prst="wedgeRoundRectCallout">
              <a:avLst>
                <a:gd name="adj1" fmla="val 53356"/>
                <a:gd name="adj2" fmla="val -190162"/>
                <a:gd name="adj3" fmla="val 16667"/>
              </a:avLst>
            </a:prstGeom>
            <a:gradFill rotWithShape="0">
              <a:gsLst>
                <a:gs pos="0">
                  <a:srgbClr val="777777">
                    <a:gamma/>
                    <a:shade val="46275"/>
                    <a:invGamma/>
                  </a:srgbClr>
                </a:gs>
                <a:gs pos="50000">
                  <a:srgbClr val="777777"/>
                </a:gs>
                <a:gs pos="100000">
                  <a:srgbClr val="777777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>
                <a:lnSpc>
                  <a:spcPct val="90000"/>
                </a:lnSpc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Marginal Probabilities</a:t>
              </a:r>
            </a:p>
            <a:p>
              <a:pPr>
                <a:lnSpc>
                  <a:spcPct val="90000"/>
                </a:lnSpc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(appear in the margins</a:t>
              </a:r>
            </a:p>
            <a:p>
              <a:pPr>
                <a:lnSpc>
                  <a:spcPct val="90000"/>
                </a:lnSpc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of the table)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2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21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12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213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212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213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3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13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500"/>
                            </p:stCondLst>
                            <p:childTnLst>
                              <p:par>
                                <p:cTn id="41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213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13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 animBg="1"/>
      <p:bldP spid="212996" grpId="0" animBg="1"/>
      <p:bldP spid="212997" grpId="0" animBg="1"/>
      <p:bldP spid="212998" grpId="0" autoUpdateAnimBg="0"/>
      <p:bldP spid="212999" grpId="0" autoUpdateAnimBg="0"/>
      <p:bldP spid="213000" grpId="0" animBg="1"/>
      <p:bldP spid="213001" grpId="0" animBg="1"/>
      <p:bldP spid="213002" grpId="0" autoUpdateAnimBg="0"/>
      <p:bldP spid="213003" grpId="0" autoUpdateAnimBg="0"/>
      <p:bldP spid="213004" grpId="0" autoUpdateAnimBg="0"/>
      <p:bldP spid="213005" grpId="0" animBg="1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ChangeArrowheads="1"/>
          </p:cNvSpPr>
          <p:nvPr/>
        </p:nvSpPr>
        <p:spPr bwMode="auto">
          <a:xfrm>
            <a:off x="685800" y="95250"/>
            <a:ext cx="7772400" cy="738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Independent Events</a:t>
            </a: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952500" y="1133475"/>
            <a:ext cx="7258050" cy="135255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If the probability of 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not changed by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existence of 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we would say that events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are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independent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177156" name="AutoShape 4"/>
          <p:cNvSpPr>
            <a:spLocks noChangeArrowheads="1"/>
          </p:cNvSpPr>
          <p:nvPr/>
        </p:nvSpPr>
        <p:spPr bwMode="auto">
          <a:xfrm rot="5400000">
            <a:off x="668338" y="1701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952500" y="2619375"/>
            <a:ext cx="7258050" cy="161925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Two events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are independent if:</a:t>
            </a: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77158" name="AutoShape 6"/>
          <p:cNvSpPr>
            <a:spLocks noChangeArrowheads="1"/>
          </p:cNvSpPr>
          <p:nvPr/>
        </p:nvSpPr>
        <p:spPr bwMode="auto">
          <a:xfrm rot="5400000">
            <a:off x="668338" y="33210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1573213" y="3221038"/>
            <a:ext cx="2544762" cy="7429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</a:p>
        </p:txBody>
      </p:sp>
      <p:sp>
        <p:nvSpPr>
          <p:cNvPr id="177161" name="Rectangle 9"/>
          <p:cNvSpPr>
            <a:spLocks noChangeArrowheads="1"/>
          </p:cNvSpPr>
          <p:nvPr/>
        </p:nvSpPr>
        <p:spPr bwMode="auto">
          <a:xfrm>
            <a:off x="5040313" y="3221038"/>
            <a:ext cx="2544762" cy="7429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4318000" y="3395663"/>
            <a:ext cx="4714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or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771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771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7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177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7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animBg="1" autoUpdateAnimBg="0"/>
      <p:bldP spid="177156" grpId="0" animBg="1"/>
      <p:bldP spid="177157" grpId="0" animBg="1" autoUpdateAnimBg="0"/>
      <p:bldP spid="177158" grpId="0" animBg="1"/>
      <p:bldP spid="177159" grpId="0" animBg="1" autoUpdateAnimBg="0"/>
      <p:bldP spid="177161" grpId="0" animBg="1" autoUpdateAnimBg="0"/>
      <p:bldP spid="177162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952500" y="1133475"/>
            <a:ext cx="7715250" cy="100965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multiplication law also can be used as a test to see</a:t>
            </a:r>
          </a:p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if two events are independent.</a:t>
            </a:r>
          </a:p>
        </p:txBody>
      </p:sp>
      <p:sp>
        <p:nvSpPr>
          <p:cNvPr id="178179" name="AutoShape 3"/>
          <p:cNvSpPr>
            <a:spLocks noChangeArrowheads="1"/>
          </p:cNvSpPr>
          <p:nvPr/>
        </p:nvSpPr>
        <p:spPr bwMode="auto">
          <a:xfrm rot="5400000">
            <a:off x="668338" y="15494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952500" y="2257425"/>
            <a:ext cx="7715250" cy="160020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law is written as:</a:t>
            </a: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78181" name="AutoShape 5"/>
          <p:cNvSpPr>
            <a:spLocks noChangeArrowheads="1"/>
          </p:cNvSpPr>
          <p:nvPr/>
        </p:nvSpPr>
        <p:spPr bwMode="auto">
          <a:xfrm rot="5400000">
            <a:off x="668338" y="29591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82" name="Rectangle 6"/>
          <p:cNvSpPr>
            <a:spLocks noChangeArrowheads="1"/>
          </p:cNvSpPr>
          <p:nvPr/>
        </p:nvSpPr>
        <p:spPr bwMode="auto">
          <a:xfrm>
            <a:off x="2316163" y="2859088"/>
            <a:ext cx="4545012" cy="7429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178183" name="Rectangle 7"/>
          <p:cNvSpPr>
            <a:spLocks noChangeArrowheads="1"/>
          </p:cNvSpPr>
          <p:nvPr/>
        </p:nvSpPr>
        <p:spPr bwMode="auto">
          <a:xfrm>
            <a:off x="685800" y="52388"/>
            <a:ext cx="7772400" cy="1017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Multiplication Law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 Independent Events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781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781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78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 animBg="1" autoUpdateAnimBg="0"/>
      <p:bldP spid="178179" grpId="0" animBg="1"/>
      <p:bldP spid="178180" grpId="0" animBg="1" autoUpdateAnimBg="0"/>
      <p:bldP spid="178181" grpId="0" animBg="1"/>
      <p:bldP spid="178182" grpId="0" animBg="1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35" name="Rectangle 35"/>
          <p:cNvSpPr>
            <a:spLocks noChangeArrowheads="1"/>
          </p:cNvSpPr>
          <p:nvPr/>
        </p:nvSpPr>
        <p:spPr bwMode="auto">
          <a:xfrm>
            <a:off x="1130300" y="1557338"/>
            <a:ext cx="7296150" cy="344487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79236" name="Rectangle 36"/>
          <p:cNvSpPr>
            <a:spLocks noChangeArrowheads="1"/>
          </p:cNvSpPr>
          <p:nvPr/>
        </p:nvSpPr>
        <p:spPr bwMode="auto">
          <a:xfrm>
            <a:off x="1289050" y="1687513"/>
            <a:ext cx="672465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Markley Oil Profitable</a:t>
            </a:r>
          </a:p>
        </p:txBody>
      </p:sp>
      <p:sp>
        <p:nvSpPr>
          <p:cNvPr id="179237" name="Rectangle 37"/>
          <p:cNvSpPr>
            <a:spLocks noChangeArrowheads="1"/>
          </p:cNvSpPr>
          <p:nvPr/>
        </p:nvSpPr>
        <p:spPr bwMode="auto">
          <a:xfrm>
            <a:off x="1368425" y="2106613"/>
            <a:ext cx="672465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Collins Mining Profitable</a:t>
            </a:r>
          </a:p>
        </p:txBody>
      </p:sp>
      <p:sp>
        <p:nvSpPr>
          <p:cNvPr id="179238" name="Rectangle 38"/>
          <p:cNvSpPr>
            <a:spLocks noChangeArrowheads="1"/>
          </p:cNvSpPr>
          <p:nvPr/>
        </p:nvSpPr>
        <p:spPr bwMode="auto">
          <a:xfrm>
            <a:off x="1377950" y="3478213"/>
            <a:ext cx="6762750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We know: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.36,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.70,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.48</a:t>
            </a:r>
          </a:p>
        </p:txBody>
      </p:sp>
      <p:sp>
        <p:nvSpPr>
          <p:cNvPr id="179239" name="Rectangle 39"/>
          <p:cNvSpPr>
            <a:spLocks noChangeArrowheads="1"/>
          </p:cNvSpPr>
          <p:nvPr/>
        </p:nvSpPr>
        <p:spPr bwMode="auto">
          <a:xfrm>
            <a:off x="2120900" y="3859213"/>
            <a:ext cx="49149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But: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M)P(C)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(.70)(.48) = .34, not .36</a:t>
            </a:r>
          </a:p>
        </p:txBody>
      </p:sp>
      <p:sp>
        <p:nvSpPr>
          <p:cNvPr id="179241" name="AutoShape 41"/>
          <p:cNvSpPr>
            <a:spLocks noChangeArrowheads="1"/>
          </p:cNvSpPr>
          <p:nvPr/>
        </p:nvSpPr>
        <p:spPr bwMode="auto">
          <a:xfrm rot="5400000">
            <a:off x="776288" y="277018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42" name="AutoShape 42"/>
          <p:cNvSpPr>
            <a:spLocks noChangeArrowheads="1"/>
          </p:cNvSpPr>
          <p:nvPr/>
        </p:nvSpPr>
        <p:spPr bwMode="auto">
          <a:xfrm rot="5400000">
            <a:off x="776288" y="370363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43" name="AutoShape 43"/>
          <p:cNvSpPr>
            <a:spLocks noChangeArrowheads="1"/>
          </p:cNvSpPr>
          <p:nvPr/>
        </p:nvSpPr>
        <p:spPr bwMode="auto">
          <a:xfrm rot="5400000">
            <a:off x="776288" y="185578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44" name="AutoShape 44"/>
          <p:cNvSpPr>
            <a:spLocks noChangeArrowheads="1"/>
          </p:cNvSpPr>
          <p:nvPr/>
        </p:nvSpPr>
        <p:spPr bwMode="auto">
          <a:xfrm rot="5400000">
            <a:off x="776288" y="456088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49" name="Rectangle 49"/>
          <p:cNvSpPr>
            <a:spLocks noChangeArrowheads="1"/>
          </p:cNvSpPr>
          <p:nvPr/>
        </p:nvSpPr>
        <p:spPr bwMode="auto">
          <a:xfrm>
            <a:off x="2397125" y="2582863"/>
            <a:ext cx="504825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Are events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independent?</a:t>
            </a:r>
          </a:p>
        </p:txBody>
      </p:sp>
      <p:sp>
        <p:nvSpPr>
          <p:cNvPr id="179250" name="Rectangle 50"/>
          <p:cNvSpPr>
            <a:spLocks noChangeArrowheads="1"/>
          </p:cNvSpPr>
          <p:nvPr/>
        </p:nvSpPr>
        <p:spPr bwMode="auto">
          <a:xfrm>
            <a:off x="2816225" y="3001963"/>
            <a:ext cx="504825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Does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M)P(C)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?</a:t>
            </a:r>
          </a:p>
        </p:txBody>
      </p:sp>
      <p:sp>
        <p:nvSpPr>
          <p:cNvPr id="179251" name="AutoShape 51"/>
          <p:cNvSpPr>
            <a:spLocks noChangeArrowheads="1"/>
          </p:cNvSpPr>
          <p:nvPr/>
        </p:nvSpPr>
        <p:spPr bwMode="auto">
          <a:xfrm rot="5400000">
            <a:off x="776288" y="320833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53" name="Rectangle 53"/>
          <p:cNvSpPr>
            <a:spLocks noChangeArrowheads="1"/>
          </p:cNvSpPr>
          <p:nvPr/>
        </p:nvSpPr>
        <p:spPr bwMode="auto">
          <a:xfrm>
            <a:off x="1758950" y="4411663"/>
            <a:ext cx="4876800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Hence: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are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independent.</a:t>
            </a:r>
          </a:p>
        </p:txBody>
      </p:sp>
      <p:sp>
        <p:nvSpPr>
          <p:cNvPr id="179254" name="AutoShape 54"/>
          <p:cNvSpPr>
            <a:spLocks noChangeArrowheads="1"/>
          </p:cNvSpPr>
          <p:nvPr/>
        </p:nvSpPr>
        <p:spPr bwMode="auto">
          <a:xfrm rot="5400000">
            <a:off x="776288" y="412273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255" name="Rectangle 55"/>
          <p:cNvSpPr>
            <a:spLocks noChangeArrowheads="1"/>
          </p:cNvSpPr>
          <p:nvPr/>
        </p:nvSpPr>
        <p:spPr bwMode="auto">
          <a:xfrm>
            <a:off x="712788" y="1016000"/>
            <a:ext cx="5360987" cy="550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Bradley Investments</a:t>
            </a:r>
          </a:p>
        </p:txBody>
      </p:sp>
      <p:sp>
        <p:nvSpPr>
          <p:cNvPr id="179256" name="Rectangle 56"/>
          <p:cNvSpPr>
            <a:spLocks noChangeArrowheads="1"/>
          </p:cNvSpPr>
          <p:nvPr/>
        </p:nvSpPr>
        <p:spPr bwMode="auto">
          <a:xfrm>
            <a:off x="685800" y="52388"/>
            <a:ext cx="7772400" cy="1017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Multiplication Law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 Independent Events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792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17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7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792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17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792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17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79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17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179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"/>
                                        <p:tgtEl>
                                          <p:spTgt spid="17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179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5" dur="500"/>
                                        <p:tgtEl>
                                          <p:spTgt spid="17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35" grpId="0" animBg="1"/>
      <p:bldP spid="179236" grpId="0" autoUpdateAnimBg="0"/>
      <p:bldP spid="179237" grpId="0" autoUpdateAnimBg="0"/>
      <p:bldP spid="179238" grpId="0" autoUpdateAnimBg="0"/>
      <p:bldP spid="179239" grpId="0" autoUpdateAnimBg="0"/>
      <p:bldP spid="179241" grpId="0" animBg="1"/>
      <p:bldP spid="179242" grpId="0" animBg="1"/>
      <p:bldP spid="179243" grpId="0" animBg="1"/>
      <p:bldP spid="179244" grpId="0" animBg="1"/>
      <p:bldP spid="179249" grpId="0" autoUpdateAnimBg="0"/>
      <p:bldP spid="179250" grpId="0" autoUpdateAnimBg="0"/>
      <p:bldP spid="179251" grpId="0" animBg="1"/>
      <p:bldP spid="179253" grpId="0" autoUpdateAnimBg="0"/>
      <p:bldP spid="17925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ChangeArrowheads="1"/>
          </p:cNvSpPr>
          <p:nvPr/>
        </p:nvSpPr>
        <p:spPr bwMode="auto">
          <a:xfrm>
            <a:off x="952500" y="1143002"/>
            <a:ext cx="7258050" cy="95250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Do not confuse the notion of mutually exclusive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events with that of independent events.</a:t>
            </a:r>
          </a:p>
        </p:txBody>
      </p:sp>
      <p:sp>
        <p:nvSpPr>
          <p:cNvPr id="211971" name="Rectangle 3"/>
          <p:cNvSpPr>
            <a:spLocks noChangeArrowheads="1"/>
          </p:cNvSpPr>
          <p:nvPr/>
        </p:nvSpPr>
        <p:spPr bwMode="auto">
          <a:xfrm>
            <a:off x="952500" y="2219327"/>
            <a:ext cx="7258050" cy="95885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Two events with nonzero probabilities cannot be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both mutually exclusive and independent.</a:t>
            </a:r>
          </a:p>
        </p:txBody>
      </p:sp>
      <p:sp>
        <p:nvSpPr>
          <p:cNvPr id="211972" name="Rectangle 4"/>
          <p:cNvSpPr>
            <a:spLocks noChangeArrowheads="1"/>
          </p:cNvSpPr>
          <p:nvPr/>
        </p:nvSpPr>
        <p:spPr bwMode="auto">
          <a:xfrm>
            <a:off x="952500" y="3289302"/>
            <a:ext cx="7258050" cy="169545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If one mutually exclusive event is known to occur,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other cannot occur.; thus, the probability of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other event occurring is reduced to zero (and they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are therefore dependent).</a:t>
            </a:r>
          </a:p>
        </p:txBody>
      </p:sp>
      <p:sp>
        <p:nvSpPr>
          <p:cNvPr id="211973" name="AutoShape 5"/>
          <p:cNvSpPr>
            <a:spLocks noChangeArrowheads="1"/>
          </p:cNvSpPr>
          <p:nvPr/>
        </p:nvSpPr>
        <p:spPr bwMode="auto">
          <a:xfrm rot="5400000">
            <a:off x="687388" y="15494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74" name="AutoShape 6"/>
          <p:cNvSpPr>
            <a:spLocks noChangeArrowheads="1"/>
          </p:cNvSpPr>
          <p:nvPr/>
        </p:nvSpPr>
        <p:spPr bwMode="auto">
          <a:xfrm rot="5400000">
            <a:off x="687388" y="26066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75" name="AutoShape 7"/>
          <p:cNvSpPr>
            <a:spLocks noChangeArrowheads="1"/>
          </p:cNvSpPr>
          <p:nvPr/>
        </p:nvSpPr>
        <p:spPr bwMode="auto">
          <a:xfrm rot="5400000">
            <a:off x="687388" y="40703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76" name="Rectangle 8"/>
          <p:cNvSpPr>
            <a:spLocks noChangeArrowheads="1"/>
          </p:cNvSpPr>
          <p:nvPr/>
        </p:nvSpPr>
        <p:spPr bwMode="auto">
          <a:xfrm>
            <a:off x="685800" y="95250"/>
            <a:ext cx="7772400" cy="738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Mutual Exclusiveness and Independence</a:t>
            </a:r>
          </a:p>
        </p:txBody>
      </p:sp>
      <p:sp>
        <p:nvSpPr>
          <p:cNvPr id="211977" name="Rectangle 9"/>
          <p:cNvSpPr>
            <a:spLocks noChangeArrowheads="1"/>
          </p:cNvSpPr>
          <p:nvPr/>
        </p:nvSpPr>
        <p:spPr bwMode="auto">
          <a:xfrm>
            <a:off x="952500" y="5086350"/>
            <a:ext cx="7258050" cy="95885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Two events that are not mutually exclusive, might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or might not be independent.</a:t>
            </a:r>
          </a:p>
        </p:txBody>
      </p:sp>
      <p:sp>
        <p:nvSpPr>
          <p:cNvPr id="211978" name="AutoShape 10"/>
          <p:cNvSpPr>
            <a:spLocks noChangeArrowheads="1"/>
          </p:cNvSpPr>
          <p:nvPr/>
        </p:nvSpPr>
        <p:spPr bwMode="auto">
          <a:xfrm rot="5400000">
            <a:off x="687388" y="54832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119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119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2119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2119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1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1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 animBg="1" autoUpdateAnimBg="0"/>
      <p:bldP spid="211971" grpId="0" animBg="1" autoUpdateAnimBg="0"/>
      <p:bldP spid="211972" grpId="0" animBg="1" autoUpdateAnimBg="0"/>
      <p:bldP spid="211973" grpId="0" animBg="1"/>
      <p:bldP spid="211974" grpId="0" animBg="1"/>
      <p:bldP spid="211975" grpId="0" animBg="1"/>
      <p:bldP spid="211977" grpId="0" animBg="1" autoUpdateAnimBg="0"/>
      <p:bldP spid="21197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153988"/>
            <a:ext cx="7772400" cy="604837"/>
          </a:xfrm>
          <a:noFill/>
          <a:ln/>
        </p:spPr>
        <p:txBody>
          <a:bodyPr/>
          <a:lstStyle/>
          <a:p>
            <a:r>
              <a:rPr lang="en-US"/>
              <a:t>Bayes’ Theorem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758847" y="4502150"/>
            <a:ext cx="1663700" cy="113030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0488" tIns="44450" rIns="90488" bIns="44450" anchor="ctr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New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Information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4808989" y="4502150"/>
            <a:ext cx="1663700" cy="1139825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0488" tIns="44450" rIns="90488" bIns="44450" anchor="ctr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Application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of Bayes’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Theorem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6857317" y="4502150"/>
            <a:ext cx="1663700" cy="1139825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0488" tIns="44450" rIns="90488" bIns="44450" anchor="ctr"/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Posterior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Probabilities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773113" y="4502150"/>
            <a:ext cx="1663700" cy="1139825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0488" tIns="44450" rIns="90488" bIns="44450" anchor="ctr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Prior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Probabilities</a:t>
            </a:r>
          </a:p>
        </p:txBody>
      </p:sp>
      <p:sp>
        <p:nvSpPr>
          <p:cNvPr id="36878" name="AutoShape 14"/>
          <p:cNvSpPr>
            <a:spLocks noChangeArrowheads="1"/>
          </p:cNvSpPr>
          <p:nvPr/>
        </p:nvSpPr>
        <p:spPr bwMode="auto">
          <a:xfrm rot="5400000">
            <a:off x="504825" y="4965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4474255" y="5067300"/>
            <a:ext cx="311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6528933" y="5067300"/>
            <a:ext cx="311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704850" y="952500"/>
            <a:ext cx="7677150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Often we begin probability analysis with initial or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prior probabilities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704850" y="1866900"/>
            <a:ext cx="767715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Then, from a sample, special report, or a product</a:t>
            </a:r>
          </a:p>
          <a:p>
            <a:pPr algn="l"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test we obtain some additional information.</a:t>
            </a:r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704850" y="2628900"/>
            <a:ext cx="767715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Given this information, we calculate revised or</a:t>
            </a:r>
          </a:p>
          <a:p>
            <a:pPr algn="l"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posterior probabilities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704850" y="3524250"/>
            <a:ext cx="7677150" cy="876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Bayes’ theorem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provides the means for revising the</a:t>
            </a:r>
          </a:p>
          <a:p>
            <a:pPr algn="l"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prior probabilities.</a:t>
            </a:r>
          </a:p>
        </p:txBody>
      </p:sp>
      <p:sp>
        <p:nvSpPr>
          <p:cNvPr id="36887" name="AutoShape 23"/>
          <p:cNvSpPr>
            <a:spLocks noChangeArrowheads="1"/>
          </p:cNvSpPr>
          <p:nvPr/>
        </p:nvSpPr>
        <p:spPr bwMode="auto">
          <a:xfrm rot="5400000">
            <a:off x="534988" y="11588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8" name="AutoShape 24"/>
          <p:cNvSpPr>
            <a:spLocks noChangeArrowheads="1"/>
          </p:cNvSpPr>
          <p:nvPr/>
        </p:nvSpPr>
        <p:spPr bwMode="auto">
          <a:xfrm rot="5400000">
            <a:off x="534988" y="28162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AutoShape 25"/>
          <p:cNvSpPr>
            <a:spLocks noChangeArrowheads="1"/>
          </p:cNvSpPr>
          <p:nvPr/>
        </p:nvSpPr>
        <p:spPr bwMode="auto">
          <a:xfrm rot="5400000">
            <a:off x="534988" y="20161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0" name="AutoShape 26"/>
          <p:cNvSpPr>
            <a:spLocks noChangeArrowheads="1"/>
          </p:cNvSpPr>
          <p:nvPr/>
        </p:nvSpPr>
        <p:spPr bwMode="auto">
          <a:xfrm rot="5400000">
            <a:off x="534988" y="36925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2430463" y="5067300"/>
            <a:ext cx="311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3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1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 autoUpdateAnimBg="0"/>
      <p:bldP spid="36869" grpId="0" animBg="1" autoUpdateAnimBg="0"/>
      <p:bldP spid="36870" grpId="0" animBg="1" autoUpdateAnimBg="0"/>
      <p:bldP spid="36874" grpId="0" animBg="1" autoUpdateAnimBg="0"/>
      <p:bldP spid="36878" grpId="0" animBg="1"/>
      <p:bldP spid="36880" grpId="0" animBg="1"/>
      <p:bldP spid="36881" grpId="0" animBg="1"/>
      <p:bldP spid="36882" grpId="0" autoUpdateAnimBg="0"/>
      <p:bldP spid="36883" grpId="0" autoUpdateAnimBg="0"/>
      <p:bldP spid="36884" grpId="0" autoUpdateAnimBg="0"/>
      <p:bldP spid="36885" grpId="0" autoUpdateAnimBg="0"/>
      <p:bldP spid="36887" grpId="0" animBg="1"/>
      <p:bldP spid="36888" grpId="0" animBg="1"/>
      <p:bldP spid="36889" grpId="0" animBg="1"/>
      <p:bldP spid="36890" grpId="0" animBg="1"/>
      <p:bldP spid="3687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77925" y="1468438"/>
            <a:ext cx="7340600" cy="2287587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     A proposed shopping center will provide strong</a:t>
            </a:r>
          </a:p>
          <a:p>
            <a:pPr>
              <a:buFont typeface="Monotype Sorts" pitchFamily="2" charset="2"/>
              <a:buNone/>
            </a:pPr>
            <a:r>
              <a:rPr lang="en-US"/>
              <a:t>competition for downtown businesses like L. S.</a:t>
            </a:r>
          </a:p>
          <a:p>
            <a:pPr>
              <a:buFont typeface="Monotype Sorts" pitchFamily="2" charset="2"/>
              <a:buNone/>
            </a:pPr>
            <a:r>
              <a:rPr lang="en-US"/>
              <a:t>Clothiers.  If the shopping center is built, the owner</a:t>
            </a:r>
          </a:p>
          <a:p>
            <a:pPr>
              <a:buFont typeface="Monotype Sorts" pitchFamily="2" charset="2"/>
              <a:buNone/>
            </a:pPr>
            <a:r>
              <a:rPr lang="en-US"/>
              <a:t>of L. S. Clothiers feels it would be best to relocate to</a:t>
            </a:r>
          </a:p>
          <a:p>
            <a:pPr>
              <a:buFont typeface="Monotype Sorts" pitchFamily="2" charset="2"/>
              <a:buNone/>
            </a:pPr>
            <a:r>
              <a:rPr lang="en-US"/>
              <a:t>the shopping center.</a:t>
            </a:r>
          </a:p>
        </p:txBody>
      </p:sp>
      <p:sp>
        <p:nvSpPr>
          <p:cNvPr id="38028" name="Rectangle 140"/>
          <p:cNvSpPr>
            <a:spLocks noChangeArrowheads="1"/>
          </p:cNvSpPr>
          <p:nvPr/>
        </p:nvSpPr>
        <p:spPr bwMode="auto">
          <a:xfrm>
            <a:off x="690563" y="153988"/>
            <a:ext cx="7772400" cy="604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Bayes’ Theorem</a:t>
            </a:r>
          </a:p>
        </p:txBody>
      </p:sp>
      <p:sp>
        <p:nvSpPr>
          <p:cNvPr id="38029" name="Rectangle 141"/>
          <p:cNvSpPr>
            <a:spLocks noChangeArrowheads="1"/>
          </p:cNvSpPr>
          <p:nvPr/>
        </p:nvSpPr>
        <p:spPr bwMode="auto">
          <a:xfrm>
            <a:off x="708025" y="1016000"/>
            <a:ext cx="5848350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L. S. Clothiers</a:t>
            </a:r>
          </a:p>
        </p:txBody>
      </p:sp>
      <p:sp>
        <p:nvSpPr>
          <p:cNvPr id="38030" name="AutoShape 142"/>
          <p:cNvSpPr>
            <a:spLocks noChangeArrowheads="1"/>
          </p:cNvSpPr>
          <p:nvPr/>
        </p:nvSpPr>
        <p:spPr bwMode="auto">
          <a:xfrm rot="5400000">
            <a:off x="782638" y="15843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31" name="Rectangle 143"/>
          <p:cNvSpPr>
            <a:spLocks noChangeArrowheads="1"/>
          </p:cNvSpPr>
          <p:nvPr/>
        </p:nvSpPr>
        <p:spPr bwMode="auto">
          <a:xfrm>
            <a:off x="1190625" y="3659188"/>
            <a:ext cx="7226300" cy="2160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The shopping center cannot be built unless a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zoning change is approved by the town council.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planning board must first make a recommendation, for or against the zoning change,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to the council.</a:t>
            </a:r>
          </a:p>
        </p:txBody>
      </p:sp>
      <p:sp>
        <p:nvSpPr>
          <p:cNvPr id="38032" name="AutoShape 144"/>
          <p:cNvSpPr>
            <a:spLocks noChangeArrowheads="1"/>
          </p:cNvSpPr>
          <p:nvPr/>
        </p:nvSpPr>
        <p:spPr bwMode="auto">
          <a:xfrm rot="5400000">
            <a:off x="763588" y="38322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80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380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8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8030" grpId="0" animBg="1"/>
      <p:bldP spid="38031" grpId="0" autoUpdateAnimBg="0"/>
      <p:bldP spid="3803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1177925" y="1468438"/>
            <a:ext cx="2921000" cy="550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Let:</a:t>
            </a:r>
          </a:p>
        </p:txBody>
      </p:sp>
      <p:sp>
        <p:nvSpPr>
          <p:cNvPr id="134267" name="Rectangle 123"/>
          <p:cNvSpPr>
            <a:spLocks noChangeArrowheads="1"/>
          </p:cNvSpPr>
          <p:nvPr/>
        </p:nvSpPr>
        <p:spPr bwMode="auto">
          <a:xfrm>
            <a:off x="690563" y="153988"/>
            <a:ext cx="7772400" cy="604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Prior Probabilities</a:t>
            </a:r>
          </a:p>
        </p:txBody>
      </p:sp>
      <p:sp>
        <p:nvSpPr>
          <p:cNvPr id="134268" name="Rectangle 124"/>
          <p:cNvSpPr>
            <a:spLocks noChangeArrowheads="1"/>
          </p:cNvSpPr>
          <p:nvPr/>
        </p:nvSpPr>
        <p:spPr bwMode="auto">
          <a:xfrm>
            <a:off x="1746250" y="1949450"/>
            <a:ext cx="6629400" cy="10287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town council approves the zoning change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town council disapproves the change</a:t>
            </a:r>
          </a:p>
        </p:txBody>
      </p:sp>
      <p:sp>
        <p:nvSpPr>
          <p:cNvPr id="134269" name="Rectangle 125"/>
          <p:cNvSpPr>
            <a:spLocks noChangeArrowheads="1"/>
          </p:cNvSpPr>
          <p:nvPr/>
        </p:nvSpPr>
        <p:spPr bwMode="auto">
          <a:xfrm>
            <a:off x="3244850" y="3663950"/>
            <a:ext cx="3238500" cy="7620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.7,   P(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.3</a:t>
            </a:r>
          </a:p>
        </p:txBody>
      </p:sp>
      <p:sp>
        <p:nvSpPr>
          <p:cNvPr id="134270" name="Rectangle 126"/>
          <p:cNvSpPr>
            <a:spLocks noChangeArrowheads="1"/>
          </p:cNvSpPr>
          <p:nvPr/>
        </p:nvSpPr>
        <p:spPr bwMode="auto">
          <a:xfrm>
            <a:off x="1250950" y="3054350"/>
            <a:ext cx="3886200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subjective judgment:</a:t>
            </a:r>
          </a:p>
        </p:txBody>
      </p:sp>
      <p:sp>
        <p:nvSpPr>
          <p:cNvPr id="134271" name="Rectangle 127"/>
          <p:cNvSpPr>
            <a:spLocks noChangeArrowheads="1"/>
          </p:cNvSpPr>
          <p:nvPr/>
        </p:nvSpPr>
        <p:spPr bwMode="auto">
          <a:xfrm>
            <a:off x="708025" y="1016000"/>
            <a:ext cx="5848350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L. S. Clothiers</a:t>
            </a:r>
          </a:p>
        </p:txBody>
      </p:sp>
      <p:sp>
        <p:nvSpPr>
          <p:cNvPr id="134272" name="AutoShape 128"/>
          <p:cNvSpPr>
            <a:spLocks noChangeArrowheads="1"/>
          </p:cNvSpPr>
          <p:nvPr/>
        </p:nvSpPr>
        <p:spPr bwMode="auto">
          <a:xfrm rot="5400000">
            <a:off x="782638" y="15970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42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4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4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4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 autoUpdateAnimBg="0"/>
      <p:bldP spid="134268" grpId="0" animBg="1" autoUpdateAnimBg="0"/>
      <p:bldP spid="134269" grpId="0" animBg="1" autoUpdateAnimBg="0"/>
      <p:bldP spid="134270" grpId="0" autoUpdateAnimBg="0"/>
      <p:bldP spid="13427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3963" y="1460500"/>
            <a:ext cx="7226300" cy="1430338"/>
          </a:xfrm>
          <a:noFill/>
          <a:ln/>
        </p:spPr>
        <p:txBody>
          <a:bodyPr/>
          <a:lstStyle/>
          <a:p>
            <a:pPr>
              <a:buSzTx/>
              <a:buFont typeface="Wingdings" pitchFamily="2" charset="2"/>
              <a:buNone/>
            </a:pPr>
            <a:r>
              <a:rPr lang="en-US"/>
              <a:t>     The planning board has recommended </a:t>
            </a:r>
            <a:r>
              <a:rPr lang="en-US" u="sng"/>
              <a:t>against</a:t>
            </a:r>
          </a:p>
          <a:p>
            <a:pPr>
              <a:buSzTx/>
              <a:buFont typeface="Wingdings" pitchFamily="2" charset="2"/>
              <a:buNone/>
            </a:pPr>
            <a:r>
              <a:rPr lang="en-US"/>
              <a:t>the zoning change.  Let </a:t>
            </a:r>
            <a:r>
              <a:rPr lang="en-US" i="1"/>
              <a:t>B</a:t>
            </a:r>
            <a:r>
              <a:rPr lang="en-US"/>
              <a:t> denote the event of a</a:t>
            </a:r>
          </a:p>
          <a:p>
            <a:pPr>
              <a:buSzTx/>
              <a:buFont typeface="Wingdings" pitchFamily="2" charset="2"/>
              <a:buNone/>
            </a:pPr>
            <a:r>
              <a:rPr lang="en-US"/>
              <a:t>negative recommendation by the planning board.</a:t>
            </a:r>
          </a:p>
        </p:txBody>
      </p:sp>
      <p:sp>
        <p:nvSpPr>
          <p:cNvPr id="39033" name="Rectangle 121"/>
          <p:cNvSpPr>
            <a:spLocks noGrp="1" noChangeArrowheads="1"/>
          </p:cNvSpPr>
          <p:nvPr>
            <p:ph type="title"/>
          </p:nvPr>
        </p:nvSpPr>
        <p:spPr>
          <a:xfrm>
            <a:off x="690563" y="153988"/>
            <a:ext cx="7772400" cy="604837"/>
          </a:xfrm>
          <a:noFill/>
          <a:ln/>
        </p:spPr>
        <p:txBody>
          <a:bodyPr/>
          <a:lstStyle/>
          <a:p>
            <a:r>
              <a:rPr lang="en-US"/>
              <a:t>New Information</a:t>
            </a:r>
          </a:p>
        </p:txBody>
      </p:sp>
      <p:sp>
        <p:nvSpPr>
          <p:cNvPr id="39034" name="Rectangle 122"/>
          <p:cNvSpPr>
            <a:spLocks noChangeArrowheads="1"/>
          </p:cNvSpPr>
          <p:nvPr/>
        </p:nvSpPr>
        <p:spPr bwMode="auto">
          <a:xfrm>
            <a:off x="708025" y="1016000"/>
            <a:ext cx="5848350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L. S. Clothiers</a:t>
            </a:r>
          </a:p>
        </p:txBody>
      </p:sp>
      <p:sp>
        <p:nvSpPr>
          <p:cNvPr id="39035" name="Rectangle 123"/>
          <p:cNvSpPr>
            <a:spLocks noChangeArrowheads="1"/>
          </p:cNvSpPr>
          <p:nvPr/>
        </p:nvSpPr>
        <p:spPr bwMode="auto">
          <a:xfrm>
            <a:off x="1223963" y="2806700"/>
            <a:ext cx="7226300" cy="1404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Given that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has occurred, should L. S. Clothiers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revise the probabilities that the town council will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approve or disapprove the zoning change?</a:t>
            </a:r>
          </a:p>
        </p:txBody>
      </p:sp>
      <p:sp>
        <p:nvSpPr>
          <p:cNvPr id="39036" name="AutoShape 124"/>
          <p:cNvSpPr>
            <a:spLocks noChangeArrowheads="1"/>
          </p:cNvSpPr>
          <p:nvPr/>
        </p:nvSpPr>
        <p:spPr bwMode="auto">
          <a:xfrm rot="5400000">
            <a:off x="782638" y="15970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90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9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utoUpdateAnimBg="0"/>
      <p:bldP spid="39035" grpId="0" autoUpdateAnimBg="0"/>
      <p:bldP spid="3903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ChangeArrowheads="1"/>
          </p:cNvSpPr>
          <p:nvPr/>
        </p:nvSpPr>
        <p:spPr bwMode="auto">
          <a:xfrm>
            <a:off x="1147763" y="1460500"/>
            <a:ext cx="7404100" cy="979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Past history with the planning board and the town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council indicates the following: </a:t>
            </a:r>
          </a:p>
        </p:txBody>
      </p:sp>
      <p:sp>
        <p:nvSpPr>
          <p:cNvPr id="183415" name="Rectangle 119"/>
          <p:cNvSpPr>
            <a:spLocks noChangeArrowheads="1"/>
          </p:cNvSpPr>
          <p:nvPr/>
        </p:nvSpPr>
        <p:spPr bwMode="auto">
          <a:xfrm>
            <a:off x="690563" y="153988"/>
            <a:ext cx="7772400" cy="604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Conditional Probabilities</a:t>
            </a:r>
          </a:p>
        </p:txBody>
      </p:sp>
      <p:sp>
        <p:nvSpPr>
          <p:cNvPr id="183416" name="Rectangle 120"/>
          <p:cNvSpPr>
            <a:spLocks noChangeArrowheads="1"/>
          </p:cNvSpPr>
          <p:nvPr/>
        </p:nvSpPr>
        <p:spPr bwMode="auto">
          <a:xfrm>
            <a:off x="2673350" y="2457450"/>
            <a:ext cx="2057400" cy="6858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.2</a:t>
            </a:r>
          </a:p>
        </p:txBody>
      </p:sp>
      <p:sp>
        <p:nvSpPr>
          <p:cNvPr id="183417" name="Rectangle 121"/>
          <p:cNvSpPr>
            <a:spLocks noChangeArrowheads="1"/>
          </p:cNvSpPr>
          <p:nvPr/>
        </p:nvSpPr>
        <p:spPr bwMode="auto">
          <a:xfrm>
            <a:off x="4997450" y="2457450"/>
            <a:ext cx="2076450" cy="68897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.9</a:t>
            </a:r>
          </a:p>
        </p:txBody>
      </p:sp>
      <p:sp>
        <p:nvSpPr>
          <p:cNvPr id="183418" name="Rectangle 122"/>
          <p:cNvSpPr>
            <a:spLocks noChangeArrowheads="1"/>
          </p:cNvSpPr>
          <p:nvPr/>
        </p:nvSpPr>
        <p:spPr bwMode="auto">
          <a:xfrm>
            <a:off x="2673350" y="3352800"/>
            <a:ext cx="2057400" cy="7239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i="1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.8</a:t>
            </a:r>
          </a:p>
        </p:txBody>
      </p:sp>
      <p:sp>
        <p:nvSpPr>
          <p:cNvPr id="183419" name="Rectangle 123"/>
          <p:cNvSpPr>
            <a:spLocks noChangeArrowheads="1"/>
          </p:cNvSpPr>
          <p:nvPr/>
        </p:nvSpPr>
        <p:spPr bwMode="auto">
          <a:xfrm>
            <a:off x="4997450" y="3352800"/>
            <a:ext cx="2076450" cy="72707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 i="1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.1</a:t>
            </a:r>
          </a:p>
        </p:txBody>
      </p:sp>
      <p:sp>
        <p:nvSpPr>
          <p:cNvPr id="183420" name="Rectangle 124"/>
          <p:cNvSpPr>
            <a:spLocks noChangeArrowheads="1"/>
          </p:cNvSpPr>
          <p:nvPr/>
        </p:nvSpPr>
        <p:spPr bwMode="auto">
          <a:xfrm>
            <a:off x="1168400" y="3390900"/>
            <a:ext cx="120015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Hence:</a:t>
            </a:r>
          </a:p>
        </p:txBody>
      </p:sp>
      <p:sp>
        <p:nvSpPr>
          <p:cNvPr id="183421" name="AutoShape 125"/>
          <p:cNvSpPr>
            <a:spLocks noChangeArrowheads="1"/>
          </p:cNvSpPr>
          <p:nvPr/>
        </p:nvSpPr>
        <p:spPr bwMode="auto">
          <a:xfrm rot="5400000">
            <a:off x="941388" y="35782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422" name="Rectangle 126"/>
          <p:cNvSpPr>
            <a:spLocks noChangeArrowheads="1"/>
          </p:cNvSpPr>
          <p:nvPr/>
        </p:nvSpPr>
        <p:spPr bwMode="auto">
          <a:xfrm>
            <a:off x="708025" y="1016000"/>
            <a:ext cx="5848350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L. S. Clothiers</a:t>
            </a:r>
          </a:p>
        </p:txBody>
      </p:sp>
      <p:sp>
        <p:nvSpPr>
          <p:cNvPr id="183423" name="AutoShape 127"/>
          <p:cNvSpPr>
            <a:spLocks noChangeArrowheads="1"/>
          </p:cNvSpPr>
          <p:nvPr/>
        </p:nvSpPr>
        <p:spPr bwMode="auto">
          <a:xfrm rot="5400000">
            <a:off x="782638" y="15970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834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3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3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3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834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83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3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3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3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3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8" grpId="0" autoUpdateAnimBg="0"/>
      <p:bldP spid="183416" grpId="0" animBg="1" autoUpdateAnimBg="0"/>
      <p:bldP spid="183417" grpId="0" animBg="1" autoUpdateAnimBg="0"/>
      <p:bldP spid="183418" grpId="0" animBg="1" autoUpdateAnimBg="0"/>
      <p:bldP spid="183419" grpId="0" animBg="1" autoUpdateAnimBg="0"/>
      <p:bldP spid="183420" grpId="0" autoUpdateAnimBg="0"/>
      <p:bldP spid="183421" grpId="0" animBg="1"/>
      <p:bldP spid="1834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21" name="Rectangle 25"/>
          <p:cNvSpPr>
            <a:spLocks noChangeArrowheads="1"/>
          </p:cNvSpPr>
          <p:nvPr/>
        </p:nvSpPr>
        <p:spPr bwMode="auto">
          <a:xfrm>
            <a:off x="393700" y="1133475"/>
            <a:ext cx="8350250" cy="40576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06501" name="Line 5"/>
          <p:cNvSpPr>
            <a:spLocks noChangeShapeType="1"/>
          </p:cNvSpPr>
          <p:nvPr/>
        </p:nvSpPr>
        <p:spPr bwMode="auto">
          <a:xfrm>
            <a:off x="2395538" y="2368550"/>
            <a:ext cx="0" cy="227013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6502" name="Line 6"/>
          <p:cNvSpPr>
            <a:spLocks noChangeShapeType="1"/>
          </p:cNvSpPr>
          <p:nvPr/>
        </p:nvSpPr>
        <p:spPr bwMode="auto">
          <a:xfrm>
            <a:off x="5341938" y="2368550"/>
            <a:ext cx="0" cy="201613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7638"/>
            <a:ext cx="7772400" cy="814387"/>
          </a:xfrm>
        </p:spPr>
        <p:txBody>
          <a:bodyPr/>
          <a:lstStyle/>
          <a:p>
            <a:r>
              <a:rPr lang="en-US"/>
              <a:t>Probability as a Numerical Measure</a:t>
            </a:r>
            <a:br>
              <a:rPr lang="en-US"/>
            </a:br>
            <a:r>
              <a:rPr lang="en-US"/>
              <a:t>of the Likelihood of Occurrence</a:t>
            </a:r>
          </a:p>
        </p:txBody>
      </p:sp>
      <p:sp>
        <p:nvSpPr>
          <p:cNvPr id="106500" name="Line 4"/>
          <p:cNvSpPr>
            <a:spLocks noChangeShapeType="1"/>
          </p:cNvSpPr>
          <p:nvPr/>
        </p:nvSpPr>
        <p:spPr bwMode="auto">
          <a:xfrm>
            <a:off x="3614738" y="1878013"/>
            <a:ext cx="3390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6499" name="Line 3"/>
          <p:cNvSpPr>
            <a:spLocks noChangeShapeType="1"/>
          </p:cNvSpPr>
          <p:nvPr/>
        </p:nvSpPr>
        <p:spPr bwMode="auto">
          <a:xfrm>
            <a:off x="2395538" y="2576513"/>
            <a:ext cx="59055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2214563" y="1920875"/>
            <a:ext cx="438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</a:t>
            </a:r>
          </a:p>
        </p:txBody>
      </p:sp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8101013" y="1927225"/>
            <a:ext cx="3365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</a:p>
        </p:txBody>
      </p:sp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5091113" y="1920875"/>
            <a:ext cx="4508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.5</a:t>
            </a:r>
          </a:p>
        </p:txBody>
      </p:sp>
      <p:sp>
        <p:nvSpPr>
          <p:cNvPr id="106509" name="Text Box 13"/>
          <p:cNvSpPr txBox="1">
            <a:spLocks noChangeArrowheads="1"/>
          </p:cNvSpPr>
          <p:nvPr/>
        </p:nvSpPr>
        <p:spPr bwMode="auto">
          <a:xfrm>
            <a:off x="2816225" y="1270000"/>
            <a:ext cx="5086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Increasing Likelihood of Occurrence</a:t>
            </a:r>
          </a:p>
        </p:txBody>
      </p:sp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503238" y="2257425"/>
            <a:ext cx="17827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Probability:</a:t>
            </a:r>
          </a:p>
        </p:txBody>
      </p:sp>
      <p:sp>
        <p:nvSpPr>
          <p:cNvPr id="106512" name="Line 16"/>
          <p:cNvSpPr>
            <a:spLocks noChangeShapeType="1"/>
          </p:cNvSpPr>
          <p:nvPr/>
        </p:nvSpPr>
        <p:spPr bwMode="auto">
          <a:xfrm flipH="1" flipV="1">
            <a:off x="2660650" y="2619375"/>
            <a:ext cx="0" cy="354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6516" name="AutoShape 20"/>
          <p:cNvSpPr>
            <a:spLocks noChangeArrowheads="1"/>
          </p:cNvSpPr>
          <p:nvPr/>
        </p:nvSpPr>
        <p:spPr bwMode="auto">
          <a:xfrm>
            <a:off x="2152650" y="2994025"/>
            <a:ext cx="1733550" cy="19018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6699">
                  <a:gamma/>
                  <a:shade val="46275"/>
                  <a:invGamma/>
                </a:srgbClr>
              </a:gs>
              <a:gs pos="50000">
                <a:srgbClr val="666699"/>
              </a:gs>
              <a:gs pos="100000">
                <a:srgbClr val="66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event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is very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unlikely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to occur.</a:t>
            </a:r>
          </a:p>
        </p:txBody>
      </p:sp>
      <p:sp>
        <p:nvSpPr>
          <p:cNvPr id="106517" name="AutoShape 21"/>
          <p:cNvSpPr>
            <a:spLocks noChangeArrowheads="1"/>
          </p:cNvSpPr>
          <p:nvPr/>
        </p:nvSpPr>
        <p:spPr bwMode="auto">
          <a:xfrm>
            <a:off x="4057650" y="2994025"/>
            <a:ext cx="2552700" cy="1905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occurrence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of the event is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just as likely as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it is unlikely.</a:t>
            </a:r>
          </a:p>
        </p:txBody>
      </p:sp>
      <p:sp>
        <p:nvSpPr>
          <p:cNvPr id="106518" name="AutoShape 22"/>
          <p:cNvSpPr>
            <a:spLocks noChangeArrowheads="1"/>
          </p:cNvSpPr>
          <p:nvPr/>
        </p:nvSpPr>
        <p:spPr bwMode="auto">
          <a:xfrm>
            <a:off x="6781800" y="2994025"/>
            <a:ext cx="1733550" cy="19018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808080">
                  <a:gamma/>
                  <a:shade val="46275"/>
                  <a:invGamma/>
                </a:srgbClr>
              </a:gs>
              <a:gs pos="50000">
                <a:srgbClr val="808080"/>
              </a:gs>
              <a:gs pos="100000">
                <a:srgbClr val="808080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event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is almost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certain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to occur.</a:t>
            </a:r>
          </a:p>
        </p:txBody>
      </p:sp>
      <p:sp>
        <p:nvSpPr>
          <p:cNvPr id="106519" name="Line 23"/>
          <p:cNvSpPr>
            <a:spLocks noChangeShapeType="1"/>
          </p:cNvSpPr>
          <p:nvPr/>
        </p:nvSpPr>
        <p:spPr bwMode="auto">
          <a:xfrm flipH="1" flipV="1">
            <a:off x="5340350" y="2619375"/>
            <a:ext cx="0" cy="354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6520" name="Line 24"/>
          <p:cNvSpPr>
            <a:spLocks noChangeShapeType="1"/>
          </p:cNvSpPr>
          <p:nvPr/>
        </p:nvSpPr>
        <p:spPr bwMode="auto">
          <a:xfrm flipH="1" flipV="1">
            <a:off x="8013700" y="2619375"/>
            <a:ext cx="0" cy="354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6503" name="Line 7"/>
          <p:cNvSpPr>
            <a:spLocks noChangeShapeType="1"/>
          </p:cNvSpPr>
          <p:nvPr/>
        </p:nvSpPr>
        <p:spPr bwMode="auto">
          <a:xfrm>
            <a:off x="8294688" y="2368550"/>
            <a:ext cx="0" cy="227013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6522" name="AutoShape 26"/>
          <p:cNvSpPr>
            <a:spLocks noChangeArrowheads="1"/>
          </p:cNvSpPr>
          <p:nvPr/>
        </p:nvSpPr>
        <p:spPr bwMode="auto">
          <a:xfrm rot="5400000">
            <a:off x="153988" y="2425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23" name="AutoShape 27"/>
          <p:cNvSpPr>
            <a:spLocks noChangeArrowheads="1"/>
          </p:cNvSpPr>
          <p:nvPr/>
        </p:nvSpPr>
        <p:spPr bwMode="auto">
          <a:xfrm rot="5400000">
            <a:off x="153988" y="38544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5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6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06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06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5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0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06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500"/>
                            </p:stCondLst>
                            <p:childTnLst>
                              <p:par>
                                <p:cTn id="47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9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0"/>
                            </p:stCondLst>
                            <p:childTnLst>
                              <p:par>
                                <p:cTn id="51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06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6500"/>
                            </p:stCondLst>
                            <p:childTnLst>
                              <p:par>
                                <p:cTn id="5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500"/>
                                        <p:tgtEl>
                                          <p:spTgt spid="1065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06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106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2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500"/>
                            </p:stCondLst>
                            <p:childTnLst>
                              <p:par>
                                <p:cTn id="8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106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21" grpId="0" animBg="1"/>
      <p:bldP spid="106501" grpId="0" animBg="1"/>
      <p:bldP spid="106502" grpId="0" animBg="1"/>
      <p:bldP spid="106500" grpId="0" animBg="1"/>
      <p:bldP spid="106499" grpId="0" animBg="1"/>
      <p:bldP spid="106506" grpId="0" autoUpdateAnimBg="0"/>
      <p:bldP spid="106507" grpId="0" autoUpdateAnimBg="0"/>
      <p:bldP spid="106508" grpId="0" autoUpdateAnimBg="0"/>
      <p:bldP spid="106509" grpId="0" autoUpdateAnimBg="0"/>
      <p:bldP spid="106510" grpId="0" autoUpdateAnimBg="0"/>
      <p:bldP spid="106512" grpId="0" animBg="1"/>
      <p:bldP spid="106516" grpId="0" animBg="1" autoUpdateAnimBg="0"/>
      <p:bldP spid="106517" grpId="0" animBg="1" autoUpdateAnimBg="0"/>
      <p:bldP spid="106518" grpId="0" animBg="1" autoUpdateAnimBg="0"/>
      <p:bldP spid="106519" grpId="0" animBg="1"/>
      <p:bldP spid="106520" grpId="0" animBg="1"/>
      <p:bldP spid="106503" grpId="0" animBg="1"/>
      <p:bldP spid="106522" grpId="0" animBg="1"/>
      <p:bldP spid="10652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1282700" y="1555750"/>
            <a:ext cx="7126288" cy="43243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85347" name="Line 3"/>
          <p:cNvSpPr>
            <a:spLocks noChangeShapeType="1"/>
          </p:cNvSpPr>
          <p:nvPr/>
        </p:nvSpPr>
        <p:spPr bwMode="auto">
          <a:xfrm flipV="1">
            <a:off x="1611313" y="3328988"/>
            <a:ext cx="1987550" cy="903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48" name="Line 4"/>
          <p:cNvSpPr>
            <a:spLocks noChangeShapeType="1"/>
          </p:cNvSpPr>
          <p:nvPr/>
        </p:nvSpPr>
        <p:spPr bwMode="auto">
          <a:xfrm>
            <a:off x="1611313" y="4327525"/>
            <a:ext cx="1963737" cy="630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49" name="Line 5"/>
          <p:cNvSpPr>
            <a:spLocks noChangeShapeType="1"/>
          </p:cNvSpPr>
          <p:nvPr/>
        </p:nvSpPr>
        <p:spPr bwMode="auto">
          <a:xfrm flipV="1">
            <a:off x="3630613" y="4667250"/>
            <a:ext cx="2074862" cy="27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0" name="Line 6"/>
          <p:cNvSpPr>
            <a:spLocks noChangeShapeType="1"/>
          </p:cNvSpPr>
          <p:nvPr/>
        </p:nvSpPr>
        <p:spPr bwMode="auto">
          <a:xfrm flipV="1">
            <a:off x="3668713" y="3032125"/>
            <a:ext cx="2036762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1" name="Line 7"/>
          <p:cNvSpPr>
            <a:spLocks noChangeShapeType="1"/>
          </p:cNvSpPr>
          <p:nvPr/>
        </p:nvSpPr>
        <p:spPr bwMode="auto">
          <a:xfrm>
            <a:off x="3630613" y="3394075"/>
            <a:ext cx="2074862" cy="258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2" name="Line 8"/>
          <p:cNvSpPr>
            <a:spLocks noChangeShapeType="1"/>
          </p:cNvSpPr>
          <p:nvPr/>
        </p:nvSpPr>
        <p:spPr bwMode="auto">
          <a:xfrm>
            <a:off x="3668713" y="4984750"/>
            <a:ext cx="2047875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4" name="Rectangle 10"/>
          <p:cNvSpPr>
            <a:spLocks noChangeArrowheads="1"/>
          </p:cNvSpPr>
          <p:nvPr/>
        </p:nvSpPr>
        <p:spPr bwMode="auto">
          <a:xfrm>
            <a:off x="3705225" y="3621088"/>
            <a:ext cx="19161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P(</a:t>
            </a:r>
            <a:r>
              <a:rPr lang="en-US" sz="2400" i="1">
                <a:effectLst/>
                <a:latin typeface="Book Antiqua" pitchFamily="18" charset="0"/>
              </a:rPr>
              <a:t>B</a:t>
            </a:r>
            <a:r>
              <a:rPr lang="en-US" sz="2400" baseline="40000">
                <a:effectLst/>
                <a:latin typeface="Book Antiqua" pitchFamily="18" charset="0"/>
              </a:rPr>
              <a:t>c</a:t>
            </a:r>
            <a:r>
              <a:rPr lang="en-US" sz="2400">
                <a:effectLst/>
                <a:latin typeface="Book Antiqua" pitchFamily="18" charset="0"/>
              </a:rPr>
              <a:t>|</a:t>
            </a:r>
            <a:r>
              <a:rPr lang="en-US" sz="2400" i="1">
                <a:effectLst/>
                <a:latin typeface="Book Antiqua" pitchFamily="18" charset="0"/>
              </a:rPr>
              <a:t>A</a:t>
            </a:r>
            <a:r>
              <a:rPr lang="en-US" sz="2400" baseline="-25000">
                <a:effectLst/>
                <a:latin typeface="Book Antiqua" pitchFamily="18" charset="0"/>
              </a:rPr>
              <a:t>1</a:t>
            </a:r>
            <a:r>
              <a:rPr lang="en-US" sz="2400">
                <a:effectLst/>
                <a:latin typeface="Book Antiqua" pitchFamily="18" charset="0"/>
              </a:rPr>
              <a:t>) = .8</a:t>
            </a:r>
          </a:p>
        </p:txBody>
      </p:sp>
      <p:sp>
        <p:nvSpPr>
          <p:cNvPr id="185355" name="Rectangle 11"/>
          <p:cNvSpPr>
            <a:spLocks noChangeArrowheads="1"/>
          </p:cNvSpPr>
          <p:nvPr/>
        </p:nvSpPr>
        <p:spPr bwMode="auto">
          <a:xfrm>
            <a:off x="1647825" y="3201988"/>
            <a:ext cx="14557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P(</a:t>
            </a:r>
            <a:r>
              <a:rPr lang="en-US" sz="2400" i="1">
                <a:effectLst/>
                <a:latin typeface="Book Antiqua" pitchFamily="18" charset="0"/>
              </a:rPr>
              <a:t>A</a:t>
            </a:r>
            <a:r>
              <a:rPr lang="en-US" sz="2400" baseline="-25000">
                <a:effectLst/>
                <a:latin typeface="Book Antiqua" pitchFamily="18" charset="0"/>
              </a:rPr>
              <a:t>1</a:t>
            </a:r>
            <a:r>
              <a:rPr lang="en-US" sz="2400">
                <a:effectLst/>
                <a:latin typeface="Book Antiqua" pitchFamily="18" charset="0"/>
              </a:rPr>
              <a:t>) = .7</a:t>
            </a:r>
          </a:p>
        </p:txBody>
      </p:sp>
      <p:sp>
        <p:nvSpPr>
          <p:cNvPr id="185356" name="Rectangle 12"/>
          <p:cNvSpPr>
            <a:spLocks noChangeArrowheads="1"/>
          </p:cNvSpPr>
          <p:nvPr/>
        </p:nvSpPr>
        <p:spPr bwMode="auto">
          <a:xfrm>
            <a:off x="1647825" y="4754563"/>
            <a:ext cx="14557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P(</a:t>
            </a:r>
            <a:r>
              <a:rPr lang="en-US" sz="2400" i="1">
                <a:effectLst/>
                <a:latin typeface="Book Antiqua" pitchFamily="18" charset="0"/>
              </a:rPr>
              <a:t>A</a:t>
            </a:r>
            <a:r>
              <a:rPr lang="en-US" sz="2400" baseline="-25000">
                <a:effectLst/>
                <a:latin typeface="Book Antiqua" pitchFamily="18" charset="0"/>
              </a:rPr>
              <a:t>2</a:t>
            </a:r>
            <a:r>
              <a:rPr lang="en-US" sz="2400">
                <a:effectLst/>
                <a:latin typeface="Book Antiqua" pitchFamily="18" charset="0"/>
              </a:rPr>
              <a:t>) = .3</a:t>
            </a:r>
          </a:p>
        </p:txBody>
      </p:sp>
      <p:sp>
        <p:nvSpPr>
          <p:cNvPr id="185357" name="Rectangle 13"/>
          <p:cNvSpPr>
            <a:spLocks noChangeArrowheads="1"/>
          </p:cNvSpPr>
          <p:nvPr/>
        </p:nvSpPr>
        <p:spPr bwMode="auto">
          <a:xfrm>
            <a:off x="3705225" y="4244975"/>
            <a:ext cx="18256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P(</a:t>
            </a:r>
            <a:r>
              <a:rPr lang="en-US" sz="2400" i="1">
                <a:effectLst/>
                <a:latin typeface="Book Antiqua" pitchFamily="18" charset="0"/>
              </a:rPr>
              <a:t>B</a:t>
            </a:r>
            <a:r>
              <a:rPr lang="en-US" sz="2400">
                <a:effectLst/>
                <a:latin typeface="Book Antiqua" pitchFamily="18" charset="0"/>
              </a:rPr>
              <a:t>|</a:t>
            </a:r>
            <a:r>
              <a:rPr lang="en-US" sz="2400" i="1">
                <a:effectLst/>
                <a:latin typeface="Book Antiqua" pitchFamily="18" charset="0"/>
              </a:rPr>
              <a:t>A</a:t>
            </a:r>
            <a:r>
              <a:rPr lang="en-US" sz="2400" baseline="-25000">
                <a:effectLst/>
                <a:latin typeface="Book Antiqua" pitchFamily="18" charset="0"/>
              </a:rPr>
              <a:t>2</a:t>
            </a:r>
            <a:r>
              <a:rPr lang="en-US" sz="2400">
                <a:effectLst/>
                <a:latin typeface="Book Antiqua" pitchFamily="18" charset="0"/>
              </a:rPr>
              <a:t>) = .9</a:t>
            </a:r>
          </a:p>
        </p:txBody>
      </p:sp>
      <p:sp>
        <p:nvSpPr>
          <p:cNvPr id="185358" name="Rectangle 14"/>
          <p:cNvSpPr>
            <a:spLocks noChangeArrowheads="1"/>
          </p:cNvSpPr>
          <p:nvPr/>
        </p:nvSpPr>
        <p:spPr bwMode="auto">
          <a:xfrm>
            <a:off x="3705225" y="5240338"/>
            <a:ext cx="19161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P(</a:t>
            </a:r>
            <a:r>
              <a:rPr lang="en-US" sz="2400" i="1">
                <a:effectLst/>
                <a:latin typeface="Book Antiqua" pitchFamily="18" charset="0"/>
              </a:rPr>
              <a:t>B</a:t>
            </a:r>
            <a:r>
              <a:rPr lang="en-US" sz="2400" baseline="40000">
                <a:effectLst/>
                <a:latin typeface="Book Antiqua" pitchFamily="18" charset="0"/>
              </a:rPr>
              <a:t>c</a:t>
            </a:r>
            <a:r>
              <a:rPr lang="en-US" sz="2400">
                <a:effectLst/>
                <a:latin typeface="Book Antiqua" pitchFamily="18" charset="0"/>
              </a:rPr>
              <a:t>|</a:t>
            </a:r>
            <a:r>
              <a:rPr lang="en-US" sz="2400" i="1">
                <a:effectLst/>
                <a:latin typeface="Book Antiqua" pitchFamily="18" charset="0"/>
              </a:rPr>
              <a:t>A</a:t>
            </a:r>
            <a:r>
              <a:rPr lang="en-US" sz="2400" baseline="-25000">
                <a:effectLst/>
                <a:latin typeface="Book Antiqua" pitchFamily="18" charset="0"/>
              </a:rPr>
              <a:t>2</a:t>
            </a:r>
            <a:r>
              <a:rPr lang="en-US" sz="2400">
                <a:effectLst/>
                <a:latin typeface="Book Antiqua" pitchFamily="18" charset="0"/>
              </a:rPr>
              <a:t>) = .1</a:t>
            </a:r>
          </a:p>
        </p:txBody>
      </p:sp>
      <p:sp>
        <p:nvSpPr>
          <p:cNvPr id="185359" name="Rectangle 15"/>
          <p:cNvSpPr>
            <a:spLocks noChangeArrowheads="1"/>
          </p:cNvSpPr>
          <p:nvPr/>
        </p:nvSpPr>
        <p:spPr bwMode="auto">
          <a:xfrm>
            <a:off x="3705225" y="2620963"/>
            <a:ext cx="18256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P(</a:t>
            </a:r>
            <a:r>
              <a:rPr lang="en-US" sz="2400" i="1">
                <a:effectLst/>
                <a:latin typeface="Book Antiqua" pitchFamily="18" charset="0"/>
              </a:rPr>
              <a:t>B</a:t>
            </a:r>
            <a:r>
              <a:rPr lang="en-US" sz="2400">
                <a:effectLst/>
                <a:latin typeface="Book Antiqua" pitchFamily="18" charset="0"/>
              </a:rPr>
              <a:t>|</a:t>
            </a:r>
            <a:r>
              <a:rPr lang="en-US" sz="2400" i="1">
                <a:effectLst/>
                <a:latin typeface="Book Antiqua" pitchFamily="18" charset="0"/>
              </a:rPr>
              <a:t>A</a:t>
            </a:r>
            <a:r>
              <a:rPr lang="en-US" sz="2400" baseline="-25000">
                <a:effectLst/>
                <a:latin typeface="Book Antiqua" pitchFamily="18" charset="0"/>
              </a:rPr>
              <a:t>1</a:t>
            </a:r>
            <a:r>
              <a:rPr lang="en-US" sz="2400">
                <a:effectLst/>
                <a:latin typeface="Book Antiqua" pitchFamily="18" charset="0"/>
              </a:rPr>
              <a:t>) = .2</a:t>
            </a:r>
          </a:p>
        </p:txBody>
      </p:sp>
      <p:sp>
        <p:nvSpPr>
          <p:cNvPr id="185360" name="Rectangle 16"/>
          <p:cNvSpPr>
            <a:spLocks noChangeArrowheads="1"/>
          </p:cNvSpPr>
          <p:nvPr/>
        </p:nvSpPr>
        <p:spPr bwMode="auto">
          <a:xfrm>
            <a:off x="5876925" y="2773363"/>
            <a:ext cx="2255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P(</a:t>
            </a:r>
            <a:r>
              <a:rPr lang="en-US" sz="2400" i="1">
                <a:effectLst/>
                <a:latin typeface="Book Antiqua" pitchFamily="18" charset="0"/>
              </a:rPr>
              <a:t>A</a:t>
            </a:r>
            <a:r>
              <a:rPr lang="en-US" sz="2400" baseline="-25000">
                <a:effectLst/>
                <a:latin typeface="Book Antiqua" pitchFamily="18" charset="0"/>
              </a:rPr>
              <a:t>1</a:t>
            </a:r>
            <a:r>
              <a:rPr lang="en-US" sz="2400">
                <a:effectLst/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/>
                <a:latin typeface="Book Antiqua" pitchFamily="18" charset="0"/>
              </a:rPr>
              <a:t> </a:t>
            </a:r>
            <a:r>
              <a:rPr lang="en-US" sz="2400" i="1">
                <a:effectLst/>
                <a:latin typeface="Book Antiqua" pitchFamily="18" charset="0"/>
              </a:rPr>
              <a:t>B</a:t>
            </a:r>
            <a:r>
              <a:rPr lang="en-US" sz="2400">
                <a:effectLst/>
                <a:latin typeface="Book Antiqua" pitchFamily="18" charset="0"/>
              </a:rPr>
              <a:t>)  = .14</a:t>
            </a:r>
          </a:p>
        </p:txBody>
      </p:sp>
      <p:sp>
        <p:nvSpPr>
          <p:cNvPr id="185361" name="Rectangle 17"/>
          <p:cNvSpPr>
            <a:spLocks noChangeArrowheads="1"/>
          </p:cNvSpPr>
          <p:nvPr/>
        </p:nvSpPr>
        <p:spPr bwMode="auto">
          <a:xfrm>
            <a:off x="5868988" y="4406900"/>
            <a:ext cx="2255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P(</a:t>
            </a:r>
            <a:r>
              <a:rPr lang="en-US" sz="2400" i="1">
                <a:effectLst/>
                <a:latin typeface="Book Antiqua" pitchFamily="18" charset="0"/>
              </a:rPr>
              <a:t>A</a:t>
            </a:r>
            <a:r>
              <a:rPr lang="en-US" sz="2400" baseline="-25000">
                <a:effectLst/>
                <a:latin typeface="Book Antiqua" pitchFamily="18" charset="0"/>
              </a:rPr>
              <a:t>2</a:t>
            </a:r>
            <a:r>
              <a:rPr lang="en-US" sz="2400">
                <a:effectLst/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/>
                <a:latin typeface="Book Antiqua" pitchFamily="18" charset="0"/>
              </a:rPr>
              <a:t> </a:t>
            </a:r>
            <a:r>
              <a:rPr lang="en-US" sz="2400" i="1">
                <a:effectLst/>
                <a:latin typeface="Book Antiqua" pitchFamily="18" charset="0"/>
              </a:rPr>
              <a:t>B</a:t>
            </a:r>
            <a:r>
              <a:rPr lang="en-US" sz="2400">
                <a:effectLst/>
                <a:latin typeface="Book Antiqua" pitchFamily="18" charset="0"/>
              </a:rPr>
              <a:t>)  = .27</a:t>
            </a:r>
          </a:p>
        </p:txBody>
      </p:sp>
      <p:sp>
        <p:nvSpPr>
          <p:cNvPr id="185362" name="Rectangle 18"/>
          <p:cNvSpPr>
            <a:spLocks noChangeArrowheads="1"/>
          </p:cNvSpPr>
          <p:nvPr/>
        </p:nvSpPr>
        <p:spPr bwMode="auto">
          <a:xfrm>
            <a:off x="5876925" y="5086350"/>
            <a:ext cx="226218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P(</a:t>
            </a:r>
            <a:r>
              <a:rPr lang="en-US" sz="2400" i="1">
                <a:effectLst/>
                <a:latin typeface="Book Antiqua" pitchFamily="18" charset="0"/>
              </a:rPr>
              <a:t>A</a:t>
            </a:r>
            <a:r>
              <a:rPr lang="en-US" sz="2400" baseline="-25000">
                <a:effectLst/>
                <a:latin typeface="Book Antiqua" pitchFamily="18" charset="0"/>
              </a:rPr>
              <a:t>2</a:t>
            </a:r>
            <a:r>
              <a:rPr lang="en-US" sz="2400">
                <a:effectLst/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/>
                <a:latin typeface="Book Antiqua" pitchFamily="18" charset="0"/>
              </a:rPr>
              <a:t> </a:t>
            </a:r>
            <a:r>
              <a:rPr lang="en-US" sz="2400" i="1">
                <a:effectLst/>
                <a:latin typeface="Book Antiqua" pitchFamily="18" charset="0"/>
              </a:rPr>
              <a:t>B</a:t>
            </a:r>
            <a:r>
              <a:rPr lang="en-US" sz="2400" i="1" baseline="40000">
                <a:effectLst/>
                <a:latin typeface="Book Antiqua" pitchFamily="18" charset="0"/>
              </a:rPr>
              <a:t>c</a:t>
            </a:r>
            <a:r>
              <a:rPr lang="en-US" sz="2400">
                <a:effectLst/>
                <a:latin typeface="Book Antiqua" pitchFamily="18" charset="0"/>
              </a:rPr>
              <a:t>) = .03</a:t>
            </a:r>
          </a:p>
        </p:txBody>
      </p:sp>
      <p:sp>
        <p:nvSpPr>
          <p:cNvPr id="185363" name="Rectangle 19"/>
          <p:cNvSpPr>
            <a:spLocks noChangeArrowheads="1"/>
          </p:cNvSpPr>
          <p:nvPr/>
        </p:nvSpPr>
        <p:spPr bwMode="auto">
          <a:xfrm>
            <a:off x="5876925" y="3473450"/>
            <a:ext cx="226218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  <a:latin typeface="Book Antiqua" pitchFamily="18" charset="0"/>
              </a:rPr>
              <a:t>P(</a:t>
            </a:r>
            <a:r>
              <a:rPr lang="en-US" sz="2400" i="1">
                <a:effectLst/>
                <a:latin typeface="Book Antiqua" pitchFamily="18" charset="0"/>
              </a:rPr>
              <a:t>A</a:t>
            </a:r>
            <a:r>
              <a:rPr lang="en-US" sz="2400" baseline="-25000">
                <a:effectLst/>
                <a:latin typeface="Book Antiqua" pitchFamily="18" charset="0"/>
              </a:rPr>
              <a:t>1</a:t>
            </a:r>
            <a:r>
              <a:rPr lang="en-US" sz="2400">
                <a:effectLst/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/>
                <a:latin typeface="Book Antiqua" pitchFamily="18" charset="0"/>
              </a:rPr>
              <a:t> </a:t>
            </a:r>
            <a:r>
              <a:rPr lang="en-US" sz="2400" i="1">
                <a:effectLst/>
                <a:latin typeface="Book Antiqua" pitchFamily="18" charset="0"/>
              </a:rPr>
              <a:t>B</a:t>
            </a:r>
            <a:r>
              <a:rPr lang="en-US" sz="2400" i="1" baseline="40000">
                <a:effectLst/>
                <a:latin typeface="Book Antiqua" pitchFamily="18" charset="0"/>
              </a:rPr>
              <a:t>c</a:t>
            </a:r>
            <a:r>
              <a:rPr lang="en-US" sz="2400">
                <a:effectLst/>
                <a:latin typeface="Book Antiqua" pitchFamily="18" charset="0"/>
              </a:rPr>
              <a:t>) = .56</a:t>
            </a:r>
          </a:p>
        </p:txBody>
      </p:sp>
      <p:sp>
        <p:nvSpPr>
          <p:cNvPr id="185367" name="AutoShape 23"/>
          <p:cNvSpPr>
            <a:spLocks noChangeArrowheads="1"/>
          </p:cNvSpPr>
          <p:nvPr/>
        </p:nvSpPr>
        <p:spPr bwMode="auto">
          <a:xfrm rot="5400000">
            <a:off x="1000125" y="35496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486" name="Line 142"/>
          <p:cNvSpPr>
            <a:spLocks noChangeShapeType="1"/>
          </p:cNvSpPr>
          <p:nvPr/>
        </p:nvSpPr>
        <p:spPr bwMode="auto">
          <a:xfrm>
            <a:off x="1585913" y="2101850"/>
            <a:ext cx="0" cy="3635375"/>
          </a:xfrm>
          <a:prstGeom prst="line">
            <a:avLst/>
          </a:prstGeom>
          <a:noFill/>
          <a:ln w="19050">
            <a:solidFill>
              <a:srgbClr val="33CCCC"/>
            </a:solidFill>
            <a:prstDash val="lg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487" name="Line 143"/>
          <p:cNvSpPr>
            <a:spLocks noChangeShapeType="1"/>
          </p:cNvSpPr>
          <p:nvPr/>
        </p:nvSpPr>
        <p:spPr bwMode="auto">
          <a:xfrm>
            <a:off x="3605213" y="2130425"/>
            <a:ext cx="0" cy="3606800"/>
          </a:xfrm>
          <a:prstGeom prst="line">
            <a:avLst/>
          </a:prstGeom>
          <a:noFill/>
          <a:ln w="19050">
            <a:solidFill>
              <a:srgbClr val="33CCCC"/>
            </a:solidFill>
            <a:prstDash val="lg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488" name="Line 144"/>
          <p:cNvSpPr>
            <a:spLocks noChangeShapeType="1"/>
          </p:cNvSpPr>
          <p:nvPr/>
        </p:nvSpPr>
        <p:spPr bwMode="auto">
          <a:xfrm flipH="1">
            <a:off x="5700713" y="2109788"/>
            <a:ext cx="9525" cy="3646487"/>
          </a:xfrm>
          <a:prstGeom prst="line">
            <a:avLst/>
          </a:prstGeom>
          <a:noFill/>
          <a:ln w="19050">
            <a:solidFill>
              <a:srgbClr val="33CCCC"/>
            </a:solidFill>
            <a:prstDash val="lg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489" name="Rectangle 145"/>
          <p:cNvSpPr>
            <a:spLocks noChangeArrowheads="1"/>
          </p:cNvSpPr>
          <p:nvPr/>
        </p:nvSpPr>
        <p:spPr bwMode="auto">
          <a:xfrm>
            <a:off x="1562100" y="1555750"/>
            <a:ext cx="20193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Town Council</a:t>
            </a:r>
          </a:p>
          <a:p>
            <a:pPr>
              <a:lnSpc>
                <a:spcPct val="90000"/>
              </a:lnSpc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85490" name="Rectangle 146"/>
          <p:cNvSpPr>
            <a:spLocks noChangeArrowheads="1"/>
          </p:cNvSpPr>
          <p:nvPr/>
        </p:nvSpPr>
        <p:spPr bwMode="auto">
          <a:xfrm>
            <a:off x="3524250" y="1536700"/>
            <a:ext cx="2286000" cy="1009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Planning Board</a:t>
            </a:r>
          </a:p>
          <a:p>
            <a:pPr>
              <a:lnSpc>
                <a:spcPct val="90000"/>
              </a:lnSpc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85491" name="Rectangle 147"/>
          <p:cNvSpPr>
            <a:spLocks noChangeArrowheads="1"/>
          </p:cNvSpPr>
          <p:nvPr/>
        </p:nvSpPr>
        <p:spPr bwMode="auto">
          <a:xfrm>
            <a:off x="5829300" y="1555750"/>
            <a:ext cx="2349500" cy="971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Experimental</a:t>
            </a:r>
          </a:p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Outcomes</a:t>
            </a:r>
          </a:p>
        </p:txBody>
      </p:sp>
      <p:sp>
        <p:nvSpPr>
          <p:cNvPr id="185365" name="Oval 21"/>
          <p:cNvSpPr>
            <a:spLocks noChangeArrowheads="1"/>
          </p:cNvSpPr>
          <p:nvPr/>
        </p:nvSpPr>
        <p:spPr bwMode="auto">
          <a:xfrm>
            <a:off x="1503363" y="4203700"/>
            <a:ext cx="146050" cy="149225"/>
          </a:xfrm>
          <a:prstGeom prst="ellipse">
            <a:avLst/>
          </a:prstGeom>
          <a:solidFill>
            <a:srgbClr val="993366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3" name="Oval 9"/>
          <p:cNvSpPr>
            <a:spLocks noChangeArrowheads="1"/>
          </p:cNvSpPr>
          <p:nvPr/>
        </p:nvSpPr>
        <p:spPr bwMode="auto">
          <a:xfrm>
            <a:off x="3521075" y="3284538"/>
            <a:ext cx="146050" cy="149225"/>
          </a:xfrm>
          <a:prstGeom prst="ellipse">
            <a:avLst/>
          </a:prstGeom>
          <a:solidFill>
            <a:srgbClr val="993366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64" name="Oval 20"/>
          <p:cNvSpPr>
            <a:spLocks noChangeArrowheads="1"/>
          </p:cNvSpPr>
          <p:nvPr/>
        </p:nvSpPr>
        <p:spPr bwMode="auto">
          <a:xfrm>
            <a:off x="3519488" y="4886325"/>
            <a:ext cx="146050" cy="149225"/>
          </a:xfrm>
          <a:prstGeom prst="ellipse">
            <a:avLst/>
          </a:prstGeom>
          <a:solidFill>
            <a:srgbClr val="993366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492" name="AutoShape 148"/>
          <p:cNvSpPr>
            <a:spLocks noChangeArrowheads="1"/>
          </p:cNvSpPr>
          <p:nvPr/>
        </p:nvSpPr>
        <p:spPr bwMode="auto">
          <a:xfrm rot="10800000">
            <a:off x="4568825" y="147161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493" name="AutoShape 149"/>
          <p:cNvSpPr>
            <a:spLocks noChangeArrowheads="1"/>
          </p:cNvSpPr>
          <p:nvPr/>
        </p:nvSpPr>
        <p:spPr bwMode="auto">
          <a:xfrm rot="10800000">
            <a:off x="6905625" y="15049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494" name="AutoShape 150"/>
          <p:cNvSpPr>
            <a:spLocks noChangeArrowheads="1"/>
          </p:cNvSpPr>
          <p:nvPr/>
        </p:nvSpPr>
        <p:spPr bwMode="auto">
          <a:xfrm rot="16200000" flipH="1">
            <a:off x="8288338" y="29241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495" name="AutoShape 151"/>
          <p:cNvSpPr>
            <a:spLocks noChangeArrowheads="1"/>
          </p:cNvSpPr>
          <p:nvPr/>
        </p:nvSpPr>
        <p:spPr bwMode="auto">
          <a:xfrm rot="16200000" flipH="1">
            <a:off x="8288338" y="36290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496" name="AutoShape 152"/>
          <p:cNvSpPr>
            <a:spLocks noChangeArrowheads="1"/>
          </p:cNvSpPr>
          <p:nvPr/>
        </p:nvSpPr>
        <p:spPr bwMode="auto">
          <a:xfrm rot="16200000" flipH="1">
            <a:off x="8288338" y="45624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497" name="AutoShape 153"/>
          <p:cNvSpPr>
            <a:spLocks noChangeArrowheads="1"/>
          </p:cNvSpPr>
          <p:nvPr/>
        </p:nvSpPr>
        <p:spPr bwMode="auto">
          <a:xfrm rot="16200000" flipH="1">
            <a:off x="8288338" y="52292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498" name="Rectangle 154"/>
          <p:cNvSpPr>
            <a:spLocks noChangeArrowheads="1"/>
          </p:cNvSpPr>
          <p:nvPr/>
        </p:nvSpPr>
        <p:spPr bwMode="auto">
          <a:xfrm>
            <a:off x="690563" y="153988"/>
            <a:ext cx="7772400" cy="604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Tree Diagram</a:t>
            </a:r>
          </a:p>
        </p:txBody>
      </p:sp>
      <p:sp>
        <p:nvSpPr>
          <p:cNvPr id="185499" name="Rectangle 155"/>
          <p:cNvSpPr>
            <a:spLocks noChangeArrowheads="1"/>
          </p:cNvSpPr>
          <p:nvPr/>
        </p:nvSpPr>
        <p:spPr bwMode="auto">
          <a:xfrm>
            <a:off x="708025" y="1016000"/>
            <a:ext cx="5848350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L. S. Clothiers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853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18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85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18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18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85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500"/>
                                        <p:tgtEl>
                                          <p:spTgt spid="185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500"/>
                            </p:stCondLst>
                            <p:childTnLst>
                              <p:par>
                                <p:cTn id="52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4" dur="500"/>
                                        <p:tgtEl>
                                          <p:spTgt spid="1854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9" dur="500"/>
                                        <p:tgtEl>
                                          <p:spTgt spid="185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3" dur="500"/>
                                        <p:tgtEl>
                                          <p:spTgt spid="185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7" dur="500"/>
                                        <p:tgtEl>
                                          <p:spTgt spid="18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0"/>
                            </p:stCondLst>
                            <p:childTnLst>
                              <p:par>
                                <p:cTn id="7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185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500"/>
                            </p:stCondLst>
                            <p:childTnLst>
                              <p:par>
                                <p:cTn id="80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9" dur="500"/>
                                        <p:tgtEl>
                                          <p:spTgt spid="18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500"/>
                            </p:stCondLst>
                            <p:childTnLst>
                              <p:par>
                                <p:cTn id="91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3" dur="500"/>
                                        <p:tgtEl>
                                          <p:spTgt spid="18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1000"/>
                            </p:stCondLst>
                            <p:childTnLst>
                              <p:par>
                                <p:cTn id="95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4" dur="500"/>
                                        <p:tgtEl>
                                          <p:spTgt spid="185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6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5" dur="500"/>
                                        <p:tgtEl>
                                          <p:spTgt spid="185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7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9" dur="500"/>
                                        <p:tgtEl>
                                          <p:spTgt spid="1854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185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8" dur="500"/>
                                        <p:tgtEl>
                                          <p:spTgt spid="1854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3" dur="500"/>
                                        <p:tgtEl>
                                          <p:spTgt spid="185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7" dur="500"/>
                                        <p:tgtEl>
                                          <p:spTgt spid="1854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2" dur="500"/>
                                        <p:tgtEl>
                                          <p:spTgt spid="18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6" dur="500"/>
                                        <p:tgtEl>
                                          <p:spTgt spid="1854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1" dur="500"/>
                                        <p:tgtEl>
                                          <p:spTgt spid="18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5" dur="500"/>
                                        <p:tgtEl>
                                          <p:spTgt spid="1854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0" dur="500"/>
                                        <p:tgtEl>
                                          <p:spTgt spid="18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 animBg="1"/>
      <p:bldP spid="185347" grpId="0" animBg="1"/>
      <p:bldP spid="185348" grpId="0" animBg="1"/>
      <p:bldP spid="185349" grpId="0" animBg="1"/>
      <p:bldP spid="185350" grpId="0" animBg="1"/>
      <p:bldP spid="185351" grpId="0" animBg="1"/>
      <p:bldP spid="185352" grpId="0" animBg="1"/>
      <p:bldP spid="185354" grpId="0" autoUpdateAnimBg="0"/>
      <p:bldP spid="185355" grpId="0" autoUpdateAnimBg="0"/>
      <p:bldP spid="185356" grpId="0" autoUpdateAnimBg="0"/>
      <p:bldP spid="185357" grpId="0" autoUpdateAnimBg="0"/>
      <p:bldP spid="185358" grpId="0" autoUpdateAnimBg="0"/>
      <p:bldP spid="185359" grpId="0" autoUpdateAnimBg="0"/>
      <p:bldP spid="185360" grpId="0" autoUpdateAnimBg="0"/>
      <p:bldP spid="185361" grpId="0" autoUpdateAnimBg="0"/>
      <p:bldP spid="185362" grpId="0" autoUpdateAnimBg="0"/>
      <p:bldP spid="185363" grpId="0" autoUpdateAnimBg="0"/>
      <p:bldP spid="185367" grpId="0" animBg="1"/>
      <p:bldP spid="185486" grpId="0" animBg="1"/>
      <p:bldP spid="185487" grpId="0" animBg="1"/>
      <p:bldP spid="185488" grpId="0" animBg="1"/>
      <p:bldP spid="185489" grpId="0" autoUpdateAnimBg="0"/>
      <p:bldP spid="185490" grpId="0" autoUpdateAnimBg="0"/>
      <p:bldP spid="185491" grpId="0" autoUpdateAnimBg="0"/>
      <p:bldP spid="185365" grpId="0" animBg="1"/>
      <p:bldP spid="185353" grpId="0" animBg="1"/>
      <p:bldP spid="185364" grpId="0" animBg="1"/>
      <p:bldP spid="185492" grpId="0" animBg="1"/>
      <p:bldP spid="185493" grpId="0" animBg="1"/>
      <p:bldP spid="185494" grpId="0" animBg="1"/>
      <p:bldP spid="185495" grpId="0" animBg="1"/>
      <p:bldP spid="185496" grpId="0" animBg="1"/>
      <p:bldP spid="18549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762000" y="2300288"/>
            <a:ext cx="7835900" cy="1152525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153988"/>
            <a:ext cx="7772400" cy="604837"/>
          </a:xfrm>
          <a:noFill/>
          <a:ln/>
        </p:spPr>
        <p:txBody>
          <a:bodyPr/>
          <a:lstStyle/>
          <a:p>
            <a:r>
              <a:rPr lang="en-US"/>
              <a:t>Bayes’ Theorem</a:t>
            </a:r>
          </a:p>
        </p:txBody>
      </p:sp>
      <p:graphicFrame>
        <p:nvGraphicFramePr>
          <p:cNvPr id="40964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892175" y="2466975"/>
          <a:ext cx="74866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8" name="Equation" r:id="rId4" imgW="9499320" imgH="927000" progId="Equation.DSMT4">
                  <p:embed/>
                </p:oleObj>
              </mc:Choice>
              <mc:Fallback>
                <p:oleObj name="Equation" r:id="rId4" imgW="9499320" imgH="927000" progId="Equation.DSMT4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175" y="2466975"/>
                        <a:ext cx="748665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6" name="AutoShape 6"/>
          <p:cNvSpPr>
            <a:spLocks noChangeArrowheads="1"/>
          </p:cNvSpPr>
          <p:nvPr/>
        </p:nvSpPr>
        <p:spPr bwMode="auto">
          <a:xfrm rot="5400000">
            <a:off x="485775" y="11398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 rot="5400000">
            <a:off x="485775" y="27400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AutoShape 8"/>
          <p:cNvSpPr>
            <a:spLocks noChangeArrowheads="1"/>
          </p:cNvSpPr>
          <p:nvPr/>
        </p:nvSpPr>
        <p:spPr bwMode="auto">
          <a:xfrm rot="5400000">
            <a:off x="485775" y="37306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704850" y="942975"/>
            <a:ext cx="7829550" cy="1333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To find the posterior probability that 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will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occur given that event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B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has occurred, we apply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Bayes’ theorem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704850" y="3508375"/>
            <a:ext cx="7791450" cy="173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Bayes’ theorem is applicable when the events for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which we want to compute posterior probabilities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are mutually exclusive and their union is the entire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sample space.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animBg="1"/>
      <p:bldP spid="40966" grpId="0" animBg="1"/>
      <p:bldP spid="40967" grpId="0" animBg="1"/>
      <p:bldP spid="40968" grpId="0" animBg="1"/>
      <p:bldP spid="40969" grpId="0" autoUpdateAnimBg="0"/>
      <p:bldP spid="40970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13" name="Rectangle 129"/>
          <p:cNvSpPr>
            <a:spLocks noChangeArrowheads="1"/>
          </p:cNvSpPr>
          <p:nvPr/>
        </p:nvSpPr>
        <p:spPr bwMode="auto">
          <a:xfrm>
            <a:off x="1866900" y="2908300"/>
            <a:ext cx="5543550" cy="27432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3800" y="1455738"/>
            <a:ext cx="7442200" cy="1430337"/>
          </a:xfrm>
          <a:noFill/>
          <a:ln/>
        </p:spPr>
        <p:txBody>
          <a:bodyPr/>
          <a:lstStyle/>
          <a:p>
            <a:pPr>
              <a:buSzTx/>
              <a:buFont typeface="Wingdings" pitchFamily="2" charset="2"/>
              <a:buNone/>
            </a:pPr>
            <a:r>
              <a:rPr lang="en-US"/>
              <a:t>     Given the planning board’s recommendation not </a:t>
            </a:r>
          </a:p>
          <a:p>
            <a:pPr>
              <a:buSzTx/>
              <a:buFont typeface="Wingdings" pitchFamily="2" charset="2"/>
              <a:buNone/>
            </a:pPr>
            <a:r>
              <a:rPr lang="en-US"/>
              <a:t>to approve the zoning change, we revise the prior</a:t>
            </a:r>
          </a:p>
          <a:p>
            <a:pPr>
              <a:buSzTx/>
              <a:buFont typeface="Wingdings" pitchFamily="2" charset="2"/>
              <a:buNone/>
            </a:pPr>
            <a:r>
              <a:rPr lang="en-US"/>
              <a:t>probabilities as follows:</a:t>
            </a:r>
          </a:p>
        </p:txBody>
      </p:sp>
      <p:graphicFrame>
        <p:nvGraphicFramePr>
          <p:cNvPr id="4198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2092325" y="3108325"/>
          <a:ext cx="5113338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6" name="Equation" r:id="rId4" imgW="6438600" imgH="927000" progId="Equation.DSMT4">
                  <p:embed/>
                </p:oleObj>
              </mc:Choice>
              <mc:Fallback>
                <p:oleObj name="Equation" r:id="rId4" imgW="6438600" imgH="927000" progId="Equation.DSMT4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2325" y="3108325"/>
                        <a:ext cx="5113338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3190875" y="4071938"/>
          <a:ext cx="2325688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7" name="Equation" r:id="rId6" imgW="2334960" imgH="760320" progId="Equation.DSMT4">
                  <p:embed/>
                </p:oleObj>
              </mc:Choice>
              <mc:Fallback>
                <p:oleObj name="Equation" r:id="rId6" imgW="2334960" imgH="760320" progId="Equation.DSMT4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75" y="4071938"/>
                        <a:ext cx="2325688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106" name="Oval 122"/>
          <p:cNvSpPr>
            <a:spLocks noChangeArrowheads="1"/>
          </p:cNvSpPr>
          <p:nvPr/>
        </p:nvSpPr>
        <p:spPr bwMode="auto">
          <a:xfrm>
            <a:off x="3448050" y="4991100"/>
            <a:ext cx="857250" cy="49530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08" name="Rectangle 124"/>
          <p:cNvSpPr>
            <a:spLocks noGrp="1" noChangeArrowheads="1"/>
          </p:cNvSpPr>
          <p:nvPr>
            <p:ph type="title"/>
          </p:nvPr>
        </p:nvSpPr>
        <p:spPr>
          <a:xfrm>
            <a:off x="690563" y="153988"/>
            <a:ext cx="7772400" cy="604837"/>
          </a:xfrm>
          <a:noFill/>
          <a:ln/>
        </p:spPr>
        <p:txBody>
          <a:bodyPr/>
          <a:lstStyle/>
          <a:p>
            <a:r>
              <a:rPr lang="en-US"/>
              <a:t>Posterior Probabilities</a:t>
            </a:r>
          </a:p>
        </p:txBody>
      </p:sp>
      <p:sp>
        <p:nvSpPr>
          <p:cNvPr id="42109" name="AutoShape 125"/>
          <p:cNvSpPr>
            <a:spLocks noChangeArrowheads="1"/>
          </p:cNvSpPr>
          <p:nvPr/>
        </p:nvSpPr>
        <p:spPr bwMode="auto">
          <a:xfrm rot="5400000">
            <a:off x="1609725" y="33972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11" name="Rectangle 127"/>
          <p:cNvSpPr>
            <a:spLocks noChangeArrowheads="1"/>
          </p:cNvSpPr>
          <p:nvPr/>
        </p:nvSpPr>
        <p:spPr bwMode="auto">
          <a:xfrm>
            <a:off x="2990850" y="5003800"/>
            <a:ext cx="12573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   .34</a:t>
            </a:r>
          </a:p>
        </p:txBody>
      </p:sp>
      <p:sp>
        <p:nvSpPr>
          <p:cNvPr id="42112" name="AutoShape 128"/>
          <p:cNvSpPr>
            <a:spLocks noChangeArrowheads="1"/>
          </p:cNvSpPr>
          <p:nvPr/>
        </p:nvSpPr>
        <p:spPr bwMode="auto">
          <a:xfrm rot="5400000">
            <a:off x="1609725" y="4330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14" name="Rectangle 130"/>
          <p:cNvSpPr>
            <a:spLocks noChangeArrowheads="1"/>
          </p:cNvSpPr>
          <p:nvPr/>
        </p:nvSpPr>
        <p:spPr bwMode="auto">
          <a:xfrm>
            <a:off x="708025" y="1016000"/>
            <a:ext cx="5848350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L. S. Clothiers</a:t>
            </a:r>
          </a:p>
        </p:txBody>
      </p:sp>
      <p:sp>
        <p:nvSpPr>
          <p:cNvPr id="42115" name="AutoShape 131"/>
          <p:cNvSpPr>
            <a:spLocks noChangeArrowheads="1"/>
          </p:cNvSpPr>
          <p:nvPr/>
        </p:nvSpPr>
        <p:spPr bwMode="auto">
          <a:xfrm rot="5400000">
            <a:off x="777875" y="1587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21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42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42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4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13" grpId="0" animBg="1"/>
      <p:bldP spid="41987" grpId="0" autoUpdateAnimBg="0"/>
      <p:bldP spid="42106" grpId="0" animBg="1"/>
      <p:bldP spid="42109" grpId="0" animBg="1"/>
      <p:bldP spid="42111" grpId="0" autoUpdateAnimBg="0"/>
      <p:bldP spid="42112" grpId="0" animBg="1"/>
      <p:bldP spid="4211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1193800" y="1468438"/>
            <a:ext cx="7378700" cy="1906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The planning board’s recommendation is good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news for L. S. Clothiers.  The posterior probability of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town council approving the zoning change is .34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compared to a prior probability of .70.</a:t>
            </a:r>
          </a:p>
        </p:txBody>
      </p:sp>
      <p:sp>
        <p:nvSpPr>
          <p:cNvPr id="125051" name="Rectangle 123"/>
          <p:cNvSpPr>
            <a:spLocks noChangeArrowheads="1"/>
          </p:cNvSpPr>
          <p:nvPr/>
        </p:nvSpPr>
        <p:spPr bwMode="auto">
          <a:xfrm>
            <a:off x="708025" y="1016000"/>
            <a:ext cx="5848350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L. S. Clothiers</a:t>
            </a:r>
          </a:p>
        </p:txBody>
      </p:sp>
      <p:sp>
        <p:nvSpPr>
          <p:cNvPr id="125052" name="Rectangle 124"/>
          <p:cNvSpPr>
            <a:spLocks noChangeArrowheads="1"/>
          </p:cNvSpPr>
          <p:nvPr/>
        </p:nvSpPr>
        <p:spPr bwMode="auto">
          <a:xfrm>
            <a:off x="690563" y="153988"/>
            <a:ext cx="7772400" cy="6048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Posterior Probabilities</a:t>
            </a:r>
          </a:p>
        </p:txBody>
      </p:sp>
      <p:sp>
        <p:nvSpPr>
          <p:cNvPr id="125053" name="AutoShape 125"/>
          <p:cNvSpPr>
            <a:spLocks noChangeArrowheads="1"/>
          </p:cNvSpPr>
          <p:nvPr/>
        </p:nvSpPr>
        <p:spPr bwMode="auto">
          <a:xfrm rot="5400000">
            <a:off x="777875" y="1587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50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autoUpdateAnimBg="0"/>
      <p:bldP spid="125053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Bayes’ Theorem:  Tabular Approach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016000"/>
            <a:ext cx="4572000" cy="546100"/>
          </a:xfrm>
        </p:spPr>
        <p:txBody>
          <a:bodyPr/>
          <a:lstStyle/>
          <a:p>
            <a:pPr>
              <a:spcBef>
                <a:spcPct val="0"/>
              </a:spcBef>
              <a:buSzTx/>
              <a:buFont typeface="Wingdings" pitchFamily="2" charset="2"/>
              <a:buChar char="n"/>
            </a:pPr>
            <a:r>
              <a:rPr lang="en-US">
                <a:solidFill>
                  <a:srgbClr val="66FFFF"/>
                </a:solidFill>
              </a:rPr>
              <a:t> </a:t>
            </a:r>
            <a:r>
              <a:rPr lang="en-US" sz="1200">
                <a:solidFill>
                  <a:srgbClr val="66FFFF"/>
                </a:solidFill>
              </a:rPr>
              <a:t> </a:t>
            </a:r>
            <a:r>
              <a:rPr lang="en-US">
                <a:solidFill>
                  <a:srgbClr val="66FFFF"/>
                </a:solidFill>
              </a:rPr>
              <a:t>Example:  L. S. Clothiers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409700" y="2266950"/>
            <a:ext cx="7245350" cy="971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Column 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The mutually exclusive events for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which posterior probabilities are desired.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1409700" y="3105150"/>
            <a:ext cx="7227888" cy="552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Column 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The prior probabilities for the events.</a:t>
            </a:r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1409700" y="3581400"/>
            <a:ext cx="7208838" cy="895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Column 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The conditional probabilities of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new information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given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each event.</a:t>
            </a:r>
          </a:p>
        </p:txBody>
      </p:sp>
      <p:sp>
        <p:nvSpPr>
          <p:cNvPr id="90123" name="AutoShape 11"/>
          <p:cNvSpPr>
            <a:spLocks noChangeArrowheads="1"/>
          </p:cNvSpPr>
          <p:nvPr/>
        </p:nvSpPr>
        <p:spPr bwMode="auto">
          <a:xfrm rot="5400000">
            <a:off x="777875" y="1574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4" name="Rectangle 12"/>
          <p:cNvSpPr>
            <a:spLocks noChangeArrowheads="1"/>
          </p:cNvSpPr>
          <p:nvPr/>
        </p:nvSpPr>
        <p:spPr bwMode="auto">
          <a:xfrm>
            <a:off x="1511300" y="1866900"/>
            <a:ext cx="580548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Prepare the following three columns:</a:t>
            </a:r>
          </a:p>
        </p:txBody>
      </p:sp>
      <p:sp>
        <p:nvSpPr>
          <p:cNvPr id="90125" name="Rectangle 13"/>
          <p:cNvSpPr>
            <a:spLocks noChangeArrowheads="1"/>
          </p:cNvSpPr>
          <p:nvPr/>
        </p:nvSpPr>
        <p:spPr bwMode="auto">
          <a:xfrm>
            <a:off x="711200" y="1473200"/>
            <a:ext cx="48895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Step 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		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utoUpdateAnimBg="0"/>
      <p:bldP spid="90117" grpId="0" autoUpdateAnimBg="0"/>
      <p:bldP spid="90119" grpId="0" autoUpdateAnimBg="0"/>
      <p:bldP spid="90123" grpId="0" animBg="1"/>
      <p:bldP spid="90124" grpId="0" autoUpdateAnimBg="0"/>
      <p:bldP spid="90125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91" name="Rectangle 135"/>
          <p:cNvSpPr>
            <a:spLocks noChangeArrowheads="1"/>
          </p:cNvSpPr>
          <p:nvPr/>
        </p:nvSpPr>
        <p:spPr bwMode="auto">
          <a:xfrm>
            <a:off x="508000" y="2084388"/>
            <a:ext cx="8243888" cy="33877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96392" name="Line 136"/>
          <p:cNvSpPr>
            <a:spLocks noChangeShapeType="1"/>
          </p:cNvSpPr>
          <p:nvPr/>
        </p:nvSpPr>
        <p:spPr bwMode="auto">
          <a:xfrm>
            <a:off x="654050" y="3925888"/>
            <a:ext cx="7939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393" name="Rectangle 137"/>
          <p:cNvSpPr>
            <a:spLocks noChangeArrowheads="1"/>
          </p:cNvSpPr>
          <p:nvPr/>
        </p:nvSpPr>
        <p:spPr bwMode="auto">
          <a:xfrm>
            <a:off x="996950" y="2216150"/>
            <a:ext cx="419100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(1)</a:t>
            </a:r>
          </a:p>
        </p:txBody>
      </p:sp>
      <p:sp>
        <p:nvSpPr>
          <p:cNvPr id="96394" name="Rectangle 138"/>
          <p:cNvSpPr>
            <a:spLocks noChangeArrowheads="1"/>
          </p:cNvSpPr>
          <p:nvPr/>
        </p:nvSpPr>
        <p:spPr bwMode="auto">
          <a:xfrm>
            <a:off x="2362200" y="2216150"/>
            <a:ext cx="419100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(2)</a:t>
            </a:r>
          </a:p>
        </p:txBody>
      </p:sp>
      <p:sp>
        <p:nvSpPr>
          <p:cNvPr id="96395" name="Rectangle 139"/>
          <p:cNvSpPr>
            <a:spLocks noChangeArrowheads="1"/>
          </p:cNvSpPr>
          <p:nvPr/>
        </p:nvSpPr>
        <p:spPr bwMode="auto">
          <a:xfrm>
            <a:off x="4089400" y="2216150"/>
            <a:ext cx="419100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(3)</a:t>
            </a:r>
          </a:p>
        </p:txBody>
      </p:sp>
      <p:sp>
        <p:nvSpPr>
          <p:cNvPr id="96396" name="Rectangle 140"/>
          <p:cNvSpPr>
            <a:spLocks noChangeArrowheads="1"/>
          </p:cNvSpPr>
          <p:nvPr/>
        </p:nvSpPr>
        <p:spPr bwMode="auto">
          <a:xfrm>
            <a:off x="5867400" y="2216150"/>
            <a:ext cx="419100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(4)</a:t>
            </a:r>
          </a:p>
        </p:txBody>
      </p:sp>
      <p:sp>
        <p:nvSpPr>
          <p:cNvPr id="96397" name="Rectangle 141"/>
          <p:cNvSpPr>
            <a:spLocks noChangeArrowheads="1"/>
          </p:cNvSpPr>
          <p:nvPr/>
        </p:nvSpPr>
        <p:spPr bwMode="auto">
          <a:xfrm>
            <a:off x="7639050" y="2216150"/>
            <a:ext cx="419100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(5)</a:t>
            </a:r>
          </a:p>
        </p:txBody>
      </p:sp>
      <p:sp>
        <p:nvSpPr>
          <p:cNvPr id="96398" name="Rectangle 142"/>
          <p:cNvSpPr>
            <a:spLocks noChangeArrowheads="1"/>
          </p:cNvSpPr>
          <p:nvPr/>
        </p:nvSpPr>
        <p:spPr bwMode="auto">
          <a:xfrm>
            <a:off x="673100" y="2914650"/>
            <a:ext cx="97155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Events</a:t>
            </a:r>
          </a:p>
          <a:p>
            <a:pPr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</a:t>
            </a:r>
          </a:p>
        </p:txBody>
      </p:sp>
      <p:sp>
        <p:nvSpPr>
          <p:cNvPr id="96399" name="Rectangle 143"/>
          <p:cNvSpPr>
            <a:spLocks noChangeArrowheads="1"/>
          </p:cNvSpPr>
          <p:nvPr/>
        </p:nvSpPr>
        <p:spPr bwMode="auto">
          <a:xfrm>
            <a:off x="1714500" y="2584450"/>
            <a:ext cx="1676400" cy="1238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Prior</a:t>
            </a:r>
          </a:p>
          <a:p>
            <a:pPr>
              <a:lnSpc>
                <a:spcPct val="11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Probabilities</a:t>
            </a:r>
          </a:p>
          <a:p>
            <a:pPr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</a:p>
        </p:txBody>
      </p:sp>
      <p:sp>
        <p:nvSpPr>
          <p:cNvPr id="96400" name="Rectangle 144"/>
          <p:cNvSpPr>
            <a:spLocks noChangeArrowheads="1"/>
          </p:cNvSpPr>
          <p:nvPr/>
        </p:nvSpPr>
        <p:spPr bwMode="auto">
          <a:xfrm>
            <a:off x="3403600" y="2597150"/>
            <a:ext cx="1790700" cy="1276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Conditional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Probabilities</a:t>
            </a:r>
          </a:p>
          <a:p>
            <a:pPr>
              <a:lnSpc>
                <a:spcPct val="13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</a:p>
        </p:txBody>
      </p:sp>
      <p:sp>
        <p:nvSpPr>
          <p:cNvPr id="96401" name="Rectangle 145"/>
          <p:cNvSpPr>
            <a:spLocks noChangeArrowheads="1"/>
          </p:cNvSpPr>
          <p:nvPr/>
        </p:nvSpPr>
        <p:spPr bwMode="auto">
          <a:xfrm>
            <a:off x="844550" y="3835400"/>
            <a:ext cx="685800" cy="1162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</a:p>
          <a:p>
            <a:pPr>
              <a:lnSpc>
                <a:spcPct val="13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</a:p>
        </p:txBody>
      </p:sp>
      <p:sp>
        <p:nvSpPr>
          <p:cNvPr id="96402" name="Rectangle 146"/>
          <p:cNvSpPr>
            <a:spLocks noChangeArrowheads="1"/>
          </p:cNvSpPr>
          <p:nvPr/>
        </p:nvSpPr>
        <p:spPr bwMode="auto">
          <a:xfrm>
            <a:off x="2247900" y="4000500"/>
            <a:ext cx="590550" cy="129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.7</a:t>
            </a:r>
          </a:p>
          <a:p>
            <a:pPr>
              <a:lnSpc>
                <a:spcPct val="130000"/>
              </a:lnSpc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.3</a:t>
            </a:r>
          </a:p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1.0</a:t>
            </a:r>
          </a:p>
        </p:txBody>
      </p:sp>
      <p:sp>
        <p:nvSpPr>
          <p:cNvPr id="96403" name="Rectangle 147"/>
          <p:cNvSpPr>
            <a:spLocks noChangeArrowheads="1"/>
          </p:cNvSpPr>
          <p:nvPr/>
        </p:nvSpPr>
        <p:spPr bwMode="auto">
          <a:xfrm>
            <a:off x="4051300" y="3790950"/>
            <a:ext cx="457200" cy="1257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.2</a:t>
            </a:r>
          </a:p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.9</a:t>
            </a:r>
          </a:p>
        </p:txBody>
      </p:sp>
      <p:sp>
        <p:nvSpPr>
          <p:cNvPr id="96408" name="AutoShape 152"/>
          <p:cNvSpPr>
            <a:spLocks noChangeArrowheads="1"/>
          </p:cNvSpPr>
          <p:nvPr/>
        </p:nvSpPr>
        <p:spPr bwMode="auto">
          <a:xfrm rot="5400000">
            <a:off x="257175" y="38290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6409" name="AutoShape 153"/>
          <p:cNvSpPr>
            <a:spLocks noChangeArrowheads="1"/>
          </p:cNvSpPr>
          <p:nvPr/>
        </p:nvSpPr>
        <p:spPr bwMode="auto">
          <a:xfrm rot="10800000">
            <a:off x="1063625" y="196691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6410" name="AutoShape 154"/>
          <p:cNvSpPr>
            <a:spLocks noChangeArrowheads="1"/>
          </p:cNvSpPr>
          <p:nvPr/>
        </p:nvSpPr>
        <p:spPr bwMode="auto">
          <a:xfrm rot="10800000">
            <a:off x="2435225" y="20002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6411" name="AutoShape 155"/>
          <p:cNvSpPr>
            <a:spLocks noChangeArrowheads="1"/>
          </p:cNvSpPr>
          <p:nvPr/>
        </p:nvSpPr>
        <p:spPr bwMode="auto">
          <a:xfrm rot="10800000">
            <a:off x="4149725" y="20002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6412" name="Rectangle 156"/>
          <p:cNvSpPr>
            <a:spLocks noChangeArrowheads="1"/>
          </p:cNvSpPr>
          <p:nvPr/>
        </p:nvSpPr>
        <p:spPr bwMode="auto">
          <a:xfrm>
            <a:off x="708025" y="1016000"/>
            <a:ext cx="5848350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L. S. Clothiers</a:t>
            </a:r>
          </a:p>
        </p:txBody>
      </p:sp>
      <p:sp>
        <p:nvSpPr>
          <p:cNvPr id="96414" name="Rectangle 15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Bayes’ Theorem:  Tabular Approach</a:t>
            </a:r>
          </a:p>
        </p:txBody>
      </p:sp>
      <p:sp>
        <p:nvSpPr>
          <p:cNvPr id="96415" name="Rectangle 159"/>
          <p:cNvSpPr>
            <a:spLocks noChangeArrowheads="1"/>
          </p:cNvSpPr>
          <p:nvPr/>
        </p:nvSpPr>
        <p:spPr bwMode="auto">
          <a:xfrm>
            <a:off x="711200" y="1473200"/>
            <a:ext cx="48895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Step 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		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64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9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9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9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9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9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300"/>
                                        <p:tgtEl>
                                          <p:spTgt spid="9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600"/>
                            </p:stCondLst>
                            <p:childTnLst>
                              <p:par>
                                <p:cTn id="3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300"/>
                                        <p:tgtEl>
                                          <p:spTgt spid="9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800"/>
                            </p:stCondLst>
                            <p:childTnLst>
                              <p:par>
                                <p:cTn id="42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300"/>
                                        <p:tgtEl>
                                          <p:spTgt spid="9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9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0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964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300"/>
                                        <p:tgtEl>
                                          <p:spTgt spid="9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"/>
                            </p:stCondLst>
                            <p:childTnLst>
                              <p:par>
                                <p:cTn id="59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"/>
                                        <p:tgtEl>
                                          <p:spTgt spid="964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6" dur="300"/>
                                        <p:tgtEl>
                                          <p:spTgt spid="9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964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5" dur="300"/>
                                        <p:tgtEl>
                                          <p:spTgt spid="9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91" grpId="0" animBg="1"/>
      <p:bldP spid="96392" grpId="0" animBg="1"/>
      <p:bldP spid="96393" grpId="0" autoUpdateAnimBg="0"/>
      <p:bldP spid="96394" grpId="0" autoUpdateAnimBg="0"/>
      <p:bldP spid="96395" grpId="0" autoUpdateAnimBg="0"/>
      <p:bldP spid="96396" grpId="0" autoUpdateAnimBg="0"/>
      <p:bldP spid="96397" grpId="0" autoUpdateAnimBg="0"/>
      <p:bldP spid="96398" grpId="0" autoUpdateAnimBg="0"/>
      <p:bldP spid="96399" grpId="0" autoUpdateAnimBg="0"/>
      <p:bldP spid="96400" grpId="0" autoUpdateAnimBg="0"/>
      <p:bldP spid="96401" grpId="0" autoUpdateAnimBg="0"/>
      <p:bldP spid="96402" grpId="0" autoUpdateAnimBg="0"/>
      <p:bldP spid="96403" grpId="0" autoUpdateAnimBg="0"/>
      <p:bldP spid="96408" grpId="0" animBg="1"/>
      <p:bldP spid="96409" grpId="0" animBg="1"/>
      <p:bldP spid="96410" grpId="0" animBg="1"/>
      <p:bldP spid="96411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Bayes’ Theorem:  Tabular Approach</a:t>
            </a: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1511300" y="2298700"/>
            <a:ext cx="7772400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Column 4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Compute the joint probabilities for each event and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new information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by using the multiplication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law.</a:t>
            </a:r>
          </a:p>
        </p:txBody>
      </p:sp>
      <p:sp>
        <p:nvSpPr>
          <p:cNvPr id="97288" name="AutoShape 8"/>
          <p:cNvSpPr>
            <a:spLocks noChangeArrowheads="1"/>
          </p:cNvSpPr>
          <p:nvPr/>
        </p:nvSpPr>
        <p:spPr bwMode="auto">
          <a:xfrm rot="5400000">
            <a:off x="777875" y="1574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1524000" y="1892300"/>
            <a:ext cx="61214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Prepare the fourth column:</a:t>
            </a: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1206500" y="40005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	      Multiply the prior probabilities in column 2 by the corresponding conditional probabilities in column 3.  That is, 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MT Extra" pitchFamily="18" charset="2"/>
              </a:rPr>
              <a:t>I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|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). </a:t>
            </a:r>
          </a:p>
        </p:txBody>
      </p:sp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708025" y="1016000"/>
            <a:ext cx="5848350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L. S. Clothiers</a:t>
            </a:r>
          </a:p>
        </p:txBody>
      </p:sp>
      <p:sp>
        <p:nvSpPr>
          <p:cNvPr id="97293" name="Rectangle 13"/>
          <p:cNvSpPr>
            <a:spLocks noChangeArrowheads="1"/>
          </p:cNvSpPr>
          <p:nvPr/>
        </p:nvSpPr>
        <p:spPr bwMode="auto">
          <a:xfrm>
            <a:off x="711200" y="1473200"/>
            <a:ext cx="48895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Step 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		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6" grpId="0" autoUpdateAnimBg="0"/>
      <p:bldP spid="97288" grpId="0" animBg="1"/>
      <p:bldP spid="97289" grpId="0" autoUpdateAnimBg="0"/>
      <p:bldP spid="97290" grpId="0" autoUpdateAnimBg="0"/>
      <p:bldP spid="97293" grpId="0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43" name="Line 139"/>
          <p:cNvSpPr>
            <a:spLocks noChangeShapeType="1"/>
          </p:cNvSpPr>
          <p:nvPr/>
        </p:nvSpPr>
        <p:spPr bwMode="auto">
          <a:xfrm>
            <a:off x="654050" y="4311650"/>
            <a:ext cx="7939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444" name="Rectangle 140"/>
          <p:cNvSpPr>
            <a:spLocks noChangeArrowheads="1"/>
          </p:cNvSpPr>
          <p:nvPr/>
        </p:nvSpPr>
        <p:spPr bwMode="auto">
          <a:xfrm>
            <a:off x="508000" y="2084388"/>
            <a:ext cx="8243888" cy="33877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98445" name="Line 141"/>
          <p:cNvSpPr>
            <a:spLocks noChangeShapeType="1"/>
          </p:cNvSpPr>
          <p:nvPr/>
        </p:nvSpPr>
        <p:spPr bwMode="auto">
          <a:xfrm>
            <a:off x="654050" y="3925888"/>
            <a:ext cx="7939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446" name="Rectangle 142"/>
          <p:cNvSpPr>
            <a:spLocks noChangeArrowheads="1"/>
          </p:cNvSpPr>
          <p:nvPr/>
        </p:nvSpPr>
        <p:spPr bwMode="auto">
          <a:xfrm>
            <a:off x="996950" y="2216150"/>
            <a:ext cx="419100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(1)</a:t>
            </a:r>
          </a:p>
        </p:txBody>
      </p:sp>
      <p:sp>
        <p:nvSpPr>
          <p:cNvPr id="98447" name="Rectangle 143"/>
          <p:cNvSpPr>
            <a:spLocks noChangeArrowheads="1"/>
          </p:cNvSpPr>
          <p:nvPr/>
        </p:nvSpPr>
        <p:spPr bwMode="auto">
          <a:xfrm>
            <a:off x="2362200" y="2216150"/>
            <a:ext cx="419100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(2)</a:t>
            </a:r>
          </a:p>
        </p:txBody>
      </p:sp>
      <p:sp>
        <p:nvSpPr>
          <p:cNvPr id="98448" name="Rectangle 144"/>
          <p:cNvSpPr>
            <a:spLocks noChangeArrowheads="1"/>
          </p:cNvSpPr>
          <p:nvPr/>
        </p:nvSpPr>
        <p:spPr bwMode="auto">
          <a:xfrm>
            <a:off x="4089400" y="2216150"/>
            <a:ext cx="419100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(3)</a:t>
            </a:r>
          </a:p>
        </p:txBody>
      </p:sp>
      <p:sp>
        <p:nvSpPr>
          <p:cNvPr id="98449" name="Rectangle 145"/>
          <p:cNvSpPr>
            <a:spLocks noChangeArrowheads="1"/>
          </p:cNvSpPr>
          <p:nvPr/>
        </p:nvSpPr>
        <p:spPr bwMode="auto">
          <a:xfrm>
            <a:off x="5867400" y="2216150"/>
            <a:ext cx="419100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(4)</a:t>
            </a:r>
          </a:p>
        </p:txBody>
      </p:sp>
      <p:sp>
        <p:nvSpPr>
          <p:cNvPr id="98450" name="Rectangle 146"/>
          <p:cNvSpPr>
            <a:spLocks noChangeArrowheads="1"/>
          </p:cNvSpPr>
          <p:nvPr/>
        </p:nvSpPr>
        <p:spPr bwMode="auto">
          <a:xfrm>
            <a:off x="7639050" y="2216150"/>
            <a:ext cx="419100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(5)</a:t>
            </a:r>
          </a:p>
        </p:txBody>
      </p:sp>
      <p:sp>
        <p:nvSpPr>
          <p:cNvPr id="98451" name="Rectangle 147"/>
          <p:cNvSpPr>
            <a:spLocks noChangeArrowheads="1"/>
          </p:cNvSpPr>
          <p:nvPr/>
        </p:nvSpPr>
        <p:spPr bwMode="auto">
          <a:xfrm>
            <a:off x="673100" y="2914650"/>
            <a:ext cx="97155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Events</a:t>
            </a:r>
          </a:p>
          <a:p>
            <a:pPr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</a:t>
            </a:r>
          </a:p>
        </p:txBody>
      </p:sp>
      <p:sp>
        <p:nvSpPr>
          <p:cNvPr id="98452" name="Rectangle 148"/>
          <p:cNvSpPr>
            <a:spLocks noChangeArrowheads="1"/>
          </p:cNvSpPr>
          <p:nvPr/>
        </p:nvSpPr>
        <p:spPr bwMode="auto">
          <a:xfrm>
            <a:off x="1714500" y="2584450"/>
            <a:ext cx="1676400" cy="1238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Prior</a:t>
            </a:r>
          </a:p>
          <a:p>
            <a:pPr>
              <a:lnSpc>
                <a:spcPct val="11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Probabilities</a:t>
            </a:r>
          </a:p>
          <a:p>
            <a:pPr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</a:p>
        </p:txBody>
      </p:sp>
      <p:sp>
        <p:nvSpPr>
          <p:cNvPr id="98453" name="Rectangle 149"/>
          <p:cNvSpPr>
            <a:spLocks noChangeArrowheads="1"/>
          </p:cNvSpPr>
          <p:nvPr/>
        </p:nvSpPr>
        <p:spPr bwMode="auto">
          <a:xfrm>
            <a:off x="3403600" y="2597150"/>
            <a:ext cx="1790700" cy="1276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Conditional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Probabilities</a:t>
            </a:r>
          </a:p>
          <a:p>
            <a:pPr>
              <a:lnSpc>
                <a:spcPct val="13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</a:p>
        </p:txBody>
      </p:sp>
      <p:sp>
        <p:nvSpPr>
          <p:cNvPr id="98454" name="Rectangle 150"/>
          <p:cNvSpPr>
            <a:spLocks noChangeArrowheads="1"/>
          </p:cNvSpPr>
          <p:nvPr/>
        </p:nvSpPr>
        <p:spPr bwMode="auto">
          <a:xfrm>
            <a:off x="844550" y="3835400"/>
            <a:ext cx="685800" cy="1162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</a:p>
          <a:p>
            <a:pPr>
              <a:lnSpc>
                <a:spcPct val="13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</a:p>
        </p:txBody>
      </p:sp>
      <p:sp>
        <p:nvSpPr>
          <p:cNvPr id="98455" name="Rectangle 151"/>
          <p:cNvSpPr>
            <a:spLocks noChangeArrowheads="1"/>
          </p:cNvSpPr>
          <p:nvPr/>
        </p:nvSpPr>
        <p:spPr bwMode="auto">
          <a:xfrm>
            <a:off x="2247900" y="4000500"/>
            <a:ext cx="590550" cy="129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.7</a:t>
            </a:r>
          </a:p>
          <a:p>
            <a:pPr>
              <a:lnSpc>
                <a:spcPct val="130000"/>
              </a:lnSpc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.3</a:t>
            </a:r>
          </a:p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1.0</a:t>
            </a:r>
          </a:p>
        </p:txBody>
      </p:sp>
      <p:sp>
        <p:nvSpPr>
          <p:cNvPr id="98456" name="Rectangle 152"/>
          <p:cNvSpPr>
            <a:spLocks noChangeArrowheads="1"/>
          </p:cNvSpPr>
          <p:nvPr/>
        </p:nvSpPr>
        <p:spPr bwMode="auto">
          <a:xfrm>
            <a:off x="4051300" y="3790950"/>
            <a:ext cx="457200" cy="1257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.2</a:t>
            </a:r>
          </a:p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.9</a:t>
            </a:r>
          </a:p>
        </p:txBody>
      </p:sp>
      <p:sp>
        <p:nvSpPr>
          <p:cNvPr id="98457" name="Line 153"/>
          <p:cNvSpPr>
            <a:spLocks noChangeShapeType="1"/>
          </p:cNvSpPr>
          <p:nvPr/>
        </p:nvSpPr>
        <p:spPr bwMode="auto">
          <a:xfrm>
            <a:off x="654050" y="3925888"/>
            <a:ext cx="7939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458" name="Rectangle 154"/>
          <p:cNvSpPr>
            <a:spLocks noChangeArrowheads="1"/>
          </p:cNvSpPr>
          <p:nvPr/>
        </p:nvSpPr>
        <p:spPr bwMode="auto">
          <a:xfrm>
            <a:off x="5715000" y="3740150"/>
            <a:ext cx="590550" cy="1352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.14</a:t>
            </a:r>
          </a:p>
          <a:p>
            <a:pPr>
              <a:lnSpc>
                <a:spcPct val="130000"/>
              </a:lnSpc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.27</a:t>
            </a:r>
          </a:p>
        </p:txBody>
      </p:sp>
      <p:sp>
        <p:nvSpPr>
          <p:cNvPr id="98459" name="Rectangle 155"/>
          <p:cNvSpPr>
            <a:spLocks noChangeArrowheads="1"/>
          </p:cNvSpPr>
          <p:nvPr/>
        </p:nvSpPr>
        <p:spPr bwMode="auto">
          <a:xfrm>
            <a:off x="5162550" y="2540000"/>
            <a:ext cx="1790700" cy="1333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Joint</a:t>
            </a:r>
          </a:p>
          <a:p>
            <a:pPr>
              <a:lnSpc>
                <a:spcPct val="11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Probabilities</a:t>
            </a:r>
          </a:p>
          <a:p>
            <a:pPr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MT Extra" pitchFamily="18" charset="2"/>
              </a:rPr>
              <a:t>I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  <a:latin typeface="MT Extra" pitchFamily="18" charset="2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</a:p>
        </p:txBody>
      </p:sp>
      <p:sp>
        <p:nvSpPr>
          <p:cNvPr id="98310" name="AutoShape 6"/>
          <p:cNvSpPr>
            <a:spLocks noChangeArrowheads="1"/>
          </p:cNvSpPr>
          <p:nvPr/>
        </p:nvSpPr>
        <p:spPr bwMode="auto">
          <a:xfrm flipV="1">
            <a:off x="6838950" y="4708525"/>
            <a:ext cx="1238250" cy="495300"/>
          </a:xfrm>
          <a:prstGeom prst="wedgeRoundRectCallout">
            <a:avLst>
              <a:gd name="adj1" fmla="val -92440"/>
              <a:gd name="adj2" fmla="val 129486"/>
              <a:gd name="adj3" fmla="val 16667"/>
            </a:avLst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rot="10800000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.7 x .2</a:t>
            </a:r>
          </a:p>
        </p:txBody>
      </p:sp>
      <p:sp>
        <p:nvSpPr>
          <p:cNvPr id="98461" name="AutoShape 157"/>
          <p:cNvSpPr>
            <a:spLocks noChangeArrowheads="1"/>
          </p:cNvSpPr>
          <p:nvPr/>
        </p:nvSpPr>
        <p:spPr bwMode="auto">
          <a:xfrm rot="10800000">
            <a:off x="5959475" y="20002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62" name="Rectangle 158"/>
          <p:cNvSpPr>
            <a:spLocks noChangeArrowheads="1"/>
          </p:cNvSpPr>
          <p:nvPr/>
        </p:nvSpPr>
        <p:spPr bwMode="auto">
          <a:xfrm>
            <a:off x="708025" y="1016000"/>
            <a:ext cx="5848350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L. S. Clothiers</a:t>
            </a:r>
          </a:p>
        </p:txBody>
      </p:sp>
      <p:sp>
        <p:nvSpPr>
          <p:cNvPr id="98464" name="Rectangle 16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Bayes’ Theorem:  Tabular Approach</a:t>
            </a:r>
          </a:p>
        </p:txBody>
      </p:sp>
      <p:sp>
        <p:nvSpPr>
          <p:cNvPr id="98465" name="Rectangle 161"/>
          <p:cNvSpPr>
            <a:spLocks noChangeArrowheads="1"/>
          </p:cNvSpPr>
          <p:nvPr/>
        </p:nvSpPr>
        <p:spPr bwMode="auto">
          <a:xfrm>
            <a:off x="711200" y="1473200"/>
            <a:ext cx="48895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Step 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		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984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300"/>
                                        <p:tgtEl>
                                          <p:spTgt spid="9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8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300"/>
                                        <p:tgtEl>
                                          <p:spTgt spid="9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58" grpId="0" autoUpdateAnimBg="0"/>
      <p:bldP spid="98459" grpId="0" autoUpdateAnimBg="0"/>
      <p:bldP spid="98310" grpId="0" animBg="1" autoUpdateAnimBg="0"/>
      <p:bldP spid="98461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/>
          <p:cNvSpPr>
            <a:spLocks noChangeArrowheads="1"/>
          </p:cNvSpPr>
          <p:nvPr/>
        </p:nvSpPr>
        <p:spPr bwMode="auto">
          <a:xfrm>
            <a:off x="711200" y="1473200"/>
            <a:ext cx="48895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Step 2 (continued)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		</a:t>
            </a:r>
          </a:p>
        </p:txBody>
      </p:sp>
      <p:sp>
        <p:nvSpPr>
          <p:cNvPr id="187513" name="Rectangle 121"/>
          <p:cNvSpPr>
            <a:spLocks noChangeArrowheads="1"/>
          </p:cNvSpPr>
          <p:nvPr/>
        </p:nvSpPr>
        <p:spPr bwMode="auto">
          <a:xfrm>
            <a:off x="1511300" y="1835150"/>
            <a:ext cx="7086600" cy="1397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We see that there is a .14 probability of the town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council approving the zoning change and a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negative recommendation by the planning board.  </a:t>
            </a:r>
          </a:p>
        </p:txBody>
      </p:sp>
      <p:sp>
        <p:nvSpPr>
          <p:cNvPr id="187518" name="Rectangle 126"/>
          <p:cNvSpPr>
            <a:spLocks noChangeArrowheads="1"/>
          </p:cNvSpPr>
          <p:nvPr/>
        </p:nvSpPr>
        <p:spPr bwMode="auto">
          <a:xfrm>
            <a:off x="708025" y="1016000"/>
            <a:ext cx="5848350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L. S. Clothiers</a:t>
            </a:r>
          </a:p>
        </p:txBody>
      </p:sp>
      <p:sp>
        <p:nvSpPr>
          <p:cNvPr id="187519" name="Rectangle 127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Bayes’ Theorem:  Tabular Approach</a:t>
            </a:r>
          </a:p>
        </p:txBody>
      </p:sp>
      <p:sp>
        <p:nvSpPr>
          <p:cNvPr id="187520" name="AutoShape 128"/>
          <p:cNvSpPr>
            <a:spLocks noChangeArrowheads="1"/>
          </p:cNvSpPr>
          <p:nvPr/>
        </p:nvSpPr>
        <p:spPr bwMode="auto">
          <a:xfrm rot="5400000">
            <a:off x="777875" y="1574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521" name="Rectangle 129"/>
          <p:cNvSpPr>
            <a:spLocks noChangeArrowheads="1"/>
          </p:cNvSpPr>
          <p:nvPr/>
        </p:nvSpPr>
        <p:spPr bwMode="auto">
          <a:xfrm>
            <a:off x="1511300" y="2749550"/>
            <a:ext cx="7086600" cy="205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There is a .27 probability of the town council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disapproving the zoning change and a negative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recommendation by the planning board.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875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7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7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autoUpdateAnimBg="0"/>
      <p:bldP spid="187513" grpId="0" autoUpdateAnimBg="0"/>
      <p:bldP spid="187520" grpId="0" animBg="1"/>
      <p:bldP spid="187521" grpId="0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473200"/>
            <a:ext cx="4267200" cy="533400"/>
          </a:xfrm>
        </p:spPr>
        <p:txBody>
          <a:bodyPr/>
          <a:lstStyle/>
          <a:p>
            <a:pPr lvl="1"/>
            <a:r>
              <a:rPr lang="en-US">
                <a:solidFill>
                  <a:srgbClr val="66FFFF"/>
                </a:solidFill>
              </a:rPr>
              <a:t> Step 3</a:t>
            </a:r>
            <a:r>
              <a:rPr lang="en-US"/>
              <a:t>   		</a:t>
            </a:r>
          </a:p>
        </p:txBody>
      </p:sp>
      <p:sp>
        <p:nvSpPr>
          <p:cNvPr id="99450" name="Rectangle 122"/>
          <p:cNvSpPr>
            <a:spLocks noChangeArrowheads="1"/>
          </p:cNvSpPr>
          <p:nvPr/>
        </p:nvSpPr>
        <p:spPr bwMode="auto">
          <a:xfrm>
            <a:off x="1511300" y="1784350"/>
            <a:ext cx="6692900" cy="2362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Sum the joint probabilities in Column 4.  The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sum is the probability of the new information,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).  The sum .14 + .27 shows an overall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probability of .41 of a negative recommendation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by the planning board.</a:t>
            </a:r>
          </a:p>
        </p:txBody>
      </p:sp>
      <p:sp>
        <p:nvSpPr>
          <p:cNvPr id="99454" name="Rectangle 126"/>
          <p:cNvSpPr>
            <a:spLocks noChangeArrowheads="1"/>
          </p:cNvSpPr>
          <p:nvPr/>
        </p:nvSpPr>
        <p:spPr bwMode="auto">
          <a:xfrm>
            <a:off x="708025" y="1016000"/>
            <a:ext cx="5848350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L. S. Clothiers</a:t>
            </a:r>
          </a:p>
        </p:txBody>
      </p:sp>
      <p:sp>
        <p:nvSpPr>
          <p:cNvPr id="99456" name="Rectangle 1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Bayes’ Theorem:  Tabular Approach</a:t>
            </a:r>
          </a:p>
        </p:txBody>
      </p:sp>
      <p:sp>
        <p:nvSpPr>
          <p:cNvPr id="99457" name="AutoShape 129"/>
          <p:cNvSpPr>
            <a:spLocks noChangeArrowheads="1"/>
          </p:cNvSpPr>
          <p:nvPr/>
        </p:nvSpPr>
        <p:spPr bwMode="auto">
          <a:xfrm rot="5400000">
            <a:off x="777875" y="1574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94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9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autoUpdateAnimBg="0"/>
      <p:bldP spid="99450" grpId="0" autoUpdateAnimBg="0"/>
      <p:bldP spid="994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ChangeArrowheads="1"/>
          </p:cNvSpPr>
          <p:nvPr/>
        </p:nvSpPr>
        <p:spPr bwMode="auto">
          <a:xfrm>
            <a:off x="695325" y="28575"/>
            <a:ext cx="7772400" cy="865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Statistical Experiments</a:t>
            </a:r>
          </a:p>
        </p:txBody>
      </p:sp>
      <p:sp>
        <p:nvSpPr>
          <p:cNvPr id="207875" name="Rectangle 3"/>
          <p:cNvSpPr>
            <a:spLocks noChangeArrowheads="1"/>
          </p:cNvSpPr>
          <p:nvPr/>
        </p:nvSpPr>
        <p:spPr bwMode="auto">
          <a:xfrm>
            <a:off x="952500" y="1133475"/>
            <a:ext cx="7258050" cy="128270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In statistics, the notion of an experiment differs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somewhat from that of an experiment in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physical sciences.</a:t>
            </a:r>
          </a:p>
        </p:txBody>
      </p:sp>
      <p:sp>
        <p:nvSpPr>
          <p:cNvPr id="207876" name="Rectangle 4"/>
          <p:cNvSpPr>
            <a:spLocks noChangeArrowheads="1"/>
          </p:cNvSpPr>
          <p:nvPr/>
        </p:nvSpPr>
        <p:spPr bwMode="auto">
          <a:xfrm>
            <a:off x="952500" y="2536825"/>
            <a:ext cx="7258050" cy="95885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In statistical experiments, probability determines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outcomes.</a:t>
            </a:r>
          </a:p>
        </p:txBody>
      </p:sp>
      <p:sp>
        <p:nvSpPr>
          <p:cNvPr id="207877" name="Rectangle 5"/>
          <p:cNvSpPr>
            <a:spLocks noChangeArrowheads="1"/>
          </p:cNvSpPr>
          <p:nvPr/>
        </p:nvSpPr>
        <p:spPr bwMode="auto">
          <a:xfrm>
            <a:off x="952500" y="3616325"/>
            <a:ext cx="7258050" cy="127635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Even though the experiment is repeated in exactly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same way, an entirely different outcome may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occur.</a:t>
            </a:r>
          </a:p>
        </p:txBody>
      </p:sp>
      <p:sp>
        <p:nvSpPr>
          <p:cNvPr id="207878" name="AutoShape 6"/>
          <p:cNvSpPr>
            <a:spLocks noChangeArrowheads="1"/>
          </p:cNvSpPr>
          <p:nvPr/>
        </p:nvSpPr>
        <p:spPr bwMode="auto">
          <a:xfrm rot="5400000">
            <a:off x="687388" y="15494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879" name="AutoShape 7"/>
          <p:cNvSpPr>
            <a:spLocks noChangeArrowheads="1"/>
          </p:cNvSpPr>
          <p:nvPr/>
        </p:nvSpPr>
        <p:spPr bwMode="auto">
          <a:xfrm rot="5400000">
            <a:off x="687388" y="2933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880" name="AutoShape 8"/>
          <p:cNvSpPr>
            <a:spLocks noChangeArrowheads="1"/>
          </p:cNvSpPr>
          <p:nvPr/>
        </p:nvSpPr>
        <p:spPr bwMode="auto">
          <a:xfrm rot="5400000">
            <a:off x="687388" y="41910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881" name="Rectangle 9"/>
          <p:cNvSpPr>
            <a:spLocks noChangeArrowheads="1"/>
          </p:cNvSpPr>
          <p:nvPr/>
        </p:nvSpPr>
        <p:spPr bwMode="auto">
          <a:xfrm>
            <a:off x="952500" y="5026025"/>
            <a:ext cx="7258050" cy="93345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For this reason, statistical experiments are some-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times called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random experiments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207882" name="AutoShape 10"/>
          <p:cNvSpPr>
            <a:spLocks noChangeArrowheads="1"/>
          </p:cNvSpPr>
          <p:nvPr/>
        </p:nvSpPr>
        <p:spPr bwMode="auto">
          <a:xfrm rot="5400000">
            <a:off x="687388" y="54229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078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078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2078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2078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 animBg="1" autoUpdateAnimBg="0"/>
      <p:bldP spid="207876" grpId="0" animBg="1" autoUpdateAnimBg="0"/>
      <p:bldP spid="207877" grpId="0" animBg="1" autoUpdateAnimBg="0"/>
      <p:bldP spid="207878" grpId="0" animBg="1"/>
      <p:bldP spid="207879" grpId="0" animBg="1"/>
      <p:bldP spid="207880" grpId="0" animBg="1"/>
      <p:bldP spid="207881" grpId="0" animBg="1" autoUpdateAnimBg="0"/>
      <p:bldP spid="207882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93" name="Rectangle 141"/>
          <p:cNvSpPr>
            <a:spLocks noChangeArrowheads="1"/>
          </p:cNvSpPr>
          <p:nvPr/>
        </p:nvSpPr>
        <p:spPr bwMode="auto">
          <a:xfrm>
            <a:off x="508000" y="2084388"/>
            <a:ext cx="8243888" cy="33877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00494" name="Line 142"/>
          <p:cNvSpPr>
            <a:spLocks noChangeShapeType="1"/>
          </p:cNvSpPr>
          <p:nvPr/>
        </p:nvSpPr>
        <p:spPr bwMode="auto">
          <a:xfrm>
            <a:off x="654050" y="3925888"/>
            <a:ext cx="7939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0495" name="Rectangle 143"/>
          <p:cNvSpPr>
            <a:spLocks noChangeArrowheads="1"/>
          </p:cNvSpPr>
          <p:nvPr/>
        </p:nvSpPr>
        <p:spPr bwMode="auto">
          <a:xfrm>
            <a:off x="996950" y="2216150"/>
            <a:ext cx="419100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(1)</a:t>
            </a:r>
          </a:p>
        </p:txBody>
      </p:sp>
      <p:sp>
        <p:nvSpPr>
          <p:cNvPr id="100496" name="Rectangle 144"/>
          <p:cNvSpPr>
            <a:spLocks noChangeArrowheads="1"/>
          </p:cNvSpPr>
          <p:nvPr/>
        </p:nvSpPr>
        <p:spPr bwMode="auto">
          <a:xfrm>
            <a:off x="2362200" y="2216150"/>
            <a:ext cx="419100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(2)</a:t>
            </a:r>
          </a:p>
        </p:txBody>
      </p:sp>
      <p:sp>
        <p:nvSpPr>
          <p:cNvPr id="100497" name="Rectangle 145"/>
          <p:cNvSpPr>
            <a:spLocks noChangeArrowheads="1"/>
          </p:cNvSpPr>
          <p:nvPr/>
        </p:nvSpPr>
        <p:spPr bwMode="auto">
          <a:xfrm>
            <a:off x="4089400" y="2216150"/>
            <a:ext cx="419100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(3)</a:t>
            </a:r>
          </a:p>
        </p:txBody>
      </p:sp>
      <p:sp>
        <p:nvSpPr>
          <p:cNvPr id="100498" name="Rectangle 146"/>
          <p:cNvSpPr>
            <a:spLocks noChangeArrowheads="1"/>
          </p:cNvSpPr>
          <p:nvPr/>
        </p:nvSpPr>
        <p:spPr bwMode="auto">
          <a:xfrm>
            <a:off x="5867400" y="2216150"/>
            <a:ext cx="419100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(4)</a:t>
            </a:r>
          </a:p>
        </p:txBody>
      </p:sp>
      <p:sp>
        <p:nvSpPr>
          <p:cNvPr id="100499" name="Rectangle 147"/>
          <p:cNvSpPr>
            <a:spLocks noChangeArrowheads="1"/>
          </p:cNvSpPr>
          <p:nvPr/>
        </p:nvSpPr>
        <p:spPr bwMode="auto">
          <a:xfrm>
            <a:off x="7639050" y="2216150"/>
            <a:ext cx="419100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(5)</a:t>
            </a:r>
          </a:p>
        </p:txBody>
      </p:sp>
      <p:sp>
        <p:nvSpPr>
          <p:cNvPr id="100500" name="Rectangle 148"/>
          <p:cNvSpPr>
            <a:spLocks noChangeArrowheads="1"/>
          </p:cNvSpPr>
          <p:nvPr/>
        </p:nvSpPr>
        <p:spPr bwMode="auto">
          <a:xfrm>
            <a:off x="673100" y="2914650"/>
            <a:ext cx="97155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Events</a:t>
            </a:r>
          </a:p>
          <a:p>
            <a:pPr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</a:t>
            </a:r>
          </a:p>
        </p:txBody>
      </p:sp>
      <p:sp>
        <p:nvSpPr>
          <p:cNvPr id="100501" name="Rectangle 149"/>
          <p:cNvSpPr>
            <a:spLocks noChangeArrowheads="1"/>
          </p:cNvSpPr>
          <p:nvPr/>
        </p:nvSpPr>
        <p:spPr bwMode="auto">
          <a:xfrm>
            <a:off x="1714500" y="2584450"/>
            <a:ext cx="1676400" cy="1238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Prior</a:t>
            </a:r>
          </a:p>
          <a:p>
            <a:pPr>
              <a:lnSpc>
                <a:spcPct val="11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Probabilities</a:t>
            </a:r>
          </a:p>
          <a:p>
            <a:pPr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</a:p>
        </p:txBody>
      </p:sp>
      <p:sp>
        <p:nvSpPr>
          <p:cNvPr id="100502" name="Rectangle 150"/>
          <p:cNvSpPr>
            <a:spLocks noChangeArrowheads="1"/>
          </p:cNvSpPr>
          <p:nvPr/>
        </p:nvSpPr>
        <p:spPr bwMode="auto">
          <a:xfrm>
            <a:off x="3403600" y="2597150"/>
            <a:ext cx="1790700" cy="1276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Conditional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Probabilities</a:t>
            </a:r>
          </a:p>
          <a:p>
            <a:pPr>
              <a:lnSpc>
                <a:spcPct val="13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</a:p>
        </p:txBody>
      </p:sp>
      <p:sp>
        <p:nvSpPr>
          <p:cNvPr id="100503" name="Rectangle 151"/>
          <p:cNvSpPr>
            <a:spLocks noChangeArrowheads="1"/>
          </p:cNvSpPr>
          <p:nvPr/>
        </p:nvSpPr>
        <p:spPr bwMode="auto">
          <a:xfrm>
            <a:off x="844550" y="3835400"/>
            <a:ext cx="685800" cy="1162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</a:p>
          <a:p>
            <a:pPr>
              <a:lnSpc>
                <a:spcPct val="13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</a:p>
        </p:txBody>
      </p:sp>
      <p:sp>
        <p:nvSpPr>
          <p:cNvPr id="100504" name="Rectangle 152"/>
          <p:cNvSpPr>
            <a:spLocks noChangeArrowheads="1"/>
          </p:cNvSpPr>
          <p:nvPr/>
        </p:nvSpPr>
        <p:spPr bwMode="auto">
          <a:xfrm>
            <a:off x="2247900" y="4000500"/>
            <a:ext cx="590550" cy="129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.7</a:t>
            </a:r>
          </a:p>
          <a:p>
            <a:pPr>
              <a:lnSpc>
                <a:spcPct val="130000"/>
              </a:lnSpc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.3</a:t>
            </a:r>
          </a:p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1.0</a:t>
            </a:r>
          </a:p>
        </p:txBody>
      </p:sp>
      <p:sp>
        <p:nvSpPr>
          <p:cNvPr id="100505" name="Rectangle 153"/>
          <p:cNvSpPr>
            <a:spLocks noChangeArrowheads="1"/>
          </p:cNvSpPr>
          <p:nvPr/>
        </p:nvSpPr>
        <p:spPr bwMode="auto">
          <a:xfrm>
            <a:off x="4051300" y="3790950"/>
            <a:ext cx="457200" cy="1257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.2</a:t>
            </a:r>
          </a:p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.9</a:t>
            </a:r>
          </a:p>
        </p:txBody>
      </p:sp>
      <p:sp>
        <p:nvSpPr>
          <p:cNvPr id="100507" name="Rectangle 155"/>
          <p:cNvSpPr>
            <a:spLocks noChangeArrowheads="1"/>
          </p:cNvSpPr>
          <p:nvPr/>
        </p:nvSpPr>
        <p:spPr bwMode="auto">
          <a:xfrm>
            <a:off x="5753100" y="3740150"/>
            <a:ext cx="590550" cy="1352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.14</a:t>
            </a:r>
          </a:p>
          <a:p>
            <a:pPr>
              <a:lnSpc>
                <a:spcPct val="130000"/>
              </a:lnSpc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.27</a:t>
            </a:r>
          </a:p>
        </p:txBody>
      </p:sp>
      <p:sp>
        <p:nvSpPr>
          <p:cNvPr id="100508" name="Rectangle 156"/>
          <p:cNvSpPr>
            <a:spLocks noChangeArrowheads="1"/>
          </p:cNvSpPr>
          <p:nvPr/>
        </p:nvSpPr>
        <p:spPr bwMode="auto">
          <a:xfrm>
            <a:off x="5162550" y="2578100"/>
            <a:ext cx="1790700" cy="1333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Joint</a:t>
            </a:r>
          </a:p>
          <a:p>
            <a:pPr>
              <a:lnSpc>
                <a:spcPct val="11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Probabilities</a:t>
            </a:r>
          </a:p>
          <a:p>
            <a:pPr>
              <a:lnSpc>
                <a:spcPct val="14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MT Extra" pitchFamily="18" charset="2"/>
              </a:rPr>
              <a:t>I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  <a:latin typeface="MT Extra" pitchFamily="18" charset="2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</a:p>
        </p:txBody>
      </p:sp>
      <p:sp>
        <p:nvSpPr>
          <p:cNvPr id="100509" name="Rectangle 157"/>
          <p:cNvSpPr>
            <a:spLocks noChangeArrowheads="1"/>
          </p:cNvSpPr>
          <p:nvPr/>
        </p:nvSpPr>
        <p:spPr bwMode="auto">
          <a:xfrm>
            <a:off x="4692650" y="4870450"/>
            <a:ext cx="1619250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 .41</a:t>
            </a:r>
          </a:p>
        </p:txBody>
      </p:sp>
      <p:sp>
        <p:nvSpPr>
          <p:cNvPr id="100513" name="AutoShape 161"/>
          <p:cNvSpPr>
            <a:spLocks noChangeArrowheads="1"/>
          </p:cNvSpPr>
          <p:nvPr/>
        </p:nvSpPr>
        <p:spPr bwMode="auto">
          <a:xfrm rot="10800000" flipV="1">
            <a:off x="5959475" y="54229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515" name="Rectangle 163"/>
          <p:cNvSpPr>
            <a:spLocks noChangeArrowheads="1"/>
          </p:cNvSpPr>
          <p:nvPr/>
        </p:nvSpPr>
        <p:spPr bwMode="auto">
          <a:xfrm>
            <a:off x="708025" y="1016000"/>
            <a:ext cx="5848350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L. S. Clothiers</a:t>
            </a:r>
          </a:p>
        </p:txBody>
      </p:sp>
      <p:sp>
        <p:nvSpPr>
          <p:cNvPr id="100517" name="Rectangle 16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Bayes’ Theorem:  Tabular Approach</a:t>
            </a:r>
          </a:p>
        </p:txBody>
      </p:sp>
      <p:sp>
        <p:nvSpPr>
          <p:cNvPr id="100518" name="Rectangle 166"/>
          <p:cNvSpPr>
            <a:spLocks noChangeArrowheads="1"/>
          </p:cNvSpPr>
          <p:nvPr/>
        </p:nvSpPr>
        <p:spPr bwMode="auto">
          <a:xfrm>
            <a:off x="711200" y="1473200"/>
            <a:ext cx="48895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Step 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		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05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300"/>
                                        <p:tgtEl>
                                          <p:spTgt spid="10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509" grpId="0" autoUpdateAnimBg="0"/>
      <p:bldP spid="100513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903538" y="3730625"/>
            <a:ext cx="3455987" cy="1100138"/>
            <a:chOff x="2903538" y="3730625"/>
            <a:chExt cx="3455987" cy="1100138"/>
          </a:xfrm>
        </p:grpSpPr>
        <p:sp>
          <p:nvSpPr>
            <p:cNvPr id="101381" name="Rectangle 5"/>
            <p:cNvSpPr>
              <a:spLocks noChangeArrowheads="1"/>
            </p:cNvSpPr>
            <p:nvPr/>
          </p:nvSpPr>
          <p:spPr bwMode="auto">
            <a:xfrm>
              <a:off x="2903538" y="3730625"/>
              <a:ext cx="3455987" cy="1100138"/>
            </a:xfrm>
            <a:prstGeom prst="rect">
              <a:avLst/>
            </a:prstGeom>
            <a:gradFill flip="none" rotWithShape="1">
              <a:gsLst>
                <a:gs pos="0">
                  <a:srgbClr val="649612">
                    <a:shade val="30000"/>
                    <a:satMod val="115000"/>
                  </a:srgbClr>
                </a:gs>
                <a:gs pos="50000">
                  <a:srgbClr val="649612">
                    <a:shade val="67500"/>
                    <a:satMod val="115000"/>
                  </a:srgbClr>
                </a:gs>
                <a:gs pos="100000">
                  <a:srgbClr val="649612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63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1380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14550633"/>
                </p:ext>
              </p:extLst>
            </p:nvPr>
          </p:nvGraphicFramePr>
          <p:xfrm>
            <a:off x="3160713" y="3860800"/>
            <a:ext cx="2849562" cy="871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384" name="Equation" r:id="rId4" imgW="1371600" imgH="419040" progId="Equation.3">
                    <p:embed/>
                  </p:oleObj>
                </mc:Choice>
                <mc:Fallback>
                  <p:oleObj name="Equation" r:id="rId4" imgW="1371600" imgH="4190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0713" y="3860800"/>
                          <a:ext cx="2849562" cy="8715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17961" dir="2700000" algn="ctr" rotWithShape="0">
                            <a:schemeClr val="bg2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1383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Bayes’ Theorem:  Tabular Approach</a:t>
            </a:r>
          </a:p>
        </p:txBody>
      </p:sp>
      <p:sp>
        <p:nvSpPr>
          <p:cNvPr id="101384" name="AutoShape 8"/>
          <p:cNvSpPr>
            <a:spLocks noChangeArrowheads="1"/>
          </p:cNvSpPr>
          <p:nvPr/>
        </p:nvSpPr>
        <p:spPr bwMode="auto">
          <a:xfrm rot="5400000">
            <a:off x="777875" y="1574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5" name="Rectangle 9"/>
          <p:cNvSpPr>
            <a:spLocks noChangeArrowheads="1"/>
          </p:cNvSpPr>
          <p:nvPr/>
        </p:nvSpPr>
        <p:spPr bwMode="auto">
          <a:xfrm>
            <a:off x="1524000" y="1917700"/>
            <a:ext cx="61214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Prepare the fifth column:</a:t>
            </a:r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1511300" y="2362200"/>
            <a:ext cx="7134225" cy="1409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Column 5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Compute the posterior probabilities using the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basic relationship of conditional probability.</a:t>
            </a:r>
          </a:p>
        </p:txBody>
      </p:sp>
      <p:sp>
        <p:nvSpPr>
          <p:cNvPr id="101389" name="Rectangle 13"/>
          <p:cNvSpPr>
            <a:spLocks noChangeArrowheads="1"/>
          </p:cNvSpPr>
          <p:nvPr/>
        </p:nvSpPr>
        <p:spPr bwMode="auto">
          <a:xfrm>
            <a:off x="708025" y="1016000"/>
            <a:ext cx="5848350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L. S. Clothiers</a:t>
            </a:r>
          </a:p>
        </p:txBody>
      </p:sp>
      <p:sp>
        <p:nvSpPr>
          <p:cNvPr id="101391" name="Rectangle 15"/>
          <p:cNvSpPr>
            <a:spLocks noChangeArrowheads="1"/>
          </p:cNvSpPr>
          <p:nvPr/>
        </p:nvSpPr>
        <p:spPr bwMode="auto">
          <a:xfrm>
            <a:off x="711200" y="1473200"/>
            <a:ext cx="42672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Step 4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		</a:t>
            </a:r>
          </a:p>
        </p:txBody>
      </p:sp>
      <p:sp>
        <p:nvSpPr>
          <p:cNvPr id="101392" name="Rectangle 16"/>
          <p:cNvSpPr>
            <a:spLocks noChangeArrowheads="1"/>
          </p:cNvSpPr>
          <p:nvPr/>
        </p:nvSpPr>
        <p:spPr bwMode="auto">
          <a:xfrm>
            <a:off x="1498600" y="4914900"/>
            <a:ext cx="7134225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The joint probabilities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MT Extra" pitchFamily="18" charset="2"/>
              </a:rPr>
              <a:t>I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  <a:latin typeface="MT Extra" pitchFamily="18" charset="2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are in column 4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and the probability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is the sum of column 4.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4" grpId="0" animBg="1"/>
      <p:bldP spid="101385" grpId="0" autoUpdateAnimBg="0"/>
      <p:bldP spid="101386" grpId="0" autoUpdateAnimBg="0"/>
      <p:bldP spid="101391" grpId="0" autoUpdateAnimBg="0"/>
      <p:bldP spid="101392" grpId="0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64" name="Rectangle 128"/>
          <p:cNvSpPr>
            <a:spLocks noChangeArrowheads="1"/>
          </p:cNvSpPr>
          <p:nvPr/>
        </p:nvSpPr>
        <p:spPr bwMode="auto">
          <a:xfrm>
            <a:off x="508000" y="2084388"/>
            <a:ext cx="8243888" cy="33877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91265" name="Line 129"/>
          <p:cNvSpPr>
            <a:spLocks noChangeShapeType="1"/>
          </p:cNvSpPr>
          <p:nvPr/>
        </p:nvSpPr>
        <p:spPr bwMode="auto">
          <a:xfrm>
            <a:off x="654050" y="3925888"/>
            <a:ext cx="7939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91266" name="Rectangle 130"/>
          <p:cNvSpPr>
            <a:spLocks noChangeArrowheads="1"/>
          </p:cNvSpPr>
          <p:nvPr/>
        </p:nvSpPr>
        <p:spPr bwMode="auto">
          <a:xfrm>
            <a:off x="996950" y="2216150"/>
            <a:ext cx="419100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(1)</a:t>
            </a:r>
          </a:p>
        </p:txBody>
      </p:sp>
      <p:sp>
        <p:nvSpPr>
          <p:cNvPr id="91267" name="Rectangle 131"/>
          <p:cNvSpPr>
            <a:spLocks noChangeArrowheads="1"/>
          </p:cNvSpPr>
          <p:nvPr/>
        </p:nvSpPr>
        <p:spPr bwMode="auto">
          <a:xfrm>
            <a:off x="2362200" y="2216150"/>
            <a:ext cx="419100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(2)</a:t>
            </a:r>
          </a:p>
        </p:txBody>
      </p:sp>
      <p:sp>
        <p:nvSpPr>
          <p:cNvPr id="91268" name="Rectangle 132"/>
          <p:cNvSpPr>
            <a:spLocks noChangeArrowheads="1"/>
          </p:cNvSpPr>
          <p:nvPr/>
        </p:nvSpPr>
        <p:spPr bwMode="auto">
          <a:xfrm>
            <a:off x="4089400" y="2216150"/>
            <a:ext cx="419100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(3)</a:t>
            </a:r>
          </a:p>
        </p:txBody>
      </p:sp>
      <p:sp>
        <p:nvSpPr>
          <p:cNvPr id="91269" name="Rectangle 133"/>
          <p:cNvSpPr>
            <a:spLocks noChangeArrowheads="1"/>
          </p:cNvSpPr>
          <p:nvPr/>
        </p:nvSpPr>
        <p:spPr bwMode="auto">
          <a:xfrm>
            <a:off x="5867400" y="2216150"/>
            <a:ext cx="419100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(4)</a:t>
            </a:r>
          </a:p>
        </p:txBody>
      </p:sp>
      <p:sp>
        <p:nvSpPr>
          <p:cNvPr id="91270" name="Rectangle 134"/>
          <p:cNvSpPr>
            <a:spLocks noChangeArrowheads="1"/>
          </p:cNvSpPr>
          <p:nvPr/>
        </p:nvSpPr>
        <p:spPr bwMode="auto">
          <a:xfrm>
            <a:off x="7639050" y="2216150"/>
            <a:ext cx="419100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(5)</a:t>
            </a:r>
          </a:p>
        </p:txBody>
      </p:sp>
      <p:sp>
        <p:nvSpPr>
          <p:cNvPr id="91271" name="Rectangle 135"/>
          <p:cNvSpPr>
            <a:spLocks noChangeArrowheads="1"/>
          </p:cNvSpPr>
          <p:nvPr/>
        </p:nvSpPr>
        <p:spPr bwMode="auto">
          <a:xfrm>
            <a:off x="673100" y="2908300"/>
            <a:ext cx="97155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Events</a:t>
            </a:r>
          </a:p>
          <a:p>
            <a:pPr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</a:t>
            </a:r>
          </a:p>
        </p:txBody>
      </p:sp>
      <p:sp>
        <p:nvSpPr>
          <p:cNvPr id="91272" name="Rectangle 136"/>
          <p:cNvSpPr>
            <a:spLocks noChangeArrowheads="1"/>
          </p:cNvSpPr>
          <p:nvPr/>
        </p:nvSpPr>
        <p:spPr bwMode="auto">
          <a:xfrm>
            <a:off x="1714500" y="2574925"/>
            <a:ext cx="1676400" cy="1238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Prior</a:t>
            </a:r>
          </a:p>
          <a:p>
            <a:pPr>
              <a:lnSpc>
                <a:spcPct val="11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Probabilities</a:t>
            </a:r>
          </a:p>
          <a:p>
            <a:pPr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</a:p>
        </p:txBody>
      </p:sp>
      <p:sp>
        <p:nvSpPr>
          <p:cNvPr id="91273" name="Rectangle 137"/>
          <p:cNvSpPr>
            <a:spLocks noChangeArrowheads="1"/>
          </p:cNvSpPr>
          <p:nvPr/>
        </p:nvSpPr>
        <p:spPr bwMode="auto">
          <a:xfrm>
            <a:off x="3403600" y="2584450"/>
            <a:ext cx="1790700" cy="1276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Conditional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Probabilities</a:t>
            </a:r>
          </a:p>
          <a:p>
            <a:pPr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</a:p>
        </p:txBody>
      </p:sp>
      <p:sp>
        <p:nvSpPr>
          <p:cNvPr id="91274" name="Rectangle 138"/>
          <p:cNvSpPr>
            <a:spLocks noChangeArrowheads="1"/>
          </p:cNvSpPr>
          <p:nvPr/>
        </p:nvSpPr>
        <p:spPr bwMode="auto">
          <a:xfrm>
            <a:off x="844550" y="3835400"/>
            <a:ext cx="685800" cy="1162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</a:t>
            </a:r>
          </a:p>
          <a:p>
            <a:pPr>
              <a:lnSpc>
                <a:spcPct val="13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</a:p>
        </p:txBody>
      </p:sp>
      <p:sp>
        <p:nvSpPr>
          <p:cNvPr id="91275" name="Rectangle 139"/>
          <p:cNvSpPr>
            <a:spLocks noChangeArrowheads="1"/>
          </p:cNvSpPr>
          <p:nvPr/>
        </p:nvSpPr>
        <p:spPr bwMode="auto">
          <a:xfrm>
            <a:off x="2247900" y="4000500"/>
            <a:ext cx="590550" cy="129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.7</a:t>
            </a:r>
          </a:p>
          <a:p>
            <a:pPr>
              <a:lnSpc>
                <a:spcPct val="130000"/>
              </a:lnSpc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.3</a:t>
            </a:r>
          </a:p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1.0</a:t>
            </a:r>
          </a:p>
        </p:txBody>
      </p:sp>
      <p:sp>
        <p:nvSpPr>
          <p:cNvPr id="91276" name="Rectangle 140"/>
          <p:cNvSpPr>
            <a:spLocks noChangeArrowheads="1"/>
          </p:cNvSpPr>
          <p:nvPr/>
        </p:nvSpPr>
        <p:spPr bwMode="auto">
          <a:xfrm>
            <a:off x="4051300" y="3790950"/>
            <a:ext cx="457200" cy="1257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.2</a:t>
            </a:r>
          </a:p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.9</a:t>
            </a:r>
          </a:p>
        </p:txBody>
      </p:sp>
      <p:sp>
        <p:nvSpPr>
          <p:cNvPr id="91278" name="Rectangle 142"/>
          <p:cNvSpPr>
            <a:spLocks noChangeArrowheads="1"/>
          </p:cNvSpPr>
          <p:nvPr/>
        </p:nvSpPr>
        <p:spPr bwMode="auto">
          <a:xfrm>
            <a:off x="5715000" y="3740150"/>
            <a:ext cx="590550" cy="1352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.14</a:t>
            </a:r>
          </a:p>
          <a:p>
            <a:pPr>
              <a:lnSpc>
                <a:spcPct val="130000"/>
              </a:lnSpc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.27</a:t>
            </a:r>
          </a:p>
        </p:txBody>
      </p:sp>
      <p:sp>
        <p:nvSpPr>
          <p:cNvPr id="91279" name="Rectangle 143"/>
          <p:cNvSpPr>
            <a:spLocks noChangeArrowheads="1"/>
          </p:cNvSpPr>
          <p:nvPr/>
        </p:nvSpPr>
        <p:spPr bwMode="auto">
          <a:xfrm>
            <a:off x="5162550" y="2527300"/>
            <a:ext cx="1790700" cy="1333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Joint</a:t>
            </a:r>
          </a:p>
          <a:p>
            <a:pPr>
              <a:lnSpc>
                <a:spcPct val="11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Probabilities</a:t>
            </a:r>
          </a:p>
          <a:p>
            <a:pPr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MT Extra" pitchFamily="18" charset="2"/>
              </a:rPr>
              <a:t>I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  <a:latin typeface="MT Extra" pitchFamily="18" charset="2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</a:p>
        </p:txBody>
      </p:sp>
      <p:sp>
        <p:nvSpPr>
          <p:cNvPr id="91280" name="Rectangle 144"/>
          <p:cNvSpPr>
            <a:spLocks noChangeArrowheads="1"/>
          </p:cNvSpPr>
          <p:nvPr/>
        </p:nvSpPr>
        <p:spPr bwMode="auto">
          <a:xfrm>
            <a:off x="4654550" y="4870450"/>
            <a:ext cx="1619250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=  .41</a:t>
            </a:r>
          </a:p>
        </p:txBody>
      </p:sp>
      <p:sp>
        <p:nvSpPr>
          <p:cNvPr id="91143" name="AutoShape 7"/>
          <p:cNvSpPr>
            <a:spLocks noChangeArrowheads="1"/>
          </p:cNvSpPr>
          <p:nvPr/>
        </p:nvSpPr>
        <p:spPr bwMode="auto">
          <a:xfrm flipH="1" flipV="1">
            <a:off x="5797550" y="5524500"/>
            <a:ext cx="1238250" cy="495300"/>
          </a:xfrm>
          <a:prstGeom prst="wedgeRoundRectCallout">
            <a:avLst>
              <a:gd name="adj1" fmla="val -84106"/>
              <a:gd name="adj2" fmla="val 283972"/>
              <a:gd name="adj3" fmla="val 16667"/>
            </a:avLst>
          </a:prstGeom>
          <a:gradFill rotWithShape="0">
            <a:gsLst>
              <a:gs pos="0">
                <a:srgbClr val="777777">
                  <a:gamma/>
                  <a:shade val="46275"/>
                  <a:invGamma/>
                </a:srgbClr>
              </a:gs>
              <a:gs pos="50000">
                <a:srgbClr val="777777"/>
              </a:gs>
              <a:gs pos="100000">
                <a:srgbClr val="777777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rot="10800000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.14/.41</a:t>
            </a:r>
          </a:p>
        </p:txBody>
      </p:sp>
      <p:sp>
        <p:nvSpPr>
          <p:cNvPr id="91260" name="Rectangle 124"/>
          <p:cNvSpPr>
            <a:spLocks noChangeArrowheads="1"/>
          </p:cNvSpPr>
          <p:nvPr/>
        </p:nvSpPr>
        <p:spPr bwMode="auto">
          <a:xfrm>
            <a:off x="6915150" y="2555875"/>
            <a:ext cx="1790700" cy="1276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Posterior</a:t>
            </a:r>
          </a:p>
          <a:p>
            <a:pPr>
              <a:lnSpc>
                <a:spcPct val="11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Probabilities</a:t>
            </a:r>
          </a:p>
          <a:p>
            <a:pPr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</a:t>
            </a: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</a:p>
        </p:txBody>
      </p:sp>
      <p:sp>
        <p:nvSpPr>
          <p:cNvPr id="91261" name="Rectangle 125"/>
          <p:cNvSpPr>
            <a:spLocks noChangeArrowheads="1"/>
          </p:cNvSpPr>
          <p:nvPr/>
        </p:nvSpPr>
        <p:spPr bwMode="auto">
          <a:xfrm>
            <a:off x="7219950" y="3994150"/>
            <a:ext cx="1104900" cy="1314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.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3415</a:t>
            </a:r>
          </a:p>
          <a:p>
            <a:pPr>
              <a:lnSpc>
                <a:spcPct val="130000"/>
              </a:lnSpc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.6585</a:t>
            </a:r>
          </a:p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1.0000</a:t>
            </a:r>
          </a:p>
        </p:txBody>
      </p:sp>
      <p:sp>
        <p:nvSpPr>
          <p:cNvPr id="91282" name="AutoShape 146"/>
          <p:cNvSpPr>
            <a:spLocks noChangeArrowheads="1"/>
          </p:cNvSpPr>
          <p:nvPr/>
        </p:nvSpPr>
        <p:spPr bwMode="auto">
          <a:xfrm rot="10800000" flipV="1">
            <a:off x="7673975" y="54229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1283" name="Rectangle 147"/>
          <p:cNvSpPr>
            <a:spLocks noChangeArrowheads="1"/>
          </p:cNvSpPr>
          <p:nvPr/>
        </p:nvSpPr>
        <p:spPr bwMode="auto">
          <a:xfrm>
            <a:off x="708025" y="1016000"/>
            <a:ext cx="5848350" cy="48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L. S. Clothiers</a:t>
            </a:r>
          </a:p>
        </p:txBody>
      </p:sp>
      <p:sp>
        <p:nvSpPr>
          <p:cNvPr id="91285" name="Rectangle 14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Bayes’ Theorem:  Tabular Approach</a:t>
            </a:r>
          </a:p>
        </p:txBody>
      </p:sp>
      <p:sp>
        <p:nvSpPr>
          <p:cNvPr id="91286" name="Rectangle 150"/>
          <p:cNvSpPr>
            <a:spLocks noChangeArrowheads="1"/>
          </p:cNvSpPr>
          <p:nvPr/>
        </p:nvSpPr>
        <p:spPr bwMode="auto">
          <a:xfrm>
            <a:off x="711200" y="1473200"/>
            <a:ext cx="48895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Step 4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		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12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300"/>
                                        <p:tgtEl>
                                          <p:spTgt spid="91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8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300"/>
                                        <p:tgtEl>
                                          <p:spTgt spid="91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3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3" grpId="0" animBg="1" autoUpdateAnimBg="0"/>
      <p:bldP spid="91260" grpId="0" autoUpdateAnimBg="0"/>
      <p:bldP spid="91261" grpId="0" autoUpdateAnimBg="0"/>
      <p:bldP spid="91282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12788" y="1130300"/>
            <a:ext cx="36068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Formula Worksheet</a:t>
            </a:r>
          </a:p>
        </p:txBody>
      </p:sp>
      <p:sp>
        <p:nvSpPr>
          <p:cNvPr id="3" name="Rectangle 120"/>
          <p:cNvSpPr>
            <a:spLocks noChangeArrowheads="1"/>
          </p:cNvSpPr>
          <p:nvPr/>
        </p:nvSpPr>
        <p:spPr bwMode="auto">
          <a:xfrm>
            <a:off x="685800" y="1476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</a:t>
            </a:r>
          </a:p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Posterior Probabilities</a:t>
            </a:r>
          </a:p>
        </p:txBody>
      </p:sp>
      <p:sp>
        <p:nvSpPr>
          <p:cNvPr id="5" name="AutoShape 122"/>
          <p:cNvSpPr>
            <a:spLocks noChangeArrowheads="1"/>
          </p:cNvSpPr>
          <p:nvPr/>
        </p:nvSpPr>
        <p:spPr bwMode="auto">
          <a:xfrm rot="5400000">
            <a:off x="142875" y="293846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30213" y="1731963"/>
            <a:ext cx="8283575" cy="2424112"/>
            <a:chOff x="430213" y="1731963"/>
            <a:chExt cx="8283575" cy="2424112"/>
          </a:xfrm>
        </p:grpSpPr>
        <p:pic>
          <p:nvPicPr>
            <p:cNvPr id="4" name="Picture 12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213" y="1731963"/>
              <a:ext cx="8283575" cy="2424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angle 5"/>
            <p:cNvSpPr/>
            <p:nvPr/>
          </p:nvSpPr>
          <p:spPr bwMode="auto">
            <a:xfrm>
              <a:off x="430213" y="1731963"/>
              <a:ext cx="458787" cy="300037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  <p:sp>
          <p:nvSpPr>
            <p:cNvPr id="7" name="Right Triangle 6"/>
            <p:cNvSpPr/>
            <p:nvPr/>
          </p:nvSpPr>
          <p:spPr bwMode="auto">
            <a:xfrm flipH="1">
              <a:off x="495300" y="1752600"/>
              <a:ext cx="381000" cy="266700"/>
            </a:xfrm>
            <a:prstGeom prst="rtTriangle">
              <a:avLst/>
            </a:prstGeom>
            <a:solidFill>
              <a:srgbClr val="680023"/>
            </a:solidFill>
            <a:ln w="12700" cap="flat" cmpd="sng" algn="ctr">
              <a:solidFill>
                <a:srgbClr val="68002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482596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12788" y="1130300"/>
            <a:ext cx="3214687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Value Worksheet</a:t>
            </a:r>
          </a:p>
        </p:txBody>
      </p:sp>
      <p:sp>
        <p:nvSpPr>
          <p:cNvPr id="3" name="Rectangle 120"/>
          <p:cNvSpPr>
            <a:spLocks noChangeArrowheads="1"/>
          </p:cNvSpPr>
          <p:nvPr/>
        </p:nvSpPr>
        <p:spPr bwMode="auto">
          <a:xfrm>
            <a:off x="685800" y="1476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</a:t>
            </a:r>
          </a:p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Posterior Probabilities</a:t>
            </a:r>
          </a:p>
        </p:txBody>
      </p:sp>
      <p:sp>
        <p:nvSpPr>
          <p:cNvPr id="5" name="AutoShape 122"/>
          <p:cNvSpPr>
            <a:spLocks noChangeArrowheads="1"/>
          </p:cNvSpPr>
          <p:nvPr/>
        </p:nvSpPr>
        <p:spPr bwMode="auto">
          <a:xfrm rot="5400000">
            <a:off x="142875" y="293846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30213" y="1731963"/>
            <a:ext cx="8283575" cy="2424112"/>
            <a:chOff x="430213" y="1731963"/>
            <a:chExt cx="8283575" cy="2424112"/>
          </a:xfrm>
        </p:grpSpPr>
        <p:pic>
          <p:nvPicPr>
            <p:cNvPr id="4" name="Picture 12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213" y="1731963"/>
              <a:ext cx="8283575" cy="2424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Rectangle 6"/>
            <p:cNvSpPr/>
            <p:nvPr/>
          </p:nvSpPr>
          <p:spPr bwMode="auto">
            <a:xfrm>
              <a:off x="430213" y="1731963"/>
              <a:ext cx="458787" cy="300037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  <p:sp>
          <p:nvSpPr>
            <p:cNvPr id="8" name="Right Triangle 7"/>
            <p:cNvSpPr/>
            <p:nvPr/>
          </p:nvSpPr>
          <p:spPr bwMode="auto">
            <a:xfrm flipH="1">
              <a:off x="495300" y="1752600"/>
              <a:ext cx="381000" cy="266700"/>
            </a:xfrm>
            <a:prstGeom prst="rtTriangle">
              <a:avLst/>
            </a:prstGeom>
            <a:solidFill>
              <a:srgbClr val="680023"/>
            </a:solidFill>
            <a:ln w="12700" cap="flat" cmpd="sng" algn="ctr">
              <a:solidFill>
                <a:srgbClr val="68002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  <p:sp>
        <p:nvSpPr>
          <p:cNvPr id="6" name="Rectangle 123"/>
          <p:cNvSpPr>
            <a:spLocks noChangeArrowheads="1"/>
          </p:cNvSpPr>
          <p:nvPr/>
        </p:nvSpPr>
        <p:spPr bwMode="auto">
          <a:xfrm>
            <a:off x="7264400" y="2641600"/>
            <a:ext cx="1193800" cy="749300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1611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End of Chapter 4</a:t>
            </a:r>
          </a:p>
        </p:txBody>
      </p:sp>
      <p:sp>
        <p:nvSpPr>
          <p:cNvPr id="43011" name="AutoShape 3"/>
          <p:cNvSpPr>
            <a:spLocks noChangeArrowheads="1"/>
          </p:cNvSpPr>
          <p:nvPr/>
        </p:nvSpPr>
        <p:spPr bwMode="auto">
          <a:xfrm>
            <a:off x="3797300" y="3048000"/>
            <a:ext cx="1557338" cy="1611313"/>
          </a:xfrm>
          <a:prstGeom prst="roundRect">
            <a:avLst>
              <a:gd name="adj" fmla="val 12065"/>
            </a:avLst>
          </a:prstGeom>
          <a:noFill/>
          <a:ln w="50800">
            <a:solidFill>
              <a:srgbClr val="66FF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Freeform 4"/>
          <p:cNvSpPr>
            <a:spLocks/>
          </p:cNvSpPr>
          <p:nvPr/>
        </p:nvSpPr>
        <p:spPr bwMode="auto">
          <a:xfrm>
            <a:off x="3941763" y="2133600"/>
            <a:ext cx="1681162" cy="2670175"/>
          </a:xfrm>
          <a:custGeom>
            <a:avLst/>
            <a:gdLst/>
            <a:ahLst/>
            <a:cxnLst>
              <a:cxn ang="0">
                <a:pos x="119" y="784"/>
              </a:cxn>
              <a:cxn ang="0">
                <a:pos x="0" y="1239"/>
              </a:cxn>
              <a:cxn ang="0">
                <a:pos x="409" y="1681"/>
              </a:cxn>
              <a:cxn ang="0">
                <a:pos x="1058" y="196"/>
              </a:cxn>
              <a:cxn ang="0">
                <a:pos x="1058" y="0"/>
              </a:cxn>
              <a:cxn ang="0">
                <a:pos x="334" y="1252"/>
              </a:cxn>
              <a:cxn ang="0">
                <a:pos x="119" y="784"/>
              </a:cxn>
            </a:cxnLst>
            <a:rect l="0" t="0" r="r" b="b"/>
            <a:pathLst>
              <a:path w="1059" h="1682">
                <a:moveTo>
                  <a:pt x="119" y="784"/>
                </a:moveTo>
                <a:lnTo>
                  <a:pt x="0" y="1239"/>
                </a:lnTo>
                <a:lnTo>
                  <a:pt x="409" y="1681"/>
                </a:lnTo>
                <a:lnTo>
                  <a:pt x="1058" y="196"/>
                </a:lnTo>
                <a:lnTo>
                  <a:pt x="1058" y="0"/>
                </a:lnTo>
                <a:lnTo>
                  <a:pt x="334" y="1252"/>
                </a:lnTo>
                <a:lnTo>
                  <a:pt x="119" y="784"/>
                </a:lnTo>
              </a:path>
            </a:pathLst>
          </a:cu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28575"/>
            <a:ext cx="7772400" cy="865188"/>
          </a:xfrm>
          <a:noFill/>
          <a:ln/>
        </p:spPr>
        <p:txBody>
          <a:bodyPr/>
          <a:lstStyle/>
          <a:p>
            <a:r>
              <a:rPr lang="en-US"/>
              <a:t>An Experiment and Its Sample Space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952500" y="1133475"/>
            <a:ext cx="7258050" cy="102870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An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experiment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is any process that generates well-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defined outcomes.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952500" y="2295525"/>
            <a:ext cx="7258050" cy="100965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sample space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for an experiment is the set of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all experimental outcomes.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952500" y="3438525"/>
            <a:ext cx="7258050" cy="1009650"/>
          </a:xfrm>
          <a:prstGeom prst="rect">
            <a:avLst/>
          </a:prstGeom>
          <a:gradFill flip="none" rotWithShape="1">
            <a:gsLst>
              <a:gs pos="0">
                <a:srgbClr val="649612">
                  <a:shade val="30000"/>
                  <a:satMod val="115000"/>
                </a:srgbClr>
              </a:gs>
              <a:gs pos="50000">
                <a:srgbClr val="649612">
                  <a:shade val="67500"/>
                  <a:satMod val="115000"/>
                </a:srgbClr>
              </a:gs>
              <a:gs pos="100000">
                <a:srgbClr val="649612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An experimental outcome is also called a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sample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point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 rot="5400000">
            <a:off x="687388" y="15494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 rot="5400000">
            <a:off x="687388" y="26924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 rot="5400000">
            <a:off x="687388" y="38354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 autoUpdateAnimBg="0"/>
      <p:bldP spid="6149" grpId="0" animBg="1" autoUpdateAnimBg="0"/>
      <p:bldP spid="6150" grpId="0" animBg="1" autoUpdateAnimBg="0"/>
      <p:bldP spid="6152" grpId="0" animBg="1"/>
      <p:bldP spid="6153" grpId="0" animBg="1"/>
      <p:bldP spid="61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ChangeArrowheads="1"/>
          </p:cNvSpPr>
          <p:nvPr/>
        </p:nvSpPr>
        <p:spPr bwMode="auto">
          <a:xfrm>
            <a:off x="695325" y="28575"/>
            <a:ext cx="7772400" cy="865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An Experiment and Its Sample Space</a:t>
            </a:r>
          </a:p>
        </p:txBody>
      </p:sp>
      <p:sp>
        <p:nvSpPr>
          <p:cNvPr id="199683" name="Rectangle 3"/>
          <p:cNvSpPr>
            <a:spLocks noChangeArrowheads="1"/>
          </p:cNvSpPr>
          <p:nvPr/>
        </p:nvSpPr>
        <p:spPr bwMode="auto">
          <a:xfrm>
            <a:off x="974725" y="1133475"/>
            <a:ext cx="7181850" cy="29019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1177925" y="1227138"/>
            <a:ext cx="2932113" cy="3071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Experiment</a:t>
            </a:r>
          </a:p>
          <a:p>
            <a:pPr algn="l">
              <a:lnSpc>
                <a:spcPct val="110000"/>
              </a:lnSpc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Toss a coin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Inspection a part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Conduct a sales call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Roll a die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Play a football game</a:t>
            </a:r>
          </a:p>
          <a:p>
            <a:pPr algn="l">
              <a:lnSpc>
                <a:spcPct val="110000"/>
              </a:lnSpc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4556125" y="1227138"/>
            <a:ext cx="3452813" cy="2670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Experiment Outcomes</a:t>
            </a:r>
          </a:p>
          <a:p>
            <a:pPr algn="l">
              <a:lnSpc>
                <a:spcPct val="110000"/>
              </a:lnSpc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Head, tail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Defective, non-defective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Purchase, no purchase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1, 2, 3, 4, 5, 6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Win, lose, tie</a:t>
            </a:r>
          </a:p>
        </p:txBody>
      </p:sp>
      <p:sp>
        <p:nvSpPr>
          <p:cNvPr id="199686" name="AutoShape 6"/>
          <p:cNvSpPr>
            <a:spLocks noChangeArrowheads="1"/>
          </p:cNvSpPr>
          <p:nvPr/>
        </p:nvSpPr>
        <p:spPr bwMode="auto">
          <a:xfrm rot="10800000">
            <a:off x="1992313" y="939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87" name="AutoShape 7"/>
          <p:cNvSpPr>
            <a:spLocks noChangeArrowheads="1"/>
          </p:cNvSpPr>
          <p:nvPr/>
        </p:nvSpPr>
        <p:spPr bwMode="auto">
          <a:xfrm rot="10800000">
            <a:off x="5891213" y="939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996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996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animBg="1"/>
      <p:bldP spid="199684" grpId="0" autoUpdateAnimBg="0"/>
      <p:bldP spid="199685" grpId="0" autoUpdateAnimBg="0"/>
      <p:bldP spid="199686" grpId="0" animBg="1"/>
      <p:bldP spid="19968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382838" y="3059113"/>
            <a:ext cx="4356100" cy="2827337"/>
          </a:xfrm>
          <a:prstGeom prst="rect">
            <a:avLst/>
          </a:prstGeom>
          <a:gradFill rotWithShape="0">
            <a:gsLst>
              <a:gs pos="0">
                <a:srgbClr val="005D8C">
                  <a:gamma/>
                  <a:shade val="46275"/>
                  <a:invGamma/>
                </a:srgbClr>
              </a:gs>
              <a:gs pos="50000">
                <a:srgbClr val="005D8C"/>
              </a:gs>
              <a:gs pos="100000">
                <a:srgbClr val="005D8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6163" y="1511300"/>
            <a:ext cx="7569200" cy="1573213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dirty="0"/>
              <a:t>	Bradley has invested in two stocks, Markley Oil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dirty="0"/>
              <a:t>and Collins Mining.  Bradley has determined that the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dirty="0"/>
              <a:t>possible outcomes of these investments three months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dirty="0"/>
              <a:t>from now are as follows.</a:t>
            </a:r>
          </a:p>
        </p:txBody>
      </p:sp>
      <p:sp>
        <p:nvSpPr>
          <p:cNvPr id="7284" name="Rectangle 116"/>
          <p:cNvSpPr>
            <a:spLocks noChangeArrowheads="1"/>
          </p:cNvSpPr>
          <p:nvPr/>
        </p:nvSpPr>
        <p:spPr bwMode="auto">
          <a:xfrm>
            <a:off x="2667000" y="3019425"/>
            <a:ext cx="3752850" cy="1009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Investment Gain or Loss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in 3 Months (in $000)</a:t>
            </a:r>
          </a:p>
        </p:txBody>
      </p:sp>
      <p:sp>
        <p:nvSpPr>
          <p:cNvPr id="7285" name="Rectangle 117"/>
          <p:cNvSpPr>
            <a:spLocks noChangeArrowheads="1"/>
          </p:cNvSpPr>
          <p:nvPr/>
        </p:nvSpPr>
        <p:spPr bwMode="auto">
          <a:xfrm>
            <a:off x="2419350" y="3876675"/>
            <a:ext cx="1981200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Markley Oil</a:t>
            </a:r>
          </a:p>
        </p:txBody>
      </p:sp>
      <p:sp>
        <p:nvSpPr>
          <p:cNvPr id="7286" name="Rectangle 118"/>
          <p:cNvSpPr>
            <a:spLocks noChangeArrowheads="1"/>
          </p:cNvSpPr>
          <p:nvPr/>
        </p:nvSpPr>
        <p:spPr bwMode="auto">
          <a:xfrm>
            <a:off x="4400550" y="3857625"/>
            <a:ext cx="222885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Collins Mining</a:t>
            </a:r>
          </a:p>
        </p:txBody>
      </p:sp>
      <p:sp>
        <p:nvSpPr>
          <p:cNvPr id="7287" name="Rectangle 119"/>
          <p:cNvSpPr>
            <a:spLocks noChangeArrowheads="1"/>
          </p:cNvSpPr>
          <p:nvPr/>
        </p:nvSpPr>
        <p:spPr bwMode="auto">
          <a:xfrm>
            <a:off x="3219450" y="4257675"/>
            <a:ext cx="552450" cy="167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10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5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0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20</a:t>
            </a:r>
          </a:p>
        </p:txBody>
      </p:sp>
      <p:sp>
        <p:nvSpPr>
          <p:cNvPr id="7288" name="Rectangle 120"/>
          <p:cNvSpPr>
            <a:spLocks noChangeArrowheads="1"/>
          </p:cNvSpPr>
          <p:nvPr/>
        </p:nvSpPr>
        <p:spPr bwMode="auto">
          <a:xfrm>
            <a:off x="5200650" y="4219575"/>
            <a:ext cx="514350" cy="971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8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</a:t>
            </a:r>
          </a:p>
        </p:txBody>
      </p:sp>
      <p:sp>
        <p:nvSpPr>
          <p:cNvPr id="7289" name="AutoShape 121"/>
          <p:cNvSpPr>
            <a:spLocks noChangeArrowheads="1"/>
          </p:cNvSpPr>
          <p:nvPr/>
        </p:nvSpPr>
        <p:spPr bwMode="auto">
          <a:xfrm rot="5400000">
            <a:off x="2046288" y="41656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2" name="Rectangle 124"/>
          <p:cNvSpPr>
            <a:spLocks noChangeArrowheads="1"/>
          </p:cNvSpPr>
          <p:nvPr/>
        </p:nvSpPr>
        <p:spPr bwMode="auto">
          <a:xfrm>
            <a:off x="712788" y="1016000"/>
            <a:ext cx="5360987" cy="550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Example:  Bradley Investments</a:t>
            </a:r>
          </a:p>
        </p:txBody>
      </p:sp>
      <p:sp>
        <p:nvSpPr>
          <p:cNvPr id="7294" name="Rectangle 126"/>
          <p:cNvSpPr>
            <a:spLocks noGrp="1" noChangeArrowheads="1"/>
          </p:cNvSpPr>
          <p:nvPr>
            <p:ph type="title"/>
          </p:nvPr>
        </p:nvSpPr>
        <p:spPr>
          <a:xfrm>
            <a:off x="695325" y="28575"/>
            <a:ext cx="7772400" cy="865188"/>
          </a:xfrm>
          <a:noFill/>
          <a:ln/>
        </p:spPr>
        <p:txBody>
          <a:bodyPr/>
          <a:lstStyle/>
          <a:p>
            <a:r>
              <a:rPr lang="en-US"/>
              <a:t>An Experiment and Its Sample Space</a:t>
            </a:r>
          </a:p>
        </p:txBody>
      </p:sp>
      <p:sp>
        <p:nvSpPr>
          <p:cNvPr id="7295" name="AutoShape 127"/>
          <p:cNvSpPr>
            <a:spLocks noChangeArrowheads="1"/>
          </p:cNvSpPr>
          <p:nvPr/>
        </p:nvSpPr>
        <p:spPr bwMode="auto">
          <a:xfrm rot="5400000">
            <a:off x="776288" y="16287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2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72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300"/>
                                        <p:tgtEl>
                                          <p:spTgt spid="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300"/>
                                        <p:tgtEl>
                                          <p:spTgt spid="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1" grpId="0" autoUpdateAnimBg="0"/>
      <p:bldP spid="7284" grpId="0" autoUpdateAnimBg="0"/>
      <p:bldP spid="7285" grpId="0" autoUpdateAnimBg="0"/>
      <p:bldP spid="7286" grpId="0" autoUpdateAnimBg="0"/>
      <p:bldP spid="7287" grpId="0" autoUpdateAnimBg="0"/>
      <p:bldP spid="7288" grpId="0" autoUpdateAnimBg="0"/>
      <p:bldP spid="7289" grpId="0" animBg="1"/>
      <p:bldP spid="7295" grpId="0" animBg="1"/>
    </p:bldLst>
  </p:timing>
</p:sld>
</file>

<file path=ppt/theme/theme1.xml><?xml version="1.0" encoding="utf-8"?>
<a:theme xmlns:a="http://schemas.openxmlformats.org/drawingml/2006/main" name="EMBS3ch01">
  <a:themeElements>
    <a:clrScheme name="">
      <a:dk1>
        <a:srgbClr val="3C0023"/>
      </a:dk1>
      <a:lt1>
        <a:srgbClr val="FFFFFF"/>
      </a:lt1>
      <a:dk2>
        <a:srgbClr val="300153"/>
      </a:dk2>
      <a:lt2>
        <a:srgbClr val="F6BF69"/>
      </a:lt2>
      <a:accent1>
        <a:srgbClr val="618FFD"/>
      </a:accent1>
      <a:accent2>
        <a:srgbClr val="B760F9"/>
      </a:accent2>
      <a:accent3>
        <a:srgbClr val="ADAAB3"/>
      </a:accent3>
      <a:accent4>
        <a:srgbClr val="DADADA"/>
      </a:accent4>
      <a:accent5>
        <a:srgbClr val="B7C6FE"/>
      </a:accent5>
      <a:accent6>
        <a:srgbClr val="A656E2"/>
      </a:accent6>
      <a:hlink>
        <a:srgbClr val="919191"/>
      </a:hlink>
      <a:folHlink>
        <a:srgbClr val="B50069"/>
      </a:folHlink>
    </a:clrScheme>
    <a:fontScheme name="EMBS3ch01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S Reference Serif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S Reference Serif" pitchFamily="18" charset="0"/>
          </a:defRPr>
        </a:defPPr>
      </a:lstStyle>
    </a:lnDef>
  </a:objectDefaults>
  <a:extraClrSchemeLst>
    <a:extraClrScheme>
      <a:clrScheme name="EMBS3ch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BS3ch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BS3ch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BS3ch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BS3ch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BS3ch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BS3ch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C:\Slides\EMBS3ppt\EMBS3ch01.PPT</Template>
  <TotalTime>3432</TotalTime>
  <Pages>39</Pages>
  <Words>3752</Words>
  <Application>Microsoft Office PowerPoint</Application>
  <PresentationFormat>On-screen Show (4:3)</PresentationFormat>
  <Paragraphs>758</Paragraphs>
  <Slides>65</Slides>
  <Notes>63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6" baseType="lpstr">
      <vt:lpstr>Arial</vt:lpstr>
      <vt:lpstr>Monotype Sorts</vt:lpstr>
      <vt:lpstr>Book Antiqua</vt:lpstr>
      <vt:lpstr>Times New Roman</vt:lpstr>
      <vt:lpstr>Wingdings</vt:lpstr>
      <vt:lpstr>MS Reference Serif</vt:lpstr>
      <vt:lpstr>MT Extra</vt:lpstr>
      <vt:lpstr>Futura Md BT</vt:lpstr>
      <vt:lpstr>Symbol</vt:lpstr>
      <vt:lpstr>EMBS3ch01</vt:lpstr>
      <vt:lpstr>Equation</vt:lpstr>
      <vt:lpstr>PowerPoint Presentation</vt:lpstr>
      <vt:lpstr>Chapter 4  Introduction to Probability</vt:lpstr>
      <vt:lpstr>PowerPoint Presentation</vt:lpstr>
      <vt:lpstr>PowerPoint Presentation</vt:lpstr>
      <vt:lpstr>Probability as a Numerical Measure of the Likelihood of Occurrence</vt:lpstr>
      <vt:lpstr>PowerPoint Presentation</vt:lpstr>
      <vt:lpstr>An Experiment and Its Sample Space</vt:lpstr>
      <vt:lpstr>PowerPoint Presentation</vt:lpstr>
      <vt:lpstr>An Experiment and Its Sample Space</vt:lpstr>
      <vt:lpstr>A Counting Rule for  Multiple-Step Experiments</vt:lpstr>
      <vt:lpstr>A Counting Rule for  Multiple-Step Experiments</vt:lpstr>
      <vt:lpstr>Tree Diagram</vt:lpstr>
      <vt:lpstr>Counting Rule for Combinations</vt:lpstr>
      <vt:lpstr>PowerPoint Presentation</vt:lpstr>
      <vt:lpstr>PowerPoint Presentation</vt:lpstr>
      <vt:lpstr>PowerPoint Presentation</vt:lpstr>
      <vt:lpstr>Assigning Probabilities</vt:lpstr>
      <vt:lpstr>Classical Method</vt:lpstr>
      <vt:lpstr>Relative Frequency Method</vt:lpstr>
      <vt:lpstr>Relative Frequency Method</vt:lpstr>
      <vt:lpstr>Subjective Method</vt:lpstr>
      <vt:lpstr>Subjective Method</vt:lpstr>
      <vt:lpstr>PowerPoint Presentation</vt:lpstr>
      <vt:lpstr>Events and Their Probabilities</vt:lpstr>
      <vt:lpstr>PowerPoint Presentation</vt:lpstr>
      <vt:lpstr>Some Basic Relationships of Probability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Bayes’ Theorem</vt:lpstr>
      <vt:lpstr>PowerPoint Presentation</vt:lpstr>
      <vt:lpstr>PowerPoint Presentation</vt:lpstr>
      <vt:lpstr>New Information</vt:lpstr>
      <vt:lpstr>PowerPoint Presentation</vt:lpstr>
      <vt:lpstr>PowerPoint Presentation</vt:lpstr>
      <vt:lpstr>Bayes’ Theorem</vt:lpstr>
      <vt:lpstr>Posterior Probabilities</vt:lpstr>
      <vt:lpstr>PowerPoint Presentation</vt:lpstr>
      <vt:lpstr>Bayes’ Theorem:  Tabular Approach</vt:lpstr>
      <vt:lpstr>Bayes’ Theorem:  Tabular Approach</vt:lpstr>
      <vt:lpstr>Bayes’ Theorem:  Tabular Approach</vt:lpstr>
      <vt:lpstr>Bayes’ Theorem:  Tabular Approach</vt:lpstr>
      <vt:lpstr>PowerPoint Presentation</vt:lpstr>
      <vt:lpstr>Bayes’ Theorem:  Tabular Approach</vt:lpstr>
      <vt:lpstr>Bayes’ Theorem:  Tabular Approach</vt:lpstr>
      <vt:lpstr>Bayes’ Theorem:  Tabular Approach</vt:lpstr>
      <vt:lpstr>Bayes’ Theorem:  Tabular Approach</vt:lpstr>
      <vt:lpstr>PowerPoint Presentation</vt:lpstr>
      <vt:lpstr>PowerPoint Presentation</vt:lpstr>
      <vt:lpstr>End of Chapter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Intro. to Probability</dc:title>
  <dc:creator>John S. Loucks IV</dc:creator>
  <cp:lastModifiedBy>John IV</cp:lastModifiedBy>
  <cp:revision>170</cp:revision>
  <cp:lastPrinted>1601-01-01T00:00:00Z</cp:lastPrinted>
  <dcterms:created xsi:type="dcterms:W3CDTF">1996-08-26T10:41:32Z</dcterms:created>
  <dcterms:modified xsi:type="dcterms:W3CDTF">2010-12-27T05:51:20Z</dcterms:modified>
</cp:coreProperties>
</file>