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5" r:id="rId1"/>
  </p:sldMasterIdLst>
  <p:notesMasterIdLst>
    <p:notesMasterId r:id="rId54"/>
  </p:notesMasterIdLst>
  <p:handoutMasterIdLst>
    <p:handoutMasterId r:id="rId55"/>
  </p:handoutMasterIdLst>
  <p:sldIdLst>
    <p:sldId id="301" r:id="rId2"/>
    <p:sldId id="257" r:id="rId3"/>
    <p:sldId id="258" r:id="rId4"/>
    <p:sldId id="260" r:id="rId5"/>
    <p:sldId id="319" r:id="rId6"/>
    <p:sldId id="320" r:id="rId7"/>
    <p:sldId id="325" r:id="rId8"/>
    <p:sldId id="261" r:id="rId9"/>
    <p:sldId id="297" r:id="rId10"/>
    <p:sldId id="324" r:id="rId11"/>
    <p:sldId id="323" r:id="rId12"/>
    <p:sldId id="263" r:id="rId13"/>
    <p:sldId id="357" r:id="rId14"/>
    <p:sldId id="264" r:id="rId15"/>
    <p:sldId id="265" r:id="rId16"/>
    <p:sldId id="358" r:id="rId17"/>
    <p:sldId id="359" r:id="rId18"/>
    <p:sldId id="298" r:id="rId19"/>
    <p:sldId id="327" r:id="rId20"/>
    <p:sldId id="267" r:id="rId21"/>
    <p:sldId id="328" r:id="rId22"/>
    <p:sldId id="360" r:id="rId23"/>
    <p:sldId id="361" r:id="rId24"/>
    <p:sldId id="362" r:id="rId25"/>
    <p:sldId id="268" r:id="rId26"/>
    <p:sldId id="269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299" r:id="rId35"/>
    <p:sldId id="270" r:id="rId36"/>
    <p:sldId id="271" r:id="rId37"/>
    <p:sldId id="272" r:id="rId38"/>
    <p:sldId id="273" r:id="rId39"/>
    <p:sldId id="274" r:id="rId40"/>
    <p:sldId id="331" r:id="rId41"/>
    <p:sldId id="332" r:id="rId42"/>
    <p:sldId id="329" r:id="rId43"/>
    <p:sldId id="330" r:id="rId44"/>
    <p:sldId id="277" r:id="rId45"/>
    <p:sldId id="278" r:id="rId46"/>
    <p:sldId id="370" r:id="rId47"/>
    <p:sldId id="371" r:id="rId48"/>
    <p:sldId id="372" r:id="rId49"/>
    <p:sldId id="373" r:id="rId50"/>
    <p:sldId id="374" r:id="rId51"/>
    <p:sldId id="375" r:id="rId52"/>
    <p:sldId id="279" r:id="rId53"/>
  </p:sldIdLst>
  <p:sldSz cx="9144000" cy="6858000" type="screen4x3"/>
  <p:notesSz cx="6858000" cy="9144000"/>
  <p:embeddedFontLst>
    <p:embeddedFont>
      <p:font typeface="MS Reference Serif" charset="0"/>
      <p:regular r:id="rId56"/>
      <p:bold r:id="rId57"/>
      <p:italic r:id="rId58"/>
      <p:boldItalic r:id="rId59"/>
    </p:embeddedFont>
    <p:embeddedFont>
      <p:font typeface="Book Antiqua" pitchFamily="18" charset="0"/>
      <p:regular r:id="rId60"/>
      <p:bold r:id="rId61"/>
      <p:italic r:id="rId62"/>
      <p:boldItalic r:id="rId63"/>
    </p:embeddedFont>
    <p:embeddedFont>
      <p:font typeface="Monotype Sorts" charset="2"/>
      <p:regular r:id="rId64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S Reference Serif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598600"/>
    <a:srgbClr val="294200"/>
    <a:srgbClr val="669900"/>
    <a:srgbClr val="243A00"/>
    <a:srgbClr val="2D4800"/>
    <a:srgbClr val="2B4600"/>
    <a:srgbClr val="2F4C00"/>
    <a:srgbClr val="325000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6653" autoAdjust="0"/>
  </p:normalViewPr>
  <p:slideViewPr>
    <p:cSldViewPr snapToGrid="0">
      <p:cViewPr>
        <p:scale>
          <a:sx n="66" d="100"/>
          <a:sy n="66" d="100"/>
        </p:scale>
        <p:origin x="-552" y="-162"/>
      </p:cViewPr>
      <p:guideLst>
        <p:guide orient="horz" pos="781"/>
        <p:guide pos="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63" Type="http://schemas.openxmlformats.org/officeDocument/2006/relationships/font" Target="fonts/font8.fnt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3.fntdata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2.fntdata"/><Relationship Id="rId61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font" Target="fonts/font5.fntdata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1.fntdata"/><Relationship Id="rId64" Type="http://schemas.openxmlformats.org/officeDocument/2006/relationships/font" Target="fonts/font9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4.fntdata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font" Target="fonts/font7.fntdata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21.xml"/><Relationship Id="rId26" Type="http://schemas.openxmlformats.org/officeDocument/2006/relationships/slide" Target="slides/slide39.xml"/><Relationship Id="rId3" Type="http://schemas.openxmlformats.org/officeDocument/2006/relationships/slide" Target="slides/slide4.xml"/><Relationship Id="rId21" Type="http://schemas.openxmlformats.org/officeDocument/2006/relationships/slide" Target="slides/slide3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0.xml"/><Relationship Id="rId25" Type="http://schemas.openxmlformats.org/officeDocument/2006/relationships/slide" Target="slides/slide38.xml"/><Relationship Id="rId2" Type="http://schemas.openxmlformats.org/officeDocument/2006/relationships/slide" Target="slides/slide3.xml"/><Relationship Id="rId16" Type="http://schemas.openxmlformats.org/officeDocument/2006/relationships/slide" Target="slides/slide19.xml"/><Relationship Id="rId20" Type="http://schemas.openxmlformats.org/officeDocument/2006/relationships/slide" Target="slides/slide26.xml"/><Relationship Id="rId29" Type="http://schemas.openxmlformats.org/officeDocument/2006/relationships/slide" Target="slides/slide42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37.xml"/><Relationship Id="rId5" Type="http://schemas.openxmlformats.org/officeDocument/2006/relationships/slide" Target="slides/slide6.xml"/><Relationship Id="rId15" Type="http://schemas.openxmlformats.org/officeDocument/2006/relationships/slide" Target="slides/slide18.xml"/><Relationship Id="rId23" Type="http://schemas.openxmlformats.org/officeDocument/2006/relationships/slide" Target="slides/slide36.xml"/><Relationship Id="rId28" Type="http://schemas.openxmlformats.org/officeDocument/2006/relationships/slide" Target="slides/slide41.xml"/><Relationship Id="rId10" Type="http://schemas.openxmlformats.org/officeDocument/2006/relationships/slide" Target="slides/slide11.xml"/><Relationship Id="rId19" Type="http://schemas.openxmlformats.org/officeDocument/2006/relationships/slide" Target="slides/slide25.xml"/><Relationship Id="rId31" Type="http://schemas.openxmlformats.org/officeDocument/2006/relationships/slide" Target="slides/slide45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35.xml"/><Relationship Id="rId27" Type="http://schemas.openxmlformats.org/officeDocument/2006/relationships/slide" Target="slides/slide40.xml"/><Relationship Id="rId30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563EBEB7-F550-46B7-A856-5BF45DC17B93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75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85E5760A-0ABD-4EAE-9CEF-5B63E2D41EB9}" type="slidenum">
              <a:rPr lang="en-US" sz="1400">
                <a:effectLst/>
                <a:latin typeface="Book Antiqua" pitchFamily="18" charset="0"/>
              </a:rPr>
              <a:pPr algn="r"/>
              <a:t>‹#›</a:t>
            </a:fld>
            <a:endParaRPr lang="en-US" sz="1400">
              <a:effectLst/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03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52388"/>
            <a:ext cx="1943100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678488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388"/>
            <a:ext cx="7772400" cy="814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104900"/>
            <a:ext cx="7772400" cy="2244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388" y="3502025"/>
            <a:ext cx="7772400" cy="2246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104900"/>
            <a:ext cx="381000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0A8">
                <a:gamma/>
                <a:shade val="46275"/>
                <a:invGamma/>
              </a:srgbClr>
            </a:gs>
            <a:gs pos="50000">
              <a:srgbClr val="0070A8"/>
            </a:gs>
            <a:gs pos="100000">
              <a:srgbClr val="0070A8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938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67939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67940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1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2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7943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67944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5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6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947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794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794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7724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8191500" y="6245225"/>
            <a:ext cx="5445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</a:t>
            </a:r>
            <a:fld id="{ACCBB94D-2D05-4074-A2A1-6ADB95F3FE9F}" type="slidenum">
              <a:rPr lang="en-US" sz="1600">
                <a:effectLst/>
                <a:latin typeface="Book Antiqua" pitchFamily="18" charset="0"/>
              </a:rPr>
              <a:pPr algn="l">
                <a:defRPr/>
              </a:pPr>
              <a:t>‹#›</a:t>
            </a:fld>
            <a:endParaRPr lang="en-US" sz="1600" dirty="0">
              <a:effectLst/>
              <a:latin typeface="Book Antiqua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 userDrawn="1"/>
        </p:nvSpPr>
        <p:spPr bwMode="auto">
          <a:xfrm>
            <a:off x="7737475" y="5995988"/>
            <a:ext cx="831850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>
              <a:defRPr/>
            </a:pPr>
            <a:r>
              <a:rPr lang="en-US" sz="1600" dirty="0">
                <a:effectLst/>
                <a:latin typeface="Book Antiqua" pitchFamily="18" charset="0"/>
              </a:rPr>
              <a:t>            Slide</a:t>
            </a:r>
          </a:p>
        </p:txBody>
      </p:sp>
      <p:sp>
        <p:nvSpPr>
          <p:cNvPr id="19" name="Rectangle 16"/>
          <p:cNvSpPr>
            <a:spLocks noChangeArrowheads="1"/>
          </p:cNvSpPr>
          <p:nvPr userDrawn="1"/>
        </p:nvSpPr>
        <p:spPr bwMode="auto">
          <a:xfrm>
            <a:off x="563563" y="6164263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2012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Rights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7.emf"/><Relationship Id="rId4" Type="http://schemas.openxmlformats.org/officeDocument/2006/relationships/oleObject" Target="../embeddings/oleObject8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0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2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5.e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Slides\MBS4ppt\ASW_MBS_4e_Cv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036" y="537032"/>
            <a:ext cx="4246533" cy="524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5334261" y="2868143"/>
            <a:ext cx="2459026" cy="1932464"/>
            <a:chOff x="5334261" y="2868143"/>
            <a:chExt cx="2459026" cy="1932464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5367578" y="2869730"/>
              <a:ext cx="2262189" cy="1930400"/>
            </a:xfrm>
            <a:prstGeom prst="rect">
              <a:avLst/>
            </a:prstGeom>
            <a:solidFill>
              <a:srgbClr val="495E8D"/>
            </a:solidFill>
            <a:ln w="76200">
              <a:noFill/>
              <a:miter lim="800000"/>
              <a:headEnd/>
              <a:tailEnd/>
            </a:ln>
            <a:effectLst>
              <a:outerShdw dist="12700" dir="10800000" algn="ctr" rotWithShape="0">
                <a:srgbClr val="F9DFB5">
                  <a:alpha val="50000"/>
                </a:srgbClr>
              </a:outerShdw>
            </a:effectLst>
          </p:spPr>
          <p:txBody>
            <a:bodyPr wrap="none" anchor="ctr"/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6021637" y="2981761"/>
              <a:ext cx="1771650" cy="178897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2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S Reference Serif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Slides by</a:t>
              </a:r>
            </a:p>
            <a:p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John</a:t>
              </a:r>
            </a:p>
            <a:p>
              <a:pPr>
                <a:lnSpc>
                  <a:spcPts val="2400"/>
                </a:lnSpc>
              </a:pPr>
              <a:r>
                <a:rPr lang="en-US" sz="24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Loucks</a:t>
              </a:r>
            </a:p>
            <a:p>
              <a:endParaRPr lang="en-US" sz="4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endParaRPr lang="en-US" sz="400" b="1" dirty="0" smtClean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r>
                <a:rPr lang="en-US" sz="1500" b="1" dirty="0" smtClean="0">
                  <a:solidFill>
                    <a:srgbClr val="FFFFFF"/>
                  </a:solidFill>
                  <a:effectLst/>
                  <a:latin typeface="Futura Md BT" pitchFamily="34" charset="0"/>
                </a:rPr>
                <a:t>St</a:t>
              </a:r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. Edward’s</a:t>
              </a:r>
            </a:p>
            <a:p>
              <a:r>
                <a:rPr lang="en-US" sz="1500" b="1" dirty="0">
                  <a:solidFill>
                    <a:srgbClr val="FFFFFF"/>
                  </a:solidFill>
                  <a:effectLst/>
                  <a:latin typeface="Futura Md BT" pitchFamily="34" charset="0"/>
                </a:rPr>
                <a:t>University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5334261" y="2868143"/>
              <a:ext cx="944816" cy="1932464"/>
              <a:chOff x="5443535" y="3309938"/>
              <a:chExt cx="944816" cy="1932464"/>
            </a:xfrm>
          </p:grpSpPr>
          <p:sp>
            <p:nvSpPr>
              <p:cNvPr id="25" name="Arc 41"/>
              <p:cNvSpPr>
                <a:spLocks/>
              </p:cNvSpPr>
              <p:nvPr/>
            </p:nvSpPr>
            <p:spPr bwMode="auto">
              <a:xfrm rot="10284592" flipH="1">
                <a:off x="5600951" y="3360330"/>
                <a:ext cx="787400" cy="1865897"/>
              </a:xfrm>
              <a:custGeom>
                <a:avLst/>
                <a:gdLst>
                  <a:gd name="G0" fmla="+- 0 0 0"/>
                  <a:gd name="G1" fmla="+- 20364 0 0"/>
                  <a:gd name="G2" fmla="+- 21600 0 0"/>
                  <a:gd name="T0" fmla="*/ 7201 w 21600"/>
                  <a:gd name="T1" fmla="*/ 0 h 20364"/>
                  <a:gd name="T2" fmla="*/ 21600 w 21600"/>
                  <a:gd name="T3" fmla="*/ 20364 h 20364"/>
                  <a:gd name="T4" fmla="*/ 0 w 21600"/>
                  <a:gd name="T5" fmla="*/ 20364 h 20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64" fill="none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</a:path>
                  <a:path w="21600" h="20364" stroke="0" extrusionOk="0">
                    <a:moveTo>
                      <a:pt x="7201" y="-1"/>
                    </a:moveTo>
                    <a:cubicBezTo>
                      <a:pt x="15830" y="3051"/>
                      <a:pt x="21600" y="11210"/>
                      <a:pt x="21600" y="20364"/>
                    </a:cubicBezTo>
                    <a:lnTo>
                      <a:pt x="0" y="20364"/>
                    </a:lnTo>
                    <a:close/>
                  </a:path>
                </a:pathLst>
              </a:cu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6" name="AutoShape 42"/>
              <p:cNvSpPr>
                <a:spLocks noChangeArrowheads="1"/>
              </p:cNvSpPr>
              <p:nvPr/>
            </p:nvSpPr>
            <p:spPr bwMode="auto">
              <a:xfrm flipV="1">
                <a:off x="5448295" y="3310273"/>
                <a:ext cx="807657" cy="237363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7" name="AutoShape 43"/>
              <p:cNvSpPr>
                <a:spLocks noChangeArrowheads="1"/>
              </p:cNvSpPr>
              <p:nvPr/>
            </p:nvSpPr>
            <p:spPr bwMode="auto">
              <a:xfrm>
                <a:off x="5486397" y="3319463"/>
                <a:ext cx="523058" cy="1922939"/>
              </a:xfrm>
              <a:prstGeom prst="rtTriangle">
                <a:avLst/>
              </a:prstGeom>
              <a:solidFill>
                <a:srgbClr val="FFFFFF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5443535" y="3309938"/>
                <a:ext cx="214313" cy="1931987"/>
              </a:xfrm>
              <a:prstGeom prst="rect">
                <a:avLst/>
              </a:prstGeom>
              <a:solidFill>
                <a:srgbClr val="000000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>
                <a:defPPr>
                  <a:defRPr lang="en-US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200" kern="1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S Reference Serif" pitchFamily="18" charset="0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</a:t>
            </a:r>
          </a:p>
        </p:txBody>
      </p:sp>
      <p:grpSp>
        <p:nvGrpSpPr>
          <p:cNvPr id="148483" name="Group 3"/>
          <p:cNvGrpSpPr>
            <a:grpSpLocks/>
          </p:cNvGrpSpPr>
          <p:nvPr/>
        </p:nvGrpSpPr>
        <p:grpSpPr bwMode="auto">
          <a:xfrm>
            <a:off x="1187450" y="2733675"/>
            <a:ext cx="4267200" cy="476250"/>
            <a:chOff x="900" y="1776"/>
            <a:chExt cx="2688" cy="300"/>
          </a:xfrm>
        </p:grpSpPr>
        <p:sp>
          <p:nvSpPr>
            <p:cNvPr id="148484" name="Rectangle 4"/>
            <p:cNvSpPr>
              <a:spLocks noChangeArrowheads="1"/>
            </p:cNvSpPr>
            <p:nvPr/>
          </p:nvSpPr>
          <p:spPr bwMode="auto">
            <a:xfrm>
              <a:off x="900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85" name="Rectangle 5"/>
            <p:cNvSpPr>
              <a:spLocks noChangeArrowheads="1"/>
            </p:cNvSpPr>
            <p:nvPr/>
          </p:nvSpPr>
          <p:spPr bwMode="auto">
            <a:xfrm>
              <a:off x="1284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86" name="Rectangle 6"/>
            <p:cNvSpPr>
              <a:spLocks noChangeArrowheads="1"/>
            </p:cNvSpPr>
            <p:nvPr/>
          </p:nvSpPr>
          <p:spPr bwMode="auto">
            <a:xfrm>
              <a:off x="2052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87" name="Rectangle 7"/>
            <p:cNvSpPr>
              <a:spLocks noChangeArrowheads="1"/>
            </p:cNvSpPr>
            <p:nvPr/>
          </p:nvSpPr>
          <p:spPr bwMode="auto">
            <a:xfrm>
              <a:off x="2436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2820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89" name="Rectangle 9"/>
            <p:cNvSpPr>
              <a:spLocks noChangeArrowheads="1"/>
            </p:cNvSpPr>
            <p:nvPr/>
          </p:nvSpPr>
          <p:spPr bwMode="auto">
            <a:xfrm>
              <a:off x="1668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48490" name="Rectangle 10"/>
            <p:cNvSpPr>
              <a:spLocks noChangeArrowheads="1"/>
            </p:cNvSpPr>
            <p:nvPr/>
          </p:nvSpPr>
          <p:spPr bwMode="auto">
            <a:xfrm>
              <a:off x="3204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12477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</a:t>
            </a: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18573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30765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</a:t>
            </a:r>
          </a:p>
        </p:txBody>
      </p:sp>
      <p:sp>
        <p:nvSpPr>
          <p:cNvPr id="148494" name="Text Box 14"/>
          <p:cNvSpPr txBox="1">
            <a:spLocks noChangeArrowheads="1"/>
          </p:cNvSpPr>
          <p:nvPr/>
        </p:nvSpPr>
        <p:spPr bwMode="auto">
          <a:xfrm>
            <a:off x="36861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</a:t>
            </a:r>
          </a:p>
        </p:txBody>
      </p:sp>
      <p:sp>
        <p:nvSpPr>
          <p:cNvPr id="148495" name="Text Box 15"/>
          <p:cNvSpPr txBox="1">
            <a:spLocks noChangeArrowheads="1"/>
          </p:cNvSpPr>
          <p:nvPr/>
        </p:nvSpPr>
        <p:spPr bwMode="auto">
          <a:xfrm>
            <a:off x="42957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8496" name="Text Box 16"/>
          <p:cNvSpPr txBox="1">
            <a:spLocks noChangeArrowheads="1"/>
          </p:cNvSpPr>
          <p:nvPr/>
        </p:nvSpPr>
        <p:spPr bwMode="auto">
          <a:xfrm>
            <a:off x="246697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4845050" y="2733675"/>
            <a:ext cx="6096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8498" name="Rectangle 18"/>
          <p:cNvSpPr>
            <a:spLocks noChangeArrowheads="1"/>
          </p:cNvSpPr>
          <p:nvPr/>
        </p:nvSpPr>
        <p:spPr bwMode="auto">
          <a:xfrm>
            <a:off x="647700" y="96202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For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odd number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observations: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</a:p>
        </p:txBody>
      </p:sp>
      <p:sp>
        <p:nvSpPr>
          <p:cNvPr id="148499" name="AutoShape 19"/>
          <p:cNvSpPr>
            <a:spLocks noChangeArrowheads="1"/>
          </p:cNvSpPr>
          <p:nvPr/>
        </p:nvSpPr>
        <p:spPr bwMode="auto">
          <a:xfrm rot="5400000">
            <a:off x="911225" y="2879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5651500" y="2747963"/>
            <a:ext cx="2705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ascending order</a:t>
            </a:r>
          </a:p>
        </p:txBody>
      </p:sp>
      <p:sp>
        <p:nvSpPr>
          <p:cNvPr id="148501" name="Oval 21"/>
          <p:cNvSpPr>
            <a:spLocks noChangeArrowheads="1"/>
          </p:cNvSpPr>
          <p:nvPr/>
        </p:nvSpPr>
        <p:spPr bwMode="auto">
          <a:xfrm>
            <a:off x="3035300" y="2657475"/>
            <a:ext cx="590550" cy="6286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8502" name="Rectangle 22"/>
          <p:cNvSpPr>
            <a:spLocks noChangeArrowheads="1"/>
          </p:cNvSpPr>
          <p:nvPr/>
        </p:nvSpPr>
        <p:spPr bwMode="auto">
          <a:xfrm>
            <a:off x="11874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</a:t>
            </a:r>
          </a:p>
        </p:txBody>
      </p:sp>
      <p:sp>
        <p:nvSpPr>
          <p:cNvPr id="148503" name="Rectangle 23"/>
          <p:cNvSpPr>
            <a:spLocks noChangeArrowheads="1"/>
          </p:cNvSpPr>
          <p:nvPr/>
        </p:nvSpPr>
        <p:spPr bwMode="auto">
          <a:xfrm>
            <a:off x="17970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</p:txBody>
      </p:sp>
      <p:sp>
        <p:nvSpPr>
          <p:cNvPr id="148504" name="Rectangle 24"/>
          <p:cNvSpPr>
            <a:spLocks noChangeArrowheads="1"/>
          </p:cNvSpPr>
          <p:nvPr/>
        </p:nvSpPr>
        <p:spPr bwMode="auto">
          <a:xfrm>
            <a:off x="24066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8505" name="Rectangle 25"/>
          <p:cNvSpPr>
            <a:spLocks noChangeArrowheads="1"/>
          </p:cNvSpPr>
          <p:nvPr/>
        </p:nvSpPr>
        <p:spPr bwMode="auto">
          <a:xfrm>
            <a:off x="30162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</a:t>
            </a:r>
          </a:p>
        </p:txBody>
      </p:sp>
      <p:sp>
        <p:nvSpPr>
          <p:cNvPr id="148506" name="Rectangle 26"/>
          <p:cNvSpPr>
            <a:spLocks noChangeArrowheads="1"/>
          </p:cNvSpPr>
          <p:nvPr/>
        </p:nvSpPr>
        <p:spPr bwMode="auto">
          <a:xfrm>
            <a:off x="36258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</a:p>
        </p:txBody>
      </p:sp>
      <p:sp>
        <p:nvSpPr>
          <p:cNvPr id="148507" name="Rectangle 27"/>
          <p:cNvSpPr>
            <a:spLocks noChangeArrowheads="1"/>
          </p:cNvSpPr>
          <p:nvPr/>
        </p:nvSpPr>
        <p:spPr bwMode="auto">
          <a:xfrm>
            <a:off x="42354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8508" name="Rectangle 28"/>
          <p:cNvSpPr>
            <a:spLocks noChangeArrowheads="1"/>
          </p:cNvSpPr>
          <p:nvPr/>
        </p:nvSpPr>
        <p:spPr bwMode="auto">
          <a:xfrm>
            <a:off x="484505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</a:t>
            </a:r>
          </a:p>
        </p:txBody>
      </p:sp>
      <p:sp>
        <p:nvSpPr>
          <p:cNvPr id="148509" name="Text Box 29"/>
          <p:cNvSpPr txBox="1">
            <a:spLocks noChangeArrowheads="1"/>
          </p:cNvSpPr>
          <p:nvPr/>
        </p:nvSpPr>
        <p:spPr bwMode="auto">
          <a:xfrm>
            <a:off x="5672138" y="1881188"/>
            <a:ext cx="2205037" cy="420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  observations</a:t>
            </a:r>
          </a:p>
        </p:txBody>
      </p:sp>
      <p:sp>
        <p:nvSpPr>
          <p:cNvPr id="148510" name="Rectangle 30"/>
          <p:cNvSpPr>
            <a:spLocks noChangeArrowheads="1"/>
          </p:cNvSpPr>
          <p:nvPr/>
        </p:nvSpPr>
        <p:spPr bwMode="auto">
          <a:xfrm>
            <a:off x="1104900" y="3286125"/>
            <a:ext cx="508635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median is the middle value.</a:t>
            </a:r>
          </a:p>
        </p:txBody>
      </p:sp>
      <p:sp>
        <p:nvSpPr>
          <p:cNvPr id="148511" name="Rectangle 31"/>
          <p:cNvSpPr>
            <a:spLocks noChangeArrowheads="1"/>
          </p:cNvSpPr>
          <p:nvPr/>
        </p:nvSpPr>
        <p:spPr bwMode="auto">
          <a:xfrm>
            <a:off x="3378200" y="4067175"/>
            <a:ext cx="2628900" cy="62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 =   19</a:t>
            </a:r>
          </a:p>
        </p:txBody>
      </p:sp>
      <p:sp>
        <p:nvSpPr>
          <p:cNvPr id="148512" name="Oval 32"/>
          <p:cNvSpPr>
            <a:spLocks noChangeArrowheads="1"/>
          </p:cNvSpPr>
          <p:nvPr/>
        </p:nvSpPr>
        <p:spPr bwMode="auto">
          <a:xfrm>
            <a:off x="4794250" y="4092575"/>
            <a:ext cx="723900" cy="5715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4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4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4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4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14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1" grpId="0" autoUpdateAnimBg="0"/>
      <p:bldP spid="148492" grpId="0" autoUpdateAnimBg="0"/>
      <p:bldP spid="148493" grpId="0" autoUpdateAnimBg="0"/>
      <p:bldP spid="148494" grpId="0" autoUpdateAnimBg="0"/>
      <p:bldP spid="148495" grpId="0" autoUpdateAnimBg="0"/>
      <p:bldP spid="148496" grpId="0" autoUpdateAnimBg="0"/>
      <p:bldP spid="148497" grpId="0" autoUpdateAnimBg="0"/>
      <p:bldP spid="148499" grpId="0" animBg="1"/>
      <p:bldP spid="148500" grpId="0" autoUpdateAnimBg="0"/>
      <p:bldP spid="148501" grpId="0" animBg="1"/>
      <p:bldP spid="148510" grpId="0" autoUpdateAnimBg="0"/>
      <p:bldP spid="148511" grpId="0" autoUpdateAnimBg="0"/>
      <p:bldP spid="1485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93800" y="2733675"/>
            <a:ext cx="4876800" cy="476250"/>
            <a:chOff x="768" y="1776"/>
            <a:chExt cx="3072" cy="300"/>
          </a:xfrm>
        </p:grpSpPr>
        <p:grpSp>
          <p:nvGrpSpPr>
            <p:cNvPr id="146481" name="Group 49"/>
            <p:cNvGrpSpPr>
              <a:grpSpLocks/>
            </p:cNvGrpSpPr>
            <p:nvPr/>
          </p:nvGrpSpPr>
          <p:grpSpPr bwMode="auto">
            <a:xfrm>
              <a:off x="768" y="1776"/>
              <a:ext cx="2688" cy="300"/>
              <a:chOff x="900" y="1776"/>
              <a:chExt cx="2688" cy="300"/>
            </a:xfrm>
          </p:grpSpPr>
          <p:sp>
            <p:nvSpPr>
              <p:cNvPr id="146441" name="Rectangle 9"/>
              <p:cNvSpPr>
                <a:spLocks noChangeArrowheads="1"/>
              </p:cNvSpPr>
              <p:nvPr/>
            </p:nvSpPr>
            <p:spPr bwMode="auto">
              <a:xfrm>
                <a:off x="900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45" name="Rectangle 13"/>
              <p:cNvSpPr>
                <a:spLocks noChangeArrowheads="1"/>
              </p:cNvSpPr>
              <p:nvPr/>
            </p:nvSpPr>
            <p:spPr bwMode="auto">
              <a:xfrm>
                <a:off x="1284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47" name="Rectangle 15"/>
              <p:cNvSpPr>
                <a:spLocks noChangeArrowheads="1"/>
              </p:cNvSpPr>
              <p:nvPr/>
            </p:nvSpPr>
            <p:spPr bwMode="auto">
              <a:xfrm>
                <a:off x="2052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48" name="Rectangle 16"/>
              <p:cNvSpPr>
                <a:spLocks noChangeArrowheads="1"/>
              </p:cNvSpPr>
              <p:nvPr/>
            </p:nvSpPr>
            <p:spPr bwMode="auto">
              <a:xfrm>
                <a:off x="2436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49" name="Rectangle 17"/>
              <p:cNvSpPr>
                <a:spLocks noChangeArrowheads="1"/>
              </p:cNvSpPr>
              <p:nvPr/>
            </p:nvSpPr>
            <p:spPr bwMode="auto">
              <a:xfrm>
                <a:off x="2820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78" name="Rectangle 46"/>
              <p:cNvSpPr>
                <a:spLocks noChangeArrowheads="1"/>
              </p:cNvSpPr>
              <p:nvPr/>
            </p:nvSpPr>
            <p:spPr bwMode="auto">
              <a:xfrm>
                <a:off x="1668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146480" name="Rectangle 48"/>
              <p:cNvSpPr>
                <a:spLocks noChangeArrowheads="1"/>
              </p:cNvSpPr>
              <p:nvPr/>
            </p:nvSpPr>
            <p:spPr bwMode="auto">
              <a:xfrm>
                <a:off x="3204" y="1776"/>
                <a:ext cx="384" cy="300"/>
              </a:xfrm>
              <a:prstGeom prst="rect">
                <a:avLst/>
              </a:prstGeom>
              <a:gradFill rotWithShape="0">
                <a:gsLst>
                  <a:gs pos="0">
                    <a:srgbClr val="993366">
                      <a:gamma/>
                      <a:shade val="46275"/>
                      <a:invGamma/>
                    </a:srgbClr>
                  </a:gs>
                  <a:gs pos="50000">
                    <a:srgbClr val="993366"/>
                  </a:gs>
                  <a:gs pos="100000">
                    <a:srgbClr val="9933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endParaRPr>
              </a:p>
            </p:txBody>
          </p:sp>
        </p:grpSp>
        <p:sp>
          <p:nvSpPr>
            <p:cNvPr id="146484" name="Rectangle 52"/>
            <p:cNvSpPr>
              <a:spLocks noChangeArrowheads="1"/>
            </p:cNvSpPr>
            <p:nvPr/>
          </p:nvSpPr>
          <p:spPr bwMode="auto">
            <a:xfrm>
              <a:off x="3456" y="1776"/>
              <a:ext cx="384" cy="300"/>
            </a:xfrm>
            <a:prstGeom prst="rect">
              <a:avLst/>
            </a:prstGeom>
            <a:gradFill rotWithShape="0">
              <a:gsLst>
                <a:gs pos="0">
                  <a:srgbClr val="993366">
                    <a:gamma/>
                    <a:shade val="46275"/>
                    <a:invGamma/>
                  </a:srgbClr>
                </a:gs>
                <a:gs pos="50000">
                  <a:srgbClr val="993366"/>
                </a:gs>
                <a:gs pos="100000">
                  <a:srgbClr val="9933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endParaRPr>
            </a:p>
          </p:txBody>
        </p:sp>
      </p:grpSp>
      <p:sp>
        <p:nvSpPr>
          <p:cNvPr id="146485" name="Oval 53"/>
          <p:cNvSpPr>
            <a:spLocks noChangeArrowheads="1"/>
          </p:cNvSpPr>
          <p:nvPr/>
        </p:nvSpPr>
        <p:spPr bwMode="auto">
          <a:xfrm>
            <a:off x="5702300" y="4124325"/>
            <a:ext cx="838200" cy="6667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64" name="Text Box 32"/>
          <p:cNvSpPr txBox="1">
            <a:spLocks noChangeArrowheads="1"/>
          </p:cNvSpPr>
          <p:nvPr/>
        </p:nvSpPr>
        <p:spPr bwMode="auto">
          <a:xfrm>
            <a:off x="12541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</a:t>
            </a:r>
          </a:p>
        </p:txBody>
      </p:sp>
      <p:sp>
        <p:nvSpPr>
          <p:cNvPr id="146465" name="Text Box 33"/>
          <p:cNvSpPr txBox="1">
            <a:spLocks noChangeArrowheads="1"/>
          </p:cNvSpPr>
          <p:nvPr/>
        </p:nvSpPr>
        <p:spPr bwMode="auto">
          <a:xfrm>
            <a:off x="18637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</a:p>
        </p:txBody>
      </p:sp>
      <p:sp>
        <p:nvSpPr>
          <p:cNvPr id="146467" name="Text Box 35"/>
          <p:cNvSpPr txBox="1">
            <a:spLocks noChangeArrowheads="1"/>
          </p:cNvSpPr>
          <p:nvPr/>
        </p:nvSpPr>
        <p:spPr bwMode="auto">
          <a:xfrm>
            <a:off x="30829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</a:t>
            </a:r>
          </a:p>
        </p:txBody>
      </p:sp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36925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</a:t>
            </a:r>
          </a:p>
        </p:txBody>
      </p:sp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43021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6479" name="Text Box 47"/>
          <p:cNvSpPr txBox="1">
            <a:spLocks noChangeArrowheads="1"/>
          </p:cNvSpPr>
          <p:nvPr/>
        </p:nvSpPr>
        <p:spPr bwMode="auto">
          <a:xfrm>
            <a:off x="2473325" y="2747963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</p:txBody>
      </p:sp>
      <p:sp>
        <p:nvSpPr>
          <p:cNvPr id="146451" name="Rectangle 19"/>
          <p:cNvSpPr>
            <a:spLocks noChangeArrowheads="1"/>
          </p:cNvSpPr>
          <p:nvPr/>
        </p:nvSpPr>
        <p:spPr bwMode="auto">
          <a:xfrm>
            <a:off x="4851400" y="2733675"/>
            <a:ext cx="6096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647700" y="96202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For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even number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observations: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</a:p>
        </p:txBody>
      </p:sp>
      <p:sp>
        <p:nvSpPr>
          <p:cNvPr id="146438" name="AutoShape 6"/>
          <p:cNvSpPr>
            <a:spLocks noChangeArrowheads="1"/>
          </p:cNvSpPr>
          <p:nvPr/>
        </p:nvSpPr>
        <p:spPr bwMode="auto">
          <a:xfrm rot="5400000">
            <a:off x="904875" y="28797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2" name="Text Box 20"/>
          <p:cNvSpPr txBox="1">
            <a:spLocks noChangeArrowheads="1"/>
          </p:cNvSpPr>
          <p:nvPr/>
        </p:nvSpPr>
        <p:spPr bwMode="auto">
          <a:xfrm>
            <a:off x="6172200" y="2747963"/>
            <a:ext cx="27051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ascending order</a:t>
            </a:r>
          </a:p>
        </p:txBody>
      </p:sp>
      <p:sp>
        <p:nvSpPr>
          <p:cNvPr id="146453" name="Oval 21"/>
          <p:cNvSpPr>
            <a:spLocks noChangeArrowheads="1"/>
          </p:cNvSpPr>
          <p:nvPr/>
        </p:nvSpPr>
        <p:spPr bwMode="auto">
          <a:xfrm>
            <a:off x="3041650" y="2619375"/>
            <a:ext cx="1181100" cy="7048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6454" name="Rectangle 22"/>
          <p:cNvSpPr>
            <a:spLocks noChangeArrowheads="1"/>
          </p:cNvSpPr>
          <p:nvPr/>
        </p:nvSpPr>
        <p:spPr bwMode="auto">
          <a:xfrm>
            <a:off x="11938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26</a:t>
            </a:r>
          </a:p>
        </p:txBody>
      </p:sp>
      <p:sp>
        <p:nvSpPr>
          <p:cNvPr id="146455" name="Rectangle 23"/>
          <p:cNvSpPr>
            <a:spLocks noChangeArrowheads="1"/>
          </p:cNvSpPr>
          <p:nvPr/>
        </p:nvSpPr>
        <p:spPr bwMode="auto">
          <a:xfrm>
            <a:off x="18034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18</a:t>
            </a:r>
          </a:p>
        </p:txBody>
      </p:sp>
      <p:sp>
        <p:nvSpPr>
          <p:cNvPr id="146456" name="Rectangle 24"/>
          <p:cNvSpPr>
            <a:spLocks noChangeArrowheads="1"/>
          </p:cNvSpPr>
          <p:nvPr/>
        </p:nvSpPr>
        <p:spPr bwMode="auto">
          <a:xfrm>
            <a:off x="24130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6457" name="Rectangle 25"/>
          <p:cNvSpPr>
            <a:spLocks noChangeArrowheads="1"/>
          </p:cNvSpPr>
          <p:nvPr/>
        </p:nvSpPr>
        <p:spPr bwMode="auto">
          <a:xfrm>
            <a:off x="30226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12</a:t>
            </a:r>
          </a:p>
        </p:txBody>
      </p:sp>
      <p:sp>
        <p:nvSpPr>
          <p:cNvPr id="146458" name="Rectangle 26"/>
          <p:cNvSpPr>
            <a:spLocks noChangeArrowheads="1"/>
          </p:cNvSpPr>
          <p:nvPr/>
        </p:nvSpPr>
        <p:spPr bwMode="auto">
          <a:xfrm>
            <a:off x="36322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</a:t>
            </a:r>
          </a:p>
        </p:txBody>
      </p:sp>
      <p:sp>
        <p:nvSpPr>
          <p:cNvPr id="146459" name="Rectangle 27"/>
          <p:cNvSpPr>
            <a:spLocks noChangeArrowheads="1"/>
          </p:cNvSpPr>
          <p:nvPr/>
        </p:nvSpPr>
        <p:spPr bwMode="auto">
          <a:xfrm>
            <a:off x="42418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27</a:t>
            </a:r>
          </a:p>
        </p:txBody>
      </p:sp>
      <p:sp>
        <p:nvSpPr>
          <p:cNvPr id="146460" name="Rectangle 28"/>
          <p:cNvSpPr>
            <a:spLocks noChangeArrowheads="1"/>
          </p:cNvSpPr>
          <p:nvPr/>
        </p:nvSpPr>
        <p:spPr bwMode="auto">
          <a:xfrm>
            <a:off x="48514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30</a:t>
            </a:r>
          </a:p>
        </p:txBody>
      </p:sp>
      <p:sp>
        <p:nvSpPr>
          <p:cNvPr id="146461" name="Text Box 29"/>
          <p:cNvSpPr txBox="1">
            <a:spLocks noChangeArrowheads="1"/>
          </p:cNvSpPr>
          <p:nvPr/>
        </p:nvSpPr>
        <p:spPr bwMode="auto">
          <a:xfrm>
            <a:off x="6192838" y="1881188"/>
            <a:ext cx="2205037" cy="420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  observations</a:t>
            </a:r>
          </a:p>
        </p:txBody>
      </p:sp>
      <p:sp>
        <p:nvSpPr>
          <p:cNvPr id="146475" name="Rectangle 43"/>
          <p:cNvSpPr>
            <a:spLocks noChangeArrowheads="1"/>
          </p:cNvSpPr>
          <p:nvPr/>
        </p:nvSpPr>
        <p:spPr bwMode="auto">
          <a:xfrm>
            <a:off x="1098550" y="3362325"/>
            <a:ext cx="7296150" cy="723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median is the average of the middle two values.</a:t>
            </a:r>
          </a:p>
        </p:txBody>
      </p:sp>
      <p:sp>
        <p:nvSpPr>
          <p:cNvPr id="146482" name="Rectangle 50"/>
          <p:cNvSpPr>
            <a:spLocks noChangeArrowheads="1"/>
          </p:cNvSpPr>
          <p:nvPr/>
        </p:nvSpPr>
        <p:spPr bwMode="auto">
          <a:xfrm>
            <a:off x="2419350" y="4029075"/>
            <a:ext cx="4305300" cy="857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 = (19 + 26)/2 =   22.5</a:t>
            </a:r>
          </a:p>
        </p:txBody>
      </p:sp>
      <p:sp>
        <p:nvSpPr>
          <p:cNvPr id="146483" name="Rectangle 51"/>
          <p:cNvSpPr>
            <a:spLocks noChangeArrowheads="1"/>
          </p:cNvSpPr>
          <p:nvPr/>
        </p:nvSpPr>
        <p:spPr bwMode="auto">
          <a:xfrm>
            <a:off x="5461000" y="1819275"/>
            <a:ext cx="609600" cy="476250"/>
          </a:xfrm>
          <a:prstGeom prst="rect">
            <a:avLst/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19</a:t>
            </a:r>
          </a:p>
        </p:txBody>
      </p:sp>
      <p:sp>
        <p:nvSpPr>
          <p:cNvPr id="146487" name="Rectangle 55"/>
          <p:cNvSpPr>
            <a:spLocks noChangeArrowheads="1"/>
          </p:cNvSpPr>
          <p:nvPr/>
        </p:nvSpPr>
        <p:spPr bwMode="auto">
          <a:xfrm>
            <a:off x="5461000" y="2733675"/>
            <a:ext cx="6096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4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4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4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1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4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46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14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4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85" grpId="0" animBg="1"/>
      <p:bldP spid="146464" grpId="0" autoUpdateAnimBg="0"/>
      <p:bldP spid="146465" grpId="0" autoUpdateAnimBg="0"/>
      <p:bldP spid="146467" grpId="0" autoUpdateAnimBg="0"/>
      <p:bldP spid="146469" grpId="0" autoUpdateAnimBg="0"/>
      <p:bldP spid="146470" grpId="0" autoUpdateAnimBg="0"/>
      <p:bldP spid="146479" grpId="0" autoUpdateAnimBg="0"/>
      <p:bldP spid="146451" grpId="0" autoUpdateAnimBg="0"/>
      <p:bldP spid="146438" grpId="0" animBg="1"/>
      <p:bldP spid="146452" grpId="0" autoUpdateAnimBg="0"/>
      <p:bldP spid="146453" grpId="0" animBg="1"/>
      <p:bldP spid="146475" grpId="0" autoUpdateAnimBg="0"/>
      <p:bldP spid="146482" grpId="0" autoUpdateAnimBg="0"/>
      <p:bldP spid="14648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838200"/>
          </a:xfrm>
          <a:noFill/>
          <a:ln/>
        </p:spPr>
        <p:txBody>
          <a:bodyPr/>
          <a:lstStyle/>
          <a:p>
            <a:r>
              <a:rPr lang="en-US"/>
              <a:t>Median</a:t>
            </a:r>
          </a:p>
        </p:txBody>
      </p:sp>
      <p:sp>
        <p:nvSpPr>
          <p:cNvPr id="130208" name="Oval 1184"/>
          <p:cNvSpPr>
            <a:spLocks noChangeArrowheads="1"/>
          </p:cNvSpPr>
          <p:nvPr/>
        </p:nvSpPr>
        <p:spPr bwMode="auto">
          <a:xfrm>
            <a:off x="6140450" y="1949450"/>
            <a:ext cx="84455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212" name="AutoShape 1188"/>
          <p:cNvSpPr>
            <a:spLocks noChangeArrowheads="1"/>
          </p:cNvSpPr>
          <p:nvPr/>
        </p:nvSpPr>
        <p:spPr bwMode="auto">
          <a:xfrm rot="5400000">
            <a:off x="752475" y="1714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213" name="AutoShape 1189"/>
          <p:cNvSpPr>
            <a:spLocks noChangeArrowheads="1"/>
          </p:cNvSpPr>
          <p:nvPr/>
        </p:nvSpPr>
        <p:spPr bwMode="auto">
          <a:xfrm rot="5400000">
            <a:off x="752475" y="2114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216" name="Rectangle 1192"/>
          <p:cNvSpPr>
            <a:spLocks noChangeArrowheads="1"/>
          </p:cNvSpPr>
          <p:nvPr/>
        </p:nvSpPr>
        <p:spPr bwMode="auto">
          <a:xfrm>
            <a:off x="1771650" y="1549400"/>
            <a:ext cx="56769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Averaging the 35th and 36th data values:</a:t>
            </a:r>
          </a:p>
        </p:txBody>
      </p:sp>
      <p:sp>
        <p:nvSpPr>
          <p:cNvPr id="130217" name="Rectangle 1193"/>
          <p:cNvSpPr>
            <a:spLocks noChangeArrowheads="1"/>
          </p:cNvSpPr>
          <p:nvPr/>
        </p:nvSpPr>
        <p:spPr bwMode="auto">
          <a:xfrm>
            <a:off x="2495550" y="2006600"/>
            <a:ext cx="44196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 = (475 + 475)/2 =    475</a:t>
            </a:r>
          </a:p>
        </p:txBody>
      </p:sp>
      <p:sp>
        <p:nvSpPr>
          <p:cNvPr id="130222" name="AutoShape 1198"/>
          <p:cNvSpPr>
            <a:spLocks noChangeArrowheads="1"/>
          </p:cNvSpPr>
          <p:nvPr/>
        </p:nvSpPr>
        <p:spPr bwMode="auto">
          <a:xfrm>
            <a:off x="2587625" y="5175250"/>
            <a:ext cx="4281488" cy="465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pic>
        <p:nvPicPr>
          <p:cNvPr id="130811" name="Picture 17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3" y="2563813"/>
            <a:ext cx="7775575" cy="251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0221" name="Rectangle 1197"/>
          <p:cNvSpPr>
            <a:spLocks noChangeArrowheads="1"/>
          </p:cNvSpPr>
          <p:nvPr/>
        </p:nvSpPr>
        <p:spPr bwMode="auto">
          <a:xfrm>
            <a:off x="3856038" y="3611563"/>
            <a:ext cx="1549400" cy="382587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812" name="Rectangle 1788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0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3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30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3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08" grpId="0" animBg="1"/>
      <p:bldP spid="130212" grpId="0" animBg="1"/>
      <p:bldP spid="130213" grpId="0" animBg="1"/>
      <p:bldP spid="130216" grpId="0" autoUpdateAnimBg="0"/>
      <p:bldP spid="130217" grpId="0" autoUpdateAnimBg="0"/>
      <p:bldP spid="130222" grpId="0" animBg="1" autoUpdateAnimBg="0"/>
      <p:bldP spid="1302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685800" y="38100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Trimmed Mean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647700" y="1857375"/>
            <a:ext cx="7810500" cy="128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is obtained by deleting a percentage of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smallest and largest values from a data set and then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computing the mean of the remaining values.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647700" y="3033713"/>
            <a:ext cx="7810500" cy="172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For example, the 5% trimmed mean is obtained by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removing the smallest 5% and the largest 5% of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data values and then computing the mean of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remaining values.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 rot="5400000">
            <a:off x="485775" y="32654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 rot="5400000">
            <a:off x="485775" y="2051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647700" y="96202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Another measure, sometimes used when extreme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values are present, is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trimmed 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234506" name="AutoShape 10"/>
          <p:cNvSpPr>
            <a:spLocks noChangeArrowheads="1"/>
          </p:cNvSpPr>
          <p:nvPr/>
        </p:nvSpPr>
        <p:spPr bwMode="auto">
          <a:xfrm rot="5400000">
            <a:off x="485775" y="11985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4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3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utoUpdateAnimBg="0"/>
      <p:bldP spid="234501" grpId="0" autoUpdateAnimBg="0"/>
      <p:bldP spid="234502" grpId="0" animBg="1"/>
      <p:bldP spid="234504" grpId="0" animBg="1"/>
      <p:bldP spid="234505" grpId="0" autoUpdateAnimBg="0"/>
      <p:bldP spid="2345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114"/>
            <a:ext cx="7772400" cy="698500"/>
          </a:xfrm>
          <a:noFill/>
          <a:ln/>
        </p:spPr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7700" y="990600"/>
            <a:ext cx="77343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data set is the value that occurs with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greatest frequency.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47700" y="1885950"/>
            <a:ext cx="77343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greatest frequency can occur at two or more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different values.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47700" y="2647950"/>
            <a:ext cx="7734300" cy="95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If the data have exactly two modes, the data are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bimodal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47700" y="3524250"/>
            <a:ext cx="771525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If the data have more than two modes, the data are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multimodal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 rot="5400000">
            <a:off x="490538" y="11985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rot="5400000">
            <a:off x="490538" y="20367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rot="5400000">
            <a:off x="490538" y="285591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5400000">
            <a:off x="490538" y="37226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42938" y="4405313"/>
            <a:ext cx="7715250" cy="1339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Caution:  If the data are bimodal or multimodal,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Excel’s MODE function will incorrectly identify a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single mode.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 rot="5400000">
            <a:off x="485775" y="4622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utoUpdateAnimBg="0"/>
      <p:bldP spid="12294" grpId="0" autoUpdateAnimBg="0"/>
      <p:bldP spid="12295" grpId="0" autoUpdateAnimBg="0"/>
      <p:bldP spid="12297" grpId="0" animBg="1"/>
      <p:bldP spid="12298" grpId="0" animBg="1"/>
      <p:bldP spid="12299" grpId="0" animBg="1"/>
      <p:bldP spid="12300" grpId="0" animBg="1"/>
      <p:bldP spid="12301" grpId="0" autoUpdateAnimBg="0"/>
      <p:bldP spid="123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8425"/>
            <a:ext cx="7772400" cy="711200"/>
          </a:xfrm>
          <a:noFill/>
          <a:ln/>
        </p:spPr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131232" name="Oval 1184"/>
          <p:cNvSpPr>
            <a:spLocks noChangeArrowheads="1"/>
          </p:cNvSpPr>
          <p:nvPr/>
        </p:nvSpPr>
        <p:spPr bwMode="auto">
          <a:xfrm>
            <a:off x="4843463" y="1943100"/>
            <a:ext cx="860425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234" name="AutoShape 1186"/>
          <p:cNvSpPr>
            <a:spLocks noChangeArrowheads="1"/>
          </p:cNvSpPr>
          <p:nvPr/>
        </p:nvSpPr>
        <p:spPr bwMode="auto">
          <a:xfrm rot="5400000">
            <a:off x="790575" y="1689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248" name="Rectangle 1200"/>
          <p:cNvSpPr>
            <a:spLocks noChangeArrowheads="1"/>
          </p:cNvSpPr>
          <p:nvPr/>
        </p:nvSpPr>
        <p:spPr bwMode="auto">
          <a:xfrm>
            <a:off x="1885950" y="1485900"/>
            <a:ext cx="558165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450 occurred most frequently (7 times)</a:t>
            </a:r>
          </a:p>
        </p:txBody>
      </p:sp>
      <p:sp>
        <p:nvSpPr>
          <p:cNvPr id="131249" name="Rectangle 1201"/>
          <p:cNvSpPr>
            <a:spLocks noChangeArrowheads="1"/>
          </p:cNvSpPr>
          <p:nvPr/>
        </p:nvSpPr>
        <p:spPr bwMode="auto">
          <a:xfrm>
            <a:off x="3581400" y="1981200"/>
            <a:ext cx="2114550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 =   450</a:t>
            </a:r>
          </a:p>
        </p:txBody>
      </p:sp>
      <p:sp>
        <p:nvSpPr>
          <p:cNvPr id="131839" name="AutoShape 1791"/>
          <p:cNvSpPr>
            <a:spLocks noChangeArrowheads="1"/>
          </p:cNvSpPr>
          <p:nvPr/>
        </p:nvSpPr>
        <p:spPr bwMode="auto">
          <a:xfrm>
            <a:off x="2574925" y="5175250"/>
            <a:ext cx="4281488" cy="465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pic>
        <p:nvPicPr>
          <p:cNvPr id="131840" name="Picture 17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3" y="2551113"/>
            <a:ext cx="7775575" cy="251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1245" name="Rectangle 1197"/>
          <p:cNvSpPr>
            <a:spLocks noChangeArrowheads="1"/>
          </p:cNvSpPr>
          <p:nvPr/>
        </p:nvSpPr>
        <p:spPr bwMode="auto">
          <a:xfrm>
            <a:off x="762000" y="3244850"/>
            <a:ext cx="3886200" cy="3873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246" name="Rectangle 1198"/>
          <p:cNvSpPr>
            <a:spLocks noChangeArrowheads="1"/>
          </p:cNvSpPr>
          <p:nvPr/>
        </p:nvSpPr>
        <p:spPr bwMode="auto">
          <a:xfrm>
            <a:off x="6946900" y="2921000"/>
            <a:ext cx="1574800" cy="3492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841" name="Rectangle 1793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1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3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232" grpId="0" animBg="1"/>
      <p:bldP spid="131234" grpId="0" animBg="1"/>
      <p:bldP spid="131248" grpId="0" autoUpdateAnimBg="0"/>
      <p:bldP spid="131249" grpId="0" autoUpdateAnimBg="0"/>
      <p:bldP spid="131245" grpId="0" animBg="1"/>
      <p:bldP spid="1312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9288" y="1136650"/>
            <a:ext cx="5105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Formula Worksheet</a:t>
            </a:r>
          </a:p>
        </p:txBody>
      </p:sp>
      <p:sp>
        <p:nvSpPr>
          <p:cNvPr id="3" name="Text Box 593"/>
          <p:cNvSpPr txBox="1">
            <a:spLocks noChangeArrowheads="1"/>
          </p:cNvSpPr>
          <p:nvPr/>
        </p:nvSpPr>
        <p:spPr bwMode="auto">
          <a:xfrm>
            <a:off x="1622425" y="45497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sp>
        <p:nvSpPr>
          <p:cNvPr id="5" name="AutoShape 1183"/>
          <p:cNvSpPr>
            <a:spLocks noChangeArrowheads="1"/>
          </p:cNvSpPr>
          <p:nvPr/>
        </p:nvSpPr>
        <p:spPr bwMode="auto">
          <a:xfrm rot="5400000">
            <a:off x="720725" y="299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84"/>
          <p:cNvSpPr>
            <a:spLocks noChangeArrowheads="1"/>
          </p:cNvSpPr>
          <p:nvPr/>
        </p:nvSpPr>
        <p:spPr bwMode="auto">
          <a:xfrm>
            <a:off x="6604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Mean, Median, and Mode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1111250" y="1661886"/>
            <a:ext cx="7533612" cy="2900589"/>
            <a:chOff x="1111250" y="1661886"/>
            <a:chExt cx="7533612" cy="290058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11250" y="1676400"/>
              <a:ext cx="7378700" cy="284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111250" y="1676400"/>
              <a:ext cx="7378700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58938" y="1676400"/>
              <a:ext cx="6961639" cy="3762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111250" y="2032000"/>
              <a:ext cx="569913" cy="711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658938" y="2032000"/>
              <a:ext cx="6961639" cy="711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111250" y="2722563"/>
              <a:ext cx="569913" cy="10874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658938" y="2722563"/>
              <a:ext cx="1160463" cy="10874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797175" y="2722563"/>
              <a:ext cx="1371600" cy="10874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46550" y="2722563"/>
              <a:ext cx="1560513" cy="10874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686425" y="2722563"/>
              <a:ext cx="2923833" cy="108743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111250" y="3789363"/>
              <a:ext cx="569913" cy="7318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658938" y="3789363"/>
              <a:ext cx="1160463" cy="7318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797175" y="3789363"/>
              <a:ext cx="1371600" cy="7318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4161064" y="3789363"/>
              <a:ext cx="4459513" cy="7318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2144713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387725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273550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032375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7013575" y="1697038"/>
              <a:ext cx="295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1322388" y="2387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828800" y="2032000"/>
              <a:ext cx="9271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890713" y="2387600"/>
              <a:ext cx="8016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944813" y="2032000"/>
              <a:ext cx="1265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2967038" y="2387600"/>
              <a:ext cx="1138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322388" y="27432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165350" y="27432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262313" y="27432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4905375" y="2743200"/>
              <a:ext cx="863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735411" y="2743200"/>
              <a:ext cx="27193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=AVERAGE(B2:B71)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1322388" y="30988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2165350" y="30988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262313" y="30988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652963" y="3098800"/>
              <a:ext cx="1117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35411" y="3098800"/>
              <a:ext cx="24241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=MEDIAN(B2:B71)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322388" y="34544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165350" y="34544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3262313" y="34544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905375" y="3454400"/>
              <a:ext cx="863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5735411" y="3454400"/>
              <a:ext cx="290945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=MODE.SNGL(B2:B71)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1322388" y="38100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2165350" y="38100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3262313" y="38100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1322388" y="4165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2165350" y="4165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3262313" y="41656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8599939" y="1661886"/>
              <a:ext cx="20638" cy="15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1111250" y="1661886"/>
              <a:ext cx="20638" cy="2865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1658938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1658938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2797175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2797175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4146550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4146550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4548188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4548188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5686425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5686425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8599939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8599939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1131888" y="1676400"/>
              <a:ext cx="7488689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1131888" y="2032000"/>
              <a:ext cx="7468051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1131887" y="27225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1131887" y="30781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1131887" y="34337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1131887" y="37893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1131887" y="4144963"/>
              <a:ext cx="7488689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1131888" y="4529591"/>
              <a:ext cx="747837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ight Triangle 93"/>
            <p:cNvSpPr/>
            <p:nvPr/>
          </p:nvSpPr>
          <p:spPr bwMode="auto">
            <a:xfrm rot="16200000">
              <a:off x="1248286" y="1617493"/>
              <a:ext cx="319315" cy="494051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63003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49288" y="1136650"/>
            <a:ext cx="5105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Worksheet</a:t>
            </a:r>
          </a:p>
        </p:txBody>
      </p:sp>
      <p:sp>
        <p:nvSpPr>
          <p:cNvPr id="9" name="Text Box 593"/>
          <p:cNvSpPr txBox="1">
            <a:spLocks noChangeArrowheads="1"/>
          </p:cNvSpPr>
          <p:nvPr/>
        </p:nvSpPr>
        <p:spPr bwMode="auto">
          <a:xfrm>
            <a:off x="1622425" y="45497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sp>
        <p:nvSpPr>
          <p:cNvPr id="10" name="AutoShape 1183"/>
          <p:cNvSpPr>
            <a:spLocks noChangeArrowheads="1"/>
          </p:cNvSpPr>
          <p:nvPr/>
        </p:nvSpPr>
        <p:spPr bwMode="auto">
          <a:xfrm rot="5400000">
            <a:off x="720725" y="2997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84"/>
          <p:cNvSpPr>
            <a:spLocks noChangeArrowheads="1"/>
          </p:cNvSpPr>
          <p:nvPr/>
        </p:nvSpPr>
        <p:spPr bwMode="auto">
          <a:xfrm>
            <a:off x="6604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Mean, Median, and Mode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1111250" y="1661886"/>
            <a:ext cx="7509327" cy="2900589"/>
            <a:chOff x="1111250" y="1661886"/>
            <a:chExt cx="7509327" cy="2900589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11250" y="1676400"/>
              <a:ext cx="7378700" cy="284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111250" y="1676400"/>
              <a:ext cx="7378700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658938" y="1676400"/>
              <a:ext cx="6961639" cy="3762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1111250" y="2032000"/>
              <a:ext cx="569913" cy="71120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1658938" y="2032000"/>
              <a:ext cx="6961639" cy="7112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1111250" y="2722563"/>
              <a:ext cx="569913" cy="10874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658938" y="2722563"/>
              <a:ext cx="1160463" cy="10874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797175" y="2722563"/>
              <a:ext cx="1371600" cy="10874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146550" y="2722563"/>
              <a:ext cx="1560513" cy="10874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5686425" y="2722563"/>
              <a:ext cx="2923833" cy="108743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1111250" y="3789363"/>
              <a:ext cx="569913" cy="7318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1658938" y="3789363"/>
              <a:ext cx="1160463" cy="7318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2797175" y="3789363"/>
              <a:ext cx="1371600" cy="7318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4161064" y="3789363"/>
              <a:ext cx="4459513" cy="7318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1"/>
            <p:cNvSpPr>
              <a:spLocks noChangeArrowheads="1"/>
            </p:cNvSpPr>
            <p:nvPr/>
          </p:nvSpPr>
          <p:spPr bwMode="auto">
            <a:xfrm>
              <a:off x="2144713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3387725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4273550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4"/>
            <p:cNvSpPr>
              <a:spLocks noChangeArrowheads="1"/>
            </p:cNvSpPr>
            <p:nvPr/>
          </p:nvSpPr>
          <p:spPr bwMode="auto">
            <a:xfrm>
              <a:off x="5032375" y="1697038"/>
              <a:ext cx="315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7013575" y="1697038"/>
              <a:ext cx="2952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6"/>
            <p:cNvSpPr>
              <a:spLocks noChangeArrowheads="1"/>
            </p:cNvSpPr>
            <p:nvPr/>
          </p:nvSpPr>
          <p:spPr bwMode="auto">
            <a:xfrm>
              <a:off x="1322388" y="2387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7"/>
            <p:cNvSpPr>
              <a:spLocks noChangeArrowheads="1"/>
            </p:cNvSpPr>
            <p:nvPr/>
          </p:nvSpPr>
          <p:spPr bwMode="auto">
            <a:xfrm>
              <a:off x="1828800" y="2032000"/>
              <a:ext cx="9271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1890713" y="2387600"/>
              <a:ext cx="8016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2944813" y="2032000"/>
              <a:ext cx="1265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0"/>
            <p:cNvSpPr>
              <a:spLocks noChangeArrowheads="1"/>
            </p:cNvSpPr>
            <p:nvPr/>
          </p:nvSpPr>
          <p:spPr bwMode="auto">
            <a:xfrm>
              <a:off x="2967038" y="2387600"/>
              <a:ext cx="11382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1"/>
            <p:cNvSpPr>
              <a:spLocks noChangeArrowheads="1"/>
            </p:cNvSpPr>
            <p:nvPr/>
          </p:nvSpPr>
          <p:spPr bwMode="auto">
            <a:xfrm>
              <a:off x="1322388" y="27432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2"/>
            <p:cNvSpPr>
              <a:spLocks noChangeArrowheads="1"/>
            </p:cNvSpPr>
            <p:nvPr/>
          </p:nvSpPr>
          <p:spPr bwMode="auto">
            <a:xfrm>
              <a:off x="2165350" y="27432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3"/>
            <p:cNvSpPr>
              <a:spLocks noChangeArrowheads="1"/>
            </p:cNvSpPr>
            <p:nvPr/>
          </p:nvSpPr>
          <p:spPr bwMode="auto">
            <a:xfrm>
              <a:off x="3262313" y="27432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4"/>
            <p:cNvSpPr>
              <a:spLocks noChangeArrowheads="1"/>
            </p:cNvSpPr>
            <p:nvPr/>
          </p:nvSpPr>
          <p:spPr bwMode="auto">
            <a:xfrm>
              <a:off x="4905375" y="2743200"/>
              <a:ext cx="863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6678821" y="274320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490.80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1322388" y="30988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7"/>
            <p:cNvSpPr>
              <a:spLocks noChangeArrowheads="1"/>
            </p:cNvSpPr>
            <p:nvPr/>
          </p:nvSpPr>
          <p:spPr bwMode="auto">
            <a:xfrm>
              <a:off x="2165350" y="30988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262313" y="30988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4652963" y="3098800"/>
              <a:ext cx="1117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6678821" y="309880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475.00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1322388" y="34544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2165350" y="34544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3262313" y="34544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905375" y="3454400"/>
              <a:ext cx="863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6678821" y="3454400"/>
              <a:ext cx="820738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1322388" y="38100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2165350" y="38100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3262313" y="38100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1322388" y="4165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2165350" y="4165600"/>
              <a:ext cx="2746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3262313" y="4165600"/>
              <a:ext cx="5699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8599939" y="1661886"/>
              <a:ext cx="20638" cy="15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1111250" y="1661886"/>
              <a:ext cx="20638" cy="2865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1658938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1658938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3"/>
            <p:cNvSpPr>
              <a:spLocks noChangeShapeType="1"/>
            </p:cNvSpPr>
            <p:nvPr/>
          </p:nvSpPr>
          <p:spPr bwMode="auto">
            <a:xfrm>
              <a:off x="2797175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4"/>
            <p:cNvSpPr>
              <a:spLocks noChangeArrowheads="1"/>
            </p:cNvSpPr>
            <p:nvPr/>
          </p:nvSpPr>
          <p:spPr bwMode="auto">
            <a:xfrm>
              <a:off x="2797175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>
              <a:off x="4146550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6"/>
            <p:cNvSpPr>
              <a:spLocks noChangeArrowheads="1"/>
            </p:cNvSpPr>
            <p:nvPr/>
          </p:nvSpPr>
          <p:spPr bwMode="auto">
            <a:xfrm>
              <a:off x="4146550" y="1682524"/>
              <a:ext cx="22225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7"/>
            <p:cNvSpPr>
              <a:spLocks noChangeShapeType="1"/>
            </p:cNvSpPr>
            <p:nvPr/>
          </p:nvSpPr>
          <p:spPr bwMode="auto">
            <a:xfrm>
              <a:off x="4548188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4548188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9"/>
            <p:cNvSpPr>
              <a:spLocks noChangeShapeType="1"/>
            </p:cNvSpPr>
            <p:nvPr/>
          </p:nvSpPr>
          <p:spPr bwMode="auto">
            <a:xfrm>
              <a:off x="5686425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0"/>
            <p:cNvSpPr>
              <a:spLocks noChangeArrowheads="1"/>
            </p:cNvSpPr>
            <p:nvPr/>
          </p:nvSpPr>
          <p:spPr bwMode="auto">
            <a:xfrm>
              <a:off x="5686425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1"/>
            <p:cNvSpPr>
              <a:spLocks noChangeShapeType="1"/>
            </p:cNvSpPr>
            <p:nvPr/>
          </p:nvSpPr>
          <p:spPr bwMode="auto">
            <a:xfrm>
              <a:off x="8599939" y="1682524"/>
              <a:ext cx="1588" cy="2824163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72"/>
            <p:cNvSpPr>
              <a:spLocks noChangeArrowheads="1"/>
            </p:cNvSpPr>
            <p:nvPr/>
          </p:nvSpPr>
          <p:spPr bwMode="auto">
            <a:xfrm>
              <a:off x="8599939" y="1682524"/>
              <a:ext cx="20638" cy="284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3"/>
            <p:cNvSpPr>
              <a:spLocks noChangeShapeType="1"/>
            </p:cNvSpPr>
            <p:nvPr/>
          </p:nvSpPr>
          <p:spPr bwMode="auto">
            <a:xfrm>
              <a:off x="1131888" y="1676400"/>
              <a:ext cx="7488689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5"/>
            <p:cNvSpPr>
              <a:spLocks noChangeShapeType="1"/>
            </p:cNvSpPr>
            <p:nvPr/>
          </p:nvSpPr>
          <p:spPr bwMode="auto">
            <a:xfrm>
              <a:off x="1131888" y="2032000"/>
              <a:ext cx="7468051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7"/>
            <p:cNvSpPr>
              <a:spLocks noChangeShapeType="1"/>
            </p:cNvSpPr>
            <p:nvPr/>
          </p:nvSpPr>
          <p:spPr bwMode="auto">
            <a:xfrm>
              <a:off x="1131887" y="27225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9"/>
            <p:cNvSpPr>
              <a:spLocks noChangeShapeType="1"/>
            </p:cNvSpPr>
            <p:nvPr/>
          </p:nvSpPr>
          <p:spPr bwMode="auto">
            <a:xfrm>
              <a:off x="1131887" y="30781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1"/>
            <p:cNvSpPr>
              <a:spLocks noChangeShapeType="1"/>
            </p:cNvSpPr>
            <p:nvPr/>
          </p:nvSpPr>
          <p:spPr bwMode="auto">
            <a:xfrm>
              <a:off x="1131887" y="34337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3"/>
            <p:cNvSpPr>
              <a:spLocks noChangeShapeType="1"/>
            </p:cNvSpPr>
            <p:nvPr/>
          </p:nvSpPr>
          <p:spPr bwMode="auto">
            <a:xfrm>
              <a:off x="1131887" y="3789363"/>
              <a:ext cx="7467744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6"/>
            <p:cNvSpPr>
              <a:spLocks noChangeArrowheads="1"/>
            </p:cNvSpPr>
            <p:nvPr/>
          </p:nvSpPr>
          <p:spPr bwMode="auto">
            <a:xfrm>
              <a:off x="1131887" y="4144963"/>
              <a:ext cx="7488689" cy="206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7"/>
            <p:cNvSpPr>
              <a:spLocks noChangeShapeType="1"/>
            </p:cNvSpPr>
            <p:nvPr/>
          </p:nvSpPr>
          <p:spPr bwMode="auto">
            <a:xfrm>
              <a:off x="1131888" y="4529591"/>
              <a:ext cx="7478370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ight Triangle 78"/>
            <p:cNvSpPr/>
            <p:nvPr/>
          </p:nvSpPr>
          <p:spPr bwMode="auto">
            <a:xfrm rot="16200000">
              <a:off x="1248286" y="1617493"/>
              <a:ext cx="319315" cy="494051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80" name="Rectangle 1185"/>
          <p:cNvSpPr>
            <a:spLocks noChangeArrowheads="1"/>
          </p:cNvSpPr>
          <p:nvPr/>
        </p:nvSpPr>
        <p:spPr bwMode="auto">
          <a:xfrm>
            <a:off x="6493877" y="2705327"/>
            <a:ext cx="1190625" cy="110013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129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nimBg="1"/>
      <p:bldP spid="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513"/>
            <a:ext cx="7772400" cy="852487"/>
          </a:xfrm>
        </p:spPr>
        <p:txBody>
          <a:bodyPr/>
          <a:lstStyle/>
          <a:p>
            <a:r>
              <a:rPr lang="en-US" dirty="0"/>
              <a:t>Percentiles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650875" y="1041400"/>
            <a:ext cx="775335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 percentile provides information about how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data are spread over the interval from the smallest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value to the largest value.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50875" y="2203450"/>
            <a:ext cx="775335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Admission test scores for colleges and universities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are frequently reported in terms of percentiles.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 rot="5400000">
            <a:off x="482600" y="1187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 rot="5400000">
            <a:off x="482600" y="2381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3117850"/>
            <a:ext cx="8032750" cy="1630363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 i="1" u="sng"/>
              <a:t>p</a:t>
            </a:r>
            <a:r>
              <a:rPr lang="en-US" u="sng"/>
              <a:t>th percentile</a:t>
            </a:r>
            <a:r>
              <a:rPr lang="en-US"/>
              <a:t> of a data set is a value such that at least </a:t>
            </a:r>
            <a:r>
              <a:rPr lang="en-US" i="1"/>
              <a:t>p</a:t>
            </a:r>
            <a:r>
              <a:rPr lang="en-US"/>
              <a:t> percent of the items take on this value or less and at least (100 - </a:t>
            </a:r>
            <a:r>
              <a:rPr lang="en-US" i="1"/>
              <a:t>p</a:t>
            </a:r>
            <a:r>
              <a:rPr lang="en-US"/>
              <a:t>) percent of the items take on this value or more.</a:t>
            </a: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 rot="5400000">
            <a:off x="482600" y="3270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79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7" grpId="0" autoUpdateAnimBg="0"/>
      <p:bldP spid="79879" grpId="0" animBg="1"/>
      <p:bldP spid="79880" grpId="0" animBg="1"/>
      <p:bldP spid="79881" grpId="0" build="p" autoUpdateAnimBg="0"/>
      <p:bldP spid="798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1143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Percentiles</a:t>
            </a: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085850" y="1181100"/>
            <a:ext cx="7162800" cy="6096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Arrange the data in ascending order.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1085850" y="1905000"/>
            <a:ext cx="7162800" cy="14478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Compute index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the position of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percentile.</a:t>
            </a:r>
          </a:p>
          <a:p>
            <a:pPr algn="l"/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/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371850" y="2495550"/>
            <a:ext cx="2362200" cy="62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/100)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1085850" y="3448050"/>
            <a:ext cx="7162800" cy="9906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not an integer, round up. 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8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percentile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the value in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8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position.</a:t>
            </a: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1085850" y="4533900"/>
            <a:ext cx="7158038" cy="9906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an integer,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8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percentile is the average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 values in positions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8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+1.</a:t>
            </a:r>
          </a:p>
        </p:txBody>
      </p:sp>
      <p:sp>
        <p:nvSpPr>
          <p:cNvPr id="154634" name="AutoShape 10"/>
          <p:cNvSpPr>
            <a:spLocks noChangeArrowheads="1"/>
          </p:cNvSpPr>
          <p:nvPr/>
        </p:nvSpPr>
        <p:spPr bwMode="auto">
          <a:xfrm rot="5400000">
            <a:off x="809625" y="1422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5" name="AutoShape 11"/>
          <p:cNvSpPr>
            <a:spLocks noChangeArrowheads="1"/>
          </p:cNvSpPr>
          <p:nvPr/>
        </p:nvSpPr>
        <p:spPr bwMode="auto">
          <a:xfrm rot="5400000">
            <a:off x="809625" y="26225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6" name="AutoShape 12"/>
          <p:cNvSpPr>
            <a:spLocks noChangeArrowheads="1"/>
          </p:cNvSpPr>
          <p:nvPr/>
        </p:nvSpPr>
        <p:spPr bwMode="auto">
          <a:xfrm rot="5400000">
            <a:off x="809625" y="3860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7" name="AutoShape 13"/>
          <p:cNvSpPr>
            <a:spLocks noChangeArrowheads="1"/>
          </p:cNvSpPr>
          <p:nvPr/>
        </p:nvSpPr>
        <p:spPr bwMode="auto">
          <a:xfrm rot="5400000">
            <a:off x="809625" y="4984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9" grpId="0" animBg="1" autoUpdateAnimBg="0"/>
      <p:bldP spid="154630" grpId="0" animBg="1" autoUpdateAnimBg="0"/>
      <p:bldP spid="154631" grpId="0" animBg="1" autoUpdateAnimBg="0"/>
      <p:bldP spid="154632" grpId="0" animBg="1" autoUpdateAnimBg="0"/>
      <p:bldP spid="154633" grpId="0" animBg="1" autoUpdateAnimBg="0"/>
      <p:bldP spid="154634" grpId="0" animBg="1"/>
      <p:bldP spid="154635" grpId="0" animBg="1"/>
      <p:bldP spid="154636" grpId="0" animBg="1"/>
      <p:bldP spid="1546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95325" y="-12700"/>
            <a:ext cx="7772400" cy="1062038"/>
          </a:xfrm>
          <a:noFill/>
          <a:ln/>
        </p:spPr>
        <p:txBody>
          <a:bodyPr/>
          <a:lstStyle/>
          <a:p>
            <a:r>
              <a:rPr lang="en-US"/>
              <a:t>Chapter 3, Part A</a:t>
            </a:r>
            <a:br>
              <a:rPr lang="en-US"/>
            </a:br>
            <a:r>
              <a:rPr lang="en-US"/>
              <a:t> Descriptive Statistics:  Numerical Measures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71513" y="1223963"/>
            <a:ext cx="3968750" cy="528637"/>
          </a:xfrm>
          <a:noFill/>
          <a:ln/>
        </p:spPr>
        <p:txBody>
          <a:bodyPr/>
          <a:lstStyle/>
          <a:p>
            <a:r>
              <a:rPr lang="en-US"/>
              <a:t>Measures of Location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71513" y="1668463"/>
            <a:ext cx="5010150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Measures of Variability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 advAuto="1000"/>
      <p:bldP spid="513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39688"/>
            <a:ext cx="7772400" cy="839787"/>
          </a:xfrm>
          <a:noFill/>
          <a:ln/>
        </p:spPr>
        <p:txBody>
          <a:bodyPr/>
          <a:lstStyle/>
          <a:p>
            <a:r>
              <a:rPr lang="en-US"/>
              <a:t>80</a:t>
            </a:r>
            <a:r>
              <a:rPr lang="en-US" baseline="30000"/>
              <a:t>th</a:t>
            </a:r>
            <a:r>
              <a:rPr lang="en-US"/>
              <a:t> Percentile</a:t>
            </a:r>
          </a:p>
        </p:txBody>
      </p:sp>
      <p:sp>
        <p:nvSpPr>
          <p:cNvPr id="132256" name="Oval 1184"/>
          <p:cNvSpPr>
            <a:spLocks noChangeArrowheads="1"/>
          </p:cNvSpPr>
          <p:nvPr/>
        </p:nvSpPr>
        <p:spPr bwMode="auto">
          <a:xfrm>
            <a:off x="6477000" y="2330450"/>
            <a:ext cx="8636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260" name="AutoShape 1188"/>
          <p:cNvSpPr>
            <a:spLocks noChangeArrowheads="1"/>
          </p:cNvSpPr>
          <p:nvPr/>
        </p:nvSpPr>
        <p:spPr bwMode="auto">
          <a:xfrm rot="5400000">
            <a:off x="752475" y="1657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261" name="AutoShape 1189"/>
          <p:cNvSpPr>
            <a:spLocks noChangeArrowheads="1"/>
          </p:cNvSpPr>
          <p:nvPr/>
        </p:nvSpPr>
        <p:spPr bwMode="auto">
          <a:xfrm rot="5400000">
            <a:off x="752475" y="2076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262" name="AutoShape 1190"/>
          <p:cNvSpPr>
            <a:spLocks noChangeArrowheads="1"/>
          </p:cNvSpPr>
          <p:nvPr/>
        </p:nvSpPr>
        <p:spPr bwMode="auto">
          <a:xfrm rot="5400000">
            <a:off x="752475" y="24574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263" name="Rectangle 1191"/>
          <p:cNvSpPr>
            <a:spLocks noChangeArrowheads="1"/>
          </p:cNvSpPr>
          <p:nvPr/>
        </p:nvSpPr>
        <p:spPr bwMode="auto">
          <a:xfrm>
            <a:off x="2457450" y="1473200"/>
            <a:ext cx="43243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/100)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(80/100)70 = 56</a:t>
            </a:r>
          </a:p>
        </p:txBody>
      </p:sp>
      <p:sp>
        <p:nvSpPr>
          <p:cNvPr id="132264" name="Rectangle 1192"/>
          <p:cNvSpPr>
            <a:spLocks noChangeArrowheads="1"/>
          </p:cNvSpPr>
          <p:nvPr/>
        </p:nvSpPr>
        <p:spPr bwMode="auto">
          <a:xfrm>
            <a:off x="1619250" y="1930400"/>
            <a:ext cx="56959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Averaging the 56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and 57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data values:</a:t>
            </a:r>
          </a:p>
        </p:txBody>
      </p:sp>
      <p:sp>
        <p:nvSpPr>
          <p:cNvPr id="132265" name="Rectangle 1193"/>
          <p:cNvSpPr>
            <a:spLocks noChangeArrowheads="1"/>
          </p:cNvSpPr>
          <p:nvPr/>
        </p:nvSpPr>
        <p:spPr bwMode="auto">
          <a:xfrm>
            <a:off x="1981200" y="2349500"/>
            <a:ext cx="52387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80th Percentile = (535 + 549)/2 =   542</a:t>
            </a:r>
          </a:p>
        </p:txBody>
      </p:sp>
      <p:sp>
        <p:nvSpPr>
          <p:cNvPr id="132855" name="AutoShape 1783"/>
          <p:cNvSpPr>
            <a:spLocks noChangeArrowheads="1"/>
          </p:cNvSpPr>
          <p:nvPr/>
        </p:nvSpPr>
        <p:spPr bwMode="auto">
          <a:xfrm>
            <a:off x="2511425" y="5518150"/>
            <a:ext cx="4281488" cy="465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pic>
        <p:nvPicPr>
          <p:cNvPr id="132856" name="Picture 17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027363"/>
            <a:ext cx="7775575" cy="242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2258" name="Rectangle 1186"/>
          <p:cNvSpPr>
            <a:spLocks noChangeArrowheads="1"/>
          </p:cNvSpPr>
          <p:nvPr/>
        </p:nvSpPr>
        <p:spPr bwMode="auto">
          <a:xfrm>
            <a:off x="4546600" y="4718050"/>
            <a:ext cx="1549400" cy="3873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857" name="Rectangle 1785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2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2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3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2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22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13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256" grpId="0" animBg="1"/>
      <p:bldP spid="132260" grpId="0" animBg="1"/>
      <p:bldP spid="132261" grpId="0" animBg="1"/>
      <p:bldP spid="132262" grpId="0" animBg="1"/>
      <p:bldP spid="132263" grpId="0" autoUpdateAnimBg="0"/>
      <p:bldP spid="132264" grpId="0" autoUpdateAnimBg="0"/>
      <p:bldP spid="132265" grpId="0" autoUpdateAnimBg="0"/>
      <p:bldP spid="1322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690563" y="39688"/>
            <a:ext cx="7772400" cy="839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80</a:t>
            </a:r>
            <a:r>
              <a:rPr lang="en-US" sz="2800" baseline="300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Percentile</a:t>
            </a:r>
          </a:p>
        </p:txBody>
      </p:sp>
      <p:sp>
        <p:nvSpPr>
          <p:cNvPr id="156242" name="AutoShape 594"/>
          <p:cNvSpPr>
            <a:spLocks noChangeArrowheads="1"/>
          </p:cNvSpPr>
          <p:nvPr/>
        </p:nvSpPr>
        <p:spPr bwMode="auto">
          <a:xfrm rot="5400000">
            <a:off x="4633913" y="1670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244" name="AutoShape 596"/>
          <p:cNvSpPr>
            <a:spLocks noChangeArrowheads="1"/>
          </p:cNvSpPr>
          <p:nvPr/>
        </p:nvSpPr>
        <p:spPr bwMode="auto">
          <a:xfrm rot="5400000">
            <a:off x="728663" y="1670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245" name="Rectangle 597"/>
          <p:cNvSpPr>
            <a:spLocks noChangeArrowheads="1"/>
          </p:cNvSpPr>
          <p:nvPr/>
        </p:nvSpPr>
        <p:spPr bwMode="auto">
          <a:xfrm>
            <a:off x="1409700" y="1435100"/>
            <a:ext cx="22860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“At least 80% of the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items take on a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of 542 or less.”</a:t>
            </a:r>
          </a:p>
        </p:txBody>
      </p:sp>
      <p:sp>
        <p:nvSpPr>
          <p:cNvPr id="156246" name="Rectangle 598"/>
          <p:cNvSpPr>
            <a:spLocks noChangeArrowheads="1"/>
          </p:cNvSpPr>
          <p:nvPr/>
        </p:nvSpPr>
        <p:spPr bwMode="auto">
          <a:xfrm>
            <a:off x="5276850" y="1473200"/>
            <a:ext cx="23622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“At least 20% of the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items take on a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of 542 or more.”</a:t>
            </a:r>
          </a:p>
        </p:txBody>
      </p:sp>
      <p:sp>
        <p:nvSpPr>
          <p:cNvPr id="156247" name="Rectangle 599"/>
          <p:cNvSpPr>
            <a:spLocks noChangeArrowheads="1"/>
          </p:cNvSpPr>
          <p:nvPr/>
        </p:nvSpPr>
        <p:spPr bwMode="auto">
          <a:xfrm>
            <a:off x="1276350" y="2749550"/>
            <a:ext cx="2647950" cy="4953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56/70 = .8 or 80%</a:t>
            </a:r>
          </a:p>
        </p:txBody>
      </p:sp>
      <p:sp>
        <p:nvSpPr>
          <p:cNvPr id="156249" name="Rectangle 601"/>
          <p:cNvSpPr>
            <a:spLocks noChangeArrowheads="1"/>
          </p:cNvSpPr>
          <p:nvPr/>
        </p:nvSpPr>
        <p:spPr bwMode="auto">
          <a:xfrm>
            <a:off x="5181600" y="2749550"/>
            <a:ext cx="2571750" cy="495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14/70 = .2 or 20%</a:t>
            </a:r>
          </a:p>
        </p:txBody>
      </p:sp>
      <p:sp>
        <p:nvSpPr>
          <p:cNvPr id="156250" name="Freeform 602"/>
          <p:cNvSpPr>
            <a:spLocks/>
          </p:cNvSpPr>
          <p:nvPr/>
        </p:nvSpPr>
        <p:spPr bwMode="auto">
          <a:xfrm>
            <a:off x="7772400" y="2997200"/>
            <a:ext cx="933450" cy="2520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88" y="0"/>
              </a:cxn>
              <a:cxn ang="0">
                <a:pos x="588" y="1956"/>
              </a:cxn>
              <a:cxn ang="0">
                <a:pos x="420" y="1956"/>
              </a:cxn>
            </a:cxnLst>
            <a:rect l="0" t="0" r="r" b="b"/>
            <a:pathLst>
              <a:path w="588" h="1956">
                <a:moveTo>
                  <a:pt x="0" y="0"/>
                </a:moveTo>
                <a:lnTo>
                  <a:pt x="588" y="0"/>
                </a:lnTo>
                <a:lnTo>
                  <a:pt x="588" y="1956"/>
                </a:lnTo>
                <a:lnTo>
                  <a:pt x="420" y="1956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6251" name="Freeform 603"/>
          <p:cNvSpPr>
            <a:spLocks/>
          </p:cNvSpPr>
          <p:nvPr/>
        </p:nvSpPr>
        <p:spPr bwMode="auto">
          <a:xfrm>
            <a:off x="3924300" y="2997200"/>
            <a:ext cx="3810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2" y="0"/>
              </a:cxn>
              <a:cxn ang="0">
                <a:pos x="252" y="252"/>
              </a:cxn>
            </a:cxnLst>
            <a:rect l="0" t="0" r="r" b="b"/>
            <a:pathLst>
              <a:path w="252" h="252">
                <a:moveTo>
                  <a:pt x="0" y="0"/>
                </a:moveTo>
                <a:cubicBezTo>
                  <a:pt x="84" y="0"/>
                  <a:pt x="168" y="0"/>
                  <a:pt x="252" y="0"/>
                </a:cubicBezTo>
                <a:lnTo>
                  <a:pt x="252" y="25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6253" name="AutoShape 605"/>
          <p:cNvSpPr>
            <a:spLocks noChangeArrowheads="1"/>
          </p:cNvSpPr>
          <p:nvPr/>
        </p:nvSpPr>
        <p:spPr bwMode="auto">
          <a:xfrm rot="5400000">
            <a:off x="728663" y="2914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254" name="AutoShape 606"/>
          <p:cNvSpPr>
            <a:spLocks noChangeArrowheads="1"/>
          </p:cNvSpPr>
          <p:nvPr/>
        </p:nvSpPr>
        <p:spPr bwMode="auto">
          <a:xfrm rot="5400000">
            <a:off x="4605338" y="2914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23403" name="Picture 11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459163"/>
            <a:ext cx="7775575" cy="242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56248" name="Freeform 600"/>
          <p:cNvSpPr>
            <a:spLocks/>
          </p:cNvSpPr>
          <p:nvPr/>
        </p:nvSpPr>
        <p:spPr bwMode="auto">
          <a:xfrm>
            <a:off x="666750" y="3448050"/>
            <a:ext cx="7753350" cy="2063750"/>
          </a:xfrm>
          <a:custGeom>
            <a:avLst/>
            <a:gdLst/>
            <a:ahLst/>
            <a:cxnLst>
              <a:cxn ang="0">
                <a:pos x="4" y="1548"/>
              </a:cxn>
              <a:cxn ang="0">
                <a:pos x="0" y="0"/>
              </a:cxn>
              <a:cxn ang="0">
                <a:pos x="4860" y="0"/>
              </a:cxn>
              <a:cxn ang="0">
                <a:pos x="4852" y="1300"/>
              </a:cxn>
              <a:cxn ang="0">
                <a:pos x="2924" y="1300"/>
              </a:cxn>
              <a:cxn ang="0">
                <a:pos x="2924" y="1548"/>
              </a:cxn>
              <a:cxn ang="0">
                <a:pos x="4" y="1548"/>
              </a:cxn>
            </a:cxnLst>
            <a:rect l="0" t="0" r="r" b="b"/>
            <a:pathLst>
              <a:path w="4860" h="1548">
                <a:moveTo>
                  <a:pt x="4" y="1548"/>
                </a:moveTo>
                <a:lnTo>
                  <a:pt x="0" y="0"/>
                </a:lnTo>
                <a:lnTo>
                  <a:pt x="4860" y="0"/>
                </a:lnTo>
                <a:lnTo>
                  <a:pt x="4852" y="1300"/>
                </a:lnTo>
                <a:lnTo>
                  <a:pt x="2924" y="1300"/>
                </a:lnTo>
                <a:lnTo>
                  <a:pt x="2924" y="1548"/>
                </a:lnTo>
                <a:lnTo>
                  <a:pt x="4" y="1548"/>
                </a:lnTo>
                <a:close/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404" name="Rectangle 1196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6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6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300"/>
                                        <p:tgtEl>
                                          <p:spTgt spid="15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5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6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5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1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6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5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56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300"/>
                                        <p:tgtEl>
                                          <p:spTgt spid="15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5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242" grpId="0" animBg="1"/>
      <p:bldP spid="156244" grpId="0" animBg="1"/>
      <p:bldP spid="156245" grpId="0" autoUpdateAnimBg="0"/>
      <p:bldP spid="156246" grpId="0" autoUpdateAnimBg="0"/>
      <p:bldP spid="156247" grpId="0" animBg="1" autoUpdateAnimBg="0"/>
      <p:bldP spid="156249" grpId="0" animBg="1" autoUpdateAnimBg="0"/>
      <p:bldP spid="156250" grpId="0" animBg="1"/>
      <p:bldP spid="156251" grpId="0" animBg="1"/>
      <p:bldP spid="156253" grpId="0" animBg="1"/>
      <p:bldP spid="156254" grpId="0" animBg="1"/>
      <p:bldP spid="1562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3"/>
          <p:cNvSpPr>
            <a:spLocks noChangeArrowheads="1"/>
          </p:cNvSpPr>
          <p:nvPr/>
        </p:nvSpPr>
        <p:spPr bwMode="auto">
          <a:xfrm>
            <a:off x="641350" y="1141413"/>
            <a:ext cx="5226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Using Excel’s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Percentile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Function</a:t>
            </a:r>
          </a:p>
        </p:txBody>
      </p:sp>
      <p:sp>
        <p:nvSpPr>
          <p:cNvPr id="3" name="Text Box 604"/>
          <p:cNvSpPr txBox="1">
            <a:spLocks noChangeArrowheads="1"/>
          </p:cNvSpPr>
          <p:nvPr/>
        </p:nvSpPr>
        <p:spPr bwMode="auto">
          <a:xfrm>
            <a:off x="1147763" y="1576388"/>
            <a:ext cx="7115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formula Excel uses to compute the location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percentile is </a:t>
            </a:r>
          </a:p>
        </p:txBody>
      </p:sp>
      <p:grpSp>
        <p:nvGrpSpPr>
          <p:cNvPr id="4" name="Group 615"/>
          <p:cNvGrpSpPr>
            <a:grpSpLocks/>
          </p:cNvGrpSpPr>
          <p:nvPr/>
        </p:nvGrpSpPr>
        <p:grpSpPr bwMode="auto">
          <a:xfrm>
            <a:off x="2590800" y="2463800"/>
            <a:ext cx="3898900" cy="596900"/>
            <a:chOff x="1632" y="1552"/>
            <a:chExt cx="2456" cy="37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Rectangle 610"/>
            <p:cNvSpPr>
              <a:spLocks noChangeArrowheads="1"/>
            </p:cNvSpPr>
            <p:nvPr/>
          </p:nvSpPr>
          <p:spPr bwMode="auto">
            <a:xfrm>
              <a:off x="1632" y="1552"/>
              <a:ext cx="2456" cy="376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605"/>
            <p:cNvSpPr txBox="1">
              <a:spLocks noChangeArrowheads="1"/>
            </p:cNvSpPr>
            <p:nvPr/>
          </p:nvSpPr>
          <p:spPr bwMode="auto">
            <a:xfrm>
              <a:off x="1686" y="1593"/>
              <a:ext cx="2362" cy="28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L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/100)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+ (1 –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/100)</a:t>
              </a:r>
            </a:p>
          </p:txBody>
        </p:sp>
      </p:grpSp>
      <p:sp>
        <p:nvSpPr>
          <p:cNvPr id="7" name="Text Box 606"/>
          <p:cNvSpPr txBox="1">
            <a:spLocks noChangeArrowheads="1"/>
          </p:cNvSpPr>
          <p:nvPr/>
        </p:nvSpPr>
        <p:spPr bwMode="auto">
          <a:xfrm>
            <a:off x="1147763" y="3176588"/>
            <a:ext cx="67532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would compute the location of the 80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percentile for the apartment rent data as follows:</a:t>
            </a:r>
          </a:p>
        </p:txBody>
      </p:sp>
      <p:sp>
        <p:nvSpPr>
          <p:cNvPr id="8" name="Text Box 607"/>
          <p:cNvSpPr txBox="1">
            <a:spLocks noChangeArrowheads="1"/>
          </p:cNvSpPr>
          <p:nvPr/>
        </p:nvSpPr>
        <p:spPr bwMode="auto">
          <a:xfrm>
            <a:off x="1444625" y="4014788"/>
            <a:ext cx="6367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80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(80/100)70 + (1 – 80/100) = 56 + .2 = 56.2</a:t>
            </a:r>
          </a:p>
        </p:txBody>
      </p:sp>
      <p:sp>
        <p:nvSpPr>
          <p:cNvPr id="9" name="Text Box 608"/>
          <p:cNvSpPr txBox="1">
            <a:spLocks noChangeArrowheads="1"/>
          </p:cNvSpPr>
          <p:nvPr/>
        </p:nvSpPr>
        <p:spPr bwMode="auto">
          <a:xfrm>
            <a:off x="1147763" y="4535488"/>
            <a:ext cx="4016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80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percentile would be</a:t>
            </a:r>
          </a:p>
        </p:txBody>
      </p:sp>
      <p:sp>
        <p:nvSpPr>
          <p:cNvPr id="10" name="Text Box 609"/>
          <p:cNvSpPr txBox="1">
            <a:spLocks noChangeArrowheads="1"/>
          </p:cNvSpPr>
          <p:nvPr/>
        </p:nvSpPr>
        <p:spPr bwMode="auto">
          <a:xfrm>
            <a:off x="1952625" y="5018088"/>
            <a:ext cx="526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535 + .2(549 - 535) = 535 + 2.8 =  537.8</a:t>
            </a:r>
          </a:p>
        </p:txBody>
      </p:sp>
      <p:sp>
        <p:nvSpPr>
          <p:cNvPr id="11" name="AutoShape 611"/>
          <p:cNvSpPr>
            <a:spLocks noChangeArrowheads="1"/>
          </p:cNvSpPr>
          <p:nvPr/>
        </p:nvSpPr>
        <p:spPr bwMode="auto">
          <a:xfrm rot="5400000">
            <a:off x="746125" y="1714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612"/>
          <p:cNvSpPr>
            <a:spLocks noChangeArrowheads="1"/>
          </p:cNvSpPr>
          <p:nvPr/>
        </p:nvSpPr>
        <p:spPr bwMode="auto">
          <a:xfrm rot="5400000">
            <a:off x="746125" y="3308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613"/>
          <p:cNvSpPr>
            <a:spLocks noChangeArrowheads="1"/>
          </p:cNvSpPr>
          <p:nvPr/>
        </p:nvSpPr>
        <p:spPr bwMode="auto">
          <a:xfrm rot="5400000">
            <a:off x="746125" y="4686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614"/>
          <p:cNvSpPr>
            <a:spLocks noChangeArrowheads="1"/>
          </p:cNvSpPr>
          <p:nvPr/>
        </p:nvSpPr>
        <p:spPr bwMode="auto">
          <a:xfrm>
            <a:off x="6297613" y="4984750"/>
            <a:ext cx="9398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04"/>
          <p:cNvSpPr>
            <a:spLocks noChangeArrowheads="1"/>
          </p:cNvSpPr>
          <p:nvPr/>
        </p:nvSpPr>
        <p:spPr bwMode="auto">
          <a:xfrm>
            <a:off x="6731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 Rank and Percentile Tool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Compute Percentiles and Quartiles</a:t>
            </a:r>
          </a:p>
        </p:txBody>
      </p:sp>
      <p:sp>
        <p:nvSpPr>
          <p:cNvPr id="16" name="AutoShape 1205"/>
          <p:cNvSpPr>
            <a:spLocks noChangeArrowheads="1"/>
          </p:cNvSpPr>
          <p:nvPr/>
        </p:nvSpPr>
        <p:spPr bwMode="auto">
          <a:xfrm>
            <a:off x="1295400" y="5586188"/>
            <a:ext cx="6567488" cy="5111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interpolates over the interval from 0 to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9395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nimBg="1"/>
      <p:bldP spid="12" grpId="0" animBg="1"/>
      <p:bldP spid="13" grpId="0" animBg="1"/>
      <p:bldP spid="14" grpId="0" animBg="1"/>
      <p:bldP spid="16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91"/>
          <p:cNvSpPr>
            <a:spLocks noChangeArrowheads="1"/>
          </p:cNvSpPr>
          <p:nvPr/>
        </p:nvSpPr>
        <p:spPr bwMode="auto">
          <a:xfrm>
            <a:off x="641350" y="1155700"/>
            <a:ext cx="434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 Formula Worksheet</a:t>
            </a:r>
          </a:p>
        </p:txBody>
      </p:sp>
      <p:sp>
        <p:nvSpPr>
          <p:cNvPr id="4" name="Text Box 604"/>
          <p:cNvSpPr txBox="1">
            <a:spLocks noChangeArrowheads="1"/>
          </p:cNvSpPr>
          <p:nvPr/>
        </p:nvSpPr>
        <p:spPr bwMode="auto">
          <a:xfrm>
            <a:off x="1654175" y="43084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sp>
        <p:nvSpPr>
          <p:cNvPr id="7" name="AutoShape 1197"/>
          <p:cNvSpPr>
            <a:spLocks noChangeArrowheads="1"/>
          </p:cNvSpPr>
          <p:nvPr/>
        </p:nvSpPr>
        <p:spPr bwMode="auto">
          <a:xfrm rot="5400000">
            <a:off x="962025" y="3016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199"/>
          <p:cNvSpPr>
            <a:spLocks noChangeArrowheads="1"/>
          </p:cNvSpPr>
          <p:nvPr/>
        </p:nvSpPr>
        <p:spPr bwMode="auto">
          <a:xfrm>
            <a:off x="6731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 Rank and Percentile Tool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Compute Percentiles and Quartiles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1238250" y="1920875"/>
            <a:ext cx="6380163" cy="2405063"/>
            <a:chOff x="1238250" y="1920875"/>
            <a:chExt cx="6380163" cy="2405063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38250" y="1930400"/>
              <a:ext cx="63627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38250" y="1930400"/>
              <a:ext cx="6362700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701005" y="1930400"/>
              <a:ext cx="5897223" cy="2936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238250" y="2224088"/>
              <a:ext cx="471488" cy="603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709738" y="2224088"/>
              <a:ext cx="5873750" cy="603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38250" y="2809875"/>
              <a:ext cx="471488" cy="3095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692275" y="2809875"/>
              <a:ext cx="839788" cy="3095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514600" y="2809875"/>
              <a:ext cx="1136650" cy="30956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633788" y="2809875"/>
              <a:ext cx="349250" cy="3095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3965575" y="2817813"/>
              <a:ext cx="3617913" cy="3016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238250" y="3103563"/>
              <a:ext cx="471488" cy="11890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692275" y="3103563"/>
              <a:ext cx="839788" cy="11890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2514600" y="3103563"/>
              <a:ext cx="1136650" cy="11890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651250" y="3103563"/>
              <a:ext cx="3940175" cy="11890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043113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003550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738563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5570989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412875" y="2533650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1779588" y="2241550"/>
              <a:ext cx="7683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1831975" y="2533650"/>
              <a:ext cx="6635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2636838" y="2241550"/>
              <a:ext cx="10493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654300" y="2533650"/>
              <a:ext cx="9445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4890404" y="2533650"/>
              <a:ext cx="3492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5149393" y="2498725"/>
              <a:ext cx="2444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5292042" y="2533650"/>
              <a:ext cx="13112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Percentile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1412875" y="28273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2060575" y="28273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2898775" y="2827338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4017963" y="2827338"/>
              <a:ext cx="32131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=PERCENTILE.INC(B2:B71,.8)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7216775" y="28273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1412875" y="31194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2060575" y="31194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2898775" y="3119438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6778625" y="31194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66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7216775" y="31194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1412875" y="3413125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2060575" y="3413125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2898775" y="3413125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6778625" y="3413125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66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7216775" y="3413125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1412875" y="37068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2060575" y="37068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898775" y="3706813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1412875" y="39989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2060575" y="39989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2898775" y="3998913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1238250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1692275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2514600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337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65575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68849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75834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1238250" y="1930400"/>
              <a:ext cx="1588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1238250" y="1920875"/>
              <a:ext cx="17463" cy="2379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4"/>
            <p:cNvSpPr>
              <a:spLocks noChangeShapeType="1"/>
            </p:cNvSpPr>
            <p:nvPr/>
          </p:nvSpPr>
          <p:spPr bwMode="auto">
            <a:xfrm>
              <a:off x="1692275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1692275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6"/>
            <p:cNvSpPr>
              <a:spLocks noChangeShapeType="1"/>
            </p:cNvSpPr>
            <p:nvPr/>
          </p:nvSpPr>
          <p:spPr bwMode="auto">
            <a:xfrm>
              <a:off x="2514600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2514600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8"/>
            <p:cNvSpPr>
              <a:spLocks noChangeShapeType="1"/>
            </p:cNvSpPr>
            <p:nvPr/>
          </p:nvSpPr>
          <p:spPr bwMode="auto">
            <a:xfrm>
              <a:off x="3633788" y="192881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3633788" y="194786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0"/>
            <p:cNvSpPr>
              <a:spLocks noChangeShapeType="1"/>
            </p:cNvSpPr>
            <p:nvPr/>
          </p:nvSpPr>
          <p:spPr bwMode="auto">
            <a:xfrm>
              <a:off x="3965575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3965575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4"/>
            <p:cNvSpPr>
              <a:spLocks noChangeShapeType="1"/>
            </p:cNvSpPr>
            <p:nvPr/>
          </p:nvSpPr>
          <p:spPr bwMode="auto">
            <a:xfrm>
              <a:off x="7583488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7593013" y="1938338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6"/>
            <p:cNvSpPr>
              <a:spLocks noChangeShapeType="1"/>
            </p:cNvSpPr>
            <p:nvPr/>
          </p:nvSpPr>
          <p:spPr bwMode="auto">
            <a:xfrm>
              <a:off x="1255713" y="193040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1255713" y="193040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8"/>
            <p:cNvSpPr>
              <a:spLocks noChangeShapeType="1"/>
            </p:cNvSpPr>
            <p:nvPr/>
          </p:nvSpPr>
          <p:spPr bwMode="auto">
            <a:xfrm>
              <a:off x="1255713" y="2224088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1255713" y="2224088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0"/>
            <p:cNvSpPr>
              <a:spLocks noChangeShapeType="1"/>
            </p:cNvSpPr>
            <p:nvPr/>
          </p:nvSpPr>
          <p:spPr bwMode="auto">
            <a:xfrm>
              <a:off x="1255713" y="2809875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1255713" y="2809875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>
              <a:off x="1255713" y="3103563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1255713" y="3103563"/>
              <a:ext cx="6362700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4"/>
            <p:cNvSpPr>
              <a:spLocks noChangeShapeType="1"/>
            </p:cNvSpPr>
            <p:nvPr/>
          </p:nvSpPr>
          <p:spPr bwMode="auto">
            <a:xfrm>
              <a:off x="1255713" y="3395663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1255713" y="3395663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6"/>
            <p:cNvSpPr>
              <a:spLocks noChangeShapeType="1"/>
            </p:cNvSpPr>
            <p:nvPr/>
          </p:nvSpPr>
          <p:spPr bwMode="auto">
            <a:xfrm>
              <a:off x="1255713" y="368935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1255713" y="368935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8"/>
            <p:cNvSpPr>
              <a:spLocks noChangeShapeType="1"/>
            </p:cNvSpPr>
            <p:nvPr/>
          </p:nvSpPr>
          <p:spPr bwMode="auto">
            <a:xfrm>
              <a:off x="1255713" y="398145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1255713" y="398145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0"/>
            <p:cNvSpPr>
              <a:spLocks noChangeShapeType="1"/>
            </p:cNvSpPr>
            <p:nvPr/>
          </p:nvSpPr>
          <p:spPr bwMode="auto">
            <a:xfrm>
              <a:off x="1255713" y="4275138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1255713" y="4275138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ight Triangle 97"/>
            <p:cNvSpPr/>
            <p:nvPr/>
          </p:nvSpPr>
          <p:spPr bwMode="auto">
            <a:xfrm flipH="1">
              <a:off x="1255713" y="1939130"/>
              <a:ext cx="425450" cy="272257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6" name="AutoShape 607"/>
          <p:cNvSpPr>
            <a:spLocks noChangeArrowheads="1"/>
          </p:cNvSpPr>
          <p:nvPr/>
        </p:nvSpPr>
        <p:spPr bwMode="auto">
          <a:xfrm>
            <a:off x="5956300" y="1143000"/>
            <a:ext cx="2209800" cy="533400"/>
          </a:xfrm>
          <a:prstGeom prst="wedgeRoundRectCallout">
            <a:avLst>
              <a:gd name="adj1" fmla="val -1940"/>
              <a:gd name="adj2" fmla="val 269940"/>
              <a:gd name="adj3" fmla="val 16667"/>
            </a:avLst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80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percentile</a:t>
            </a:r>
          </a:p>
        </p:txBody>
      </p:sp>
      <p:sp>
        <p:nvSpPr>
          <p:cNvPr id="5" name="AutoShape 606"/>
          <p:cNvSpPr>
            <a:spLocks noChangeArrowheads="1"/>
          </p:cNvSpPr>
          <p:nvPr/>
        </p:nvSpPr>
        <p:spPr bwMode="auto">
          <a:xfrm>
            <a:off x="5738813" y="3527425"/>
            <a:ext cx="2732087" cy="1208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It is not necessary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put the data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ascending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291668332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25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nimBg="1"/>
      <p:bldP spid="6" grpId="0" animBg="1" autoUpdateAnimBg="0"/>
      <p:bldP spid="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1"/>
          <p:cNvSpPr>
            <a:spLocks noChangeArrowheads="1"/>
          </p:cNvSpPr>
          <p:nvPr/>
        </p:nvSpPr>
        <p:spPr bwMode="auto">
          <a:xfrm>
            <a:off x="641350" y="1155700"/>
            <a:ext cx="434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 Value Worksheet</a:t>
            </a:r>
          </a:p>
        </p:txBody>
      </p:sp>
      <p:sp>
        <p:nvSpPr>
          <p:cNvPr id="4" name="Text Box 1186"/>
          <p:cNvSpPr txBox="1">
            <a:spLocks noChangeArrowheads="1"/>
          </p:cNvSpPr>
          <p:nvPr/>
        </p:nvSpPr>
        <p:spPr bwMode="auto">
          <a:xfrm>
            <a:off x="1654175" y="43084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sp>
        <p:nvSpPr>
          <p:cNvPr id="5" name="AutoShape 1187"/>
          <p:cNvSpPr>
            <a:spLocks noChangeArrowheads="1"/>
          </p:cNvSpPr>
          <p:nvPr/>
        </p:nvSpPr>
        <p:spPr bwMode="auto">
          <a:xfrm rot="5400000">
            <a:off x="962025" y="30162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90"/>
          <p:cNvSpPr>
            <a:spLocks noChangeArrowheads="1"/>
          </p:cNvSpPr>
          <p:nvPr/>
        </p:nvSpPr>
        <p:spPr bwMode="auto">
          <a:xfrm>
            <a:off x="6731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 Rank and Percentile Tool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to Compute Percentiles and Quartiles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38250" y="1920875"/>
            <a:ext cx="6380163" cy="2405063"/>
            <a:chOff x="1238250" y="1920875"/>
            <a:chExt cx="6380163" cy="2405063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38250" y="1930400"/>
              <a:ext cx="6362700" cy="2362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238250" y="1930400"/>
              <a:ext cx="6362700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701005" y="1930400"/>
              <a:ext cx="5897223" cy="29368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238250" y="2224088"/>
              <a:ext cx="471488" cy="6032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709738" y="2224088"/>
              <a:ext cx="5873750" cy="6032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38250" y="2809875"/>
              <a:ext cx="471488" cy="309563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692275" y="2809875"/>
              <a:ext cx="839788" cy="3095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2514600" y="2809875"/>
              <a:ext cx="1136650" cy="309563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33788" y="2809875"/>
              <a:ext cx="349250" cy="309563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965575" y="2817813"/>
              <a:ext cx="3617913" cy="30162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238250" y="3103563"/>
              <a:ext cx="471488" cy="11890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1692275" y="3103563"/>
              <a:ext cx="839788" cy="11890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514600" y="3103563"/>
              <a:ext cx="1136650" cy="1189038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651250" y="3103563"/>
              <a:ext cx="3940175" cy="11890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043113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003550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738563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570989" y="1947863"/>
              <a:ext cx="2619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412875" y="2533650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1779588" y="2241550"/>
              <a:ext cx="7683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1831975" y="2533650"/>
              <a:ext cx="6635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636838" y="2241550"/>
              <a:ext cx="104933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654300" y="2533650"/>
              <a:ext cx="94456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890404" y="2533650"/>
              <a:ext cx="349250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149393" y="2498725"/>
              <a:ext cx="244475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5292042" y="2533650"/>
              <a:ext cx="13112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Percentile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412875" y="28273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060575" y="28273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898775" y="2827338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5376863" y="2827338"/>
              <a:ext cx="5770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537.8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7216775" y="28273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412875" y="31194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060575" y="3119438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898775" y="3119438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778625" y="31194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66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7216775" y="3119438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412875" y="3413125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060575" y="3413125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898775" y="3413125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778625" y="3413125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660033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7216775" y="3413125"/>
              <a:ext cx="17462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1412875" y="37068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060575" y="37068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2898775" y="3706813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1412875" y="39989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060575" y="3998913"/>
              <a:ext cx="227013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898775" y="3998913"/>
              <a:ext cx="471488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238250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692275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514600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36337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965575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68849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7583488" y="19304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1238250" y="1930400"/>
              <a:ext cx="1588" cy="23622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1238250" y="1920875"/>
              <a:ext cx="17463" cy="23796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1692275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692275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>
              <a:off x="2514600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514600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3633788" y="192881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633788" y="194786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3965575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3965575" y="1928813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7583488" y="1947863"/>
              <a:ext cx="1588" cy="23447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7593013" y="1938338"/>
              <a:ext cx="17463" cy="236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1255713" y="193040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1255713" y="193040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1255713" y="2224088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1255713" y="2224088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>
              <a:off x="1255713" y="2809875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1255713" y="2809875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>
              <a:off x="1255713" y="3103563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1255713" y="3103563"/>
              <a:ext cx="6362700" cy="158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>
              <a:off x="1255713" y="3395663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5"/>
            <p:cNvSpPr>
              <a:spLocks noChangeArrowheads="1"/>
            </p:cNvSpPr>
            <p:nvPr/>
          </p:nvSpPr>
          <p:spPr bwMode="auto">
            <a:xfrm>
              <a:off x="1255713" y="3395663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6"/>
            <p:cNvSpPr>
              <a:spLocks noChangeShapeType="1"/>
            </p:cNvSpPr>
            <p:nvPr/>
          </p:nvSpPr>
          <p:spPr bwMode="auto">
            <a:xfrm>
              <a:off x="1255713" y="368935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7"/>
            <p:cNvSpPr>
              <a:spLocks noChangeArrowheads="1"/>
            </p:cNvSpPr>
            <p:nvPr/>
          </p:nvSpPr>
          <p:spPr bwMode="auto">
            <a:xfrm>
              <a:off x="1255713" y="368935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8"/>
            <p:cNvSpPr>
              <a:spLocks noChangeShapeType="1"/>
            </p:cNvSpPr>
            <p:nvPr/>
          </p:nvSpPr>
          <p:spPr bwMode="auto">
            <a:xfrm>
              <a:off x="1255713" y="3981450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9"/>
            <p:cNvSpPr>
              <a:spLocks noChangeArrowheads="1"/>
            </p:cNvSpPr>
            <p:nvPr/>
          </p:nvSpPr>
          <p:spPr bwMode="auto">
            <a:xfrm>
              <a:off x="1255713" y="3981450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90"/>
            <p:cNvSpPr>
              <a:spLocks noChangeShapeType="1"/>
            </p:cNvSpPr>
            <p:nvPr/>
          </p:nvSpPr>
          <p:spPr bwMode="auto">
            <a:xfrm>
              <a:off x="1255713" y="4275138"/>
              <a:ext cx="63452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1255713" y="4275138"/>
              <a:ext cx="63627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ight Triangle 90"/>
            <p:cNvSpPr/>
            <p:nvPr/>
          </p:nvSpPr>
          <p:spPr bwMode="auto">
            <a:xfrm flipH="1">
              <a:off x="1255713" y="1939130"/>
              <a:ext cx="425450" cy="272257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7" name="Rectangle 1191"/>
          <p:cNvSpPr>
            <a:spLocks noChangeArrowheads="1"/>
          </p:cNvSpPr>
          <p:nvPr/>
        </p:nvSpPr>
        <p:spPr bwMode="auto">
          <a:xfrm>
            <a:off x="5105400" y="2799556"/>
            <a:ext cx="1089025" cy="31591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4881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8113"/>
            <a:ext cx="7772400" cy="630237"/>
          </a:xfrm>
          <a:noFill/>
          <a:ln/>
        </p:spPr>
        <p:txBody>
          <a:bodyPr/>
          <a:lstStyle/>
          <a:p>
            <a:r>
              <a:rPr lang="en-US"/>
              <a:t>Quartiles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 rot="5400000">
            <a:off x="460375" y="1193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rot="5400000">
            <a:off x="460375" y="1670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rot="5400000">
            <a:off x="460375" y="2133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 rot="5400000">
            <a:off x="460375" y="2603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080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Quartiles are specific percentiles.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74650" y="1524000"/>
            <a:ext cx="53149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First Quartile = 25th Percentile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41350" y="1981200"/>
            <a:ext cx="67056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Second Quartile = 50th Percentile = Median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438150" y="2406650"/>
            <a:ext cx="533400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Third Quartile = 75th Percentile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utoUpdateAnimBg="0"/>
      <p:bldP spid="16393" grpId="0" autoUpdateAnimBg="0"/>
      <p:bldP spid="16394" grpId="0" autoUpdateAnimBg="0"/>
      <p:bldP spid="1639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42875"/>
            <a:ext cx="7772400" cy="636588"/>
          </a:xfrm>
          <a:noFill/>
          <a:ln/>
        </p:spPr>
        <p:txBody>
          <a:bodyPr/>
          <a:lstStyle/>
          <a:p>
            <a:r>
              <a:rPr lang="en-US"/>
              <a:t>Third Quartile</a:t>
            </a:r>
          </a:p>
        </p:txBody>
      </p:sp>
      <p:sp>
        <p:nvSpPr>
          <p:cNvPr id="133280" name="Oval 1184"/>
          <p:cNvSpPr>
            <a:spLocks noChangeArrowheads="1"/>
          </p:cNvSpPr>
          <p:nvPr/>
        </p:nvSpPr>
        <p:spPr bwMode="auto">
          <a:xfrm>
            <a:off x="5410200" y="2374900"/>
            <a:ext cx="842963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4" name="AutoShape 1188"/>
          <p:cNvSpPr>
            <a:spLocks noChangeArrowheads="1"/>
          </p:cNvSpPr>
          <p:nvPr/>
        </p:nvSpPr>
        <p:spPr bwMode="auto">
          <a:xfrm rot="5400000">
            <a:off x="752475" y="1682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5" name="AutoShape 1189"/>
          <p:cNvSpPr>
            <a:spLocks noChangeArrowheads="1"/>
          </p:cNvSpPr>
          <p:nvPr/>
        </p:nvSpPr>
        <p:spPr bwMode="auto">
          <a:xfrm rot="5400000">
            <a:off x="752475" y="2101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7" name="Rectangle 1191"/>
          <p:cNvSpPr>
            <a:spLocks noChangeArrowheads="1"/>
          </p:cNvSpPr>
          <p:nvPr/>
        </p:nvSpPr>
        <p:spPr bwMode="auto">
          <a:xfrm>
            <a:off x="2286000" y="1536700"/>
            <a:ext cx="45529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 = 75th percentile</a:t>
            </a:r>
          </a:p>
        </p:txBody>
      </p:sp>
      <p:sp>
        <p:nvSpPr>
          <p:cNvPr id="133288" name="Rectangle 1192"/>
          <p:cNvSpPr>
            <a:spLocks noChangeArrowheads="1"/>
          </p:cNvSpPr>
          <p:nvPr/>
        </p:nvSpPr>
        <p:spPr bwMode="auto">
          <a:xfrm>
            <a:off x="2076450" y="1974850"/>
            <a:ext cx="50292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=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/100)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(75/100)70 = 52.5 = 53</a:t>
            </a:r>
          </a:p>
        </p:txBody>
      </p:sp>
      <p:sp>
        <p:nvSpPr>
          <p:cNvPr id="133289" name="Rectangle 1193"/>
          <p:cNvSpPr>
            <a:spLocks noChangeArrowheads="1"/>
          </p:cNvSpPr>
          <p:nvPr/>
        </p:nvSpPr>
        <p:spPr bwMode="auto">
          <a:xfrm>
            <a:off x="3048000" y="2432050"/>
            <a:ext cx="318135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 =   525</a:t>
            </a:r>
          </a:p>
        </p:txBody>
      </p:sp>
      <p:sp>
        <p:nvSpPr>
          <p:cNvPr id="133879" name="AutoShape 1783"/>
          <p:cNvSpPr>
            <a:spLocks noChangeArrowheads="1"/>
          </p:cNvSpPr>
          <p:nvPr/>
        </p:nvSpPr>
        <p:spPr bwMode="auto">
          <a:xfrm>
            <a:off x="2511425" y="5530850"/>
            <a:ext cx="4281488" cy="465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pic>
        <p:nvPicPr>
          <p:cNvPr id="133880" name="Picture 17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713" y="2970213"/>
            <a:ext cx="7902575" cy="251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3283" name="Rectangle 1187"/>
          <p:cNvSpPr>
            <a:spLocks noChangeArrowheads="1"/>
          </p:cNvSpPr>
          <p:nvPr/>
        </p:nvSpPr>
        <p:spPr bwMode="auto">
          <a:xfrm>
            <a:off x="2178050" y="4724400"/>
            <a:ext cx="819150" cy="3746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81" name="Rectangle 1785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33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33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3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33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0" grpId="0" animBg="1"/>
      <p:bldP spid="133284" grpId="0" animBg="1"/>
      <p:bldP spid="133285" grpId="0" animBg="1"/>
      <p:bldP spid="133287" grpId="0" autoUpdateAnimBg="0"/>
      <p:bldP spid="133288" grpId="0" autoUpdateAnimBg="0"/>
      <p:bldP spid="133289" grpId="0" autoUpdateAnimBg="0"/>
      <p:bldP spid="13328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1"/>
          <p:cNvSpPr>
            <a:spLocks noChangeArrowheads="1"/>
          </p:cNvSpPr>
          <p:nvPr/>
        </p:nvSpPr>
        <p:spPr bwMode="auto">
          <a:xfrm>
            <a:off x="641350" y="1155700"/>
            <a:ext cx="5226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Using Excel’s </a:t>
            </a:r>
            <a:r>
              <a:rPr lang="en-US" sz="2400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QUARTILE.INC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Function</a:t>
            </a:r>
          </a:p>
        </p:txBody>
      </p:sp>
      <p:sp>
        <p:nvSpPr>
          <p:cNvPr id="3" name="Text Box 592"/>
          <p:cNvSpPr txBox="1">
            <a:spLocks noChangeArrowheads="1"/>
          </p:cNvSpPr>
          <p:nvPr/>
        </p:nvSpPr>
        <p:spPr bwMode="auto">
          <a:xfrm>
            <a:off x="1147763" y="1576388"/>
            <a:ext cx="712311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computes the locations of the 1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2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and 3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quartiles by first converting the quartiles to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percentiles and then using the following formula to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compute the location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) of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 percentile: </a:t>
            </a:r>
          </a:p>
        </p:txBody>
      </p:sp>
      <p:grpSp>
        <p:nvGrpSpPr>
          <p:cNvPr id="4" name="Group 593"/>
          <p:cNvGrpSpPr>
            <a:grpSpLocks/>
          </p:cNvGrpSpPr>
          <p:nvPr/>
        </p:nvGrpSpPr>
        <p:grpSpPr bwMode="auto">
          <a:xfrm>
            <a:off x="2590800" y="3213100"/>
            <a:ext cx="3898900" cy="596900"/>
            <a:chOff x="1632" y="1552"/>
            <a:chExt cx="2456" cy="376"/>
          </a:xfrm>
        </p:grpSpPr>
        <p:sp>
          <p:nvSpPr>
            <p:cNvPr id="5" name="Rectangle 594"/>
            <p:cNvSpPr>
              <a:spLocks noChangeArrowheads="1"/>
            </p:cNvSpPr>
            <p:nvPr/>
          </p:nvSpPr>
          <p:spPr bwMode="auto">
            <a:xfrm>
              <a:off x="1632" y="1552"/>
              <a:ext cx="2456" cy="376"/>
            </a:xfrm>
            <a:prstGeom prst="rect">
              <a:avLst/>
            </a:prstGeom>
            <a:gradFill rotWithShape="0">
              <a:gsLst>
                <a:gs pos="0">
                  <a:srgbClr val="006699">
                    <a:gamma/>
                    <a:shade val="46275"/>
                    <a:invGamma/>
                  </a:srgbClr>
                </a:gs>
                <a:gs pos="5000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95"/>
            <p:cNvSpPr txBox="1">
              <a:spLocks noChangeArrowheads="1"/>
            </p:cNvSpPr>
            <p:nvPr/>
          </p:nvSpPr>
          <p:spPr bwMode="auto">
            <a:xfrm>
              <a:off x="1686" y="1593"/>
              <a:ext cx="23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L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= 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/100)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+ (1 –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/100)</a:t>
              </a:r>
            </a:p>
          </p:txBody>
        </p:sp>
      </p:grpSp>
      <p:sp>
        <p:nvSpPr>
          <p:cNvPr id="7" name="Text Box 596"/>
          <p:cNvSpPr txBox="1">
            <a:spLocks noChangeArrowheads="1"/>
          </p:cNvSpPr>
          <p:nvPr/>
        </p:nvSpPr>
        <p:spPr bwMode="auto">
          <a:xfrm>
            <a:off x="1147763" y="3875088"/>
            <a:ext cx="7172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would compute the location of the 3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quartile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(75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percentile) for the rent data as follows:</a:t>
            </a:r>
          </a:p>
        </p:txBody>
      </p:sp>
      <p:sp>
        <p:nvSpPr>
          <p:cNvPr id="8" name="Text Box 597"/>
          <p:cNvSpPr txBox="1">
            <a:spLocks noChangeArrowheads="1"/>
          </p:cNvSpPr>
          <p:nvPr/>
        </p:nvSpPr>
        <p:spPr bwMode="auto">
          <a:xfrm>
            <a:off x="1266825" y="4687888"/>
            <a:ext cx="690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L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75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= (75/100)70 + (1 – 75/100) = 52.5 + .25 = 52.75</a:t>
            </a:r>
          </a:p>
        </p:txBody>
      </p:sp>
      <p:sp>
        <p:nvSpPr>
          <p:cNvPr id="9" name="Text Box 598"/>
          <p:cNvSpPr txBox="1">
            <a:spLocks noChangeArrowheads="1"/>
          </p:cNvSpPr>
          <p:nvPr/>
        </p:nvSpPr>
        <p:spPr bwMode="auto">
          <a:xfrm>
            <a:off x="1147763" y="5170488"/>
            <a:ext cx="3603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3</a:t>
            </a:r>
            <a:r>
              <a:rPr lang="en-US" sz="24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quartile would be</a:t>
            </a:r>
          </a:p>
        </p:txBody>
      </p:sp>
      <p:sp>
        <p:nvSpPr>
          <p:cNvPr id="10" name="Text Box 599"/>
          <p:cNvSpPr txBox="1">
            <a:spLocks noChangeArrowheads="1"/>
          </p:cNvSpPr>
          <p:nvPr/>
        </p:nvSpPr>
        <p:spPr bwMode="auto">
          <a:xfrm>
            <a:off x="1952625" y="5640388"/>
            <a:ext cx="541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515 + .75(525 - 515) = 515 + 7.5 =  522.5</a:t>
            </a:r>
          </a:p>
        </p:txBody>
      </p:sp>
      <p:sp>
        <p:nvSpPr>
          <p:cNvPr id="11" name="AutoShape 600"/>
          <p:cNvSpPr>
            <a:spLocks noChangeArrowheads="1"/>
          </p:cNvSpPr>
          <p:nvPr/>
        </p:nvSpPr>
        <p:spPr bwMode="auto">
          <a:xfrm rot="5400000">
            <a:off x="746125" y="1714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601"/>
          <p:cNvSpPr>
            <a:spLocks noChangeArrowheads="1"/>
          </p:cNvSpPr>
          <p:nvPr/>
        </p:nvSpPr>
        <p:spPr bwMode="auto">
          <a:xfrm rot="5400000">
            <a:off x="746125" y="4006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602"/>
          <p:cNvSpPr>
            <a:spLocks noChangeArrowheads="1"/>
          </p:cNvSpPr>
          <p:nvPr/>
        </p:nvSpPr>
        <p:spPr bwMode="auto">
          <a:xfrm rot="5400000">
            <a:off x="746125" y="5321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603"/>
          <p:cNvSpPr>
            <a:spLocks noChangeArrowheads="1"/>
          </p:cNvSpPr>
          <p:nvPr/>
        </p:nvSpPr>
        <p:spPr bwMode="auto">
          <a:xfrm>
            <a:off x="6451600" y="5594350"/>
            <a:ext cx="9398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04"/>
          <p:cNvSpPr>
            <a:spLocks noChangeArrowheads="1"/>
          </p:cNvSpPr>
          <p:nvPr/>
        </p:nvSpPr>
        <p:spPr bwMode="auto">
          <a:xfrm>
            <a:off x="690563" y="142875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</a:t>
            </a:r>
          </a:p>
        </p:txBody>
      </p:sp>
    </p:spTree>
    <p:extLst>
      <p:ext uri="{BB962C8B-B14F-4D97-AF65-F5344CB8AC3E}">
        <p14:creationId xmlns:p14="http://schemas.microsoft.com/office/powerpoint/2010/main" val="1299522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nimBg="1"/>
      <p:bldP spid="12" grpId="0" animBg="1"/>
      <p:bldP spid="1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91"/>
          <p:cNvSpPr>
            <a:spLocks noChangeArrowheads="1"/>
          </p:cNvSpPr>
          <p:nvPr/>
        </p:nvSpPr>
        <p:spPr bwMode="auto">
          <a:xfrm>
            <a:off x="641350" y="1155700"/>
            <a:ext cx="434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 Formula Worksheet</a:t>
            </a:r>
          </a:p>
        </p:txBody>
      </p:sp>
      <p:sp>
        <p:nvSpPr>
          <p:cNvPr id="4" name="Text Box 592"/>
          <p:cNvSpPr txBox="1">
            <a:spLocks noChangeArrowheads="1"/>
          </p:cNvSpPr>
          <p:nvPr/>
        </p:nvSpPr>
        <p:spPr bwMode="auto">
          <a:xfrm>
            <a:off x="1666875" y="43973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sp>
        <p:nvSpPr>
          <p:cNvPr id="6" name="Rectangle 1188"/>
          <p:cNvSpPr>
            <a:spLocks noChangeArrowheads="1"/>
          </p:cNvSpPr>
          <p:nvPr/>
        </p:nvSpPr>
        <p:spPr bwMode="auto">
          <a:xfrm>
            <a:off x="690563" y="142875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</a:t>
            </a:r>
          </a:p>
        </p:txBody>
      </p:sp>
      <p:sp>
        <p:nvSpPr>
          <p:cNvPr id="8" name="AutoShape 1779"/>
          <p:cNvSpPr>
            <a:spLocks noChangeArrowheads="1"/>
          </p:cNvSpPr>
          <p:nvPr/>
        </p:nvSpPr>
        <p:spPr bwMode="auto">
          <a:xfrm rot="5400000">
            <a:off x="949325" y="3054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238250" y="1905000"/>
            <a:ext cx="6405563" cy="2511426"/>
            <a:chOff x="1238250" y="1905000"/>
            <a:chExt cx="6405563" cy="251142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38250" y="1917700"/>
              <a:ext cx="6388100" cy="246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238250" y="1917700"/>
              <a:ext cx="638810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1711326" y="1917700"/>
              <a:ext cx="5910262" cy="3238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238250" y="2224088"/>
              <a:ext cx="490538" cy="628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709738" y="2224088"/>
              <a:ext cx="5911850" cy="628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238250" y="2835275"/>
              <a:ext cx="490538" cy="3238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1709738" y="2835275"/>
              <a:ext cx="871538" cy="3238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563813" y="2835275"/>
              <a:ext cx="1179513" cy="32385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724275" y="2835275"/>
              <a:ext cx="363538" cy="3238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4068762" y="2835275"/>
              <a:ext cx="3540125" cy="32385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238250" y="3140075"/>
              <a:ext cx="490538" cy="12414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709738" y="3140075"/>
              <a:ext cx="871538" cy="12414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2563813" y="3140075"/>
              <a:ext cx="1179513" cy="12414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724275" y="3140075"/>
              <a:ext cx="3884613" cy="12414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2073275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3071813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3833813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5729288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419225" y="2546350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1800225" y="2241550"/>
              <a:ext cx="79851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1855788" y="2546350"/>
              <a:ext cx="688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2690813" y="2241550"/>
              <a:ext cx="108902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708275" y="2546350"/>
              <a:ext cx="97948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5054600" y="2546350"/>
              <a:ext cx="17065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Third Quartile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419225" y="2852738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2090738" y="2852738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2962275" y="2852738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4137025" y="2840038"/>
              <a:ext cx="28495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=QUARTILE.INC(B2:B71,3)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7227888" y="2852738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1419225" y="31591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2090738" y="31591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962275" y="3159125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7227888" y="3159125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1419225" y="34639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2090738" y="34639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2962275" y="3463925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7227888" y="3463925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1419225" y="37703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090738" y="37703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962275" y="3770313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1419225" y="40751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090738" y="40751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2962275" y="4075113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1238250" y="19177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1709738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2563813" y="19050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724275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4068763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7621588" y="19177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>
              <a:off x="1238250" y="1917700"/>
              <a:ext cx="1588" cy="24638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1238250" y="1917700"/>
              <a:ext cx="17463" cy="2481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2"/>
            <p:cNvSpPr>
              <a:spLocks noChangeShapeType="1"/>
            </p:cNvSpPr>
            <p:nvPr/>
          </p:nvSpPr>
          <p:spPr bwMode="auto">
            <a:xfrm>
              <a:off x="1709738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1709738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4"/>
            <p:cNvSpPr>
              <a:spLocks noChangeShapeType="1"/>
            </p:cNvSpPr>
            <p:nvPr/>
          </p:nvSpPr>
          <p:spPr bwMode="auto">
            <a:xfrm>
              <a:off x="2563813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2563813" y="1922463"/>
              <a:ext cx="17463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6"/>
            <p:cNvSpPr>
              <a:spLocks noChangeShapeType="1"/>
            </p:cNvSpPr>
            <p:nvPr/>
          </p:nvSpPr>
          <p:spPr bwMode="auto">
            <a:xfrm>
              <a:off x="3724275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3724275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8"/>
            <p:cNvSpPr>
              <a:spLocks noChangeShapeType="1"/>
            </p:cNvSpPr>
            <p:nvPr/>
          </p:nvSpPr>
          <p:spPr bwMode="auto">
            <a:xfrm>
              <a:off x="4068763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4068763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2"/>
            <p:cNvSpPr>
              <a:spLocks noChangeShapeType="1"/>
            </p:cNvSpPr>
            <p:nvPr/>
          </p:nvSpPr>
          <p:spPr bwMode="auto">
            <a:xfrm>
              <a:off x="7621588" y="19351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3"/>
            <p:cNvSpPr>
              <a:spLocks noChangeArrowheads="1"/>
            </p:cNvSpPr>
            <p:nvPr/>
          </p:nvSpPr>
          <p:spPr bwMode="auto">
            <a:xfrm>
              <a:off x="7621588" y="1935163"/>
              <a:ext cx="17463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4"/>
            <p:cNvSpPr>
              <a:spLocks noChangeShapeType="1"/>
            </p:cNvSpPr>
            <p:nvPr/>
          </p:nvSpPr>
          <p:spPr bwMode="auto">
            <a:xfrm>
              <a:off x="1255713" y="191770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1255713" y="191770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6"/>
            <p:cNvSpPr>
              <a:spLocks noChangeShapeType="1"/>
            </p:cNvSpPr>
            <p:nvPr/>
          </p:nvSpPr>
          <p:spPr bwMode="auto">
            <a:xfrm>
              <a:off x="1255713" y="2224088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1255713" y="2224088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78"/>
            <p:cNvSpPr>
              <a:spLocks noChangeShapeType="1"/>
            </p:cNvSpPr>
            <p:nvPr/>
          </p:nvSpPr>
          <p:spPr bwMode="auto">
            <a:xfrm>
              <a:off x="1255713" y="2835275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1255713" y="2835275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0"/>
            <p:cNvSpPr>
              <a:spLocks noChangeShapeType="1"/>
            </p:cNvSpPr>
            <p:nvPr/>
          </p:nvSpPr>
          <p:spPr bwMode="auto">
            <a:xfrm>
              <a:off x="1255713" y="3140075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1255713" y="3140075"/>
              <a:ext cx="63881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2"/>
            <p:cNvSpPr>
              <a:spLocks noChangeShapeType="1"/>
            </p:cNvSpPr>
            <p:nvPr/>
          </p:nvSpPr>
          <p:spPr bwMode="auto">
            <a:xfrm>
              <a:off x="1255713" y="3446463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1255713" y="3446463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4"/>
            <p:cNvSpPr>
              <a:spLocks noChangeShapeType="1"/>
            </p:cNvSpPr>
            <p:nvPr/>
          </p:nvSpPr>
          <p:spPr bwMode="auto">
            <a:xfrm>
              <a:off x="1255713" y="375285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1255713" y="375285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6"/>
            <p:cNvSpPr>
              <a:spLocks noChangeShapeType="1"/>
            </p:cNvSpPr>
            <p:nvPr/>
          </p:nvSpPr>
          <p:spPr bwMode="auto">
            <a:xfrm>
              <a:off x="1255713" y="405765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1255713" y="405765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88"/>
            <p:cNvSpPr>
              <a:spLocks noChangeShapeType="1"/>
            </p:cNvSpPr>
            <p:nvPr/>
          </p:nvSpPr>
          <p:spPr bwMode="auto">
            <a:xfrm>
              <a:off x="1255713" y="4364038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1255713" y="4364038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ight Triangle 95"/>
            <p:cNvSpPr/>
            <p:nvPr/>
          </p:nvSpPr>
          <p:spPr bwMode="auto">
            <a:xfrm flipH="1">
              <a:off x="1255713" y="1962151"/>
              <a:ext cx="439738" cy="254000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7" name="AutoShape 1189"/>
          <p:cNvSpPr>
            <a:spLocks noChangeArrowheads="1"/>
          </p:cNvSpPr>
          <p:nvPr/>
        </p:nvSpPr>
        <p:spPr bwMode="auto">
          <a:xfrm>
            <a:off x="6413500" y="1181100"/>
            <a:ext cx="1689100" cy="533400"/>
          </a:xfrm>
          <a:prstGeom prst="wedgeRoundRectCallout">
            <a:avLst>
              <a:gd name="adj1" fmla="val -26972"/>
              <a:gd name="adj2" fmla="val 265181"/>
              <a:gd name="adj3" fmla="val 16667"/>
            </a:avLst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rd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quartile</a:t>
            </a:r>
          </a:p>
        </p:txBody>
      </p:sp>
      <p:sp>
        <p:nvSpPr>
          <p:cNvPr id="5" name="AutoShape 594"/>
          <p:cNvSpPr>
            <a:spLocks noChangeArrowheads="1"/>
          </p:cNvSpPr>
          <p:nvPr/>
        </p:nvSpPr>
        <p:spPr bwMode="auto">
          <a:xfrm>
            <a:off x="5649913" y="3311525"/>
            <a:ext cx="2732087" cy="1208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It is not necessary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 put the data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in ascending order.</a:t>
            </a:r>
          </a:p>
        </p:txBody>
      </p:sp>
    </p:spTree>
    <p:extLst>
      <p:ext uri="{BB962C8B-B14F-4D97-AF65-F5344CB8AC3E}">
        <p14:creationId xmlns:p14="http://schemas.microsoft.com/office/powerpoint/2010/main" val="406585165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nimBg="1"/>
      <p:bldP spid="7" grpId="0" animBg="1" autoUpdateAnimBg="0"/>
      <p:bldP spid="5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82"/>
          <p:cNvSpPr>
            <a:spLocks noChangeArrowheads="1"/>
          </p:cNvSpPr>
          <p:nvPr/>
        </p:nvSpPr>
        <p:spPr bwMode="auto">
          <a:xfrm>
            <a:off x="641350" y="1155700"/>
            <a:ext cx="434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 Value Worksheet</a:t>
            </a:r>
          </a:p>
        </p:txBody>
      </p:sp>
      <p:sp>
        <p:nvSpPr>
          <p:cNvPr id="3" name="Rectangle 1186"/>
          <p:cNvSpPr>
            <a:spLocks noChangeArrowheads="1"/>
          </p:cNvSpPr>
          <p:nvPr/>
        </p:nvSpPr>
        <p:spPr bwMode="auto">
          <a:xfrm>
            <a:off x="690563" y="142875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Third Quartile</a:t>
            </a:r>
          </a:p>
        </p:txBody>
      </p:sp>
      <p:sp>
        <p:nvSpPr>
          <p:cNvPr id="5" name="AutoShape 1776"/>
          <p:cNvSpPr>
            <a:spLocks noChangeArrowheads="1"/>
          </p:cNvSpPr>
          <p:nvPr/>
        </p:nvSpPr>
        <p:spPr bwMode="auto">
          <a:xfrm rot="5400000">
            <a:off x="949325" y="3054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777"/>
          <p:cNvSpPr txBox="1">
            <a:spLocks noChangeArrowheads="1"/>
          </p:cNvSpPr>
          <p:nvPr/>
        </p:nvSpPr>
        <p:spPr bwMode="auto">
          <a:xfrm>
            <a:off x="1666875" y="43973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7-71 are not shown.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1238250" y="1905000"/>
            <a:ext cx="6405563" cy="2511426"/>
            <a:chOff x="1238250" y="1905000"/>
            <a:chExt cx="6405563" cy="2511426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38250" y="1917700"/>
              <a:ext cx="6388100" cy="246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38250" y="1917700"/>
              <a:ext cx="638810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711326" y="1917700"/>
              <a:ext cx="5910262" cy="3238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238250" y="2224088"/>
              <a:ext cx="490538" cy="6286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709738" y="2224088"/>
              <a:ext cx="5911850" cy="6286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238250" y="2835275"/>
              <a:ext cx="490538" cy="323850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709738" y="2835275"/>
              <a:ext cx="871538" cy="3238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563813" y="2835275"/>
              <a:ext cx="1179513" cy="323850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724275" y="2835275"/>
              <a:ext cx="363538" cy="32385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068762" y="2835275"/>
              <a:ext cx="3540125" cy="323850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238250" y="3140075"/>
              <a:ext cx="490538" cy="124142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709738" y="3140075"/>
              <a:ext cx="871538" cy="12414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563813" y="3140075"/>
              <a:ext cx="1179513" cy="124142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3724275" y="3140075"/>
              <a:ext cx="3884613" cy="124142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073275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071813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833813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5729288" y="1935163"/>
              <a:ext cx="2714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1419225" y="2546350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800225" y="2241550"/>
              <a:ext cx="79851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855788" y="2546350"/>
              <a:ext cx="688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690813" y="2241550"/>
              <a:ext cx="108902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708275" y="2546350"/>
              <a:ext cx="97948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5054600" y="2546350"/>
              <a:ext cx="1706563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Third Quartile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1419225" y="2852738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2090738" y="2852738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2962275" y="2852738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5495925" y="2840038"/>
              <a:ext cx="5770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522.5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7227888" y="2852738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419225" y="31591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2090738" y="31591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962275" y="3159125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7227888" y="3159125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1419225" y="34639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2090738" y="3463925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2962275" y="3463925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auto">
            <a:xfrm>
              <a:off x="7227888" y="3463925"/>
              <a:ext cx="180975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1419225" y="37703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2090738" y="37703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2962275" y="3770313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419225" y="40751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2090738" y="4075113"/>
              <a:ext cx="236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2962275" y="4075113"/>
              <a:ext cx="490538" cy="34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1238250" y="19177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1709738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2563813" y="19050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3724275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4068763" y="1905000"/>
              <a:ext cx="19050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7621588" y="1917700"/>
              <a:ext cx="17463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60"/>
            <p:cNvSpPr>
              <a:spLocks noChangeShapeType="1"/>
            </p:cNvSpPr>
            <p:nvPr/>
          </p:nvSpPr>
          <p:spPr bwMode="auto">
            <a:xfrm>
              <a:off x="1238250" y="1917700"/>
              <a:ext cx="1588" cy="24638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1238250" y="1917700"/>
              <a:ext cx="17463" cy="24812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62"/>
            <p:cNvSpPr>
              <a:spLocks noChangeShapeType="1"/>
            </p:cNvSpPr>
            <p:nvPr/>
          </p:nvSpPr>
          <p:spPr bwMode="auto">
            <a:xfrm>
              <a:off x="1709738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1709738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64"/>
            <p:cNvSpPr>
              <a:spLocks noChangeShapeType="1"/>
            </p:cNvSpPr>
            <p:nvPr/>
          </p:nvSpPr>
          <p:spPr bwMode="auto">
            <a:xfrm>
              <a:off x="2563813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2563813" y="1922463"/>
              <a:ext cx="17463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6"/>
            <p:cNvSpPr>
              <a:spLocks noChangeShapeType="1"/>
            </p:cNvSpPr>
            <p:nvPr/>
          </p:nvSpPr>
          <p:spPr bwMode="auto">
            <a:xfrm>
              <a:off x="3724275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3724275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8"/>
            <p:cNvSpPr>
              <a:spLocks noChangeShapeType="1"/>
            </p:cNvSpPr>
            <p:nvPr/>
          </p:nvSpPr>
          <p:spPr bwMode="auto">
            <a:xfrm>
              <a:off x="4068763" y="19224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9"/>
            <p:cNvSpPr>
              <a:spLocks noChangeArrowheads="1"/>
            </p:cNvSpPr>
            <p:nvPr/>
          </p:nvSpPr>
          <p:spPr bwMode="auto">
            <a:xfrm>
              <a:off x="4068763" y="1922463"/>
              <a:ext cx="19050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72"/>
            <p:cNvSpPr>
              <a:spLocks noChangeShapeType="1"/>
            </p:cNvSpPr>
            <p:nvPr/>
          </p:nvSpPr>
          <p:spPr bwMode="auto">
            <a:xfrm>
              <a:off x="7621588" y="1935163"/>
              <a:ext cx="1588" cy="244633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7621588" y="1935163"/>
              <a:ext cx="17463" cy="2463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74"/>
            <p:cNvSpPr>
              <a:spLocks noChangeShapeType="1"/>
            </p:cNvSpPr>
            <p:nvPr/>
          </p:nvSpPr>
          <p:spPr bwMode="auto">
            <a:xfrm>
              <a:off x="1255713" y="191770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75"/>
            <p:cNvSpPr>
              <a:spLocks noChangeArrowheads="1"/>
            </p:cNvSpPr>
            <p:nvPr/>
          </p:nvSpPr>
          <p:spPr bwMode="auto">
            <a:xfrm>
              <a:off x="1255713" y="191770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76"/>
            <p:cNvSpPr>
              <a:spLocks noChangeShapeType="1"/>
            </p:cNvSpPr>
            <p:nvPr/>
          </p:nvSpPr>
          <p:spPr bwMode="auto">
            <a:xfrm>
              <a:off x="1255713" y="2224088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77"/>
            <p:cNvSpPr>
              <a:spLocks noChangeArrowheads="1"/>
            </p:cNvSpPr>
            <p:nvPr/>
          </p:nvSpPr>
          <p:spPr bwMode="auto">
            <a:xfrm>
              <a:off x="1255713" y="2224088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78"/>
            <p:cNvSpPr>
              <a:spLocks noChangeShapeType="1"/>
            </p:cNvSpPr>
            <p:nvPr/>
          </p:nvSpPr>
          <p:spPr bwMode="auto">
            <a:xfrm>
              <a:off x="1255713" y="2835275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1255713" y="2835275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80"/>
            <p:cNvSpPr>
              <a:spLocks noChangeShapeType="1"/>
            </p:cNvSpPr>
            <p:nvPr/>
          </p:nvSpPr>
          <p:spPr bwMode="auto">
            <a:xfrm>
              <a:off x="1255713" y="3140075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81"/>
            <p:cNvSpPr>
              <a:spLocks noChangeArrowheads="1"/>
            </p:cNvSpPr>
            <p:nvPr/>
          </p:nvSpPr>
          <p:spPr bwMode="auto">
            <a:xfrm>
              <a:off x="1255713" y="3140075"/>
              <a:ext cx="6388100" cy="190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82"/>
            <p:cNvSpPr>
              <a:spLocks noChangeShapeType="1"/>
            </p:cNvSpPr>
            <p:nvPr/>
          </p:nvSpPr>
          <p:spPr bwMode="auto">
            <a:xfrm>
              <a:off x="1255713" y="3446463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83"/>
            <p:cNvSpPr>
              <a:spLocks noChangeArrowheads="1"/>
            </p:cNvSpPr>
            <p:nvPr/>
          </p:nvSpPr>
          <p:spPr bwMode="auto">
            <a:xfrm>
              <a:off x="1255713" y="3446463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84"/>
            <p:cNvSpPr>
              <a:spLocks noChangeShapeType="1"/>
            </p:cNvSpPr>
            <p:nvPr/>
          </p:nvSpPr>
          <p:spPr bwMode="auto">
            <a:xfrm>
              <a:off x="1255713" y="375285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85"/>
            <p:cNvSpPr>
              <a:spLocks noChangeArrowheads="1"/>
            </p:cNvSpPr>
            <p:nvPr/>
          </p:nvSpPr>
          <p:spPr bwMode="auto">
            <a:xfrm>
              <a:off x="1255713" y="375285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86"/>
            <p:cNvSpPr>
              <a:spLocks noChangeShapeType="1"/>
            </p:cNvSpPr>
            <p:nvPr/>
          </p:nvSpPr>
          <p:spPr bwMode="auto">
            <a:xfrm>
              <a:off x="1255713" y="4057650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7"/>
            <p:cNvSpPr>
              <a:spLocks noChangeArrowheads="1"/>
            </p:cNvSpPr>
            <p:nvPr/>
          </p:nvSpPr>
          <p:spPr bwMode="auto">
            <a:xfrm>
              <a:off x="1255713" y="4057650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8"/>
            <p:cNvSpPr>
              <a:spLocks noChangeShapeType="1"/>
            </p:cNvSpPr>
            <p:nvPr/>
          </p:nvSpPr>
          <p:spPr bwMode="auto">
            <a:xfrm>
              <a:off x="1255713" y="4364038"/>
              <a:ext cx="6370638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9"/>
            <p:cNvSpPr>
              <a:spLocks noChangeArrowheads="1"/>
            </p:cNvSpPr>
            <p:nvPr/>
          </p:nvSpPr>
          <p:spPr bwMode="auto">
            <a:xfrm>
              <a:off x="1255713" y="4364038"/>
              <a:ext cx="6388100" cy="174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ight Triangle 84"/>
            <p:cNvSpPr/>
            <p:nvPr/>
          </p:nvSpPr>
          <p:spPr bwMode="auto">
            <a:xfrm flipH="1">
              <a:off x="1255713" y="1962151"/>
              <a:ext cx="439738" cy="254000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86" name="Rectangle 1778"/>
          <p:cNvSpPr>
            <a:spLocks noChangeArrowheads="1"/>
          </p:cNvSpPr>
          <p:nvPr/>
        </p:nvSpPr>
        <p:spPr bwMode="auto">
          <a:xfrm>
            <a:off x="5227252" y="2825751"/>
            <a:ext cx="1089025" cy="32861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4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utoUpdateAnimBg="0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  <a:noFill/>
          <a:ln/>
        </p:spPr>
        <p:txBody>
          <a:bodyPr/>
          <a:lstStyle/>
          <a:p>
            <a:r>
              <a:rPr lang="en-US"/>
              <a:t>Measures of Location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819400" y="1190625"/>
            <a:ext cx="4610100" cy="1543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 measures are computed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data from a sample,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they are called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statistics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238500" y="2619375"/>
            <a:ext cx="5543550" cy="154305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If the measures are computed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for data from a population,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they are called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parameters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828800" y="4048125"/>
            <a:ext cx="5486400" cy="15430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 sample statistic is referred to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point estimator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corresponding population parameter.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5400000">
            <a:off x="2543175" y="18700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 rot="5400000">
            <a:off x="2981325" y="33178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 rot="5400000">
            <a:off x="1571625" y="4746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73100" y="1057275"/>
            <a:ext cx="2667000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73100" y="1552575"/>
            <a:ext cx="26670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673100" y="2009775"/>
            <a:ext cx="26670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Mode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73100" y="2486025"/>
            <a:ext cx="2667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Percentiles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673100" y="2943225"/>
            <a:ext cx="26670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Quartiles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 rot="5400000">
            <a:off x="466725" y="12223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 autoUpdateAnimBg="0"/>
      <p:bldP spid="6150" grpId="0" animBg="1" autoUpdateAnimBg="0"/>
      <p:bldP spid="6151" grpId="0" animBg="1" autoUpdateAnimBg="0"/>
      <p:bldP spid="6152" grpId="0" animBg="1"/>
      <p:bldP spid="6153" grpId="0" animBg="1"/>
      <p:bldP spid="6154" grpId="0" animBg="1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0563" y="142875"/>
            <a:ext cx="7772400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 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QUARTILE.INC 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Function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1350" y="1175656"/>
            <a:ext cx="7753350" cy="113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If the value of 1 in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QUARTILE.INC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function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is</a:t>
            </a:r>
          </a:p>
          <a:p>
            <a:pPr algn="l">
              <a:buClr>
                <a:srgbClr val="66FFFF"/>
              </a:buClr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changed to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0, Excel computes the minimum value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</a:t>
            </a:r>
          </a:p>
          <a:p>
            <a:pPr algn="l">
              <a:buClr>
                <a:srgbClr val="66FFFF"/>
              </a:buClr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data set.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41350" y="2357430"/>
            <a:ext cx="77533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If the value of 1 is changed to 4, Excel computes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maximum value in the data set.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 rot="5400000">
            <a:off x="473075" y="1263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5400000">
            <a:off x="473075" y="253523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7856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1"/>
          <p:cNvSpPr>
            <a:spLocks noChangeArrowheads="1"/>
          </p:cNvSpPr>
          <p:nvPr/>
        </p:nvSpPr>
        <p:spPr bwMode="auto">
          <a:xfrm>
            <a:off x="590550" y="52388"/>
            <a:ext cx="79629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Excel’s </a:t>
            </a: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Rank and Percentile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Tool</a:t>
            </a:r>
          </a:p>
        </p:txBody>
      </p:sp>
      <p:sp>
        <p:nvSpPr>
          <p:cNvPr id="3" name="Line 592"/>
          <p:cNvSpPr>
            <a:spLocks noChangeShapeType="1"/>
          </p:cNvSpPr>
          <p:nvPr/>
        </p:nvSpPr>
        <p:spPr bwMode="auto">
          <a:xfrm>
            <a:off x="776288" y="1181100"/>
            <a:ext cx="7864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593"/>
          <p:cNvSpPr>
            <a:spLocks noChangeArrowheads="1"/>
          </p:cNvSpPr>
          <p:nvPr/>
        </p:nvSpPr>
        <p:spPr bwMode="auto">
          <a:xfrm>
            <a:off x="700088" y="1282700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Click the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tab on the Ribbon</a:t>
            </a:r>
          </a:p>
        </p:txBody>
      </p:sp>
      <p:sp>
        <p:nvSpPr>
          <p:cNvPr id="5" name="Rectangle 594"/>
          <p:cNvSpPr>
            <a:spLocks noChangeArrowheads="1"/>
          </p:cNvSpPr>
          <p:nvPr/>
        </p:nvSpPr>
        <p:spPr bwMode="auto">
          <a:xfrm>
            <a:off x="723900" y="1676400"/>
            <a:ext cx="59817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In the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Analysis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group, click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 Analysis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595"/>
          <p:cNvSpPr>
            <a:spLocks noChangeArrowheads="1"/>
          </p:cNvSpPr>
          <p:nvPr/>
        </p:nvSpPr>
        <p:spPr bwMode="auto">
          <a:xfrm>
            <a:off x="700088" y="2171700"/>
            <a:ext cx="7620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Choose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Rank and Percentile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from the list of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Analysis Tools</a:t>
            </a:r>
          </a:p>
        </p:txBody>
      </p:sp>
      <p:sp>
        <p:nvSpPr>
          <p:cNvPr id="7" name="AutoShape 596"/>
          <p:cNvSpPr>
            <a:spLocks noChangeArrowheads="1"/>
          </p:cNvSpPr>
          <p:nvPr/>
        </p:nvSpPr>
        <p:spPr bwMode="auto">
          <a:xfrm rot="5400000">
            <a:off x="461963" y="1447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97"/>
          <p:cNvSpPr>
            <a:spLocks noChangeArrowheads="1"/>
          </p:cNvSpPr>
          <p:nvPr/>
        </p:nvSpPr>
        <p:spPr bwMode="auto">
          <a:xfrm rot="5400000">
            <a:off x="461963" y="1866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598"/>
          <p:cNvSpPr>
            <a:spLocks noChangeArrowheads="1"/>
          </p:cNvSpPr>
          <p:nvPr/>
        </p:nvSpPr>
        <p:spPr bwMode="auto">
          <a:xfrm rot="5400000">
            <a:off x="461963" y="2317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04"/>
          <p:cNvSpPr>
            <a:spLocks noChangeArrowheads="1"/>
          </p:cNvSpPr>
          <p:nvPr/>
        </p:nvSpPr>
        <p:spPr bwMode="auto">
          <a:xfrm>
            <a:off x="695325" y="2952750"/>
            <a:ext cx="7620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 the Rank and Percentile dialog box appears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(see details on next slide)</a:t>
            </a:r>
          </a:p>
        </p:txBody>
      </p:sp>
      <p:sp>
        <p:nvSpPr>
          <p:cNvPr id="11" name="AutoShape 605"/>
          <p:cNvSpPr>
            <a:spLocks noChangeArrowheads="1"/>
          </p:cNvSpPr>
          <p:nvPr/>
        </p:nvSpPr>
        <p:spPr bwMode="auto">
          <a:xfrm rot="5400000">
            <a:off x="457200" y="3098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498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nimBg="1"/>
      <p:bldP spid="8" grpId="0" animBg="1"/>
      <p:bldP spid="9" grpId="0" animBg="1"/>
      <p:bldP spid="10" grpId="0" autoUpdateAnimBg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0"/>
          <p:cNvSpPr>
            <a:spLocks noChangeArrowheads="1"/>
          </p:cNvSpPr>
          <p:nvPr/>
        </p:nvSpPr>
        <p:spPr bwMode="auto">
          <a:xfrm>
            <a:off x="590550" y="52388"/>
            <a:ext cx="79629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Excel’s </a:t>
            </a: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Rank and Percentile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Tool</a:t>
            </a:r>
          </a:p>
        </p:txBody>
      </p:sp>
      <p:grpSp>
        <p:nvGrpSpPr>
          <p:cNvPr id="3" name="Group 605"/>
          <p:cNvGrpSpPr>
            <a:grpSpLocks/>
          </p:cNvGrpSpPr>
          <p:nvPr/>
        </p:nvGrpSpPr>
        <p:grpSpPr bwMode="auto">
          <a:xfrm>
            <a:off x="2000250" y="2257425"/>
            <a:ext cx="5191125" cy="3081338"/>
            <a:chOff x="1260" y="1422"/>
            <a:chExt cx="3270" cy="194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aphicFrame>
          <p:nvGraphicFramePr>
            <p:cNvPr id="4" name="Object 599"/>
            <p:cNvGraphicFramePr>
              <a:graphicFrameLocks noChangeAspect="1"/>
            </p:cNvGraphicFramePr>
            <p:nvPr/>
          </p:nvGraphicFramePr>
          <p:xfrm>
            <a:off x="1260" y="1422"/>
            <a:ext cx="3270" cy="1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26" name="Bitmap Image" r:id="rId3" imgW="3820058" imgH="2266667" progId="Paint.Picture">
                    <p:embed/>
                  </p:oleObj>
                </mc:Choice>
                <mc:Fallback>
                  <p:oleObj name="Bitmap Image" r:id="rId3" imgW="3820058" imgH="226666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" y="1422"/>
                          <a:ext cx="3270" cy="19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600"/>
            <p:cNvSpPr>
              <a:spLocks noChangeArrowheads="1"/>
            </p:cNvSpPr>
            <p:nvPr/>
          </p:nvSpPr>
          <p:spPr bwMode="auto">
            <a:xfrm>
              <a:off x="1264" y="1424"/>
              <a:ext cx="3256" cy="192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Line 602"/>
          <p:cNvSpPr>
            <a:spLocks noChangeShapeType="1"/>
          </p:cNvSpPr>
          <p:nvPr/>
        </p:nvSpPr>
        <p:spPr bwMode="auto">
          <a:xfrm>
            <a:off x="1104900" y="1181100"/>
            <a:ext cx="718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603"/>
          <p:cNvSpPr>
            <a:spLocks noChangeArrowheads="1"/>
          </p:cNvSpPr>
          <p:nvPr/>
        </p:nvSpPr>
        <p:spPr bwMode="auto">
          <a:xfrm>
            <a:off x="1028700" y="1308100"/>
            <a:ext cx="7194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Complete the Rank and Percentile dialog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box as follows:</a:t>
            </a:r>
          </a:p>
        </p:txBody>
      </p:sp>
      <p:sp>
        <p:nvSpPr>
          <p:cNvPr id="8" name="AutoShape 604"/>
          <p:cNvSpPr>
            <a:spLocks noChangeArrowheads="1"/>
          </p:cNvSpPr>
          <p:nvPr/>
        </p:nvSpPr>
        <p:spPr bwMode="auto">
          <a:xfrm rot="5400000">
            <a:off x="790575" y="14351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042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1350" y="1155700"/>
            <a:ext cx="43497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 Value Worksheet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30375" y="5108575"/>
            <a:ext cx="393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11-71 are not shown.</a:t>
            </a:r>
          </a:p>
        </p:txBody>
      </p:sp>
      <p:sp>
        <p:nvSpPr>
          <p:cNvPr id="4" name="Rectangle 1181"/>
          <p:cNvSpPr>
            <a:spLocks noChangeArrowheads="1"/>
          </p:cNvSpPr>
          <p:nvPr/>
        </p:nvSpPr>
        <p:spPr bwMode="auto">
          <a:xfrm>
            <a:off x="590550" y="52388"/>
            <a:ext cx="79629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Excel’s </a:t>
            </a: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Rank and Percentile</a:t>
            </a: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Tool</a:t>
            </a:r>
          </a:p>
        </p:txBody>
      </p:sp>
      <p:pic>
        <p:nvPicPr>
          <p:cNvPr id="5" name="Picture 11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550" y="1682750"/>
            <a:ext cx="6438900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183"/>
          <p:cNvSpPr>
            <a:spLocks noChangeArrowheads="1"/>
          </p:cNvSpPr>
          <p:nvPr/>
        </p:nvSpPr>
        <p:spPr bwMode="auto">
          <a:xfrm rot="5400000">
            <a:off x="942975" y="3149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8038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988"/>
            <a:ext cx="7772400" cy="852487"/>
          </a:xfrm>
        </p:spPr>
        <p:txBody>
          <a:bodyPr/>
          <a:lstStyle/>
          <a:p>
            <a:r>
              <a:rPr lang="en-US"/>
              <a:t>Measures of Variability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50875" y="962025"/>
            <a:ext cx="78867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is often desirable to consider measures of variability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(dispersion), as well as measures of location.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650875" y="1857375"/>
            <a:ext cx="7867650" cy="1390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For example, in choosing supplier A or supplier B we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might consider not only the average delivery time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each, but also the variability in delivery time for each.</a:t>
            </a:r>
          </a:p>
        </p:txBody>
      </p:sp>
      <p:sp>
        <p:nvSpPr>
          <p:cNvPr id="80903" name="AutoShape 7"/>
          <p:cNvSpPr>
            <a:spLocks noChangeArrowheads="1"/>
          </p:cNvSpPr>
          <p:nvPr/>
        </p:nvSpPr>
        <p:spPr bwMode="auto">
          <a:xfrm rot="5400000">
            <a:off x="460375" y="1203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AutoShape 8"/>
          <p:cNvSpPr>
            <a:spLocks noChangeArrowheads="1"/>
          </p:cNvSpPr>
          <p:nvPr/>
        </p:nvSpPr>
        <p:spPr bwMode="auto">
          <a:xfrm rot="5400000">
            <a:off x="460375" y="209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utoUpdateAnimBg="0"/>
      <p:bldP spid="80901" grpId="0" autoUpdateAnimBg="0"/>
      <p:bldP spid="80903" grpId="0" animBg="1"/>
      <p:bldP spid="8090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772400" cy="584200"/>
          </a:xfrm>
          <a:noFill/>
          <a:ln/>
        </p:spPr>
        <p:txBody>
          <a:bodyPr/>
          <a:lstStyle/>
          <a:p>
            <a:r>
              <a:rPr lang="en-US"/>
              <a:t>Measures of Variability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 rot="5400000">
            <a:off x="457200" y="120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49288" y="1060450"/>
            <a:ext cx="43243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Range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49288" y="1555750"/>
            <a:ext cx="48006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Interquartile Range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649288" y="2051050"/>
            <a:ext cx="41338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49288" y="2546350"/>
            <a:ext cx="502920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674688" y="3048000"/>
            <a:ext cx="615315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Coefficient of Variation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41" grpId="0" autoUpdateAnimBg="0"/>
      <p:bldP spid="18442" grpId="0" autoUpdateAnimBg="0"/>
      <p:bldP spid="18443" grpId="0" autoUpdateAnimBg="0"/>
      <p:bldP spid="18444" grpId="0" autoUpdateAnimBg="0"/>
      <p:bldP spid="1844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115888"/>
            <a:ext cx="7772400" cy="674687"/>
          </a:xfrm>
          <a:noFill/>
          <a:ln/>
        </p:spPr>
        <p:txBody>
          <a:bodyPr/>
          <a:lstStyle/>
          <a:p>
            <a:r>
              <a:rPr lang="en-US"/>
              <a:t>Range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50875" y="1003300"/>
            <a:ext cx="794385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range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data set is the difference between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largest and smallest data values.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50875" y="1860550"/>
            <a:ext cx="79438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is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simplest measure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variability.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50875" y="2413000"/>
            <a:ext cx="7943850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very sensitive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to the smallest and largest data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values.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 rot="5400000">
            <a:off x="463550" y="120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5400000">
            <a:off x="463550" y="20669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 rot="5400000">
            <a:off x="463550" y="2546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4" grpId="0" animBg="1"/>
      <p:bldP spid="19465" grpId="0" animBg="1"/>
      <p:bldP spid="194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286" y="50800"/>
            <a:ext cx="7772400" cy="812800"/>
          </a:xfrm>
          <a:noFill/>
          <a:ln/>
        </p:spPr>
        <p:txBody>
          <a:bodyPr/>
          <a:lstStyle/>
          <a:p>
            <a:r>
              <a:rPr lang="en-US" dirty="0"/>
              <a:t>Range</a:t>
            </a:r>
          </a:p>
        </p:txBody>
      </p:sp>
      <p:sp>
        <p:nvSpPr>
          <p:cNvPr id="134304" name="Oval 1184"/>
          <p:cNvSpPr>
            <a:spLocks noChangeArrowheads="1"/>
          </p:cNvSpPr>
          <p:nvPr/>
        </p:nvSpPr>
        <p:spPr bwMode="auto">
          <a:xfrm>
            <a:off x="5605463" y="1938338"/>
            <a:ext cx="7747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09" name="AutoShape 1189"/>
          <p:cNvSpPr>
            <a:spLocks noChangeArrowheads="1"/>
          </p:cNvSpPr>
          <p:nvPr/>
        </p:nvSpPr>
        <p:spPr bwMode="auto">
          <a:xfrm rot="5400000">
            <a:off x="771525" y="17224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11" name="Rectangle 1191"/>
          <p:cNvSpPr>
            <a:spLocks noChangeArrowheads="1"/>
          </p:cNvSpPr>
          <p:nvPr/>
        </p:nvSpPr>
        <p:spPr bwMode="auto">
          <a:xfrm>
            <a:off x="1981200" y="1519238"/>
            <a:ext cx="53340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Range = largest value - smallest value</a:t>
            </a:r>
          </a:p>
        </p:txBody>
      </p:sp>
      <p:sp>
        <p:nvSpPr>
          <p:cNvPr id="134312" name="Rectangle 1192"/>
          <p:cNvSpPr>
            <a:spLocks noChangeArrowheads="1"/>
          </p:cNvSpPr>
          <p:nvPr/>
        </p:nvSpPr>
        <p:spPr bwMode="auto">
          <a:xfrm>
            <a:off x="2838450" y="1976438"/>
            <a:ext cx="3486150" cy="476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Range = 615 - 425 =   190</a:t>
            </a:r>
          </a:p>
        </p:txBody>
      </p:sp>
      <p:sp>
        <p:nvSpPr>
          <p:cNvPr id="134902" name="AutoShape 1782"/>
          <p:cNvSpPr>
            <a:spLocks noChangeArrowheads="1"/>
          </p:cNvSpPr>
          <p:nvPr/>
        </p:nvSpPr>
        <p:spPr bwMode="auto">
          <a:xfrm>
            <a:off x="2409825" y="5073650"/>
            <a:ext cx="4281488" cy="465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pic>
        <p:nvPicPr>
          <p:cNvPr id="134903" name="Picture 17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574925"/>
            <a:ext cx="7775575" cy="242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34308" name="Rectangle 1188"/>
          <p:cNvSpPr>
            <a:spLocks noChangeArrowheads="1"/>
          </p:cNvSpPr>
          <p:nvPr/>
        </p:nvSpPr>
        <p:spPr bwMode="auto">
          <a:xfrm>
            <a:off x="673100" y="2563813"/>
            <a:ext cx="806450" cy="3746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307" name="Rectangle 1187"/>
          <p:cNvSpPr>
            <a:spLocks noChangeArrowheads="1"/>
          </p:cNvSpPr>
          <p:nvPr/>
        </p:nvSpPr>
        <p:spPr bwMode="auto">
          <a:xfrm>
            <a:off x="7639050" y="4614863"/>
            <a:ext cx="793750" cy="3746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904" name="Rectangle 1784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4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3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3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04" grpId="0" animBg="1"/>
      <p:bldP spid="134309" grpId="0" animBg="1"/>
      <p:bldP spid="134311" grpId="0" autoUpdateAnimBg="0"/>
      <p:bldP spid="134312" grpId="0" autoUpdateAnimBg="0"/>
      <p:bldP spid="134308" grpId="0" animBg="1"/>
      <p:bldP spid="13430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42875"/>
            <a:ext cx="7772400" cy="642938"/>
          </a:xfrm>
          <a:noFill/>
          <a:ln/>
        </p:spPr>
        <p:txBody>
          <a:bodyPr/>
          <a:lstStyle/>
          <a:p>
            <a:r>
              <a:rPr lang="en-US"/>
              <a:t>Interquartile Range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 rot="5400000">
            <a:off x="485775" y="120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>
            <a:off x="485775" y="2057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 rot="5400000">
            <a:off x="485775" y="2590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647700" y="1016000"/>
            <a:ext cx="77343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interquartile range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data set is the difference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between the third quartile and the first quartile.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666750" y="1835150"/>
            <a:ext cx="76962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is the range for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middle 50%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the data.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66750" y="2387600"/>
            <a:ext cx="7677150" cy="590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It overcomes the sensitivity to extreme data values.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 animBg="1"/>
      <p:bldP spid="21510" grpId="0" animBg="1"/>
      <p:bldP spid="21511" grpId="0" autoUpdateAnimBg="0"/>
      <p:bldP spid="21512" grpId="0" autoUpdateAnimBg="0"/>
      <p:bldP spid="2151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929" name="Picture 17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962275"/>
            <a:ext cx="7775575" cy="242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76200"/>
            <a:ext cx="7772400" cy="762000"/>
          </a:xfrm>
          <a:noFill/>
          <a:ln/>
        </p:spPr>
        <p:txBody>
          <a:bodyPr/>
          <a:lstStyle/>
          <a:p>
            <a:r>
              <a:rPr lang="en-US"/>
              <a:t>Interquartile Range</a:t>
            </a:r>
          </a:p>
        </p:txBody>
      </p:sp>
      <p:sp>
        <p:nvSpPr>
          <p:cNvPr id="135328" name="Oval 1184"/>
          <p:cNvSpPr>
            <a:spLocks noChangeArrowheads="1"/>
          </p:cNvSpPr>
          <p:nvPr/>
        </p:nvSpPr>
        <p:spPr bwMode="auto">
          <a:xfrm>
            <a:off x="7296150" y="2333625"/>
            <a:ext cx="6477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1" name="Rectangle 1187"/>
          <p:cNvSpPr>
            <a:spLocks noChangeArrowheads="1"/>
          </p:cNvSpPr>
          <p:nvPr/>
        </p:nvSpPr>
        <p:spPr bwMode="auto">
          <a:xfrm>
            <a:off x="2216150" y="4652963"/>
            <a:ext cx="793750" cy="3746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2" name="Rectangle 1188"/>
          <p:cNvSpPr>
            <a:spLocks noChangeArrowheads="1"/>
          </p:cNvSpPr>
          <p:nvPr/>
        </p:nvSpPr>
        <p:spPr bwMode="auto">
          <a:xfrm>
            <a:off x="6076950" y="3287713"/>
            <a:ext cx="806450" cy="374650"/>
          </a:xfrm>
          <a:prstGeom prst="rect">
            <a:avLst/>
          </a:prstGeom>
          <a:noFill/>
          <a:ln w="5715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3" name="AutoShape 1189"/>
          <p:cNvSpPr>
            <a:spLocks noChangeArrowheads="1"/>
          </p:cNvSpPr>
          <p:nvPr/>
        </p:nvSpPr>
        <p:spPr bwMode="auto">
          <a:xfrm rot="5400000">
            <a:off x="790575" y="16605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4" name="AutoShape 1190"/>
          <p:cNvSpPr>
            <a:spLocks noChangeArrowheads="1"/>
          </p:cNvSpPr>
          <p:nvPr/>
        </p:nvSpPr>
        <p:spPr bwMode="auto">
          <a:xfrm rot="5400000">
            <a:off x="790575" y="20796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5" name="AutoShape 1191"/>
          <p:cNvSpPr>
            <a:spLocks noChangeArrowheads="1"/>
          </p:cNvSpPr>
          <p:nvPr/>
        </p:nvSpPr>
        <p:spPr bwMode="auto">
          <a:xfrm rot="5400000">
            <a:off x="790575" y="2517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5336" name="Rectangle 1192"/>
          <p:cNvSpPr>
            <a:spLocks noChangeArrowheads="1"/>
          </p:cNvSpPr>
          <p:nvPr/>
        </p:nvSpPr>
        <p:spPr bwMode="auto">
          <a:xfrm>
            <a:off x="2876550" y="1476375"/>
            <a:ext cx="33909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3rd Quartile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3) = 525</a:t>
            </a:r>
          </a:p>
        </p:txBody>
      </p:sp>
      <p:sp>
        <p:nvSpPr>
          <p:cNvPr id="135337" name="Rectangle 1193"/>
          <p:cNvSpPr>
            <a:spLocks noChangeArrowheads="1"/>
          </p:cNvSpPr>
          <p:nvPr/>
        </p:nvSpPr>
        <p:spPr bwMode="auto">
          <a:xfrm>
            <a:off x="2876550" y="1876425"/>
            <a:ext cx="3390900" cy="552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1st Quartile 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1) = 445</a:t>
            </a:r>
          </a:p>
        </p:txBody>
      </p:sp>
      <p:sp>
        <p:nvSpPr>
          <p:cNvPr id="135338" name="Rectangle 1194"/>
          <p:cNvSpPr>
            <a:spLocks noChangeArrowheads="1"/>
          </p:cNvSpPr>
          <p:nvPr/>
        </p:nvSpPr>
        <p:spPr bwMode="auto">
          <a:xfrm>
            <a:off x="1314450" y="2333625"/>
            <a:ext cx="6629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Interquartile Range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3 -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 = 525 - 445 =   80</a:t>
            </a:r>
          </a:p>
        </p:txBody>
      </p:sp>
      <p:sp>
        <p:nvSpPr>
          <p:cNvPr id="135928" name="AutoShape 1784"/>
          <p:cNvSpPr>
            <a:spLocks noChangeArrowheads="1"/>
          </p:cNvSpPr>
          <p:nvPr/>
        </p:nvSpPr>
        <p:spPr bwMode="auto">
          <a:xfrm>
            <a:off x="2511425" y="5475288"/>
            <a:ext cx="4281488" cy="4651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Data is in ascending order.</a:t>
            </a:r>
          </a:p>
        </p:txBody>
      </p:sp>
      <p:sp>
        <p:nvSpPr>
          <p:cNvPr id="135930" name="Rectangle 1786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5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3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3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135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3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3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35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13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28" grpId="0" animBg="1"/>
      <p:bldP spid="135331" grpId="0" animBg="1"/>
      <p:bldP spid="135332" grpId="0" animBg="1"/>
      <p:bldP spid="135333" grpId="0" animBg="1"/>
      <p:bldP spid="135334" grpId="0" animBg="1"/>
      <p:bldP spid="135335" grpId="0" animBg="1"/>
      <p:bldP spid="135336" grpId="0" autoUpdateAnimBg="0"/>
      <p:bldP spid="135337" grpId="0" autoUpdateAnimBg="0"/>
      <p:bldP spid="13533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649288"/>
          </a:xfrm>
          <a:noFill/>
          <a:ln/>
        </p:spPr>
        <p:txBody>
          <a:bodyPr/>
          <a:lstStyle/>
          <a:p>
            <a:r>
              <a:rPr lang="en-US"/>
              <a:t>Mean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2355850"/>
            <a:ext cx="7772400" cy="927100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 u="sng"/>
              <a:t>mean</a:t>
            </a:r>
            <a:r>
              <a:rPr lang="en-US"/>
              <a:t> of a data set is the average of all the data values.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 rot="5400000">
            <a:off x="447675" y="25146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 rot="5400000">
            <a:off x="447675" y="3314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674688" y="3155950"/>
            <a:ext cx="7772400" cy="863600"/>
            <a:chOff x="425" y="1196"/>
            <a:chExt cx="4896" cy="544"/>
          </a:xfrm>
        </p:grpSpPr>
        <p:graphicFrame>
          <p:nvGraphicFramePr>
            <p:cNvPr id="8211" name="Object 19"/>
            <p:cNvGraphicFramePr>
              <a:graphicFrameLocks noChangeAspect="1"/>
            </p:cNvGraphicFramePr>
            <p:nvPr/>
          </p:nvGraphicFramePr>
          <p:xfrm>
            <a:off x="2264" y="1261"/>
            <a:ext cx="136" cy="1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4" imgW="215640" imgH="266400" progId="Equation.DSMT4">
                    <p:embed/>
                  </p:oleObj>
                </mc:Choice>
                <mc:Fallback>
                  <p:oleObj name="Equation" r:id="rId4" imgW="215640" imgH="266400" progId="Equation.DSMT4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4" y="1261"/>
                          <a:ext cx="136" cy="168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25" y="1196"/>
              <a:ext cx="4896" cy="5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/>
            <a:lstStyle/>
            <a:p>
              <a:pPr marL="342900" indent="-342900"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Char char="n"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The sample mean     is the point estimator of the population mean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m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.</a:t>
              </a:r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684213" y="1065213"/>
            <a:ext cx="777240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Perhaps the most important measure of location is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 rot="5400000">
            <a:off x="457200" y="1223963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679450" y="1860550"/>
            <a:ext cx="77724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mean provides a measure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central location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 rot="5400000">
            <a:off x="452438" y="2019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212" grpId="0" animBg="1"/>
      <p:bldP spid="8213" grpId="0" animBg="1"/>
      <p:bldP spid="8216" grpId="0" build="p" autoUpdateAnimBg="0"/>
      <p:bldP spid="8217" grpId="0" animBg="1"/>
      <p:bldP spid="8219" grpId="0" build="p" autoUpdateAnimBg="0"/>
      <p:bldP spid="822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952500" y="1181100"/>
            <a:ext cx="7467600" cy="9715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is a measure of variability that utilizes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all the data.</a:t>
            </a:r>
          </a:p>
        </p:txBody>
      </p:sp>
      <p:sp>
        <p:nvSpPr>
          <p:cNvPr id="160772" name="AutoShape 4"/>
          <p:cNvSpPr>
            <a:spLocks noChangeArrowheads="1"/>
          </p:cNvSpPr>
          <p:nvPr/>
        </p:nvSpPr>
        <p:spPr bwMode="auto">
          <a:xfrm rot="5400000">
            <a:off x="6762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AutoShape 5"/>
          <p:cNvSpPr>
            <a:spLocks noChangeArrowheads="1"/>
          </p:cNvSpPr>
          <p:nvPr/>
        </p:nvSpPr>
        <p:spPr bwMode="auto">
          <a:xfrm rot="5400000">
            <a:off x="676275" y="28702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52500" y="2266950"/>
            <a:ext cx="7467600" cy="1409700"/>
            <a:chOff x="952500" y="2266950"/>
            <a:chExt cx="7467600" cy="14097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0771" name="Rectangle 3"/>
            <p:cNvSpPr>
              <a:spLocks noChangeArrowheads="1"/>
            </p:cNvSpPr>
            <p:nvPr/>
          </p:nvSpPr>
          <p:spPr bwMode="auto">
            <a:xfrm>
              <a:off x="952500" y="2266950"/>
              <a:ext cx="7467600" cy="1409700"/>
            </a:xfrm>
            <a:prstGeom prst="rect">
              <a:avLst/>
            </a:prstGeom>
            <a:gradFill flip="none" rotWithShape="1">
              <a:gsLst>
                <a:gs pos="0">
                  <a:srgbClr val="598600">
                    <a:shade val="30000"/>
                    <a:satMod val="115000"/>
                  </a:srgbClr>
                </a:gs>
                <a:gs pos="50000">
                  <a:srgbClr val="598600">
                    <a:shade val="67500"/>
                    <a:satMod val="115000"/>
                  </a:srgbClr>
                </a:gs>
                <a:gs pos="100000">
                  <a:srgbClr val="59860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It is based on the difference between the value of</a:t>
              </a:r>
            </a:p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each observation (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x</a:t>
              </a:r>
              <a:r>
                <a:rPr lang="en-US" sz="2400" i="1" baseline="-250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i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) and the mean (    for a sample,</a:t>
              </a:r>
            </a:p>
            <a:p>
              <a:pPr algn="l"/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</a:t>
              </a:r>
              <a:r>
                <a:rPr lang="en-US" sz="2400" i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Symbol" pitchFamily="18" charset="2"/>
                </a:rPr>
                <a:t>m</a:t>
              </a:r>
              <a:r>
                <a:rPr lang="en-US" sz="24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Book Antiqua" pitchFamily="18" charset="0"/>
                </a:rPr>
                <a:t>  for a population).</a:t>
              </a:r>
            </a:p>
          </p:txBody>
        </p:sp>
        <p:graphicFrame>
          <p:nvGraphicFramePr>
            <p:cNvPr id="160775" name="Object 7"/>
            <p:cNvGraphicFramePr>
              <a:graphicFrameLocks noChangeAspect="1"/>
            </p:cNvGraphicFramePr>
            <p:nvPr/>
          </p:nvGraphicFramePr>
          <p:xfrm>
            <a:off x="6080125" y="2838450"/>
            <a:ext cx="227013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0786" name="Equation" r:id="rId4" imgW="241200" imgH="304560" progId="Equation.DSMT4">
                    <p:embed/>
                  </p:oleObj>
                </mc:Choice>
                <mc:Fallback>
                  <p:oleObj name="Equation" r:id="rId4" imgW="241200" imgH="3045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0125" y="2838450"/>
                          <a:ext cx="227013" cy="266700"/>
                        </a:xfrm>
                        <a:prstGeom prst="rect">
                          <a:avLst/>
                        </a:prstGeom>
                        <a:noFill/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947738" y="3790950"/>
            <a:ext cx="7467600" cy="9715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variance is useful in comparing the variability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of two or more variables.</a:t>
            </a:r>
          </a:p>
        </p:txBody>
      </p:sp>
      <p:sp>
        <p:nvSpPr>
          <p:cNvPr id="160778" name="AutoShape 10"/>
          <p:cNvSpPr>
            <a:spLocks noChangeArrowheads="1"/>
          </p:cNvSpPr>
          <p:nvPr/>
        </p:nvSpPr>
        <p:spPr bwMode="auto">
          <a:xfrm rot="5400000">
            <a:off x="671513" y="4184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0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 autoUpdateAnimBg="0"/>
      <p:bldP spid="160772" grpId="0" animBg="1"/>
      <p:bldP spid="160773" grpId="0" animBg="1"/>
      <p:bldP spid="160777" grpId="0" animBg="1" autoUpdateAnimBg="0"/>
      <p:bldP spid="16077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685800" y="114300"/>
            <a:ext cx="77724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952500" y="2324100"/>
            <a:ext cx="7467600" cy="28194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variance is computed as follows: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781550" y="2952750"/>
            <a:ext cx="2266950" cy="11620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952500" y="1181100"/>
            <a:ext cx="7467600" cy="10477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The variance is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average of the squared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differences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between each data value and the mean.</a:t>
            </a:r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2874963" y="4195763"/>
            <a:ext cx="1152525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</a:t>
            </a:r>
          </a:p>
        </p:txBody>
      </p:sp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5092700" y="4195763"/>
            <a:ext cx="1674813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</a:t>
            </a:r>
          </a:p>
        </p:txBody>
      </p:sp>
      <p:sp>
        <p:nvSpPr>
          <p:cNvPr id="161803" name="AutoShape 11"/>
          <p:cNvSpPr>
            <a:spLocks noChangeArrowheads="1"/>
          </p:cNvSpPr>
          <p:nvPr/>
        </p:nvSpPr>
        <p:spPr bwMode="auto">
          <a:xfrm rot="5400000">
            <a:off x="6762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4" name="AutoShape 12"/>
          <p:cNvSpPr>
            <a:spLocks noChangeArrowheads="1"/>
          </p:cNvSpPr>
          <p:nvPr/>
        </p:nvSpPr>
        <p:spPr bwMode="auto">
          <a:xfrm rot="5400000">
            <a:off x="676275" y="2565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1805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67288" y="3152775"/>
          <a:ext cx="185261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8" name="Equation" r:id="rId4" imgW="1725480" imgH="658800" progId="Equation">
                  <p:embed/>
                </p:oleObj>
              </mc:Choice>
              <mc:Fallback>
                <p:oleObj name="Equation" r:id="rId4" imgW="1725480" imgH="658800" progId="Equation">
                  <p:embed/>
                  <p:pic>
                    <p:nvPicPr>
                      <p:cNvPr id="0" name="Picture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3152775"/>
                        <a:ext cx="185261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2247900" y="2952750"/>
            <a:ext cx="2266950" cy="11620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1807" name="Object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01900" y="3109913"/>
          <a:ext cx="17986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29" name="Equation" r:id="rId6" imgW="1217520" imgH="556920" progId="Equation">
                  <p:embed/>
                </p:oleObj>
              </mc:Choice>
              <mc:Fallback>
                <p:oleObj name="Equation" r:id="rId6" imgW="1217520" imgH="556920" progId="Equation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3109913"/>
                        <a:ext cx="17986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8" name="AutoShape 16"/>
          <p:cNvSpPr>
            <a:spLocks noChangeArrowheads="1"/>
          </p:cNvSpPr>
          <p:nvPr/>
        </p:nvSpPr>
        <p:spPr bwMode="auto">
          <a:xfrm rot="5400000">
            <a:off x="1952625" y="342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AutoShape 17"/>
          <p:cNvSpPr>
            <a:spLocks noChangeArrowheads="1"/>
          </p:cNvSpPr>
          <p:nvPr/>
        </p:nvSpPr>
        <p:spPr bwMode="auto">
          <a:xfrm rot="16200000" flipH="1">
            <a:off x="7096125" y="34226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18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 autoUpdateAnimBg="0"/>
      <p:bldP spid="161796" grpId="0" animBg="1"/>
      <p:bldP spid="161800" grpId="0" animBg="1" autoUpdateAnimBg="0"/>
      <p:bldP spid="161801" grpId="0" autoUpdateAnimBg="0"/>
      <p:bldP spid="161802" grpId="0" autoUpdateAnimBg="0"/>
      <p:bldP spid="161803" grpId="0" animBg="1"/>
      <p:bldP spid="161804" grpId="0" animBg="1"/>
      <p:bldP spid="161806" grpId="0" animBg="1"/>
      <p:bldP spid="161808" grpId="0" animBg="1"/>
      <p:bldP spid="16180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690563" y="130175"/>
            <a:ext cx="7772400" cy="65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52500" y="1181100"/>
            <a:ext cx="7467600" cy="9715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data set is the positive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square root of the variance.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952500" y="2266950"/>
            <a:ext cx="7467600" cy="10477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It is measured in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same units as the data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, making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it more easily interpreted than the variance.</a:t>
            </a:r>
          </a:p>
        </p:txBody>
      </p:sp>
      <p:sp>
        <p:nvSpPr>
          <p:cNvPr id="158732" name="AutoShape 12"/>
          <p:cNvSpPr>
            <a:spLocks noChangeArrowheads="1"/>
          </p:cNvSpPr>
          <p:nvPr/>
        </p:nvSpPr>
        <p:spPr bwMode="auto">
          <a:xfrm rot="5400000">
            <a:off x="6762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3" name="AutoShape 13"/>
          <p:cNvSpPr>
            <a:spLocks noChangeArrowheads="1"/>
          </p:cNvSpPr>
          <p:nvPr/>
        </p:nvSpPr>
        <p:spPr bwMode="auto">
          <a:xfrm rot="5400000">
            <a:off x="676275" y="2717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animBg="1" autoUpdateAnimBg="0"/>
      <p:bldP spid="158724" grpId="0" animBg="1" autoUpdateAnimBg="0"/>
      <p:bldP spid="158732" grpId="0" animBg="1"/>
      <p:bldP spid="15873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952500" y="1181100"/>
            <a:ext cx="7467600" cy="25908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standard deviation is computed as follows: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4838700" y="1809750"/>
            <a:ext cx="1676400" cy="1009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2705100" y="1809750"/>
            <a:ext cx="1524000" cy="1009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2874963" y="2900363"/>
            <a:ext cx="1152525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4864100" y="2900363"/>
            <a:ext cx="1674813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690563" y="130175"/>
            <a:ext cx="7772400" cy="65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</a:p>
        </p:txBody>
      </p:sp>
      <p:graphicFrame>
        <p:nvGraphicFramePr>
          <p:cNvPr id="159754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13063" y="2071688"/>
          <a:ext cx="11493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6" name="Equation" r:id="rId4" imgW="772920" imgH="303120" progId="Equation">
                  <p:embed/>
                </p:oleObj>
              </mc:Choice>
              <mc:Fallback>
                <p:oleObj name="Equation" r:id="rId4" imgW="772920" imgH="303120" progId="Equation">
                  <p:embed/>
                  <p:pic>
                    <p:nvPicPr>
                      <p:cNvPr id="0" name="Picture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071688"/>
                        <a:ext cx="1149350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5038725" y="2081213"/>
          <a:ext cx="13319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7" name="Equation" r:id="rId6" imgW="887400" imgH="315720" progId="Equation">
                  <p:embed/>
                </p:oleObj>
              </mc:Choice>
              <mc:Fallback>
                <p:oleObj name="Equation" r:id="rId6" imgW="887400" imgH="315720" progId="Equation">
                  <p:embed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5" y="2081213"/>
                        <a:ext cx="133191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6" name="AutoShape 12"/>
          <p:cNvSpPr>
            <a:spLocks noChangeArrowheads="1"/>
          </p:cNvSpPr>
          <p:nvPr/>
        </p:nvSpPr>
        <p:spPr bwMode="auto">
          <a:xfrm rot="5400000">
            <a:off x="676275" y="1422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7" name="AutoShape 13"/>
          <p:cNvSpPr>
            <a:spLocks noChangeArrowheads="1"/>
          </p:cNvSpPr>
          <p:nvPr/>
        </p:nvSpPr>
        <p:spPr bwMode="auto">
          <a:xfrm rot="5400000">
            <a:off x="2409825" y="2222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AutoShape 14"/>
          <p:cNvSpPr>
            <a:spLocks noChangeArrowheads="1"/>
          </p:cNvSpPr>
          <p:nvPr/>
        </p:nvSpPr>
        <p:spPr bwMode="auto">
          <a:xfrm rot="16200000" flipH="1">
            <a:off x="6562725" y="2222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9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 autoUpdateAnimBg="0"/>
      <p:bldP spid="159747" grpId="0" animBg="1"/>
      <p:bldP spid="159748" grpId="0" animBg="1"/>
      <p:bldP spid="159751" grpId="0" autoUpdateAnimBg="0"/>
      <p:bldP spid="159752" grpId="0" autoUpdateAnimBg="0"/>
      <p:bldP spid="159756" grpId="0" animBg="1"/>
      <p:bldP spid="159757" grpId="0" animBg="1"/>
      <p:bldP spid="15975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952500" y="2286000"/>
            <a:ext cx="7467600" cy="25908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coefficient of variation is computed as follows: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794250" y="2952750"/>
            <a:ext cx="1866900" cy="1047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787650" y="2952750"/>
            <a:ext cx="1854200" cy="1047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7950"/>
            <a:ext cx="7772400" cy="698500"/>
          </a:xfrm>
          <a:noFill/>
          <a:ln/>
        </p:spPr>
        <p:txBody>
          <a:bodyPr/>
          <a:lstStyle/>
          <a:p>
            <a:r>
              <a:rPr lang="en-US"/>
              <a:t>Coefficient of Variation</a:t>
            </a:r>
          </a:p>
        </p:txBody>
      </p:sp>
      <p:graphicFrame>
        <p:nvGraphicFramePr>
          <p:cNvPr id="25604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17825" y="2998788"/>
          <a:ext cx="16176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Equation" r:id="rId4" imgW="787320" imgH="431640" progId="Equation.DSMT4">
                  <p:embed/>
                </p:oleObj>
              </mc:Choice>
              <mc:Fallback>
                <p:oleObj name="Equation" r:id="rId4" imgW="787320" imgH="43164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2998788"/>
                        <a:ext cx="16176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3806097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952500" y="1181100"/>
            <a:ext cx="7467600" cy="97155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coefficient of variation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indicates how large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standard deviation is in relation to the mean.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135313" y="4005263"/>
            <a:ext cx="1152525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895850" y="4005263"/>
            <a:ext cx="1674813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 a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</a:t>
            </a: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 rot="5400000">
            <a:off x="676275" y="15748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 rot="5400000">
            <a:off x="676275" y="2527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 rot="5400000">
            <a:off x="2530475" y="3333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 rot="16200000" flipH="1">
            <a:off x="6670675" y="33337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18" name="Object 18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24425" y="2973388"/>
          <a:ext cx="16430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Equation" r:id="rId6" imgW="799920" imgH="457200" progId="Equation.DSMT4">
                  <p:embed/>
                </p:oleObj>
              </mc:Choice>
              <mc:Fallback>
                <p:oleObj name="Equation" r:id="rId6" imgW="799920" imgH="457200" progId="Equation.DSMT4">
                  <p:embed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425" y="2973388"/>
                        <a:ext cx="1643063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28398" dir="3806097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nimBg="1" autoUpdateAnimBg="0"/>
      <p:bldP spid="25607" grpId="0" animBg="1"/>
      <p:bldP spid="25606" grpId="0" animBg="1"/>
      <p:bldP spid="25608" grpId="0" animBg="1" autoUpdateAnimBg="0"/>
      <p:bldP spid="25612" grpId="0" autoUpdateAnimBg="0"/>
      <p:bldP spid="25613" grpId="0" autoUpdateAnimBg="0"/>
      <p:bldP spid="25614" grpId="0" animBg="1"/>
      <p:bldP spid="25615" grpId="0" animBg="1"/>
      <p:bldP spid="25616" grpId="0" animBg="1"/>
      <p:bldP spid="2561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360" name="Rectangle 1192"/>
          <p:cNvSpPr>
            <a:spLocks noChangeArrowheads="1"/>
          </p:cNvSpPr>
          <p:nvPr/>
        </p:nvSpPr>
        <p:spPr bwMode="auto">
          <a:xfrm>
            <a:off x="2308225" y="4864100"/>
            <a:ext cx="5416550" cy="104298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3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2254250" y="4702175"/>
          <a:ext cx="551021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4" imgW="507960" imgH="114120" progId="Equation.DSMT4">
                  <p:embed/>
                </p:oleObj>
              </mc:Choice>
              <mc:Fallback>
                <p:oleObj name="Equation" r:id="rId4" imgW="507960" imgH="114120" progId="Equation.DSMT4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4702175"/>
                        <a:ext cx="5510213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357" name="Rectangle 1189"/>
          <p:cNvSpPr>
            <a:spLocks noChangeArrowheads="1"/>
          </p:cNvSpPr>
          <p:nvPr/>
        </p:nvSpPr>
        <p:spPr bwMode="auto">
          <a:xfrm>
            <a:off x="2917825" y="1743075"/>
            <a:ext cx="4057650" cy="9334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14638" y="1463675"/>
          <a:ext cx="4086225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6" imgW="368280" imgH="126720" progId="Equation.DSMT4">
                  <p:embed/>
                </p:oleObj>
              </mc:Choice>
              <mc:Fallback>
                <p:oleObj name="Equation" r:id="rId6" imgW="368280" imgH="12672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463675"/>
                        <a:ext cx="4086225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359" name="Rectangle 1191"/>
          <p:cNvSpPr>
            <a:spLocks noChangeArrowheads="1"/>
          </p:cNvSpPr>
          <p:nvPr/>
        </p:nvSpPr>
        <p:spPr bwMode="auto">
          <a:xfrm>
            <a:off x="2917825" y="3400425"/>
            <a:ext cx="4057650" cy="738188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2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2855913" y="3238500"/>
          <a:ext cx="403383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8" imgW="355320" imgH="88560" progId="Equation.DSMT4">
                  <p:embed/>
                </p:oleObj>
              </mc:Choice>
              <mc:Fallback>
                <p:oleObj name="Equation" r:id="rId8" imgW="355320" imgH="88560" progId="Equation.DSMT4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3238500"/>
                        <a:ext cx="403383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354" name="Oval 1186"/>
          <p:cNvSpPr>
            <a:spLocks noChangeArrowheads="1"/>
          </p:cNvSpPr>
          <p:nvPr/>
        </p:nvSpPr>
        <p:spPr bwMode="auto">
          <a:xfrm>
            <a:off x="5774419" y="3480708"/>
            <a:ext cx="100965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55" name="Oval 1187"/>
          <p:cNvSpPr>
            <a:spLocks noChangeArrowheads="1"/>
          </p:cNvSpPr>
          <p:nvPr/>
        </p:nvSpPr>
        <p:spPr bwMode="auto">
          <a:xfrm>
            <a:off x="6521905" y="5052107"/>
            <a:ext cx="10795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56" name="Oval 1188"/>
          <p:cNvSpPr>
            <a:spLocks noChangeArrowheads="1"/>
          </p:cNvSpPr>
          <p:nvPr/>
        </p:nvSpPr>
        <p:spPr bwMode="auto">
          <a:xfrm>
            <a:off x="5360082" y="1908857"/>
            <a:ext cx="142875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61" name="AutoShape 1193"/>
          <p:cNvSpPr>
            <a:spLocks noChangeArrowheads="1"/>
          </p:cNvSpPr>
          <p:nvPr/>
        </p:nvSpPr>
        <p:spPr bwMode="auto">
          <a:xfrm rot="5400000">
            <a:off x="746125" y="17557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62" name="AutoShape 1194"/>
          <p:cNvSpPr>
            <a:spLocks noChangeArrowheads="1"/>
          </p:cNvSpPr>
          <p:nvPr/>
        </p:nvSpPr>
        <p:spPr bwMode="auto">
          <a:xfrm rot="5400000">
            <a:off x="746125" y="297973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63" name="AutoShape 1195"/>
          <p:cNvSpPr>
            <a:spLocks noChangeArrowheads="1"/>
          </p:cNvSpPr>
          <p:nvPr/>
        </p:nvSpPr>
        <p:spPr bwMode="auto">
          <a:xfrm rot="5400000">
            <a:off x="720725" y="4446588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364" name="AutoShape 1196"/>
          <p:cNvSpPr>
            <a:spLocks noChangeArrowheads="1"/>
          </p:cNvSpPr>
          <p:nvPr/>
        </p:nvSpPr>
        <p:spPr bwMode="auto">
          <a:xfrm>
            <a:off x="6970713" y="2900363"/>
            <a:ext cx="2133600" cy="1581150"/>
          </a:xfrm>
          <a:prstGeom prst="wedgeRoundRectCallout">
            <a:avLst>
              <a:gd name="adj1" fmla="val -45981"/>
              <a:gd name="adj2" fmla="val 88255"/>
              <a:gd name="adj3" fmla="val 16667"/>
            </a:avLst>
          </a:prstGeom>
          <a:gradFill rotWithShape="0">
            <a:gsLst>
              <a:gs pos="0">
                <a:srgbClr val="7B7BA7">
                  <a:gamma/>
                  <a:shade val="46275"/>
                  <a:invGamma/>
                </a:srgbClr>
              </a:gs>
              <a:gs pos="50000">
                <a:srgbClr val="7B7BA7"/>
              </a:gs>
              <a:gs pos="100000">
                <a:srgbClr val="7B7BA7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standard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deviation is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about 11% 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mean </a:t>
            </a:r>
          </a:p>
        </p:txBody>
      </p:sp>
      <p:sp>
        <p:nvSpPr>
          <p:cNvPr id="136365" name="Rectangle 1197"/>
          <p:cNvSpPr>
            <a:spLocks noChangeArrowheads="1"/>
          </p:cNvSpPr>
          <p:nvPr/>
        </p:nvSpPr>
        <p:spPr bwMode="auto">
          <a:xfrm>
            <a:off x="1054100" y="1652588"/>
            <a:ext cx="3943350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Variance</a:t>
            </a:r>
          </a:p>
        </p:txBody>
      </p:sp>
      <p:sp>
        <p:nvSpPr>
          <p:cNvPr id="136366" name="Rectangle 1198"/>
          <p:cNvSpPr>
            <a:spLocks noChangeArrowheads="1"/>
          </p:cNvSpPr>
          <p:nvPr/>
        </p:nvSpPr>
        <p:spPr bwMode="auto">
          <a:xfrm>
            <a:off x="1054100" y="2895600"/>
            <a:ext cx="4324350" cy="433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Standard Deviation</a:t>
            </a:r>
          </a:p>
        </p:txBody>
      </p:sp>
      <p:sp>
        <p:nvSpPr>
          <p:cNvPr id="136367" name="Rectangle 1199"/>
          <p:cNvSpPr>
            <a:spLocks noChangeArrowheads="1"/>
          </p:cNvSpPr>
          <p:nvPr/>
        </p:nvSpPr>
        <p:spPr bwMode="auto">
          <a:xfrm>
            <a:off x="1054100" y="4362450"/>
            <a:ext cx="4324350" cy="452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Coefficient of Variation</a:t>
            </a:r>
          </a:p>
        </p:txBody>
      </p:sp>
      <p:sp>
        <p:nvSpPr>
          <p:cNvPr id="136370" name="Rectangle 1202"/>
          <p:cNvSpPr>
            <a:spLocks noChangeArrowheads="1"/>
          </p:cNvSpPr>
          <p:nvPr/>
        </p:nvSpPr>
        <p:spPr bwMode="auto">
          <a:xfrm>
            <a:off x="690563" y="92075"/>
            <a:ext cx="7772400" cy="865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Variance, Standard Deviation,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And Coefficient of Variation</a:t>
            </a:r>
          </a:p>
        </p:txBody>
      </p:sp>
      <p:sp>
        <p:nvSpPr>
          <p:cNvPr id="136960" name="Rectangle 1792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6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36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136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3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3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360" grpId="0" animBg="1"/>
      <p:bldP spid="136357" grpId="0" animBg="1"/>
      <p:bldP spid="136359" grpId="0" animBg="1"/>
      <p:bldP spid="136354" grpId="0" animBg="1"/>
      <p:bldP spid="136355" grpId="0" animBg="1"/>
      <p:bldP spid="136356" grpId="0" animBg="1"/>
      <p:bldP spid="136361" grpId="0" animBg="1"/>
      <p:bldP spid="136362" grpId="0" animBg="1"/>
      <p:bldP spid="136363" grpId="0" animBg="1"/>
      <p:bldP spid="136364" grpId="0" animBg="1" autoUpdateAnimBg="0"/>
      <p:bldP spid="136365" grpId="0" autoUpdateAnimBg="0"/>
      <p:bldP spid="136366" grpId="0" autoUpdateAnimBg="0"/>
      <p:bldP spid="13636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0550" y="115888"/>
            <a:ext cx="79629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 Sample Variance, Standard Deviation, and Coefficient of Variation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49288" y="1136650"/>
            <a:ext cx="77724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Formula Worksheet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279525" y="50577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8-71 are not shown.</a:t>
            </a:r>
          </a:p>
        </p:txBody>
      </p:sp>
      <p:sp>
        <p:nvSpPr>
          <p:cNvPr id="6" name="AutoShape 595"/>
          <p:cNvSpPr>
            <a:spLocks noChangeArrowheads="1"/>
          </p:cNvSpPr>
          <p:nvPr/>
        </p:nvSpPr>
        <p:spPr bwMode="auto">
          <a:xfrm rot="5400000">
            <a:off x="485775" y="3289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768350" y="1714500"/>
            <a:ext cx="7785100" cy="3371851"/>
            <a:chOff x="768350" y="1714500"/>
            <a:chExt cx="7785100" cy="3371851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350" y="1714500"/>
              <a:ext cx="7480300" cy="332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768350" y="1714500"/>
              <a:ext cx="7480300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330324" y="1714500"/>
              <a:ext cx="7223125" cy="3889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768350" y="2081213"/>
              <a:ext cx="584200" cy="7572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330325" y="2081213"/>
              <a:ext cx="7223125" cy="7572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768350" y="2816225"/>
              <a:ext cx="584200" cy="22256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330325" y="2816225"/>
              <a:ext cx="1038225" cy="22256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346325" y="2816225"/>
              <a:ext cx="1339850" cy="22256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665538" y="2816225"/>
              <a:ext cx="1751013" cy="22256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5394325" y="2816225"/>
              <a:ext cx="3159125" cy="22256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762125" y="1736725"/>
              <a:ext cx="3460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930525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795713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659313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735763" y="1736725"/>
              <a:ext cx="3460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984250" y="2470150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438275" y="2103438"/>
              <a:ext cx="105886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03363" y="2470150"/>
              <a:ext cx="9080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476500" y="2103438"/>
              <a:ext cx="14478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497138" y="2470150"/>
              <a:ext cx="1339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984250" y="2838450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784350" y="2838450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800350" y="2838450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4594225" y="2838450"/>
              <a:ext cx="9937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459413" y="2838450"/>
              <a:ext cx="29400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=AVERAGE(B2:B71)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984250" y="3205163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784350" y="3205163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2800350" y="3205163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335463" y="3205163"/>
              <a:ext cx="127476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459413" y="3205163"/>
              <a:ext cx="26162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=MEDIAN(B2:B71)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984250" y="3571875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784350" y="3571875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2800350" y="3571875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4594225" y="3571875"/>
              <a:ext cx="10160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459413" y="3571875"/>
              <a:ext cx="29718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=MODE.SNGL(B2:B71)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984250" y="3940175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1784350" y="3940175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2800350" y="3940175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4163105" y="3940175"/>
              <a:ext cx="147002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Variance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5459413" y="3940175"/>
              <a:ext cx="21034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=VAR.S(B2:B71)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984250" y="4306888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1784350" y="4306888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800350" y="4306888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4148591" y="4306888"/>
              <a:ext cx="15128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Std. Dev.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5459413" y="4306888"/>
              <a:ext cx="24590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=STDEV.S(B2:B71)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984250" y="4675188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1784350" y="4675188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800350" y="4675188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818516" y="4675188"/>
              <a:ext cx="7350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C.V.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459413" y="4675188"/>
              <a:ext cx="17510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=E6/E2*100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768350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1330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2346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665538" y="171450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4076700" y="171450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5394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8531219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768350" y="1714500"/>
              <a:ext cx="1588" cy="33274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768350" y="1714500"/>
              <a:ext cx="22225" cy="3349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1330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1330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346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2346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665538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3665538" y="1736725"/>
              <a:ext cx="20638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4076700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4076700" y="1736725"/>
              <a:ext cx="20638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5394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5394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8531219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8531219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790575" y="1714500"/>
              <a:ext cx="74580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94"/>
            <p:cNvSpPr>
              <a:spLocks noChangeShapeType="1"/>
            </p:cNvSpPr>
            <p:nvPr/>
          </p:nvSpPr>
          <p:spPr bwMode="auto">
            <a:xfrm>
              <a:off x="790575" y="5034189"/>
              <a:ext cx="74580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790574" y="1714500"/>
              <a:ext cx="77628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0"/>
            <p:cNvSpPr>
              <a:spLocks noChangeShapeType="1"/>
            </p:cNvSpPr>
            <p:nvPr/>
          </p:nvSpPr>
          <p:spPr bwMode="auto">
            <a:xfrm>
              <a:off x="790574" y="2081213"/>
              <a:ext cx="7739810" cy="15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2"/>
            <p:cNvSpPr>
              <a:spLocks noChangeShapeType="1"/>
            </p:cNvSpPr>
            <p:nvPr/>
          </p:nvSpPr>
          <p:spPr bwMode="auto">
            <a:xfrm>
              <a:off x="790574" y="2801711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4"/>
            <p:cNvSpPr>
              <a:spLocks noChangeShapeType="1"/>
            </p:cNvSpPr>
            <p:nvPr/>
          </p:nvSpPr>
          <p:spPr bwMode="auto">
            <a:xfrm>
              <a:off x="790574" y="3184525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86"/>
            <p:cNvSpPr>
              <a:spLocks noChangeShapeType="1"/>
            </p:cNvSpPr>
            <p:nvPr/>
          </p:nvSpPr>
          <p:spPr bwMode="auto">
            <a:xfrm>
              <a:off x="790574" y="3551238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88"/>
            <p:cNvSpPr>
              <a:spLocks noChangeShapeType="1"/>
            </p:cNvSpPr>
            <p:nvPr/>
          </p:nvSpPr>
          <p:spPr bwMode="auto">
            <a:xfrm>
              <a:off x="790574" y="3917950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90"/>
            <p:cNvSpPr>
              <a:spLocks noChangeShapeType="1"/>
            </p:cNvSpPr>
            <p:nvPr/>
          </p:nvSpPr>
          <p:spPr bwMode="auto">
            <a:xfrm>
              <a:off x="790574" y="4286250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92"/>
            <p:cNvSpPr>
              <a:spLocks noChangeShapeType="1"/>
            </p:cNvSpPr>
            <p:nvPr/>
          </p:nvSpPr>
          <p:spPr bwMode="auto">
            <a:xfrm>
              <a:off x="790574" y="4652963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790574" y="5034189"/>
              <a:ext cx="77628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ight Triangle 100"/>
            <p:cNvSpPr/>
            <p:nvPr/>
          </p:nvSpPr>
          <p:spPr bwMode="auto">
            <a:xfrm flipH="1">
              <a:off x="819603" y="1729014"/>
              <a:ext cx="488950" cy="333829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49049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9288" y="113665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Value Worksheet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0550" y="115888"/>
            <a:ext cx="79629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 to Compute the Sample Variance, Standard Deviation, and Coefficient of Variation</a:t>
            </a:r>
          </a:p>
        </p:txBody>
      </p:sp>
      <p:sp>
        <p:nvSpPr>
          <p:cNvPr id="5" name="Text Box 1183"/>
          <p:cNvSpPr txBox="1">
            <a:spLocks noChangeArrowheads="1"/>
          </p:cNvSpPr>
          <p:nvPr/>
        </p:nvSpPr>
        <p:spPr bwMode="auto">
          <a:xfrm>
            <a:off x="1279525" y="50577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8-71 are not shown.</a:t>
            </a:r>
          </a:p>
        </p:txBody>
      </p:sp>
      <p:sp>
        <p:nvSpPr>
          <p:cNvPr id="6" name="AutoShape 1184"/>
          <p:cNvSpPr>
            <a:spLocks noChangeArrowheads="1"/>
          </p:cNvSpPr>
          <p:nvPr/>
        </p:nvSpPr>
        <p:spPr bwMode="auto">
          <a:xfrm rot="5400000">
            <a:off x="485775" y="32893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8350" y="1714500"/>
            <a:ext cx="7785100" cy="3371851"/>
            <a:chOff x="768350" y="1714500"/>
            <a:chExt cx="7785100" cy="3371851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768350" y="1714500"/>
              <a:ext cx="7480300" cy="332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768350" y="1714500"/>
              <a:ext cx="7480300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1330324" y="1714500"/>
              <a:ext cx="7223125" cy="3889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768350" y="2081213"/>
              <a:ext cx="584200" cy="757238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1330325" y="2081213"/>
              <a:ext cx="7223125" cy="757238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768350" y="2816225"/>
              <a:ext cx="584200" cy="2225675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330325" y="2816225"/>
              <a:ext cx="1038225" cy="22256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2346325" y="2816225"/>
              <a:ext cx="1339850" cy="2225675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665538" y="2816225"/>
              <a:ext cx="1751013" cy="2225675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5394325" y="2816225"/>
              <a:ext cx="3159125" cy="2225675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762125" y="1736725"/>
              <a:ext cx="3460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930525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95713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659313" y="1736725"/>
              <a:ext cx="3683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6735763" y="1736725"/>
              <a:ext cx="3460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984250" y="2470150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1438275" y="2103438"/>
              <a:ext cx="105886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Apart-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503363" y="2470150"/>
              <a:ext cx="9080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476500" y="2103438"/>
              <a:ext cx="14478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Monthly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497138" y="2470150"/>
              <a:ext cx="1339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Rent ($)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984250" y="2838450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784350" y="2838450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800350" y="2838450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594225" y="2838450"/>
              <a:ext cx="99377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Mean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6460879" y="2838450"/>
              <a:ext cx="8640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490.80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984250" y="3205163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1784350" y="3205163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800350" y="3205163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440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335463" y="3205163"/>
              <a:ext cx="127476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Median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6460879" y="3205163"/>
              <a:ext cx="8640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475.00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984250" y="3571875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1784350" y="3571875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800350" y="3571875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594225" y="3571875"/>
              <a:ext cx="101600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Mode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6460879" y="3571875"/>
              <a:ext cx="8640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450.00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984250" y="3940175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1784350" y="3940175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800350" y="3940175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163105" y="3940175"/>
              <a:ext cx="1470025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Variance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6402823" y="3940175"/>
              <a:ext cx="10211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2996.16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984250" y="4306888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784350" y="4306888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2800350" y="4306888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480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4148591" y="4306888"/>
              <a:ext cx="15128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Std. Dev.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6562477" y="4306888"/>
              <a:ext cx="706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54.74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984250" y="4675188"/>
              <a:ext cx="323850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1784350" y="4675188"/>
              <a:ext cx="3032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2800350" y="4675188"/>
              <a:ext cx="649288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510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4818516" y="4675188"/>
              <a:ext cx="735013" cy="41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C.V.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6576991" y="4675188"/>
              <a:ext cx="68595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11.15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768350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1330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2346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3665538" y="171450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4076700" y="1714500"/>
              <a:ext cx="20638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394325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8531219" y="1714500"/>
              <a:ext cx="22225" cy="158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768350" y="1714500"/>
              <a:ext cx="1588" cy="332740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768350" y="1714500"/>
              <a:ext cx="22225" cy="33496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1330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30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2346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2346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3665538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3665538" y="1736725"/>
              <a:ext cx="20638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4076700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4076700" y="1736725"/>
              <a:ext cx="20638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5394325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5394325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8531219" y="1736725"/>
              <a:ext cx="1588" cy="3305175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8531219" y="1736725"/>
              <a:ext cx="22225" cy="33274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790575" y="1714500"/>
              <a:ext cx="74580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94"/>
            <p:cNvSpPr>
              <a:spLocks noChangeShapeType="1"/>
            </p:cNvSpPr>
            <p:nvPr/>
          </p:nvSpPr>
          <p:spPr bwMode="auto">
            <a:xfrm>
              <a:off x="790575" y="5034189"/>
              <a:ext cx="7458075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790574" y="1714500"/>
              <a:ext cx="77628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790574" y="2081213"/>
              <a:ext cx="7739810" cy="1588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>
              <a:off x="790574" y="2801711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84"/>
            <p:cNvSpPr>
              <a:spLocks noChangeShapeType="1"/>
            </p:cNvSpPr>
            <p:nvPr/>
          </p:nvSpPr>
          <p:spPr bwMode="auto">
            <a:xfrm>
              <a:off x="790574" y="3184525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6"/>
            <p:cNvSpPr>
              <a:spLocks noChangeShapeType="1"/>
            </p:cNvSpPr>
            <p:nvPr/>
          </p:nvSpPr>
          <p:spPr bwMode="auto">
            <a:xfrm>
              <a:off x="790574" y="3551238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88"/>
            <p:cNvSpPr>
              <a:spLocks noChangeShapeType="1"/>
            </p:cNvSpPr>
            <p:nvPr/>
          </p:nvSpPr>
          <p:spPr bwMode="auto">
            <a:xfrm>
              <a:off x="790574" y="3917950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90"/>
            <p:cNvSpPr>
              <a:spLocks noChangeShapeType="1"/>
            </p:cNvSpPr>
            <p:nvPr/>
          </p:nvSpPr>
          <p:spPr bwMode="auto">
            <a:xfrm>
              <a:off x="790574" y="4286250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92"/>
            <p:cNvSpPr>
              <a:spLocks noChangeShapeType="1"/>
            </p:cNvSpPr>
            <p:nvPr/>
          </p:nvSpPr>
          <p:spPr bwMode="auto">
            <a:xfrm>
              <a:off x="790574" y="4652963"/>
              <a:ext cx="7739810" cy="1588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95"/>
            <p:cNvSpPr>
              <a:spLocks noChangeArrowheads="1"/>
            </p:cNvSpPr>
            <p:nvPr/>
          </p:nvSpPr>
          <p:spPr bwMode="auto">
            <a:xfrm>
              <a:off x="790574" y="5034189"/>
              <a:ext cx="7762875" cy="22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ight Triangle 90"/>
            <p:cNvSpPr/>
            <p:nvPr/>
          </p:nvSpPr>
          <p:spPr bwMode="auto">
            <a:xfrm flipH="1">
              <a:off x="819603" y="1729014"/>
              <a:ext cx="488950" cy="333829"/>
            </a:xfrm>
            <a:prstGeom prst="rtTriangle">
              <a:avLst/>
            </a:prstGeom>
            <a:solidFill>
              <a:srgbClr val="660033"/>
            </a:solidFill>
            <a:ln w="12700" cap="flat" cmpd="sng" algn="ctr">
              <a:solidFill>
                <a:srgbClr val="6600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</a:endParaRPr>
            </a:p>
          </p:txBody>
        </p:sp>
      </p:grpSp>
      <p:sp>
        <p:nvSpPr>
          <p:cNvPr id="7" name="Rectangle 1185"/>
          <p:cNvSpPr>
            <a:spLocks noChangeArrowheads="1"/>
          </p:cNvSpPr>
          <p:nvPr/>
        </p:nvSpPr>
        <p:spPr bwMode="auto">
          <a:xfrm>
            <a:off x="6210263" y="2799179"/>
            <a:ext cx="1365250" cy="2264945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138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nimBg="1"/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 Tool</a:t>
            </a: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776288" y="1333500"/>
            <a:ext cx="763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0088" y="1447800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Click the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tab on the Ribbon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95325" y="1828800"/>
            <a:ext cx="59817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In the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Analysis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group, click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Data Analysis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00088" y="2324100"/>
            <a:ext cx="76200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Choose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from the list of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Analysis Tools</a:t>
            </a: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 rot="5400000">
            <a:off x="461963" y="16129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 rot="5400000">
            <a:off x="461963" y="2032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 rot="5400000">
            <a:off x="461963" y="24701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700088" y="3162300"/>
            <a:ext cx="73723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 the Descriptive Statistics dialog box appears: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          (see details on next slide)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 rot="5400000">
            <a:off x="461963" y="33655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217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nimBg="1"/>
      <p:bldP spid="8" grpId="0" animBg="1"/>
      <p:bldP spid="9" grpId="0" animBg="1"/>
      <p:bldP spid="10" grpId="0" autoUpdateAnimBg="0"/>
      <p:bldP spid="1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858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 Tool</a:t>
            </a:r>
          </a:p>
        </p:txBody>
      </p:sp>
      <p:pic>
        <p:nvPicPr>
          <p:cNvPr id="3" name="Picture 4" descr="C:\Slides\EMBS2ppt\DescrSt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631952"/>
            <a:ext cx="52070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 rot="5400000">
            <a:off x="1692275" y="37084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97"/>
          <p:cNvSpPr>
            <a:spLocks noChangeArrowheads="1"/>
          </p:cNvSpPr>
          <p:nvPr/>
        </p:nvSpPr>
        <p:spPr bwMode="auto">
          <a:xfrm>
            <a:off x="641350" y="1155700"/>
            <a:ext cx="52260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Excel’s </a:t>
            </a: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Dialog Box</a:t>
            </a:r>
          </a:p>
        </p:txBody>
      </p:sp>
    </p:spTree>
    <p:extLst>
      <p:ext uri="{BB962C8B-B14F-4D97-AF65-F5344CB8AC3E}">
        <p14:creationId xmlns:p14="http://schemas.microsoft.com/office/powerpoint/2010/main" val="29268081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2152650" y="1924050"/>
            <a:ext cx="2533650" cy="21336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685800" y="133350"/>
            <a:ext cx="7772400" cy="649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Mean </a:t>
            </a:r>
          </a:p>
        </p:txBody>
      </p:sp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5765800" y="319088"/>
          <a:ext cx="24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5" name="Equation" r:id="rId4" imgW="241200" imgH="304560" progId="Equation.DSMT4">
                  <p:embed/>
                </p:oleObj>
              </mc:Choice>
              <mc:Fallback>
                <p:oleObj name="Equation" r:id="rId4" imgW="241200" imgH="304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319088"/>
                        <a:ext cx="241300" cy="304800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7" name="Oval 13"/>
          <p:cNvSpPr>
            <a:spLocks noChangeArrowheads="1"/>
          </p:cNvSpPr>
          <p:nvPr/>
        </p:nvSpPr>
        <p:spPr bwMode="auto">
          <a:xfrm>
            <a:off x="3009900" y="2095500"/>
            <a:ext cx="1428750" cy="990600"/>
          </a:xfrm>
          <a:prstGeom prst="ellipse">
            <a:avLst/>
          </a:prstGeom>
          <a:gradFill rotWithShape="0">
            <a:gsLst>
              <a:gs pos="0">
                <a:srgbClr val="7B7BA7"/>
              </a:gs>
              <a:gs pos="100000">
                <a:srgbClr val="7B7B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3981450" y="3790950"/>
            <a:ext cx="59055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9279" name="Oval 15"/>
          <p:cNvSpPr>
            <a:spLocks noChangeArrowheads="1"/>
          </p:cNvSpPr>
          <p:nvPr/>
        </p:nvSpPr>
        <p:spPr bwMode="auto">
          <a:xfrm>
            <a:off x="4305300" y="4191000"/>
            <a:ext cx="3124200" cy="1314450"/>
          </a:xfrm>
          <a:prstGeom prst="ellipse">
            <a:avLst/>
          </a:prstGeom>
          <a:gradFill rotWithShape="0">
            <a:gsLst>
              <a:gs pos="0">
                <a:srgbClr val="7B7BA7"/>
              </a:gs>
              <a:gs pos="100000">
                <a:srgbClr val="7B7B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observations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the sample</a:t>
            </a:r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5067300" y="1428750"/>
            <a:ext cx="3409950" cy="1028700"/>
          </a:xfrm>
          <a:prstGeom prst="ellipse">
            <a:avLst/>
          </a:prstGeom>
          <a:gradFill rotWithShape="0">
            <a:gsLst>
              <a:gs pos="0">
                <a:srgbClr val="7B7BA7"/>
              </a:gs>
              <a:gs pos="100000">
                <a:srgbClr val="7B7B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Sum of the values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observations</a:t>
            </a:r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 flipV="1">
            <a:off x="4381500" y="2095500"/>
            <a:ext cx="72390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9282" name="Oval 18"/>
          <p:cNvSpPr>
            <a:spLocks noChangeArrowheads="1"/>
          </p:cNvSpPr>
          <p:nvPr/>
        </p:nvSpPr>
        <p:spPr bwMode="auto">
          <a:xfrm>
            <a:off x="3371850" y="3276600"/>
            <a:ext cx="781050" cy="590550"/>
          </a:xfrm>
          <a:prstGeom prst="ellipse">
            <a:avLst/>
          </a:prstGeom>
          <a:gradFill rotWithShape="0">
            <a:gsLst>
              <a:gs pos="0">
                <a:srgbClr val="7B7BA7"/>
              </a:gs>
              <a:gs pos="100000">
                <a:srgbClr val="7B7BA7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9271" name="Object 7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93963" y="2252663"/>
          <a:ext cx="181292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6" name="Equation" r:id="rId6" imgW="1180800" imgH="977760" progId="Equation.DSMT4">
                  <p:embed/>
                </p:oleObj>
              </mc:Choice>
              <mc:Fallback>
                <p:oleObj name="Equation" r:id="rId6" imgW="1180800" imgH="977760" progId="Equation.DSMT4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2252663"/>
                        <a:ext cx="1812925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83" name="AutoShape 19"/>
          <p:cNvSpPr>
            <a:spLocks noChangeArrowheads="1"/>
          </p:cNvSpPr>
          <p:nvPr/>
        </p:nvSpPr>
        <p:spPr bwMode="auto">
          <a:xfrm rot="5400000">
            <a:off x="1876425" y="2927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4" name="AutoShape 20"/>
          <p:cNvSpPr>
            <a:spLocks noChangeArrowheads="1"/>
          </p:cNvSpPr>
          <p:nvPr/>
        </p:nvSpPr>
        <p:spPr bwMode="auto">
          <a:xfrm rot="5400000">
            <a:off x="1876425" y="3498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85" name="AutoShape 21"/>
          <p:cNvSpPr>
            <a:spLocks noChangeArrowheads="1"/>
          </p:cNvSpPr>
          <p:nvPr/>
        </p:nvSpPr>
        <p:spPr bwMode="auto">
          <a:xfrm rot="5400000">
            <a:off x="1876425" y="2413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9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3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5" grpId="0" animBg="1"/>
      <p:bldP spid="139277" grpId="0" animBg="1"/>
      <p:bldP spid="139278" grpId="0" animBg="1"/>
      <p:bldP spid="139279" grpId="0" animBg="1" autoUpdateAnimBg="0"/>
      <p:bldP spid="139280" grpId="0" animBg="1" autoUpdateAnimBg="0"/>
      <p:bldP spid="139281" grpId="0" animBg="1"/>
      <p:bldP spid="139282" grpId="0" animBg="1"/>
      <p:bldP spid="139283" grpId="0" animBg="1"/>
      <p:bldP spid="139284" grpId="0" animBg="1"/>
      <p:bldP spid="13928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9288" y="1136650"/>
            <a:ext cx="7772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Value Worksheet (Partial)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 Tool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60475" y="5426075"/>
            <a:ext cx="380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9-71 are not shown.</a:t>
            </a:r>
          </a:p>
        </p:txBody>
      </p:sp>
      <p:pic>
        <p:nvPicPr>
          <p:cNvPr id="5" name="Picture 11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670050"/>
            <a:ext cx="77216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183"/>
          <p:cNvSpPr>
            <a:spLocks noChangeArrowheads="1"/>
          </p:cNvSpPr>
          <p:nvPr/>
        </p:nvSpPr>
        <p:spPr bwMode="auto">
          <a:xfrm rot="5400000">
            <a:off x="422275" y="3441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184"/>
          <p:cNvSpPr>
            <a:spLocks noChangeArrowheads="1"/>
          </p:cNvSpPr>
          <p:nvPr/>
        </p:nvSpPr>
        <p:spPr bwMode="auto">
          <a:xfrm>
            <a:off x="6516688" y="3138488"/>
            <a:ext cx="1916112" cy="221456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2931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49288" y="1136650"/>
            <a:ext cx="7772400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Excel Value Worksheet (Partial)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5800" y="1158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Using Excel’s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Descriptive Statistics Tool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09675" y="5032375"/>
            <a:ext cx="483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Note:  Rows 1-8 and 17-71 are not shown.</a:t>
            </a:r>
          </a:p>
        </p:txBody>
      </p:sp>
      <p:sp>
        <p:nvSpPr>
          <p:cNvPr id="5" name="AutoShape 1182"/>
          <p:cNvSpPr>
            <a:spLocks noChangeArrowheads="1"/>
          </p:cNvSpPr>
          <p:nvPr/>
        </p:nvSpPr>
        <p:spPr bwMode="auto">
          <a:xfrm rot="5400000">
            <a:off x="422275" y="34417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1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1676400"/>
            <a:ext cx="77216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184"/>
          <p:cNvSpPr>
            <a:spLocks noChangeArrowheads="1"/>
          </p:cNvSpPr>
          <p:nvPr/>
        </p:nvSpPr>
        <p:spPr bwMode="auto">
          <a:xfrm>
            <a:off x="6516688" y="2060575"/>
            <a:ext cx="1916112" cy="25781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470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800"/>
            <a:ext cx="7772400" cy="825500"/>
          </a:xfrm>
          <a:noFill/>
          <a:ln/>
        </p:spPr>
        <p:txBody>
          <a:bodyPr/>
          <a:lstStyle/>
          <a:p>
            <a:r>
              <a:rPr lang="en-US"/>
              <a:t>End of Chapter 3, Part A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797300" y="2652713"/>
            <a:ext cx="1557338" cy="1611312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00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3956050" y="1724025"/>
            <a:ext cx="1681163" cy="2670175"/>
          </a:xfrm>
          <a:custGeom>
            <a:avLst/>
            <a:gdLst/>
            <a:ahLst/>
            <a:cxnLst>
              <a:cxn ang="0">
                <a:pos x="119" y="784"/>
              </a:cxn>
              <a:cxn ang="0">
                <a:pos x="0" y="1239"/>
              </a:cxn>
              <a:cxn ang="0">
                <a:pos x="409" y="1681"/>
              </a:cxn>
              <a:cxn ang="0">
                <a:pos x="1058" y="196"/>
              </a:cxn>
              <a:cxn ang="0">
                <a:pos x="1058" y="0"/>
              </a:cxn>
              <a:cxn ang="0">
                <a:pos x="334" y="1252"/>
              </a:cxn>
              <a:cxn ang="0">
                <a:pos x="119" y="784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294200"/>
              </a:gs>
              <a:gs pos="50000">
                <a:srgbClr val="669900">
                  <a:shade val="67500"/>
                  <a:satMod val="115000"/>
                </a:srgbClr>
              </a:gs>
              <a:gs pos="100000">
                <a:srgbClr val="6699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120650"/>
            <a:ext cx="7772400" cy="649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Population Mean </a:t>
            </a:r>
            <a:r>
              <a:rPr lang="en-US" sz="28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</a:p>
        </p:txBody>
      </p:sp>
      <p:sp>
        <p:nvSpPr>
          <p:cNvPr id="140304" name="Rectangle 16"/>
          <p:cNvSpPr>
            <a:spLocks noChangeArrowheads="1"/>
          </p:cNvSpPr>
          <p:nvPr/>
        </p:nvSpPr>
        <p:spPr bwMode="auto">
          <a:xfrm>
            <a:off x="2152650" y="1924050"/>
            <a:ext cx="2533650" cy="2133600"/>
          </a:xfrm>
          <a:prstGeom prst="rect">
            <a:avLst/>
          </a:prstGeom>
          <a:gradFill flip="none" rotWithShape="1">
            <a:gsLst>
              <a:gs pos="0">
                <a:srgbClr val="598600">
                  <a:shade val="30000"/>
                  <a:satMod val="115000"/>
                </a:srgbClr>
              </a:gs>
              <a:gs pos="50000">
                <a:srgbClr val="598600">
                  <a:shade val="67500"/>
                  <a:satMod val="115000"/>
                </a:srgbClr>
              </a:gs>
              <a:gs pos="100000">
                <a:srgbClr val="5986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3009900" y="2095500"/>
            <a:ext cx="1428750" cy="9906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3981450" y="3790950"/>
            <a:ext cx="59055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0307" name="Oval 19"/>
          <p:cNvSpPr>
            <a:spLocks noChangeArrowheads="1"/>
          </p:cNvSpPr>
          <p:nvPr/>
        </p:nvSpPr>
        <p:spPr bwMode="auto">
          <a:xfrm>
            <a:off x="4305300" y="4191000"/>
            <a:ext cx="3124200" cy="13144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Number of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observations in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 population</a:t>
            </a:r>
          </a:p>
        </p:txBody>
      </p:sp>
      <p:sp>
        <p:nvSpPr>
          <p:cNvPr id="140308" name="Oval 20"/>
          <p:cNvSpPr>
            <a:spLocks noChangeArrowheads="1"/>
          </p:cNvSpPr>
          <p:nvPr/>
        </p:nvSpPr>
        <p:spPr bwMode="auto">
          <a:xfrm>
            <a:off x="5067300" y="1428750"/>
            <a:ext cx="3409950" cy="10287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Sum of the values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of the 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N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observations</a:t>
            </a:r>
          </a:p>
        </p:txBody>
      </p:sp>
      <p:sp>
        <p:nvSpPr>
          <p:cNvPr id="140309" name="Line 21"/>
          <p:cNvSpPr>
            <a:spLocks noChangeShapeType="1"/>
          </p:cNvSpPr>
          <p:nvPr/>
        </p:nvSpPr>
        <p:spPr bwMode="auto">
          <a:xfrm flipV="1">
            <a:off x="4381500" y="2095500"/>
            <a:ext cx="723900" cy="285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0310" name="Oval 22"/>
          <p:cNvSpPr>
            <a:spLocks noChangeArrowheads="1"/>
          </p:cNvSpPr>
          <p:nvPr/>
        </p:nvSpPr>
        <p:spPr bwMode="auto">
          <a:xfrm>
            <a:off x="3371850" y="3238500"/>
            <a:ext cx="781050" cy="5905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0311" name="Object 2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474913" y="2252663"/>
          <a:ext cx="1851025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2" name="Equation" r:id="rId4" imgW="1206360" imgH="977760" progId="Equation.DSMT4">
                  <p:embed/>
                </p:oleObj>
              </mc:Choice>
              <mc:Fallback>
                <p:oleObj name="Equation" r:id="rId4" imgW="1206360" imgH="977760" progId="Equation.DSMT4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2252663"/>
                        <a:ext cx="1851025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312" name="AutoShape 24"/>
          <p:cNvSpPr>
            <a:spLocks noChangeArrowheads="1"/>
          </p:cNvSpPr>
          <p:nvPr/>
        </p:nvSpPr>
        <p:spPr bwMode="auto">
          <a:xfrm rot="5400000">
            <a:off x="1876425" y="29273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3" name="AutoShape 25"/>
          <p:cNvSpPr>
            <a:spLocks noChangeArrowheads="1"/>
          </p:cNvSpPr>
          <p:nvPr/>
        </p:nvSpPr>
        <p:spPr bwMode="auto">
          <a:xfrm rot="5400000">
            <a:off x="1876425" y="34988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14" name="AutoShape 26"/>
          <p:cNvSpPr>
            <a:spLocks noChangeArrowheads="1"/>
          </p:cNvSpPr>
          <p:nvPr/>
        </p:nvSpPr>
        <p:spPr bwMode="auto">
          <a:xfrm rot="5400000">
            <a:off x="1876425" y="241300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0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27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40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40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40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0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4" grpId="0" animBg="1"/>
      <p:bldP spid="140305" grpId="0" animBg="1"/>
      <p:bldP spid="140306" grpId="0" animBg="1"/>
      <p:bldP spid="140307" grpId="0" animBg="1" autoUpdateAnimBg="0"/>
      <p:bldP spid="140308" grpId="0" animBg="1" autoUpdateAnimBg="0"/>
      <p:bldP spid="140309" grpId="0" animBg="1"/>
      <p:bldP spid="140310" grpId="0" animBg="1"/>
      <p:bldP spid="140312" grpId="0" animBg="1"/>
      <p:bldP spid="140313" grpId="0" animBg="1"/>
      <p:bldP spid="1403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160463" y="1541463"/>
            <a:ext cx="71755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Seventy efficiency apartments were randomly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sampled in a small college town.  The monthly rent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prices for these apartments are listed below.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150096" name="Rectangle 592"/>
          <p:cNvSpPr>
            <a:spLocks noChangeArrowheads="1"/>
          </p:cNvSpPr>
          <p:nvPr/>
        </p:nvSpPr>
        <p:spPr bwMode="auto">
          <a:xfrm>
            <a:off x="685800" y="139700"/>
            <a:ext cx="7772400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Sample Mean</a:t>
            </a:r>
          </a:p>
        </p:txBody>
      </p:sp>
      <p:sp>
        <p:nvSpPr>
          <p:cNvPr id="150097" name="Rectangle 593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  <p:sp>
        <p:nvSpPr>
          <p:cNvPr id="150098" name="AutoShape 594"/>
          <p:cNvSpPr>
            <a:spLocks noChangeArrowheads="1"/>
          </p:cNvSpPr>
          <p:nvPr/>
        </p:nvSpPr>
        <p:spPr bwMode="auto">
          <a:xfrm rot="5400000">
            <a:off x="752475" y="1670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0099" name="Picture 5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413" y="3021013"/>
            <a:ext cx="7775575" cy="251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50100" name="AutoShape 596"/>
          <p:cNvSpPr>
            <a:spLocks noChangeArrowheads="1"/>
          </p:cNvSpPr>
          <p:nvPr/>
        </p:nvSpPr>
        <p:spPr bwMode="auto">
          <a:xfrm rot="5400000">
            <a:off x="485775" y="41719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0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150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autoUpdateAnimBg="0"/>
      <p:bldP spid="150098" grpId="0" animBg="1"/>
      <p:bldP spid="1501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9700"/>
            <a:ext cx="7772400" cy="622300"/>
          </a:xfrm>
          <a:noFill/>
          <a:ln/>
        </p:spPr>
        <p:txBody>
          <a:bodyPr/>
          <a:lstStyle/>
          <a:p>
            <a:r>
              <a:rPr lang="en-US"/>
              <a:t>Sample Mean</a:t>
            </a:r>
          </a:p>
        </p:txBody>
      </p:sp>
      <p:graphicFrame>
        <p:nvGraphicFramePr>
          <p:cNvPr id="922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43200" y="1204913"/>
          <a:ext cx="3937000" cy="147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4" imgW="368280" imgH="126720" progId="Equation.DSMT4">
                  <p:embed/>
                </p:oleObj>
              </mc:Choice>
              <mc:Fallback>
                <p:oleObj name="Equation" r:id="rId4" imgW="368280" imgH="126720" progId="Equation.DSMT4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04913"/>
                        <a:ext cx="3937000" cy="147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185" name="AutoShape 1185"/>
          <p:cNvSpPr>
            <a:spLocks noChangeArrowheads="1"/>
          </p:cNvSpPr>
          <p:nvPr/>
        </p:nvSpPr>
        <p:spPr bwMode="auto">
          <a:xfrm rot="5400000">
            <a:off x="2581275" y="1924050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186" name="Oval 1186"/>
          <p:cNvSpPr>
            <a:spLocks noChangeArrowheads="1"/>
          </p:cNvSpPr>
          <p:nvPr/>
        </p:nvSpPr>
        <p:spPr bwMode="auto">
          <a:xfrm>
            <a:off x="5490030" y="1706791"/>
            <a:ext cx="1028700" cy="5143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9780" name="Picture 178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0413" y="2576513"/>
            <a:ext cx="7775575" cy="2517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29781" name="Rectangle 1781"/>
          <p:cNvSpPr>
            <a:spLocks noChangeArrowheads="1"/>
          </p:cNvSpPr>
          <p:nvPr/>
        </p:nvSpPr>
        <p:spPr bwMode="auto">
          <a:xfrm>
            <a:off x="647700" y="1028700"/>
            <a:ext cx="5353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Example:  Apartment Rents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291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185" grpId="0" animBg="1"/>
      <p:bldP spid="1291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Median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47700" y="185737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Whenever a data set has extreme values, the median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is the preferred measure of central location.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47700" y="3609975"/>
            <a:ext cx="7810500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A few extremely large incomes or property values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can inflate the mean.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647700" y="273367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median is the measure of location most often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reported for annual income and property value data.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 rot="5400000">
            <a:off x="485775" y="29749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 rot="5400000">
            <a:off x="485775" y="3870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 rot="5400000">
            <a:off x="485775" y="209867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647700" y="962025"/>
            <a:ext cx="7810500" cy="1009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median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of a data set is the value in the middle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when the data items are arranged in ascending order.</a:t>
            </a:r>
          </a:p>
        </p:txBody>
      </p:sp>
      <p:sp>
        <p:nvSpPr>
          <p:cNvPr id="78864" name="AutoShape 16"/>
          <p:cNvSpPr>
            <a:spLocks noChangeArrowheads="1"/>
          </p:cNvSpPr>
          <p:nvPr/>
        </p:nvSpPr>
        <p:spPr bwMode="auto">
          <a:xfrm rot="5400000">
            <a:off x="485775" y="1203325"/>
            <a:ext cx="244475" cy="155575"/>
          </a:xfrm>
          <a:prstGeom prst="triangle">
            <a:avLst>
              <a:gd name="adj" fmla="val 50000"/>
            </a:avLst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4" grpId="0" autoUpdateAnimBg="0"/>
      <p:bldP spid="78855" grpId="0" autoUpdateAnimBg="0"/>
      <p:bldP spid="78857" grpId="0" animBg="1"/>
      <p:bldP spid="78858" grpId="0" animBg="1"/>
      <p:bldP spid="78859" grpId="0" animBg="1"/>
      <p:bldP spid="78863" grpId="0" autoUpdateAnimBg="0"/>
      <p:bldP spid="78864" grpId="0" animBg="1"/>
    </p:bldLst>
  </p:timing>
</p:sld>
</file>

<file path=ppt/theme/theme1.xml><?xml version="1.0" encoding="utf-8"?>
<a:theme xmlns:a="http://schemas.openxmlformats.org/drawingml/2006/main" name="SBE9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SBE9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S Reference Serif" pitchFamily="18" charset="0"/>
          </a:defRPr>
        </a:defPPr>
      </a:lstStyle>
    </a:lnDef>
  </a:objectDefaults>
  <a:extraClrSchemeLst>
    <a:extraClrScheme>
      <a:clrScheme name="SBE9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9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9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C:\Slides\SBE9ppt\SBE9ch01.PPT</Template>
  <TotalTime>3537</TotalTime>
  <Pages>24</Pages>
  <Words>2338</Words>
  <Application>Microsoft Office PowerPoint</Application>
  <PresentationFormat>On-screen Show (4:3)</PresentationFormat>
  <Paragraphs>628</Paragraphs>
  <Slides>52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63" baseType="lpstr">
      <vt:lpstr>Arial</vt:lpstr>
      <vt:lpstr>MS Reference Serif</vt:lpstr>
      <vt:lpstr>Book Antiqua</vt:lpstr>
      <vt:lpstr>Times New Roman</vt:lpstr>
      <vt:lpstr>Wingdings</vt:lpstr>
      <vt:lpstr>Futura Md BT</vt:lpstr>
      <vt:lpstr>Symbol</vt:lpstr>
      <vt:lpstr>Monotype Sorts</vt:lpstr>
      <vt:lpstr>SBE9ch01</vt:lpstr>
      <vt:lpstr>Equation</vt:lpstr>
      <vt:lpstr>Bitmap Image</vt:lpstr>
      <vt:lpstr>PowerPoint Presentation</vt:lpstr>
      <vt:lpstr>Chapter 3, Part A  Descriptive Statistics:  Numerical Measures</vt:lpstr>
      <vt:lpstr>Measures of Location</vt:lpstr>
      <vt:lpstr>Mean</vt:lpstr>
      <vt:lpstr>PowerPoint Presentation</vt:lpstr>
      <vt:lpstr>PowerPoint Presentation</vt:lpstr>
      <vt:lpstr>PowerPoint Presentation</vt:lpstr>
      <vt:lpstr>Sample Mean</vt:lpstr>
      <vt:lpstr>Median</vt:lpstr>
      <vt:lpstr>PowerPoint Presentation</vt:lpstr>
      <vt:lpstr>PowerPoint Presentation</vt:lpstr>
      <vt:lpstr>Median</vt:lpstr>
      <vt:lpstr>PowerPoint Presentation</vt:lpstr>
      <vt:lpstr>Mode</vt:lpstr>
      <vt:lpstr>Mode</vt:lpstr>
      <vt:lpstr>PowerPoint Presentation</vt:lpstr>
      <vt:lpstr>PowerPoint Presentation</vt:lpstr>
      <vt:lpstr>Percentiles</vt:lpstr>
      <vt:lpstr>PowerPoint Presentation</vt:lpstr>
      <vt:lpstr>80th Percentile</vt:lpstr>
      <vt:lpstr>PowerPoint Presentation</vt:lpstr>
      <vt:lpstr>PowerPoint Presentation</vt:lpstr>
      <vt:lpstr>PowerPoint Presentation</vt:lpstr>
      <vt:lpstr>PowerPoint Presentation</vt:lpstr>
      <vt:lpstr>Quartiles</vt:lpstr>
      <vt:lpstr>Third Quartile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Measures of Variability</vt:lpstr>
      <vt:lpstr>Measures of Variability</vt:lpstr>
      <vt:lpstr>Range</vt:lpstr>
      <vt:lpstr>Range</vt:lpstr>
      <vt:lpstr>Interquartile Range</vt:lpstr>
      <vt:lpstr>Interquartile Range</vt:lpstr>
      <vt:lpstr>PowerPoint Presentation</vt:lpstr>
      <vt:lpstr>PowerPoint Presentation</vt:lpstr>
      <vt:lpstr>PowerPoint Presentation</vt:lpstr>
      <vt:lpstr>PowerPoint Presentation</vt:lpstr>
      <vt:lpstr>Coefficient of 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3, Part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3, Part A</dc:title>
  <dc:creator>John S. Loucks IV</dc:creator>
  <cp:lastModifiedBy>John IV</cp:lastModifiedBy>
  <cp:revision>158</cp:revision>
  <cp:lastPrinted>1601-01-01T00:00:00Z</cp:lastPrinted>
  <dcterms:created xsi:type="dcterms:W3CDTF">1996-08-26T08:33:54Z</dcterms:created>
  <dcterms:modified xsi:type="dcterms:W3CDTF">2010-12-27T05:33:39Z</dcterms:modified>
</cp:coreProperties>
</file>