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6" r:id="rId1"/>
  </p:sldMasterIdLst>
  <p:notesMasterIdLst>
    <p:notesMasterId r:id="rId63"/>
  </p:notesMasterIdLst>
  <p:handoutMasterIdLst>
    <p:handoutMasterId r:id="rId64"/>
  </p:handoutMasterIdLst>
  <p:sldIdLst>
    <p:sldId id="351" r:id="rId2"/>
    <p:sldId id="257" r:id="rId3"/>
    <p:sldId id="258" r:id="rId4"/>
    <p:sldId id="398" r:id="rId5"/>
    <p:sldId id="260" r:id="rId6"/>
    <p:sldId id="392" r:id="rId7"/>
    <p:sldId id="482" r:id="rId8"/>
    <p:sldId id="483" r:id="rId9"/>
    <p:sldId id="397" r:id="rId10"/>
    <p:sldId id="341" r:id="rId11"/>
    <p:sldId id="388" r:id="rId12"/>
    <p:sldId id="484" r:id="rId13"/>
    <p:sldId id="485" r:id="rId14"/>
    <p:sldId id="264" r:id="rId15"/>
    <p:sldId id="289" r:id="rId16"/>
    <p:sldId id="486" r:id="rId17"/>
    <p:sldId id="487" r:id="rId18"/>
    <p:sldId id="488" r:id="rId19"/>
    <p:sldId id="489" r:id="rId20"/>
    <p:sldId id="466" r:id="rId21"/>
    <p:sldId id="266" r:id="rId22"/>
    <p:sldId id="267" r:id="rId23"/>
    <p:sldId id="389" r:id="rId24"/>
    <p:sldId id="490" r:id="rId25"/>
    <p:sldId id="491" r:id="rId26"/>
    <p:sldId id="492" r:id="rId27"/>
    <p:sldId id="268" r:id="rId28"/>
    <p:sldId id="269" r:id="rId29"/>
    <p:sldId id="396" r:id="rId30"/>
    <p:sldId id="467" r:id="rId31"/>
    <p:sldId id="270" r:id="rId32"/>
    <p:sldId id="352" r:id="rId33"/>
    <p:sldId id="469" r:id="rId34"/>
    <p:sldId id="468" r:id="rId35"/>
    <p:sldId id="271" r:id="rId36"/>
    <p:sldId id="493" r:id="rId37"/>
    <p:sldId id="510" r:id="rId38"/>
    <p:sldId id="494" r:id="rId39"/>
    <p:sldId id="511" r:id="rId40"/>
    <p:sldId id="495" r:id="rId41"/>
    <p:sldId id="496" r:id="rId42"/>
    <p:sldId id="272" r:id="rId43"/>
    <p:sldId id="402" r:id="rId44"/>
    <p:sldId id="451" r:id="rId45"/>
    <p:sldId id="452" r:id="rId46"/>
    <p:sldId id="275" r:id="rId47"/>
    <p:sldId id="288" r:id="rId48"/>
    <p:sldId id="497" r:id="rId49"/>
    <p:sldId id="498" r:id="rId50"/>
    <p:sldId id="499" r:id="rId51"/>
    <p:sldId id="477" r:id="rId52"/>
    <p:sldId id="478" r:id="rId53"/>
    <p:sldId id="479" r:id="rId54"/>
    <p:sldId id="480" r:id="rId55"/>
    <p:sldId id="407" r:id="rId56"/>
    <p:sldId id="481" r:id="rId57"/>
    <p:sldId id="278" r:id="rId58"/>
    <p:sldId id="408" r:id="rId59"/>
    <p:sldId id="409" r:id="rId60"/>
    <p:sldId id="290" r:id="rId61"/>
    <p:sldId id="286" r:id="rId62"/>
  </p:sldIdLst>
  <p:sldSz cx="9144000" cy="6858000" type="screen4x3"/>
  <p:notesSz cx="6858000" cy="9144000"/>
  <p:embeddedFontLst>
    <p:embeddedFont>
      <p:font typeface="MS Reference Serif" charset="0"/>
      <p:regular r:id="rId65"/>
      <p:bold r:id="rId66"/>
      <p:italic r:id="rId67"/>
      <p:boldItalic r:id="rId68"/>
    </p:embeddedFont>
    <p:embeddedFont>
      <p:font typeface="Monotype Sorts" charset="2"/>
      <p:regular r:id="rId69"/>
    </p:embeddedFont>
    <p:embeddedFont>
      <p:font typeface="Book Antiqua" pitchFamily="18" charset="0"/>
      <p:regular r:id="rId70"/>
      <p:bold r:id="rId71"/>
      <p:italic r:id="rId72"/>
      <p:boldItalic r:id="rId73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F2F"/>
    <a:srgbClr val="829707"/>
    <a:srgbClr val="98B008"/>
    <a:srgbClr val="9AB400"/>
    <a:srgbClr val="A1CC16"/>
    <a:srgbClr val="AEC717"/>
    <a:srgbClr val="578200"/>
    <a:srgbClr val="660033"/>
    <a:srgbClr val="2F4C00"/>
    <a:srgbClr val="2B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36" autoAdjust="0"/>
    <p:restoredTop sz="96025" autoAdjust="0"/>
  </p:normalViewPr>
  <p:slideViewPr>
    <p:cSldViewPr snapToGrid="0">
      <p:cViewPr>
        <p:scale>
          <a:sx n="66" d="100"/>
          <a:sy n="66" d="100"/>
        </p:scale>
        <p:origin x="-810" y="-216"/>
      </p:cViewPr>
      <p:guideLst>
        <p:guide orient="horz" pos="353"/>
        <p:guide pos="47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4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font" Target="fonts/font5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81507CF8-9672-4F11-90D0-134F073B2765}" type="slidenum">
              <a:rPr lang="en-US" sz="1400">
                <a:effectLst/>
                <a:latin typeface="Book Antiqua" pitchFamily="18" charset="0"/>
              </a:rPr>
              <a:pPr algn="r">
                <a:defRPr/>
              </a:pPr>
              <a:t>‹#›</a:t>
            </a:fld>
            <a:endParaRPr lang="en-US" sz="1400" dirty="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02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403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FEC95781-C1C8-4051-9E01-E79169595D8D}" type="slidenum">
              <a:rPr lang="en-US" sz="1400">
                <a:effectLst/>
                <a:latin typeface="Book Antiqua" pitchFamily="18" charset="0"/>
              </a:rPr>
              <a:pPr algn="r">
                <a:defRPr/>
              </a:pPr>
              <a:t>‹#›</a:t>
            </a:fld>
            <a:endParaRPr lang="en-US" sz="1400" dirty="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92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endParaRPr 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52388"/>
            <a:ext cx="1943100" cy="5695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2388"/>
            <a:ext cx="5678488" cy="5695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388" y="1104900"/>
            <a:ext cx="3810000" cy="4643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104900"/>
            <a:ext cx="3810000" cy="4643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44E"/>
            </a:gs>
            <a:gs pos="50000">
              <a:srgbClr val="0070A8"/>
            </a:gs>
            <a:gs pos="100000">
              <a:srgbClr val="00344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457200" y="304800"/>
            <a:ext cx="8231188" cy="6183313"/>
            <a:chOff x="372" y="186"/>
            <a:chExt cx="5185" cy="3895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>
              <a:off x="372" y="186"/>
              <a:ext cx="5185" cy="919"/>
              <a:chOff x="372" y="186"/>
              <a:chExt cx="5185" cy="919"/>
            </a:xfrm>
          </p:grpSpPr>
          <p:sp>
            <p:nvSpPr>
              <p:cNvPr id="304132" name="Freeform 4"/>
              <p:cNvSpPr>
                <a:spLocks/>
              </p:cNvSpPr>
              <p:nvPr/>
            </p:nvSpPr>
            <p:spPr bwMode="auto">
              <a:xfrm>
                <a:off x="372" y="192"/>
                <a:ext cx="86" cy="9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" y="96"/>
                  </a:cxn>
                  <a:cxn ang="0">
                    <a:pos x="85" y="816"/>
                  </a:cxn>
                  <a:cxn ang="0">
                    <a:pos x="0" y="912"/>
                  </a:cxn>
                  <a:cxn ang="0">
                    <a:pos x="0" y="0"/>
                  </a:cxn>
                </a:cxnLst>
                <a:rect l="0" t="0" r="r" b="b"/>
                <a:pathLst>
                  <a:path w="86" h="913">
                    <a:moveTo>
                      <a:pt x="0" y="0"/>
                    </a:moveTo>
                    <a:lnTo>
                      <a:pt x="85" y="96"/>
                    </a:lnTo>
                    <a:lnTo>
                      <a:pt x="85" y="816"/>
                    </a:lnTo>
                    <a:lnTo>
                      <a:pt x="0" y="91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4133" name="Freeform 5"/>
              <p:cNvSpPr>
                <a:spLocks/>
              </p:cNvSpPr>
              <p:nvPr/>
            </p:nvSpPr>
            <p:spPr bwMode="auto">
              <a:xfrm>
                <a:off x="5470" y="186"/>
                <a:ext cx="87" cy="910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0" y="93"/>
                  </a:cxn>
                  <a:cxn ang="0">
                    <a:pos x="0" y="813"/>
                  </a:cxn>
                  <a:cxn ang="0">
                    <a:pos x="86" y="909"/>
                  </a:cxn>
                  <a:cxn ang="0">
                    <a:pos x="86" y="0"/>
                  </a:cxn>
                </a:cxnLst>
                <a:rect l="0" t="0" r="r" b="b"/>
                <a:pathLst>
                  <a:path w="87" h="910">
                    <a:moveTo>
                      <a:pt x="86" y="0"/>
                    </a:moveTo>
                    <a:lnTo>
                      <a:pt x="0" y="93"/>
                    </a:lnTo>
                    <a:lnTo>
                      <a:pt x="0" y="813"/>
                    </a:lnTo>
                    <a:lnTo>
                      <a:pt x="86" y="909"/>
                    </a:lnTo>
                    <a:lnTo>
                      <a:pt x="86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4134" name="Freeform 6"/>
              <p:cNvSpPr>
                <a:spLocks/>
              </p:cNvSpPr>
              <p:nvPr/>
            </p:nvSpPr>
            <p:spPr bwMode="auto">
              <a:xfrm>
                <a:off x="372" y="189"/>
                <a:ext cx="5185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84" y="3"/>
                  </a:cxn>
                  <a:cxn ang="0">
                    <a:pos x="5093" y="102"/>
                  </a:cxn>
                  <a:cxn ang="0">
                    <a:pos x="88" y="102"/>
                  </a:cxn>
                  <a:cxn ang="0">
                    <a:pos x="0" y="0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2057" name="Group 7"/>
            <p:cNvGrpSpPr>
              <a:grpSpLocks/>
            </p:cNvGrpSpPr>
            <p:nvPr/>
          </p:nvGrpSpPr>
          <p:grpSpPr bwMode="auto">
            <a:xfrm>
              <a:off x="372" y="291"/>
              <a:ext cx="5185" cy="3790"/>
              <a:chOff x="372" y="291"/>
              <a:chExt cx="5185" cy="3790"/>
            </a:xfrm>
          </p:grpSpPr>
          <p:sp>
            <p:nvSpPr>
              <p:cNvPr id="304136" name="Freeform 8"/>
              <p:cNvSpPr>
                <a:spLocks/>
              </p:cNvSpPr>
              <p:nvPr/>
            </p:nvSpPr>
            <p:spPr bwMode="auto">
              <a:xfrm>
                <a:off x="372" y="807"/>
                <a:ext cx="79" cy="32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107"/>
                  </a:cxn>
                  <a:cxn ang="0">
                    <a:pos x="78" y="3166"/>
                  </a:cxn>
                  <a:cxn ang="0">
                    <a:pos x="0" y="3273"/>
                  </a:cxn>
                  <a:cxn ang="0">
                    <a:pos x="0" y="0"/>
                  </a:cxn>
                </a:cxnLst>
                <a:rect l="0" t="0" r="r" b="b"/>
                <a:pathLst>
                  <a:path w="79" h="3274">
                    <a:moveTo>
                      <a:pt x="0" y="0"/>
                    </a:moveTo>
                    <a:lnTo>
                      <a:pt x="78" y="107"/>
                    </a:lnTo>
                    <a:lnTo>
                      <a:pt x="78" y="3166"/>
                    </a:lnTo>
                    <a:lnTo>
                      <a:pt x="0" y="327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4137" name="Freeform 9"/>
              <p:cNvSpPr>
                <a:spLocks/>
              </p:cNvSpPr>
              <p:nvPr/>
            </p:nvSpPr>
            <p:spPr bwMode="auto">
              <a:xfrm>
                <a:off x="5470" y="747"/>
                <a:ext cx="84" cy="3325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3" y="109"/>
                  </a:cxn>
                  <a:cxn ang="0">
                    <a:pos x="0" y="3233"/>
                  </a:cxn>
                  <a:cxn ang="0">
                    <a:pos x="83" y="3324"/>
                  </a:cxn>
                  <a:cxn ang="0">
                    <a:pos x="83" y="0"/>
                  </a:cxn>
                </a:cxnLst>
                <a:rect l="0" t="0" r="r" b="b"/>
                <a:pathLst>
                  <a:path w="84" h="3325">
                    <a:moveTo>
                      <a:pt x="83" y="0"/>
                    </a:moveTo>
                    <a:lnTo>
                      <a:pt x="3" y="109"/>
                    </a:lnTo>
                    <a:lnTo>
                      <a:pt x="0" y="3233"/>
                    </a:lnTo>
                    <a:lnTo>
                      <a:pt x="83" y="3324"/>
                    </a:lnTo>
                    <a:lnTo>
                      <a:pt x="83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4138" name="Freeform 10"/>
              <p:cNvSpPr>
                <a:spLocks/>
              </p:cNvSpPr>
              <p:nvPr/>
            </p:nvSpPr>
            <p:spPr bwMode="auto">
              <a:xfrm>
                <a:off x="372" y="3984"/>
                <a:ext cx="5185" cy="88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5184" y="87"/>
                  </a:cxn>
                  <a:cxn ang="0">
                    <a:pos x="5095" y="0"/>
                  </a:cxn>
                  <a:cxn ang="0">
                    <a:pos x="89" y="0"/>
                  </a:cxn>
                  <a:cxn ang="0">
                    <a:pos x="0" y="87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04139" name="Rectangle 11"/>
              <p:cNvSpPr>
                <a:spLocks noChangeArrowheads="1"/>
              </p:cNvSpPr>
              <p:nvPr/>
            </p:nvSpPr>
            <p:spPr bwMode="auto">
              <a:xfrm>
                <a:off x="457" y="291"/>
                <a:ext cx="5013" cy="36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30414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414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104900"/>
            <a:ext cx="7772400" cy="4643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Rectangle 14"/>
          <p:cNvSpPr>
            <a:spLocks noChangeArrowheads="1"/>
          </p:cNvSpPr>
          <p:nvPr userDrawn="1"/>
        </p:nvSpPr>
        <p:spPr bwMode="auto">
          <a:xfrm>
            <a:off x="8191500" y="6245225"/>
            <a:ext cx="5445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1600" dirty="0">
                <a:effectLst/>
                <a:latin typeface="Book Antiqua" pitchFamily="18" charset="0"/>
              </a:rPr>
              <a:t>  </a:t>
            </a:r>
            <a:fld id="{B83B789F-72A8-45FD-A473-D1467E939B33}" type="slidenum">
              <a:rPr lang="en-US" sz="1600">
                <a:effectLst/>
                <a:latin typeface="Book Antiqua" pitchFamily="18" charset="0"/>
              </a:rPr>
              <a:pPr algn="l">
                <a:defRPr/>
              </a:pPr>
              <a:t>‹#›</a:t>
            </a:fld>
            <a:endParaRPr lang="en-US" sz="1600" dirty="0">
              <a:effectLst/>
              <a:latin typeface="Book Antiqua" pitchFamily="18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 userDrawn="1"/>
        </p:nvSpPr>
        <p:spPr bwMode="auto">
          <a:xfrm>
            <a:off x="7737475" y="5995988"/>
            <a:ext cx="831850" cy="582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l">
              <a:defRPr/>
            </a:pPr>
            <a:r>
              <a:rPr lang="en-US" sz="1600" dirty="0">
                <a:effectLst/>
                <a:latin typeface="Book Antiqua" pitchFamily="18" charset="0"/>
              </a:rPr>
              <a:t>            Slide</a:t>
            </a:r>
          </a:p>
        </p:txBody>
      </p:sp>
      <p:sp>
        <p:nvSpPr>
          <p:cNvPr id="19" name="Rectangle 16"/>
          <p:cNvSpPr>
            <a:spLocks noChangeArrowheads="1"/>
          </p:cNvSpPr>
          <p:nvPr userDrawn="1"/>
        </p:nvSpPr>
        <p:spPr bwMode="auto">
          <a:xfrm>
            <a:off x="563563" y="6164263"/>
            <a:ext cx="6827837" cy="547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lnSpc>
                <a:spcPts val="16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© </a:t>
            </a:r>
            <a:r>
              <a:rPr lang="en-US" sz="15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2012  </a:t>
            </a:r>
            <a:r>
              <a: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Cengage Learning.  All Rights Reserved.  May not be scanned, copied</a:t>
            </a:r>
          </a:p>
          <a:p>
            <a:pPr algn="l">
              <a:lnSpc>
                <a:spcPts val="16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or duplicated, or posted to a publicly accessible website, in whole or in part.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FFFF"/>
        </a:buClr>
        <a:buSzPct val="75000"/>
        <a:buFont typeface="Monotype Sort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FFFF"/>
        </a:buClr>
        <a:buSzPct val="125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FFFF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Slides\MBS4ppt\ASW_MBS_4e_Cv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36" y="537032"/>
            <a:ext cx="4246533" cy="524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334261" y="2868143"/>
            <a:ext cx="2459026" cy="1932464"/>
            <a:chOff x="5334261" y="2868143"/>
            <a:chExt cx="2459026" cy="1932464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367578" y="2869730"/>
              <a:ext cx="2262189" cy="1930400"/>
            </a:xfrm>
            <a:prstGeom prst="rect">
              <a:avLst/>
            </a:prstGeom>
            <a:solidFill>
              <a:srgbClr val="495E8D"/>
            </a:solidFill>
            <a:ln w="76200">
              <a:noFill/>
              <a:miter lim="800000"/>
              <a:headEnd/>
              <a:tailEnd/>
            </a:ln>
            <a:effectLst>
              <a:outerShdw dist="12700" dir="10800000" algn="ctr" rotWithShape="0">
                <a:srgbClr val="F9DFB5">
                  <a:alpha val="50000"/>
                </a:srgbClr>
              </a:outerShdw>
            </a:effec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8" name="AutoShape 39"/>
            <p:cNvSpPr>
              <a:spLocks noChangeArrowheads="1"/>
            </p:cNvSpPr>
            <p:nvPr/>
          </p:nvSpPr>
          <p:spPr bwMode="auto">
            <a:xfrm>
              <a:off x="6021637" y="2981761"/>
              <a:ext cx="1771650" cy="1788974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200"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S Reference Serif" pitchFamily="18" charset="0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rgbClr val="FFFFFF"/>
                  </a:solidFill>
                  <a:effectLst/>
                  <a:latin typeface="Futura Md BT" pitchFamily="34" charset="0"/>
                </a:rPr>
                <a:t>Slides by</a:t>
              </a:r>
            </a:p>
            <a:p>
              <a:endParaRPr lang="en-US" sz="600" dirty="0">
                <a:solidFill>
                  <a:srgbClr val="FFFFFF"/>
                </a:solidFill>
                <a:effectLst/>
                <a:latin typeface="Futura Md BT" pitchFamily="34" charset="0"/>
              </a:endParaRPr>
            </a:p>
            <a:p>
              <a:pPr>
                <a:lnSpc>
                  <a:spcPts val="2400"/>
                </a:lnSpc>
              </a:pPr>
              <a:r>
                <a:rPr lang="en-US" sz="2400" b="1" dirty="0">
                  <a:solidFill>
                    <a:srgbClr val="FFFFFF"/>
                  </a:solidFill>
                  <a:effectLst/>
                  <a:latin typeface="Futura Md BT" pitchFamily="34" charset="0"/>
                </a:rPr>
                <a:t>John</a:t>
              </a:r>
            </a:p>
            <a:p>
              <a:pPr>
                <a:lnSpc>
                  <a:spcPts val="2400"/>
                </a:lnSpc>
              </a:pPr>
              <a:r>
                <a:rPr lang="en-US" sz="2400" b="1" dirty="0">
                  <a:solidFill>
                    <a:srgbClr val="FFFFFF"/>
                  </a:solidFill>
                  <a:effectLst/>
                  <a:latin typeface="Futura Md BT" pitchFamily="34" charset="0"/>
                </a:rPr>
                <a:t>Loucks</a:t>
              </a:r>
            </a:p>
            <a:p>
              <a:endParaRPr lang="en-US" sz="400" dirty="0">
                <a:solidFill>
                  <a:srgbClr val="FFFFFF"/>
                </a:solidFill>
                <a:effectLst/>
                <a:latin typeface="Futura Md BT" pitchFamily="34" charset="0"/>
              </a:endParaRPr>
            </a:p>
            <a:p>
              <a:endParaRPr lang="en-US" sz="400" b="1" dirty="0" smtClean="0">
                <a:solidFill>
                  <a:srgbClr val="FFFFFF"/>
                </a:solidFill>
                <a:effectLst/>
                <a:latin typeface="Futura Md BT" pitchFamily="34" charset="0"/>
              </a:endParaRPr>
            </a:p>
            <a:p>
              <a:r>
                <a:rPr lang="en-US" sz="1500" b="1" dirty="0" smtClean="0">
                  <a:solidFill>
                    <a:srgbClr val="FFFFFF"/>
                  </a:solidFill>
                  <a:effectLst/>
                  <a:latin typeface="Futura Md BT" pitchFamily="34" charset="0"/>
                </a:rPr>
                <a:t>St</a:t>
              </a:r>
              <a:r>
                <a:rPr lang="en-US" sz="1500" b="1" dirty="0">
                  <a:solidFill>
                    <a:srgbClr val="FFFFFF"/>
                  </a:solidFill>
                  <a:effectLst/>
                  <a:latin typeface="Futura Md BT" pitchFamily="34" charset="0"/>
                </a:rPr>
                <a:t>. Edward’s</a:t>
              </a:r>
            </a:p>
            <a:p>
              <a:r>
                <a:rPr lang="en-US" sz="1500" b="1" dirty="0">
                  <a:solidFill>
                    <a:srgbClr val="FFFFFF"/>
                  </a:solidFill>
                  <a:effectLst/>
                  <a:latin typeface="Futura Md BT" pitchFamily="34" charset="0"/>
                </a:rPr>
                <a:t>University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334261" y="2868143"/>
              <a:ext cx="944816" cy="1932464"/>
              <a:chOff x="5443535" y="3309938"/>
              <a:chExt cx="944816" cy="1932464"/>
            </a:xfrm>
          </p:grpSpPr>
          <p:sp>
            <p:nvSpPr>
              <p:cNvPr id="20" name="Arc 41"/>
              <p:cNvSpPr>
                <a:spLocks/>
              </p:cNvSpPr>
              <p:nvPr/>
            </p:nvSpPr>
            <p:spPr bwMode="auto">
              <a:xfrm rot="10284592" flipH="1">
                <a:off x="5600951" y="3360330"/>
                <a:ext cx="787400" cy="1865897"/>
              </a:xfrm>
              <a:custGeom>
                <a:avLst/>
                <a:gdLst>
                  <a:gd name="G0" fmla="+- 0 0 0"/>
                  <a:gd name="G1" fmla="+- 20364 0 0"/>
                  <a:gd name="G2" fmla="+- 21600 0 0"/>
                  <a:gd name="T0" fmla="*/ 7201 w 21600"/>
                  <a:gd name="T1" fmla="*/ 0 h 20364"/>
                  <a:gd name="T2" fmla="*/ 21600 w 21600"/>
                  <a:gd name="T3" fmla="*/ 20364 h 20364"/>
                  <a:gd name="T4" fmla="*/ 0 w 21600"/>
                  <a:gd name="T5" fmla="*/ 20364 h 20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0364" fill="none" extrusionOk="0">
                    <a:moveTo>
                      <a:pt x="7201" y="-1"/>
                    </a:moveTo>
                    <a:cubicBezTo>
                      <a:pt x="15830" y="3051"/>
                      <a:pt x="21600" y="11210"/>
                      <a:pt x="21600" y="20364"/>
                    </a:cubicBezTo>
                  </a:path>
                  <a:path w="21600" h="20364" stroke="0" extrusionOk="0">
                    <a:moveTo>
                      <a:pt x="7201" y="-1"/>
                    </a:moveTo>
                    <a:cubicBezTo>
                      <a:pt x="15830" y="3051"/>
                      <a:pt x="21600" y="11210"/>
                      <a:pt x="21600" y="20364"/>
                    </a:cubicBezTo>
                    <a:lnTo>
                      <a:pt x="0" y="20364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6" name="AutoShape 42"/>
              <p:cNvSpPr>
                <a:spLocks noChangeArrowheads="1"/>
              </p:cNvSpPr>
              <p:nvPr/>
            </p:nvSpPr>
            <p:spPr bwMode="auto">
              <a:xfrm flipV="1">
                <a:off x="5448295" y="3310273"/>
                <a:ext cx="807657" cy="237363"/>
              </a:xfrm>
              <a:prstGeom prst="rtTriangle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7" name="AutoShape 43"/>
              <p:cNvSpPr>
                <a:spLocks noChangeArrowheads="1"/>
              </p:cNvSpPr>
              <p:nvPr/>
            </p:nvSpPr>
            <p:spPr bwMode="auto">
              <a:xfrm>
                <a:off x="5486397" y="3319463"/>
                <a:ext cx="523058" cy="1922939"/>
              </a:xfrm>
              <a:prstGeom prst="rtTriangle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5443535" y="3309938"/>
                <a:ext cx="214313" cy="1931987"/>
              </a:xfrm>
              <a:prstGeom prst="rect">
                <a:avLst/>
              </a:prstGeom>
              <a:solidFill>
                <a:srgbClr val="000000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200"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MS Reference Serif" pitchFamily="18" charset="0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Percent Frequency Distribution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895350" y="1212850"/>
            <a:ext cx="7353300" cy="10477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percent frequency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of a class is the relative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frequency multiplied by 100.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895350" y="2393950"/>
            <a:ext cx="7353300" cy="13906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percent frequency distribution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a tabular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summary of a set of data showing the percent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frequency for each class.</a:t>
            </a:r>
          </a:p>
        </p:txBody>
      </p:sp>
      <p:sp>
        <p:nvSpPr>
          <p:cNvPr id="135175" name="AutoShape 7"/>
          <p:cNvSpPr>
            <a:spLocks noChangeArrowheads="1"/>
          </p:cNvSpPr>
          <p:nvPr/>
        </p:nvSpPr>
        <p:spPr bwMode="auto">
          <a:xfrm rot="5400000">
            <a:off x="638175" y="17018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5176" name="AutoShape 8"/>
          <p:cNvSpPr>
            <a:spLocks noChangeArrowheads="1"/>
          </p:cNvSpPr>
          <p:nvPr/>
        </p:nvSpPr>
        <p:spPr bwMode="auto">
          <a:xfrm rot="5400000">
            <a:off x="638175" y="29972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2" grpId="0" animBg="1" autoUpdateAnimBg="0"/>
      <p:bldP spid="135173" grpId="0" animBg="1" autoUpdateAnimBg="0"/>
      <p:bldP spid="135175" grpId="0" animBg="1"/>
      <p:bldP spid="1351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79" name="Rectangle 71"/>
          <p:cNvSpPr>
            <a:spLocks noChangeArrowheads="1"/>
          </p:cNvSpPr>
          <p:nvPr/>
        </p:nvSpPr>
        <p:spPr bwMode="auto">
          <a:xfrm>
            <a:off x="685800" y="98425"/>
            <a:ext cx="7772400" cy="86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Relative Frequency and</a:t>
            </a:r>
            <a:b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Percent Frequency Distributions</a:t>
            </a:r>
          </a:p>
        </p:txBody>
      </p:sp>
      <p:sp>
        <p:nvSpPr>
          <p:cNvPr id="247880" name="Rectangle 72"/>
          <p:cNvSpPr>
            <a:spLocks noChangeArrowheads="1"/>
          </p:cNvSpPr>
          <p:nvPr/>
        </p:nvSpPr>
        <p:spPr bwMode="auto">
          <a:xfrm>
            <a:off x="1538288" y="1882775"/>
            <a:ext cx="6096000" cy="3775075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7881" name="AutoShape 73"/>
          <p:cNvSpPr>
            <a:spLocks noChangeArrowheads="1"/>
          </p:cNvSpPr>
          <p:nvPr/>
        </p:nvSpPr>
        <p:spPr bwMode="auto">
          <a:xfrm rot="5400000">
            <a:off x="1273175" y="37528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7882" name="AutoShape 74"/>
          <p:cNvSpPr>
            <a:spLocks noChangeArrowheads="1"/>
          </p:cNvSpPr>
          <p:nvPr/>
        </p:nvSpPr>
        <p:spPr bwMode="auto">
          <a:xfrm rot="10800000">
            <a:off x="4772025" y="1663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7883" name="AutoShape 75"/>
          <p:cNvSpPr>
            <a:spLocks noChangeArrowheads="1"/>
          </p:cNvSpPr>
          <p:nvPr/>
        </p:nvSpPr>
        <p:spPr bwMode="auto">
          <a:xfrm rot="10800000">
            <a:off x="6524625" y="1663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1804988" y="2349500"/>
            <a:ext cx="2381250" cy="301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6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Poor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Below Average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Average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Above Average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Excellent</a:t>
            </a:r>
          </a:p>
        </p:txBody>
      </p:sp>
      <p:sp>
        <p:nvSpPr>
          <p:cNvPr id="247884" name="Rectangle 76"/>
          <p:cNvSpPr>
            <a:spLocks noChangeArrowheads="1"/>
          </p:cNvSpPr>
          <p:nvPr/>
        </p:nvSpPr>
        <p:spPr bwMode="auto">
          <a:xfrm>
            <a:off x="3276600" y="2768600"/>
            <a:ext cx="2438400" cy="2686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.10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.15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.25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.45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.05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Total	    1.00</a:t>
            </a:r>
          </a:p>
        </p:txBody>
      </p:sp>
      <p:sp>
        <p:nvSpPr>
          <p:cNvPr id="247885" name="Rectangle 77"/>
          <p:cNvSpPr>
            <a:spLocks noChangeArrowheads="1"/>
          </p:cNvSpPr>
          <p:nvPr/>
        </p:nvSpPr>
        <p:spPr bwMode="auto">
          <a:xfrm>
            <a:off x="6153150" y="2730500"/>
            <a:ext cx="1581150" cy="2762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10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15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25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45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5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100</a:t>
            </a:r>
          </a:p>
        </p:txBody>
      </p:sp>
      <p:sp>
        <p:nvSpPr>
          <p:cNvPr id="247886" name="Rectangle 78"/>
          <p:cNvSpPr>
            <a:spLocks noChangeArrowheads="1"/>
          </p:cNvSpPr>
          <p:nvPr/>
        </p:nvSpPr>
        <p:spPr bwMode="auto">
          <a:xfrm>
            <a:off x="4019550" y="1911350"/>
            <a:ext cx="1790700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Relative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</a:t>
            </a:r>
          </a:p>
        </p:txBody>
      </p:sp>
      <p:sp>
        <p:nvSpPr>
          <p:cNvPr id="247887" name="Rectangle 79"/>
          <p:cNvSpPr>
            <a:spLocks noChangeArrowheads="1"/>
          </p:cNvSpPr>
          <p:nvPr/>
        </p:nvSpPr>
        <p:spPr bwMode="auto">
          <a:xfrm>
            <a:off x="5791200" y="1911350"/>
            <a:ext cx="1790700" cy="971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Percent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</a:t>
            </a:r>
          </a:p>
        </p:txBody>
      </p:sp>
      <p:sp>
        <p:nvSpPr>
          <p:cNvPr id="247888" name="Rectangle 80"/>
          <p:cNvSpPr>
            <a:spLocks noChangeArrowheads="1"/>
          </p:cNvSpPr>
          <p:nvPr/>
        </p:nvSpPr>
        <p:spPr bwMode="auto">
          <a:xfrm>
            <a:off x="2057400" y="2330450"/>
            <a:ext cx="123825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Rating</a:t>
            </a:r>
          </a:p>
        </p:txBody>
      </p:sp>
      <p:sp>
        <p:nvSpPr>
          <p:cNvPr id="247889" name="AutoShape 81"/>
          <p:cNvSpPr>
            <a:spLocks noChangeArrowheads="1"/>
          </p:cNvSpPr>
          <p:nvPr/>
        </p:nvSpPr>
        <p:spPr bwMode="auto">
          <a:xfrm>
            <a:off x="6934200" y="3549650"/>
            <a:ext cx="2038350" cy="514350"/>
          </a:xfrm>
          <a:prstGeom prst="wedgeRoundRectCallout">
            <a:avLst>
              <a:gd name="adj1" fmla="val -54597"/>
              <a:gd name="adj2" fmla="val -150000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.10(100) = 10</a:t>
            </a:r>
          </a:p>
        </p:txBody>
      </p:sp>
      <p:sp>
        <p:nvSpPr>
          <p:cNvPr id="247890" name="AutoShape 82"/>
          <p:cNvSpPr>
            <a:spLocks noChangeArrowheads="1"/>
          </p:cNvSpPr>
          <p:nvPr/>
        </p:nvSpPr>
        <p:spPr bwMode="auto">
          <a:xfrm>
            <a:off x="5600700" y="5588000"/>
            <a:ext cx="1885950" cy="482600"/>
          </a:xfrm>
          <a:prstGeom prst="wedgeRoundRectCallout">
            <a:avLst>
              <a:gd name="adj1" fmla="val -72139"/>
              <a:gd name="adj2" fmla="val -200000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1/20 = .05</a:t>
            </a:r>
          </a:p>
        </p:txBody>
      </p:sp>
      <p:sp>
        <p:nvSpPr>
          <p:cNvPr id="247891" name="Rectangle 83"/>
          <p:cNvSpPr>
            <a:spLocks noChangeArrowheads="1"/>
          </p:cNvSpPr>
          <p:nvPr/>
        </p:nvSpPr>
        <p:spPr bwMode="auto">
          <a:xfrm>
            <a:off x="674688" y="1123950"/>
            <a:ext cx="4140200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Marada Inn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478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4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3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1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47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4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300"/>
                                        <p:tgtEl>
                                          <p:spTgt spid="24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6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2478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4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300"/>
                                        <p:tgtEl>
                                          <p:spTgt spid="24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80" grpId="0" animBg="1"/>
      <p:bldP spid="247881" grpId="0" animBg="1"/>
      <p:bldP spid="247882" grpId="0" animBg="1"/>
      <p:bldP spid="247883" grpId="0" animBg="1"/>
      <p:bldP spid="247810" grpId="0" autoUpdateAnimBg="0"/>
      <p:bldP spid="247884" grpId="0" autoUpdateAnimBg="0"/>
      <p:bldP spid="247885" grpId="0" autoUpdateAnimBg="0"/>
      <p:bldP spid="247886" grpId="0" autoUpdateAnimBg="0"/>
      <p:bldP spid="247887" grpId="0" autoUpdateAnimBg="0"/>
      <p:bldP spid="247888" grpId="0" autoUpdateAnimBg="0"/>
      <p:bldP spid="247889" grpId="0" animBg="1" autoUpdateAnimBg="0"/>
      <p:bldP spid="24789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7388" y="1111250"/>
            <a:ext cx="41910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Excel Formula Worksheet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27088" y="4689475"/>
            <a:ext cx="6313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Note:  Columns A-B and rows 9-21 and are not shown.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28650" y="1412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 to Construct Relative Frequency and Percent Frequency Distributions</a:t>
            </a:r>
          </a:p>
        </p:txBody>
      </p:sp>
      <p:sp>
        <p:nvSpPr>
          <p:cNvPr id="6" name="AutoShape 39"/>
          <p:cNvSpPr>
            <a:spLocks noChangeArrowheads="1"/>
          </p:cNvSpPr>
          <p:nvPr/>
        </p:nvSpPr>
        <p:spPr bwMode="auto">
          <a:xfrm rot="5400000">
            <a:off x="152400" y="30368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00050" y="1624013"/>
            <a:ext cx="8342313" cy="3016250"/>
            <a:chOff x="400050" y="1624013"/>
            <a:chExt cx="8342313" cy="3016250"/>
          </a:xfrm>
        </p:grpSpPr>
        <p:pic>
          <p:nvPicPr>
            <p:cNvPr id="5" name="Picture 3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0" y="1624013"/>
              <a:ext cx="8342313" cy="301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414111" y="1637847"/>
              <a:ext cx="412977" cy="284162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8" name="Right Triangle 7"/>
            <p:cNvSpPr/>
            <p:nvPr/>
          </p:nvSpPr>
          <p:spPr bwMode="auto">
            <a:xfrm flipH="1">
              <a:off x="433158" y="1637847"/>
              <a:ext cx="393929" cy="284162"/>
            </a:xfrm>
            <a:prstGeom prst="rtTriangle">
              <a:avLst/>
            </a:prstGeom>
            <a:solidFill>
              <a:srgbClr val="660033"/>
            </a:solidFill>
            <a:ln w="12700" cap="flat" cmpd="sng" algn="ctr">
              <a:solidFill>
                <a:srgbClr val="6600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53051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7388" y="1111250"/>
            <a:ext cx="4000500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Excel Value Worksheet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28650" y="1412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 to Construct Relative Frequency and Percent Frequency Distributions</a:t>
            </a:r>
          </a:p>
        </p:txBody>
      </p:sp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827088" y="4689475"/>
            <a:ext cx="6313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Note:  Columns A-B and rows 9-21 and are not shown.</a:t>
            </a:r>
          </a:p>
        </p:txBody>
      </p:sp>
      <p:sp>
        <p:nvSpPr>
          <p:cNvPr id="6" name="AutoShape 40"/>
          <p:cNvSpPr>
            <a:spLocks noChangeArrowheads="1"/>
          </p:cNvSpPr>
          <p:nvPr/>
        </p:nvSpPr>
        <p:spPr bwMode="auto">
          <a:xfrm rot="5400000">
            <a:off x="152400" y="30368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00050" y="1624013"/>
            <a:ext cx="8342313" cy="3016250"/>
            <a:chOff x="400050" y="1624013"/>
            <a:chExt cx="8342313" cy="3016250"/>
          </a:xfrm>
        </p:grpSpPr>
        <p:pic>
          <p:nvPicPr>
            <p:cNvPr id="4" name="Picture 3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50" y="1624013"/>
              <a:ext cx="8342313" cy="301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414111" y="1637847"/>
              <a:ext cx="412977" cy="284162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8" name="Right Triangle 7"/>
            <p:cNvSpPr/>
            <p:nvPr/>
          </p:nvSpPr>
          <p:spPr bwMode="auto">
            <a:xfrm flipH="1">
              <a:off x="433158" y="1637847"/>
              <a:ext cx="393929" cy="284162"/>
            </a:xfrm>
            <a:prstGeom prst="rtTriangle">
              <a:avLst/>
            </a:prstGeom>
            <a:solidFill>
              <a:srgbClr val="660033"/>
            </a:solidFill>
            <a:ln w="12700" cap="flat" cmpd="sng" algn="ctr">
              <a:solidFill>
                <a:srgbClr val="6600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73733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5413"/>
            <a:ext cx="7772400" cy="6619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Bar Chart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54050" y="1085850"/>
            <a:ext cx="769620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bar chart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a graphical device for depicting</a:t>
            </a:r>
          </a:p>
          <a:p>
            <a:pPr algn="l">
              <a:buSzPct val="90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qualitative data.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54050" y="1962150"/>
            <a:ext cx="769620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On one axis (usually the horizontal axis), we specify</a:t>
            </a:r>
          </a:p>
          <a:p>
            <a:pPr algn="l">
              <a:buClr>
                <a:srgbClr val="66FFFF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the labels that are used for each of the classes.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54050" y="2990850"/>
            <a:ext cx="769620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relative frequency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or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percent frequency</a:t>
            </a:r>
          </a:p>
          <a:p>
            <a:pPr algn="l"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scale can be used for the other axis (usually the</a:t>
            </a:r>
          </a:p>
          <a:p>
            <a:pPr algn="l"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vertical axis).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54050" y="4038600"/>
            <a:ext cx="769620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Using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bar of fixed width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drawn above each class</a:t>
            </a:r>
          </a:p>
          <a:p>
            <a:pPr algn="l"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label, we extend the height appropriately.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 rot="5400000">
            <a:off x="511175" y="12890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 rot="5400000">
            <a:off x="511175" y="2165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 rot="5400000">
            <a:off x="511175" y="30035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 rot="5400000">
            <a:off x="511175" y="42227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 rot="5400000">
            <a:off x="511175" y="51181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549275" y="5005388"/>
            <a:ext cx="807464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14300" lvl="1"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The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bars are separated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to emphasize the fact that each</a:t>
            </a:r>
          </a:p>
          <a:p>
            <a:pPr marL="114300" lvl="1" algn="l">
              <a:buClr>
                <a:srgbClr val="66FFFF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class is a separate category.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  <p:bldP spid="12293" grpId="0" autoUpdateAnimBg="0"/>
      <p:bldP spid="12294" grpId="0" autoUpdateAnimBg="0"/>
      <p:bldP spid="12295" grpId="0" autoUpdateAnimBg="0"/>
      <p:bldP spid="12298" grpId="0" animBg="1"/>
      <p:bldP spid="12299" grpId="0" animBg="1"/>
      <p:bldP spid="12300" grpId="0" animBg="1"/>
      <p:bldP spid="12301" grpId="0" animBg="1"/>
      <p:bldP spid="12302" grpId="0" animBg="1"/>
      <p:bldP spid="1230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67" name="Rectangle 39"/>
          <p:cNvSpPr>
            <a:spLocks noChangeArrowheads="1"/>
          </p:cNvSpPr>
          <p:nvPr/>
        </p:nvSpPr>
        <p:spPr bwMode="auto">
          <a:xfrm>
            <a:off x="923925" y="1028700"/>
            <a:ext cx="7315200" cy="5026025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 flipH="1" flipV="1">
            <a:off x="1851025" y="1387475"/>
            <a:ext cx="0" cy="386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3758" name="Rectangle 30"/>
          <p:cNvSpPr>
            <a:spLocks noChangeArrowheads="1"/>
          </p:cNvSpPr>
          <p:nvPr/>
        </p:nvSpPr>
        <p:spPr bwMode="auto">
          <a:xfrm>
            <a:off x="2011363" y="5302250"/>
            <a:ext cx="7112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Poor</a:t>
            </a:r>
          </a:p>
        </p:txBody>
      </p:sp>
      <p:sp>
        <p:nvSpPr>
          <p:cNvPr id="73759" name="Rectangle 31"/>
          <p:cNvSpPr>
            <a:spLocks noChangeArrowheads="1"/>
          </p:cNvSpPr>
          <p:nvPr/>
        </p:nvSpPr>
        <p:spPr bwMode="auto">
          <a:xfrm>
            <a:off x="2832100" y="5327650"/>
            <a:ext cx="11334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effectLst/>
                <a:latin typeface="Book Antiqua" pitchFamily="18" charset="0"/>
              </a:rPr>
              <a:t>Below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effectLst/>
                <a:latin typeface="Book Antiqua" pitchFamily="18" charset="0"/>
              </a:rPr>
              <a:t>Average</a:t>
            </a:r>
          </a:p>
        </p:txBody>
      </p:sp>
      <p:sp>
        <p:nvSpPr>
          <p:cNvPr id="73760" name="Rectangle 32"/>
          <p:cNvSpPr>
            <a:spLocks noChangeArrowheads="1"/>
          </p:cNvSpPr>
          <p:nvPr/>
        </p:nvSpPr>
        <p:spPr bwMode="auto">
          <a:xfrm>
            <a:off x="3865563" y="5302250"/>
            <a:ext cx="11334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Average</a:t>
            </a:r>
          </a:p>
        </p:txBody>
      </p:sp>
      <p:sp>
        <p:nvSpPr>
          <p:cNvPr id="73761" name="Rectangle 33"/>
          <p:cNvSpPr>
            <a:spLocks noChangeArrowheads="1"/>
          </p:cNvSpPr>
          <p:nvPr/>
        </p:nvSpPr>
        <p:spPr bwMode="auto">
          <a:xfrm>
            <a:off x="4840288" y="5326063"/>
            <a:ext cx="11334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effectLst/>
                <a:latin typeface="Book Antiqua" pitchFamily="18" charset="0"/>
              </a:rPr>
              <a:t> Above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effectLst/>
                <a:latin typeface="Book Antiqua" pitchFamily="18" charset="0"/>
              </a:rPr>
              <a:t>Average</a:t>
            </a:r>
          </a:p>
        </p:txBody>
      </p:sp>
      <p:sp>
        <p:nvSpPr>
          <p:cNvPr id="73762" name="Rectangle 34"/>
          <p:cNvSpPr>
            <a:spLocks noChangeArrowheads="1"/>
          </p:cNvSpPr>
          <p:nvPr/>
        </p:nvSpPr>
        <p:spPr bwMode="auto">
          <a:xfrm>
            <a:off x="5881688" y="5300663"/>
            <a:ext cx="1204912" cy="395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Excellent</a:t>
            </a:r>
          </a:p>
        </p:txBody>
      </p:sp>
      <p:sp>
        <p:nvSpPr>
          <p:cNvPr id="73763" name="Rectangle 35"/>
          <p:cNvSpPr>
            <a:spLocks noChangeArrowheads="1"/>
          </p:cNvSpPr>
          <p:nvPr/>
        </p:nvSpPr>
        <p:spPr bwMode="auto">
          <a:xfrm rot="16200000">
            <a:off x="534987" y="2951163"/>
            <a:ext cx="1393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b="1" dirty="0">
                <a:effectLst/>
                <a:latin typeface="Book Antiqua" pitchFamily="18" charset="0"/>
              </a:rPr>
              <a:t>Frequency</a:t>
            </a:r>
          </a:p>
        </p:txBody>
      </p:sp>
      <p:sp>
        <p:nvSpPr>
          <p:cNvPr id="73764" name="Rectangle 36"/>
          <p:cNvSpPr>
            <a:spLocks noChangeArrowheads="1"/>
          </p:cNvSpPr>
          <p:nvPr/>
        </p:nvSpPr>
        <p:spPr bwMode="auto">
          <a:xfrm>
            <a:off x="7172325" y="5068888"/>
            <a:ext cx="9572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b="1" dirty="0">
                <a:effectLst/>
                <a:latin typeface="Book Antiqua" pitchFamily="18" charset="0"/>
              </a:rPr>
              <a:t>Rating</a:t>
            </a:r>
          </a:p>
        </p:txBody>
      </p:sp>
      <p:sp>
        <p:nvSpPr>
          <p:cNvPr id="73816" name="AutoShape 88"/>
          <p:cNvSpPr>
            <a:spLocks noChangeArrowheads="1"/>
          </p:cNvSpPr>
          <p:nvPr/>
        </p:nvSpPr>
        <p:spPr bwMode="auto">
          <a:xfrm rot="5400000">
            <a:off x="657225" y="35369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3868" name="Rectangle 140"/>
          <p:cNvSpPr>
            <a:spLocks noChangeArrowheads="1"/>
          </p:cNvSpPr>
          <p:nvPr/>
        </p:nvSpPr>
        <p:spPr bwMode="auto">
          <a:xfrm>
            <a:off x="685800" y="84364"/>
            <a:ext cx="777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Bar Chart</a:t>
            </a:r>
          </a:p>
        </p:txBody>
      </p:sp>
      <p:grpSp>
        <p:nvGrpSpPr>
          <p:cNvPr id="2" name="Group 150"/>
          <p:cNvGrpSpPr>
            <a:grpSpLocks/>
          </p:cNvGrpSpPr>
          <p:nvPr/>
        </p:nvGrpSpPr>
        <p:grpSpPr bwMode="auto">
          <a:xfrm>
            <a:off x="1763713" y="1385888"/>
            <a:ext cx="5210175" cy="3473450"/>
            <a:chOff x="1111" y="1029"/>
            <a:chExt cx="3282" cy="2188"/>
          </a:xfrm>
        </p:grpSpPr>
        <p:grpSp>
          <p:nvGrpSpPr>
            <p:cNvPr id="13365" name="Group 149"/>
            <p:cNvGrpSpPr>
              <a:grpSpLocks/>
            </p:cNvGrpSpPr>
            <p:nvPr/>
          </p:nvGrpSpPr>
          <p:grpSpPr bwMode="auto">
            <a:xfrm>
              <a:off x="1123" y="1277"/>
              <a:ext cx="3270" cy="1940"/>
              <a:chOff x="1123" y="1277"/>
              <a:chExt cx="3270" cy="1940"/>
            </a:xfrm>
          </p:grpSpPr>
          <p:sp>
            <p:nvSpPr>
              <p:cNvPr id="73771" name="Line 43"/>
              <p:cNvSpPr>
                <a:spLocks noChangeShapeType="1"/>
              </p:cNvSpPr>
              <p:nvPr/>
            </p:nvSpPr>
            <p:spPr bwMode="auto">
              <a:xfrm rot="5400000">
                <a:off x="2755" y="1585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72" name="Line 44"/>
              <p:cNvSpPr>
                <a:spLocks noChangeShapeType="1"/>
              </p:cNvSpPr>
              <p:nvPr/>
            </p:nvSpPr>
            <p:spPr bwMode="auto">
              <a:xfrm rot="5400000">
                <a:off x="2756" y="1105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73" name="Line 45"/>
              <p:cNvSpPr>
                <a:spLocks noChangeShapeType="1"/>
              </p:cNvSpPr>
              <p:nvPr/>
            </p:nvSpPr>
            <p:spPr bwMode="auto">
              <a:xfrm rot="5400000">
                <a:off x="2755" y="-355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74" name="Line 46"/>
              <p:cNvSpPr>
                <a:spLocks noChangeShapeType="1"/>
              </p:cNvSpPr>
              <p:nvPr/>
            </p:nvSpPr>
            <p:spPr bwMode="auto">
              <a:xfrm rot="5400000">
                <a:off x="2757" y="121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75" name="Line 47"/>
              <p:cNvSpPr>
                <a:spLocks noChangeShapeType="1"/>
              </p:cNvSpPr>
              <p:nvPr/>
            </p:nvSpPr>
            <p:spPr bwMode="auto">
              <a:xfrm rot="5400000">
                <a:off x="2757" y="617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819" name="Line 91"/>
              <p:cNvSpPr>
                <a:spLocks noChangeShapeType="1"/>
              </p:cNvSpPr>
              <p:nvPr/>
            </p:nvSpPr>
            <p:spPr bwMode="auto">
              <a:xfrm rot="5400000">
                <a:off x="2760" y="1345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820" name="Line 92"/>
              <p:cNvSpPr>
                <a:spLocks noChangeShapeType="1"/>
              </p:cNvSpPr>
              <p:nvPr/>
            </p:nvSpPr>
            <p:spPr bwMode="auto">
              <a:xfrm rot="5400000">
                <a:off x="2755" y="-115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821" name="Line 93"/>
              <p:cNvSpPr>
                <a:spLocks noChangeShapeType="1"/>
              </p:cNvSpPr>
              <p:nvPr/>
            </p:nvSpPr>
            <p:spPr bwMode="auto">
              <a:xfrm rot="5400000">
                <a:off x="2761" y="373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822" name="Line 94"/>
              <p:cNvSpPr>
                <a:spLocks noChangeShapeType="1"/>
              </p:cNvSpPr>
              <p:nvPr/>
            </p:nvSpPr>
            <p:spPr bwMode="auto">
              <a:xfrm rot="5400000">
                <a:off x="2761" y="857"/>
                <a:ext cx="0" cy="3264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73871" name="Line 143"/>
            <p:cNvSpPr>
              <a:spLocks noChangeShapeType="1"/>
            </p:cNvSpPr>
            <p:nvPr/>
          </p:nvSpPr>
          <p:spPr bwMode="auto">
            <a:xfrm rot="5400000">
              <a:off x="2743" y="-603"/>
              <a:ext cx="0" cy="326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4" name="Group 148"/>
          <p:cNvGrpSpPr>
            <a:grpSpLocks/>
          </p:cNvGrpSpPr>
          <p:nvPr/>
        </p:nvGrpSpPr>
        <p:grpSpPr bwMode="auto">
          <a:xfrm>
            <a:off x="1743075" y="1382713"/>
            <a:ext cx="203200" cy="3479800"/>
            <a:chOff x="1014" y="1027"/>
            <a:chExt cx="128" cy="2192"/>
          </a:xfrm>
        </p:grpSpPr>
        <p:grpSp>
          <p:nvGrpSpPr>
            <p:cNvPr id="13354" name="Group 147"/>
            <p:cNvGrpSpPr>
              <a:grpSpLocks/>
            </p:cNvGrpSpPr>
            <p:nvPr/>
          </p:nvGrpSpPr>
          <p:grpSpPr bwMode="auto">
            <a:xfrm>
              <a:off x="1014" y="1271"/>
              <a:ext cx="128" cy="1948"/>
              <a:chOff x="1014" y="1271"/>
              <a:chExt cx="128" cy="1948"/>
            </a:xfrm>
          </p:grpSpPr>
          <p:sp>
            <p:nvSpPr>
              <p:cNvPr id="73735" name="Line 7"/>
              <p:cNvSpPr>
                <a:spLocks noChangeShapeType="1"/>
              </p:cNvSpPr>
              <p:nvPr/>
            </p:nvSpPr>
            <p:spPr bwMode="auto">
              <a:xfrm>
                <a:off x="1021" y="3219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36" name="Line 8"/>
              <p:cNvSpPr>
                <a:spLocks noChangeShapeType="1"/>
              </p:cNvSpPr>
              <p:nvPr/>
            </p:nvSpPr>
            <p:spPr bwMode="auto">
              <a:xfrm>
                <a:off x="1021" y="2980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37" name="Line 9"/>
              <p:cNvSpPr>
                <a:spLocks noChangeShapeType="1"/>
              </p:cNvSpPr>
              <p:nvPr/>
            </p:nvSpPr>
            <p:spPr bwMode="auto">
              <a:xfrm>
                <a:off x="1021" y="2736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38" name="Line 10"/>
              <p:cNvSpPr>
                <a:spLocks noChangeShapeType="1"/>
              </p:cNvSpPr>
              <p:nvPr/>
            </p:nvSpPr>
            <p:spPr bwMode="auto">
              <a:xfrm>
                <a:off x="1021" y="2490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39" name="Line 11"/>
              <p:cNvSpPr>
                <a:spLocks noChangeShapeType="1"/>
              </p:cNvSpPr>
              <p:nvPr/>
            </p:nvSpPr>
            <p:spPr bwMode="auto">
              <a:xfrm>
                <a:off x="1021" y="2247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40" name="Line 12"/>
              <p:cNvSpPr>
                <a:spLocks noChangeShapeType="1"/>
              </p:cNvSpPr>
              <p:nvPr/>
            </p:nvSpPr>
            <p:spPr bwMode="auto">
              <a:xfrm>
                <a:off x="1021" y="2002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41" name="Line 13"/>
              <p:cNvSpPr>
                <a:spLocks noChangeShapeType="1"/>
              </p:cNvSpPr>
              <p:nvPr/>
            </p:nvSpPr>
            <p:spPr bwMode="auto">
              <a:xfrm>
                <a:off x="1021" y="1758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42" name="Line 14"/>
              <p:cNvSpPr>
                <a:spLocks noChangeShapeType="1"/>
              </p:cNvSpPr>
              <p:nvPr/>
            </p:nvSpPr>
            <p:spPr bwMode="auto">
              <a:xfrm>
                <a:off x="1014" y="1517"/>
                <a:ext cx="12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743" name="Line 15"/>
              <p:cNvSpPr>
                <a:spLocks noChangeShapeType="1"/>
              </p:cNvSpPr>
              <p:nvPr/>
            </p:nvSpPr>
            <p:spPr bwMode="auto">
              <a:xfrm>
                <a:off x="1021" y="1271"/>
                <a:ext cx="12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73872" name="Line 144"/>
            <p:cNvSpPr>
              <a:spLocks noChangeShapeType="1"/>
            </p:cNvSpPr>
            <p:nvPr/>
          </p:nvSpPr>
          <p:spPr bwMode="auto">
            <a:xfrm>
              <a:off x="1021" y="1027"/>
              <a:ext cx="12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6" name="Group 152"/>
          <p:cNvGrpSpPr>
            <a:grpSpLocks/>
          </p:cNvGrpSpPr>
          <p:nvPr/>
        </p:nvGrpSpPr>
        <p:grpSpPr bwMode="auto">
          <a:xfrm>
            <a:off x="1325563" y="1185863"/>
            <a:ext cx="434975" cy="3871912"/>
            <a:chOff x="745" y="903"/>
            <a:chExt cx="274" cy="2439"/>
          </a:xfrm>
        </p:grpSpPr>
        <p:grpSp>
          <p:nvGrpSpPr>
            <p:cNvPr id="13343" name="Group 151"/>
            <p:cNvGrpSpPr>
              <a:grpSpLocks/>
            </p:cNvGrpSpPr>
            <p:nvPr/>
          </p:nvGrpSpPr>
          <p:grpSpPr bwMode="auto">
            <a:xfrm>
              <a:off x="817" y="1143"/>
              <a:ext cx="199" cy="2199"/>
              <a:chOff x="817" y="1143"/>
              <a:chExt cx="199" cy="2199"/>
            </a:xfrm>
          </p:grpSpPr>
          <p:sp>
            <p:nvSpPr>
              <p:cNvPr id="73744" name="Rectangle 16"/>
              <p:cNvSpPr>
                <a:spLocks noChangeArrowheads="1"/>
              </p:cNvSpPr>
              <p:nvPr/>
            </p:nvSpPr>
            <p:spPr bwMode="auto">
              <a:xfrm>
                <a:off x="817" y="3094"/>
                <a:ext cx="194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1</a:t>
                </a:r>
              </a:p>
            </p:txBody>
          </p:sp>
          <p:sp>
            <p:nvSpPr>
              <p:cNvPr id="73745" name="Rectangle 17"/>
              <p:cNvSpPr>
                <a:spLocks noChangeArrowheads="1"/>
              </p:cNvSpPr>
              <p:nvPr/>
            </p:nvSpPr>
            <p:spPr bwMode="auto">
              <a:xfrm>
                <a:off x="817" y="2862"/>
                <a:ext cx="194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2</a:t>
                </a:r>
              </a:p>
            </p:txBody>
          </p:sp>
          <p:sp>
            <p:nvSpPr>
              <p:cNvPr id="73746" name="Rectangle 18"/>
              <p:cNvSpPr>
                <a:spLocks noChangeArrowheads="1"/>
              </p:cNvSpPr>
              <p:nvPr/>
            </p:nvSpPr>
            <p:spPr bwMode="auto">
              <a:xfrm>
                <a:off x="817" y="2617"/>
                <a:ext cx="194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3</a:t>
                </a:r>
              </a:p>
            </p:txBody>
          </p:sp>
          <p:sp>
            <p:nvSpPr>
              <p:cNvPr id="73747" name="Rectangle 19"/>
              <p:cNvSpPr>
                <a:spLocks noChangeArrowheads="1"/>
              </p:cNvSpPr>
              <p:nvPr/>
            </p:nvSpPr>
            <p:spPr bwMode="auto">
              <a:xfrm>
                <a:off x="817" y="2365"/>
                <a:ext cx="194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4</a:t>
                </a:r>
              </a:p>
            </p:txBody>
          </p:sp>
          <p:sp>
            <p:nvSpPr>
              <p:cNvPr id="73748" name="Rectangle 20"/>
              <p:cNvSpPr>
                <a:spLocks noChangeArrowheads="1"/>
              </p:cNvSpPr>
              <p:nvPr/>
            </p:nvSpPr>
            <p:spPr bwMode="auto">
              <a:xfrm>
                <a:off x="817" y="2120"/>
                <a:ext cx="194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5</a:t>
                </a:r>
              </a:p>
            </p:txBody>
          </p:sp>
          <p:sp>
            <p:nvSpPr>
              <p:cNvPr id="73749" name="Rectangle 21"/>
              <p:cNvSpPr>
                <a:spLocks noChangeArrowheads="1"/>
              </p:cNvSpPr>
              <p:nvPr/>
            </p:nvSpPr>
            <p:spPr bwMode="auto">
              <a:xfrm>
                <a:off x="818" y="1874"/>
                <a:ext cx="194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6</a:t>
                </a:r>
              </a:p>
            </p:txBody>
          </p:sp>
          <p:sp>
            <p:nvSpPr>
              <p:cNvPr id="73750" name="Rectangle 22"/>
              <p:cNvSpPr>
                <a:spLocks noChangeArrowheads="1"/>
              </p:cNvSpPr>
              <p:nvPr/>
            </p:nvSpPr>
            <p:spPr bwMode="auto">
              <a:xfrm>
                <a:off x="817" y="1633"/>
                <a:ext cx="194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7</a:t>
                </a:r>
              </a:p>
            </p:txBody>
          </p:sp>
          <p:sp>
            <p:nvSpPr>
              <p:cNvPr id="73751" name="Rectangle 23"/>
              <p:cNvSpPr>
                <a:spLocks noChangeArrowheads="1"/>
              </p:cNvSpPr>
              <p:nvPr/>
            </p:nvSpPr>
            <p:spPr bwMode="auto">
              <a:xfrm>
                <a:off x="822" y="1387"/>
                <a:ext cx="194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8</a:t>
                </a:r>
              </a:p>
            </p:txBody>
          </p:sp>
          <p:sp>
            <p:nvSpPr>
              <p:cNvPr id="73752" name="Rectangle 24"/>
              <p:cNvSpPr>
                <a:spLocks noChangeArrowheads="1"/>
              </p:cNvSpPr>
              <p:nvPr/>
            </p:nvSpPr>
            <p:spPr bwMode="auto">
              <a:xfrm>
                <a:off x="817" y="1143"/>
                <a:ext cx="194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2000" dirty="0">
                    <a:effectLst/>
                    <a:latin typeface="Book Antiqua" pitchFamily="18" charset="0"/>
                  </a:rPr>
                  <a:t>9</a:t>
                </a:r>
              </a:p>
            </p:txBody>
          </p:sp>
        </p:grpSp>
        <p:sp>
          <p:nvSpPr>
            <p:cNvPr id="73874" name="Rectangle 146"/>
            <p:cNvSpPr>
              <a:spLocks noChangeArrowheads="1"/>
            </p:cNvSpPr>
            <p:nvPr/>
          </p:nvSpPr>
          <p:spPr bwMode="auto">
            <a:xfrm>
              <a:off x="745" y="903"/>
              <a:ext cx="274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effectLst/>
                  <a:latin typeface="Book Antiqua" pitchFamily="18" charset="0"/>
                </a:rPr>
                <a:t>10</a:t>
              </a:r>
            </a:p>
          </p:txBody>
        </p:sp>
      </p:grpSp>
      <p:sp>
        <p:nvSpPr>
          <p:cNvPr id="73869" name="Rectangle 141"/>
          <p:cNvSpPr>
            <a:spLocks noChangeArrowheads="1"/>
          </p:cNvSpPr>
          <p:nvPr/>
        </p:nvSpPr>
        <p:spPr bwMode="auto">
          <a:xfrm>
            <a:off x="2590800" y="958850"/>
            <a:ext cx="4076700" cy="62865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Marada Inn Quality Ratings</a:t>
            </a:r>
          </a:p>
        </p:txBody>
      </p:sp>
      <p:sp>
        <p:nvSpPr>
          <p:cNvPr id="73753" name="Rectangle 25"/>
          <p:cNvSpPr>
            <a:spLocks noChangeArrowheads="1"/>
          </p:cNvSpPr>
          <p:nvPr/>
        </p:nvSpPr>
        <p:spPr bwMode="auto">
          <a:xfrm>
            <a:off x="2044700" y="4484688"/>
            <a:ext cx="669925" cy="769937"/>
          </a:xfrm>
          <a:prstGeom prst="rect">
            <a:avLst/>
          </a:prstGeom>
          <a:gradFill rotWithShape="0">
            <a:gsLst>
              <a:gs pos="0">
                <a:srgbClr val="CC99FF">
                  <a:gamma/>
                  <a:shade val="46275"/>
                  <a:invGamma/>
                </a:srgbClr>
              </a:gs>
              <a:gs pos="50000">
                <a:srgbClr val="CC99FF"/>
              </a:gs>
              <a:gs pos="100000">
                <a:srgbClr val="CC99FF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3754" name="Rectangle 26"/>
          <p:cNvSpPr>
            <a:spLocks noChangeArrowheads="1"/>
          </p:cNvSpPr>
          <p:nvPr/>
        </p:nvSpPr>
        <p:spPr bwMode="auto">
          <a:xfrm>
            <a:off x="3065463" y="4100513"/>
            <a:ext cx="669925" cy="1154112"/>
          </a:xfrm>
          <a:prstGeom prst="rect">
            <a:avLst/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3755" name="Rectangle 27"/>
          <p:cNvSpPr>
            <a:spLocks noChangeArrowheads="1"/>
          </p:cNvSpPr>
          <p:nvPr/>
        </p:nvSpPr>
        <p:spPr bwMode="auto">
          <a:xfrm>
            <a:off x="4084638" y="3325813"/>
            <a:ext cx="669925" cy="1928812"/>
          </a:xfrm>
          <a:prstGeom prst="rect">
            <a:avLst/>
          </a:prstGeom>
          <a:gradFill rotWithShape="0">
            <a:gsLst>
              <a:gs pos="0">
                <a:srgbClr val="003366">
                  <a:gamma/>
                  <a:shade val="46275"/>
                  <a:invGamma/>
                </a:srgbClr>
              </a:gs>
              <a:gs pos="5000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3756" name="Rectangle 28"/>
          <p:cNvSpPr>
            <a:spLocks noChangeArrowheads="1"/>
          </p:cNvSpPr>
          <p:nvPr/>
        </p:nvSpPr>
        <p:spPr bwMode="auto">
          <a:xfrm>
            <a:off x="5105400" y="1781175"/>
            <a:ext cx="668338" cy="347345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6124575" y="4862513"/>
            <a:ext cx="669925" cy="392112"/>
          </a:xfrm>
          <a:prstGeom prst="rect">
            <a:avLst/>
          </a:prstGeom>
          <a:gradFill rotWithShape="0">
            <a:gsLst>
              <a:gs pos="0">
                <a:srgbClr val="AD48F8">
                  <a:gamma/>
                  <a:shade val="46275"/>
                  <a:invGamma/>
                </a:srgbClr>
              </a:gs>
              <a:gs pos="50000">
                <a:srgbClr val="AD48F8"/>
              </a:gs>
              <a:gs pos="100000">
                <a:srgbClr val="AD48F8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27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8" name="Group 157"/>
          <p:cNvGrpSpPr>
            <a:grpSpLocks/>
          </p:cNvGrpSpPr>
          <p:nvPr/>
        </p:nvGrpSpPr>
        <p:grpSpPr bwMode="auto">
          <a:xfrm>
            <a:off x="1847850" y="5248275"/>
            <a:ext cx="5135563" cy="122238"/>
            <a:chOff x="1164" y="3402"/>
            <a:chExt cx="3235" cy="77"/>
          </a:xfrm>
        </p:grpSpPr>
        <p:sp>
          <p:nvSpPr>
            <p:cNvPr id="73733" name="Line 5"/>
            <p:cNvSpPr>
              <a:spLocks noChangeShapeType="1"/>
            </p:cNvSpPr>
            <p:nvPr/>
          </p:nvSpPr>
          <p:spPr bwMode="auto">
            <a:xfrm>
              <a:off x="1164" y="3408"/>
              <a:ext cx="323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3336" name="Group 155"/>
            <p:cNvGrpSpPr>
              <a:grpSpLocks/>
            </p:cNvGrpSpPr>
            <p:nvPr/>
          </p:nvGrpSpPr>
          <p:grpSpPr bwMode="auto">
            <a:xfrm>
              <a:off x="1170" y="3402"/>
              <a:ext cx="3229" cy="77"/>
              <a:chOff x="1170" y="3402"/>
              <a:chExt cx="3229" cy="77"/>
            </a:xfrm>
          </p:grpSpPr>
          <p:sp>
            <p:nvSpPr>
              <p:cNvPr id="73823" name="Line 95"/>
              <p:cNvSpPr>
                <a:spLocks noChangeShapeType="1"/>
              </p:cNvSpPr>
              <p:nvPr/>
            </p:nvSpPr>
            <p:spPr bwMode="auto">
              <a:xfrm rot="-5400000">
                <a:off x="1783" y="3436"/>
                <a:ext cx="6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824" name="Line 96"/>
              <p:cNvSpPr>
                <a:spLocks noChangeShapeType="1"/>
              </p:cNvSpPr>
              <p:nvPr/>
            </p:nvSpPr>
            <p:spPr bwMode="auto">
              <a:xfrm rot="5400000" flipH="1">
                <a:off x="2428" y="3436"/>
                <a:ext cx="6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825" name="Line 97"/>
              <p:cNvSpPr>
                <a:spLocks noChangeShapeType="1"/>
              </p:cNvSpPr>
              <p:nvPr/>
            </p:nvSpPr>
            <p:spPr bwMode="auto">
              <a:xfrm rot="5400000" flipH="1">
                <a:off x="3076" y="3436"/>
                <a:ext cx="6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826" name="Line 98"/>
              <p:cNvSpPr>
                <a:spLocks noChangeShapeType="1"/>
              </p:cNvSpPr>
              <p:nvPr/>
            </p:nvSpPr>
            <p:spPr bwMode="auto">
              <a:xfrm rot="5400000" flipH="1">
                <a:off x="3711" y="3437"/>
                <a:ext cx="72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827" name="Line 99"/>
              <p:cNvSpPr>
                <a:spLocks noChangeShapeType="1"/>
              </p:cNvSpPr>
              <p:nvPr/>
            </p:nvSpPr>
            <p:spPr bwMode="auto">
              <a:xfrm rot="5400000" flipH="1">
                <a:off x="4360" y="3440"/>
                <a:ext cx="77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73828" name="Line 100"/>
              <p:cNvSpPr>
                <a:spLocks noChangeShapeType="1"/>
              </p:cNvSpPr>
              <p:nvPr/>
            </p:nvSpPr>
            <p:spPr bwMode="auto">
              <a:xfrm rot="5400000" flipH="1">
                <a:off x="1135" y="3437"/>
                <a:ext cx="6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38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7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7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7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7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7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000"/>
                            </p:stCondLst>
                            <p:childTnLst>
                              <p:par>
                                <p:cTn id="58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0" dur="500"/>
                                        <p:tgtEl>
                                          <p:spTgt spid="7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50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0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7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45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60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7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7500"/>
                            </p:stCondLst>
                            <p:childTnLst>
                              <p:par>
                                <p:cTn id="78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7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90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7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67" grpId="0" animBg="1"/>
      <p:bldP spid="73758" grpId="0" autoUpdateAnimBg="0"/>
      <p:bldP spid="73759" grpId="0" autoUpdateAnimBg="0"/>
      <p:bldP spid="73760" grpId="0" autoUpdateAnimBg="0"/>
      <p:bldP spid="73761" grpId="0" autoUpdateAnimBg="0"/>
      <p:bldP spid="73762" grpId="0" autoUpdateAnimBg="0"/>
      <p:bldP spid="73763" grpId="0" autoUpdateAnimBg="0"/>
      <p:bldP spid="73764" grpId="0" autoUpdateAnimBg="0"/>
      <p:bldP spid="73816" grpId="0" animBg="1"/>
      <p:bldP spid="73869" grpId="0" animBg="1" autoUpdateAnimBg="0"/>
      <p:bldP spid="73753" grpId="0" animBg="1"/>
      <p:bldP spid="73754" grpId="0" animBg="1"/>
      <p:bldP spid="73755" grpId="0" animBg="1"/>
      <p:bldP spid="73756" grpId="0" animBg="1"/>
      <p:bldP spid="737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1412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Excel’s Chart Tools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 Construct a Bar Chart</a:t>
            </a: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762000" y="1219200"/>
            <a:ext cx="7581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5800" y="1276350"/>
            <a:ext cx="45529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1.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Select cells C1:D6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800" y="1757363"/>
            <a:ext cx="554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2.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Click the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Insert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tab on the Ribbon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85800" y="2647950"/>
            <a:ext cx="78406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4.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When the list of column chart subtypes appears: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 Go to the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2-D Column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section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 Click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Clustered Column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(the leftmost chart)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85800" y="3976688"/>
            <a:ext cx="78676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5.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In the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Chart Layouts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group, click the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More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button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(the downward pointing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arrow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with a line over it)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to display all the options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4324350" y="5391150"/>
            <a:ext cx="2400300" cy="552450"/>
            <a:chOff x="2724" y="3168"/>
            <a:chExt cx="1512" cy="348"/>
          </a:xfrm>
        </p:grpSpPr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3972" y="3348"/>
              <a:ext cx="264" cy="0"/>
            </a:xfrm>
            <a:prstGeom prst="line">
              <a:avLst/>
            </a:prstGeom>
            <a:noFill/>
            <a:ln w="12700">
              <a:solidFill>
                <a:srgbClr val="66FFFF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724" y="3168"/>
              <a:ext cx="1236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sz="24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… continued</a:t>
              </a:r>
            </a:p>
          </p:txBody>
        </p:sp>
      </p:grpSp>
      <p:sp>
        <p:nvSpPr>
          <p:cNvPr id="11" name="AutoShape 11"/>
          <p:cNvSpPr>
            <a:spLocks noChangeArrowheads="1"/>
          </p:cNvSpPr>
          <p:nvPr/>
        </p:nvSpPr>
        <p:spPr bwMode="auto">
          <a:xfrm rot="5400000">
            <a:off x="485775" y="14605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5400000">
            <a:off x="485775" y="190341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5400000">
            <a:off x="485775" y="281781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rot="5400000">
            <a:off x="485775" y="40798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47"/>
          <p:cNvSpPr>
            <a:spLocks noChangeArrowheads="1"/>
          </p:cNvSpPr>
          <p:nvPr/>
        </p:nvSpPr>
        <p:spPr bwMode="auto">
          <a:xfrm>
            <a:off x="695325" y="2209800"/>
            <a:ext cx="554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3.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In the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Charts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group, click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Column</a:t>
            </a:r>
          </a:p>
        </p:txBody>
      </p:sp>
      <p:sp>
        <p:nvSpPr>
          <p:cNvPr id="16" name="AutoShape 48"/>
          <p:cNvSpPr>
            <a:spLocks noChangeArrowheads="1"/>
          </p:cNvSpPr>
          <p:nvPr/>
        </p:nvSpPr>
        <p:spPr bwMode="auto">
          <a:xfrm rot="5400000">
            <a:off x="495300" y="23558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5967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  <p:bldP spid="11" grpId="0" animBg="1"/>
      <p:bldP spid="12" grpId="0" animBg="1"/>
      <p:bldP spid="13" grpId="0" animBg="1"/>
      <p:bldP spid="14" grpId="0" animBg="1"/>
      <p:bldP spid="15" grpId="0" autoUpdateAnimBg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87388" y="1320800"/>
            <a:ext cx="49022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6.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Choose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Layout 9</a:t>
            </a:r>
            <a:endParaRPr lang="en-US" sz="24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85800" y="1412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Excel’s Chart Tools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 Construct a Bar Chart</a:t>
            </a:r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762000" y="1219200"/>
            <a:ext cx="7581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4324350" y="5567363"/>
            <a:ext cx="2400300" cy="552450"/>
            <a:chOff x="2724" y="3168"/>
            <a:chExt cx="1512" cy="348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3972" y="3348"/>
              <a:ext cx="264" cy="0"/>
            </a:xfrm>
            <a:prstGeom prst="line">
              <a:avLst/>
            </a:prstGeom>
            <a:noFill/>
            <a:ln w="12700">
              <a:solidFill>
                <a:srgbClr val="66FFFF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2724" y="3168"/>
              <a:ext cx="1236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sz="24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… continued</a:t>
              </a:r>
            </a:p>
          </p:txBody>
        </p:sp>
      </p:grpSp>
      <p:sp>
        <p:nvSpPr>
          <p:cNvPr id="23" name="AutoShape 8"/>
          <p:cNvSpPr>
            <a:spLocks noChangeArrowheads="1"/>
          </p:cNvSpPr>
          <p:nvPr/>
        </p:nvSpPr>
        <p:spPr bwMode="auto">
          <a:xfrm rot="5400000">
            <a:off x="489744" y="1469231"/>
            <a:ext cx="244475" cy="138113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45"/>
          <p:cNvSpPr>
            <a:spLocks noChangeArrowheads="1"/>
          </p:cNvSpPr>
          <p:nvPr/>
        </p:nvSpPr>
        <p:spPr bwMode="auto">
          <a:xfrm>
            <a:off x="696913" y="1773238"/>
            <a:ext cx="7862887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7.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Click the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Chart Title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and replace it with 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Marada Inn Quality Ratings</a:t>
            </a:r>
            <a:endParaRPr lang="en-US" sz="24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5" name="AutoShape 46"/>
          <p:cNvSpPr>
            <a:spLocks noChangeArrowheads="1"/>
          </p:cNvSpPr>
          <p:nvPr/>
        </p:nvSpPr>
        <p:spPr bwMode="auto">
          <a:xfrm rot="5400000">
            <a:off x="499269" y="1921669"/>
            <a:ext cx="244475" cy="138113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47"/>
          <p:cNvSpPr>
            <a:spLocks noChangeArrowheads="1"/>
          </p:cNvSpPr>
          <p:nvPr/>
        </p:nvSpPr>
        <p:spPr bwMode="auto">
          <a:xfrm>
            <a:off x="677863" y="2697163"/>
            <a:ext cx="7862887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8.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Click the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Horizontal Axis (Category) Title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and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replace it with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Quality Rating</a:t>
            </a:r>
            <a:endParaRPr lang="en-US" sz="24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7" name="AutoShape 48"/>
          <p:cNvSpPr>
            <a:spLocks noChangeArrowheads="1"/>
          </p:cNvSpPr>
          <p:nvPr/>
        </p:nvSpPr>
        <p:spPr bwMode="auto">
          <a:xfrm rot="5400000">
            <a:off x="480219" y="2845594"/>
            <a:ext cx="244475" cy="138113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49"/>
          <p:cNvSpPr>
            <a:spLocks noChangeArrowheads="1"/>
          </p:cNvSpPr>
          <p:nvPr/>
        </p:nvSpPr>
        <p:spPr bwMode="auto">
          <a:xfrm>
            <a:off x="673100" y="3649663"/>
            <a:ext cx="7862888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9.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Click the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Vertical Axis (Value) Title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and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replace it with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</a:t>
            </a:r>
            <a:endParaRPr lang="en-US" sz="24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9" name="AutoShape 50"/>
          <p:cNvSpPr>
            <a:spLocks noChangeArrowheads="1"/>
          </p:cNvSpPr>
          <p:nvPr/>
        </p:nvSpPr>
        <p:spPr bwMode="auto">
          <a:xfrm rot="5400000">
            <a:off x="475456" y="3798095"/>
            <a:ext cx="244475" cy="138112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51"/>
          <p:cNvSpPr>
            <a:spLocks noChangeArrowheads="1"/>
          </p:cNvSpPr>
          <p:nvPr/>
        </p:nvSpPr>
        <p:spPr bwMode="auto">
          <a:xfrm>
            <a:off x="682625" y="4559300"/>
            <a:ext cx="8137525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10.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Right click the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Series 1 Legend Entry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and choose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Delete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from the list of options that appear</a:t>
            </a:r>
            <a:endParaRPr lang="en-US" sz="2400" b="1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1" name="AutoShape 52"/>
          <p:cNvSpPr>
            <a:spLocks noChangeArrowheads="1"/>
          </p:cNvSpPr>
          <p:nvPr/>
        </p:nvSpPr>
        <p:spPr bwMode="auto">
          <a:xfrm rot="5400000">
            <a:off x="484981" y="4707732"/>
            <a:ext cx="244475" cy="138112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9010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  <p:bldP spid="23" grpId="0" animBg="1"/>
      <p:bldP spid="24" grpId="0" autoUpdateAnimBg="0"/>
      <p:bldP spid="25" grpId="0" animBg="1"/>
      <p:bldP spid="26" grpId="0" autoUpdateAnimBg="0"/>
      <p:bldP spid="27" grpId="0" animBg="1"/>
      <p:bldP spid="28" grpId="0" autoUpdateAnimBg="0"/>
      <p:bldP spid="29" grpId="0" animBg="1"/>
      <p:bldP spid="30" grpId="0" autoUpdateAnimBg="0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7388" y="1325563"/>
            <a:ext cx="77724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11.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Right click the vertical axis and choose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Format Axis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from the options that appear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5800" y="1412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Excel’s Chart Tools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 Construct a Bar Chart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762000" y="1219200"/>
            <a:ext cx="7581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5400000">
            <a:off x="508794" y="1451769"/>
            <a:ext cx="198437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2"/>
          <p:cNvSpPr>
            <a:spLocks noChangeArrowheads="1"/>
          </p:cNvSpPr>
          <p:nvPr/>
        </p:nvSpPr>
        <p:spPr bwMode="auto">
          <a:xfrm>
            <a:off x="696913" y="2263775"/>
            <a:ext cx="7772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12.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When the Format Axis dialog box appears: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  Go to the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Axis Options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section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  Select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Fixed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for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Major Unit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and enter 2.0 in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       the corresponding box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  Click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Close</a:t>
            </a:r>
          </a:p>
        </p:txBody>
      </p:sp>
      <p:sp>
        <p:nvSpPr>
          <p:cNvPr id="7" name="AutoShape 44"/>
          <p:cNvSpPr>
            <a:spLocks noChangeArrowheads="1"/>
          </p:cNvSpPr>
          <p:nvPr/>
        </p:nvSpPr>
        <p:spPr bwMode="auto">
          <a:xfrm rot="5400000">
            <a:off x="518319" y="2389981"/>
            <a:ext cx="198438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687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5" grpId="0" animBg="1"/>
      <p:bldP spid="6" grpId="0" autoUpdateAnimBg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1412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Excel’s Chart Tools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 Construct a Bar Chart</a:t>
            </a:r>
          </a:p>
        </p:txBody>
      </p:sp>
      <p:sp>
        <p:nvSpPr>
          <p:cNvPr id="4" name="AutoShape 37"/>
          <p:cNvSpPr>
            <a:spLocks noChangeArrowheads="1"/>
          </p:cNvSpPr>
          <p:nvPr/>
        </p:nvSpPr>
        <p:spPr bwMode="auto">
          <a:xfrm rot="5400000">
            <a:off x="465932" y="3466306"/>
            <a:ext cx="198438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25488" y="1220788"/>
            <a:ext cx="7691437" cy="4660900"/>
            <a:chOff x="725488" y="1220788"/>
            <a:chExt cx="7691437" cy="4660900"/>
          </a:xfrm>
        </p:grpSpPr>
        <p:pic>
          <p:nvPicPr>
            <p:cNvPr id="3" name="Picture 3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88" y="1220788"/>
              <a:ext cx="7691437" cy="4660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739987" y="1230313"/>
              <a:ext cx="503027" cy="313879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6" name="Right Triangle 5"/>
            <p:cNvSpPr/>
            <p:nvPr/>
          </p:nvSpPr>
          <p:spPr bwMode="auto">
            <a:xfrm flipH="1">
              <a:off x="781050" y="1260030"/>
              <a:ext cx="447890" cy="284162"/>
            </a:xfrm>
            <a:prstGeom prst="rtTriangle">
              <a:avLst/>
            </a:prstGeom>
            <a:solidFill>
              <a:srgbClr val="660033"/>
            </a:solidFill>
            <a:ln w="12700" cap="flat" cmpd="sng" algn="ctr">
              <a:solidFill>
                <a:srgbClr val="6600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2557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3913" y="119063"/>
            <a:ext cx="7772400" cy="15573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Chapter 2, Part A</a:t>
            </a:r>
            <a:br>
              <a:rPr lang="en-US" dirty="0" smtClean="0"/>
            </a:br>
            <a:r>
              <a:rPr lang="en-US" dirty="0" smtClean="0"/>
              <a:t>Descriptive Statistics:</a:t>
            </a:r>
            <a:br>
              <a:rPr lang="en-US" dirty="0" smtClean="0"/>
            </a:br>
            <a:r>
              <a:rPr lang="en-US" dirty="0" smtClean="0"/>
              <a:t>Tabular and Graphical Presentations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788" y="1803400"/>
            <a:ext cx="5405437" cy="517525"/>
          </a:xfrm>
        </p:spPr>
        <p:txBody>
          <a:bodyPr/>
          <a:lstStyle/>
          <a:p>
            <a:pPr>
              <a:buSzPct val="85000"/>
              <a:defRPr/>
            </a:pPr>
            <a:r>
              <a:rPr lang="en-US" dirty="0" smtClean="0"/>
              <a:t>Summarizing Categorical Data</a:t>
            </a:r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712788" y="2247900"/>
            <a:ext cx="5405437" cy="49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8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Summarizing Quantitative Data</a:t>
            </a:r>
          </a:p>
        </p:txBody>
      </p:sp>
      <p:sp>
        <p:nvSpPr>
          <p:cNvPr id="5144" name="AutoShape 24"/>
          <p:cNvSpPr>
            <a:spLocks noChangeArrowheads="1"/>
          </p:cNvSpPr>
          <p:nvPr/>
        </p:nvSpPr>
        <p:spPr bwMode="auto">
          <a:xfrm>
            <a:off x="1390650" y="2978150"/>
            <a:ext cx="5295900" cy="1016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63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Categorical data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use labels or names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to identify categories of like items.</a:t>
            </a:r>
          </a:p>
        </p:txBody>
      </p:sp>
      <p:sp>
        <p:nvSpPr>
          <p:cNvPr id="5145" name="AutoShape 25"/>
          <p:cNvSpPr>
            <a:spLocks noChangeArrowheads="1"/>
          </p:cNvSpPr>
          <p:nvPr/>
        </p:nvSpPr>
        <p:spPr bwMode="auto">
          <a:xfrm>
            <a:off x="1873250" y="4146550"/>
            <a:ext cx="5651500" cy="1016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Quantitative data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are numerical values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that indicate how much or how many.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 advAuto="1000"/>
      <p:bldP spid="5143" grpId="0" autoUpdateAnimBg="0"/>
      <p:bldP spid="5144" grpId="0" animBg="1" autoUpdateAnimBg="0"/>
      <p:bldP spid="5145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685800" y="109538"/>
            <a:ext cx="7772400" cy="700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Pareto Diagram</a:t>
            </a:r>
          </a:p>
        </p:txBody>
      </p:sp>
      <p:sp>
        <p:nvSpPr>
          <p:cNvPr id="358403" name="Rectangle 3"/>
          <p:cNvSpPr>
            <a:spLocks noChangeArrowheads="1"/>
          </p:cNvSpPr>
          <p:nvPr/>
        </p:nvSpPr>
        <p:spPr bwMode="auto">
          <a:xfrm>
            <a:off x="654050" y="1085850"/>
            <a:ext cx="769620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In quality control, bar charts are used to identify the</a:t>
            </a:r>
          </a:p>
          <a:p>
            <a:pPr algn="l">
              <a:buSzPct val="90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most important causes of problems.</a:t>
            </a:r>
          </a:p>
        </p:txBody>
      </p:sp>
      <p:sp>
        <p:nvSpPr>
          <p:cNvPr id="358404" name="Rectangle 4"/>
          <p:cNvSpPr>
            <a:spLocks noChangeArrowheads="1"/>
          </p:cNvSpPr>
          <p:nvPr/>
        </p:nvSpPr>
        <p:spPr bwMode="auto">
          <a:xfrm>
            <a:off x="654050" y="2051050"/>
            <a:ext cx="7696200" cy="149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When the bars are arranged in descending order of</a:t>
            </a:r>
          </a:p>
          <a:p>
            <a:pPr algn="l">
              <a:buClr>
                <a:srgbClr val="66FFFF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height from left to right (with the most frequently</a:t>
            </a:r>
          </a:p>
          <a:p>
            <a:pPr algn="l">
              <a:buClr>
                <a:srgbClr val="66FFFF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occurring cause appearing first) the bar chart is</a:t>
            </a:r>
          </a:p>
          <a:p>
            <a:pPr algn="l">
              <a:buClr>
                <a:srgbClr val="66FFFF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called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Pareto diagram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654050" y="3587750"/>
            <a:ext cx="769620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This diagram is named for its founder, Vilfredo</a:t>
            </a:r>
            <a:endParaRPr lang="en-US" sz="2400" u="sng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Pareto, an Italian economist.</a:t>
            </a:r>
          </a:p>
        </p:txBody>
      </p:sp>
      <p:sp>
        <p:nvSpPr>
          <p:cNvPr id="358407" name="AutoShape 7"/>
          <p:cNvSpPr>
            <a:spLocks noChangeArrowheads="1"/>
          </p:cNvSpPr>
          <p:nvPr/>
        </p:nvSpPr>
        <p:spPr bwMode="auto">
          <a:xfrm rot="5400000">
            <a:off x="498475" y="1276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58408" name="AutoShape 8"/>
          <p:cNvSpPr>
            <a:spLocks noChangeArrowheads="1"/>
          </p:cNvSpPr>
          <p:nvPr/>
        </p:nvSpPr>
        <p:spPr bwMode="auto">
          <a:xfrm rot="5400000">
            <a:off x="498475" y="21526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58409" name="AutoShape 9"/>
          <p:cNvSpPr>
            <a:spLocks noChangeArrowheads="1"/>
          </p:cNvSpPr>
          <p:nvPr/>
        </p:nvSpPr>
        <p:spPr bwMode="auto">
          <a:xfrm rot="5400000">
            <a:off x="498475" y="37782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58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autoUpdateAnimBg="0"/>
      <p:bldP spid="358404" grpId="0" autoUpdateAnimBg="0"/>
      <p:bldP spid="358405" grpId="0" autoUpdateAnimBg="0"/>
      <p:bldP spid="358407" grpId="0" animBg="1"/>
      <p:bldP spid="358408" grpId="0" animBg="1"/>
      <p:bldP spid="35840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9538"/>
            <a:ext cx="7772400" cy="7000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Pie Chart</a:t>
            </a:r>
          </a:p>
        </p:txBody>
      </p:sp>
      <p:sp>
        <p:nvSpPr>
          <p:cNvPr id="14415" name="AutoShape 79"/>
          <p:cNvSpPr>
            <a:spLocks noChangeArrowheads="1"/>
          </p:cNvSpPr>
          <p:nvPr/>
        </p:nvSpPr>
        <p:spPr bwMode="auto">
          <a:xfrm rot="5400000">
            <a:off x="498475" y="1276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416" name="AutoShape 80"/>
          <p:cNvSpPr>
            <a:spLocks noChangeArrowheads="1"/>
          </p:cNvSpPr>
          <p:nvPr/>
        </p:nvSpPr>
        <p:spPr bwMode="auto">
          <a:xfrm rot="5400000">
            <a:off x="498475" y="25590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417" name="AutoShape 81"/>
          <p:cNvSpPr>
            <a:spLocks noChangeArrowheads="1"/>
          </p:cNvSpPr>
          <p:nvPr/>
        </p:nvSpPr>
        <p:spPr bwMode="auto">
          <a:xfrm rot="5400000">
            <a:off x="498475" y="3937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419" name="Rectangle 83"/>
          <p:cNvSpPr>
            <a:spLocks noChangeArrowheads="1"/>
          </p:cNvSpPr>
          <p:nvPr/>
        </p:nvSpPr>
        <p:spPr bwMode="auto">
          <a:xfrm>
            <a:off x="660400" y="1092200"/>
            <a:ext cx="73533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The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pie chart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a commonly used graphical device</a:t>
            </a:r>
          </a:p>
          <a:p>
            <a:pPr algn="l"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for presenting relative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 and percent</a:t>
            </a:r>
          </a:p>
          <a:p>
            <a:pPr algn="l"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frequency distributions for categorical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data.</a:t>
            </a:r>
          </a:p>
        </p:txBody>
      </p:sp>
      <p:sp>
        <p:nvSpPr>
          <p:cNvPr id="14420" name="Rectangle 84"/>
          <p:cNvSpPr>
            <a:spLocks noChangeArrowheads="1"/>
          </p:cNvSpPr>
          <p:nvPr/>
        </p:nvSpPr>
        <p:spPr bwMode="auto">
          <a:xfrm>
            <a:off x="679450" y="2387600"/>
            <a:ext cx="7772400" cy="132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First draw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circle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; then use the relative frequencies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to subdivide the circle into sectors that correspond to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the relative frequency for each class.</a:t>
            </a:r>
          </a:p>
        </p:txBody>
      </p:sp>
      <p:sp>
        <p:nvSpPr>
          <p:cNvPr id="14421" name="Rectangle 85"/>
          <p:cNvSpPr>
            <a:spLocks noChangeArrowheads="1"/>
          </p:cNvSpPr>
          <p:nvPr/>
        </p:nvSpPr>
        <p:spPr bwMode="auto">
          <a:xfrm>
            <a:off x="679450" y="3708400"/>
            <a:ext cx="7791450" cy="148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Since there are 360 degrees in a circle, a class with a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relative frequency of .25 would consume .25(360) = 90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degrees of the circle.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4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4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1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15" grpId="0" animBg="1"/>
      <p:bldP spid="14416" grpId="0" animBg="1"/>
      <p:bldP spid="14417" grpId="0" animBg="1"/>
      <p:bldP spid="14419" grpId="0" autoUpdateAnimBg="0"/>
      <p:bldP spid="14420" grpId="0" autoUpdateAnimBg="0"/>
      <p:bldP spid="1442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9" name="Rectangle 189"/>
          <p:cNvSpPr>
            <a:spLocks noChangeArrowheads="1"/>
          </p:cNvSpPr>
          <p:nvPr/>
        </p:nvSpPr>
        <p:spPr bwMode="auto">
          <a:xfrm>
            <a:off x="1981200" y="1339850"/>
            <a:ext cx="5124450" cy="4592638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499" name="Oval 139"/>
          <p:cNvSpPr>
            <a:spLocks noChangeArrowheads="1"/>
          </p:cNvSpPr>
          <p:nvPr/>
        </p:nvSpPr>
        <p:spPr bwMode="auto">
          <a:xfrm>
            <a:off x="2686050" y="2017713"/>
            <a:ext cx="3743325" cy="3684587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" name="Group 141"/>
          <p:cNvGrpSpPr>
            <a:grpSpLocks/>
          </p:cNvGrpSpPr>
          <p:nvPr/>
        </p:nvGrpSpPr>
        <p:grpSpPr bwMode="auto">
          <a:xfrm>
            <a:off x="4559300" y="3844925"/>
            <a:ext cx="1878013" cy="1874838"/>
            <a:chOff x="2917" y="2403"/>
            <a:chExt cx="1183" cy="1181"/>
          </a:xfrm>
        </p:grpSpPr>
        <p:sp>
          <p:nvSpPr>
            <p:cNvPr id="15461" name="Arc 101"/>
            <p:cNvSpPr>
              <a:spLocks/>
            </p:cNvSpPr>
            <p:nvPr/>
          </p:nvSpPr>
          <p:spPr bwMode="auto">
            <a:xfrm>
              <a:off x="2917" y="2403"/>
              <a:ext cx="1183" cy="1176"/>
            </a:xfrm>
            <a:custGeom>
              <a:avLst/>
              <a:gdLst>
                <a:gd name="G0" fmla="+- 209 0 0"/>
                <a:gd name="G1" fmla="+- 204 0 0"/>
                <a:gd name="G2" fmla="+- 21600 0 0"/>
                <a:gd name="T0" fmla="*/ 21808 w 21809"/>
                <a:gd name="T1" fmla="*/ 0 h 21804"/>
                <a:gd name="T2" fmla="*/ 0 w 21809"/>
                <a:gd name="T3" fmla="*/ 21803 h 21804"/>
                <a:gd name="T4" fmla="*/ 209 w 21809"/>
                <a:gd name="T5" fmla="*/ 204 h 2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09" h="21804" fill="none" extrusionOk="0">
                  <a:moveTo>
                    <a:pt x="21808" y="-1"/>
                  </a:moveTo>
                  <a:cubicBezTo>
                    <a:pt x="21808" y="67"/>
                    <a:pt x="21809" y="135"/>
                    <a:pt x="21809" y="204"/>
                  </a:cubicBezTo>
                  <a:cubicBezTo>
                    <a:pt x="21809" y="12133"/>
                    <a:pt x="12138" y="21804"/>
                    <a:pt x="209" y="21804"/>
                  </a:cubicBezTo>
                  <a:cubicBezTo>
                    <a:pt x="139" y="21804"/>
                    <a:pt x="69" y="21803"/>
                    <a:pt x="0" y="21802"/>
                  </a:cubicBezTo>
                </a:path>
                <a:path w="21809" h="21804" stroke="0" extrusionOk="0">
                  <a:moveTo>
                    <a:pt x="21808" y="-1"/>
                  </a:moveTo>
                  <a:cubicBezTo>
                    <a:pt x="21808" y="67"/>
                    <a:pt x="21809" y="135"/>
                    <a:pt x="21809" y="204"/>
                  </a:cubicBezTo>
                  <a:cubicBezTo>
                    <a:pt x="21809" y="12133"/>
                    <a:pt x="12138" y="21804"/>
                    <a:pt x="209" y="21804"/>
                  </a:cubicBezTo>
                  <a:cubicBezTo>
                    <a:pt x="139" y="21804"/>
                    <a:pt x="69" y="21803"/>
                    <a:pt x="0" y="21802"/>
                  </a:cubicBezTo>
                  <a:lnTo>
                    <a:pt x="209" y="204"/>
                  </a:lnTo>
                  <a:close/>
                </a:path>
              </a:pathLst>
            </a:custGeom>
            <a:gradFill rotWithShape="0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462" name="Line 102"/>
            <p:cNvSpPr>
              <a:spLocks noChangeShapeType="1"/>
            </p:cNvSpPr>
            <p:nvPr/>
          </p:nvSpPr>
          <p:spPr bwMode="auto">
            <a:xfrm>
              <a:off x="2926" y="2413"/>
              <a:ext cx="0" cy="11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463" name="Line 103"/>
            <p:cNvSpPr>
              <a:spLocks noChangeShapeType="1"/>
            </p:cNvSpPr>
            <p:nvPr/>
          </p:nvSpPr>
          <p:spPr bwMode="auto">
            <a:xfrm>
              <a:off x="2917" y="2404"/>
              <a:ext cx="11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3" name="Group 136"/>
          <p:cNvGrpSpPr>
            <a:grpSpLocks/>
          </p:cNvGrpSpPr>
          <p:nvPr/>
        </p:nvGrpSpPr>
        <p:grpSpPr bwMode="auto">
          <a:xfrm>
            <a:off x="2674938" y="2039938"/>
            <a:ext cx="1898650" cy="3694112"/>
            <a:chOff x="1640" y="1221"/>
            <a:chExt cx="1196" cy="2327"/>
          </a:xfrm>
          <a:gradFill flip="none" rotWithShape="1">
            <a:gsLst>
              <a:gs pos="0">
                <a:srgbClr val="325000"/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lin ang="0" scaled="1"/>
            <a:tileRect/>
          </a:gradFill>
        </p:grpSpPr>
        <p:sp>
          <p:nvSpPr>
            <p:cNvPr id="15465" name="Arc 105"/>
            <p:cNvSpPr>
              <a:spLocks/>
            </p:cNvSpPr>
            <p:nvPr/>
          </p:nvSpPr>
          <p:spPr bwMode="auto">
            <a:xfrm>
              <a:off x="1640" y="1264"/>
              <a:ext cx="1196" cy="2271"/>
            </a:xfrm>
            <a:custGeom>
              <a:avLst/>
              <a:gdLst>
                <a:gd name="G0" fmla="+- 21600 0 0"/>
                <a:gd name="G1" fmla="+- 20489 0 0"/>
                <a:gd name="G2" fmla="+- 21600 0 0"/>
                <a:gd name="T0" fmla="*/ 21703 w 21703"/>
                <a:gd name="T1" fmla="*/ 42089 h 42089"/>
                <a:gd name="T2" fmla="*/ 14763 w 21703"/>
                <a:gd name="T3" fmla="*/ 0 h 42089"/>
                <a:gd name="T4" fmla="*/ 21600 w 21703"/>
                <a:gd name="T5" fmla="*/ 20489 h 42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703" h="42089" fill="none" extrusionOk="0">
                  <a:moveTo>
                    <a:pt x="21702" y="42088"/>
                  </a:moveTo>
                  <a:cubicBezTo>
                    <a:pt x="21668" y="42088"/>
                    <a:pt x="21634" y="42088"/>
                    <a:pt x="21600" y="42089"/>
                  </a:cubicBezTo>
                  <a:cubicBezTo>
                    <a:pt x="9670" y="42089"/>
                    <a:pt x="0" y="32418"/>
                    <a:pt x="0" y="20489"/>
                  </a:cubicBezTo>
                  <a:cubicBezTo>
                    <a:pt x="-1" y="11194"/>
                    <a:pt x="5946" y="2941"/>
                    <a:pt x="14762" y="-1"/>
                  </a:cubicBezTo>
                </a:path>
                <a:path w="21703" h="42089" stroke="0" extrusionOk="0">
                  <a:moveTo>
                    <a:pt x="21702" y="42088"/>
                  </a:moveTo>
                  <a:cubicBezTo>
                    <a:pt x="21668" y="42088"/>
                    <a:pt x="21634" y="42088"/>
                    <a:pt x="21600" y="42089"/>
                  </a:cubicBezTo>
                  <a:cubicBezTo>
                    <a:pt x="9670" y="42089"/>
                    <a:pt x="0" y="32418"/>
                    <a:pt x="0" y="20489"/>
                  </a:cubicBezTo>
                  <a:cubicBezTo>
                    <a:pt x="-1" y="11194"/>
                    <a:pt x="5946" y="2941"/>
                    <a:pt x="14762" y="-1"/>
                  </a:cubicBezTo>
                  <a:lnTo>
                    <a:pt x="21600" y="20489"/>
                  </a:lnTo>
                  <a:close/>
                </a:path>
              </a:pathLst>
            </a:custGeom>
            <a:grpFill/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466" name="Line 106"/>
            <p:cNvSpPr>
              <a:spLocks noChangeShapeType="1"/>
            </p:cNvSpPr>
            <p:nvPr/>
          </p:nvSpPr>
          <p:spPr bwMode="auto">
            <a:xfrm flipH="1" flipV="1">
              <a:off x="2832" y="2371"/>
              <a:ext cx="0" cy="1177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467" name="Line 107"/>
            <p:cNvSpPr>
              <a:spLocks noChangeShapeType="1"/>
            </p:cNvSpPr>
            <p:nvPr/>
          </p:nvSpPr>
          <p:spPr bwMode="auto">
            <a:xfrm rot="-1027922" flipH="1" flipV="1">
              <a:off x="2626" y="1221"/>
              <a:ext cx="35" cy="119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4" name="Group 137"/>
          <p:cNvGrpSpPr>
            <a:grpSpLocks/>
          </p:cNvGrpSpPr>
          <p:nvPr/>
        </p:nvGrpSpPr>
        <p:grpSpPr bwMode="auto">
          <a:xfrm>
            <a:off x="3971925" y="1998663"/>
            <a:ext cx="604838" cy="1928812"/>
            <a:chOff x="2493" y="1195"/>
            <a:chExt cx="381" cy="1215"/>
          </a:xfrm>
        </p:grpSpPr>
        <p:sp>
          <p:nvSpPr>
            <p:cNvPr id="15473" name="Arc 113"/>
            <p:cNvSpPr>
              <a:spLocks/>
            </p:cNvSpPr>
            <p:nvPr/>
          </p:nvSpPr>
          <p:spPr bwMode="auto">
            <a:xfrm>
              <a:off x="2493" y="1206"/>
              <a:ext cx="378" cy="1165"/>
            </a:xfrm>
            <a:custGeom>
              <a:avLst/>
              <a:gdLst>
                <a:gd name="G0" fmla="+- 6845 0 0"/>
                <a:gd name="G1" fmla="+- 21599 0 0"/>
                <a:gd name="G2" fmla="+- 21600 0 0"/>
                <a:gd name="T0" fmla="*/ 0 w 6845"/>
                <a:gd name="T1" fmla="*/ 1112 h 21599"/>
                <a:gd name="T2" fmla="*/ 6640 w 6845"/>
                <a:gd name="T3" fmla="*/ 0 h 21599"/>
                <a:gd name="T4" fmla="*/ 6845 w 6845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45" h="21599" fill="none" extrusionOk="0">
                  <a:moveTo>
                    <a:pt x="0" y="1112"/>
                  </a:moveTo>
                  <a:cubicBezTo>
                    <a:pt x="2141" y="396"/>
                    <a:pt x="4382" y="21"/>
                    <a:pt x="6639" y="-1"/>
                  </a:cubicBezTo>
                </a:path>
                <a:path w="6845" h="21599" stroke="0" extrusionOk="0">
                  <a:moveTo>
                    <a:pt x="0" y="1112"/>
                  </a:moveTo>
                  <a:cubicBezTo>
                    <a:pt x="2141" y="396"/>
                    <a:pt x="4382" y="21"/>
                    <a:pt x="6639" y="-1"/>
                  </a:cubicBezTo>
                  <a:lnTo>
                    <a:pt x="6845" y="21599"/>
                  </a:lnTo>
                  <a:close/>
                </a:path>
              </a:pathLst>
            </a:custGeom>
            <a:gradFill rotWithShape="0">
              <a:gsLst>
                <a:gs pos="0">
                  <a:srgbClr val="CC99FF"/>
                </a:gs>
                <a:gs pos="100000">
                  <a:srgbClr val="CC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474" name="Line 114"/>
            <p:cNvSpPr>
              <a:spLocks noChangeShapeType="1"/>
            </p:cNvSpPr>
            <p:nvPr/>
          </p:nvSpPr>
          <p:spPr bwMode="auto">
            <a:xfrm flipH="1" flipV="1">
              <a:off x="2874" y="1195"/>
              <a:ext cx="0" cy="1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475" name="Line 115"/>
            <p:cNvSpPr>
              <a:spLocks noChangeShapeType="1"/>
            </p:cNvSpPr>
            <p:nvPr/>
          </p:nvSpPr>
          <p:spPr bwMode="auto">
            <a:xfrm rot="-1027922" flipH="1" flipV="1">
              <a:off x="2663" y="1238"/>
              <a:ext cx="37" cy="1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5" name="Group 134"/>
          <p:cNvGrpSpPr>
            <a:grpSpLocks/>
          </p:cNvGrpSpPr>
          <p:nvPr/>
        </p:nvGrpSpPr>
        <p:grpSpPr bwMode="auto">
          <a:xfrm>
            <a:off x="4567238" y="2024063"/>
            <a:ext cx="1106487" cy="1981200"/>
            <a:chOff x="2868" y="1157"/>
            <a:chExt cx="697" cy="1248"/>
          </a:xfrm>
        </p:grpSpPr>
        <p:grpSp>
          <p:nvGrpSpPr>
            <p:cNvPr id="16407" name="Group 117"/>
            <p:cNvGrpSpPr>
              <a:grpSpLocks/>
            </p:cNvGrpSpPr>
            <p:nvPr/>
          </p:nvGrpSpPr>
          <p:grpSpPr bwMode="auto">
            <a:xfrm>
              <a:off x="2868" y="1157"/>
              <a:ext cx="697" cy="1248"/>
              <a:chOff x="1852" y="655"/>
              <a:chExt cx="494" cy="924"/>
            </a:xfrm>
          </p:grpSpPr>
          <p:sp>
            <p:nvSpPr>
              <p:cNvPr id="15478" name="Arc 118"/>
              <p:cNvSpPr>
                <a:spLocks/>
              </p:cNvSpPr>
              <p:nvPr/>
            </p:nvSpPr>
            <p:spPr bwMode="auto">
              <a:xfrm>
                <a:off x="1852" y="655"/>
                <a:ext cx="494" cy="863"/>
              </a:xfrm>
              <a:custGeom>
                <a:avLst/>
                <a:gdLst>
                  <a:gd name="G0" fmla="+- 205 0 0"/>
                  <a:gd name="G1" fmla="+- 21600 0 0"/>
                  <a:gd name="G2" fmla="+- 21600 0 0"/>
                  <a:gd name="T0" fmla="*/ 0 w 12669"/>
                  <a:gd name="T1" fmla="*/ 1 h 21600"/>
                  <a:gd name="T2" fmla="*/ 12669 w 12669"/>
                  <a:gd name="T3" fmla="*/ 3959 h 21600"/>
                  <a:gd name="T4" fmla="*/ 205 w 1266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669" h="21600" fill="none" extrusionOk="0">
                    <a:moveTo>
                      <a:pt x="-1" y="0"/>
                    </a:moveTo>
                    <a:cubicBezTo>
                      <a:pt x="68" y="0"/>
                      <a:pt x="136" y="-1"/>
                      <a:pt x="205" y="0"/>
                    </a:cubicBezTo>
                    <a:cubicBezTo>
                      <a:pt x="4668" y="0"/>
                      <a:pt x="9023" y="1383"/>
                      <a:pt x="12669" y="3958"/>
                    </a:cubicBezTo>
                  </a:path>
                  <a:path w="12669" h="21600" stroke="0" extrusionOk="0">
                    <a:moveTo>
                      <a:pt x="-1" y="0"/>
                    </a:moveTo>
                    <a:cubicBezTo>
                      <a:pt x="68" y="0"/>
                      <a:pt x="136" y="-1"/>
                      <a:pt x="205" y="0"/>
                    </a:cubicBezTo>
                    <a:cubicBezTo>
                      <a:pt x="4668" y="0"/>
                      <a:pt x="9023" y="1383"/>
                      <a:pt x="12669" y="3958"/>
                    </a:cubicBezTo>
                    <a:lnTo>
                      <a:pt x="205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23813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5479" name="Line 119"/>
              <p:cNvSpPr>
                <a:spLocks noChangeShapeType="1"/>
              </p:cNvSpPr>
              <p:nvPr/>
            </p:nvSpPr>
            <p:spPr bwMode="auto">
              <a:xfrm rot="1797583" flipV="1">
                <a:off x="2053" y="738"/>
                <a:ext cx="86" cy="84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5480" name="Line 120"/>
            <p:cNvSpPr>
              <a:spLocks noChangeShapeType="1"/>
            </p:cNvSpPr>
            <p:nvPr/>
          </p:nvSpPr>
          <p:spPr bwMode="auto">
            <a:xfrm flipH="1" flipV="1">
              <a:off x="2874" y="1158"/>
              <a:ext cx="0" cy="1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7" name="Group 138"/>
          <p:cNvGrpSpPr>
            <a:grpSpLocks/>
          </p:cNvGrpSpPr>
          <p:nvPr/>
        </p:nvGrpSpPr>
        <p:grpSpPr bwMode="auto">
          <a:xfrm>
            <a:off x="4551363" y="2179638"/>
            <a:ext cx="1900237" cy="1841500"/>
            <a:chOff x="2867" y="1309"/>
            <a:chExt cx="1197" cy="1160"/>
          </a:xfrm>
        </p:grpSpPr>
        <p:sp>
          <p:nvSpPr>
            <p:cNvPr id="15469" name="Arc 109"/>
            <p:cNvSpPr>
              <a:spLocks/>
            </p:cNvSpPr>
            <p:nvPr/>
          </p:nvSpPr>
          <p:spPr bwMode="auto">
            <a:xfrm>
              <a:off x="2867" y="1420"/>
              <a:ext cx="1190" cy="950"/>
            </a:xfrm>
            <a:custGeom>
              <a:avLst/>
              <a:gdLst>
                <a:gd name="G0" fmla="+- 0 0 0"/>
                <a:gd name="G1" fmla="+- 17629 0 0"/>
                <a:gd name="G2" fmla="+- 21600 0 0"/>
                <a:gd name="T0" fmla="*/ 12481 w 21599"/>
                <a:gd name="T1" fmla="*/ 0 h 17629"/>
                <a:gd name="T2" fmla="*/ 21599 w 21599"/>
                <a:gd name="T3" fmla="*/ 17425 h 17629"/>
                <a:gd name="T4" fmla="*/ 0 w 21599"/>
                <a:gd name="T5" fmla="*/ 17629 h 17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17629" fill="none" extrusionOk="0">
                  <a:moveTo>
                    <a:pt x="12481" y="-1"/>
                  </a:moveTo>
                  <a:cubicBezTo>
                    <a:pt x="18141" y="4007"/>
                    <a:pt x="21533" y="10489"/>
                    <a:pt x="21599" y="17424"/>
                  </a:cubicBezTo>
                </a:path>
                <a:path w="21599" h="17629" stroke="0" extrusionOk="0">
                  <a:moveTo>
                    <a:pt x="12481" y="-1"/>
                  </a:moveTo>
                  <a:cubicBezTo>
                    <a:pt x="18141" y="4007"/>
                    <a:pt x="21533" y="10489"/>
                    <a:pt x="21599" y="17424"/>
                  </a:cubicBezTo>
                  <a:lnTo>
                    <a:pt x="0" y="1762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238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470" name="Line 110"/>
            <p:cNvSpPr>
              <a:spLocks noChangeShapeType="1"/>
            </p:cNvSpPr>
            <p:nvPr/>
          </p:nvSpPr>
          <p:spPr bwMode="auto">
            <a:xfrm rot="1797583" flipV="1">
              <a:off x="3155" y="1309"/>
              <a:ext cx="124" cy="1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471" name="Line 111"/>
            <p:cNvSpPr>
              <a:spLocks noChangeShapeType="1"/>
            </p:cNvSpPr>
            <p:nvPr/>
          </p:nvSpPr>
          <p:spPr bwMode="auto">
            <a:xfrm>
              <a:off x="2873" y="2368"/>
              <a:ext cx="119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5502" name="Rectangle 142"/>
          <p:cNvSpPr>
            <a:spLocks noChangeArrowheads="1"/>
          </p:cNvSpPr>
          <p:nvPr/>
        </p:nvSpPr>
        <p:spPr bwMode="auto">
          <a:xfrm>
            <a:off x="5053013" y="2873375"/>
            <a:ext cx="1133475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en-US" dirty="0">
                <a:effectLst/>
                <a:latin typeface="Book Antiqua" pitchFamily="18" charset="0"/>
              </a:rPr>
              <a:t>   </a:t>
            </a:r>
            <a:r>
              <a:rPr lang="en-US" sz="2000" dirty="0">
                <a:effectLst/>
                <a:latin typeface="Book Antiqua" pitchFamily="18" charset="0"/>
              </a:rPr>
              <a:t>Below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000" dirty="0">
                <a:effectLst/>
                <a:latin typeface="Book Antiqua" pitchFamily="18" charset="0"/>
              </a:rPr>
              <a:t>Average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000" dirty="0">
                <a:effectLst/>
                <a:latin typeface="Book Antiqua" pitchFamily="18" charset="0"/>
              </a:rPr>
              <a:t>    15%</a:t>
            </a:r>
          </a:p>
        </p:txBody>
      </p:sp>
      <p:sp>
        <p:nvSpPr>
          <p:cNvPr id="15503" name="Rectangle 143"/>
          <p:cNvSpPr>
            <a:spLocks noChangeArrowheads="1"/>
          </p:cNvSpPr>
          <p:nvPr/>
        </p:nvSpPr>
        <p:spPr bwMode="auto">
          <a:xfrm>
            <a:off x="4776788" y="4225925"/>
            <a:ext cx="113347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Average</a:t>
            </a:r>
          </a:p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    25%</a:t>
            </a:r>
          </a:p>
        </p:txBody>
      </p:sp>
      <p:sp>
        <p:nvSpPr>
          <p:cNvPr id="15504" name="Rectangle 144"/>
          <p:cNvSpPr>
            <a:spLocks noChangeArrowheads="1"/>
          </p:cNvSpPr>
          <p:nvPr/>
        </p:nvSpPr>
        <p:spPr bwMode="auto">
          <a:xfrm>
            <a:off x="3067050" y="3425825"/>
            <a:ext cx="1133475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  Above</a:t>
            </a:r>
          </a:p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Average</a:t>
            </a:r>
          </a:p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    45%</a:t>
            </a:r>
          </a:p>
        </p:txBody>
      </p:sp>
      <p:sp>
        <p:nvSpPr>
          <p:cNvPr id="15505" name="Rectangle 145"/>
          <p:cNvSpPr>
            <a:spLocks noChangeArrowheads="1"/>
          </p:cNvSpPr>
          <p:nvPr/>
        </p:nvSpPr>
        <p:spPr bwMode="auto">
          <a:xfrm>
            <a:off x="4657725" y="2263775"/>
            <a:ext cx="7112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Poor</a:t>
            </a:r>
          </a:p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10%</a:t>
            </a:r>
          </a:p>
        </p:txBody>
      </p:sp>
      <p:sp>
        <p:nvSpPr>
          <p:cNvPr id="15506" name="Rectangle 146"/>
          <p:cNvSpPr>
            <a:spLocks noChangeArrowheads="1"/>
          </p:cNvSpPr>
          <p:nvPr/>
        </p:nvSpPr>
        <p:spPr bwMode="auto">
          <a:xfrm>
            <a:off x="2339975" y="1685925"/>
            <a:ext cx="1204913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Excellent</a:t>
            </a:r>
          </a:p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      5%</a:t>
            </a:r>
          </a:p>
        </p:txBody>
      </p:sp>
      <p:sp>
        <p:nvSpPr>
          <p:cNvPr id="15507" name="Rectangle 147"/>
          <p:cNvSpPr>
            <a:spLocks noChangeArrowheads="1"/>
          </p:cNvSpPr>
          <p:nvPr/>
        </p:nvSpPr>
        <p:spPr bwMode="auto">
          <a:xfrm>
            <a:off x="2555875" y="1143000"/>
            <a:ext cx="4054475" cy="466725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sz="2000" b="1" dirty="0">
                <a:effectLst/>
                <a:latin typeface="Book Antiqua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Marada Inn</a:t>
            </a:r>
            <a:r>
              <a:rPr lang="en-US" sz="2000" b="1" dirty="0">
                <a:effectLst/>
                <a:latin typeface="Book Antiqua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Quality Ratings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5513" name="AutoShape 153"/>
          <p:cNvSpPr>
            <a:spLocks noChangeArrowheads="1"/>
          </p:cNvSpPr>
          <p:nvPr/>
        </p:nvSpPr>
        <p:spPr bwMode="auto">
          <a:xfrm rot="5400000">
            <a:off x="1724025" y="37846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516" name="Rectangle 156"/>
          <p:cNvSpPr>
            <a:spLocks noChangeArrowheads="1"/>
          </p:cNvSpPr>
          <p:nvPr/>
        </p:nvSpPr>
        <p:spPr bwMode="auto">
          <a:xfrm>
            <a:off x="685800" y="33338"/>
            <a:ext cx="7772400" cy="852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Pie Chart</a:t>
            </a:r>
          </a:p>
        </p:txBody>
      </p:sp>
      <p:grpSp>
        <p:nvGrpSpPr>
          <p:cNvPr id="8" name="Group 190"/>
          <p:cNvGrpSpPr>
            <a:grpSpLocks/>
          </p:cNvGrpSpPr>
          <p:nvPr/>
        </p:nvGrpSpPr>
        <p:grpSpPr bwMode="auto">
          <a:xfrm>
            <a:off x="3533775" y="1871663"/>
            <a:ext cx="606425" cy="174625"/>
            <a:chOff x="2290" y="1371"/>
            <a:chExt cx="382" cy="134"/>
          </a:xfrm>
        </p:grpSpPr>
        <p:sp>
          <p:nvSpPr>
            <p:cNvPr id="15510" name="Line 150"/>
            <p:cNvSpPr>
              <a:spLocks noChangeShapeType="1"/>
            </p:cNvSpPr>
            <p:nvPr/>
          </p:nvSpPr>
          <p:spPr bwMode="auto">
            <a:xfrm>
              <a:off x="2290" y="1371"/>
              <a:ext cx="2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509" name="Line 149"/>
            <p:cNvSpPr>
              <a:spLocks noChangeShapeType="1"/>
            </p:cNvSpPr>
            <p:nvPr/>
          </p:nvSpPr>
          <p:spPr bwMode="auto">
            <a:xfrm>
              <a:off x="2550" y="1373"/>
              <a:ext cx="122" cy="1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2700" dir="5400000" algn="ctr" rotWithShape="0">
                <a:srgbClr val="00000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500"/>
                            </p:stCondLst>
                            <p:childTnLst>
                              <p:par>
                                <p:cTn id="58" presetID="2" presetClass="entr" presetSubtype="9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63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1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500"/>
                            </p:stCondLst>
                            <p:childTnLst>
                              <p:par>
                                <p:cTn id="67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49" grpId="0" animBg="1"/>
      <p:bldP spid="15499" grpId="0" animBg="1"/>
      <p:bldP spid="15502" grpId="0" autoUpdateAnimBg="0"/>
      <p:bldP spid="15503" grpId="0" autoUpdateAnimBg="0"/>
      <p:bldP spid="15504" grpId="0" autoUpdateAnimBg="0"/>
      <p:bldP spid="15505" grpId="0" autoUpdateAnimBg="0"/>
      <p:bldP spid="15506" grpId="0" autoUpdateAnimBg="0"/>
      <p:bldP spid="15507" grpId="0" animBg="1" autoUpdateAnimBg="0"/>
      <p:bldP spid="155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687388" y="1111250"/>
            <a:ext cx="7772400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Insights Gained from the Preceding Pie Chart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685800" y="33338"/>
            <a:ext cx="7772400" cy="852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Marada Inn</a:t>
            </a:r>
          </a:p>
        </p:txBody>
      </p:sp>
      <p:sp>
        <p:nvSpPr>
          <p:cNvPr id="248900" name="AutoShape 68"/>
          <p:cNvSpPr>
            <a:spLocks noChangeArrowheads="1"/>
          </p:cNvSpPr>
          <p:nvPr/>
        </p:nvSpPr>
        <p:spPr bwMode="auto">
          <a:xfrm rot="5400000">
            <a:off x="1031875" y="16891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8901" name="AutoShape 69"/>
          <p:cNvSpPr>
            <a:spLocks noChangeArrowheads="1"/>
          </p:cNvSpPr>
          <p:nvPr/>
        </p:nvSpPr>
        <p:spPr bwMode="auto">
          <a:xfrm rot="5400000">
            <a:off x="1031875" y="331311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8902" name="Rectangle 70"/>
          <p:cNvSpPr>
            <a:spLocks noChangeArrowheads="1"/>
          </p:cNvSpPr>
          <p:nvPr/>
        </p:nvSpPr>
        <p:spPr bwMode="auto">
          <a:xfrm>
            <a:off x="1143000" y="1524000"/>
            <a:ext cx="7372350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One-half of the customers surveyed gave Marada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a quality rating of “above average” or “excellent”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(looking at the left side of the pie).  This might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please the manager.</a:t>
            </a:r>
          </a:p>
        </p:txBody>
      </p:sp>
      <p:sp>
        <p:nvSpPr>
          <p:cNvPr id="248903" name="Rectangle 71"/>
          <p:cNvSpPr>
            <a:spLocks noChangeArrowheads="1"/>
          </p:cNvSpPr>
          <p:nvPr/>
        </p:nvSpPr>
        <p:spPr bwMode="auto">
          <a:xfrm>
            <a:off x="1143000" y="3109913"/>
            <a:ext cx="7239000" cy="177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For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each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customer who gave an “excellent” rating,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there were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two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customers who gave a “poor”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rating (looking at the top of the pie).  This should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displease the manager.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489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4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48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24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900" grpId="0" animBg="1"/>
      <p:bldP spid="248901" grpId="0" animBg="1"/>
      <p:bldP spid="248902" grpId="0" autoUpdateAnimBg="0"/>
      <p:bldP spid="24890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1365250"/>
            <a:ext cx="8186738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Excel’s chart tools can be used to develop a pie chart for</a:t>
            </a:r>
          </a:p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Marada quality rating data in much the same way we</a:t>
            </a:r>
          </a:p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developed the bar chart.</a:t>
            </a: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auto">
          <a:xfrm rot="5400000">
            <a:off x="485775" y="15208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685800" y="1412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Excel’s Chart Tools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 Construct a Pie Chart</a:t>
            </a:r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762000" y="1212850"/>
            <a:ext cx="7581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695325" y="2574925"/>
            <a:ext cx="764857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major difference is that in step 3 we would choose</a:t>
            </a:r>
          </a:p>
          <a:p>
            <a:pPr algn="l"/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Pie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in the Charts group.</a:t>
            </a: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 rot="5400000">
            <a:off x="495300" y="277336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6661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nimBg="1"/>
      <p:bldP spid="6" grpId="0" autoUpdateAnimBg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1412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Excel’s Chart Tools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 Construct a Pie Chart</a:t>
            </a:r>
          </a:p>
        </p:txBody>
      </p:sp>
      <p:sp>
        <p:nvSpPr>
          <p:cNvPr id="4" name="AutoShape 38"/>
          <p:cNvSpPr>
            <a:spLocks noChangeArrowheads="1"/>
          </p:cNvSpPr>
          <p:nvPr/>
        </p:nvSpPr>
        <p:spPr bwMode="auto">
          <a:xfrm rot="5400000">
            <a:off x="1182572" y="3459956"/>
            <a:ext cx="198438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40440" y="1132343"/>
            <a:ext cx="6392285" cy="4978173"/>
            <a:chOff x="1440440" y="1175885"/>
            <a:chExt cx="6392285" cy="4978173"/>
          </a:xfrm>
        </p:grpSpPr>
        <p:pic>
          <p:nvPicPr>
            <p:cNvPr id="3" name="Picture 3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440" y="1175885"/>
              <a:ext cx="6392285" cy="4978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1445203" y="1189495"/>
              <a:ext cx="591309" cy="377368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6" name="Right Triangle 5"/>
            <p:cNvSpPr/>
            <p:nvPr/>
          </p:nvSpPr>
          <p:spPr bwMode="auto">
            <a:xfrm flipH="1">
              <a:off x="1512094" y="1219673"/>
              <a:ext cx="508400" cy="330434"/>
            </a:xfrm>
            <a:prstGeom prst="rtTriangle">
              <a:avLst/>
            </a:prstGeom>
            <a:solidFill>
              <a:srgbClr val="660033"/>
            </a:solidFill>
            <a:ln w="12700" cap="flat" cmpd="sng" algn="ctr">
              <a:solidFill>
                <a:srgbClr val="6600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406979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1412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Excel’s PivotTable Report</a:t>
            </a:r>
          </a:p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and PivotChart Report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5800" y="1365250"/>
            <a:ext cx="8034338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You have now seen how Excel’s COUNTIF function can</a:t>
            </a:r>
          </a:p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be used to develop a frequency distribution and Excel’s</a:t>
            </a:r>
          </a:p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Chart Tools can be used to create bar and pie charts.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5400000">
            <a:off x="485775" y="15208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762000" y="1212850"/>
            <a:ext cx="7581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95325" y="2489200"/>
            <a:ext cx="7648575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But there is a more powerful set of Excel tools that can</a:t>
            </a:r>
          </a:p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be used for categorical data:</a:t>
            </a:r>
          </a:p>
          <a:p>
            <a:pPr lvl="1" algn="l">
              <a:buFontTx/>
              <a:buChar char="•"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PivotTable report </a:t>
            </a:r>
          </a:p>
          <a:p>
            <a:pPr lvl="1" algn="l">
              <a:buFontTx/>
              <a:buChar char="•"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PivotChart report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5400000">
            <a:off x="495300" y="277336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3164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nimBg="1"/>
      <p:bldP spid="6" grpId="0" autoUpdateAnimBg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Summarizing Quantitative Data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104900"/>
            <a:ext cx="5494337" cy="4794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Frequency Distribution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 rot="5400000">
            <a:off x="473075" y="12573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681038" y="1549400"/>
            <a:ext cx="5494337" cy="936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Relative Frequency and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Percent Frequency Distributions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681038" y="2362200"/>
            <a:ext cx="3906837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Dot Plot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681038" y="2794000"/>
            <a:ext cx="5494337" cy="49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Histogram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677863" y="3225800"/>
            <a:ext cx="54943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Cumulative Distributions</a:t>
            </a: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677863" y="3670300"/>
            <a:ext cx="5494337" cy="49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Ogive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  <p:bldP spid="16389" grpId="0" animBg="1"/>
      <p:bldP spid="16395" grpId="0" autoUpdateAnimBg="0"/>
      <p:bldP spid="16396" grpId="0" autoUpdateAnimBg="0"/>
      <p:bldP spid="16397" grpId="0" autoUpdateAnimBg="0"/>
      <p:bldP spid="16398" grpId="0" autoUpdateAnimBg="0"/>
      <p:bldP spid="1639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049338" y="1638300"/>
            <a:ext cx="7772400" cy="287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The manager of Hudson Auto would like to gain a</a:t>
            </a: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better understanding of the cost of parts used in the</a:t>
            </a: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engine tune-ups performed in the shop.  She examines</a:t>
            </a: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50 customer invoices for tune-ups.  The costs of parts,</a:t>
            </a: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rounded to the nearest dollar, are listed on the next</a:t>
            </a:r>
          </a:p>
          <a:p>
            <a:pPr marL="342900" indent="-342900"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slide.</a:t>
            </a:r>
          </a:p>
        </p:txBody>
      </p:sp>
      <p:sp>
        <p:nvSpPr>
          <p:cNvPr id="17507" name="AutoShape 99"/>
          <p:cNvSpPr>
            <a:spLocks noChangeArrowheads="1"/>
          </p:cNvSpPr>
          <p:nvPr/>
        </p:nvSpPr>
        <p:spPr bwMode="auto">
          <a:xfrm rot="5400000">
            <a:off x="727075" y="1778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508" name="Rectangle 100"/>
          <p:cNvSpPr>
            <a:spLocks noGrp="1" noChangeArrowheads="1"/>
          </p:cNvSpPr>
          <p:nvPr>
            <p:ph type="body" idx="1"/>
          </p:nvPr>
        </p:nvSpPr>
        <p:spPr>
          <a:xfrm>
            <a:off x="688975" y="1111250"/>
            <a:ext cx="5511800" cy="5699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66FFFF"/>
                </a:solidFill>
              </a:rPr>
              <a:t>Example:  Hudson Auto Repair</a:t>
            </a:r>
            <a:endParaRPr lang="en-US" dirty="0" smtClean="0"/>
          </a:p>
        </p:txBody>
      </p:sp>
      <p:sp>
        <p:nvSpPr>
          <p:cNvPr id="17510" name="Rectangle 102"/>
          <p:cNvSpPr>
            <a:spLocks noGrp="1" noChangeArrowheads="1"/>
          </p:cNvSpPr>
          <p:nvPr>
            <p:ph type="title"/>
          </p:nvPr>
        </p:nvSpPr>
        <p:spPr>
          <a:xfrm>
            <a:off x="676275" y="80963"/>
            <a:ext cx="7772400" cy="7572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Frequency Distribution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utoUpdateAnimBg="0"/>
      <p:bldP spid="1750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1731963" y="1714500"/>
            <a:ext cx="5811837" cy="509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Sample of Parts Cost($) for 50 Tune-ups</a:t>
            </a:r>
          </a:p>
        </p:txBody>
      </p:sp>
      <p:sp>
        <p:nvSpPr>
          <p:cNvPr id="268293" name="AutoShape 5"/>
          <p:cNvSpPr>
            <a:spLocks noChangeArrowheads="1"/>
          </p:cNvSpPr>
          <p:nvPr/>
        </p:nvSpPr>
        <p:spPr bwMode="auto">
          <a:xfrm rot="5400000">
            <a:off x="504825" y="314166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6829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175" y="2197100"/>
            <a:ext cx="7535863" cy="206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68296" name="Rectangle 8"/>
          <p:cNvSpPr>
            <a:spLocks noChangeArrowheads="1"/>
          </p:cNvSpPr>
          <p:nvPr/>
        </p:nvSpPr>
        <p:spPr bwMode="auto">
          <a:xfrm>
            <a:off x="676275" y="80963"/>
            <a:ext cx="7772400" cy="757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 Distribution</a:t>
            </a:r>
          </a:p>
        </p:txBody>
      </p:sp>
      <p:sp>
        <p:nvSpPr>
          <p:cNvPr id="268297" name="Rectangle 9"/>
          <p:cNvSpPr>
            <a:spLocks noChangeArrowheads="1"/>
          </p:cNvSpPr>
          <p:nvPr/>
        </p:nvSpPr>
        <p:spPr bwMode="auto">
          <a:xfrm>
            <a:off x="688975" y="1111250"/>
            <a:ext cx="5511800" cy="56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Hudson Auto Repair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68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Summarizing Categorical Data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116013"/>
            <a:ext cx="4889500" cy="482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Frequency Distribution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 rot="5400000">
            <a:off x="473075" y="1270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681038" y="1560513"/>
            <a:ext cx="543560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Relative Frequency Distribution 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681038" y="1992313"/>
            <a:ext cx="5232400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Percent Frequency Distribution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681038" y="2436813"/>
            <a:ext cx="27559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Bar Chart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681038" y="2868613"/>
            <a:ext cx="2616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Pie Chart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  <p:bldP spid="6148" grpId="0" animBg="1"/>
      <p:bldP spid="6154" grpId="0" autoUpdateAnimBg="0"/>
      <p:bldP spid="6155" grpId="0" autoUpdateAnimBg="0"/>
      <p:bldP spid="6156" grpId="0" autoUpdateAnimBg="0"/>
      <p:bldP spid="615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ChangeArrowheads="1"/>
          </p:cNvSpPr>
          <p:nvPr/>
        </p:nvSpPr>
        <p:spPr bwMode="auto">
          <a:xfrm>
            <a:off x="676275" y="80963"/>
            <a:ext cx="7772400" cy="757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 Distribution</a:t>
            </a:r>
          </a:p>
        </p:txBody>
      </p:sp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965200" y="2463800"/>
            <a:ext cx="735965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2.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Determine the width of each class.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59429" name="Rectangle 5"/>
          <p:cNvSpPr>
            <a:spLocks noChangeArrowheads="1"/>
          </p:cNvSpPr>
          <p:nvPr/>
        </p:nvSpPr>
        <p:spPr bwMode="auto">
          <a:xfrm>
            <a:off x="965200" y="2940050"/>
            <a:ext cx="7131050" cy="595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3.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Determine the class limits.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59430" name="AutoShape 6"/>
          <p:cNvSpPr>
            <a:spLocks noChangeArrowheads="1"/>
          </p:cNvSpPr>
          <p:nvPr/>
        </p:nvSpPr>
        <p:spPr bwMode="auto">
          <a:xfrm rot="5400000">
            <a:off x="736600" y="26352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59431" name="AutoShape 7"/>
          <p:cNvSpPr>
            <a:spLocks noChangeArrowheads="1"/>
          </p:cNvSpPr>
          <p:nvPr/>
        </p:nvSpPr>
        <p:spPr bwMode="auto">
          <a:xfrm rot="5400000">
            <a:off x="736600" y="31242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59432" name="Rectangle 8"/>
          <p:cNvSpPr>
            <a:spLocks noChangeArrowheads="1"/>
          </p:cNvSpPr>
          <p:nvPr/>
        </p:nvSpPr>
        <p:spPr bwMode="auto">
          <a:xfrm>
            <a:off x="962025" y="1990725"/>
            <a:ext cx="8070850" cy="541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1.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Determine the number of non-overlapping classes. 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59433" name="AutoShape 9"/>
          <p:cNvSpPr>
            <a:spLocks noChangeArrowheads="1"/>
          </p:cNvSpPr>
          <p:nvPr/>
        </p:nvSpPr>
        <p:spPr bwMode="auto">
          <a:xfrm rot="5400000">
            <a:off x="733425" y="2171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59434" name="Text Box 10"/>
          <p:cNvSpPr txBox="1">
            <a:spLocks noChangeArrowheads="1"/>
          </p:cNvSpPr>
          <p:nvPr/>
        </p:nvSpPr>
        <p:spPr bwMode="auto">
          <a:xfrm>
            <a:off x="984250" y="1106488"/>
            <a:ext cx="70485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three steps necessary to define the classes for a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 distribution with quantitative data are: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3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3594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3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359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35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8" grpId="0" autoUpdateAnimBg="0"/>
      <p:bldP spid="359429" grpId="0" autoUpdateAnimBg="0"/>
      <p:bldP spid="359430" grpId="0" animBg="1"/>
      <p:bldP spid="359431" grpId="0" animBg="1"/>
      <p:bldP spid="359432" grpId="0" autoUpdateAnimBg="0"/>
      <p:bldP spid="359433" grpId="0" animBg="1"/>
      <p:bldP spid="35943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80963"/>
            <a:ext cx="7772400" cy="7572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Frequency Distribution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1116013"/>
            <a:ext cx="7772400" cy="4953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66FFFF"/>
                </a:solidFill>
              </a:rPr>
              <a:t>Guidelines for Determining the Number of Classes</a:t>
            </a:r>
            <a:endParaRPr lang="en-US" dirty="0" smtClean="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149350" y="1524000"/>
            <a:ext cx="4876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Use between 5 and 20 classes.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149350" y="2038350"/>
            <a:ext cx="649605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Data sets with a larger number of elements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usually require a larger number of classes.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168400" y="2857500"/>
            <a:ext cx="67818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Smaller data sets usually require fewer classes.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 rot="5400000">
            <a:off x="727075" y="16700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 rot="5400000">
            <a:off x="727075" y="2159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 rot="5400000">
            <a:off x="746125" y="30226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1390650" y="3625850"/>
            <a:ext cx="6451600" cy="1397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63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goal is to use enough classes to show the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variation in the data, but not so many classes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that some contain only a few data items.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utoUpdateAnimBg="0"/>
      <p:bldP spid="18438" grpId="0" autoUpdateAnimBg="0"/>
      <p:bldP spid="18439" grpId="0" autoUpdateAnimBg="0"/>
      <p:bldP spid="18440" grpId="0" animBg="1"/>
      <p:bldP spid="18441" grpId="0" animBg="1"/>
      <p:bldP spid="18442" grpId="0" animBg="1"/>
      <p:bldP spid="18444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1714500" y="2622550"/>
            <a:ext cx="6191250" cy="10287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52388"/>
            <a:ext cx="7772400" cy="8143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Frequency Distribution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1111250"/>
            <a:ext cx="7772400" cy="56991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66FFFF"/>
                </a:solidFill>
              </a:rPr>
              <a:t>Guidelines for Determining the Width of Each Class</a:t>
            </a:r>
            <a:endParaRPr lang="en-US" dirty="0" smtClean="0"/>
          </a:p>
        </p:txBody>
      </p:sp>
      <p:graphicFrame>
        <p:nvGraphicFramePr>
          <p:cNvPr id="14848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862138" y="2749550"/>
          <a:ext cx="589121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4" imgW="5344920" imgH="696600" progId="Equation">
                  <p:embed/>
                </p:oleObj>
              </mc:Choice>
              <mc:Fallback>
                <p:oleObj name="Equation" r:id="rId4" imgW="5344920" imgH="696600" progId="Equation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2749550"/>
                        <a:ext cx="5891212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1073150" y="1504950"/>
            <a:ext cx="43434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Use classes of equal width.</a:t>
            </a: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1168400" y="1993900"/>
            <a:ext cx="432435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Approximate Class Width =</a:t>
            </a:r>
          </a:p>
        </p:txBody>
      </p:sp>
      <p:sp>
        <p:nvSpPr>
          <p:cNvPr id="148488" name="AutoShape 8"/>
          <p:cNvSpPr>
            <a:spLocks noChangeArrowheads="1"/>
          </p:cNvSpPr>
          <p:nvPr/>
        </p:nvSpPr>
        <p:spPr bwMode="auto">
          <a:xfrm rot="5400000">
            <a:off x="727075" y="16700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489" name="AutoShape 9"/>
          <p:cNvSpPr>
            <a:spLocks noChangeArrowheads="1"/>
          </p:cNvSpPr>
          <p:nvPr/>
        </p:nvSpPr>
        <p:spPr bwMode="auto">
          <a:xfrm rot="5400000">
            <a:off x="727075" y="2159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490" name="AutoShape 10"/>
          <p:cNvSpPr>
            <a:spLocks noChangeArrowheads="1"/>
          </p:cNvSpPr>
          <p:nvPr/>
        </p:nvSpPr>
        <p:spPr bwMode="auto">
          <a:xfrm>
            <a:off x="2546350" y="3956050"/>
            <a:ext cx="4394200" cy="1409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63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Making the classes the same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width reduces the chance of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inappropriate interpretations.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 animBg="1"/>
      <p:bldP spid="148486" grpId="0" autoUpdateAnimBg="0"/>
      <p:bldP spid="148487" grpId="0" autoUpdateAnimBg="0"/>
      <p:bldP spid="148488" grpId="0" animBg="1"/>
      <p:bldP spid="148489" grpId="0" animBg="1"/>
      <p:bldP spid="148490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ChangeArrowheads="1"/>
          </p:cNvSpPr>
          <p:nvPr/>
        </p:nvSpPr>
        <p:spPr bwMode="auto">
          <a:xfrm>
            <a:off x="677863" y="1116013"/>
            <a:ext cx="77724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Note on Number of Classes and Class Width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1149350" y="1549400"/>
            <a:ext cx="7569200" cy="120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In practice, the number of classes and the</a:t>
            </a:r>
          </a:p>
          <a:p>
            <a:pPr algn="l"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appropriate class width are determined by trial</a:t>
            </a:r>
          </a:p>
          <a:p>
            <a:pPr algn="l"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and error.</a:t>
            </a:r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1149350" y="2711450"/>
            <a:ext cx="649605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Once a possible number of classes is chosen, the</a:t>
            </a:r>
          </a:p>
          <a:p>
            <a:pPr algn="l"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appropriate class width is found.</a:t>
            </a:r>
          </a:p>
        </p:txBody>
      </p:sp>
      <p:sp>
        <p:nvSpPr>
          <p:cNvPr id="361477" name="Rectangle 5"/>
          <p:cNvSpPr>
            <a:spLocks noChangeArrowheads="1"/>
          </p:cNvSpPr>
          <p:nvPr/>
        </p:nvSpPr>
        <p:spPr bwMode="auto">
          <a:xfrm>
            <a:off x="1168400" y="3594100"/>
            <a:ext cx="67818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The process can be repeated for a different</a:t>
            </a:r>
          </a:p>
          <a:p>
            <a:pPr algn="l"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number of classes.</a:t>
            </a:r>
          </a:p>
        </p:txBody>
      </p:sp>
      <p:sp>
        <p:nvSpPr>
          <p:cNvPr id="361478" name="AutoShape 6"/>
          <p:cNvSpPr>
            <a:spLocks noChangeArrowheads="1"/>
          </p:cNvSpPr>
          <p:nvPr/>
        </p:nvSpPr>
        <p:spPr bwMode="auto">
          <a:xfrm rot="5400000">
            <a:off x="727075" y="1657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1479" name="AutoShape 7"/>
          <p:cNvSpPr>
            <a:spLocks noChangeArrowheads="1"/>
          </p:cNvSpPr>
          <p:nvPr/>
        </p:nvSpPr>
        <p:spPr bwMode="auto">
          <a:xfrm rot="5400000">
            <a:off x="727075" y="28194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1480" name="AutoShape 8"/>
          <p:cNvSpPr>
            <a:spLocks noChangeArrowheads="1"/>
          </p:cNvSpPr>
          <p:nvPr/>
        </p:nvSpPr>
        <p:spPr bwMode="auto">
          <a:xfrm rot="5400000">
            <a:off x="746125" y="3695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1481" name="Rectangle 9"/>
          <p:cNvSpPr>
            <a:spLocks noChangeArrowheads="1"/>
          </p:cNvSpPr>
          <p:nvPr/>
        </p:nvSpPr>
        <p:spPr bwMode="auto">
          <a:xfrm>
            <a:off x="6731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 Distribution</a:t>
            </a:r>
          </a:p>
        </p:txBody>
      </p:sp>
      <p:sp>
        <p:nvSpPr>
          <p:cNvPr id="361482" name="Rectangle 10"/>
          <p:cNvSpPr>
            <a:spLocks noChangeArrowheads="1"/>
          </p:cNvSpPr>
          <p:nvPr/>
        </p:nvSpPr>
        <p:spPr bwMode="auto">
          <a:xfrm>
            <a:off x="1168400" y="4394200"/>
            <a:ext cx="7188200" cy="161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Ultimately, the analyst uses judgment to</a:t>
            </a:r>
          </a:p>
          <a:p>
            <a:pPr algn="l"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determine the combination of the number of</a:t>
            </a:r>
          </a:p>
          <a:p>
            <a:pPr algn="l"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classes and class width that provides the best </a:t>
            </a:r>
          </a:p>
          <a:p>
            <a:pPr algn="l"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frequency distribution for summarizing the data.</a:t>
            </a:r>
          </a:p>
        </p:txBody>
      </p:sp>
      <p:sp>
        <p:nvSpPr>
          <p:cNvPr id="361483" name="AutoShape 11"/>
          <p:cNvSpPr>
            <a:spLocks noChangeArrowheads="1"/>
          </p:cNvSpPr>
          <p:nvPr/>
        </p:nvSpPr>
        <p:spPr bwMode="auto">
          <a:xfrm rot="5400000">
            <a:off x="746125" y="45085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614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61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61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3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361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36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autoUpdateAnimBg="0"/>
      <p:bldP spid="361476" grpId="0" autoUpdateAnimBg="0"/>
      <p:bldP spid="361477" grpId="0" autoUpdateAnimBg="0"/>
      <p:bldP spid="361478" grpId="0" animBg="1"/>
      <p:bldP spid="361479" grpId="0" animBg="1"/>
      <p:bldP spid="361480" grpId="0" animBg="1"/>
      <p:bldP spid="361482" grpId="0" autoUpdateAnimBg="0"/>
      <p:bldP spid="36148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ChangeArrowheads="1"/>
          </p:cNvSpPr>
          <p:nvPr/>
        </p:nvSpPr>
        <p:spPr bwMode="auto">
          <a:xfrm>
            <a:off x="676275" y="80963"/>
            <a:ext cx="7772400" cy="757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 Distribution</a:t>
            </a:r>
          </a:p>
        </p:txBody>
      </p:sp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677863" y="1116013"/>
            <a:ext cx="77724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Guidelines for Determining the Class Limits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60452" name="Rectangle 4"/>
          <p:cNvSpPr>
            <a:spLocks noChangeArrowheads="1"/>
          </p:cNvSpPr>
          <p:nvPr/>
        </p:nvSpPr>
        <p:spPr bwMode="auto">
          <a:xfrm>
            <a:off x="1149350" y="1574800"/>
            <a:ext cx="756920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Class limits must be chosen so that each data</a:t>
            </a:r>
          </a:p>
          <a:p>
            <a:pPr algn="l"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item belongs to one and only one class.</a:t>
            </a:r>
          </a:p>
        </p:txBody>
      </p:sp>
      <p:sp>
        <p:nvSpPr>
          <p:cNvPr id="360453" name="Rectangle 5"/>
          <p:cNvSpPr>
            <a:spLocks noChangeArrowheads="1"/>
          </p:cNvSpPr>
          <p:nvPr/>
        </p:nvSpPr>
        <p:spPr bwMode="auto">
          <a:xfrm>
            <a:off x="1149350" y="2355850"/>
            <a:ext cx="649605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The lower class limit identifies the smallest</a:t>
            </a:r>
          </a:p>
          <a:p>
            <a:pPr algn="l"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possible data value assigned to the class.</a:t>
            </a:r>
          </a:p>
        </p:txBody>
      </p:sp>
      <p:sp>
        <p:nvSpPr>
          <p:cNvPr id="360454" name="Rectangle 6"/>
          <p:cNvSpPr>
            <a:spLocks noChangeArrowheads="1"/>
          </p:cNvSpPr>
          <p:nvPr/>
        </p:nvSpPr>
        <p:spPr bwMode="auto">
          <a:xfrm>
            <a:off x="1168400" y="3238500"/>
            <a:ext cx="67818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The upper class limit identifies the largest</a:t>
            </a:r>
          </a:p>
          <a:p>
            <a:pPr algn="l"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possible data value assigned to the class.</a:t>
            </a:r>
          </a:p>
        </p:txBody>
      </p:sp>
      <p:sp>
        <p:nvSpPr>
          <p:cNvPr id="360455" name="AutoShape 7"/>
          <p:cNvSpPr>
            <a:spLocks noChangeArrowheads="1"/>
          </p:cNvSpPr>
          <p:nvPr/>
        </p:nvSpPr>
        <p:spPr bwMode="auto">
          <a:xfrm rot="5400000">
            <a:off x="727075" y="16700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0456" name="AutoShape 8"/>
          <p:cNvSpPr>
            <a:spLocks noChangeArrowheads="1"/>
          </p:cNvSpPr>
          <p:nvPr/>
        </p:nvSpPr>
        <p:spPr bwMode="auto">
          <a:xfrm rot="5400000">
            <a:off x="727075" y="24638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0457" name="AutoShape 9"/>
          <p:cNvSpPr>
            <a:spLocks noChangeArrowheads="1"/>
          </p:cNvSpPr>
          <p:nvPr/>
        </p:nvSpPr>
        <p:spPr bwMode="auto">
          <a:xfrm rot="5400000">
            <a:off x="746125" y="33401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0459" name="Rectangle 11"/>
          <p:cNvSpPr>
            <a:spLocks noChangeArrowheads="1"/>
          </p:cNvSpPr>
          <p:nvPr/>
        </p:nvSpPr>
        <p:spPr bwMode="auto">
          <a:xfrm>
            <a:off x="1168400" y="4102100"/>
            <a:ext cx="67818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The appropriate values for the class limits</a:t>
            </a:r>
          </a:p>
          <a:p>
            <a:pPr algn="l">
              <a:buClr>
                <a:srgbClr val="66FFFF"/>
              </a:buClr>
              <a:buSzPct val="125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depend on the level of accuracy of the data.</a:t>
            </a:r>
          </a:p>
        </p:txBody>
      </p:sp>
      <p:sp>
        <p:nvSpPr>
          <p:cNvPr id="360460" name="AutoShape 12"/>
          <p:cNvSpPr>
            <a:spLocks noChangeArrowheads="1"/>
          </p:cNvSpPr>
          <p:nvPr/>
        </p:nvSpPr>
        <p:spPr bwMode="auto">
          <a:xfrm rot="5400000">
            <a:off x="746125" y="4203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0461" name="AutoShape 13"/>
          <p:cNvSpPr>
            <a:spLocks noChangeArrowheads="1"/>
          </p:cNvSpPr>
          <p:nvPr/>
        </p:nvSpPr>
        <p:spPr bwMode="auto">
          <a:xfrm>
            <a:off x="1670050" y="5010150"/>
            <a:ext cx="5715000" cy="9525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635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An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open-end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class requires only a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lower class limit or an upper class limit.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604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60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360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36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2" grpId="0" autoUpdateAnimBg="0"/>
      <p:bldP spid="360453" grpId="0" autoUpdateAnimBg="0"/>
      <p:bldP spid="360454" grpId="0" autoUpdateAnimBg="0"/>
      <p:bldP spid="360455" grpId="0" animBg="1"/>
      <p:bldP spid="360456" grpId="0" animBg="1"/>
      <p:bldP spid="360457" grpId="0" animBg="1"/>
      <p:bldP spid="360459" grpId="0" autoUpdateAnimBg="0"/>
      <p:bldP spid="360460" grpId="0" animBg="1"/>
      <p:bldP spid="360461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495550" y="2524125"/>
            <a:ext cx="4090988" cy="3436938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187325"/>
            <a:ext cx="7772400" cy="533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Frequency Distribution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8725" y="1562100"/>
            <a:ext cx="7772400" cy="492125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dirty="0" smtClean="0"/>
              <a:t>If we choose six classes: 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762250" y="2343150"/>
            <a:ext cx="1638300" cy="337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50-59	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60-69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70-79	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80-89	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90-99	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100-109</a:t>
            </a:r>
            <a:endParaRPr lang="en-US" sz="2400" u="sng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4305300" y="2476500"/>
            <a:ext cx="2400300" cy="3562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</a:t>
            </a:r>
            <a:endParaRPr lang="en-US" sz="2400" u="sng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2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13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16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7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7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5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Total      50</a:t>
            </a: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 rot="5400000">
            <a:off x="2219325" y="41656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2971800" y="2514600"/>
            <a:ext cx="1295400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Parts Cost ($)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781550" y="2514600"/>
            <a:ext cx="1771650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</a:t>
            </a:r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 rot="16200000" flipH="1">
            <a:off x="6638925" y="41656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 rot="5400000">
            <a:off x="733425" y="16764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1162050" y="1885950"/>
            <a:ext cx="7258050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Approximate Class Width = (109 - 52)/6 = 9.5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 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10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7718425" y="1962150"/>
            <a:ext cx="590550" cy="5143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688975" y="1111250"/>
            <a:ext cx="5511800" cy="56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Hudson Auto Repair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3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600"/>
                            </p:stCondLst>
                            <p:childTnLst>
                              <p:par>
                                <p:cTn id="39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3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59" grpId="0" build="p" autoUpdateAnimBg="0"/>
      <p:bldP spid="19462" grpId="0" autoUpdateAnimBg="0"/>
      <p:bldP spid="19464" grpId="0" autoUpdateAnimBg="0"/>
      <p:bldP spid="19465" grpId="0" animBg="1"/>
      <p:bldP spid="19466" grpId="0" autoUpdateAnimBg="0"/>
      <p:bldP spid="19467" grpId="0" autoUpdateAnimBg="0"/>
      <p:bldP spid="19468" grpId="0" animBg="1"/>
      <p:bldP spid="19470" grpId="0" animBg="1"/>
      <p:bldP spid="19471" grpId="0" autoUpdateAnimBg="0"/>
      <p:bldP spid="1947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1412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Excel’s PivotTable Report</a:t>
            </a:r>
            <a:b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 Construct a Frequency Distribution</a:t>
            </a: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762000" y="1371600"/>
            <a:ext cx="7581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5800" y="1460500"/>
            <a:ext cx="51244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1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Click the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Insert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tab on the Ribbon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800" y="1949450"/>
            <a:ext cx="7624763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2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In the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Tables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group, click the icon above the</a:t>
            </a:r>
          </a:p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word PivotTable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85800" y="2671763"/>
            <a:ext cx="7658100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3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When the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Create PivotTable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dialog box appears: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 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Choose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Select a table or range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 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Enter A1:A51 in the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Table/Range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box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 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Choose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Existing Worksheet 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as the location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    for the PivotTable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 Enter C1 in the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Location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box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 Click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OK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972050" y="5381625"/>
            <a:ext cx="2400300" cy="552450"/>
            <a:chOff x="2724" y="3168"/>
            <a:chExt cx="1512" cy="348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3972" y="3348"/>
              <a:ext cx="264" cy="0"/>
            </a:xfrm>
            <a:prstGeom prst="line">
              <a:avLst/>
            </a:prstGeom>
            <a:noFill/>
            <a:ln w="12700">
              <a:solidFill>
                <a:srgbClr val="66FFFF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724" y="3168"/>
              <a:ext cx="1236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sz="24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… continued</a:t>
              </a:r>
            </a:p>
          </p:txBody>
        </p:sp>
      </p:grpSp>
      <p:sp>
        <p:nvSpPr>
          <p:cNvPr id="10" name="AutoShape 10"/>
          <p:cNvSpPr>
            <a:spLocks noChangeArrowheads="1"/>
          </p:cNvSpPr>
          <p:nvPr/>
        </p:nvSpPr>
        <p:spPr bwMode="auto">
          <a:xfrm rot="5400000">
            <a:off x="457200" y="16319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5400000">
            <a:off x="457200" y="20701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5400000">
            <a:off x="457200" y="28575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3927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10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061" y="1502308"/>
            <a:ext cx="5171499" cy="375187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762000" y="1200150"/>
            <a:ext cx="7581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 rot="5400000">
            <a:off x="1733979" y="31867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" y="1412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Excel’s PivotTable Report</a:t>
            </a:r>
            <a:b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 Construct a Frequency Distribution</a:t>
            </a:r>
          </a:p>
        </p:txBody>
      </p:sp>
    </p:spTree>
    <p:extLst>
      <p:ext uri="{BB962C8B-B14F-4D97-AF65-F5344CB8AC3E}">
        <p14:creationId xmlns:p14="http://schemas.microsoft.com/office/powerpoint/2010/main" val="87114975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/>
          <p:cNvSpPr>
            <a:spLocks noChangeShapeType="1"/>
          </p:cNvSpPr>
          <p:nvPr/>
        </p:nvSpPr>
        <p:spPr bwMode="auto">
          <a:xfrm>
            <a:off x="762000" y="1197432"/>
            <a:ext cx="7581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 rot="5400000">
            <a:off x="457200" y="32956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3111500"/>
            <a:ext cx="51244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5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Click on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Count of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Parts Cost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in the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Values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area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5800" y="3575050"/>
            <a:ext cx="7981950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6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Click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Value Field Settings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from the list of options</a:t>
            </a:r>
          </a:p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that appear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85800" y="4365625"/>
            <a:ext cx="79629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7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When the Value Field Settings dialog box appears: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Under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Summarize value field by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choose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Count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Click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OK</a:t>
            </a: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 rot="5400000">
            <a:off x="457200" y="37211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 rot="5400000">
            <a:off x="457200" y="45354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82625" y="1406525"/>
            <a:ext cx="8070850" cy="186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4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In the PivotTable Field List, go to Choose Fields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to add to report: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Drag the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Parts Cost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field to the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Row Labels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area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Drag the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Parts Cost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field to the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Values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area          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rot="5400000">
            <a:off x="454025" y="16383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685800" y="1412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Excel’s PivotTable Report</a:t>
            </a:r>
            <a:b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 Construct a Frequency Distribution</a:t>
            </a:r>
          </a:p>
        </p:txBody>
      </p:sp>
    </p:spTree>
    <p:extLst>
      <p:ext uri="{BB962C8B-B14F-4D97-AF65-F5344CB8AC3E}">
        <p14:creationId xmlns:p14="http://schemas.microsoft.com/office/powerpoint/2010/main" val="145482183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utoUpdateAnimBg="0"/>
      <p:bldP spid="5" grpId="0" autoUpdateAnimBg="0"/>
      <p:bldP spid="6" grpId="0" autoUpdateAnimBg="0"/>
      <p:bldP spid="7" grpId="0" animBg="1"/>
      <p:bldP spid="8" grpId="0" animBg="1"/>
      <p:bldP spid="9" grpId="0" autoUpdateAnimBg="0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695" y="1516151"/>
            <a:ext cx="4216908" cy="42577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762000" y="1200150"/>
            <a:ext cx="7581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 rot="5400000">
            <a:off x="2198427" y="3578666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685800" y="1412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Excel’s PivotTable Report</a:t>
            </a:r>
            <a:b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 Construct a Frequency Distribution</a:t>
            </a:r>
          </a:p>
        </p:txBody>
      </p:sp>
    </p:spTree>
    <p:extLst>
      <p:ext uri="{BB962C8B-B14F-4D97-AF65-F5344CB8AC3E}">
        <p14:creationId xmlns:p14="http://schemas.microsoft.com/office/powerpoint/2010/main" val="333900333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895350" y="1212850"/>
            <a:ext cx="7353300" cy="14097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 distribution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a tabular summary of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data showing the frequency (or number) of items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in each of several non-overlapping classes.</a:t>
            </a:r>
          </a:p>
        </p:txBody>
      </p:sp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895350" y="2755900"/>
            <a:ext cx="7353300" cy="13906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objective is to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provide insights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about the data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that cannot be quickly obtained by looking only at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original data.</a:t>
            </a:r>
          </a:p>
        </p:txBody>
      </p:sp>
      <p:sp>
        <p:nvSpPr>
          <p:cNvPr id="271364" name="AutoShape 4"/>
          <p:cNvSpPr>
            <a:spLocks noChangeArrowheads="1"/>
          </p:cNvSpPr>
          <p:nvPr/>
        </p:nvSpPr>
        <p:spPr bwMode="auto">
          <a:xfrm rot="5400000">
            <a:off x="638175" y="18161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71365" name="AutoShape 5"/>
          <p:cNvSpPr>
            <a:spLocks noChangeArrowheads="1"/>
          </p:cNvSpPr>
          <p:nvPr/>
        </p:nvSpPr>
        <p:spPr bwMode="auto">
          <a:xfrm rot="5400000">
            <a:off x="638175" y="33782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71366" name="Rectangle 6"/>
          <p:cNvSpPr>
            <a:spLocks noChangeArrowheads="1"/>
          </p:cNvSpPr>
          <p:nvPr/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 Distribution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1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7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71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7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 animBg="1" autoUpdateAnimBg="0"/>
      <p:bldP spid="271363" grpId="0" animBg="1" autoUpdateAnimBg="0"/>
      <p:bldP spid="271364" grpId="0" animBg="1"/>
      <p:bldP spid="27136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762000" y="1197432"/>
            <a:ext cx="7581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85800" y="3187700"/>
            <a:ext cx="81216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2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Choose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Group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from the list of options that appears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3651250"/>
            <a:ext cx="798195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3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When the Grouping dialog box appears:</a:t>
            </a:r>
          </a:p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Enter 50 in the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Starting at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box</a:t>
            </a:r>
          </a:p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Enter 109 in the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Ending at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box</a:t>
            </a:r>
          </a:p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Enter 10 in the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By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box</a:t>
            </a:r>
          </a:p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Click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OK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 rot="5400000">
            <a:off x="457200" y="33591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5400000">
            <a:off x="457200" y="38354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82625" y="2384425"/>
            <a:ext cx="807085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1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Right click any cell in the PivotTable report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containing a parts cost. 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5400000">
            <a:off x="454025" y="25654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85800" y="1412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Excel’s PivotTable Report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 Construct a Frequency Distribution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55650" y="1500188"/>
            <a:ext cx="7677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 construct the frequency distribution, we must group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rows containing parts costs.</a:t>
            </a:r>
          </a:p>
        </p:txBody>
      </p:sp>
    </p:spTree>
    <p:extLst>
      <p:ext uri="{BB962C8B-B14F-4D97-AF65-F5344CB8AC3E}">
        <p14:creationId xmlns:p14="http://schemas.microsoft.com/office/powerpoint/2010/main" val="267941846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nimBg="1"/>
      <p:bldP spid="6" grpId="0" animBg="1"/>
      <p:bldP spid="7" grpId="0" autoUpdateAnimBg="0"/>
      <p:bldP spid="8" grpId="0" animBg="1"/>
      <p:bldP spid="10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7388" y="1109663"/>
            <a:ext cx="6840537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Excel </a:t>
            </a:r>
            <a:r>
              <a:rPr lang="en-US" sz="24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PivotTable </a:t>
            </a:r>
            <a:endParaRPr lang="en-US" sz="240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320353" y="5376175"/>
            <a:ext cx="39725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Note:  Rows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10-51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are not shown.</a:t>
            </a:r>
          </a:p>
        </p:txBody>
      </p:sp>
      <p:sp>
        <p:nvSpPr>
          <p:cNvPr id="4" name="Rectangle 72"/>
          <p:cNvSpPr>
            <a:spLocks noChangeArrowheads="1"/>
          </p:cNvSpPr>
          <p:nvPr/>
        </p:nvSpPr>
        <p:spPr bwMode="auto">
          <a:xfrm>
            <a:off x="23366" y="1620838"/>
            <a:ext cx="20637" cy="15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73"/>
          <p:cNvSpPr>
            <a:spLocks noChangeArrowheads="1"/>
          </p:cNvSpPr>
          <p:nvPr/>
        </p:nvSpPr>
        <p:spPr bwMode="auto">
          <a:xfrm>
            <a:off x="536128" y="1620838"/>
            <a:ext cx="22225" cy="15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8954857" y="1620838"/>
            <a:ext cx="20638" cy="15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rot="5400000">
            <a:off x="545653" y="3423097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126"/>
          <p:cNvSpPr>
            <a:spLocks noChangeArrowheads="1"/>
          </p:cNvSpPr>
          <p:nvPr/>
        </p:nvSpPr>
        <p:spPr bwMode="auto">
          <a:xfrm>
            <a:off x="685800" y="1412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Excel’s PivotTable Report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 Construct a Frequency Distribution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792608" y="1620838"/>
            <a:ext cx="7886934" cy="3745812"/>
            <a:chOff x="792608" y="1620838"/>
            <a:chExt cx="7886934" cy="3745812"/>
          </a:xfrm>
        </p:grpSpPr>
        <p:sp>
          <p:nvSpPr>
            <p:cNvPr id="6" name="Rectangle 74"/>
            <p:cNvSpPr>
              <a:spLocks noChangeArrowheads="1"/>
            </p:cNvSpPr>
            <p:nvPr/>
          </p:nvSpPr>
          <p:spPr bwMode="auto">
            <a:xfrm>
              <a:off x="1542603" y="1620838"/>
              <a:ext cx="20638" cy="158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75"/>
            <p:cNvSpPr>
              <a:spLocks noChangeArrowheads="1"/>
            </p:cNvSpPr>
            <p:nvPr/>
          </p:nvSpPr>
          <p:spPr bwMode="auto">
            <a:xfrm>
              <a:off x="1949003" y="1620838"/>
              <a:ext cx="20638" cy="158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76"/>
            <p:cNvSpPr>
              <a:spLocks noChangeArrowheads="1"/>
            </p:cNvSpPr>
            <p:nvPr/>
          </p:nvSpPr>
          <p:spPr bwMode="auto">
            <a:xfrm>
              <a:off x="3190428" y="1620838"/>
              <a:ext cx="20638" cy="158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77"/>
            <p:cNvSpPr>
              <a:spLocks noChangeArrowheads="1"/>
            </p:cNvSpPr>
            <p:nvPr/>
          </p:nvSpPr>
          <p:spPr bwMode="auto">
            <a:xfrm>
              <a:off x="4430266" y="1620838"/>
              <a:ext cx="22225" cy="158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>
              <a:off x="798066" y="1671638"/>
              <a:ext cx="7312025" cy="3305175"/>
              <a:chOff x="225" y="1021"/>
              <a:chExt cx="5310" cy="2282"/>
            </a:xfrm>
          </p:grpSpPr>
          <p:sp>
            <p:nvSpPr>
              <p:cNvPr id="77" name="Rectangle 11"/>
              <p:cNvSpPr>
                <a:spLocks noChangeArrowheads="1"/>
              </p:cNvSpPr>
              <p:nvPr/>
            </p:nvSpPr>
            <p:spPr bwMode="auto">
              <a:xfrm>
                <a:off x="225" y="1021"/>
                <a:ext cx="5310" cy="11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Rectangle 12"/>
              <p:cNvSpPr>
                <a:spLocks noChangeArrowheads="1"/>
              </p:cNvSpPr>
              <p:nvPr/>
            </p:nvSpPr>
            <p:spPr bwMode="auto">
              <a:xfrm>
                <a:off x="225" y="2162"/>
                <a:ext cx="5310" cy="114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798065" y="1658938"/>
              <a:ext cx="7866963" cy="355600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798066" y="2019301"/>
              <a:ext cx="534988" cy="436563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1310829" y="2019301"/>
              <a:ext cx="2136775" cy="43656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798066" y="2435226"/>
              <a:ext cx="534988" cy="2181225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310829" y="2435226"/>
              <a:ext cx="1598613" cy="2181225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2901503" y="2435226"/>
              <a:ext cx="5775543" cy="218122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465066" y="2028826"/>
              <a:ext cx="5199963" cy="426471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798066" y="4586288"/>
              <a:ext cx="534988" cy="780362"/>
            </a:xfrm>
            <a:prstGeom prst="rect">
              <a:avLst/>
            </a:prstGeom>
            <a:solidFill>
              <a:srgbClr val="66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1310829" y="4586288"/>
              <a:ext cx="1598613" cy="780362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2901504" y="4586288"/>
              <a:ext cx="546100" cy="780362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1988691" y="1666876"/>
              <a:ext cx="201613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  <a:effectLst/>
                  <a:latin typeface="Arial" pitchFamily="34" charset="0"/>
                </a:rPr>
                <a:t>A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3076129" y="1666876"/>
              <a:ext cx="201613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  <a:effectLst/>
                  <a:latin typeface="Arial" pitchFamily="34" charset="0"/>
                </a:rPr>
                <a:t>B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4645477" y="1666876"/>
              <a:ext cx="201613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effectLst/>
                  <a:latin typeface="Arial" pitchFamily="34" charset="0"/>
                </a:rPr>
                <a:t>C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7204070" y="1666876"/>
              <a:ext cx="201613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effectLst/>
                  <a:latin typeface="Arial" pitchFamily="34" charset="0"/>
                </a:rPr>
                <a:t>D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1006937" y="2094935"/>
              <a:ext cx="15557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effectLst/>
                  <a:latin typeface="Arial" pitchFamily="34" charset="0"/>
                </a:rPr>
                <a:t>1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9" name="Rectangle 34"/>
            <p:cNvSpPr>
              <a:spLocks noChangeArrowheads="1"/>
            </p:cNvSpPr>
            <p:nvPr/>
          </p:nvSpPr>
          <p:spPr bwMode="auto">
            <a:xfrm>
              <a:off x="1385756" y="2095501"/>
              <a:ext cx="14122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50" b="1" dirty="0">
                  <a:solidFill>
                    <a:srgbClr val="FFFFFF"/>
                  </a:solidFill>
                  <a:effectLst/>
                  <a:latin typeface="Arial" pitchFamily="34" charset="0"/>
                </a:rPr>
                <a:t>Parts Cost</a:t>
              </a:r>
              <a:endParaRPr lang="en-US" sz="215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3583120" y="2095501"/>
              <a:ext cx="1534074" cy="330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150" b="1" dirty="0" smtClean="0">
                  <a:solidFill>
                    <a:srgbClr val="FFFFFF"/>
                  </a:solidFill>
                  <a:effectLst/>
                  <a:latin typeface="Arial" pitchFamily="34" charset="0"/>
                </a:rPr>
                <a:t>Row Labels</a:t>
              </a:r>
              <a:endParaRPr lang="en-US" sz="215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" name="Rectangle 39"/>
            <p:cNvSpPr>
              <a:spLocks noChangeArrowheads="1"/>
            </p:cNvSpPr>
            <p:nvPr/>
          </p:nvSpPr>
          <p:spPr bwMode="auto">
            <a:xfrm>
              <a:off x="5981197" y="2080987"/>
              <a:ext cx="2588850" cy="330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50" b="1" dirty="0">
                  <a:solidFill>
                    <a:srgbClr val="FFFFFF"/>
                  </a:solidFill>
                  <a:effectLst/>
                  <a:latin typeface="Arial" pitchFamily="34" charset="0"/>
                </a:rPr>
                <a:t>Count of Parts Cost</a:t>
              </a:r>
              <a:endParaRPr lang="en-US" sz="215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" name="Rectangle 40"/>
            <p:cNvSpPr>
              <a:spLocks noChangeArrowheads="1"/>
            </p:cNvSpPr>
            <p:nvPr/>
          </p:nvSpPr>
          <p:spPr bwMode="auto">
            <a:xfrm>
              <a:off x="1006937" y="2455297"/>
              <a:ext cx="15557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  <a:effectLst/>
                  <a:latin typeface="Arial" pitchFamily="34" charset="0"/>
                </a:rPr>
                <a:t>2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3" name="Rectangle 41"/>
            <p:cNvSpPr>
              <a:spLocks noChangeArrowheads="1"/>
            </p:cNvSpPr>
            <p:nvPr/>
          </p:nvSpPr>
          <p:spPr bwMode="auto">
            <a:xfrm>
              <a:off x="1956941" y="2455863"/>
              <a:ext cx="3111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/>
                  <a:latin typeface="Arial" pitchFamily="34" charset="0"/>
                </a:rPr>
                <a:t>91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" name="Rectangle 42"/>
            <p:cNvSpPr>
              <a:spLocks noChangeArrowheads="1"/>
            </p:cNvSpPr>
            <p:nvPr/>
          </p:nvSpPr>
          <p:spPr bwMode="auto">
            <a:xfrm>
              <a:off x="3592066" y="2455863"/>
              <a:ext cx="715963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/>
                  <a:latin typeface="Arial" pitchFamily="34" charset="0"/>
                </a:rPr>
                <a:t>50-59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" name="Rectangle 44"/>
            <p:cNvSpPr>
              <a:spLocks noChangeArrowheads="1"/>
            </p:cNvSpPr>
            <p:nvPr/>
          </p:nvSpPr>
          <p:spPr bwMode="auto">
            <a:xfrm>
              <a:off x="8298088" y="2455863"/>
              <a:ext cx="15557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/>
                  <a:latin typeface="Arial" pitchFamily="34" charset="0"/>
                </a:rPr>
                <a:t>2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" name="Rectangle 45"/>
            <p:cNvSpPr>
              <a:spLocks noChangeArrowheads="1"/>
            </p:cNvSpPr>
            <p:nvPr/>
          </p:nvSpPr>
          <p:spPr bwMode="auto">
            <a:xfrm>
              <a:off x="1006937" y="2815660"/>
              <a:ext cx="15557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  <a:effectLst/>
                  <a:latin typeface="Arial" pitchFamily="34" charset="0"/>
                </a:rPr>
                <a:t>3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7" name="Rectangle 46"/>
            <p:cNvSpPr>
              <a:spLocks noChangeArrowheads="1"/>
            </p:cNvSpPr>
            <p:nvPr/>
          </p:nvSpPr>
          <p:spPr bwMode="auto">
            <a:xfrm>
              <a:off x="1956941" y="2816226"/>
              <a:ext cx="3111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/>
                  <a:latin typeface="Arial" pitchFamily="34" charset="0"/>
                </a:rPr>
                <a:t>71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" name="Rectangle 47"/>
            <p:cNvSpPr>
              <a:spLocks noChangeArrowheads="1"/>
            </p:cNvSpPr>
            <p:nvPr/>
          </p:nvSpPr>
          <p:spPr bwMode="auto">
            <a:xfrm>
              <a:off x="3592066" y="2816226"/>
              <a:ext cx="715963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/>
                  <a:latin typeface="Arial" pitchFamily="34" charset="0"/>
                </a:rPr>
                <a:t>60-69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" name="Rectangle 49"/>
            <p:cNvSpPr>
              <a:spLocks noChangeArrowheads="1"/>
            </p:cNvSpPr>
            <p:nvPr/>
          </p:nvSpPr>
          <p:spPr bwMode="auto">
            <a:xfrm>
              <a:off x="8147275" y="2816226"/>
              <a:ext cx="3111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/>
                  <a:latin typeface="Arial" pitchFamily="34" charset="0"/>
                </a:rPr>
                <a:t>13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0" name="Rectangle 50"/>
            <p:cNvSpPr>
              <a:spLocks noChangeArrowheads="1"/>
            </p:cNvSpPr>
            <p:nvPr/>
          </p:nvSpPr>
          <p:spPr bwMode="auto">
            <a:xfrm>
              <a:off x="1006937" y="3176022"/>
              <a:ext cx="15557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  <a:effectLst/>
                  <a:latin typeface="Arial" pitchFamily="34" charset="0"/>
                </a:rPr>
                <a:t>4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" name="Rectangle 51"/>
            <p:cNvSpPr>
              <a:spLocks noChangeArrowheads="1"/>
            </p:cNvSpPr>
            <p:nvPr/>
          </p:nvSpPr>
          <p:spPr bwMode="auto">
            <a:xfrm>
              <a:off x="1804541" y="3176588"/>
              <a:ext cx="46672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/>
                  <a:latin typeface="Arial" pitchFamily="34" charset="0"/>
                </a:rPr>
                <a:t>104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2" name="Rectangle 52"/>
            <p:cNvSpPr>
              <a:spLocks noChangeArrowheads="1"/>
            </p:cNvSpPr>
            <p:nvPr/>
          </p:nvSpPr>
          <p:spPr bwMode="auto">
            <a:xfrm>
              <a:off x="3592066" y="3176588"/>
              <a:ext cx="715963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/>
                  <a:latin typeface="Arial" pitchFamily="34" charset="0"/>
                </a:rPr>
                <a:t>70-79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3" name="Rectangle 54"/>
            <p:cNvSpPr>
              <a:spLocks noChangeArrowheads="1"/>
            </p:cNvSpPr>
            <p:nvPr/>
          </p:nvSpPr>
          <p:spPr bwMode="auto">
            <a:xfrm>
              <a:off x="8147275" y="3176588"/>
              <a:ext cx="3111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/>
                  <a:latin typeface="Arial" pitchFamily="34" charset="0"/>
                </a:rPr>
                <a:t>16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" name="Rectangle 55"/>
            <p:cNvSpPr>
              <a:spLocks noChangeArrowheads="1"/>
            </p:cNvSpPr>
            <p:nvPr/>
          </p:nvSpPr>
          <p:spPr bwMode="auto">
            <a:xfrm>
              <a:off x="1006937" y="3536385"/>
              <a:ext cx="15557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  <a:effectLst/>
                  <a:latin typeface="Arial" pitchFamily="34" charset="0"/>
                </a:rPr>
                <a:t>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" name="Rectangle 56"/>
            <p:cNvSpPr>
              <a:spLocks noChangeArrowheads="1"/>
            </p:cNvSpPr>
            <p:nvPr/>
          </p:nvSpPr>
          <p:spPr bwMode="auto">
            <a:xfrm>
              <a:off x="1956941" y="3536951"/>
              <a:ext cx="3111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/>
                  <a:latin typeface="Arial" pitchFamily="34" charset="0"/>
                </a:rPr>
                <a:t>85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" name="Rectangle 57"/>
            <p:cNvSpPr>
              <a:spLocks noChangeArrowheads="1"/>
            </p:cNvSpPr>
            <p:nvPr/>
          </p:nvSpPr>
          <p:spPr bwMode="auto">
            <a:xfrm>
              <a:off x="3592066" y="3536951"/>
              <a:ext cx="715963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/>
                  <a:latin typeface="Arial" pitchFamily="34" charset="0"/>
                </a:rPr>
                <a:t>80-89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" name="Rectangle 59"/>
            <p:cNvSpPr>
              <a:spLocks noChangeArrowheads="1"/>
            </p:cNvSpPr>
            <p:nvPr/>
          </p:nvSpPr>
          <p:spPr bwMode="auto">
            <a:xfrm>
              <a:off x="8298088" y="3536951"/>
              <a:ext cx="15557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/>
                  <a:latin typeface="Arial" pitchFamily="34" charset="0"/>
                </a:rPr>
                <a:t>7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" name="Rectangle 60"/>
            <p:cNvSpPr>
              <a:spLocks noChangeArrowheads="1"/>
            </p:cNvSpPr>
            <p:nvPr/>
          </p:nvSpPr>
          <p:spPr bwMode="auto">
            <a:xfrm>
              <a:off x="1006937" y="3895160"/>
              <a:ext cx="15557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  <a:effectLst/>
                  <a:latin typeface="Arial" pitchFamily="34" charset="0"/>
                </a:rPr>
                <a:t>6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" name="Rectangle 61"/>
            <p:cNvSpPr>
              <a:spLocks noChangeArrowheads="1"/>
            </p:cNvSpPr>
            <p:nvPr/>
          </p:nvSpPr>
          <p:spPr bwMode="auto">
            <a:xfrm>
              <a:off x="1956941" y="3895726"/>
              <a:ext cx="3111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/>
                  <a:latin typeface="Arial" pitchFamily="34" charset="0"/>
                </a:rPr>
                <a:t>62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0" name="Rectangle 62"/>
            <p:cNvSpPr>
              <a:spLocks noChangeArrowheads="1"/>
            </p:cNvSpPr>
            <p:nvPr/>
          </p:nvSpPr>
          <p:spPr bwMode="auto">
            <a:xfrm>
              <a:off x="3592066" y="3895726"/>
              <a:ext cx="715963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/>
                  <a:latin typeface="Arial" pitchFamily="34" charset="0"/>
                </a:rPr>
                <a:t>90-99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" name="Rectangle 65"/>
            <p:cNvSpPr>
              <a:spLocks noChangeArrowheads="1"/>
            </p:cNvSpPr>
            <p:nvPr/>
          </p:nvSpPr>
          <p:spPr bwMode="auto">
            <a:xfrm>
              <a:off x="1006937" y="4255522"/>
              <a:ext cx="15557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  <a:effectLst/>
                  <a:latin typeface="Arial" pitchFamily="34" charset="0"/>
                </a:rPr>
                <a:t>7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3" name="Rectangle 66"/>
            <p:cNvSpPr>
              <a:spLocks noChangeArrowheads="1"/>
            </p:cNvSpPr>
            <p:nvPr/>
          </p:nvSpPr>
          <p:spPr bwMode="auto">
            <a:xfrm>
              <a:off x="1956941" y="4256088"/>
              <a:ext cx="3111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/>
                  <a:latin typeface="Arial" pitchFamily="34" charset="0"/>
                </a:rPr>
                <a:t>78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" name="Rectangle 67"/>
            <p:cNvSpPr>
              <a:spLocks noChangeArrowheads="1"/>
            </p:cNvSpPr>
            <p:nvPr/>
          </p:nvSpPr>
          <p:spPr bwMode="auto">
            <a:xfrm>
              <a:off x="3588891" y="4256088"/>
              <a:ext cx="1027113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/>
                  <a:latin typeface="Arial" pitchFamily="34" charset="0"/>
                </a:rPr>
                <a:t>100-109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6" name="Rectangle 70"/>
            <p:cNvSpPr>
              <a:spLocks noChangeArrowheads="1"/>
            </p:cNvSpPr>
            <p:nvPr/>
          </p:nvSpPr>
          <p:spPr bwMode="auto">
            <a:xfrm>
              <a:off x="1006937" y="4616451"/>
              <a:ext cx="15557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effectLst/>
                  <a:latin typeface="Arial" pitchFamily="34" charset="0"/>
                </a:rPr>
                <a:t>8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7" name="Rectangle 71"/>
            <p:cNvSpPr>
              <a:spLocks noChangeArrowheads="1"/>
            </p:cNvSpPr>
            <p:nvPr/>
          </p:nvSpPr>
          <p:spPr bwMode="auto">
            <a:xfrm>
              <a:off x="1956941" y="4616451"/>
              <a:ext cx="311150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FFFFFF"/>
                  </a:solidFill>
                  <a:effectLst/>
                  <a:latin typeface="Arial" pitchFamily="34" charset="0"/>
                </a:rPr>
                <a:t>69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" name="Line 79"/>
            <p:cNvSpPr>
              <a:spLocks noChangeShapeType="1"/>
            </p:cNvSpPr>
            <p:nvPr/>
          </p:nvSpPr>
          <p:spPr bwMode="auto">
            <a:xfrm>
              <a:off x="810765" y="1646238"/>
              <a:ext cx="2479" cy="3704086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83"/>
            <p:cNvSpPr>
              <a:spLocks noChangeShapeType="1"/>
            </p:cNvSpPr>
            <p:nvPr/>
          </p:nvSpPr>
          <p:spPr bwMode="auto">
            <a:xfrm>
              <a:off x="2901504" y="1679575"/>
              <a:ext cx="1588" cy="3672337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97"/>
            <p:cNvSpPr>
              <a:spLocks noChangeShapeType="1"/>
            </p:cNvSpPr>
            <p:nvPr/>
          </p:nvSpPr>
          <p:spPr bwMode="auto">
            <a:xfrm>
              <a:off x="818704" y="2435226"/>
              <a:ext cx="7316788" cy="1588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23"/>
            <p:cNvSpPr>
              <a:spLocks noChangeShapeType="1"/>
            </p:cNvSpPr>
            <p:nvPr/>
          </p:nvSpPr>
          <p:spPr bwMode="auto">
            <a:xfrm flipH="1">
              <a:off x="1300608" y="1658938"/>
              <a:ext cx="18158" cy="3692975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72"/>
            <p:cNvSpPr>
              <a:spLocks noChangeArrowheads="1"/>
            </p:cNvSpPr>
            <p:nvPr/>
          </p:nvSpPr>
          <p:spPr bwMode="auto">
            <a:xfrm>
              <a:off x="792608" y="1620838"/>
              <a:ext cx="20637" cy="158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Rectangle 73"/>
            <p:cNvSpPr>
              <a:spLocks noChangeArrowheads="1"/>
            </p:cNvSpPr>
            <p:nvPr/>
          </p:nvSpPr>
          <p:spPr bwMode="auto">
            <a:xfrm>
              <a:off x="1305370" y="1620838"/>
              <a:ext cx="22225" cy="158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813942" y="1656899"/>
              <a:ext cx="497778" cy="363992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83" name="Right Triangle 82"/>
            <p:cNvSpPr/>
            <p:nvPr/>
          </p:nvSpPr>
          <p:spPr bwMode="auto">
            <a:xfrm flipH="1">
              <a:off x="869505" y="1679576"/>
              <a:ext cx="431103" cy="318641"/>
            </a:xfrm>
            <a:prstGeom prst="rtTriangle">
              <a:avLst/>
            </a:prstGeom>
            <a:solidFill>
              <a:srgbClr val="660033"/>
            </a:solidFill>
            <a:ln w="12700" cap="flat" cmpd="sng" algn="ctr">
              <a:solidFill>
                <a:srgbClr val="6600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60" name="Line 93"/>
            <p:cNvSpPr>
              <a:spLocks noChangeShapeType="1"/>
            </p:cNvSpPr>
            <p:nvPr/>
          </p:nvSpPr>
          <p:spPr bwMode="auto">
            <a:xfrm>
              <a:off x="820518" y="1658938"/>
              <a:ext cx="7859024" cy="158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99"/>
            <p:cNvSpPr>
              <a:spLocks noChangeShapeType="1"/>
            </p:cNvSpPr>
            <p:nvPr/>
          </p:nvSpPr>
          <p:spPr bwMode="auto">
            <a:xfrm>
              <a:off x="824611" y="2794001"/>
              <a:ext cx="7818171" cy="158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01"/>
            <p:cNvSpPr>
              <a:spLocks noChangeShapeType="1"/>
            </p:cNvSpPr>
            <p:nvPr/>
          </p:nvSpPr>
          <p:spPr bwMode="auto">
            <a:xfrm>
              <a:off x="824611" y="3154363"/>
              <a:ext cx="7818171" cy="158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105"/>
            <p:cNvSpPr>
              <a:spLocks noChangeShapeType="1"/>
            </p:cNvSpPr>
            <p:nvPr/>
          </p:nvSpPr>
          <p:spPr bwMode="auto">
            <a:xfrm>
              <a:off x="824611" y="3875088"/>
              <a:ext cx="7845406" cy="158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107"/>
            <p:cNvSpPr>
              <a:spLocks noChangeShapeType="1"/>
            </p:cNvSpPr>
            <p:nvPr/>
          </p:nvSpPr>
          <p:spPr bwMode="auto">
            <a:xfrm>
              <a:off x="820518" y="4235451"/>
              <a:ext cx="7845406" cy="158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09"/>
            <p:cNvSpPr>
              <a:spLocks noChangeShapeType="1"/>
            </p:cNvSpPr>
            <p:nvPr/>
          </p:nvSpPr>
          <p:spPr bwMode="auto">
            <a:xfrm>
              <a:off x="824611" y="4595813"/>
              <a:ext cx="7845406" cy="158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116"/>
            <p:cNvSpPr>
              <a:spLocks noChangeShapeType="1"/>
            </p:cNvSpPr>
            <p:nvPr/>
          </p:nvSpPr>
          <p:spPr bwMode="auto">
            <a:xfrm>
              <a:off x="824611" y="2438401"/>
              <a:ext cx="7818171" cy="158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17"/>
            <p:cNvSpPr>
              <a:spLocks noChangeShapeType="1"/>
            </p:cNvSpPr>
            <p:nvPr/>
          </p:nvSpPr>
          <p:spPr bwMode="auto">
            <a:xfrm>
              <a:off x="838228" y="3517901"/>
              <a:ext cx="7818171" cy="158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118"/>
            <p:cNvSpPr>
              <a:spLocks noChangeShapeType="1"/>
            </p:cNvSpPr>
            <p:nvPr/>
          </p:nvSpPr>
          <p:spPr bwMode="auto">
            <a:xfrm>
              <a:off x="847753" y="2019301"/>
              <a:ext cx="7818171" cy="158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Rectangle 70"/>
            <p:cNvSpPr>
              <a:spLocks noChangeArrowheads="1"/>
            </p:cNvSpPr>
            <p:nvPr/>
          </p:nvSpPr>
          <p:spPr bwMode="auto">
            <a:xfrm>
              <a:off x="998924" y="4986561"/>
              <a:ext cx="15709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 smtClean="0">
                  <a:solidFill>
                    <a:srgbClr val="FFFFFF"/>
                  </a:solidFill>
                  <a:effectLst/>
                  <a:latin typeface="Arial" pitchFamily="34" charset="0"/>
                </a:rPr>
                <a:t>9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7" name="Rectangle 71"/>
            <p:cNvSpPr>
              <a:spLocks noChangeArrowheads="1"/>
            </p:cNvSpPr>
            <p:nvPr/>
          </p:nvSpPr>
          <p:spPr bwMode="auto">
            <a:xfrm>
              <a:off x="1962682" y="4986561"/>
              <a:ext cx="3141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effectLst/>
                  <a:latin typeface="Arial" pitchFamily="34" charset="0"/>
                </a:rPr>
                <a:t>74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9" name="Rectangle 20"/>
            <p:cNvSpPr>
              <a:spLocks noChangeArrowheads="1"/>
            </p:cNvSpPr>
            <p:nvPr/>
          </p:nvSpPr>
          <p:spPr bwMode="auto">
            <a:xfrm>
              <a:off x="3451915" y="4608287"/>
              <a:ext cx="5227627" cy="36890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Rectangle 114"/>
            <p:cNvSpPr>
              <a:spLocks noChangeArrowheads="1"/>
            </p:cNvSpPr>
            <p:nvPr/>
          </p:nvSpPr>
          <p:spPr bwMode="auto">
            <a:xfrm>
              <a:off x="3538520" y="4622801"/>
              <a:ext cx="15660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50" b="1" dirty="0">
                  <a:solidFill>
                    <a:srgbClr val="FFFFFF"/>
                  </a:solidFill>
                  <a:effectLst/>
                  <a:latin typeface="Arial" pitchFamily="34" charset="0"/>
                </a:rPr>
                <a:t>Grand Total</a:t>
              </a:r>
              <a:endParaRPr lang="en-US" sz="215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0" name="Rectangle 24"/>
            <p:cNvSpPr>
              <a:spLocks noChangeArrowheads="1"/>
            </p:cNvSpPr>
            <p:nvPr/>
          </p:nvSpPr>
          <p:spPr bwMode="auto">
            <a:xfrm>
              <a:off x="3447604" y="4977195"/>
              <a:ext cx="5231938" cy="384466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15"/>
            <p:cNvSpPr>
              <a:spLocks noChangeShapeType="1"/>
            </p:cNvSpPr>
            <p:nvPr/>
          </p:nvSpPr>
          <p:spPr bwMode="auto">
            <a:xfrm>
              <a:off x="798066" y="5350324"/>
              <a:ext cx="7862025" cy="1589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20"/>
            <p:cNvSpPr>
              <a:spLocks noChangeShapeType="1"/>
            </p:cNvSpPr>
            <p:nvPr/>
          </p:nvSpPr>
          <p:spPr bwMode="auto">
            <a:xfrm>
              <a:off x="5911390" y="1654175"/>
              <a:ext cx="1588" cy="3696149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15"/>
            <p:cNvSpPr>
              <a:spLocks noChangeShapeType="1"/>
            </p:cNvSpPr>
            <p:nvPr/>
          </p:nvSpPr>
          <p:spPr bwMode="auto">
            <a:xfrm>
              <a:off x="824611" y="4965701"/>
              <a:ext cx="7818171" cy="1588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64"/>
            <p:cNvSpPr>
              <a:spLocks noChangeArrowheads="1"/>
            </p:cNvSpPr>
            <p:nvPr/>
          </p:nvSpPr>
          <p:spPr bwMode="auto">
            <a:xfrm>
              <a:off x="8298088" y="3895726"/>
              <a:ext cx="15557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/>
                  <a:latin typeface="Arial" pitchFamily="34" charset="0"/>
                </a:rPr>
                <a:t>7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" name="Rectangle 69"/>
            <p:cNvSpPr>
              <a:spLocks noChangeArrowheads="1"/>
            </p:cNvSpPr>
            <p:nvPr/>
          </p:nvSpPr>
          <p:spPr bwMode="auto">
            <a:xfrm>
              <a:off x="8298088" y="4256088"/>
              <a:ext cx="155575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  <a:effectLst/>
                  <a:latin typeface="Arial" pitchFamily="34" charset="0"/>
                </a:rPr>
                <a:t>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7" name="Rectangle 113"/>
            <p:cNvSpPr>
              <a:spLocks noChangeArrowheads="1"/>
            </p:cNvSpPr>
            <p:nvPr/>
          </p:nvSpPr>
          <p:spPr bwMode="auto">
            <a:xfrm>
              <a:off x="8155281" y="4611688"/>
              <a:ext cx="3141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effectLst/>
                  <a:latin typeface="Arial" pitchFamily="34" charset="0"/>
                </a:rPr>
                <a:t>50</a:t>
              </a:r>
              <a:endParaRPr lang="en-US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5460365" y="2073276"/>
              <a:ext cx="384810" cy="292554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92" name="Isosceles Triangle 91"/>
            <p:cNvSpPr/>
            <p:nvPr/>
          </p:nvSpPr>
          <p:spPr bwMode="auto">
            <a:xfrm flipV="1">
              <a:off x="5515112" y="2169423"/>
              <a:ext cx="275315" cy="153988"/>
            </a:xfrm>
            <a:prstGeom prst="triangle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75" name="Line 121"/>
            <p:cNvSpPr>
              <a:spLocks noChangeShapeType="1"/>
            </p:cNvSpPr>
            <p:nvPr/>
          </p:nvSpPr>
          <p:spPr bwMode="auto">
            <a:xfrm>
              <a:off x="3447604" y="1666875"/>
              <a:ext cx="0" cy="3685037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19"/>
            <p:cNvSpPr>
              <a:spLocks noChangeShapeType="1"/>
            </p:cNvSpPr>
            <p:nvPr/>
          </p:nvSpPr>
          <p:spPr bwMode="auto">
            <a:xfrm>
              <a:off x="8662758" y="1665061"/>
              <a:ext cx="14288" cy="3696600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11187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852613" y="1716088"/>
            <a:ext cx="5529262" cy="41656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 rot="5400000">
            <a:off x="1571625" y="37719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109538"/>
            <a:ext cx="7772400" cy="8905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Relative Frequency and</a:t>
            </a:r>
            <a:br>
              <a:rPr lang="en-US" dirty="0" smtClean="0"/>
            </a:br>
            <a:r>
              <a:rPr lang="en-US" dirty="0" smtClean="0"/>
              <a:t>Percent Frequency Distributions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 rot="10800000">
            <a:off x="4391025" y="16002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 rot="10800000">
            <a:off x="6219825" y="16002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847850" y="2082800"/>
            <a:ext cx="1638300" cy="337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50-59	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60-69 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70-79	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80-89	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90-99	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100-109</a:t>
            </a:r>
            <a:endParaRPr lang="en-US" sz="2400" u="sng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2076450" y="1949450"/>
            <a:ext cx="1295400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Parts</a:t>
            </a:r>
          </a:p>
          <a:p>
            <a:pPr>
              <a:lnSpc>
                <a:spcPct val="110000"/>
              </a:lnSpc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Cost ($)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086100" y="2216150"/>
            <a:ext cx="2400300" cy="3562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</a:t>
            </a:r>
            <a:endParaRPr lang="en-US" sz="2400" u="sng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.04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.26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.32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.14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.14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.10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Total    1.00          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3505200" y="1873250"/>
            <a:ext cx="1790700" cy="781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Relative</a:t>
            </a:r>
          </a:p>
          <a:p>
            <a:pPr>
              <a:lnSpc>
                <a:spcPct val="110000"/>
              </a:lnSpc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5086350" y="2444750"/>
            <a:ext cx="2400300" cy="3562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4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26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32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14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14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10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100       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5353050" y="1873250"/>
            <a:ext cx="1790700" cy="781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Percent</a:t>
            </a:r>
          </a:p>
          <a:p>
            <a:pPr>
              <a:lnSpc>
                <a:spcPct val="110000"/>
              </a:lnSpc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Frequency</a:t>
            </a: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4933950" y="3168650"/>
            <a:ext cx="1047750" cy="533400"/>
          </a:xfrm>
          <a:prstGeom prst="wedgeRoundRectCallout">
            <a:avLst>
              <a:gd name="adj1" fmla="val -68032"/>
              <a:gd name="adj2" fmla="val -97917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2/50</a:t>
            </a:r>
          </a:p>
        </p:txBody>
      </p:sp>
      <p:sp>
        <p:nvSpPr>
          <p:cNvPr id="20498" name="AutoShape 18"/>
          <p:cNvSpPr>
            <a:spLocks noChangeArrowheads="1"/>
          </p:cNvSpPr>
          <p:nvPr/>
        </p:nvSpPr>
        <p:spPr bwMode="auto">
          <a:xfrm>
            <a:off x="6724650" y="3168650"/>
            <a:ext cx="1371600" cy="533400"/>
          </a:xfrm>
          <a:prstGeom prst="wedgeRoundRectCallout">
            <a:avLst>
              <a:gd name="adj1" fmla="val -63773"/>
              <a:gd name="adj2" fmla="val -97917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.04(100)</a:t>
            </a: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688975" y="1111250"/>
            <a:ext cx="5511800" cy="56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Hudson Auto Repair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0501" name="AutoShape 21"/>
          <p:cNvSpPr>
            <a:spLocks noChangeArrowheads="1"/>
          </p:cNvSpPr>
          <p:nvPr/>
        </p:nvSpPr>
        <p:spPr bwMode="auto">
          <a:xfrm>
            <a:off x="7048500" y="3873500"/>
            <a:ext cx="1689100" cy="2133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99CC">
                  <a:gamma/>
                  <a:shade val="46275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Percent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 is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relative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multiplied</a:t>
            </a:r>
          </a:p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by 100.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3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0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3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6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100"/>
                            </p:stCondLst>
                            <p:childTnLst>
                              <p:par>
                                <p:cTn id="56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89" grpId="0" animBg="1"/>
      <p:bldP spid="20490" grpId="0" animBg="1"/>
      <p:bldP spid="20491" grpId="0" autoUpdateAnimBg="0"/>
      <p:bldP spid="20492" grpId="0" autoUpdateAnimBg="0"/>
      <p:bldP spid="20493" grpId="0" autoUpdateAnimBg="0"/>
      <p:bldP spid="20494" grpId="0" autoUpdateAnimBg="0"/>
      <p:bldP spid="20495" grpId="0" autoUpdateAnimBg="0"/>
      <p:bldP spid="20496" grpId="0" autoUpdateAnimBg="0"/>
      <p:bldP spid="20497" grpId="0" animBg="1" autoUpdateAnimBg="0"/>
      <p:bldP spid="20498" grpId="0" animBg="1" autoUpdateAnimBg="0"/>
      <p:bldP spid="20501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ChangeArrowheads="1"/>
          </p:cNvSpPr>
          <p:nvPr/>
        </p:nvSpPr>
        <p:spPr bwMode="auto">
          <a:xfrm>
            <a:off x="1028700" y="2057400"/>
            <a:ext cx="74676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Only 4% of the parts costs are in the $50-59 class.</a:t>
            </a:r>
          </a:p>
        </p:txBody>
      </p:sp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1028700" y="3048000"/>
            <a:ext cx="7467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The greatest percentage (32% or almost one-third)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of the parts costs are in the $70-79 class.</a:t>
            </a:r>
          </a:p>
        </p:txBody>
      </p:sp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1028700" y="2533650"/>
            <a:ext cx="67818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30% of the parts costs are under $70.</a:t>
            </a:r>
          </a:p>
        </p:txBody>
      </p:sp>
      <p:sp>
        <p:nvSpPr>
          <p:cNvPr id="280581" name="AutoShape 5"/>
          <p:cNvSpPr>
            <a:spLocks noChangeArrowheads="1"/>
          </p:cNvSpPr>
          <p:nvPr/>
        </p:nvSpPr>
        <p:spPr bwMode="auto">
          <a:xfrm rot="5400000">
            <a:off x="790575" y="22034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80582" name="AutoShape 6"/>
          <p:cNvSpPr>
            <a:spLocks noChangeArrowheads="1"/>
          </p:cNvSpPr>
          <p:nvPr/>
        </p:nvSpPr>
        <p:spPr bwMode="auto">
          <a:xfrm rot="5400000">
            <a:off x="790575" y="2679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80583" name="AutoShape 7"/>
          <p:cNvSpPr>
            <a:spLocks noChangeArrowheads="1"/>
          </p:cNvSpPr>
          <p:nvPr/>
        </p:nvSpPr>
        <p:spPr bwMode="auto">
          <a:xfrm rot="5400000">
            <a:off x="790575" y="31559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80586" name="Rectangle 10"/>
          <p:cNvSpPr>
            <a:spLocks noChangeArrowheads="1"/>
          </p:cNvSpPr>
          <p:nvPr/>
        </p:nvSpPr>
        <p:spPr bwMode="auto">
          <a:xfrm>
            <a:off x="1028700" y="3867150"/>
            <a:ext cx="67818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10% of the parts costs are $100 or more.</a:t>
            </a:r>
          </a:p>
        </p:txBody>
      </p:sp>
      <p:sp>
        <p:nvSpPr>
          <p:cNvPr id="280587" name="AutoShape 11"/>
          <p:cNvSpPr>
            <a:spLocks noChangeArrowheads="1"/>
          </p:cNvSpPr>
          <p:nvPr/>
        </p:nvSpPr>
        <p:spPr bwMode="auto">
          <a:xfrm rot="5400000">
            <a:off x="790575" y="40322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80588" name="Rectangle 12"/>
          <p:cNvSpPr>
            <a:spLocks noChangeArrowheads="1"/>
          </p:cNvSpPr>
          <p:nvPr/>
        </p:nvSpPr>
        <p:spPr bwMode="auto">
          <a:xfrm>
            <a:off x="1030288" y="1638300"/>
            <a:ext cx="7886700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Insights Gained from the % Frequency Distribution:</a:t>
            </a:r>
          </a:p>
        </p:txBody>
      </p:sp>
      <p:sp>
        <p:nvSpPr>
          <p:cNvPr id="280589" name="Rectangle 13"/>
          <p:cNvSpPr>
            <a:spLocks noChangeArrowheads="1"/>
          </p:cNvSpPr>
          <p:nvPr/>
        </p:nvSpPr>
        <p:spPr bwMode="auto">
          <a:xfrm>
            <a:off x="685800" y="109538"/>
            <a:ext cx="7772400" cy="890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Relative Frequency and</a:t>
            </a:r>
            <a:b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Percent Frequency Distributions</a:t>
            </a:r>
          </a:p>
        </p:txBody>
      </p:sp>
      <p:sp>
        <p:nvSpPr>
          <p:cNvPr id="280590" name="Rectangle 14"/>
          <p:cNvSpPr>
            <a:spLocks noChangeArrowheads="1"/>
          </p:cNvSpPr>
          <p:nvPr/>
        </p:nvSpPr>
        <p:spPr bwMode="auto">
          <a:xfrm>
            <a:off x="688975" y="1111250"/>
            <a:ext cx="5511800" cy="56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Hudson Auto Repair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80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80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80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28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80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280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 autoUpdateAnimBg="0"/>
      <p:bldP spid="280579" grpId="0" autoUpdateAnimBg="0"/>
      <p:bldP spid="280580" grpId="0" autoUpdateAnimBg="0"/>
      <p:bldP spid="280581" grpId="0" animBg="1"/>
      <p:bldP spid="280582" grpId="0" animBg="1"/>
      <p:bldP spid="280583" grpId="0" animBg="1"/>
      <p:bldP spid="280586" grpId="0" autoUpdateAnimBg="0"/>
      <p:bldP spid="28058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685800" y="4603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Dot Plot</a:t>
            </a:r>
          </a:p>
        </p:txBody>
      </p:sp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687388" y="1111250"/>
            <a:ext cx="7772400" cy="922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One of the simplest graphical summaries of data is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dot plot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342021" name="AutoShape 5"/>
          <p:cNvSpPr>
            <a:spLocks noChangeArrowheads="1"/>
          </p:cNvSpPr>
          <p:nvPr/>
        </p:nvSpPr>
        <p:spPr bwMode="auto">
          <a:xfrm rot="5400000">
            <a:off x="485775" y="12636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2022" name="AutoShape 6"/>
          <p:cNvSpPr>
            <a:spLocks noChangeArrowheads="1"/>
          </p:cNvSpPr>
          <p:nvPr/>
        </p:nvSpPr>
        <p:spPr bwMode="auto">
          <a:xfrm rot="5400000">
            <a:off x="485775" y="20701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2023" name="AutoShape 7"/>
          <p:cNvSpPr>
            <a:spLocks noChangeArrowheads="1"/>
          </p:cNvSpPr>
          <p:nvPr/>
        </p:nvSpPr>
        <p:spPr bwMode="auto">
          <a:xfrm rot="5400000">
            <a:off x="485775" y="24955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2024" name="Rectangle 8"/>
          <p:cNvSpPr>
            <a:spLocks noChangeArrowheads="1"/>
          </p:cNvSpPr>
          <p:nvPr/>
        </p:nvSpPr>
        <p:spPr bwMode="auto">
          <a:xfrm>
            <a:off x="674688" y="1911350"/>
            <a:ext cx="7772400" cy="55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horizontal axis shows the range of data values.</a:t>
            </a:r>
          </a:p>
        </p:txBody>
      </p:sp>
      <p:sp>
        <p:nvSpPr>
          <p:cNvPr id="342025" name="Rectangle 9"/>
          <p:cNvSpPr>
            <a:spLocks noChangeArrowheads="1"/>
          </p:cNvSpPr>
          <p:nvPr/>
        </p:nvSpPr>
        <p:spPr bwMode="auto">
          <a:xfrm>
            <a:off x="687388" y="2355850"/>
            <a:ext cx="7772400" cy="884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Then each data value is represented by a dot placed above the axis.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 autoUpdateAnimBg="0"/>
      <p:bldP spid="342021" grpId="0" animBg="1"/>
      <p:bldP spid="342022" grpId="0" animBg="1"/>
      <p:bldP spid="342023" grpId="0" animBg="1"/>
      <p:bldP spid="342024" grpId="0" autoUpdateAnimBg="0"/>
      <p:bldP spid="342025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685800" y="4603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Dot Plot</a:t>
            </a:r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800100" y="1962150"/>
            <a:ext cx="7620000" cy="2663825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100000">
                <a:srgbClr val="006699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938213" y="3582988"/>
            <a:ext cx="7375525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50</a:t>
            </a:r>
            <a:r>
              <a:rPr lang="en-US" dirty="0">
                <a:effectLst/>
                <a:latin typeface="Book Antiqua" pitchFamily="18" charset="0"/>
              </a:rPr>
              <a:t>            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60</a:t>
            </a:r>
            <a:r>
              <a:rPr lang="en-US" dirty="0">
                <a:effectLst/>
                <a:latin typeface="Book Antiqua" pitchFamily="18" charset="0"/>
              </a:rPr>
              <a:t>           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70</a:t>
            </a:r>
            <a:r>
              <a:rPr lang="en-US" dirty="0">
                <a:effectLst/>
                <a:latin typeface="Book Antiqua" pitchFamily="18" charset="0"/>
              </a:rPr>
              <a:t>           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80</a:t>
            </a:r>
            <a:r>
              <a:rPr lang="en-US" dirty="0">
                <a:effectLst/>
                <a:latin typeface="Book Antiqua" pitchFamily="18" charset="0"/>
              </a:rPr>
              <a:t>            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90</a:t>
            </a:r>
            <a:r>
              <a:rPr lang="en-US" dirty="0">
                <a:effectLst/>
                <a:latin typeface="Book Antiqua" pitchFamily="18" charset="0"/>
              </a:rPr>
              <a:t>          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100</a:t>
            </a:r>
            <a:r>
              <a:rPr lang="en-US" dirty="0">
                <a:effectLst/>
                <a:latin typeface="Book Antiqua" pitchFamily="18" charset="0"/>
              </a:rPr>
              <a:t>         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110</a:t>
            </a:r>
          </a:p>
        </p:txBody>
      </p:sp>
      <p:sp>
        <p:nvSpPr>
          <p:cNvPr id="343047" name="Rectangle 7"/>
          <p:cNvSpPr>
            <a:spLocks noChangeArrowheads="1"/>
          </p:cNvSpPr>
          <p:nvPr/>
        </p:nvSpPr>
        <p:spPr bwMode="auto">
          <a:xfrm>
            <a:off x="4014788" y="4000500"/>
            <a:ext cx="12239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400" dirty="0">
                <a:effectLst/>
                <a:latin typeface="Book Antiqua" pitchFamily="18" charset="0"/>
              </a:rPr>
              <a:t>Cost ($)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184275" y="3351213"/>
            <a:ext cx="6867525" cy="190500"/>
            <a:chOff x="746" y="1919"/>
            <a:chExt cx="4326" cy="120"/>
          </a:xfrm>
        </p:grpSpPr>
        <p:sp>
          <p:nvSpPr>
            <p:cNvPr id="343049" name="Line 9"/>
            <p:cNvSpPr>
              <a:spLocks noChangeShapeType="1"/>
            </p:cNvSpPr>
            <p:nvPr/>
          </p:nvSpPr>
          <p:spPr bwMode="auto">
            <a:xfrm>
              <a:off x="746" y="1921"/>
              <a:ext cx="0" cy="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50" name="Line 10"/>
            <p:cNvSpPr>
              <a:spLocks noChangeShapeType="1"/>
            </p:cNvSpPr>
            <p:nvPr/>
          </p:nvSpPr>
          <p:spPr bwMode="auto">
            <a:xfrm>
              <a:off x="1466" y="1924"/>
              <a:ext cx="0" cy="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51" name="Line 11"/>
            <p:cNvSpPr>
              <a:spLocks noChangeShapeType="1"/>
            </p:cNvSpPr>
            <p:nvPr/>
          </p:nvSpPr>
          <p:spPr bwMode="auto">
            <a:xfrm>
              <a:off x="2186" y="1921"/>
              <a:ext cx="0" cy="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52" name="Line 12"/>
            <p:cNvSpPr>
              <a:spLocks noChangeShapeType="1"/>
            </p:cNvSpPr>
            <p:nvPr/>
          </p:nvSpPr>
          <p:spPr bwMode="auto">
            <a:xfrm>
              <a:off x="3633" y="1921"/>
              <a:ext cx="0" cy="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53" name="Line 13"/>
            <p:cNvSpPr>
              <a:spLocks noChangeShapeType="1"/>
            </p:cNvSpPr>
            <p:nvPr/>
          </p:nvSpPr>
          <p:spPr bwMode="auto">
            <a:xfrm>
              <a:off x="4355" y="1924"/>
              <a:ext cx="0" cy="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54" name="Line 14"/>
            <p:cNvSpPr>
              <a:spLocks noChangeShapeType="1"/>
            </p:cNvSpPr>
            <p:nvPr/>
          </p:nvSpPr>
          <p:spPr bwMode="auto">
            <a:xfrm>
              <a:off x="5072" y="1924"/>
              <a:ext cx="0" cy="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55" name="Line 15"/>
            <p:cNvSpPr>
              <a:spLocks noChangeShapeType="1"/>
            </p:cNvSpPr>
            <p:nvPr/>
          </p:nvSpPr>
          <p:spPr bwMode="auto">
            <a:xfrm>
              <a:off x="2912" y="1919"/>
              <a:ext cx="0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56" name="Line 16"/>
            <p:cNvSpPr>
              <a:spLocks noChangeShapeType="1"/>
            </p:cNvSpPr>
            <p:nvPr/>
          </p:nvSpPr>
          <p:spPr bwMode="auto">
            <a:xfrm>
              <a:off x="1106" y="1948"/>
              <a:ext cx="0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57" name="Line 17"/>
            <p:cNvSpPr>
              <a:spLocks noChangeShapeType="1"/>
            </p:cNvSpPr>
            <p:nvPr/>
          </p:nvSpPr>
          <p:spPr bwMode="auto">
            <a:xfrm>
              <a:off x="1823" y="1954"/>
              <a:ext cx="0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58" name="Line 18"/>
            <p:cNvSpPr>
              <a:spLocks noChangeShapeType="1"/>
            </p:cNvSpPr>
            <p:nvPr/>
          </p:nvSpPr>
          <p:spPr bwMode="auto">
            <a:xfrm>
              <a:off x="2543" y="1951"/>
              <a:ext cx="0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59" name="Line 19"/>
            <p:cNvSpPr>
              <a:spLocks noChangeShapeType="1"/>
            </p:cNvSpPr>
            <p:nvPr/>
          </p:nvSpPr>
          <p:spPr bwMode="auto">
            <a:xfrm>
              <a:off x="3272" y="1951"/>
              <a:ext cx="0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60" name="Line 20"/>
            <p:cNvSpPr>
              <a:spLocks noChangeShapeType="1"/>
            </p:cNvSpPr>
            <p:nvPr/>
          </p:nvSpPr>
          <p:spPr bwMode="auto">
            <a:xfrm>
              <a:off x="3995" y="1954"/>
              <a:ext cx="0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3061" name="Line 21"/>
            <p:cNvSpPr>
              <a:spLocks noChangeShapeType="1"/>
            </p:cNvSpPr>
            <p:nvPr/>
          </p:nvSpPr>
          <p:spPr bwMode="auto">
            <a:xfrm>
              <a:off x="4715" y="1951"/>
              <a:ext cx="0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43062" name="Rectangle 22"/>
          <p:cNvSpPr>
            <a:spLocks noChangeArrowheads="1"/>
          </p:cNvSpPr>
          <p:nvPr/>
        </p:nvSpPr>
        <p:spPr bwMode="auto">
          <a:xfrm>
            <a:off x="2838450" y="1743075"/>
            <a:ext cx="3505200" cy="476250"/>
          </a:xfrm>
          <a:prstGeom prst="rect">
            <a:avLst/>
          </a:prstGeom>
          <a:gradFill flip="none" rotWithShape="1">
            <a:gsLst>
              <a:gs pos="0">
                <a:srgbClr val="2D4800"/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Tune-up Parts Cost</a:t>
            </a:r>
          </a:p>
        </p:txBody>
      </p:sp>
      <p:sp>
        <p:nvSpPr>
          <p:cNvPr id="343063" name="AutoShape 23"/>
          <p:cNvSpPr>
            <a:spLocks noChangeArrowheads="1"/>
          </p:cNvSpPr>
          <p:nvPr/>
        </p:nvSpPr>
        <p:spPr bwMode="auto">
          <a:xfrm rot="5400000">
            <a:off x="509588" y="33178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64" name="Line 24"/>
          <p:cNvSpPr>
            <a:spLocks noChangeShapeType="1"/>
          </p:cNvSpPr>
          <p:nvPr/>
        </p:nvSpPr>
        <p:spPr bwMode="auto">
          <a:xfrm>
            <a:off x="995363" y="3400425"/>
            <a:ext cx="7258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65" name="Oval 25"/>
          <p:cNvSpPr>
            <a:spLocks noChangeArrowheads="1"/>
          </p:cNvSpPr>
          <p:nvPr/>
        </p:nvSpPr>
        <p:spPr bwMode="auto">
          <a:xfrm>
            <a:off x="5819775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66" name="Oval 26"/>
          <p:cNvSpPr>
            <a:spLocks noChangeArrowheads="1"/>
          </p:cNvSpPr>
          <p:nvPr/>
        </p:nvSpPr>
        <p:spPr bwMode="auto">
          <a:xfrm>
            <a:off x="4338638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67" name="Oval 27"/>
          <p:cNvSpPr>
            <a:spLocks noChangeArrowheads="1"/>
          </p:cNvSpPr>
          <p:nvPr/>
        </p:nvSpPr>
        <p:spPr bwMode="auto">
          <a:xfrm>
            <a:off x="6053138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68" name="Oval 28"/>
          <p:cNvSpPr>
            <a:spLocks noChangeArrowheads="1"/>
          </p:cNvSpPr>
          <p:nvPr/>
        </p:nvSpPr>
        <p:spPr bwMode="auto">
          <a:xfrm>
            <a:off x="1919288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69" name="Oval 29"/>
          <p:cNvSpPr>
            <a:spLocks noChangeArrowheads="1"/>
          </p:cNvSpPr>
          <p:nvPr/>
        </p:nvSpPr>
        <p:spPr bwMode="auto">
          <a:xfrm>
            <a:off x="3995738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70" name="Oval 30"/>
          <p:cNvSpPr>
            <a:spLocks noChangeArrowheads="1"/>
          </p:cNvSpPr>
          <p:nvPr/>
        </p:nvSpPr>
        <p:spPr bwMode="auto">
          <a:xfrm>
            <a:off x="1347788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71" name="Oval 31"/>
          <p:cNvSpPr>
            <a:spLocks noChangeArrowheads="1"/>
          </p:cNvSpPr>
          <p:nvPr/>
        </p:nvSpPr>
        <p:spPr bwMode="auto">
          <a:xfrm>
            <a:off x="6757988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72" name="Oval 32"/>
          <p:cNvSpPr>
            <a:spLocks noChangeArrowheads="1"/>
          </p:cNvSpPr>
          <p:nvPr/>
        </p:nvSpPr>
        <p:spPr bwMode="auto">
          <a:xfrm>
            <a:off x="4581525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73" name="Oval 33"/>
          <p:cNvSpPr>
            <a:spLocks noChangeArrowheads="1"/>
          </p:cNvSpPr>
          <p:nvPr/>
        </p:nvSpPr>
        <p:spPr bwMode="auto">
          <a:xfrm>
            <a:off x="6519863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74" name="Oval 34"/>
          <p:cNvSpPr>
            <a:spLocks noChangeArrowheads="1"/>
          </p:cNvSpPr>
          <p:nvPr/>
        </p:nvSpPr>
        <p:spPr bwMode="auto">
          <a:xfrm>
            <a:off x="2495550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75" name="Oval 35"/>
          <p:cNvSpPr>
            <a:spLocks noChangeArrowheads="1"/>
          </p:cNvSpPr>
          <p:nvPr/>
        </p:nvSpPr>
        <p:spPr bwMode="auto">
          <a:xfrm>
            <a:off x="3529013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76" name="Oval 36"/>
          <p:cNvSpPr>
            <a:spLocks noChangeArrowheads="1"/>
          </p:cNvSpPr>
          <p:nvPr/>
        </p:nvSpPr>
        <p:spPr bwMode="auto">
          <a:xfrm>
            <a:off x="3324225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77" name="Oval 37"/>
          <p:cNvSpPr>
            <a:spLocks noChangeArrowheads="1"/>
          </p:cNvSpPr>
          <p:nvPr/>
        </p:nvSpPr>
        <p:spPr bwMode="auto">
          <a:xfrm>
            <a:off x="3652838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78" name="Oval 38"/>
          <p:cNvSpPr>
            <a:spLocks noChangeArrowheads="1"/>
          </p:cNvSpPr>
          <p:nvPr/>
        </p:nvSpPr>
        <p:spPr bwMode="auto">
          <a:xfrm>
            <a:off x="5600700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79" name="Oval 39"/>
          <p:cNvSpPr>
            <a:spLocks noChangeArrowheads="1"/>
          </p:cNvSpPr>
          <p:nvPr/>
        </p:nvSpPr>
        <p:spPr bwMode="auto">
          <a:xfrm>
            <a:off x="2967038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80" name="Oval 40"/>
          <p:cNvSpPr>
            <a:spLocks noChangeArrowheads="1"/>
          </p:cNvSpPr>
          <p:nvPr/>
        </p:nvSpPr>
        <p:spPr bwMode="auto">
          <a:xfrm>
            <a:off x="3995738" y="2944813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81" name="Oval 41"/>
          <p:cNvSpPr>
            <a:spLocks noChangeArrowheads="1"/>
          </p:cNvSpPr>
          <p:nvPr/>
        </p:nvSpPr>
        <p:spPr bwMode="auto">
          <a:xfrm>
            <a:off x="4457700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82" name="Oval 42"/>
          <p:cNvSpPr>
            <a:spLocks noChangeArrowheads="1"/>
          </p:cNvSpPr>
          <p:nvPr/>
        </p:nvSpPr>
        <p:spPr bwMode="auto">
          <a:xfrm>
            <a:off x="3995738" y="276383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83" name="Oval 43"/>
          <p:cNvSpPr>
            <a:spLocks noChangeArrowheads="1"/>
          </p:cNvSpPr>
          <p:nvPr/>
        </p:nvSpPr>
        <p:spPr bwMode="auto">
          <a:xfrm>
            <a:off x="3652838" y="2944813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84" name="Oval 44"/>
          <p:cNvSpPr>
            <a:spLocks noChangeArrowheads="1"/>
          </p:cNvSpPr>
          <p:nvPr/>
        </p:nvSpPr>
        <p:spPr bwMode="auto">
          <a:xfrm>
            <a:off x="4114800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85" name="Oval 45"/>
          <p:cNvSpPr>
            <a:spLocks noChangeArrowheads="1"/>
          </p:cNvSpPr>
          <p:nvPr/>
        </p:nvSpPr>
        <p:spPr bwMode="auto">
          <a:xfrm>
            <a:off x="7315200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86" name="Oval 46"/>
          <p:cNvSpPr>
            <a:spLocks noChangeArrowheads="1"/>
          </p:cNvSpPr>
          <p:nvPr/>
        </p:nvSpPr>
        <p:spPr bwMode="auto">
          <a:xfrm>
            <a:off x="3876675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87" name="Oval 47"/>
          <p:cNvSpPr>
            <a:spLocks noChangeArrowheads="1"/>
          </p:cNvSpPr>
          <p:nvPr/>
        </p:nvSpPr>
        <p:spPr bwMode="auto">
          <a:xfrm>
            <a:off x="2495550" y="2944813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88" name="Oval 48"/>
          <p:cNvSpPr>
            <a:spLocks noChangeArrowheads="1"/>
          </p:cNvSpPr>
          <p:nvPr/>
        </p:nvSpPr>
        <p:spPr bwMode="auto">
          <a:xfrm>
            <a:off x="3200400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89" name="Oval 49"/>
          <p:cNvSpPr>
            <a:spLocks noChangeArrowheads="1"/>
          </p:cNvSpPr>
          <p:nvPr/>
        </p:nvSpPr>
        <p:spPr bwMode="auto">
          <a:xfrm>
            <a:off x="6519863" y="2944813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90" name="Oval 50"/>
          <p:cNvSpPr>
            <a:spLocks noChangeArrowheads="1"/>
          </p:cNvSpPr>
          <p:nvPr/>
        </p:nvSpPr>
        <p:spPr bwMode="auto">
          <a:xfrm>
            <a:off x="7443788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91" name="Oval 51"/>
          <p:cNvSpPr>
            <a:spLocks noChangeArrowheads="1"/>
          </p:cNvSpPr>
          <p:nvPr/>
        </p:nvSpPr>
        <p:spPr bwMode="auto">
          <a:xfrm>
            <a:off x="4229100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92" name="Oval 52"/>
          <p:cNvSpPr>
            <a:spLocks noChangeArrowheads="1"/>
          </p:cNvSpPr>
          <p:nvPr/>
        </p:nvSpPr>
        <p:spPr bwMode="auto">
          <a:xfrm>
            <a:off x="2852738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93" name="Oval 53"/>
          <p:cNvSpPr>
            <a:spLocks noChangeArrowheads="1"/>
          </p:cNvSpPr>
          <p:nvPr/>
        </p:nvSpPr>
        <p:spPr bwMode="auto">
          <a:xfrm>
            <a:off x="4583113" y="2944813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94" name="Oval 54"/>
          <p:cNvSpPr>
            <a:spLocks noChangeArrowheads="1"/>
          </p:cNvSpPr>
          <p:nvPr/>
        </p:nvSpPr>
        <p:spPr bwMode="auto">
          <a:xfrm>
            <a:off x="7896225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95" name="Oval 55"/>
          <p:cNvSpPr>
            <a:spLocks noChangeArrowheads="1"/>
          </p:cNvSpPr>
          <p:nvPr/>
        </p:nvSpPr>
        <p:spPr bwMode="auto">
          <a:xfrm>
            <a:off x="5153025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96" name="Oval 56"/>
          <p:cNvSpPr>
            <a:spLocks noChangeArrowheads="1"/>
          </p:cNvSpPr>
          <p:nvPr/>
        </p:nvSpPr>
        <p:spPr bwMode="auto">
          <a:xfrm>
            <a:off x="6519863" y="276383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97" name="Oval 57"/>
          <p:cNvSpPr>
            <a:spLocks noChangeArrowheads="1"/>
          </p:cNvSpPr>
          <p:nvPr/>
        </p:nvSpPr>
        <p:spPr bwMode="auto">
          <a:xfrm>
            <a:off x="5481638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98" name="Oval 58"/>
          <p:cNvSpPr>
            <a:spLocks noChangeArrowheads="1"/>
          </p:cNvSpPr>
          <p:nvPr/>
        </p:nvSpPr>
        <p:spPr bwMode="auto">
          <a:xfrm>
            <a:off x="3200400" y="2944813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099" name="Oval 59"/>
          <p:cNvSpPr>
            <a:spLocks noChangeArrowheads="1"/>
          </p:cNvSpPr>
          <p:nvPr/>
        </p:nvSpPr>
        <p:spPr bwMode="auto">
          <a:xfrm>
            <a:off x="4924425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00" name="Oval 60"/>
          <p:cNvSpPr>
            <a:spLocks noChangeArrowheads="1"/>
          </p:cNvSpPr>
          <p:nvPr/>
        </p:nvSpPr>
        <p:spPr bwMode="auto">
          <a:xfrm>
            <a:off x="3200400" y="276383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01" name="Oval 61"/>
          <p:cNvSpPr>
            <a:spLocks noChangeArrowheads="1"/>
          </p:cNvSpPr>
          <p:nvPr/>
        </p:nvSpPr>
        <p:spPr bwMode="auto">
          <a:xfrm>
            <a:off x="3527425" y="2944813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02" name="Oval 62"/>
          <p:cNvSpPr>
            <a:spLocks noChangeArrowheads="1"/>
          </p:cNvSpPr>
          <p:nvPr/>
        </p:nvSpPr>
        <p:spPr bwMode="auto">
          <a:xfrm>
            <a:off x="3324225" y="2944813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03" name="Oval 63"/>
          <p:cNvSpPr>
            <a:spLocks noChangeArrowheads="1"/>
          </p:cNvSpPr>
          <p:nvPr/>
        </p:nvSpPr>
        <p:spPr bwMode="auto">
          <a:xfrm>
            <a:off x="3081338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04" name="Oval 64"/>
          <p:cNvSpPr>
            <a:spLocks noChangeArrowheads="1"/>
          </p:cNvSpPr>
          <p:nvPr/>
        </p:nvSpPr>
        <p:spPr bwMode="auto">
          <a:xfrm>
            <a:off x="3876675" y="2944813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05" name="Oval 65"/>
          <p:cNvSpPr>
            <a:spLocks noChangeArrowheads="1"/>
          </p:cNvSpPr>
          <p:nvPr/>
        </p:nvSpPr>
        <p:spPr bwMode="auto">
          <a:xfrm>
            <a:off x="2495550" y="276383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06" name="Oval 66"/>
          <p:cNvSpPr>
            <a:spLocks noChangeArrowheads="1"/>
          </p:cNvSpPr>
          <p:nvPr/>
        </p:nvSpPr>
        <p:spPr bwMode="auto">
          <a:xfrm>
            <a:off x="4805363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07" name="Oval 67"/>
          <p:cNvSpPr>
            <a:spLocks noChangeArrowheads="1"/>
          </p:cNvSpPr>
          <p:nvPr/>
        </p:nvSpPr>
        <p:spPr bwMode="auto">
          <a:xfrm>
            <a:off x="6521450" y="257333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08" name="Oval 68"/>
          <p:cNvSpPr>
            <a:spLocks noChangeArrowheads="1"/>
          </p:cNvSpPr>
          <p:nvPr/>
        </p:nvSpPr>
        <p:spPr bwMode="auto">
          <a:xfrm>
            <a:off x="6977063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09" name="Oval 69"/>
          <p:cNvSpPr>
            <a:spLocks noChangeArrowheads="1"/>
          </p:cNvSpPr>
          <p:nvPr/>
        </p:nvSpPr>
        <p:spPr bwMode="auto">
          <a:xfrm>
            <a:off x="4457700" y="2944813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10" name="Oval 70"/>
          <p:cNvSpPr>
            <a:spLocks noChangeArrowheads="1"/>
          </p:cNvSpPr>
          <p:nvPr/>
        </p:nvSpPr>
        <p:spPr bwMode="auto">
          <a:xfrm>
            <a:off x="7443788" y="2944813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11" name="Oval 71"/>
          <p:cNvSpPr>
            <a:spLocks noChangeArrowheads="1"/>
          </p:cNvSpPr>
          <p:nvPr/>
        </p:nvSpPr>
        <p:spPr bwMode="auto">
          <a:xfrm>
            <a:off x="4457700" y="276383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12" name="Oval 72"/>
          <p:cNvSpPr>
            <a:spLocks noChangeArrowheads="1"/>
          </p:cNvSpPr>
          <p:nvPr/>
        </p:nvSpPr>
        <p:spPr bwMode="auto">
          <a:xfrm>
            <a:off x="3324225" y="276383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13" name="Oval 73"/>
          <p:cNvSpPr>
            <a:spLocks noChangeArrowheads="1"/>
          </p:cNvSpPr>
          <p:nvPr/>
        </p:nvSpPr>
        <p:spPr bwMode="auto">
          <a:xfrm>
            <a:off x="2495550" y="257333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14" name="Oval 74"/>
          <p:cNvSpPr>
            <a:spLocks noChangeArrowheads="1"/>
          </p:cNvSpPr>
          <p:nvPr/>
        </p:nvSpPr>
        <p:spPr bwMode="auto">
          <a:xfrm>
            <a:off x="3767138" y="3125788"/>
            <a:ext cx="79375" cy="79375"/>
          </a:xfrm>
          <a:prstGeom prst="ellipse">
            <a:avLst/>
          </a:prstGeom>
          <a:solidFill>
            <a:srgbClr val="66FFFF"/>
          </a:solidFill>
          <a:ln w="12700">
            <a:noFill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43115" name="Rectangle 75"/>
          <p:cNvSpPr>
            <a:spLocks noChangeArrowheads="1"/>
          </p:cNvSpPr>
          <p:nvPr/>
        </p:nvSpPr>
        <p:spPr bwMode="auto">
          <a:xfrm>
            <a:off x="688975" y="1111250"/>
            <a:ext cx="5511800" cy="56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Hudson Auto Repair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43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34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34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3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3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3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3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3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3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3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3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3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3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3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3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3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3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4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4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4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4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4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4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4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4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4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4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4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4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4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4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4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4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4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4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4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4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4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4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4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4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4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4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4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4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4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4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4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34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4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34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34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34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34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34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4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4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34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34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8000"/>
                            </p:stCondLst>
                            <p:childTnLst>
                              <p:par>
                                <p:cTn id="2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34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34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34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34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9000"/>
                            </p:stCondLst>
                            <p:childTnLst>
                              <p:par>
                                <p:cTn id="2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34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34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34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34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0000"/>
                            </p:stCondLst>
                            <p:childTnLst>
                              <p:par>
                                <p:cTn id="2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34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34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0500"/>
                            </p:stCondLst>
                            <p:childTnLst>
                              <p:par>
                                <p:cTn id="2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34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34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1000"/>
                            </p:stCondLst>
                            <p:childTnLst>
                              <p:par>
                                <p:cTn id="2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34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34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1500"/>
                            </p:stCondLst>
                            <p:childTnLst>
                              <p:par>
                                <p:cTn id="2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4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4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2000"/>
                            </p:stCondLst>
                            <p:childTnLst>
                              <p:par>
                                <p:cTn id="2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34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34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32500"/>
                            </p:stCondLst>
                            <p:childTnLst>
                              <p:par>
                                <p:cTn id="2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34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34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5" grpId="0" animBg="1"/>
      <p:bldP spid="343046" grpId="0" autoUpdateAnimBg="0"/>
      <p:bldP spid="343047" grpId="0" autoUpdateAnimBg="0"/>
      <p:bldP spid="343062" grpId="0" animBg="1" autoUpdateAnimBg="0"/>
      <p:bldP spid="343063" grpId="0" animBg="1"/>
      <p:bldP spid="343065" grpId="0" animBg="1"/>
      <p:bldP spid="343066" grpId="0" animBg="1"/>
      <p:bldP spid="343067" grpId="0" animBg="1"/>
      <p:bldP spid="343068" grpId="0" animBg="1"/>
      <p:bldP spid="343069" grpId="0" animBg="1"/>
      <p:bldP spid="343070" grpId="0" animBg="1"/>
      <p:bldP spid="343071" grpId="0" animBg="1"/>
      <p:bldP spid="343072" grpId="0" animBg="1"/>
      <p:bldP spid="343073" grpId="0" animBg="1"/>
      <p:bldP spid="343074" grpId="0" animBg="1"/>
      <p:bldP spid="343075" grpId="0" animBg="1"/>
      <p:bldP spid="343076" grpId="0" animBg="1"/>
      <p:bldP spid="343077" grpId="0" animBg="1"/>
      <p:bldP spid="343078" grpId="0" animBg="1"/>
      <p:bldP spid="343079" grpId="0" animBg="1"/>
      <p:bldP spid="343080" grpId="0" animBg="1"/>
      <p:bldP spid="343081" grpId="0" animBg="1"/>
      <p:bldP spid="343082" grpId="0" animBg="1"/>
      <p:bldP spid="343083" grpId="0" animBg="1"/>
      <p:bldP spid="343084" grpId="0" animBg="1"/>
      <p:bldP spid="343085" grpId="0" animBg="1"/>
      <p:bldP spid="343086" grpId="0" animBg="1"/>
      <p:bldP spid="343087" grpId="0" animBg="1"/>
      <p:bldP spid="343088" grpId="0" animBg="1"/>
      <p:bldP spid="343089" grpId="0" animBg="1"/>
      <p:bldP spid="343090" grpId="0" animBg="1"/>
      <p:bldP spid="343091" grpId="0" animBg="1"/>
      <p:bldP spid="343092" grpId="0" animBg="1"/>
      <p:bldP spid="343093" grpId="0" animBg="1"/>
      <p:bldP spid="343094" grpId="0" animBg="1"/>
      <p:bldP spid="343095" grpId="0" animBg="1"/>
      <p:bldP spid="343096" grpId="0" animBg="1"/>
      <p:bldP spid="343097" grpId="0" animBg="1"/>
      <p:bldP spid="343098" grpId="0" animBg="1"/>
      <p:bldP spid="343099" grpId="0" animBg="1"/>
      <p:bldP spid="343100" grpId="0" animBg="1"/>
      <p:bldP spid="343101" grpId="0" animBg="1"/>
      <p:bldP spid="343102" grpId="0" animBg="1"/>
      <p:bldP spid="343103" grpId="0" animBg="1"/>
      <p:bldP spid="343104" grpId="0" animBg="1"/>
      <p:bldP spid="343105" grpId="0" animBg="1"/>
      <p:bldP spid="343106" grpId="0" animBg="1"/>
      <p:bldP spid="343107" grpId="0" animBg="1"/>
      <p:bldP spid="343108" grpId="0" animBg="1"/>
      <p:bldP spid="343109" grpId="0" animBg="1"/>
      <p:bldP spid="343110" grpId="0" animBg="1"/>
      <p:bldP spid="343111" grpId="0" animBg="1"/>
      <p:bldP spid="343112" grpId="0" animBg="1"/>
      <p:bldP spid="343113" grpId="0" animBg="1"/>
      <p:bldP spid="3431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6050"/>
            <a:ext cx="7772400" cy="6238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Histogram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66750" y="1079500"/>
            <a:ext cx="706755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Another common graphical presentation of</a:t>
            </a:r>
          </a:p>
          <a:p>
            <a:pPr algn="l">
              <a:buClr>
                <a:srgbClr val="66FFFF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quantitative data is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histogram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666750" y="1936750"/>
            <a:ext cx="741045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The variable of interest is placed on the horizontal</a:t>
            </a:r>
          </a:p>
          <a:p>
            <a:pPr algn="l">
              <a:buClr>
                <a:srgbClr val="66FFFF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axis.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666750" y="2717800"/>
            <a:ext cx="763905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A rectangle is drawn above each class interval with</a:t>
            </a:r>
          </a:p>
          <a:p>
            <a:pPr algn="l">
              <a:buSzPct val="90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its height corresponding to the interval’s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</a:t>
            </a:r>
          </a:p>
          <a:p>
            <a:pPr algn="l">
              <a:buSzPct val="90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relative frequency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or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percent frequency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666750" y="3975100"/>
            <a:ext cx="76200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Unlike a bar graph, a histogram has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 natural</a:t>
            </a:r>
          </a:p>
          <a:p>
            <a:pPr algn="l">
              <a:buSzPct val="90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separation between rectangles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of adjacent classes.</a:t>
            </a: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 rot="5400000">
            <a:off x="504825" y="1282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 rot="5400000">
            <a:off x="504825" y="21399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 rot="5400000">
            <a:off x="504825" y="29400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 rot="5400000">
            <a:off x="504825" y="4197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utoUpdateAnimBg="0"/>
      <p:bldP spid="23557" grpId="0" autoUpdateAnimBg="0"/>
      <p:bldP spid="23558" grpId="0" autoUpdateAnimBg="0"/>
      <p:bldP spid="23559" grpId="0" autoUpdateAnimBg="0"/>
      <p:bldP spid="23561" grpId="0" animBg="1"/>
      <p:bldP spid="23562" grpId="0" animBg="1"/>
      <p:bldP spid="23563" grpId="0" animBg="1"/>
      <p:bldP spid="2356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Histogram</a:t>
            </a:r>
          </a:p>
        </p:txBody>
      </p:sp>
      <p:sp>
        <p:nvSpPr>
          <p:cNvPr id="72831" name="Rectangle 127"/>
          <p:cNvSpPr>
            <a:spLocks noChangeArrowheads="1"/>
          </p:cNvSpPr>
          <p:nvPr/>
        </p:nvSpPr>
        <p:spPr bwMode="auto">
          <a:xfrm>
            <a:off x="1062038" y="1549400"/>
            <a:ext cx="6932612" cy="4592638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" name="Group 128"/>
          <p:cNvGrpSpPr>
            <a:grpSpLocks/>
          </p:cNvGrpSpPr>
          <p:nvPr/>
        </p:nvGrpSpPr>
        <p:grpSpPr bwMode="auto">
          <a:xfrm>
            <a:off x="2549525" y="1817688"/>
            <a:ext cx="4203700" cy="3862387"/>
            <a:chOff x="1606" y="1049"/>
            <a:chExt cx="2648" cy="2433"/>
          </a:xfrm>
        </p:grpSpPr>
        <p:sp>
          <p:nvSpPr>
            <p:cNvPr id="72833" name="Line 129"/>
            <p:cNvSpPr>
              <a:spLocks noChangeShapeType="1"/>
            </p:cNvSpPr>
            <p:nvPr/>
          </p:nvSpPr>
          <p:spPr bwMode="auto">
            <a:xfrm>
              <a:off x="3814" y="1052"/>
              <a:ext cx="0" cy="242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34" name="Line 130"/>
            <p:cNvSpPr>
              <a:spLocks noChangeShapeType="1"/>
            </p:cNvSpPr>
            <p:nvPr/>
          </p:nvSpPr>
          <p:spPr bwMode="auto">
            <a:xfrm>
              <a:off x="3376" y="1056"/>
              <a:ext cx="0" cy="242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35" name="Line 131"/>
            <p:cNvSpPr>
              <a:spLocks noChangeShapeType="1"/>
            </p:cNvSpPr>
            <p:nvPr/>
          </p:nvSpPr>
          <p:spPr bwMode="auto">
            <a:xfrm>
              <a:off x="2932" y="1056"/>
              <a:ext cx="0" cy="242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36" name="Line 132"/>
            <p:cNvSpPr>
              <a:spLocks noChangeShapeType="1"/>
            </p:cNvSpPr>
            <p:nvPr/>
          </p:nvSpPr>
          <p:spPr bwMode="auto">
            <a:xfrm>
              <a:off x="2492" y="1056"/>
              <a:ext cx="0" cy="242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37" name="Line 133"/>
            <p:cNvSpPr>
              <a:spLocks noChangeShapeType="1"/>
            </p:cNvSpPr>
            <p:nvPr/>
          </p:nvSpPr>
          <p:spPr bwMode="auto">
            <a:xfrm>
              <a:off x="2050" y="1052"/>
              <a:ext cx="0" cy="242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38" name="Line 134"/>
            <p:cNvSpPr>
              <a:spLocks noChangeShapeType="1"/>
            </p:cNvSpPr>
            <p:nvPr/>
          </p:nvSpPr>
          <p:spPr bwMode="auto">
            <a:xfrm>
              <a:off x="1606" y="1049"/>
              <a:ext cx="0" cy="242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39" name="Line 135"/>
            <p:cNvSpPr>
              <a:spLocks noChangeShapeType="1"/>
            </p:cNvSpPr>
            <p:nvPr/>
          </p:nvSpPr>
          <p:spPr bwMode="auto">
            <a:xfrm>
              <a:off x="4254" y="1058"/>
              <a:ext cx="0" cy="242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3" name="Group 136"/>
          <p:cNvGrpSpPr>
            <a:grpSpLocks/>
          </p:cNvGrpSpPr>
          <p:nvPr/>
        </p:nvGrpSpPr>
        <p:grpSpPr bwMode="auto">
          <a:xfrm>
            <a:off x="2052638" y="1820863"/>
            <a:ext cx="4705350" cy="3444875"/>
            <a:chOff x="1305" y="1183"/>
            <a:chExt cx="3242" cy="2170"/>
          </a:xfrm>
        </p:grpSpPr>
        <p:sp>
          <p:nvSpPr>
            <p:cNvPr id="72841" name="Line 137"/>
            <p:cNvSpPr>
              <a:spLocks noChangeShapeType="1"/>
            </p:cNvSpPr>
            <p:nvPr/>
          </p:nvSpPr>
          <p:spPr bwMode="auto">
            <a:xfrm rot="5400000">
              <a:off x="2925" y="1733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42" name="Line 138"/>
            <p:cNvSpPr>
              <a:spLocks noChangeShapeType="1"/>
            </p:cNvSpPr>
            <p:nvPr/>
          </p:nvSpPr>
          <p:spPr bwMode="auto">
            <a:xfrm rot="5400000">
              <a:off x="2926" y="1205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43" name="Line 139"/>
            <p:cNvSpPr>
              <a:spLocks noChangeShapeType="1"/>
            </p:cNvSpPr>
            <p:nvPr/>
          </p:nvSpPr>
          <p:spPr bwMode="auto">
            <a:xfrm rot="5400000">
              <a:off x="2925" y="-437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44" name="Line 140"/>
            <p:cNvSpPr>
              <a:spLocks noChangeShapeType="1"/>
            </p:cNvSpPr>
            <p:nvPr/>
          </p:nvSpPr>
          <p:spPr bwMode="auto">
            <a:xfrm rot="5400000">
              <a:off x="2927" y="381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45" name="Line 141"/>
            <p:cNvSpPr>
              <a:spLocks noChangeShapeType="1"/>
            </p:cNvSpPr>
            <p:nvPr/>
          </p:nvSpPr>
          <p:spPr bwMode="auto">
            <a:xfrm rot="5400000">
              <a:off x="2927" y="657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46" name="Line 142"/>
            <p:cNvSpPr>
              <a:spLocks noChangeShapeType="1"/>
            </p:cNvSpPr>
            <p:nvPr/>
          </p:nvSpPr>
          <p:spPr bwMode="auto">
            <a:xfrm rot="5400000">
              <a:off x="2925" y="-173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47" name="Line 143"/>
            <p:cNvSpPr>
              <a:spLocks noChangeShapeType="1"/>
            </p:cNvSpPr>
            <p:nvPr/>
          </p:nvSpPr>
          <p:spPr bwMode="auto">
            <a:xfrm rot="5400000">
              <a:off x="2925" y="103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48" name="Line 144"/>
            <p:cNvSpPr>
              <a:spLocks noChangeShapeType="1"/>
            </p:cNvSpPr>
            <p:nvPr/>
          </p:nvSpPr>
          <p:spPr bwMode="auto">
            <a:xfrm rot="5400000">
              <a:off x="2927" y="945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49" name="Line 145"/>
            <p:cNvSpPr>
              <a:spLocks noChangeShapeType="1"/>
            </p:cNvSpPr>
            <p:nvPr/>
          </p:nvSpPr>
          <p:spPr bwMode="auto">
            <a:xfrm rot="5400000">
              <a:off x="2926" y="1481"/>
              <a:ext cx="0" cy="324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4" name="Group 146"/>
          <p:cNvGrpSpPr>
            <a:grpSpLocks/>
          </p:cNvGrpSpPr>
          <p:nvPr/>
        </p:nvGrpSpPr>
        <p:grpSpPr bwMode="auto">
          <a:xfrm>
            <a:off x="1954213" y="1820863"/>
            <a:ext cx="207962" cy="3444875"/>
            <a:chOff x="1063" y="1207"/>
            <a:chExt cx="131" cy="2170"/>
          </a:xfrm>
        </p:grpSpPr>
        <p:sp>
          <p:nvSpPr>
            <p:cNvPr id="72851" name="Line 147"/>
            <p:cNvSpPr>
              <a:spLocks noChangeShapeType="1"/>
            </p:cNvSpPr>
            <p:nvPr/>
          </p:nvSpPr>
          <p:spPr bwMode="auto">
            <a:xfrm>
              <a:off x="1066" y="3377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2" name="Line 148"/>
            <p:cNvSpPr>
              <a:spLocks noChangeShapeType="1"/>
            </p:cNvSpPr>
            <p:nvPr/>
          </p:nvSpPr>
          <p:spPr bwMode="auto">
            <a:xfrm>
              <a:off x="1066" y="3125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3" name="Line 149"/>
            <p:cNvSpPr>
              <a:spLocks noChangeShapeType="1"/>
            </p:cNvSpPr>
            <p:nvPr/>
          </p:nvSpPr>
          <p:spPr bwMode="auto">
            <a:xfrm>
              <a:off x="1066" y="2849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4" name="Line 150"/>
            <p:cNvSpPr>
              <a:spLocks noChangeShapeType="1"/>
            </p:cNvSpPr>
            <p:nvPr/>
          </p:nvSpPr>
          <p:spPr bwMode="auto">
            <a:xfrm>
              <a:off x="1066" y="2585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5" name="Line 151"/>
            <p:cNvSpPr>
              <a:spLocks noChangeShapeType="1"/>
            </p:cNvSpPr>
            <p:nvPr/>
          </p:nvSpPr>
          <p:spPr bwMode="auto">
            <a:xfrm>
              <a:off x="1066" y="2302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6" name="Line 152"/>
            <p:cNvSpPr>
              <a:spLocks noChangeShapeType="1"/>
            </p:cNvSpPr>
            <p:nvPr/>
          </p:nvSpPr>
          <p:spPr bwMode="auto">
            <a:xfrm>
              <a:off x="1066" y="2023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7" name="Line 153"/>
            <p:cNvSpPr>
              <a:spLocks noChangeShapeType="1"/>
            </p:cNvSpPr>
            <p:nvPr/>
          </p:nvSpPr>
          <p:spPr bwMode="auto">
            <a:xfrm>
              <a:off x="1066" y="1747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8" name="Line 154"/>
            <p:cNvSpPr>
              <a:spLocks noChangeShapeType="1"/>
            </p:cNvSpPr>
            <p:nvPr/>
          </p:nvSpPr>
          <p:spPr bwMode="auto">
            <a:xfrm>
              <a:off x="1063" y="1471"/>
              <a:ext cx="1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59" name="Line 155"/>
            <p:cNvSpPr>
              <a:spLocks noChangeShapeType="1"/>
            </p:cNvSpPr>
            <p:nvPr/>
          </p:nvSpPr>
          <p:spPr bwMode="auto">
            <a:xfrm>
              <a:off x="1066" y="1207"/>
              <a:ext cx="1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5" name="Group 156"/>
          <p:cNvGrpSpPr>
            <a:grpSpLocks/>
          </p:cNvGrpSpPr>
          <p:nvPr/>
        </p:nvGrpSpPr>
        <p:grpSpPr bwMode="auto">
          <a:xfrm>
            <a:off x="1539875" y="1614488"/>
            <a:ext cx="442913" cy="3844925"/>
            <a:chOff x="982" y="1053"/>
            <a:chExt cx="279" cy="2422"/>
          </a:xfrm>
        </p:grpSpPr>
        <p:sp>
          <p:nvSpPr>
            <p:cNvPr id="72861" name="Rectangle 157"/>
            <p:cNvSpPr>
              <a:spLocks noChangeArrowheads="1"/>
            </p:cNvSpPr>
            <p:nvPr/>
          </p:nvSpPr>
          <p:spPr bwMode="auto">
            <a:xfrm>
              <a:off x="1075" y="3246"/>
              <a:ext cx="18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2</a:t>
              </a:r>
            </a:p>
          </p:txBody>
        </p:sp>
        <p:sp>
          <p:nvSpPr>
            <p:cNvPr id="72862" name="Rectangle 158"/>
            <p:cNvSpPr>
              <a:spLocks noChangeArrowheads="1"/>
            </p:cNvSpPr>
            <p:nvPr/>
          </p:nvSpPr>
          <p:spPr bwMode="auto">
            <a:xfrm>
              <a:off x="1075" y="2993"/>
              <a:ext cx="18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4</a:t>
              </a:r>
            </a:p>
          </p:txBody>
        </p:sp>
        <p:sp>
          <p:nvSpPr>
            <p:cNvPr id="72863" name="Rectangle 159"/>
            <p:cNvSpPr>
              <a:spLocks noChangeArrowheads="1"/>
            </p:cNvSpPr>
            <p:nvPr/>
          </p:nvSpPr>
          <p:spPr bwMode="auto">
            <a:xfrm>
              <a:off x="1075" y="2717"/>
              <a:ext cx="18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6</a:t>
              </a:r>
            </a:p>
          </p:txBody>
        </p:sp>
        <p:sp>
          <p:nvSpPr>
            <p:cNvPr id="72864" name="Rectangle 160"/>
            <p:cNvSpPr>
              <a:spLocks noChangeArrowheads="1"/>
            </p:cNvSpPr>
            <p:nvPr/>
          </p:nvSpPr>
          <p:spPr bwMode="auto">
            <a:xfrm>
              <a:off x="1075" y="2442"/>
              <a:ext cx="186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8</a:t>
              </a:r>
            </a:p>
          </p:txBody>
        </p:sp>
        <p:sp>
          <p:nvSpPr>
            <p:cNvPr id="72865" name="Rectangle 161"/>
            <p:cNvSpPr>
              <a:spLocks noChangeArrowheads="1"/>
            </p:cNvSpPr>
            <p:nvPr/>
          </p:nvSpPr>
          <p:spPr bwMode="auto">
            <a:xfrm>
              <a:off x="982" y="2166"/>
              <a:ext cx="2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10</a:t>
              </a:r>
            </a:p>
          </p:txBody>
        </p:sp>
        <p:sp>
          <p:nvSpPr>
            <p:cNvPr id="72866" name="Rectangle 162"/>
            <p:cNvSpPr>
              <a:spLocks noChangeArrowheads="1"/>
            </p:cNvSpPr>
            <p:nvPr/>
          </p:nvSpPr>
          <p:spPr bwMode="auto">
            <a:xfrm>
              <a:off x="982" y="1880"/>
              <a:ext cx="2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12</a:t>
              </a:r>
            </a:p>
          </p:txBody>
        </p:sp>
        <p:sp>
          <p:nvSpPr>
            <p:cNvPr id="72867" name="Rectangle 163"/>
            <p:cNvSpPr>
              <a:spLocks noChangeArrowheads="1"/>
            </p:cNvSpPr>
            <p:nvPr/>
          </p:nvSpPr>
          <p:spPr bwMode="auto">
            <a:xfrm>
              <a:off x="982" y="1604"/>
              <a:ext cx="2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14</a:t>
              </a:r>
            </a:p>
          </p:txBody>
        </p:sp>
        <p:sp>
          <p:nvSpPr>
            <p:cNvPr id="72868" name="Rectangle 164"/>
            <p:cNvSpPr>
              <a:spLocks noChangeArrowheads="1"/>
            </p:cNvSpPr>
            <p:nvPr/>
          </p:nvSpPr>
          <p:spPr bwMode="auto">
            <a:xfrm>
              <a:off x="982" y="1329"/>
              <a:ext cx="2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16</a:t>
              </a:r>
            </a:p>
          </p:txBody>
        </p:sp>
        <p:sp>
          <p:nvSpPr>
            <p:cNvPr id="72869" name="Rectangle 165"/>
            <p:cNvSpPr>
              <a:spLocks noChangeArrowheads="1"/>
            </p:cNvSpPr>
            <p:nvPr/>
          </p:nvSpPr>
          <p:spPr bwMode="auto">
            <a:xfrm>
              <a:off x="993" y="1053"/>
              <a:ext cx="258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18</a:t>
              </a:r>
            </a:p>
          </p:txBody>
        </p:sp>
      </p:grpSp>
      <p:sp>
        <p:nvSpPr>
          <p:cNvPr id="72870" name="Rectangle 166"/>
          <p:cNvSpPr>
            <a:spLocks noChangeArrowheads="1"/>
          </p:cNvSpPr>
          <p:nvPr/>
        </p:nvSpPr>
        <p:spPr bwMode="auto">
          <a:xfrm>
            <a:off x="6905625" y="5354638"/>
            <a:ext cx="1062038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b="1" dirty="0">
                <a:effectLst/>
                <a:latin typeface="Book Antiqua" pitchFamily="18" charset="0"/>
              </a:rPr>
              <a:t>  Parts</a:t>
            </a:r>
          </a:p>
          <a:p>
            <a:pPr algn="l">
              <a:defRPr/>
            </a:pPr>
            <a:r>
              <a:rPr lang="en-US" sz="2000" b="1" dirty="0">
                <a:effectLst/>
                <a:latin typeface="Book Antiqua" pitchFamily="18" charset="0"/>
              </a:rPr>
              <a:t>Cost ($)</a:t>
            </a:r>
          </a:p>
        </p:txBody>
      </p:sp>
      <p:sp>
        <p:nvSpPr>
          <p:cNvPr id="72871" name="Line 167"/>
          <p:cNvSpPr>
            <a:spLocks noChangeShapeType="1"/>
          </p:cNvSpPr>
          <p:nvPr/>
        </p:nvSpPr>
        <p:spPr bwMode="auto">
          <a:xfrm flipV="1">
            <a:off x="2058988" y="1817688"/>
            <a:ext cx="0" cy="388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2872" name="Rectangle 168"/>
          <p:cNvSpPr>
            <a:spLocks noChangeArrowheads="1"/>
          </p:cNvSpPr>
          <p:nvPr/>
        </p:nvSpPr>
        <p:spPr bwMode="auto">
          <a:xfrm>
            <a:off x="2554288" y="5276850"/>
            <a:ext cx="701675" cy="42545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2873" name="Rectangle 169"/>
          <p:cNvSpPr>
            <a:spLocks noChangeArrowheads="1"/>
          </p:cNvSpPr>
          <p:nvPr/>
        </p:nvSpPr>
        <p:spPr bwMode="auto">
          <a:xfrm>
            <a:off x="3254375" y="2906713"/>
            <a:ext cx="703263" cy="2795587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2874" name="Rectangle 170"/>
          <p:cNvSpPr>
            <a:spLocks noChangeArrowheads="1"/>
          </p:cNvSpPr>
          <p:nvPr/>
        </p:nvSpPr>
        <p:spPr bwMode="auto">
          <a:xfrm>
            <a:off x="3957638" y="2238375"/>
            <a:ext cx="701675" cy="347186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2875" name="Rectangle 171"/>
          <p:cNvSpPr>
            <a:spLocks noChangeArrowheads="1"/>
          </p:cNvSpPr>
          <p:nvPr/>
        </p:nvSpPr>
        <p:spPr bwMode="auto">
          <a:xfrm>
            <a:off x="4659313" y="4246563"/>
            <a:ext cx="703262" cy="1463675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2876" name="Rectangle 172"/>
          <p:cNvSpPr>
            <a:spLocks noChangeArrowheads="1"/>
          </p:cNvSpPr>
          <p:nvPr/>
        </p:nvSpPr>
        <p:spPr bwMode="auto">
          <a:xfrm>
            <a:off x="5356225" y="4246563"/>
            <a:ext cx="703263" cy="1463675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2877" name="Rectangle 173"/>
          <p:cNvSpPr>
            <a:spLocks noChangeArrowheads="1"/>
          </p:cNvSpPr>
          <p:nvPr/>
        </p:nvSpPr>
        <p:spPr bwMode="auto">
          <a:xfrm rot="16200000">
            <a:off x="623093" y="3393282"/>
            <a:ext cx="13954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b="1" dirty="0">
                <a:effectLst/>
                <a:latin typeface="Book Antiqua" pitchFamily="18" charset="0"/>
              </a:rPr>
              <a:t>Frequency</a:t>
            </a:r>
          </a:p>
        </p:txBody>
      </p:sp>
      <p:sp>
        <p:nvSpPr>
          <p:cNvPr id="72878" name="Rectangle 174"/>
          <p:cNvSpPr>
            <a:spLocks noChangeArrowheads="1"/>
          </p:cNvSpPr>
          <p:nvPr/>
        </p:nvSpPr>
        <p:spPr bwMode="auto">
          <a:xfrm>
            <a:off x="6059488" y="4664075"/>
            <a:ext cx="693737" cy="104616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2879" name="Rectangle 175"/>
          <p:cNvSpPr>
            <a:spLocks noChangeArrowheads="1"/>
          </p:cNvSpPr>
          <p:nvPr/>
        </p:nvSpPr>
        <p:spPr bwMode="auto">
          <a:xfrm>
            <a:off x="2516188" y="5741988"/>
            <a:ext cx="4376737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1800" dirty="0">
                <a:effectLst/>
                <a:latin typeface="Book Antiqua" pitchFamily="18" charset="0"/>
              </a:rPr>
              <a:t>50</a:t>
            </a:r>
            <a:r>
              <a:rPr lang="en-US" sz="1800" dirty="0">
                <a:effectLst/>
                <a:latin typeface="Symbol" pitchFamily="18" charset="2"/>
              </a:rPr>
              <a:t>-</a:t>
            </a:r>
            <a:r>
              <a:rPr lang="en-US" sz="1800" dirty="0">
                <a:effectLst/>
                <a:latin typeface="Book Antiqua" pitchFamily="18" charset="0"/>
              </a:rPr>
              <a:t>59  60</a:t>
            </a:r>
            <a:r>
              <a:rPr lang="en-US" sz="1800" dirty="0">
                <a:effectLst/>
                <a:latin typeface="Symbol" pitchFamily="18" charset="2"/>
              </a:rPr>
              <a:t>-</a:t>
            </a:r>
            <a:r>
              <a:rPr lang="en-US" sz="1800" dirty="0">
                <a:effectLst/>
                <a:latin typeface="Book Antiqua" pitchFamily="18" charset="0"/>
              </a:rPr>
              <a:t>69  70</a:t>
            </a:r>
            <a:r>
              <a:rPr lang="en-US" sz="1800" dirty="0">
                <a:effectLst/>
                <a:latin typeface="Symbol" pitchFamily="18" charset="2"/>
              </a:rPr>
              <a:t>-</a:t>
            </a:r>
            <a:r>
              <a:rPr lang="en-US" sz="1800" dirty="0">
                <a:effectLst/>
                <a:latin typeface="Book Antiqua" pitchFamily="18" charset="0"/>
              </a:rPr>
              <a:t>79 </a:t>
            </a:r>
            <a:r>
              <a:rPr lang="en-US" sz="1200" dirty="0">
                <a:effectLst/>
                <a:latin typeface="Book Antiqua" pitchFamily="18" charset="0"/>
              </a:rPr>
              <a:t> </a:t>
            </a:r>
            <a:r>
              <a:rPr lang="en-US" sz="800" dirty="0">
                <a:effectLst/>
                <a:latin typeface="Book Antiqua" pitchFamily="18" charset="0"/>
              </a:rPr>
              <a:t> </a:t>
            </a:r>
            <a:r>
              <a:rPr lang="en-US" sz="1800" dirty="0">
                <a:effectLst/>
                <a:latin typeface="Book Antiqua" pitchFamily="18" charset="0"/>
              </a:rPr>
              <a:t>80</a:t>
            </a:r>
            <a:r>
              <a:rPr lang="en-US" sz="1800" dirty="0">
                <a:effectLst/>
                <a:latin typeface="Symbol" pitchFamily="18" charset="2"/>
              </a:rPr>
              <a:t>-</a:t>
            </a:r>
            <a:r>
              <a:rPr lang="en-US" sz="1800" dirty="0">
                <a:effectLst/>
                <a:latin typeface="Book Antiqua" pitchFamily="18" charset="0"/>
              </a:rPr>
              <a:t>89  90</a:t>
            </a:r>
            <a:r>
              <a:rPr lang="en-US" sz="1800" dirty="0">
                <a:effectLst/>
                <a:latin typeface="Symbol" pitchFamily="18" charset="2"/>
              </a:rPr>
              <a:t>-</a:t>
            </a:r>
            <a:r>
              <a:rPr lang="en-US" sz="1800" dirty="0">
                <a:effectLst/>
                <a:latin typeface="Book Antiqua" pitchFamily="18" charset="0"/>
              </a:rPr>
              <a:t>99 100-110</a:t>
            </a:r>
          </a:p>
        </p:txBody>
      </p:sp>
      <p:sp>
        <p:nvSpPr>
          <p:cNvPr id="72880" name="AutoShape 176"/>
          <p:cNvSpPr>
            <a:spLocks noChangeArrowheads="1"/>
          </p:cNvSpPr>
          <p:nvPr/>
        </p:nvSpPr>
        <p:spPr bwMode="auto">
          <a:xfrm rot="5400000">
            <a:off x="809625" y="37465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6" name="Group 177"/>
          <p:cNvGrpSpPr>
            <a:grpSpLocks/>
          </p:cNvGrpSpPr>
          <p:nvPr/>
        </p:nvGrpSpPr>
        <p:grpSpPr bwMode="auto">
          <a:xfrm>
            <a:off x="2047875" y="5575300"/>
            <a:ext cx="4830763" cy="285750"/>
            <a:chOff x="1122" y="3548"/>
            <a:chExt cx="3435" cy="180"/>
          </a:xfrm>
        </p:grpSpPr>
        <p:sp>
          <p:nvSpPr>
            <p:cNvPr id="72882" name="Line 178"/>
            <p:cNvSpPr>
              <a:spLocks noChangeShapeType="1"/>
            </p:cNvSpPr>
            <p:nvPr/>
          </p:nvSpPr>
          <p:spPr bwMode="auto">
            <a:xfrm>
              <a:off x="1273" y="3629"/>
              <a:ext cx="32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83" name="Line 179"/>
            <p:cNvSpPr>
              <a:spLocks noChangeShapeType="1"/>
            </p:cNvSpPr>
            <p:nvPr/>
          </p:nvSpPr>
          <p:spPr bwMode="auto">
            <a:xfrm flipV="1">
              <a:off x="1178" y="3548"/>
              <a:ext cx="50" cy="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84" name="Line 180"/>
            <p:cNvSpPr>
              <a:spLocks noChangeShapeType="1"/>
            </p:cNvSpPr>
            <p:nvPr/>
          </p:nvSpPr>
          <p:spPr bwMode="auto">
            <a:xfrm>
              <a:off x="1228" y="3553"/>
              <a:ext cx="0" cy="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85" name="Line 181"/>
            <p:cNvSpPr>
              <a:spLocks noChangeShapeType="1"/>
            </p:cNvSpPr>
            <p:nvPr/>
          </p:nvSpPr>
          <p:spPr bwMode="auto">
            <a:xfrm flipV="1">
              <a:off x="1226" y="3625"/>
              <a:ext cx="51" cy="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2886" name="Line 182"/>
            <p:cNvSpPr>
              <a:spLocks noChangeShapeType="1"/>
            </p:cNvSpPr>
            <p:nvPr/>
          </p:nvSpPr>
          <p:spPr bwMode="auto">
            <a:xfrm>
              <a:off x="1122" y="3636"/>
              <a:ext cx="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72887" name="Rectangle 183"/>
          <p:cNvSpPr>
            <a:spLocks noChangeArrowheads="1"/>
          </p:cNvSpPr>
          <p:nvPr/>
        </p:nvSpPr>
        <p:spPr bwMode="auto">
          <a:xfrm>
            <a:off x="4857750" y="1663700"/>
            <a:ext cx="2990850" cy="476250"/>
          </a:xfrm>
          <a:prstGeom prst="rect">
            <a:avLst/>
          </a:prstGeom>
          <a:gradFill flip="none" rotWithShape="1">
            <a:gsLst>
              <a:gs pos="0">
                <a:srgbClr val="345400"/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Tune-up Parts Cost</a:t>
            </a:r>
          </a:p>
        </p:txBody>
      </p:sp>
      <p:sp>
        <p:nvSpPr>
          <p:cNvPr id="72888" name="Rectangle 184"/>
          <p:cNvSpPr>
            <a:spLocks noChangeArrowheads="1"/>
          </p:cNvSpPr>
          <p:nvPr/>
        </p:nvSpPr>
        <p:spPr bwMode="auto">
          <a:xfrm>
            <a:off x="688975" y="1111250"/>
            <a:ext cx="5511800" cy="56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Hudson Auto Repair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28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7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7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2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3" dur="500"/>
                                        <p:tgtEl>
                                          <p:spTgt spid="7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7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7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7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7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7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7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31" grpId="0" animBg="1"/>
      <p:bldP spid="72870" grpId="0" autoUpdateAnimBg="0"/>
      <p:bldP spid="72872" grpId="0" animBg="1"/>
      <p:bldP spid="72873" grpId="0" animBg="1"/>
      <p:bldP spid="72874" grpId="0" animBg="1"/>
      <p:bldP spid="72875" grpId="0" animBg="1"/>
      <p:bldP spid="72876" grpId="0" animBg="1"/>
      <p:bldP spid="72877" grpId="0" autoUpdateAnimBg="0"/>
      <p:bldP spid="72878" grpId="0" animBg="1"/>
      <p:bldP spid="72879" grpId="0" autoUpdateAnimBg="0"/>
      <p:bldP spid="72880" grpId="0" animBg="1"/>
      <p:bldP spid="72887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1412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Excel’s Chart Tools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 Construct a Histogram</a:t>
            </a: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762000" y="1206500"/>
            <a:ext cx="7581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5800" y="1320800"/>
            <a:ext cx="51244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1.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Select cells C2:D7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800" y="1758950"/>
            <a:ext cx="554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2.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Click the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Insert 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tab on the Ribbon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85800" y="2535238"/>
            <a:ext cx="76581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4.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When the list of column chart subtypes appears: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Go to the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2-D Column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section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Click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Clustered Column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(the leftmost chart)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4324350" y="5168900"/>
            <a:ext cx="2400300" cy="552450"/>
            <a:chOff x="2724" y="3168"/>
            <a:chExt cx="1512" cy="348"/>
          </a:xfrm>
        </p:grpSpPr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3972" y="3348"/>
              <a:ext cx="264" cy="0"/>
            </a:xfrm>
            <a:prstGeom prst="line">
              <a:avLst/>
            </a:prstGeom>
            <a:noFill/>
            <a:ln w="12700">
              <a:solidFill>
                <a:srgbClr val="66FFFF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2724" y="3168"/>
              <a:ext cx="1236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sz="2400">
                  <a:solidFill>
                    <a:srgbClr val="66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… continued</a:t>
              </a:r>
            </a:p>
          </p:txBody>
        </p:sp>
      </p:grpSp>
      <p:sp>
        <p:nvSpPr>
          <p:cNvPr id="10" name="AutoShape 11"/>
          <p:cNvSpPr>
            <a:spLocks noChangeArrowheads="1"/>
          </p:cNvSpPr>
          <p:nvPr/>
        </p:nvSpPr>
        <p:spPr bwMode="auto">
          <a:xfrm rot="5400000">
            <a:off x="457200" y="15049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5400000">
            <a:off x="457200" y="1905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5400000">
            <a:off x="457200" y="27765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95325" y="2197100"/>
            <a:ext cx="554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3.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In the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Charts 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group, click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Column</a:t>
            </a: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 rot="5400000">
            <a:off x="466725" y="23431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695325" y="3744913"/>
            <a:ext cx="7658100" cy="144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5.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In the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Chart Layouts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group, click the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More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 button (the downward pointing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arrow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with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 a line over it) to display all the options</a:t>
            </a:r>
            <a:endParaRPr lang="en-US" sz="2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 rot="5400000">
            <a:off x="466725" y="398621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8991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10" grpId="0" animBg="1"/>
      <p:bldP spid="11" grpId="0" animBg="1"/>
      <p:bldP spid="12" grpId="0" animBg="1"/>
      <p:bldP spid="13" grpId="0" autoUpdateAnimBg="0"/>
      <p:bldP spid="14" grpId="0" animBg="1"/>
      <p:bldP spid="15" grpId="0" autoUpdateAnimBg="0"/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1412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Excel’s Chart Tools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 Construct a Histogram</a:t>
            </a: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762000" y="1206500"/>
            <a:ext cx="7581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685800" y="1320800"/>
            <a:ext cx="51244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6.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Choose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Layout 8</a:t>
            </a: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685800" y="1758950"/>
            <a:ext cx="74739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7.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Select the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Chart Title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and replace it with </a:t>
            </a:r>
          </a:p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Tune-up Parts Cost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685800" y="3506788"/>
            <a:ext cx="79343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9.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Select the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Vertical (Value) Axis Title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and replace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 it with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</a:t>
            </a: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 rot="5400000">
            <a:off x="457200" y="15049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19"/>
          <p:cNvSpPr>
            <a:spLocks noChangeArrowheads="1"/>
          </p:cNvSpPr>
          <p:nvPr/>
        </p:nvSpPr>
        <p:spPr bwMode="auto">
          <a:xfrm rot="5400000">
            <a:off x="457200" y="1905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 rot="5400000">
            <a:off x="457200" y="37623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695325" y="2682875"/>
            <a:ext cx="7967663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Step 8.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Select the 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Horizontal (Category) Axis Title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and</a:t>
            </a:r>
          </a:p>
          <a:p>
            <a:pPr algn="l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 replace it with</a:t>
            </a: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Parts Cost ($)</a:t>
            </a:r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auto">
          <a:xfrm rot="5400000">
            <a:off x="466725" y="28289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408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nimBg="1"/>
      <p:bldP spid="8" grpId="0" animBg="1"/>
      <p:bldP spid="9" grpId="0" animBg="1"/>
      <p:bldP spid="10" grpId="0" autoUpdateAnimBg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762000" y="3319463"/>
            <a:ext cx="7567613" cy="2619375"/>
            <a:chOff x="480" y="2091"/>
            <a:chExt cx="4767" cy="165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480" y="2091"/>
              <a:ext cx="4767" cy="1650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algn="l">
                <a:spcBef>
                  <a:spcPct val="20000"/>
                </a:spcBef>
                <a:buClr>
                  <a:srgbClr val="66FFFF"/>
                </a:buClr>
                <a:buSzPct val="75000"/>
                <a:buFont typeface="Monotype Sorts" pitchFamily="2" charset="2"/>
                <a:buNone/>
                <a:tabLst>
                  <a:tab pos="2628900" algn="l"/>
                  <a:tab pos="5143500" algn="l"/>
                </a:tabLst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</a:t>
              </a:r>
            </a:p>
          </p:txBody>
        </p:sp>
        <p:sp>
          <p:nvSpPr>
            <p:cNvPr id="8197" name="Line 5"/>
            <p:cNvSpPr>
              <a:spLocks noChangeShapeType="1"/>
            </p:cNvSpPr>
            <p:nvPr/>
          </p:nvSpPr>
          <p:spPr bwMode="auto">
            <a:xfrm>
              <a:off x="495" y="2336"/>
              <a:ext cx="4752" cy="0"/>
            </a:xfrm>
            <a:prstGeom prst="line">
              <a:avLst/>
            </a:prstGeom>
            <a:noFill/>
            <a:ln w="31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495" y="2567"/>
              <a:ext cx="4752" cy="0"/>
            </a:xfrm>
            <a:prstGeom prst="line">
              <a:avLst/>
            </a:prstGeom>
            <a:noFill/>
            <a:ln w="31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>
              <a:off x="495" y="2807"/>
              <a:ext cx="4752" cy="0"/>
            </a:xfrm>
            <a:prstGeom prst="line">
              <a:avLst/>
            </a:prstGeom>
            <a:noFill/>
            <a:ln w="31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495" y="3038"/>
              <a:ext cx="4752" cy="0"/>
            </a:xfrm>
            <a:prstGeom prst="line">
              <a:avLst/>
            </a:prstGeom>
            <a:noFill/>
            <a:ln w="31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495" y="3270"/>
              <a:ext cx="4752" cy="0"/>
            </a:xfrm>
            <a:prstGeom prst="line">
              <a:avLst/>
            </a:prstGeom>
            <a:noFill/>
            <a:ln w="31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>
              <a:off x="495" y="3501"/>
              <a:ext cx="4752" cy="0"/>
            </a:xfrm>
            <a:prstGeom prst="line">
              <a:avLst/>
            </a:prstGeom>
            <a:noFill/>
            <a:ln w="31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>
              <a:off x="2055" y="2093"/>
              <a:ext cx="0" cy="1646"/>
            </a:xfrm>
            <a:prstGeom prst="line">
              <a:avLst/>
            </a:prstGeom>
            <a:noFill/>
            <a:ln w="31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>
              <a:off x="3651" y="2093"/>
              <a:ext cx="0" cy="1646"/>
            </a:xfrm>
            <a:prstGeom prst="line">
              <a:avLst/>
            </a:prstGeom>
            <a:noFill/>
            <a:ln w="31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1581150"/>
            <a:ext cx="8153400" cy="1844675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685800" algn="l"/>
                <a:tab pos="3028950" algn="l"/>
                <a:tab pos="5372100" algn="l"/>
              </a:tabLst>
              <a:defRPr/>
            </a:pPr>
            <a:r>
              <a:rPr lang="en-US" dirty="0" smtClean="0"/>
              <a:t>	Guests staying at Marada Inn were asked to rate the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685800" algn="l"/>
                <a:tab pos="3028950" algn="l"/>
                <a:tab pos="5372100" algn="l"/>
              </a:tabLst>
              <a:defRPr/>
            </a:pPr>
            <a:r>
              <a:rPr lang="en-US" dirty="0" smtClean="0"/>
              <a:t>quality of their accommodations as being </a:t>
            </a:r>
            <a:r>
              <a:rPr lang="en-US" b="1" i="1" dirty="0" smtClean="0"/>
              <a:t>excellent</a:t>
            </a:r>
            <a:r>
              <a:rPr lang="en-US" dirty="0" smtClean="0"/>
              <a:t>,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685800" algn="l"/>
                <a:tab pos="3028950" algn="l"/>
                <a:tab pos="5372100" algn="l"/>
              </a:tabLst>
              <a:defRPr/>
            </a:pPr>
            <a:r>
              <a:rPr lang="en-US" b="1" i="1" dirty="0" smtClean="0"/>
              <a:t>above average</a:t>
            </a:r>
            <a:r>
              <a:rPr lang="en-US" dirty="0" smtClean="0"/>
              <a:t>, </a:t>
            </a:r>
            <a:r>
              <a:rPr lang="en-US" b="1" i="1" dirty="0" smtClean="0"/>
              <a:t>average</a:t>
            </a:r>
            <a:r>
              <a:rPr lang="en-US" dirty="0" smtClean="0"/>
              <a:t>, </a:t>
            </a:r>
            <a:r>
              <a:rPr lang="en-US" b="1" i="1" dirty="0" smtClean="0"/>
              <a:t>below average</a:t>
            </a:r>
            <a:r>
              <a:rPr lang="en-US" dirty="0" smtClean="0"/>
              <a:t>, or </a:t>
            </a:r>
            <a:r>
              <a:rPr lang="en-US" b="1" i="1" dirty="0" smtClean="0"/>
              <a:t>poor</a:t>
            </a:r>
            <a:r>
              <a:rPr lang="en-US" dirty="0" smtClean="0"/>
              <a:t>.  The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685800" algn="l"/>
                <a:tab pos="3028950" algn="l"/>
                <a:tab pos="5372100" algn="l"/>
              </a:tabLst>
              <a:defRPr/>
            </a:pPr>
            <a:r>
              <a:rPr lang="en-US" dirty="0" smtClean="0"/>
              <a:t>ratings provided by a sample of 20 guests are: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814388" y="3070225"/>
            <a:ext cx="2444750" cy="3103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Below Average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Above Average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Above Average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Average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Above Average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Average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Above Average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3352800" y="3065463"/>
            <a:ext cx="2355850" cy="311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Average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Above Average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Below Average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Poor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Excellent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Above Average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Average</a:t>
            </a: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5854700" y="2987675"/>
            <a:ext cx="2459038" cy="2892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Above Average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Above Average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Below Average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Poor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Above Average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tabLst>
                <a:tab pos="2628900" algn="l"/>
                <a:tab pos="5143500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Average</a:t>
            </a:r>
          </a:p>
        </p:txBody>
      </p:sp>
      <p:sp>
        <p:nvSpPr>
          <p:cNvPr id="8247" name="AutoShape 55"/>
          <p:cNvSpPr>
            <a:spLocks noChangeArrowheads="1"/>
          </p:cNvSpPr>
          <p:nvPr/>
        </p:nvSpPr>
        <p:spPr bwMode="auto">
          <a:xfrm rot="5400000">
            <a:off x="504825" y="46736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248" name="AutoShape 56"/>
          <p:cNvSpPr>
            <a:spLocks noChangeArrowheads="1"/>
          </p:cNvSpPr>
          <p:nvPr/>
        </p:nvSpPr>
        <p:spPr bwMode="auto">
          <a:xfrm rot="5400000">
            <a:off x="511175" y="17272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250" name="Rectangle 58"/>
          <p:cNvSpPr>
            <a:spLocks noChangeArrowheads="1"/>
          </p:cNvSpPr>
          <p:nvPr/>
        </p:nvSpPr>
        <p:spPr bwMode="auto">
          <a:xfrm>
            <a:off x="685800" y="84364"/>
            <a:ext cx="777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 Distribution</a:t>
            </a:r>
          </a:p>
        </p:txBody>
      </p:sp>
      <p:sp>
        <p:nvSpPr>
          <p:cNvPr id="8251" name="Rectangle 59"/>
          <p:cNvSpPr>
            <a:spLocks noChangeArrowheads="1"/>
          </p:cNvSpPr>
          <p:nvPr/>
        </p:nvSpPr>
        <p:spPr bwMode="auto">
          <a:xfrm>
            <a:off x="687388" y="1111250"/>
            <a:ext cx="4140200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Marada Inn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205" grpId="0" autoUpdateAnimBg="0"/>
      <p:bldP spid="8207" grpId="0" autoUpdateAnimBg="0"/>
      <p:bldP spid="8208" grpId="0" autoUpdateAnimBg="0"/>
      <p:bldP spid="8247" grpId="0" animBg="1"/>
      <p:bldP spid="824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5800" y="1412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Excel’s Chart Tools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 Construct a Histogram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 rot="5400000">
            <a:off x="514350" y="3562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76332" y="1201694"/>
            <a:ext cx="7540581" cy="4868906"/>
            <a:chOff x="776332" y="1201694"/>
            <a:chExt cx="7540581" cy="4868906"/>
          </a:xfrm>
        </p:grpSpPr>
        <p:pic>
          <p:nvPicPr>
            <p:cNvPr id="3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00" y="1206500"/>
              <a:ext cx="7491413" cy="486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72"/>
            <p:cNvSpPr>
              <a:spLocks noChangeArrowheads="1"/>
            </p:cNvSpPr>
            <p:nvPr/>
          </p:nvSpPr>
          <p:spPr bwMode="auto">
            <a:xfrm>
              <a:off x="776332" y="1201694"/>
              <a:ext cx="20637" cy="158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73"/>
            <p:cNvSpPr>
              <a:spLocks noChangeArrowheads="1"/>
            </p:cNvSpPr>
            <p:nvPr/>
          </p:nvSpPr>
          <p:spPr bwMode="auto">
            <a:xfrm>
              <a:off x="1289094" y="1201694"/>
              <a:ext cx="22225" cy="158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833255" y="1218703"/>
              <a:ext cx="433570" cy="284162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8" name="Right Triangle 7"/>
            <p:cNvSpPr/>
            <p:nvPr/>
          </p:nvSpPr>
          <p:spPr bwMode="auto">
            <a:xfrm flipH="1">
              <a:off x="878681" y="1238251"/>
              <a:ext cx="372310" cy="264614"/>
            </a:xfrm>
            <a:prstGeom prst="rtTriangle">
              <a:avLst/>
            </a:prstGeom>
            <a:solidFill>
              <a:srgbClr val="660033"/>
            </a:solidFill>
            <a:ln w="12700" cap="flat" cmpd="sng" algn="ctr">
              <a:solidFill>
                <a:srgbClr val="6600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2678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ChangeArrowheads="1"/>
          </p:cNvSpPr>
          <p:nvPr/>
        </p:nvSpPr>
        <p:spPr bwMode="auto">
          <a:xfrm>
            <a:off x="687388" y="1104900"/>
            <a:ext cx="6565900" cy="487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Symmetric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69667" name="Rectangle 3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Histograms Showing Skewness</a:t>
            </a:r>
          </a:p>
        </p:txBody>
      </p:sp>
      <p:sp>
        <p:nvSpPr>
          <p:cNvPr id="369668" name="Rectangle 4"/>
          <p:cNvSpPr>
            <a:spLocks noChangeArrowheads="1"/>
          </p:cNvSpPr>
          <p:nvPr/>
        </p:nvSpPr>
        <p:spPr bwMode="auto">
          <a:xfrm>
            <a:off x="1762125" y="2670175"/>
            <a:ext cx="5759450" cy="3217863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682875" y="2951163"/>
            <a:ext cx="185738" cy="2317750"/>
            <a:chOff x="1681" y="1895"/>
            <a:chExt cx="117" cy="1460"/>
          </a:xfrm>
        </p:grpSpPr>
        <p:sp>
          <p:nvSpPr>
            <p:cNvPr id="369670" name="Line 6"/>
            <p:cNvSpPr>
              <a:spLocks noChangeShapeType="1"/>
            </p:cNvSpPr>
            <p:nvPr/>
          </p:nvSpPr>
          <p:spPr bwMode="auto">
            <a:xfrm>
              <a:off x="1681" y="335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9671" name="Line 7"/>
            <p:cNvSpPr>
              <a:spLocks noChangeShapeType="1"/>
            </p:cNvSpPr>
            <p:nvPr/>
          </p:nvSpPr>
          <p:spPr bwMode="auto">
            <a:xfrm>
              <a:off x="1681" y="3129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9672" name="Line 8"/>
            <p:cNvSpPr>
              <a:spLocks noChangeShapeType="1"/>
            </p:cNvSpPr>
            <p:nvPr/>
          </p:nvSpPr>
          <p:spPr bwMode="auto">
            <a:xfrm>
              <a:off x="1681" y="288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9673" name="Line 9"/>
            <p:cNvSpPr>
              <a:spLocks noChangeShapeType="1"/>
            </p:cNvSpPr>
            <p:nvPr/>
          </p:nvSpPr>
          <p:spPr bwMode="auto">
            <a:xfrm>
              <a:off x="1681" y="2646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9674" name="Line 10"/>
            <p:cNvSpPr>
              <a:spLocks noChangeShapeType="1"/>
            </p:cNvSpPr>
            <p:nvPr/>
          </p:nvSpPr>
          <p:spPr bwMode="auto">
            <a:xfrm>
              <a:off x="1681" y="239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9675" name="Line 11"/>
            <p:cNvSpPr>
              <a:spLocks noChangeShapeType="1"/>
            </p:cNvSpPr>
            <p:nvPr/>
          </p:nvSpPr>
          <p:spPr bwMode="auto">
            <a:xfrm>
              <a:off x="1681" y="2142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9676" name="Line 12"/>
            <p:cNvSpPr>
              <a:spLocks noChangeShapeType="1"/>
            </p:cNvSpPr>
            <p:nvPr/>
          </p:nvSpPr>
          <p:spPr bwMode="auto">
            <a:xfrm>
              <a:off x="1681" y="1895"/>
              <a:ext cx="1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369677" name="Line 13"/>
          <p:cNvSpPr>
            <a:spLocks noChangeShapeType="1"/>
          </p:cNvSpPr>
          <p:nvPr/>
        </p:nvSpPr>
        <p:spPr bwMode="auto">
          <a:xfrm flipV="1">
            <a:off x="2773363" y="2957513"/>
            <a:ext cx="0" cy="2700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9678" name="Rectangle 14"/>
          <p:cNvSpPr>
            <a:spLocks noChangeArrowheads="1"/>
          </p:cNvSpPr>
          <p:nvPr/>
        </p:nvSpPr>
        <p:spPr bwMode="auto">
          <a:xfrm>
            <a:off x="2771775" y="5270500"/>
            <a:ext cx="641350" cy="388938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9679" name="Rectangle 15"/>
          <p:cNvSpPr>
            <a:spLocks noChangeArrowheads="1"/>
          </p:cNvSpPr>
          <p:nvPr/>
        </p:nvSpPr>
        <p:spPr bwMode="auto">
          <a:xfrm>
            <a:off x="4032250" y="4143375"/>
            <a:ext cx="641350" cy="151606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9680" name="Rectangle 16"/>
          <p:cNvSpPr>
            <a:spLocks noChangeArrowheads="1"/>
          </p:cNvSpPr>
          <p:nvPr/>
        </p:nvSpPr>
        <p:spPr bwMode="auto">
          <a:xfrm>
            <a:off x="4673600" y="3487738"/>
            <a:ext cx="641350" cy="21717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9681" name="Rectangle 17"/>
          <p:cNvSpPr>
            <a:spLocks noChangeArrowheads="1"/>
          </p:cNvSpPr>
          <p:nvPr/>
        </p:nvSpPr>
        <p:spPr bwMode="auto">
          <a:xfrm>
            <a:off x="5314950" y="4141788"/>
            <a:ext cx="642938" cy="151765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9682" name="Rectangle 18"/>
          <p:cNvSpPr>
            <a:spLocks noChangeArrowheads="1"/>
          </p:cNvSpPr>
          <p:nvPr/>
        </p:nvSpPr>
        <p:spPr bwMode="auto">
          <a:xfrm>
            <a:off x="5956300" y="4845050"/>
            <a:ext cx="642938" cy="815975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9683" name="Rectangle 19"/>
          <p:cNvSpPr>
            <a:spLocks noChangeArrowheads="1"/>
          </p:cNvSpPr>
          <p:nvPr/>
        </p:nvSpPr>
        <p:spPr bwMode="auto">
          <a:xfrm rot="16200000">
            <a:off x="893763" y="4135438"/>
            <a:ext cx="23431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effectLst/>
                <a:latin typeface="Book Antiqua" pitchFamily="18" charset="0"/>
              </a:rPr>
              <a:t>Relative Frequency</a:t>
            </a:r>
          </a:p>
        </p:txBody>
      </p:sp>
      <p:sp>
        <p:nvSpPr>
          <p:cNvPr id="369684" name="Rectangle 20"/>
          <p:cNvSpPr>
            <a:spLocks noChangeArrowheads="1"/>
          </p:cNvSpPr>
          <p:nvPr/>
        </p:nvSpPr>
        <p:spPr bwMode="auto">
          <a:xfrm>
            <a:off x="3398838" y="4827588"/>
            <a:ext cx="633412" cy="83185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69685" name="AutoShape 21"/>
          <p:cNvSpPr>
            <a:spLocks noChangeArrowheads="1"/>
          </p:cNvSpPr>
          <p:nvPr/>
        </p:nvSpPr>
        <p:spPr bwMode="auto">
          <a:xfrm rot="5400000">
            <a:off x="1477963" y="4135438"/>
            <a:ext cx="219075" cy="1428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249488" y="2754313"/>
            <a:ext cx="474662" cy="3089275"/>
            <a:chOff x="1435" y="1789"/>
            <a:chExt cx="299" cy="1928"/>
          </a:xfrm>
        </p:grpSpPr>
        <p:sp>
          <p:nvSpPr>
            <p:cNvPr id="369687" name="Rectangle 23"/>
            <p:cNvSpPr>
              <a:spLocks noChangeArrowheads="1"/>
            </p:cNvSpPr>
            <p:nvPr/>
          </p:nvSpPr>
          <p:spPr bwMode="auto">
            <a:xfrm>
              <a:off x="1435" y="3259"/>
              <a:ext cx="294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.05</a:t>
              </a:r>
            </a:p>
          </p:txBody>
        </p:sp>
        <p:sp>
          <p:nvSpPr>
            <p:cNvPr id="369688" name="Rectangle 24"/>
            <p:cNvSpPr>
              <a:spLocks noChangeArrowheads="1"/>
            </p:cNvSpPr>
            <p:nvPr/>
          </p:nvSpPr>
          <p:spPr bwMode="auto">
            <a:xfrm>
              <a:off x="1435" y="3033"/>
              <a:ext cx="294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.10</a:t>
              </a:r>
            </a:p>
          </p:txBody>
        </p:sp>
        <p:sp>
          <p:nvSpPr>
            <p:cNvPr id="369689" name="Rectangle 25"/>
            <p:cNvSpPr>
              <a:spLocks noChangeArrowheads="1"/>
            </p:cNvSpPr>
            <p:nvPr/>
          </p:nvSpPr>
          <p:spPr bwMode="auto">
            <a:xfrm>
              <a:off x="1435" y="2785"/>
              <a:ext cx="294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.15</a:t>
              </a:r>
            </a:p>
          </p:txBody>
        </p:sp>
        <p:sp>
          <p:nvSpPr>
            <p:cNvPr id="369690" name="Rectangle 26"/>
            <p:cNvSpPr>
              <a:spLocks noChangeArrowheads="1"/>
            </p:cNvSpPr>
            <p:nvPr/>
          </p:nvSpPr>
          <p:spPr bwMode="auto">
            <a:xfrm>
              <a:off x="1435" y="2539"/>
              <a:ext cx="294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.20</a:t>
              </a:r>
            </a:p>
          </p:txBody>
        </p:sp>
        <p:sp>
          <p:nvSpPr>
            <p:cNvPr id="369691" name="Rectangle 27"/>
            <p:cNvSpPr>
              <a:spLocks noChangeArrowheads="1"/>
            </p:cNvSpPr>
            <p:nvPr/>
          </p:nvSpPr>
          <p:spPr bwMode="auto">
            <a:xfrm>
              <a:off x="1440" y="2292"/>
              <a:ext cx="294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.25</a:t>
              </a:r>
            </a:p>
          </p:txBody>
        </p:sp>
        <p:sp>
          <p:nvSpPr>
            <p:cNvPr id="369692" name="Rectangle 28"/>
            <p:cNvSpPr>
              <a:spLocks noChangeArrowheads="1"/>
            </p:cNvSpPr>
            <p:nvPr/>
          </p:nvSpPr>
          <p:spPr bwMode="auto">
            <a:xfrm>
              <a:off x="1440" y="2036"/>
              <a:ext cx="294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.30</a:t>
              </a:r>
            </a:p>
          </p:txBody>
        </p:sp>
        <p:sp>
          <p:nvSpPr>
            <p:cNvPr id="369693" name="Rectangle 29"/>
            <p:cNvSpPr>
              <a:spLocks noChangeArrowheads="1"/>
            </p:cNvSpPr>
            <p:nvPr/>
          </p:nvSpPr>
          <p:spPr bwMode="auto">
            <a:xfrm>
              <a:off x="1440" y="1789"/>
              <a:ext cx="294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.35</a:t>
              </a:r>
            </a:p>
          </p:txBody>
        </p:sp>
        <p:sp>
          <p:nvSpPr>
            <p:cNvPr id="369694" name="Rectangle 30"/>
            <p:cNvSpPr>
              <a:spLocks noChangeArrowheads="1"/>
            </p:cNvSpPr>
            <p:nvPr/>
          </p:nvSpPr>
          <p:spPr bwMode="auto">
            <a:xfrm>
              <a:off x="1538" y="3490"/>
              <a:ext cx="186" cy="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effectLst/>
                  <a:latin typeface="Book Antiqua" pitchFamily="18" charset="0"/>
                </a:rPr>
                <a:t>0</a:t>
              </a:r>
            </a:p>
          </p:txBody>
        </p:sp>
      </p:grpSp>
      <p:sp>
        <p:nvSpPr>
          <p:cNvPr id="369695" name="Rectangle 31"/>
          <p:cNvSpPr>
            <a:spLocks noChangeArrowheads="1"/>
          </p:cNvSpPr>
          <p:nvPr/>
        </p:nvSpPr>
        <p:spPr bwMode="auto">
          <a:xfrm>
            <a:off x="6599238" y="5267325"/>
            <a:ext cx="641350" cy="3937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9696" name="Rectangle 32"/>
          <p:cNvSpPr>
            <a:spLocks noChangeArrowheads="1"/>
          </p:cNvSpPr>
          <p:nvPr/>
        </p:nvSpPr>
        <p:spPr bwMode="auto">
          <a:xfrm>
            <a:off x="687388" y="1549400"/>
            <a:ext cx="7772400" cy="1147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Left tail is the mirror image of the right tail</a:t>
            </a:r>
          </a:p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Examples:  heights and weights of people</a:t>
            </a:r>
          </a:p>
        </p:txBody>
      </p:sp>
      <p:sp>
        <p:nvSpPr>
          <p:cNvPr id="369697" name="AutoShape 33"/>
          <p:cNvSpPr>
            <a:spLocks noChangeArrowheads="1"/>
          </p:cNvSpPr>
          <p:nvPr/>
        </p:nvSpPr>
        <p:spPr bwMode="auto">
          <a:xfrm rot="5400000">
            <a:off x="736600" y="1657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69698" name="Line 34"/>
          <p:cNvSpPr>
            <a:spLocks noChangeShapeType="1"/>
          </p:cNvSpPr>
          <p:nvPr/>
        </p:nvSpPr>
        <p:spPr bwMode="auto">
          <a:xfrm>
            <a:off x="2684463" y="5661025"/>
            <a:ext cx="4552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696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69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6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6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500"/>
                                        <p:tgtEl>
                                          <p:spTgt spid="36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6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6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69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69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6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36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36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8" grpId="0" animBg="1"/>
      <p:bldP spid="369678" grpId="0" animBg="1"/>
      <p:bldP spid="369679" grpId="0" animBg="1"/>
      <p:bldP spid="369680" grpId="0" animBg="1"/>
      <p:bldP spid="369681" grpId="0" animBg="1"/>
      <p:bldP spid="369682" grpId="0" animBg="1"/>
      <p:bldP spid="369683" grpId="0" autoUpdateAnimBg="0"/>
      <p:bldP spid="369684" grpId="0" animBg="1" autoUpdateAnimBg="0"/>
      <p:bldP spid="369685" grpId="0" animBg="1"/>
      <p:bldP spid="369695" grpId="0" animBg="1"/>
      <p:bldP spid="369696" grpId="0" autoUpdateAnimBg="0"/>
      <p:bldP spid="36969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Histograms Showing Skewness</a:t>
            </a:r>
          </a:p>
        </p:txBody>
      </p:sp>
      <p:sp>
        <p:nvSpPr>
          <p:cNvPr id="370691" name="Rectangle 3"/>
          <p:cNvSpPr>
            <a:spLocks noChangeArrowheads="1"/>
          </p:cNvSpPr>
          <p:nvPr/>
        </p:nvSpPr>
        <p:spPr bwMode="auto">
          <a:xfrm>
            <a:off x="687388" y="1104900"/>
            <a:ext cx="4279900" cy="4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Moderately Skewed Left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70692" name="AutoShape 4"/>
          <p:cNvSpPr>
            <a:spLocks noChangeArrowheads="1"/>
          </p:cNvSpPr>
          <p:nvPr/>
        </p:nvSpPr>
        <p:spPr bwMode="auto">
          <a:xfrm rot="5400000">
            <a:off x="1477963" y="4135438"/>
            <a:ext cx="219075" cy="1428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62125" y="2670175"/>
            <a:ext cx="5759450" cy="3217863"/>
            <a:chOff x="1110" y="1682"/>
            <a:chExt cx="3628" cy="202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70694" name="Rectangle 6"/>
            <p:cNvSpPr>
              <a:spLocks noChangeArrowheads="1"/>
            </p:cNvSpPr>
            <p:nvPr/>
          </p:nvSpPr>
          <p:spPr bwMode="auto">
            <a:xfrm>
              <a:off x="1110" y="1682"/>
              <a:ext cx="3628" cy="2027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33808" name="Group 7"/>
            <p:cNvGrpSpPr>
              <a:grpSpLocks/>
            </p:cNvGrpSpPr>
            <p:nvPr/>
          </p:nvGrpSpPr>
          <p:grpSpPr bwMode="auto">
            <a:xfrm>
              <a:off x="1690" y="1859"/>
              <a:ext cx="117" cy="1460"/>
              <a:chOff x="1681" y="1895"/>
              <a:chExt cx="117" cy="1460"/>
            </a:xfrm>
          </p:grpSpPr>
          <p:sp>
            <p:nvSpPr>
              <p:cNvPr id="370696" name="Line 8"/>
              <p:cNvSpPr>
                <a:spLocks noChangeShapeType="1"/>
              </p:cNvSpPr>
              <p:nvPr/>
            </p:nvSpPr>
            <p:spPr bwMode="auto">
              <a:xfrm>
                <a:off x="1681" y="3355"/>
                <a:ext cx="117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0697" name="Line 9"/>
              <p:cNvSpPr>
                <a:spLocks noChangeShapeType="1"/>
              </p:cNvSpPr>
              <p:nvPr/>
            </p:nvSpPr>
            <p:spPr bwMode="auto">
              <a:xfrm>
                <a:off x="1681" y="3129"/>
                <a:ext cx="117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0698" name="Line 10"/>
              <p:cNvSpPr>
                <a:spLocks noChangeShapeType="1"/>
              </p:cNvSpPr>
              <p:nvPr/>
            </p:nvSpPr>
            <p:spPr bwMode="auto">
              <a:xfrm>
                <a:off x="1681" y="2882"/>
                <a:ext cx="117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0699" name="Line 11"/>
              <p:cNvSpPr>
                <a:spLocks noChangeShapeType="1"/>
              </p:cNvSpPr>
              <p:nvPr/>
            </p:nvSpPr>
            <p:spPr bwMode="auto">
              <a:xfrm>
                <a:off x="1681" y="2646"/>
                <a:ext cx="117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0700" name="Line 12"/>
              <p:cNvSpPr>
                <a:spLocks noChangeShapeType="1"/>
              </p:cNvSpPr>
              <p:nvPr/>
            </p:nvSpPr>
            <p:spPr bwMode="auto">
              <a:xfrm>
                <a:off x="1681" y="2392"/>
                <a:ext cx="117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0701" name="Line 13"/>
              <p:cNvSpPr>
                <a:spLocks noChangeShapeType="1"/>
              </p:cNvSpPr>
              <p:nvPr/>
            </p:nvSpPr>
            <p:spPr bwMode="auto">
              <a:xfrm>
                <a:off x="1681" y="2142"/>
                <a:ext cx="117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0702" name="Line 14"/>
              <p:cNvSpPr>
                <a:spLocks noChangeShapeType="1"/>
              </p:cNvSpPr>
              <p:nvPr/>
            </p:nvSpPr>
            <p:spPr bwMode="auto">
              <a:xfrm>
                <a:off x="1681" y="1895"/>
                <a:ext cx="117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370703" name="Line 15"/>
            <p:cNvSpPr>
              <a:spLocks noChangeShapeType="1"/>
            </p:cNvSpPr>
            <p:nvPr/>
          </p:nvSpPr>
          <p:spPr bwMode="auto">
            <a:xfrm flipV="1">
              <a:off x="1747" y="1863"/>
              <a:ext cx="0" cy="1701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0704" name="Rectangle 16"/>
            <p:cNvSpPr>
              <a:spLocks noChangeArrowheads="1"/>
            </p:cNvSpPr>
            <p:nvPr/>
          </p:nvSpPr>
          <p:spPr bwMode="auto">
            <a:xfrm rot="16200000">
              <a:off x="563" y="2605"/>
              <a:ext cx="147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effectLst/>
                  <a:latin typeface="Book Antiqua" pitchFamily="18" charset="0"/>
                </a:rPr>
                <a:t>Relative Frequency</a:t>
              </a:r>
            </a:p>
          </p:txBody>
        </p:sp>
        <p:sp>
          <p:nvSpPr>
            <p:cNvPr id="370705" name="Line 17"/>
            <p:cNvSpPr>
              <a:spLocks noChangeShapeType="1"/>
            </p:cNvSpPr>
            <p:nvPr/>
          </p:nvSpPr>
          <p:spPr bwMode="auto">
            <a:xfrm>
              <a:off x="1691" y="3566"/>
              <a:ext cx="2868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33812" name="Group 18"/>
            <p:cNvGrpSpPr>
              <a:grpSpLocks/>
            </p:cNvGrpSpPr>
            <p:nvPr/>
          </p:nvGrpSpPr>
          <p:grpSpPr bwMode="auto">
            <a:xfrm>
              <a:off x="1417" y="1735"/>
              <a:ext cx="299" cy="1946"/>
              <a:chOff x="1435" y="1789"/>
              <a:chExt cx="299" cy="1928"/>
            </a:xfrm>
          </p:grpSpPr>
          <p:sp>
            <p:nvSpPr>
              <p:cNvPr id="370707" name="Rectangle 19"/>
              <p:cNvSpPr>
                <a:spLocks noChangeArrowheads="1"/>
              </p:cNvSpPr>
              <p:nvPr/>
            </p:nvSpPr>
            <p:spPr bwMode="auto">
              <a:xfrm>
                <a:off x="1435" y="3259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.05</a:t>
                </a:r>
              </a:p>
            </p:txBody>
          </p:sp>
          <p:sp>
            <p:nvSpPr>
              <p:cNvPr id="370708" name="Rectangle 20"/>
              <p:cNvSpPr>
                <a:spLocks noChangeArrowheads="1"/>
              </p:cNvSpPr>
              <p:nvPr/>
            </p:nvSpPr>
            <p:spPr bwMode="auto">
              <a:xfrm>
                <a:off x="1435" y="3033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.10</a:t>
                </a:r>
              </a:p>
            </p:txBody>
          </p:sp>
          <p:sp>
            <p:nvSpPr>
              <p:cNvPr id="370709" name="Rectangle 21"/>
              <p:cNvSpPr>
                <a:spLocks noChangeArrowheads="1"/>
              </p:cNvSpPr>
              <p:nvPr/>
            </p:nvSpPr>
            <p:spPr bwMode="auto">
              <a:xfrm>
                <a:off x="1435" y="2785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.15</a:t>
                </a:r>
              </a:p>
            </p:txBody>
          </p:sp>
          <p:sp>
            <p:nvSpPr>
              <p:cNvPr id="370710" name="Rectangle 22"/>
              <p:cNvSpPr>
                <a:spLocks noChangeArrowheads="1"/>
              </p:cNvSpPr>
              <p:nvPr/>
            </p:nvSpPr>
            <p:spPr bwMode="auto">
              <a:xfrm>
                <a:off x="1435" y="2539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.20</a:t>
                </a:r>
              </a:p>
            </p:txBody>
          </p:sp>
          <p:sp>
            <p:nvSpPr>
              <p:cNvPr id="370711" name="Rectangle 23"/>
              <p:cNvSpPr>
                <a:spLocks noChangeArrowheads="1"/>
              </p:cNvSpPr>
              <p:nvPr/>
            </p:nvSpPr>
            <p:spPr bwMode="auto">
              <a:xfrm>
                <a:off x="1440" y="2292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.25</a:t>
                </a:r>
              </a:p>
            </p:txBody>
          </p:sp>
          <p:sp>
            <p:nvSpPr>
              <p:cNvPr id="370712" name="Rectangle 24"/>
              <p:cNvSpPr>
                <a:spLocks noChangeArrowheads="1"/>
              </p:cNvSpPr>
              <p:nvPr/>
            </p:nvSpPr>
            <p:spPr bwMode="auto">
              <a:xfrm>
                <a:off x="1440" y="2036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.30</a:t>
                </a:r>
              </a:p>
            </p:txBody>
          </p:sp>
          <p:sp>
            <p:nvSpPr>
              <p:cNvPr id="370713" name="Rectangle 25"/>
              <p:cNvSpPr>
                <a:spLocks noChangeArrowheads="1"/>
              </p:cNvSpPr>
              <p:nvPr/>
            </p:nvSpPr>
            <p:spPr bwMode="auto">
              <a:xfrm>
                <a:off x="1440" y="1789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.35</a:t>
                </a:r>
              </a:p>
            </p:txBody>
          </p:sp>
          <p:sp>
            <p:nvSpPr>
              <p:cNvPr id="370714" name="Rectangle 26"/>
              <p:cNvSpPr>
                <a:spLocks noChangeArrowheads="1"/>
              </p:cNvSpPr>
              <p:nvPr/>
            </p:nvSpPr>
            <p:spPr bwMode="auto">
              <a:xfrm>
                <a:off x="1538" y="3490"/>
                <a:ext cx="186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0</a:t>
                </a:r>
              </a:p>
            </p:txBody>
          </p:sp>
        </p:grpSp>
      </p:grpSp>
      <p:sp>
        <p:nvSpPr>
          <p:cNvPr id="370715" name="Rectangle 27"/>
          <p:cNvSpPr>
            <a:spLocks noChangeArrowheads="1"/>
          </p:cNvSpPr>
          <p:nvPr/>
        </p:nvSpPr>
        <p:spPr bwMode="auto">
          <a:xfrm>
            <a:off x="6621463" y="4768850"/>
            <a:ext cx="641350" cy="8890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0716" name="Rectangle 28"/>
          <p:cNvSpPr>
            <a:spLocks noChangeArrowheads="1"/>
          </p:cNvSpPr>
          <p:nvPr/>
        </p:nvSpPr>
        <p:spPr bwMode="auto">
          <a:xfrm>
            <a:off x="2781300" y="5426075"/>
            <a:ext cx="641350" cy="23336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0717" name="Rectangle 29"/>
          <p:cNvSpPr>
            <a:spLocks noChangeArrowheads="1"/>
          </p:cNvSpPr>
          <p:nvPr/>
        </p:nvSpPr>
        <p:spPr bwMode="auto">
          <a:xfrm>
            <a:off x="4052888" y="4613275"/>
            <a:ext cx="641350" cy="104616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0718" name="Rectangle 30"/>
          <p:cNvSpPr>
            <a:spLocks noChangeArrowheads="1"/>
          </p:cNvSpPr>
          <p:nvPr/>
        </p:nvSpPr>
        <p:spPr bwMode="auto">
          <a:xfrm>
            <a:off x="4694238" y="4211638"/>
            <a:ext cx="641350" cy="14478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0719" name="Rectangle 31"/>
          <p:cNvSpPr>
            <a:spLocks noChangeArrowheads="1"/>
          </p:cNvSpPr>
          <p:nvPr/>
        </p:nvSpPr>
        <p:spPr bwMode="auto">
          <a:xfrm>
            <a:off x="5335588" y="3633788"/>
            <a:ext cx="642937" cy="202565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0720" name="Rectangle 32"/>
          <p:cNvSpPr>
            <a:spLocks noChangeArrowheads="1"/>
          </p:cNvSpPr>
          <p:nvPr/>
        </p:nvSpPr>
        <p:spPr bwMode="auto">
          <a:xfrm>
            <a:off x="5978525" y="4273550"/>
            <a:ext cx="642938" cy="1387475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0721" name="Rectangle 33"/>
          <p:cNvSpPr>
            <a:spLocks noChangeArrowheads="1"/>
          </p:cNvSpPr>
          <p:nvPr/>
        </p:nvSpPr>
        <p:spPr bwMode="auto">
          <a:xfrm>
            <a:off x="3417888" y="5043488"/>
            <a:ext cx="633412" cy="61595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70722" name="Rectangle 34"/>
          <p:cNvSpPr>
            <a:spLocks noChangeArrowheads="1"/>
          </p:cNvSpPr>
          <p:nvPr/>
        </p:nvSpPr>
        <p:spPr bwMode="auto">
          <a:xfrm>
            <a:off x="687388" y="1549400"/>
            <a:ext cx="5867400" cy="871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longer tail to the left</a:t>
            </a:r>
          </a:p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exam scores</a:t>
            </a:r>
          </a:p>
        </p:txBody>
      </p:sp>
      <p:sp>
        <p:nvSpPr>
          <p:cNvPr id="370723" name="AutoShape 35"/>
          <p:cNvSpPr>
            <a:spLocks noChangeArrowheads="1"/>
          </p:cNvSpPr>
          <p:nvPr/>
        </p:nvSpPr>
        <p:spPr bwMode="auto">
          <a:xfrm rot="5400000">
            <a:off x="736600" y="1657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70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706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7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7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7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7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70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70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70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2" grpId="0" animBg="1"/>
      <p:bldP spid="370715" grpId="0" animBg="1"/>
      <p:bldP spid="370716" grpId="0" animBg="1"/>
      <p:bldP spid="370717" grpId="0" animBg="1"/>
      <p:bldP spid="370718" grpId="0" animBg="1"/>
      <p:bldP spid="370719" grpId="0" animBg="1"/>
      <p:bldP spid="370720" grpId="0" animBg="1"/>
      <p:bldP spid="370721" grpId="0" animBg="1" autoUpdateAnimBg="0"/>
      <p:bldP spid="370722" grpId="0" autoUpdateAnimBg="0"/>
      <p:bldP spid="37072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ChangeArrowheads="1"/>
          </p:cNvSpPr>
          <p:nvPr/>
        </p:nvSpPr>
        <p:spPr bwMode="auto">
          <a:xfrm>
            <a:off x="687388" y="1104900"/>
            <a:ext cx="5613400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Moderately Right Skewed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71715" name="Rectangle 3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Histograms Showing Skewness</a:t>
            </a:r>
          </a:p>
        </p:txBody>
      </p:sp>
      <p:sp>
        <p:nvSpPr>
          <p:cNvPr id="371716" name="AutoShape 4"/>
          <p:cNvSpPr>
            <a:spLocks noChangeArrowheads="1"/>
          </p:cNvSpPr>
          <p:nvPr/>
        </p:nvSpPr>
        <p:spPr bwMode="auto">
          <a:xfrm rot="5400000">
            <a:off x="1477963" y="4135438"/>
            <a:ext cx="219075" cy="1428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62125" y="2670175"/>
            <a:ext cx="5759450" cy="3217863"/>
            <a:chOff x="1110" y="1682"/>
            <a:chExt cx="3628" cy="202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71718" name="Rectangle 6"/>
            <p:cNvSpPr>
              <a:spLocks noChangeArrowheads="1"/>
            </p:cNvSpPr>
            <p:nvPr/>
          </p:nvSpPr>
          <p:spPr bwMode="auto">
            <a:xfrm>
              <a:off x="1110" y="1682"/>
              <a:ext cx="3628" cy="2027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34832" name="Group 7"/>
            <p:cNvGrpSpPr>
              <a:grpSpLocks/>
            </p:cNvGrpSpPr>
            <p:nvPr/>
          </p:nvGrpSpPr>
          <p:grpSpPr bwMode="auto">
            <a:xfrm>
              <a:off x="1690" y="1859"/>
              <a:ext cx="117" cy="1460"/>
              <a:chOff x="1681" y="1895"/>
              <a:chExt cx="117" cy="1460"/>
            </a:xfrm>
          </p:grpSpPr>
          <p:sp>
            <p:nvSpPr>
              <p:cNvPr id="371720" name="Line 8"/>
              <p:cNvSpPr>
                <a:spLocks noChangeShapeType="1"/>
              </p:cNvSpPr>
              <p:nvPr/>
            </p:nvSpPr>
            <p:spPr bwMode="auto">
              <a:xfrm>
                <a:off x="1681" y="3355"/>
                <a:ext cx="117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1721" name="Line 9"/>
              <p:cNvSpPr>
                <a:spLocks noChangeShapeType="1"/>
              </p:cNvSpPr>
              <p:nvPr/>
            </p:nvSpPr>
            <p:spPr bwMode="auto">
              <a:xfrm>
                <a:off x="1681" y="3129"/>
                <a:ext cx="117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1722" name="Line 10"/>
              <p:cNvSpPr>
                <a:spLocks noChangeShapeType="1"/>
              </p:cNvSpPr>
              <p:nvPr/>
            </p:nvSpPr>
            <p:spPr bwMode="auto">
              <a:xfrm>
                <a:off x="1681" y="2882"/>
                <a:ext cx="117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1723" name="Line 11"/>
              <p:cNvSpPr>
                <a:spLocks noChangeShapeType="1"/>
              </p:cNvSpPr>
              <p:nvPr/>
            </p:nvSpPr>
            <p:spPr bwMode="auto">
              <a:xfrm>
                <a:off x="1681" y="2646"/>
                <a:ext cx="117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1724" name="Line 12"/>
              <p:cNvSpPr>
                <a:spLocks noChangeShapeType="1"/>
              </p:cNvSpPr>
              <p:nvPr/>
            </p:nvSpPr>
            <p:spPr bwMode="auto">
              <a:xfrm>
                <a:off x="1681" y="2392"/>
                <a:ext cx="117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1725" name="Line 13"/>
              <p:cNvSpPr>
                <a:spLocks noChangeShapeType="1"/>
              </p:cNvSpPr>
              <p:nvPr/>
            </p:nvSpPr>
            <p:spPr bwMode="auto">
              <a:xfrm>
                <a:off x="1681" y="2142"/>
                <a:ext cx="117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1726" name="Line 14"/>
              <p:cNvSpPr>
                <a:spLocks noChangeShapeType="1"/>
              </p:cNvSpPr>
              <p:nvPr/>
            </p:nvSpPr>
            <p:spPr bwMode="auto">
              <a:xfrm>
                <a:off x="1681" y="1895"/>
                <a:ext cx="117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371727" name="Line 15"/>
            <p:cNvSpPr>
              <a:spLocks noChangeShapeType="1"/>
            </p:cNvSpPr>
            <p:nvPr/>
          </p:nvSpPr>
          <p:spPr bwMode="auto">
            <a:xfrm flipV="1">
              <a:off x="1747" y="1863"/>
              <a:ext cx="0" cy="1701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1728" name="Rectangle 16"/>
            <p:cNvSpPr>
              <a:spLocks noChangeArrowheads="1"/>
            </p:cNvSpPr>
            <p:nvPr/>
          </p:nvSpPr>
          <p:spPr bwMode="auto">
            <a:xfrm rot="16200000">
              <a:off x="563" y="2605"/>
              <a:ext cx="147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effectLst/>
                  <a:latin typeface="Book Antiqua" pitchFamily="18" charset="0"/>
                </a:rPr>
                <a:t>Relative Frequency</a:t>
              </a:r>
            </a:p>
          </p:txBody>
        </p:sp>
        <p:sp>
          <p:nvSpPr>
            <p:cNvPr id="371729" name="Line 17"/>
            <p:cNvSpPr>
              <a:spLocks noChangeShapeType="1"/>
            </p:cNvSpPr>
            <p:nvPr/>
          </p:nvSpPr>
          <p:spPr bwMode="auto">
            <a:xfrm>
              <a:off x="1691" y="3566"/>
              <a:ext cx="2880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34836" name="Group 18"/>
            <p:cNvGrpSpPr>
              <a:grpSpLocks/>
            </p:cNvGrpSpPr>
            <p:nvPr/>
          </p:nvGrpSpPr>
          <p:grpSpPr bwMode="auto">
            <a:xfrm>
              <a:off x="1417" y="1735"/>
              <a:ext cx="299" cy="1946"/>
              <a:chOff x="1435" y="1789"/>
              <a:chExt cx="299" cy="1928"/>
            </a:xfrm>
          </p:grpSpPr>
          <p:sp>
            <p:nvSpPr>
              <p:cNvPr id="371731" name="Rectangle 19"/>
              <p:cNvSpPr>
                <a:spLocks noChangeArrowheads="1"/>
              </p:cNvSpPr>
              <p:nvPr/>
            </p:nvSpPr>
            <p:spPr bwMode="auto">
              <a:xfrm>
                <a:off x="1435" y="3259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.05</a:t>
                </a:r>
              </a:p>
            </p:txBody>
          </p:sp>
          <p:sp>
            <p:nvSpPr>
              <p:cNvPr id="371732" name="Rectangle 20"/>
              <p:cNvSpPr>
                <a:spLocks noChangeArrowheads="1"/>
              </p:cNvSpPr>
              <p:nvPr/>
            </p:nvSpPr>
            <p:spPr bwMode="auto">
              <a:xfrm>
                <a:off x="1435" y="3033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.10</a:t>
                </a:r>
              </a:p>
            </p:txBody>
          </p:sp>
          <p:sp>
            <p:nvSpPr>
              <p:cNvPr id="371733" name="Rectangle 21"/>
              <p:cNvSpPr>
                <a:spLocks noChangeArrowheads="1"/>
              </p:cNvSpPr>
              <p:nvPr/>
            </p:nvSpPr>
            <p:spPr bwMode="auto">
              <a:xfrm>
                <a:off x="1435" y="2785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.15</a:t>
                </a:r>
              </a:p>
            </p:txBody>
          </p:sp>
          <p:sp>
            <p:nvSpPr>
              <p:cNvPr id="371734" name="Rectangle 22"/>
              <p:cNvSpPr>
                <a:spLocks noChangeArrowheads="1"/>
              </p:cNvSpPr>
              <p:nvPr/>
            </p:nvSpPr>
            <p:spPr bwMode="auto">
              <a:xfrm>
                <a:off x="1435" y="2539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.20</a:t>
                </a:r>
              </a:p>
            </p:txBody>
          </p:sp>
          <p:sp>
            <p:nvSpPr>
              <p:cNvPr id="371735" name="Rectangle 23"/>
              <p:cNvSpPr>
                <a:spLocks noChangeArrowheads="1"/>
              </p:cNvSpPr>
              <p:nvPr/>
            </p:nvSpPr>
            <p:spPr bwMode="auto">
              <a:xfrm>
                <a:off x="1440" y="2292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.25</a:t>
                </a:r>
              </a:p>
            </p:txBody>
          </p:sp>
          <p:sp>
            <p:nvSpPr>
              <p:cNvPr id="371736" name="Rectangle 24"/>
              <p:cNvSpPr>
                <a:spLocks noChangeArrowheads="1"/>
              </p:cNvSpPr>
              <p:nvPr/>
            </p:nvSpPr>
            <p:spPr bwMode="auto">
              <a:xfrm>
                <a:off x="1440" y="2036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.30</a:t>
                </a:r>
              </a:p>
            </p:txBody>
          </p:sp>
          <p:sp>
            <p:nvSpPr>
              <p:cNvPr id="371737" name="Rectangle 25"/>
              <p:cNvSpPr>
                <a:spLocks noChangeArrowheads="1"/>
              </p:cNvSpPr>
              <p:nvPr/>
            </p:nvSpPr>
            <p:spPr bwMode="auto">
              <a:xfrm>
                <a:off x="1440" y="1789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.35</a:t>
                </a:r>
              </a:p>
            </p:txBody>
          </p:sp>
          <p:sp>
            <p:nvSpPr>
              <p:cNvPr id="371738" name="Rectangle 26"/>
              <p:cNvSpPr>
                <a:spLocks noChangeArrowheads="1"/>
              </p:cNvSpPr>
              <p:nvPr/>
            </p:nvSpPr>
            <p:spPr bwMode="auto">
              <a:xfrm>
                <a:off x="1538" y="3490"/>
                <a:ext cx="186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0</a:t>
                </a:r>
              </a:p>
            </p:txBody>
          </p:sp>
        </p:grpSp>
      </p:grpSp>
      <p:sp>
        <p:nvSpPr>
          <p:cNvPr id="371739" name="Rectangle 27"/>
          <p:cNvSpPr>
            <a:spLocks noChangeArrowheads="1"/>
          </p:cNvSpPr>
          <p:nvPr/>
        </p:nvSpPr>
        <p:spPr bwMode="auto">
          <a:xfrm flipH="1">
            <a:off x="6616700" y="5397500"/>
            <a:ext cx="641350" cy="261938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1740" name="Rectangle 28"/>
          <p:cNvSpPr>
            <a:spLocks noChangeArrowheads="1"/>
          </p:cNvSpPr>
          <p:nvPr/>
        </p:nvSpPr>
        <p:spPr bwMode="auto">
          <a:xfrm flipH="1">
            <a:off x="5348288" y="4597400"/>
            <a:ext cx="641350" cy="1062038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1741" name="Rectangle 29"/>
          <p:cNvSpPr>
            <a:spLocks noChangeArrowheads="1"/>
          </p:cNvSpPr>
          <p:nvPr/>
        </p:nvSpPr>
        <p:spPr bwMode="auto">
          <a:xfrm flipH="1">
            <a:off x="4706938" y="4125913"/>
            <a:ext cx="641350" cy="1535112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1742" name="Rectangle 30"/>
          <p:cNvSpPr>
            <a:spLocks noChangeArrowheads="1"/>
          </p:cNvSpPr>
          <p:nvPr/>
        </p:nvSpPr>
        <p:spPr bwMode="auto">
          <a:xfrm flipH="1">
            <a:off x="4064000" y="3562350"/>
            <a:ext cx="642938" cy="2098675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1743" name="Rectangle 31"/>
          <p:cNvSpPr>
            <a:spLocks noChangeArrowheads="1"/>
          </p:cNvSpPr>
          <p:nvPr/>
        </p:nvSpPr>
        <p:spPr bwMode="auto">
          <a:xfrm flipH="1">
            <a:off x="3422650" y="4344988"/>
            <a:ext cx="642938" cy="131445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1744" name="Rectangle 32"/>
          <p:cNvSpPr>
            <a:spLocks noChangeArrowheads="1"/>
          </p:cNvSpPr>
          <p:nvPr/>
        </p:nvSpPr>
        <p:spPr bwMode="auto">
          <a:xfrm flipH="1">
            <a:off x="5992813" y="5059363"/>
            <a:ext cx="633412" cy="601662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71745" name="Rectangle 33"/>
          <p:cNvSpPr>
            <a:spLocks noChangeArrowheads="1"/>
          </p:cNvSpPr>
          <p:nvPr/>
        </p:nvSpPr>
        <p:spPr bwMode="auto">
          <a:xfrm flipH="1">
            <a:off x="2781300" y="4899025"/>
            <a:ext cx="641350" cy="758825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1746" name="AutoShape 34"/>
          <p:cNvSpPr>
            <a:spLocks noChangeArrowheads="1"/>
          </p:cNvSpPr>
          <p:nvPr/>
        </p:nvSpPr>
        <p:spPr bwMode="auto">
          <a:xfrm rot="5400000">
            <a:off x="736600" y="1657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1747" name="Rectangle 35"/>
          <p:cNvSpPr>
            <a:spLocks noChangeArrowheads="1"/>
          </p:cNvSpPr>
          <p:nvPr/>
        </p:nvSpPr>
        <p:spPr bwMode="auto">
          <a:xfrm>
            <a:off x="687388" y="1549400"/>
            <a:ext cx="5295900" cy="935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Longer tail to the right</a:t>
            </a:r>
          </a:p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housing values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71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71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7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7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7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7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7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7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7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6" grpId="0" animBg="1"/>
      <p:bldP spid="371739" grpId="0" animBg="1"/>
      <p:bldP spid="371740" grpId="0" animBg="1"/>
      <p:bldP spid="371741" grpId="0" animBg="1"/>
      <p:bldP spid="371742" grpId="0" animBg="1"/>
      <p:bldP spid="371743" grpId="0" animBg="1"/>
      <p:bldP spid="371744" grpId="0" animBg="1" autoUpdateAnimBg="0"/>
      <p:bldP spid="371745" grpId="0" animBg="1"/>
      <p:bldP spid="371746" grpId="0" animBg="1"/>
      <p:bldP spid="371747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Histograms Showing Skewness</a:t>
            </a:r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687388" y="1104900"/>
            <a:ext cx="59944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Highly Skewed Right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72740" name="AutoShape 4"/>
          <p:cNvSpPr>
            <a:spLocks noChangeArrowheads="1"/>
          </p:cNvSpPr>
          <p:nvPr/>
        </p:nvSpPr>
        <p:spPr bwMode="auto">
          <a:xfrm rot="5400000">
            <a:off x="1006475" y="4135438"/>
            <a:ext cx="219075" cy="1428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16038" y="2670175"/>
            <a:ext cx="6978650" cy="3217863"/>
            <a:chOff x="829" y="1682"/>
            <a:chExt cx="4396" cy="202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72742" name="Rectangle 6"/>
            <p:cNvSpPr>
              <a:spLocks noChangeArrowheads="1"/>
            </p:cNvSpPr>
            <p:nvPr/>
          </p:nvSpPr>
          <p:spPr bwMode="auto">
            <a:xfrm>
              <a:off x="829" y="1682"/>
              <a:ext cx="4396" cy="2027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63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35858" name="Group 7"/>
            <p:cNvGrpSpPr>
              <a:grpSpLocks/>
            </p:cNvGrpSpPr>
            <p:nvPr/>
          </p:nvGrpSpPr>
          <p:grpSpPr bwMode="auto">
            <a:xfrm>
              <a:off x="1393" y="1859"/>
              <a:ext cx="117" cy="1460"/>
              <a:chOff x="1681" y="1895"/>
              <a:chExt cx="117" cy="1460"/>
            </a:xfrm>
          </p:grpSpPr>
          <p:sp>
            <p:nvSpPr>
              <p:cNvPr id="372744" name="Line 8"/>
              <p:cNvSpPr>
                <a:spLocks noChangeShapeType="1"/>
              </p:cNvSpPr>
              <p:nvPr/>
            </p:nvSpPr>
            <p:spPr bwMode="auto">
              <a:xfrm>
                <a:off x="1681" y="3355"/>
                <a:ext cx="117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2745" name="Line 9"/>
              <p:cNvSpPr>
                <a:spLocks noChangeShapeType="1"/>
              </p:cNvSpPr>
              <p:nvPr/>
            </p:nvSpPr>
            <p:spPr bwMode="auto">
              <a:xfrm>
                <a:off x="1681" y="3129"/>
                <a:ext cx="117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2746" name="Line 10"/>
              <p:cNvSpPr>
                <a:spLocks noChangeShapeType="1"/>
              </p:cNvSpPr>
              <p:nvPr/>
            </p:nvSpPr>
            <p:spPr bwMode="auto">
              <a:xfrm>
                <a:off x="1681" y="2882"/>
                <a:ext cx="117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2747" name="Line 11"/>
              <p:cNvSpPr>
                <a:spLocks noChangeShapeType="1"/>
              </p:cNvSpPr>
              <p:nvPr/>
            </p:nvSpPr>
            <p:spPr bwMode="auto">
              <a:xfrm>
                <a:off x="1681" y="2646"/>
                <a:ext cx="117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2748" name="Line 12"/>
              <p:cNvSpPr>
                <a:spLocks noChangeShapeType="1"/>
              </p:cNvSpPr>
              <p:nvPr/>
            </p:nvSpPr>
            <p:spPr bwMode="auto">
              <a:xfrm>
                <a:off x="1681" y="2392"/>
                <a:ext cx="117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2749" name="Line 13"/>
              <p:cNvSpPr>
                <a:spLocks noChangeShapeType="1"/>
              </p:cNvSpPr>
              <p:nvPr/>
            </p:nvSpPr>
            <p:spPr bwMode="auto">
              <a:xfrm>
                <a:off x="1681" y="2142"/>
                <a:ext cx="117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372750" name="Line 14"/>
              <p:cNvSpPr>
                <a:spLocks noChangeShapeType="1"/>
              </p:cNvSpPr>
              <p:nvPr/>
            </p:nvSpPr>
            <p:spPr bwMode="auto">
              <a:xfrm>
                <a:off x="1681" y="1895"/>
                <a:ext cx="117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372751" name="Line 15"/>
            <p:cNvSpPr>
              <a:spLocks noChangeShapeType="1"/>
            </p:cNvSpPr>
            <p:nvPr/>
          </p:nvSpPr>
          <p:spPr bwMode="auto">
            <a:xfrm flipV="1">
              <a:off x="1450" y="1863"/>
              <a:ext cx="0" cy="1701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2752" name="Rectangle 16"/>
            <p:cNvSpPr>
              <a:spLocks noChangeArrowheads="1"/>
            </p:cNvSpPr>
            <p:nvPr/>
          </p:nvSpPr>
          <p:spPr bwMode="auto">
            <a:xfrm rot="16200000">
              <a:off x="266" y="2605"/>
              <a:ext cx="147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effectLst/>
                  <a:latin typeface="Book Antiqua" pitchFamily="18" charset="0"/>
                </a:rPr>
                <a:t>Relative Frequency</a:t>
              </a:r>
            </a:p>
          </p:txBody>
        </p:sp>
        <p:sp>
          <p:nvSpPr>
            <p:cNvPr id="372753" name="Line 17"/>
            <p:cNvSpPr>
              <a:spLocks noChangeShapeType="1"/>
            </p:cNvSpPr>
            <p:nvPr/>
          </p:nvSpPr>
          <p:spPr bwMode="auto">
            <a:xfrm flipV="1">
              <a:off x="1394" y="3566"/>
              <a:ext cx="3693" cy="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35862" name="Group 18"/>
            <p:cNvGrpSpPr>
              <a:grpSpLocks/>
            </p:cNvGrpSpPr>
            <p:nvPr/>
          </p:nvGrpSpPr>
          <p:grpSpPr bwMode="auto">
            <a:xfrm>
              <a:off x="1120" y="1735"/>
              <a:ext cx="299" cy="1946"/>
              <a:chOff x="1435" y="1789"/>
              <a:chExt cx="299" cy="1928"/>
            </a:xfrm>
          </p:grpSpPr>
          <p:sp>
            <p:nvSpPr>
              <p:cNvPr id="372755" name="Rectangle 19"/>
              <p:cNvSpPr>
                <a:spLocks noChangeArrowheads="1"/>
              </p:cNvSpPr>
              <p:nvPr/>
            </p:nvSpPr>
            <p:spPr bwMode="auto">
              <a:xfrm>
                <a:off x="1435" y="3259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.05</a:t>
                </a:r>
              </a:p>
            </p:txBody>
          </p:sp>
          <p:sp>
            <p:nvSpPr>
              <p:cNvPr id="372756" name="Rectangle 20"/>
              <p:cNvSpPr>
                <a:spLocks noChangeArrowheads="1"/>
              </p:cNvSpPr>
              <p:nvPr/>
            </p:nvSpPr>
            <p:spPr bwMode="auto">
              <a:xfrm>
                <a:off x="1435" y="3033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.10</a:t>
                </a:r>
              </a:p>
            </p:txBody>
          </p:sp>
          <p:sp>
            <p:nvSpPr>
              <p:cNvPr id="372757" name="Rectangle 21"/>
              <p:cNvSpPr>
                <a:spLocks noChangeArrowheads="1"/>
              </p:cNvSpPr>
              <p:nvPr/>
            </p:nvSpPr>
            <p:spPr bwMode="auto">
              <a:xfrm>
                <a:off x="1435" y="2785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.15</a:t>
                </a:r>
              </a:p>
            </p:txBody>
          </p:sp>
          <p:sp>
            <p:nvSpPr>
              <p:cNvPr id="372758" name="Rectangle 22"/>
              <p:cNvSpPr>
                <a:spLocks noChangeArrowheads="1"/>
              </p:cNvSpPr>
              <p:nvPr/>
            </p:nvSpPr>
            <p:spPr bwMode="auto">
              <a:xfrm>
                <a:off x="1435" y="2539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.20</a:t>
                </a:r>
              </a:p>
            </p:txBody>
          </p:sp>
          <p:sp>
            <p:nvSpPr>
              <p:cNvPr id="372759" name="Rectangle 23"/>
              <p:cNvSpPr>
                <a:spLocks noChangeArrowheads="1"/>
              </p:cNvSpPr>
              <p:nvPr/>
            </p:nvSpPr>
            <p:spPr bwMode="auto">
              <a:xfrm>
                <a:off x="1440" y="2292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.25</a:t>
                </a:r>
              </a:p>
            </p:txBody>
          </p:sp>
          <p:sp>
            <p:nvSpPr>
              <p:cNvPr id="372760" name="Rectangle 24"/>
              <p:cNvSpPr>
                <a:spLocks noChangeArrowheads="1"/>
              </p:cNvSpPr>
              <p:nvPr/>
            </p:nvSpPr>
            <p:spPr bwMode="auto">
              <a:xfrm>
                <a:off x="1440" y="2036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.30</a:t>
                </a:r>
              </a:p>
            </p:txBody>
          </p:sp>
          <p:sp>
            <p:nvSpPr>
              <p:cNvPr id="372761" name="Rectangle 25"/>
              <p:cNvSpPr>
                <a:spLocks noChangeArrowheads="1"/>
              </p:cNvSpPr>
              <p:nvPr/>
            </p:nvSpPr>
            <p:spPr bwMode="auto">
              <a:xfrm>
                <a:off x="1440" y="1789"/>
                <a:ext cx="294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.35</a:t>
                </a:r>
              </a:p>
            </p:txBody>
          </p:sp>
          <p:sp>
            <p:nvSpPr>
              <p:cNvPr id="372762" name="Rectangle 26"/>
              <p:cNvSpPr>
                <a:spLocks noChangeArrowheads="1"/>
              </p:cNvSpPr>
              <p:nvPr/>
            </p:nvSpPr>
            <p:spPr bwMode="auto">
              <a:xfrm>
                <a:off x="1538" y="3490"/>
                <a:ext cx="186" cy="2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lIns="90488" tIns="44450" rIns="90488" bIns="44450">
                <a:spAutoFit/>
              </a:bodyPr>
              <a:lstStyle/>
              <a:p>
                <a:pPr algn="l">
                  <a:defRPr/>
                </a:pPr>
                <a:r>
                  <a:rPr lang="en-US" sz="1800" dirty="0">
                    <a:effectLst/>
                    <a:latin typeface="Book Antiqua" pitchFamily="18" charset="0"/>
                  </a:rPr>
                  <a:t>0</a:t>
                </a:r>
              </a:p>
            </p:txBody>
          </p:sp>
        </p:grpSp>
      </p:grpSp>
      <p:sp>
        <p:nvSpPr>
          <p:cNvPr id="372763" name="Rectangle 27"/>
          <p:cNvSpPr>
            <a:spLocks noChangeArrowheads="1"/>
          </p:cNvSpPr>
          <p:nvPr/>
        </p:nvSpPr>
        <p:spPr bwMode="auto">
          <a:xfrm flipH="1">
            <a:off x="6145213" y="5283200"/>
            <a:ext cx="641350" cy="377825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2764" name="Rectangle 28"/>
          <p:cNvSpPr>
            <a:spLocks noChangeArrowheads="1"/>
          </p:cNvSpPr>
          <p:nvPr/>
        </p:nvSpPr>
        <p:spPr bwMode="auto">
          <a:xfrm flipH="1">
            <a:off x="4876800" y="4656138"/>
            <a:ext cx="641350" cy="1004887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2765" name="Rectangle 29"/>
          <p:cNvSpPr>
            <a:spLocks noChangeArrowheads="1"/>
          </p:cNvSpPr>
          <p:nvPr/>
        </p:nvSpPr>
        <p:spPr bwMode="auto">
          <a:xfrm flipH="1">
            <a:off x="4235450" y="4241800"/>
            <a:ext cx="641350" cy="1419225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2766" name="Rectangle 30"/>
          <p:cNvSpPr>
            <a:spLocks noChangeArrowheads="1"/>
          </p:cNvSpPr>
          <p:nvPr/>
        </p:nvSpPr>
        <p:spPr bwMode="auto">
          <a:xfrm flipH="1">
            <a:off x="3592513" y="3576638"/>
            <a:ext cx="642937" cy="2084387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2767" name="Rectangle 31"/>
          <p:cNvSpPr>
            <a:spLocks noChangeArrowheads="1"/>
          </p:cNvSpPr>
          <p:nvPr/>
        </p:nvSpPr>
        <p:spPr bwMode="auto">
          <a:xfrm flipH="1">
            <a:off x="2951163" y="4133850"/>
            <a:ext cx="642937" cy="1519238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2768" name="Rectangle 32"/>
          <p:cNvSpPr>
            <a:spLocks noChangeArrowheads="1"/>
          </p:cNvSpPr>
          <p:nvPr/>
        </p:nvSpPr>
        <p:spPr bwMode="auto">
          <a:xfrm flipH="1">
            <a:off x="5521325" y="5118100"/>
            <a:ext cx="633413" cy="542925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372769" name="Rectangle 33"/>
          <p:cNvSpPr>
            <a:spLocks noChangeArrowheads="1"/>
          </p:cNvSpPr>
          <p:nvPr/>
        </p:nvSpPr>
        <p:spPr bwMode="auto">
          <a:xfrm flipH="1">
            <a:off x="2305050" y="4981575"/>
            <a:ext cx="641350" cy="6715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2770" name="Rectangle 34"/>
          <p:cNvSpPr>
            <a:spLocks noChangeArrowheads="1"/>
          </p:cNvSpPr>
          <p:nvPr/>
        </p:nvSpPr>
        <p:spPr bwMode="auto">
          <a:xfrm flipH="1">
            <a:off x="6788150" y="5500688"/>
            <a:ext cx="641350" cy="160337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2771" name="Rectangle 35"/>
          <p:cNvSpPr>
            <a:spLocks noChangeArrowheads="1"/>
          </p:cNvSpPr>
          <p:nvPr/>
        </p:nvSpPr>
        <p:spPr bwMode="auto">
          <a:xfrm flipH="1">
            <a:off x="7431088" y="5443538"/>
            <a:ext cx="641350" cy="217487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2772" name="AutoShape 36"/>
          <p:cNvSpPr>
            <a:spLocks noChangeArrowheads="1"/>
          </p:cNvSpPr>
          <p:nvPr/>
        </p:nvSpPr>
        <p:spPr bwMode="auto">
          <a:xfrm rot="5400000">
            <a:off x="736600" y="1657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2773" name="Rectangle 37"/>
          <p:cNvSpPr>
            <a:spLocks noChangeArrowheads="1"/>
          </p:cNvSpPr>
          <p:nvPr/>
        </p:nvSpPr>
        <p:spPr bwMode="auto">
          <a:xfrm>
            <a:off x="700088" y="1549400"/>
            <a:ext cx="7772400" cy="947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very long tail to the right</a:t>
            </a:r>
          </a:p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executive salaries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72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727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7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7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7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7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7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37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7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7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7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0" grpId="0" animBg="1"/>
      <p:bldP spid="372763" grpId="0" animBg="1"/>
      <p:bldP spid="372764" grpId="0" animBg="1"/>
      <p:bldP spid="372765" grpId="0" animBg="1"/>
      <p:bldP spid="372766" grpId="0" animBg="1"/>
      <p:bldP spid="372767" grpId="0" animBg="1"/>
      <p:bldP spid="372768" grpId="0" animBg="1" autoUpdateAnimBg="0"/>
      <p:bldP spid="372769" grpId="0" animBg="1"/>
      <p:bldP spid="372770" grpId="0" animBg="1"/>
      <p:bldP spid="372771" grpId="0" animBg="1"/>
      <p:bldP spid="372772" grpId="0" animBg="1"/>
      <p:bldP spid="372773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ChangeArrowheads="1"/>
          </p:cNvSpPr>
          <p:nvPr/>
        </p:nvSpPr>
        <p:spPr bwMode="auto">
          <a:xfrm>
            <a:off x="895350" y="1200150"/>
            <a:ext cx="7353300" cy="14097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Cumulative frequency distribution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shows the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number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of items with values less than or equal to the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upper limit of each class..</a:t>
            </a:r>
          </a:p>
        </p:txBody>
      </p:sp>
      <p:sp>
        <p:nvSpPr>
          <p:cNvPr id="289795" name="Rectangle 3"/>
          <p:cNvSpPr>
            <a:spLocks noChangeArrowheads="1"/>
          </p:cNvSpPr>
          <p:nvPr/>
        </p:nvSpPr>
        <p:spPr bwMode="auto">
          <a:xfrm>
            <a:off x="895350" y="2724150"/>
            <a:ext cx="7353300" cy="13906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Cumulative relative frequency distribution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 shows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proportion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of items with values less than or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equal to the upper limit of each class.</a:t>
            </a:r>
          </a:p>
        </p:txBody>
      </p:sp>
      <p:sp>
        <p:nvSpPr>
          <p:cNvPr id="289796" name="AutoShape 4"/>
          <p:cNvSpPr>
            <a:spLocks noChangeArrowheads="1"/>
          </p:cNvSpPr>
          <p:nvPr/>
        </p:nvSpPr>
        <p:spPr bwMode="auto">
          <a:xfrm rot="5400000">
            <a:off x="600075" y="18034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89797" name="AutoShape 5"/>
          <p:cNvSpPr>
            <a:spLocks noChangeArrowheads="1"/>
          </p:cNvSpPr>
          <p:nvPr/>
        </p:nvSpPr>
        <p:spPr bwMode="auto">
          <a:xfrm rot="5400000">
            <a:off x="600075" y="33464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89798" name="Rectangle 6"/>
          <p:cNvSpPr>
            <a:spLocks noChangeArrowheads="1"/>
          </p:cNvSpPr>
          <p:nvPr/>
        </p:nvSpPr>
        <p:spPr bwMode="auto">
          <a:xfrm>
            <a:off x="685800" y="15240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Cumulative Distributions</a:t>
            </a:r>
          </a:p>
        </p:txBody>
      </p:sp>
      <p:sp>
        <p:nvSpPr>
          <p:cNvPr id="289799" name="Rectangle 7"/>
          <p:cNvSpPr>
            <a:spLocks noChangeArrowheads="1"/>
          </p:cNvSpPr>
          <p:nvPr/>
        </p:nvSpPr>
        <p:spPr bwMode="auto">
          <a:xfrm>
            <a:off x="895350" y="4229100"/>
            <a:ext cx="7353300" cy="13906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Cumulative percent frequency distribution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 shows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percentage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of items with values less than or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equal to the upper limit of each class.</a:t>
            </a:r>
          </a:p>
        </p:txBody>
      </p:sp>
      <p:sp>
        <p:nvSpPr>
          <p:cNvPr id="289800" name="AutoShape 8"/>
          <p:cNvSpPr>
            <a:spLocks noChangeArrowheads="1"/>
          </p:cNvSpPr>
          <p:nvPr/>
        </p:nvSpPr>
        <p:spPr bwMode="auto">
          <a:xfrm rot="5400000">
            <a:off x="600075" y="48514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89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8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898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8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 animBg="1" autoUpdateAnimBg="0"/>
      <p:bldP spid="289795" grpId="0" animBg="1" autoUpdateAnimBg="0"/>
      <p:bldP spid="289796" grpId="0" animBg="1"/>
      <p:bldP spid="289797" grpId="0" animBg="1"/>
      <p:bldP spid="289799" grpId="0" animBg="1" autoUpdateAnimBg="0"/>
      <p:bldP spid="28980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Cumulative Distributions</a:t>
            </a:r>
          </a:p>
        </p:txBody>
      </p:sp>
      <p:sp>
        <p:nvSpPr>
          <p:cNvPr id="374787" name="Rectangle 3"/>
          <p:cNvSpPr>
            <a:spLocks noChangeArrowheads="1"/>
          </p:cNvSpPr>
          <p:nvPr/>
        </p:nvSpPr>
        <p:spPr bwMode="auto">
          <a:xfrm>
            <a:off x="666750" y="1079500"/>
            <a:ext cx="786765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The last entry in a cumulative frequency distribution</a:t>
            </a:r>
          </a:p>
          <a:p>
            <a:pPr algn="l">
              <a:buClr>
                <a:srgbClr val="66FFFF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always equals the total number of observations.</a:t>
            </a:r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666750" y="1936750"/>
            <a:ext cx="741045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The last entry in a cumulative relative frequency</a:t>
            </a:r>
          </a:p>
          <a:p>
            <a:pPr algn="l">
              <a:buClr>
                <a:srgbClr val="66FFFF"/>
              </a:buClr>
              <a:buSzPct val="90000"/>
              <a:buFont typeface="Wingding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distribution always equals 1.00.</a:t>
            </a:r>
          </a:p>
        </p:txBody>
      </p:sp>
      <p:sp>
        <p:nvSpPr>
          <p:cNvPr id="374789" name="Rectangle 5"/>
          <p:cNvSpPr>
            <a:spLocks noChangeArrowheads="1"/>
          </p:cNvSpPr>
          <p:nvPr/>
        </p:nvSpPr>
        <p:spPr bwMode="auto">
          <a:xfrm>
            <a:off x="666750" y="2768600"/>
            <a:ext cx="7639050" cy="97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buClr>
                <a:srgbClr val="66FFFF"/>
              </a:buClr>
              <a:buSzPct val="9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The last entry in a cumulative percent frequency</a:t>
            </a:r>
          </a:p>
          <a:p>
            <a:pPr algn="l">
              <a:buSzPct val="90000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distribution always equals 100.</a:t>
            </a:r>
          </a:p>
        </p:txBody>
      </p:sp>
      <p:sp>
        <p:nvSpPr>
          <p:cNvPr id="374790" name="AutoShape 6"/>
          <p:cNvSpPr>
            <a:spLocks noChangeArrowheads="1"/>
          </p:cNvSpPr>
          <p:nvPr/>
        </p:nvSpPr>
        <p:spPr bwMode="auto">
          <a:xfrm rot="5400000">
            <a:off x="504825" y="12827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4791" name="AutoShape 7"/>
          <p:cNvSpPr>
            <a:spLocks noChangeArrowheads="1"/>
          </p:cNvSpPr>
          <p:nvPr/>
        </p:nvSpPr>
        <p:spPr bwMode="auto">
          <a:xfrm rot="5400000">
            <a:off x="504825" y="21399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74792" name="AutoShape 8"/>
          <p:cNvSpPr>
            <a:spLocks noChangeArrowheads="1"/>
          </p:cNvSpPr>
          <p:nvPr/>
        </p:nvSpPr>
        <p:spPr bwMode="auto">
          <a:xfrm rot="5400000">
            <a:off x="504825" y="29908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74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74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374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3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autoUpdateAnimBg="0"/>
      <p:bldP spid="374788" grpId="0" autoUpdateAnimBg="0"/>
      <p:bldP spid="374789" grpId="0" autoUpdateAnimBg="0"/>
      <p:bldP spid="374790" grpId="0" animBg="1"/>
      <p:bldP spid="374791" grpId="0" animBg="1"/>
      <p:bldP spid="37479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128713" y="1757363"/>
            <a:ext cx="7178675" cy="40640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Cumulative Distributions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381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66FFFF"/>
                </a:solidFill>
              </a:rPr>
              <a:t>Hudson Auto Repair</a:t>
            </a:r>
            <a:endParaRPr lang="en-US" dirty="0" smtClean="0"/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auto">
          <a:xfrm rot="5400000">
            <a:off x="727075" y="38608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 rot="10800000">
            <a:off x="3400425" y="16446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 rot="10800000">
            <a:off x="5286375" y="16446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 rot="10800000">
            <a:off x="7210425" y="16446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143000" y="2413000"/>
            <a:ext cx="1485900" cy="337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59	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69 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79	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89	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99	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109</a:t>
            </a:r>
            <a:endParaRPr lang="en-US" sz="2400" u="sng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1219200" y="2470150"/>
            <a:ext cx="1295400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Cost ($)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2628900" y="2241550"/>
            <a:ext cx="1790700" cy="781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Cumulative</a:t>
            </a:r>
          </a:p>
          <a:p>
            <a:pPr>
              <a:lnSpc>
                <a:spcPct val="90000"/>
              </a:lnSpc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4533900" y="1841500"/>
            <a:ext cx="1790700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Cumulative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Relative</a:t>
            </a:r>
          </a:p>
          <a:p>
            <a:pPr>
              <a:lnSpc>
                <a:spcPct val="90000"/>
              </a:lnSpc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6381750" y="1879600"/>
            <a:ext cx="1790700" cy="120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Cumulative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Percent</a:t>
            </a:r>
          </a:p>
          <a:p>
            <a:pPr>
              <a:lnSpc>
                <a:spcPct val="90000"/>
              </a:lnSpc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Frequency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2114550" y="2679700"/>
            <a:ext cx="2400300" cy="327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2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15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31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38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45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50     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4000500" y="2698750"/>
            <a:ext cx="2400300" cy="323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.04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.30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.62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.76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.90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1.00   </a:t>
            </a: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5905500" y="2717800"/>
            <a:ext cx="2400300" cy="323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4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30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62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76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90</a:t>
            </a:r>
          </a:p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100   </a:t>
            </a:r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3905250" y="3962400"/>
            <a:ext cx="1060450" cy="469900"/>
          </a:xfrm>
          <a:prstGeom prst="wedgeRoundRectCallout">
            <a:avLst>
              <a:gd name="adj1" fmla="val -67815"/>
              <a:gd name="adj2" fmla="val -104394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 + 13</a:t>
            </a:r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>
            <a:off x="5829300" y="3962400"/>
            <a:ext cx="1073150" cy="469900"/>
          </a:xfrm>
          <a:prstGeom prst="wedgeRoundRectCallout">
            <a:avLst>
              <a:gd name="adj1" fmla="val -67602"/>
              <a:gd name="adj2" fmla="val -104394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15/50</a:t>
            </a:r>
          </a:p>
        </p:txBody>
      </p:sp>
      <p:sp>
        <p:nvSpPr>
          <p:cNvPr id="26644" name="AutoShape 20"/>
          <p:cNvSpPr>
            <a:spLocks noChangeArrowheads="1"/>
          </p:cNvSpPr>
          <p:nvPr/>
        </p:nvSpPr>
        <p:spPr bwMode="auto">
          <a:xfrm>
            <a:off x="7607300" y="3949700"/>
            <a:ext cx="1276350" cy="495300"/>
          </a:xfrm>
          <a:prstGeom prst="wedgeRoundRectCallout">
            <a:avLst>
              <a:gd name="adj1" fmla="val -57338"/>
              <a:gd name="adj2" fmla="val -97755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lIns="0" tIns="0" rIns="0" bIns="0" anchor="ctr" anchorCtr="1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.30(100)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3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4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3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0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3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1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600"/>
                            </p:stCondLst>
                            <p:childTnLst>
                              <p:par>
                                <p:cTn id="56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3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3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6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 animBg="1"/>
      <p:bldP spid="26631" grpId="0" animBg="1"/>
      <p:bldP spid="26632" grpId="0" animBg="1"/>
      <p:bldP spid="26633" grpId="0" animBg="1"/>
      <p:bldP spid="26634" grpId="0" autoUpdateAnimBg="0"/>
      <p:bldP spid="26635" grpId="0" autoUpdateAnimBg="0"/>
      <p:bldP spid="26636" grpId="0" autoUpdateAnimBg="0"/>
      <p:bldP spid="26637" grpId="0" autoUpdateAnimBg="0"/>
      <p:bldP spid="26638" grpId="0" autoUpdateAnimBg="0"/>
      <p:bldP spid="26639" grpId="0" autoUpdateAnimBg="0"/>
      <p:bldP spid="26640" grpId="0" autoUpdateAnimBg="0"/>
      <p:bldP spid="26641" grpId="0" autoUpdateAnimBg="0"/>
      <p:bldP spid="26642" grpId="0" animBg="1" autoUpdateAnimBg="0"/>
      <p:bldP spid="26643" grpId="0" animBg="1" autoUpdateAnimBg="0"/>
      <p:bldP spid="26644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Ogive</a:t>
            </a:r>
          </a:p>
        </p:txBody>
      </p:sp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687388" y="1104900"/>
            <a:ext cx="7772400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An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ogive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a graph of a cumulative distribution.</a:t>
            </a:r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687388" y="1581150"/>
            <a:ext cx="7772400" cy="547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data values are shown on the horizontal axis.</a:t>
            </a:r>
          </a:p>
        </p:txBody>
      </p:sp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687388" y="2057400"/>
            <a:ext cx="7772400" cy="1938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Shown on the vertical axis are the:</a:t>
            </a:r>
          </a:p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cumulative frequencies, or</a:t>
            </a:r>
          </a:p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cumulative relative frequencies, or</a:t>
            </a:r>
          </a:p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cumulative percent frequencies</a:t>
            </a:r>
          </a:p>
        </p:txBody>
      </p:sp>
      <p:sp>
        <p:nvSpPr>
          <p:cNvPr id="293894" name="Rectangle 6"/>
          <p:cNvSpPr>
            <a:spLocks noChangeArrowheads="1"/>
          </p:cNvSpPr>
          <p:nvPr/>
        </p:nvSpPr>
        <p:spPr bwMode="auto">
          <a:xfrm>
            <a:off x="687388" y="3867150"/>
            <a:ext cx="7772400" cy="966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frequency (one of the above) of each class is plotted as a point.</a:t>
            </a:r>
          </a:p>
        </p:txBody>
      </p:sp>
      <p:sp>
        <p:nvSpPr>
          <p:cNvPr id="293895" name="Rectangle 7"/>
          <p:cNvSpPr>
            <a:spLocks noChangeArrowheads="1"/>
          </p:cNvSpPr>
          <p:nvPr/>
        </p:nvSpPr>
        <p:spPr bwMode="auto">
          <a:xfrm>
            <a:off x="687388" y="4762500"/>
            <a:ext cx="7772400" cy="566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plotted points are connected by straight lines.</a:t>
            </a:r>
          </a:p>
        </p:txBody>
      </p:sp>
      <p:sp>
        <p:nvSpPr>
          <p:cNvPr id="293896" name="AutoShape 8"/>
          <p:cNvSpPr>
            <a:spLocks noChangeArrowheads="1"/>
          </p:cNvSpPr>
          <p:nvPr/>
        </p:nvSpPr>
        <p:spPr bwMode="auto">
          <a:xfrm rot="5400000">
            <a:off x="485775" y="1270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93897" name="AutoShape 9"/>
          <p:cNvSpPr>
            <a:spLocks noChangeArrowheads="1"/>
          </p:cNvSpPr>
          <p:nvPr/>
        </p:nvSpPr>
        <p:spPr bwMode="auto">
          <a:xfrm rot="5400000">
            <a:off x="485775" y="17462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93898" name="AutoShape 10"/>
          <p:cNvSpPr>
            <a:spLocks noChangeArrowheads="1"/>
          </p:cNvSpPr>
          <p:nvPr/>
        </p:nvSpPr>
        <p:spPr bwMode="auto">
          <a:xfrm rot="5400000">
            <a:off x="485775" y="22225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93899" name="AutoShape 11"/>
          <p:cNvSpPr>
            <a:spLocks noChangeArrowheads="1"/>
          </p:cNvSpPr>
          <p:nvPr/>
        </p:nvSpPr>
        <p:spPr bwMode="auto">
          <a:xfrm rot="5400000">
            <a:off x="485775" y="40322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93900" name="AutoShape 12"/>
          <p:cNvSpPr>
            <a:spLocks noChangeArrowheads="1"/>
          </p:cNvSpPr>
          <p:nvPr/>
        </p:nvSpPr>
        <p:spPr bwMode="auto">
          <a:xfrm rot="5400000">
            <a:off x="485775" y="49276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93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9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938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93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29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293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29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2939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29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autoUpdateAnimBg="0"/>
      <p:bldP spid="293892" grpId="0" autoUpdateAnimBg="0"/>
      <p:bldP spid="293893" grpId="0" autoUpdateAnimBg="0"/>
      <p:bldP spid="293894" grpId="0" autoUpdateAnimBg="0"/>
      <p:bldP spid="293895" grpId="0" autoUpdateAnimBg="0"/>
      <p:bldP spid="293896" grpId="0" animBg="1"/>
      <p:bldP spid="293897" grpId="0" animBg="1"/>
      <p:bldP spid="293898" grpId="0" animBg="1"/>
      <p:bldP spid="293899" grpId="0" animBg="1"/>
      <p:bldP spid="29390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46" name="Rectangle 10"/>
          <p:cNvSpPr>
            <a:spLocks noChangeArrowheads="1"/>
          </p:cNvSpPr>
          <p:nvPr/>
        </p:nvSpPr>
        <p:spPr bwMode="auto">
          <a:xfrm>
            <a:off x="649288" y="1104900"/>
            <a:ext cx="7772400" cy="1881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endParaRPr lang="en-US" sz="240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Because the class limits for the parts-cost data are 50-59, 60-69, and so on, there appear to be one-unit gaps from 59 to 60, 69 to 70, and so on.</a:t>
            </a:r>
          </a:p>
        </p:txBody>
      </p:sp>
      <p:sp>
        <p:nvSpPr>
          <p:cNvPr id="295947" name="Rectangle 11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Ogive</a:t>
            </a:r>
          </a:p>
        </p:txBody>
      </p:sp>
      <p:sp>
        <p:nvSpPr>
          <p:cNvPr id="295949" name="Rectangle 13"/>
          <p:cNvSpPr>
            <a:spLocks noChangeArrowheads="1"/>
          </p:cNvSpPr>
          <p:nvPr/>
        </p:nvSpPr>
        <p:spPr bwMode="auto">
          <a:xfrm>
            <a:off x="649288" y="2381250"/>
            <a:ext cx="7772400" cy="1290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endParaRPr lang="en-US" sz="240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These gaps are eliminated by plotting points halfway between the class limits.</a:t>
            </a:r>
          </a:p>
        </p:txBody>
      </p:sp>
      <p:sp>
        <p:nvSpPr>
          <p:cNvPr id="295950" name="Rectangle 14"/>
          <p:cNvSpPr>
            <a:spLocks noChangeArrowheads="1"/>
          </p:cNvSpPr>
          <p:nvPr/>
        </p:nvSpPr>
        <p:spPr bwMode="auto">
          <a:xfrm>
            <a:off x="649288" y="3276600"/>
            <a:ext cx="7772400" cy="153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Thus, 59.5 is used for the 50-59 class, 69.5 is used for the 60-69 class, and so on.</a:t>
            </a:r>
          </a:p>
        </p:txBody>
      </p:sp>
      <p:sp>
        <p:nvSpPr>
          <p:cNvPr id="295951" name="Rectangle 15"/>
          <p:cNvSpPr>
            <a:spLocks noChangeArrowheads="1"/>
          </p:cNvSpPr>
          <p:nvPr/>
        </p:nvSpPr>
        <p:spPr bwMode="auto">
          <a:xfrm>
            <a:off x="687388" y="1104900"/>
            <a:ext cx="7772400" cy="566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Hudson Auto Repair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95952" name="AutoShape 16"/>
          <p:cNvSpPr>
            <a:spLocks noChangeArrowheads="1"/>
          </p:cNvSpPr>
          <p:nvPr/>
        </p:nvSpPr>
        <p:spPr bwMode="auto">
          <a:xfrm rot="5400000">
            <a:off x="727075" y="1651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95953" name="AutoShape 17"/>
          <p:cNvSpPr>
            <a:spLocks noChangeArrowheads="1"/>
          </p:cNvSpPr>
          <p:nvPr/>
        </p:nvSpPr>
        <p:spPr bwMode="auto">
          <a:xfrm rot="5400000">
            <a:off x="727075" y="2927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95954" name="AutoShape 18"/>
          <p:cNvSpPr>
            <a:spLocks noChangeArrowheads="1"/>
          </p:cNvSpPr>
          <p:nvPr/>
        </p:nvSpPr>
        <p:spPr bwMode="auto">
          <a:xfrm rot="5400000">
            <a:off x="727075" y="38290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959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959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5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959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5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6" grpId="0" autoUpdateAnimBg="0"/>
      <p:bldP spid="295949" grpId="0" autoUpdateAnimBg="0"/>
      <p:bldP spid="295950" grpId="0" autoUpdateAnimBg="0"/>
      <p:bldP spid="295952" grpId="0" animBg="1"/>
      <p:bldP spid="295953" grpId="0" animBg="1"/>
      <p:bldP spid="2959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2033588" y="1757363"/>
            <a:ext cx="4914900" cy="3286125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685800" y="84364"/>
            <a:ext cx="777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 Distribution</a:t>
            </a:r>
          </a:p>
        </p:txBody>
      </p:sp>
      <p:sp>
        <p:nvSpPr>
          <p:cNvPr id="256070" name="AutoShape 70"/>
          <p:cNvSpPr>
            <a:spLocks noChangeArrowheads="1"/>
          </p:cNvSpPr>
          <p:nvPr/>
        </p:nvSpPr>
        <p:spPr bwMode="auto">
          <a:xfrm rot="5400000">
            <a:off x="1762125" y="33337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6072" name="Rectangle 72"/>
          <p:cNvSpPr>
            <a:spLocks noChangeArrowheads="1"/>
          </p:cNvSpPr>
          <p:nvPr/>
        </p:nvSpPr>
        <p:spPr bwMode="auto">
          <a:xfrm>
            <a:off x="2381250" y="1873250"/>
            <a:ext cx="2686050" cy="2686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</a:t>
            </a:r>
            <a:endParaRPr lang="en-US" sz="2400" u="sng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Poor	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Below Average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Average	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Above Average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Excellent		</a:t>
            </a:r>
          </a:p>
        </p:txBody>
      </p:sp>
      <p:sp>
        <p:nvSpPr>
          <p:cNvPr id="256073" name="Rectangle 73"/>
          <p:cNvSpPr>
            <a:spLocks noChangeArrowheads="1"/>
          </p:cNvSpPr>
          <p:nvPr/>
        </p:nvSpPr>
        <p:spPr bwMode="auto">
          <a:xfrm>
            <a:off x="4248150" y="1930400"/>
            <a:ext cx="321945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 </a:t>
            </a:r>
            <a:endParaRPr lang="en-US" sz="2400" u="sng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2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 3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 5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 9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1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Total	     20</a:t>
            </a:r>
          </a:p>
        </p:txBody>
      </p:sp>
      <p:sp>
        <p:nvSpPr>
          <p:cNvPr id="256074" name="Rectangle 74"/>
          <p:cNvSpPr>
            <a:spLocks noChangeArrowheads="1"/>
          </p:cNvSpPr>
          <p:nvPr/>
        </p:nvSpPr>
        <p:spPr bwMode="auto">
          <a:xfrm>
            <a:off x="2609850" y="1949450"/>
            <a:ext cx="137160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Rating</a:t>
            </a:r>
          </a:p>
        </p:txBody>
      </p:sp>
      <p:sp>
        <p:nvSpPr>
          <p:cNvPr id="256075" name="Rectangle 75"/>
          <p:cNvSpPr>
            <a:spLocks noChangeArrowheads="1"/>
          </p:cNvSpPr>
          <p:nvPr/>
        </p:nvSpPr>
        <p:spPr bwMode="auto">
          <a:xfrm>
            <a:off x="4972050" y="1949450"/>
            <a:ext cx="1695450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Frequency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56076" name="Rectangle 76"/>
          <p:cNvSpPr>
            <a:spLocks noChangeArrowheads="1"/>
          </p:cNvSpPr>
          <p:nvPr/>
        </p:nvSpPr>
        <p:spPr bwMode="auto">
          <a:xfrm>
            <a:off x="687388" y="1111250"/>
            <a:ext cx="4140200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Marada Inn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56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5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300"/>
                                        <p:tgtEl>
                                          <p:spTgt spid="25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4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5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9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300"/>
                                        <p:tgtEl>
                                          <p:spTgt spid="25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animBg="1"/>
      <p:bldP spid="256070" grpId="0" animBg="1"/>
      <p:bldP spid="256072" grpId="0" autoUpdateAnimBg="0"/>
      <p:bldP spid="256073" grpId="0" autoUpdateAnimBg="0"/>
      <p:bldP spid="256074" grpId="0" autoUpdateAnimBg="0"/>
      <p:bldP spid="256075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4" name="Rectangle 100"/>
          <p:cNvSpPr>
            <a:spLocks noChangeArrowheads="1"/>
          </p:cNvSpPr>
          <p:nvPr/>
        </p:nvSpPr>
        <p:spPr bwMode="auto">
          <a:xfrm>
            <a:off x="620713" y="1614488"/>
            <a:ext cx="7808912" cy="4410075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2" name="Group 145"/>
          <p:cNvGrpSpPr>
            <a:grpSpLocks/>
          </p:cNvGrpSpPr>
          <p:nvPr/>
        </p:nvGrpSpPr>
        <p:grpSpPr bwMode="auto">
          <a:xfrm>
            <a:off x="1995488" y="2058988"/>
            <a:ext cx="5184775" cy="2749550"/>
            <a:chOff x="1281" y="1417"/>
            <a:chExt cx="3266" cy="1732"/>
          </a:xfrm>
        </p:grpSpPr>
        <p:sp>
          <p:nvSpPr>
            <p:cNvPr id="77957" name="Line 133"/>
            <p:cNvSpPr>
              <a:spLocks noChangeShapeType="1"/>
            </p:cNvSpPr>
            <p:nvPr/>
          </p:nvSpPr>
          <p:spPr bwMode="auto">
            <a:xfrm rot="5400000">
              <a:off x="2913" y="1517"/>
              <a:ext cx="0" cy="326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964" name="Line 140"/>
            <p:cNvSpPr>
              <a:spLocks noChangeShapeType="1"/>
            </p:cNvSpPr>
            <p:nvPr/>
          </p:nvSpPr>
          <p:spPr bwMode="auto">
            <a:xfrm rot="5400000">
              <a:off x="2914" y="1085"/>
              <a:ext cx="0" cy="326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965" name="Line 141"/>
            <p:cNvSpPr>
              <a:spLocks noChangeShapeType="1"/>
            </p:cNvSpPr>
            <p:nvPr/>
          </p:nvSpPr>
          <p:spPr bwMode="auto">
            <a:xfrm rot="5400000">
              <a:off x="2913" y="-215"/>
              <a:ext cx="0" cy="326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966" name="Line 142"/>
            <p:cNvSpPr>
              <a:spLocks noChangeShapeType="1"/>
            </p:cNvSpPr>
            <p:nvPr/>
          </p:nvSpPr>
          <p:spPr bwMode="auto">
            <a:xfrm rot="5400000">
              <a:off x="2915" y="213"/>
              <a:ext cx="0" cy="326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968" name="Line 144"/>
            <p:cNvSpPr>
              <a:spLocks noChangeShapeType="1"/>
            </p:cNvSpPr>
            <p:nvPr/>
          </p:nvSpPr>
          <p:spPr bwMode="auto">
            <a:xfrm rot="5400000">
              <a:off x="2915" y="657"/>
              <a:ext cx="0" cy="3264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3" name="Group 147"/>
          <p:cNvGrpSpPr>
            <a:grpSpLocks/>
          </p:cNvGrpSpPr>
          <p:nvPr/>
        </p:nvGrpSpPr>
        <p:grpSpPr bwMode="auto">
          <a:xfrm>
            <a:off x="2393950" y="2065338"/>
            <a:ext cx="4324350" cy="3382962"/>
            <a:chOff x="1532" y="1193"/>
            <a:chExt cx="2724" cy="2359"/>
          </a:xfrm>
        </p:grpSpPr>
        <p:sp>
          <p:nvSpPr>
            <p:cNvPr id="77953" name="Line 129"/>
            <p:cNvSpPr>
              <a:spLocks noChangeShapeType="1"/>
            </p:cNvSpPr>
            <p:nvPr/>
          </p:nvSpPr>
          <p:spPr bwMode="auto">
            <a:xfrm>
              <a:off x="3800" y="1196"/>
              <a:ext cx="0" cy="235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952" name="Line 128"/>
            <p:cNvSpPr>
              <a:spLocks noChangeShapeType="1"/>
            </p:cNvSpPr>
            <p:nvPr/>
          </p:nvSpPr>
          <p:spPr bwMode="auto">
            <a:xfrm>
              <a:off x="3344" y="1200"/>
              <a:ext cx="0" cy="2352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951" name="Line 127"/>
            <p:cNvSpPr>
              <a:spLocks noChangeShapeType="1"/>
            </p:cNvSpPr>
            <p:nvPr/>
          </p:nvSpPr>
          <p:spPr bwMode="auto">
            <a:xfrm>
              <a:off x="2888" y="1200"/>
              <a:ext cx="0" cy="2352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950" name="Line 126"/>
            <p:cNvSpPr>
              <a:spLocks noChangeShapeType="1"/>
            </p:cNvSpPr>
            <p:nvPr/>
          </p:nvSpPr>
          <p:spPr bwMode="auto">
            <a:xfrm>
              <a:off x="2448" y="1200"/>
              <a:ext cx="0" cy="2352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949" name="Line 125"/>
            <p:cNvSpPr>
              <a:spLocks noChangeShapeType="1"/>
            </p:cNvSpPr>
            <p:nvPr/>
          </p:nvSpPr>
          <p:spPr bwMode="auto">
            <a:xfrm>
              <a:off x="1988" y="1196"/>
              <a:ext cx="0" cy="235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948" name="Line 124"/>
            <p:cNvSpPr>
              <a:spLocks noChangeShapeType="1"/>
            </p:cNvSpPr>
            <p:nvPr/>
          </p:nvSpPr>
          <p:spPr bwMode="auto">
            <a:xfrm>
              <a:off x="1532" y="1193"/>
              <a:ext cx="0" cy="2352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954" name="Line 130"/>
            <p:cNvSpPr>
              <a:spLocks noChangeShapeType="1"/>
            </p:cNvSpPr>
            <p:nvPr/>
          </p:nvSpPr>
          <p:spPr bwMode="auto">
            <a:xfrm>
              <a:off x="4256" y="1196"/>
              <a:ext cx="0" cy="235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77868" name="Rectangle 44"/>
          <p:cNvSpPr>
            <a:spLocks noChangeArrowheads="1"/>
          </p:cNvSpPr>
          <p:nvPr/>
        </p:nvSpPr>
        <p:spPr bwMode="auto">
          <a:xfrm>
            <a:off x="7248525" y="4946650"/>
            <a:ext cx="1138238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Parts</a:t>
            </a:r>
          </a:p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Cost ($)</a:t>
            </a:r>
          </a:p>
        </p:txBody>
      </p:sp>
      <p:sp>
        <p:nvSpPr>
          <p:cNvPr id="77870" name="Line 46"/>
          <p:cNvSpPr>
            <a:spLocks noChangeShapeType="1"/>
          </p:cNvSpPr>
          <p:nvPr/>
        </p:nvSpPr>
        <p:spPr bwMode="auto">
          <a:xfrm flipV="1">
            <a:off x="1890713" y="2049463"/>
            <a:ext cx="0" cy="3427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grpSp>
        <p:nvGrpSpPr>
          <p:cNvPr id="4" name="Group 108"/>
          <p:cNvGrpSpPr>
            <a:grpSpLocks/>
          </p:cNvGrpSpPr>
          <p:nvPr/>
        </p:nvGrpSpPr>
        <p:grpSpPr bwMode="auto">
          <a:xfrm>
            <a:off x="1781175" y="2065338"/>
            <a:ext cx="211138" cy="2746375"/>
            <a:chOff x="1146" y="1421"/>
            <a:chExt cx="133" cy="1730"/>
          </a:xfrm>
        </p:grpSpPr>
        <p:sp>
          <p:nvSpPr>
            <p:cNvPr id="77871" name="Line 47"/>
            <p:cNvSpPr>
              <a:spLocks noChangeShapeType="1"/>
            </p:cNvSpPr>
            <p:nvPr/>
          </p:nvSpPr>
          <p:spPr bwMode="auto">
            <a:xfrm>
              <a:off x="1148" y="3151"/>
              <a:ext cx="1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873" name="Line 49"/>
            <p:cNvSpPr>
              <a:spLocks noChangeShapeType="1"/>
            </p:cNvSpPr>
            <p:nvPr/>
          </p:nvSpPr>
          <p:spPr bwMode="auto">
            <a:xfrm>
              <a:off x="1148" y="2717"/>
              <a:ext cx="1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875" name="Line 51"/>
            <p:cNvSpPr>
              <a:spLocks noChangeShapeType="1"/>
            </p:cNvSpPr>
            <p:nvPr/>
          </p:nvSpPr>
          <p:spPr bwMode="auto">
            <a:xfrm>
              <a:off x="1148" y="2287"/>
              <a:ext cx="1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876" name="Line 52"/>
            <p:cNvSpPr>
              <a:spLocks noChangeShapeType="1"/>
            </p:cNvSpPr>
            <p:nvPr/>
          </p:nvSpPr>
          <p:spPr bwMode="auto">
            <a:xfrm>
              <a:off x="1148" y="1843"/>
              <a:ext cx="1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878" name="Line 54"/>
            <p:cNvSpPr>
              <a:spLocks noChangeShapeType="1"/>
            </p:cNvSpPr>
            <p:nvPr/>
          </p:nvSpPr>
          <p:spPr bwMode="auto">
            <a:xfrm>
              <a:off x="1146" y="1421"/>
              <a:ext cx="1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5" name="Group 107"/>
          <p:cNvGrpSpPr>
            <a:grpSpLocks/>
          </p:cNvGrpSpPr>
          <p:nvPr/>
        </p:nvGrpSpPr>
        <p:grpSpPr bwMode="auto">
          <a:xfrm>
            <a:off x="1225550" y="1887538"/>
            <a:ext cx="588963" cy="3122612"/>
            <a:chOff x="796" y="1309"/>
            <a:chExt cx="371" cy="1967"/>
          </a:xfrm>
        </p:grpSpPr>
        <p:sp>
          <p:nvSpPr>
            <p:cNvPr id="77881" name="Rectangle 57"/>
            <p:cNvSpPr>
              <a:spLocks noChangeArrowheads="1"/>
            </p:cNvSpPr>
            <p:nvPr/>
          </p:nvSpPr>
          <p:spPr bwMode="auto">
            <a:xfrm>
              <a:off x="893" y="3028"/>
              <a:ext cx="274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effectLst/>
                  <a:latin typeface="Book Antiqua" pitchFamily="18" charset="0"/>
                </a:rPr>
                <a:t>20</a:t>
              </a:r>
            </a:p>
          </p:txBody>
        </p:sp>
        <p:sp>
          <p:nvSpPr>
            <p:cNvPr id="77884" name="Rectangle 60"/>
            <p:cNvSpPr>
              <a:spLocks noChangeArrowheads="1"/>
            </p:cNvSpPr>
            <p:nvPr/>
          </p:nvSpPr>
          <p:spPr bwMode="auto">
            <a:xfrm>
              <a:off x="892" y="2600"/>
              <a:ext cx="274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effectLst/>
                  <a:latin typeface="Book Antiqua" pitchFamily="18" charset="0"/>
                </a:rPr>
                <a:t>40</a:t>
              </a:r>
            </a:p>
          </p:txBody>
        </p:sp>
        <p:sp>
          <p:nvSpPr>
            <p:cNvPr id="77885" name="Rectangle 61"/>
            <p:cNvSpPr>
              <a:spLocks noChangeArrowheads="1"/>
            </p:cNvSpPr>
            <p:nvPr/>
          </p:nvSpPr>
          <p:spPr bwMode="auto">
            <a:xfrm>
              <a:off x="892" y="2166"/>
              <a:ext cx="274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effectLst/>
                  <a:latin typeface="Book Antiqua" pitchFamily="18" charset="0"/>
                </a:rPr>
                <a:t>60</a:t>
              </a:r>
            </a:p>
          </p:txBody>
        </p:sp>
        <p:sp>
          <p:nvSpPr>
            <p:cNvPr id="77886" name="Rectangle 62"/>
            <p:cNvSpPr>
              <a:spLocks noChangeArrowheads="1"/>
            </p:cNvSpPr>
            <p:nvPr/>
          </p:nvSpPr>
          <p:spPr bwMode="auto">
            <a:xfrm>
              <a:off x="883" y="1726"/>
              <a:ext cx="274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effectLst/>
                  <a:latin typeface="Book Antiqua" pitchFamily="18" charset="0"/>
                </a:rPr>
                <a:t>80</a:t>
              </a:r>
            </a:p>
          </p:txBody>
        </p:sp>
        <p:sp>
          <p:nvSpPr>
            <p:cNvPr id="77887" name="Rectangle 63"/>
            <p:cNvSpPr>
              <a:spLocks noChangeArrowheads="1"/>
            </p:cNvSpPr>
            <p:nvPr/>
          </p:nvSpPr>
          <p:spPr bwMode="auto">
            <a:xfrm>
              <a:off x="796" y="1309"/>
              <a:ext cx="354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>
                <a:defRPr/>
              </a:pPr>
              <a:r>
                <a:rPr lang="en-US" sz="2000" dirty="0">
                  <a:effectLst/>
                  <a:latin typeface="Book Antiqua" pitchFamily="18" charset="0"/>
                </a:rPr>
                <a:t>100</a:t>
              </a:r>
            </a:p>
          </p:txBody>
        </p:sp>
      </p:grpSp>
      <p:sp>
        <p:nvSpPr>
          <p:cNvPr id="77894" name="Rectangle 70"/>
          <p:cNvSpPr>
            <a:spLocks noChangeArrowheads="1"/>
          </p:cNvSpPr>
          <p:nvPr/>
        </p:nvSpPr>
        <p:spPr bwMode="auto">
          <a:xfrm rot="16200000">
            <a:off x="-823912" y="3541713"/>
            <a:ext cx="36639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Cumulative Percent Frequency</a:t>
            </a:r>
          </a:p>
        </p:txBody>
      </p:sp>
      <p:sp>
        <p:nvSpPr>
          <p:cNvPr id="77896" name="Rectangle 72"/>
          <p:cNvSpPr>
            <a:spLocks noChangeArrowheads="1"/>
          </p:cNvSpPr>
          <p:nvPr/>
        </p:nvSpPr>
        <p:spPr bwMode="auto">
          <a:xfrm>
            <a:off x="2166938" y="5557838"/>
            <a:ext cx="48164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50        60       70       80       90      100      110</a:t>
            </a:r>
          </a:p>
        </p:txBody>
      </p:sp>
      <p:grpSp>
        <p:nvGrpSpPr>
          <p:cNvPr id="6" name="Group 105"/>
          <p:cNvGrpSpPr>
            <a:grpSpLocks/>
          </p:cNvGrpSpPr>
          <p:nvPr/>
        </p:nvGrpSpPr>
        <p:grpSpPr bwMode="auto">
          <a:xfrm>
            <a:off x="2401888" y="5394325"/>
            <a:ext cx="4314825" cy="173038"/>
            <a:chOff x="1537" y="3518"/>
            <a:chExt cx="2718" cy="109"/>
          </a:xfrm>
        </p:grpSpPr>
        <p:sp>
          <p:nvSpPr>
            <p:cNvPr id="77900" name="Line 76"/>
            <p:cNvSpPr>
              <a:spLocks noChangeShapeType="1"/>
            </p:cNvSpPr>
            <p:nvPr/>
          </p:nvSpPr>
          <p:spPr bwMode="auto">
            <a:xfrm>
              <a:off x="1537" y="3524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901" name="Line 77"/>
            <p:cNvSpPr>
              <a:spLocks noChangeShapeType="1"/>
            </p:cNvSpPr>
            <p:nvPr/>
          </p:nvSpPr>
          <p:spPr bwMode="auto">
            <a:xfrm>
              <a:off x="1993" y="3521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902" name="Line 78"/>
            <p:cNvSpPr>
              <a:spLocks noChangeShapeType="1"/>
            </p:cNvSpPr>
            <p:nvPr/>
          </p:nvSpPr>
          <p:spPr bwMode="auto">
            <a:xfrm>
              <a:off x="2449" y="3518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903" name="Line 79"/>
            <p:cNvSpPr>
              <a:spLocks noChangeShapeType="1"/>
            </p:cNvSpPr>
            <p:nvPr/>
          </p:nvSpPr>
          <p:spPr bwMode="auto">
            <a:xfrm>
              <a:off x="2887" y="3524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912" name="Line 88"/>
            <p:cNvSpPr>
              <a:spLocks noChangeShapeType="1"/>
            </p:cNvSpPr>
            <p:nvPr/>
          </p:nvSpPr>
          <p:spPr bwMode="auto">
            <a:xfrm>
              <a:off x="3343" y="3525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913" name="Line 89"/>
            <p:cNvSpPr>
              <a:spLocks noChangeShapeType="1"/>
            </p:cNvSpPr>
            <p:nvPr/>
          </p:nvSpPr>
          <p:spPr bwMode="auto">
            <a:xfrm>
              <a:off x="3799" y="3526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914" name="Line 90"/>
            <p:cNvSpPr>
              <a:spLocks noChangeShapeType="1"/>
            </p:cNvSpPr>
            <p:nvPr/>
          </p:nvSpPr>
          <p:spPr bwMode="auto">
            <a:xfrm>
              <a:off x="4255" y="3524"/>
              <a:ext cx="0" cy="1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7" name="Group 109"/>
          <p:cNvGrpSpPr>
            <a:grpSpLocks/>
          </p:cNvGrpSpPr>
          <p:nvPr/>
        </p:nvGrpSpPr>
        <p:grpSpPr bwMode="auto">
          <a:xfrm>
            <a:off x="1889125" y="5343525"/>
            <a:ext cx="5291138" cy="287338"/>
            <a:chOff x="1214" y="3486"/>
            <a:chExt cx="3333" cy="181"/>
          </a:xfrm>
        </p:grpSpPr>
        <p:sp>
          <p:nvSpPr>
            <p:cNvPr id="77869" name="Line 45"/>
            <p:cNvSpPr>
              <a:spLocks noChangeShapeType="1"/>
            </p:cNvSpPr>
            <p:nvPr/>
          </p:nvSpPr>
          <p:spPr bwMode="auto">
            <a:xfrm>
              <a:off x="1373" y="3569"/>
              <a:ext cx="31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897" name="Line 73"/>
            <p:cNvSpPr>
              <a:spLocks noChangeShapeType="1"/>
            </p:cNvSpPr>
            <p:nvPr/>
          </p:nvSpPr>
          <p:spPr bwMode="auto">
            <a:xfrm flipV="1">
              <a:off x="1275" y="3486"/>
              <a:ext cx="50" cy="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899" name="Line 75"/>
            <p:cNvSpPr>
              <a:spLocks noChangeShapeType="1"/>
            </p:cNvSpPr>
            <p:nvPr/>
          </p:nvSpPr>
          <p:spPr bwMode="auto">
            <a:xfrm>
              <a:off x="1325" y="3490"/>
              <a:ext cx="0" cy="1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926" name="Line 102"/>
            <p:cNvSpPr>
              <a:spLocks noChangeShapeType="1"/>
            </p:cNvSpPr>
            <p:nvPr/>
          </p:nvSpPr>
          <p:spPr bwMode="auto">
            <a:xfrm>
              <a:off x="1214" y="3568"/>
              <a:ext cx="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898" name="Line 74"/>
            <p:cNvSpPr>
              <a:spLocks noChangeShapeType="1"/>
            </p:cNvSpPr>
            <p:nvPr/>
          </p:nvSpPr>
          <p:spPr bwMode="auto">
            <a:xfrm flipV="1">
              <a:off x="1327" y="3567"/>
              <a:ext cx="49" cy="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8" name="Group 123"/>
          <p:cNvGrpSpPr>
            <a:grpSpLocks/>
          </p:cNvGrpSpPr>
          <p:nvPr/>
        </p:nvGrpSpPr>
        <p:grpSpPr bwMode="auto">
          <a:xfrm>
            <a:off x="5935663" y="2006600"/>
            <a:ext cx="779462" cy="376238"/>
            <a:chOff x="3763" y="1384"/>
            <a:chExt cx="491" cy="237"/>
          </a:xfrm>
        </p:grpSpPr>
        <p:sp>
          <p:nvSpPr>
            <p:cNvPr id="77921" name="Line 97"/>
            <p:cNvSpPr>
              <a:spLocks noChangeShapeType="1"/>
            </p:cNvSpPr>
            <p:nvPr/>
          </p:nvSpPr>
          <p:spPr bwMode="auto">
            <a:xfrm flipV="1">
              <a:off x="3763" y="1418"/>
              <a:ext cx="455" cy="203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 type="none" w="med" len="sm"/>
              <a:tailEnd type="none" w="med" len="sm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935" name="Oval 111"/>
            <p:cNvSpPr>
              <a:spLocks noChangeArrowheads="1"/>
            </p:cNvSpPr>
            <p:nvPr/>
          </p:nvSpPr>
          <p:spPr bwMode="auto">
            <a:xfrm>
              <a:off x="4192" y="1384"/>
              <a:ext cx="62" cy="6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9" name="Group 149"/>
          <p:cNvGrpSpPr>
            <a:grpSpLocks/>
          </p:cNvGrpSpPr>
          <p:nvPr/>
        </p:nvGrpSpPr>
        <p:grpSpPr bwMode="auto">
          <a:xfrm>
            <a:off x="5233988" y="2327275"/>
            <a:ext cx="754062" cy="560388"/>
            <a:chOff x="3321" y="1586"/>
            <a:chExt cx="475" cy="353"/>
          </a:xfrm>
        </p:grpSpPr>
        <p:sp>
          <p:nvSpPr>
            <p:cNvPr id="77920" name="Line 96"/>
            <p:cNvSpPr>
              <a:spLocks noChangeShapeType="1"/>
            </p:cNvSpPr>
            <p:nvPr/>
          </p:nvSpPr>
          <p:spPr bwMode="auto">
            <a:xfrm flipV="1">
              <a:off x="3321" y="1618"/>
              <a:ext cx="442" cy="32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 type="none" w="med" len="sm"/>
              <a:tailEnd type="none" w="med" len="sm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934" name="Oval 110"/>
            <p:cNvSpPr>
              <a:spLocks noChangeArrowheads="1"/>
            </p:cNvSpPr>
            <p:nvPr/>
          </p:nvSpPr>
          <p:spPr bwMode="auto">
            <a:xfrm>
              <a:off x="3734" y="1586"/>
              <a:ext cx="62" cy="6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0" name="Group 148"/>
          <p:cNvGrpSpPr>
            <a:grpSpLocks/>
          </p:cNvGrpSpPr>
          <p:nvPr/>
        </p:nvGrpSpPr>
        <p:grpSpPr bwMode="auto">
          <a:xfrm>
            <a:off x="4500563" y="2838450"/>
            <a:ext cx="773112" cy="534988"/>
            <a:chOff x="2859" y="1908"/>
            <a:chExt cx="487" cy="337"/>
          </a:xfrm>
        </p:grpSpPr>
        <p:sp>
          <p:nvSpPr>
            <p:cNvPr id="77918" name="Line 94"/>
            <p:cNvSpPr>
              <a:spLocks noChangeShapeType="1"/>
            </p:cNvSpPr>
            <p:nvPr/>
          </p:nvSpPr>
          <p:spPr bwMode="auto">
            <a:xfrm flipV="1">
              <a:off x="2859" y="1939"/>
              <a:ext cx="458" cy="306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 type="none" w="med" len="sm"/>
              <a:tailEnd type="none" w="med" len="sm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936" name="Oval 112"/>
            <p:cNvSpPr>
              <a:spLocks noChangeArrowheads="1"/>
            </p:cNvSpPr>
            <p:nvPr/>
          </p:nvSpPr>
          <p:spPr bwMode="auto">
            <a:xfrm>
              <a:off x="3284" y="1908"/>
              <a:ext cx="62" cy="6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1" name="Group 120"/>
          <p:cNvGrpSpPr>
            <a:grpSpLocks/>
          </p:cNvGrpSpPr>
          <p:nvPr/>
        </p:nvGrpSpPr>
        <p:grpSpPr bwMode="auto">
          <a:xfrm>
            <a:off x="3787775" y="3317875"/>
            <a:ext cx="760413" cy="1139825"/>
            <a:chOff x="2410" y="2210"/>
            <a:chExt cx="479" cy="718"/>
          </a:xfrm>
        </p:grpSpPr>
        <p:sp>
          <p:nvSpPr>
            <p:cNvPr id="77917" name="Line 93"/>
            <p:cNvSpPr>
              <a:spLocks noChangeShapeType="1"/>
            </p:cNvSpPr>
            <p:nvPr/>
          </p:nvSpPr>
          <p:spPr bwMode="auto">
            <a:xfrm rot="21539117" flipV="1">
              <a:off x="2410" y="2243"/>
              <a:ext cx="452" cy="685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 type="none" w="med" len="sm"/>
              <a:tailEnd type="none" w="med" len="sm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937" name="Oval 113"/>
            <p:cNvSpPr>
              <a:spLocks noChangeArrowheads="1"/>
            </p:cNvSpPr>
            <p:nvPr/>
          </p:nvSpPr>
          <p:spPr bwMode="auto">
            <a:xfrm>
              <a:off x="2827" y="2210"/>
              <a:ext cx="62" cy="6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2" name="Group 119"/>
          <p:cNvGrpSpPr>
            <a:grpSpLocks/>
          </p:cNvGrpSpPr>
          <p:nvPr/>
        </p:nvGrpSpPr>
        <p:grpSpPr bwMode="auto">
          <a:xfrm>
            <a:off x="3071813" y="4413250"/>
            <a:ext cx="773112" cy="920750"/>
            <a:chOff x="1959" y="2900"/>
            <a:chExt cx="487" cy="580"/>
          </a:xfrm>
        </p:grpSpPr>
        <p:sp>
          <p:nvSpPr>
            <p:cNvPr id="77916" name="Line 92"/>
            <p:cNvSpPr>
              <a:spLocks noChangeShapeType="1"/>
            </p:cNvSpPr>
            <p:nvPr/>
          </p:nvSpPr>
          <p:spPr bwMode="auto">
            <a:xfrm rot="61441" flipV="1">
              <a:off x="1959" y="2926"/>
              <a:ext cx="455" cy="554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 type="none" w="med" len="sm"/>
              <a:tailEnd type="none" w="med" len="sm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941" name="Oval 117"/>
            <p:cNvSpPr>
              <a:spLocks noChangeArrowheads="1"/>
            </p:cNvSpPr>
            <p:nvPr/>
          </p:nvSpPr>
          <p:spPr bwMode="auto">
            <a:xfrm>
              <a:off x="2384" y="2900"/>
              <a:ext cx="62" cy="6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3" name="Group 118"/>
          <p:cNvGrpSpPr>
            <a:grpSpLocks/>
          </p:cNvGrpSpPr>
          <p:nvPr/>
        </p:nvGrpSpPr>
        <p:grpSpPr bwMode="auto">
          <a:xfrm>
            <a:off x="2308225" y="5264150"/>
            <a:ext cx="803275" cy="260350"/>
            <a:chOff x="1478" y="3436"/>
            <a:chExt cx="506" cy="164"/>
          </a:xfrm>
        </p:grpSpPr>
        <p:sp>
          <p:nvSpPr>
            <p:cNvPr id="77915" name="Line 91"/>
            <p:cNvSpPr>
              <a:spLocks noChangeShapeType="1"/>
            </p:cNvSpPr>
            <p:nvPr/>
          </p:nvSpPr>
          <p:spPr bwMode="auto">
            <a:xfrm flipV="1">
              <a:off x="1509" y="3476"/>
              <a:ext cx="445" cy="87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938" name="Oval 114"/>
            <p:cNvSpPr>
              <a:spLocks noChangeArrowheads="1"/>
            </p:cNvSpPr>
            <p:nvPr/>
          </p:nvSpPr>
          <p:spPr bwMode="auto">
            <a:xfrm>
              <a:off x="1478" y="3534"/>
              <a:ext cx="62" cy="6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7939" name="Oval 115"/>
            <p:cNvSpPr>
              <a:spLocks noChangeArrowheads="1"/>
            </p:cNvSpPr>
            <p:nvPr/>
          </p:nvSpPr>
          <p:spPr bwMode="auto">
            <a:xfrm>
              <a:off x="1922" y="3436"/>
              <a:ext cx="62" cy="6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77975" name="AutoShape 151"/>
          <p:cNvSpPr>
            <a:spLocks noChangeArrowheads="1"/>
          </p:cNvSpPr>
          <p:nvPr/>
        </p:nvSpPr>
        <p:spPr bwMode="auto">
          <a:xfrm>
            <a:off x="5829300" y="3257550"/>
            <a:ext cx="1428750" cy="476250"/>
          </a:xfrm>
          <a:prstGeom prst="wedgeRoundRectCallout">
            <a:avLst>
              <a:gd name="adj1" fmla="val -83889"/>
              <a:gd name="adj2" fmla="val -115667"/>
              <a:gd name="adj3" fmla="val 16667"/>
            </a:avLst>
          </a:prstGeom>
          <a:gradFill flip="none" rotWithShape="1">
            <a:gsLst>
              <a:gs pos="0">
                <a:srgbClr val="325000"/>
              </a:gs>
              <a:gs pos="50000">
                <a:srgbClr val="669900">
                  <a:shade val="67500"/>
                  <a:satMod val="115000"/>
                </a:srgbClr>
              </a:gs>
              <a:gs pos="100000">
                <a:srgbClr val="6699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(89.5, 76)</a:t>
            </a:r>
          </a:p>
        </p:txBody>
      </p:sp>
      <p:sp>
        <p:nvSpPr>
          <p:cNvPr id="77976" name="AutoShape 152"/>
          <p:cNvSpPr>
            <a:spLocks noChangeArrowheads="1"/>
          </p:cNvSpPr>
          <p:nvPr/>
        </p:nvSpPr>
        <p:spPr bwMode="auto">
          <a:xfrm rot="5400000">
            <a:off x="352425" y="36322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7979" name="Rectangle 155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Ogive with Cumulative Percent Frequencies </a:t>
            </a:r>
          </a:p>
        </p:txBody>
      </p:sp>
      <p:sp>
        <p:nvSpPr>
          <p:cNvPr id="77981" name="Rectangle 157"/>
          <p:cNvSpPr>
            <a:spLocks noChangeArrowheads="1"/>
          </p:cNvSpPr>
          <p:nvPr/>
        </p:nvSpPr>
        <p:spPr bwMode="auto">
          <a:xfrm>
            <a:off x="2317750" y="1758950"/>
            <a:ext cx="3505200" cy="47625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Tune-up Parts Cost</a:t>
            </a:r>
          </a:p>
        </p:txBody>
      </p:sp>
      <p:sp>
        <p:nvSpPr>
          <p:cNvPr id="77982" name="Rectangle 158"/>
          <p:cNvSpPr>
            <a:spLocks noChangeArrowheads="1"/>
          </p:cNvSpPr>
          <p:nvPr/>
        </p:nvSpPr>
        <p:spPr bwMode="auto">
          <a:xfrm>
            <a:off x="688975" y="1111250"/>
            <a:ext cx="5511800" cy="56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  <a:defRPr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Hudson Auto Repair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7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7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7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7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46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8" dur="500"/>
                                        <p:tgtEl>
                                          <p:spTgt spid="7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5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500"/>
                            </p:stCondLst>
                            <p:childTnLst>
                              <p:par>
                                <p:cTn id="79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000"/>
                            </p:stCondLst>
                            <p:childTnLst>
                              <p:par>
                                <p:cTn id="86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4500"/>
                            </p:stCondLst>
                            <p:childTnLst>
                              <p:par>
                                <p:cTn id="93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4" grpId="0" animBg="1"/>
      <p:bldP spid="77868" grpId="0" autoUpdateAnimBg="0"/>
      <p:bldP spid="77894" grpId="0" autoUpdateAnimBg="0"/>
      <p:bldP spid="77896" grpId="0" autoUpdateAnimBg="0"/>
      <p:bldP spid="77975" grpId="0" animBg="1" autoUpdateAnimBg="0"/>
      <p:bldP spid="77976" grpId="0" animBg="1"/>
      <p:bldP spid="77981" grpId="0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51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End of Chapter 2, Part A</a:t>
            </a: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3797300" y="2895600"/>
            <a:ext cx="1557338" cy="1611313"/>
          </a:xfrm>
          <a:prstGeom prst="roundRect">
            <a:avLst>
              <a:gd name="adj" fmla="val 12065"/>
            </a:avLst>
          </a:prstGeom>
          <a:noFill/>
          <a:ln w="50800">
            <a:solidFill>
              <a:srgbClr val="00FFFF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3952875" y="1978025"/>
            <a:ext cx="1681163" cy="2670175"/>
          </a:xfrm>
          <a:custGeom>
            <a:avLst/>
            <a:gdLst/>
            <a:ahLst/>
            <a:cxnLst>
              <a:cxn ang="0">
                <a:pos x="119" y="784"/>
              </a:cxn>
              <a:cxn ang="0">
                <a:pos x="0" y="1239"/>
              </a:cxn>
              <a:cxn ang="0">
                <a:pos x="409" y="1681"/>
              </a:cxn>
              <a:cxn ang="0">
                <a:pos x="1058" y="196"/>
              </a:cxn>
              <a:cxn ang="0">
                <a:pos x="1058" y="0"/>
              </a:cxn>
              <a:cxn ang="0">
                <a:pos x="334" y="1252"/>
              </a:cxn>
              <a:cxn ang="0">
                <a:pos x="119" y="784"/>
              </a:cxn>
            </a:cxnLst>
            <a:rect l="0" t="0" r="r" b="b"/>
            <a:pathLst>
              <a:path w="1059" h="1682">
                <a:moveTo>
                  <a:pt x="119" y="784"/>
                </a:moveTo>
                <a:lnTo>
                  <a:pt x="0" y="1239"/>
                </a:lnTo>
                <a:lnTo>
                  <a:pt x="409" y="1681"/>
                </a:lnTo>
                <a:lnTo>
                  <a:pt x="1058" y="196"/>
                </a:lnTo>
                <a:lnTo>
                  <a:pt x="1058" y="0"/>
                </a:lnTo>
                <a:lnTo>
                  <a:pt x="334" y="1252"/>
                </a:lnTo>
                <a:lnTo>
                  <a:pt x="119" y="784"/>
                </a:lnTo>
              </a:path>
            </a:pathLst>
          </a:cu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B43D18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5800" y="1412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Excel’s COUNTIF Function</a:t>
            </a:r>
            <a:b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 Construct a Frequency Distribution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87388" y="1111250"/>
            <a:ext cx="4140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Excel Formula Worksheet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79475" y="4589463"/>
            <a:ext cx="3808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Note:  Rows 9-21 are not shown.</a:t>
            </a:r>
          </a:p>
        </p:txBody>
      </p:sp>
      <p:sp>
        <p:nvSpPr>
          <p:cNvPr id="12" name="AutoShape 40"/>
          <p:cNvSpPr>
            <a:spLocks noChangeArrowheads="1"/>
          </p:cNvSpPr>
          <p:nvPr/>
        </p:nvSpPr>
        <p:spPr bwMode="auto">
          <a:xfrm rot="5400000">
            <a:off x="147638" y="31559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15925" y="1654175"/>
            <a:ext cx="8312150" cy="2871788"/>
            <a:chOff x="415925" y="1654175"/>
            <a:chExt cx="8312150" cy="2871788"/>
          </a:xfrm>
        </p:grpSpPr>
        <p:pic>
          <p:nvPicPr>
            <p:cNvPr id="7" name="Picture 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25" y="1654175"/>
              <a:ext cx="8312150" cy="2871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428625" y="1666875"/>
              <a:ext cx="463550" cy="284162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3" name="Right Triangle 2"/>
            <p:cNvSpPr/>
            <p:nvPr/>
          </p:nvSpPr>
          <p:spPr bwMode="auto">
            <a:xfrm flipH="1">
              <a:off x="447673" y="1666875"/>
              <a:ext cx="447673" cy="284162"/>
            </a:xfrm>
            <a:prstGeom prst="rtTriangle">
              <a:avLst/>
            </a:prstGeom>
            <a:solidFill>
              <a:srgbClr val="660033"/>
            </a:solidFill>
            <a:ln w="12700" cap="flat" cmpd="sng" algn="ctr">
              <a:solidFill>
                <a:srgbClr val="6600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876791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7388" y="1111250"/>
            <a:ext cx="3911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Excel Value Worksheet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85800" y="141288"/>
            <a:ext cx="7772400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Excel’s COUNTIF Function</a:t>
            </a:r>
            <a:b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</a:br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 Construct a Frequency Distribution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79475" y="4589463"/>
            <a:ext cx="3808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Note:  Rows 9-21 are not shown.</a:t>
            </a:r>
          </a:p>
        </p:txBody>
      </p:sp>
      <p:sp>
        <p:nvSpPr>
          <p:cNvPr id="5" name="AutoShape 38"/>
          <p:cNvSpPr>
            <a:spLocks noChangeArrowheads="1"/>
          </p:cNvSpPr>
          <p:nvPr/>
        </p:nvSpPr>
        <p:spPr bwMode="auto">
          <a:xfrm rot="5400000">
            <a:off x="147638" y="31559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15925" y="1654175"/>
            <a:ext cx="8312150" cy="2871788"/>
            <a:chOff x="415925" y="1654175"/>
            <a:chExt cx="8312150" cy="2871788"/>
          </a:xfrm>
        </p:grpSpPr>
        <p:pic>
          <p:nvPicPr>
            <p:cNvPr id="6" name="Picture 4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25" y="1654175"/>
              <a:ext cx="8312150" cy="2871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 bwMode="auto">
            <a:xfrm>
              <a:off x="428625" y="1666875"/>
              <a:ext cx="463550" cy="284162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8" name="Right Triangle 7"/>
            <p:cNvSpPr/>
            <p:nvPr/>
          </p:nvSpPr>
          <p:spPr bwMode="auto">
            <a:xfrm flipH="1">
              <a:off x="447673" y="1666875"/>
              <a:ext cx="447673" cy="284162"/>
            </a:xfrm>
            <a:prstGeom prst="rtTriangle">
              <a:avLst/>
            </a:prstGeom>
            <a:solidFill>
              <a:srgbClr val="660033"/>
            </a:solidFill>
            <a:ln w="12700" cap="flat" cmpd="sng" algn="ctr">
              <a:solidFill>
                <a:srgbClr val="6600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48331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895350" y="1212850"/>
            <a:ext cx="7353300" cy="14097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relative frequency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of a class is the fraction or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proportion of the total number of data items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belonging to the class.</a:t>
            </a:r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895350" y="2755900"/>
            <a:ext cx="7353300" cy="13906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relative frequency distribution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a tabular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summary of a set of data showing the relative</a:t>
            </a:r>
          </a:p>
          <a:p>
            <a:pPr algn="l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frequency for each class.</a:t>
            </a:r>
          </a:p>
        </p:txBody>
      </p:sp>
      <p:sp>
        <p:nvSpPr>
          <p:cNvPr id="270340" name="AutoShape 4"/>
          <p:cNvSpPr>
            <a:spLocks noChangeArrowheads="1"/>
          </p:cNvSpPr>
          <p:nvPr/>
        </p:nvSpPr>
        <p:spPr bwMode="auto">
          <a:xfrm rot="5400000">
            <a:off x="638175" y="18161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70341" name="AutoShape 5"/>
          <p:cNvSpPr>
            <a:spLocks noChangeArrowheads="1"/>
          </p:cNvSpPr>
          <p:nvPr/>
        </p:nvSpPr>
        <p:spPr bwMode="auto">
          <a:xfrm rot="5400000">
            <a:off x="638175" y="33782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Relative Frequency Distribution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7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 animBg="1" autoUpdateAnimBg="0"/>
      <p:bldP spid="270339" grpId="0" animBg="1" autoUpdateAnimBg="0"/>
      <p:bldP spid="270340" grpId="0" animBg="1"/>
      <p:bldP spid="270341" grpId="0" animBg="1"/>
    </p:bldLst>
  </p:timing>
</p:sld>
</file>

<file path=ppt/theme/theme1.xml><?xml version="1.0" encoding="utf-8"?>
<a:theme xmlns:a="http://schemas.openxmlformats.org/drawingml/2006/main" name="SBE9ch01">
  <a:themeElements>
    <a:clrScheme name="">
      <a:dk1>
        <a:srgbClr val="3C0023"/>
      </a:dk1>
      <a:lt1>
        <a:srgbClr val="FFFFFF"/>
      </a:lt1>
      <a:dk2>
        <a:srgbClr val="300153"/>
      </a:dk2>
      <a:lt2>
        <a:srgbClr val="F6BF69"/>
      </a:lt2>
      <a:accent1>
        <a:srgbClr val="618FFD"/>
      </a:accent1>
      <a:accent2>
        <a:srgbClr val="B760F9"/>
      </a:accent2>
      <a:accent3>
        <a:srgbClr val="ADAAB3"/>
      </a:accent3>
      <a:accent4>
        <a:srgbClr val="DADADA"/>
      </a:accent4>
      <a:accent5>
        <a:srgbClr val="B7C6FE"/>
      </a:accent5>
      <a:accent6>
        <a:srgbClr val="A656E2"/>
      </a:accent6>
      <a:hlink>
        <a:srgbClr val="919191"/>
      </a:hlink>
      <a:folHlink>
        <a:srgbClr val="B50069"/>
      </a:folHlink>
    </a:clrScheme>
    <a:fontScheme name="SBE9ch0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S Reference Serif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S Reference Serif" pitchFamily="18" charset="0"/>
          </a:defRPr>
        </a:defPPr>
      </a:lstStyle>
    </a:lnDef>
  </a:objectDefaults>
  <a:extraClrSchemeLst>
    <a:extraClrScheme>
      <a:clrScheme name="SBE9ch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9ch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9ch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9ch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9ch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9ch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9ch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C:\Slides\SBE9ppt\SBE9ch01.PPT</Template>
  <TotalTime>2138</TotalTime>
  <Words>2872</Words>
  <Application>Microsoft Office PowerPoint</Application>
  <PresentationFormat>On-screen Show (4:3)</PresentationFormat>
  <Paragraphs>651</Paragraphs>
  <Slides>61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Arial</vt:lpstr>
      <vt:lpstr>Futura Md BT</vt:lpstr>
      <vt:lpstr>MS Reference Serif</vt:lpstr>
      <vt:lpstr>Monotype Sorts</vt:lpstr>
      <vt:lpstr>Book Antiqua</vt:lpstr>
      <vt:lpstr>Times New Roman</vt:lpstr>
      <vt:lpstr>Wingdings</vt:lpstr>
      <vt:lpstr>Symbol</vt:lpstr>
      <vt:lpstr>SBE9ch01</vt:lpstr>
      <vt:lpstr>Equation</vt:lpstr>
      <vt:lpstr>PowerPoint Presentation</vt:lpstr>
      <vt:lpstr>Chapter 2, Part A Descriptive Statistics: Tabular and Graphical Presentations</vt:lpstr>
      <vt:lpstr>Summarizing Categorical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Percent Frequency Distribution</vt:lpstr>
      <vt:lpstr>PowerPoint Presentation</vt:lpstr>
      <vt:lpstr>PowerPoint Presentation</vt:lpstr>
      <vt:lpstr>PowerPoint Presentation</vt:lpstr>
      <vt:lpstr>Bar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Pie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Summarizing Quantitative Data</vt:lpstr>
      <vt:lpstr>Frequency Distribution</vt:lpstr>
      <vt:lpstr>PowerPoint Presentation</vt:lpstr>
      <vt:lpstr>PowerPoint Presentation</vt:lpstr>
      <vt:lpstr>Frequency Distribution</vt:lpstr>
      <vt:lpstr>Frequency Distribution</vt:lpstr>
      <vt:lpstr>PowerPoint Presentation</vt:lpstr>
      <vt:lpstr>PowerPoint Presentation</vt:lpstr>
      <vt:lpstr>Frequency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Relative Frequency and Percent Frequency Distributions</vt:lpstr>
      <vt:lpstr>PowerPoint Presentation</vt:lpstr>
      <vt:lpstr>PowerPoint Presentation</vt:lpstr>
      <vt:lpstr>PowerPoint Presentation</vt:lpstr>
      <vt:lpstr>Histogram</vt:lpstr>
      <vt:lpstr>Histogram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Cumulative Distributions</vt:lpstr>
      <vt:lpstr>PowerPoint Presentation</vt:lpstr>
      <vt:lpstr>PowerPoint Presentation</vt:lpstr>
      <vt:lpstr>PowerPoint Presentation</vt:lpstr>
      <vt:lpstr>End of Chapter 2, Part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2, PART A</dc:title>
  <dc:subject>DESCR.STATS: TABULAR &amp; GRAPHICAL</dc:subject>
  <dc:creator>John S. Loucks</dc:creator>
  <cp:lastModifiedBy>John IV</cp:lastModifiedBy>
  <cp:revision>114</cp:revision>
  <dcterms:modified xsi:type="dcterms:W3CDTF">2010-12-29T04:55:42Z</dcterms:modified>
</cp:coreProperties>
</file>