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2" r:id="rId1"/>
  </p:sldMasterIdLst>
  <p:notesMasterIdLst>
    <p:notesMasterId r:id="rId53"/>
  </p:notesMasterIdLst>
  <p:handoutMasterIdLst>
    <p:handoutMasterId r:id="rId54"/>
  </p:handoutMasterIdLst>
  <p:sldIdLst>
    <p:sldId id="348" r:id="rId2"/>
    <p:sldId id="257" r:id="rId3"/>
    <p:sldId id="336" r:id="rId4"/>
    <p:sldId id="258" r:id="rId5"/>
    <p:sldId id="310" r:id="rId6"/>
    <p:sldId id="261" r:id="rId7"/>
    <p:sldId id="320" r:id="rId8"/>
    <p:sldId id="315" r:id="rId9"/>
    <p:sldId id="291" r:id="rId10"/>
    <p:sldId id="292" r:id="rId11"/>
    <p:sldId id="322" r:id="rId12"/>
    <p:sldId id="293" r:id="rId13"/>
    <p:sldId id="299" r:id="rId14"/>
    <p:sldId id="294" r:id="rId15"/>
    <p:sldId id="300" r:id="rId16"/>
    <p:sldId id="295" r:id="rId17"/>
    <p:sldId id="301" r:id="rId18"/>
    <p:sldId id="323" r:id="rId19"/>
    <p:sldId id="296" r:id="rId20"/>
    <p:sldId id="321" r:id="rId21"/>
    <p:sldId id="311" r:id="rId22"/>
    <p:sldId id="324" r:id="rId23"/>
    <p:sldId id="325" r:id="rId24"/>
    <p:sldId id="337" r:id="rId25"/>
    <p:sldId id="264" r:id="rId26"/>
    <p:sldId id="331" r:id="rId27"/>
    <p:sldId id="332" r:id="rId28"/>
    <p:sldId id="265" r:id="rId29"/>
    <p:sldId id="333" r:id="rId30"/>
    <p:sldId id="266" r:id="rId31"/>
    <p:sldId id="268" r:id="rId32"/>
    <p:sldId id="281" r:id="rId33"/>
    <p:sldId id="309" r:id="rId34"/>
    <p:sldId id="275" r:id="rId35"/>
    <p:sldId id="276" r:id="rId36"/>
    <p:sldId id="282" r:id="rId37"/>
    <p:sldId id="274" r:id="rId38"/>
    <p:sldId id="280" r:id="rId39"/>
    <p:sldId id="326" r:id="rId40"/>
    <p:sldId id="343" r:id="rId41"/>
    <p:sldId id="345" r:id="rId42"/>
    <p:sldId id="346" r:id="rId43"/>
    <p:sldId id="347" r:id="rId44"/>
    <p:sldId id="338" r:id="rId45"/>
    <p:sldId id="339" r:id="rId46"/>
    <p:sldId id="340" r:id="rId47"/>
    <p:sldId id="341" r:id="rId48"/>
    <p:sldId id="342" r:id="rId49"/>
    <p:sldId id="334" r:id="rId50"/>
    <p:sldId id="335" r:id="rId51"/>
    <p:sldId id="269" r:id="rId52"/>
  </p:sldIdLst>
  <p:sldSz cx="9144000" cy="6858000" type="screen4x3"/>
  <p:notesSz cx="6858000" cy="9144000"/>
  <p:embeddedFontLst>
    <p:embeddedFont>
      <p:font typeface="MS Reference Serif" charset="0"/>
      <p:regular r:id="rId55"/>
      <p:bold r:id="rId56"/>
      <p:italic r:id="rId57"/>
      <p:boldItalic r:id="rId58"/>
    </p:embeddedFont>
    <p:embeddedFont>
      <p:font typeface="Monotype Sorts" charset="2"/>
      <p:regular r:id="rId59"/>
    </p:embeddedFont>
    <p:embeddedFont>
      <p:font typeface="Book Antiqua" pitchFamily="18" charset="0"/>
      <p:regular r:id="rId60"/>
      <p:bold r:id="rId61"/>
      <p:italic r:id="rId62"/>
      <p:boldItalic r:id="rId6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95AD07"/>
    <a:srgbClr val="A9C408"/>
    <a:srgbClr val="C1CF0B"/>
    <a:srgbClr val="AADC0A"/>
    <a:srgbClr val="660033"/>
    <a:srgbClr val="495E8D"/>
    <a:srgbClr val="2C3E66"/>
    <a:srgbClr val="4366AB"/>
    <a:srgbClr val="535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 snapToGrid="0">
      <p:cViewPr>
        <p:scale>
          <a:sx n="66" d="100"/>
          <a:sy n="66" d="100"/>
        </p:scale>
        <p:origin x="-546" y="-126"/>
      </p:cViewPr>
      <p:guideLst>
        <p:guide orient="horz" pos="1076"/>
        <p:guide pos="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30.xml"/><Relationship Id="rId18" Type="http://schemas.openxmlformats.org/officeDocument/2006/relationships/slide" Target="slides/slide36.xml"/><Relationship Id="rId3" Type="http://schemas.openxmlformats.org/officeDocument/2006/relationships/slide" Target="slides/slide7.xml"/><Relationship Id="rId21" Type="http://schemas.openxmlformats.org/officeDocument/2006/relationships/slide" Target="slides/slide39.xml"/><Relationship Id="rId7" Type="http://schemas.openxmlformats.org/officeDocument/2006/relationships/slide" Target="slides/slide18.xml"/><Relationship Id="rId12" Type="http://schemas.openxmlformats.org/officeDocument/2006/relationships/slide" Target="slides/slide26.xml"/><Relationship Id="rId17" Type="http://schemas.openxmlformats.org/officeDocument/2006/relationships/slide" Target="slides/slide35.xml"/><Relationship Id="rId2" Type="http://schemas.openxmlformats.org/officeDocument/2006/relationships/slide" Target="slides/slide5.xml"/><Relationship Id="rId16" Type="http://schemas.openxmlformats.org/officeDocument/2006/relationships/slide" Target="slides/slide34.xml"/><Relationship Id="rId20" Type="http://schemas.openxmlformats.org/officeDocument/2006/relationships/slide" Target="slides/slide38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11" Type="http://schemas.openxmlformats.org/officeDocument/2006/relationships/slide" Target="slides/slide22.xml"/><Relationship Id="rId5" Type="http://schemas.openxmlformats.org/officeDocument/2006/relationships/slide" Target="slides/slide9.xml"/><Relationship Id="rId15" Type="http://schemas.openxmlformats.org/officeDocument/2006/relationships/slide" Target="slides/slide33.xml"/><Relationship Id="rId10" Type="http://schemas.openxmlformats.org/officeDocument/2006/relationships/slide" Target="slides/slide21.xml"/><Relationship Id="rId19" Type="http://schemas.openxmlformats.org/officeDocument/2006/relationships/slide" Target="slides/slide37.xml"/><Relationship Id="rId4" Type="http://schemas.openxmlformats.org/officeDocument/2006/relationships/slide" Target="slides/slide8.xml"/><Relationship Id="rId9" Type="http://schemas.openxmlformats.org/officeDocument/2006/relationships/slide" Target="slides/slide20.xml"/><Relationship Id="rId14" Type="http://schemas.openxmlformats.org/officeDocument/2006/relationships/slide" Target="slides/slide32.xml"/><Relationship Id="rId2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F5C109EA-A142-47BE-B358-E1D30B4C7230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05F68638-FB96-4D5D-AA33-02F7C1EE19A1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44E"/>
            </a:gs>
            <a:gs pos="50000">
              <a:srgbClr val="0070A8"/>
            </a:gs>
            <a:gs pos="100000">
              <a:srgbClr val="0034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138244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96"/>
                  </a:cxn>
                  <a:cxn ang="0">
                    <a:pos x="85" y="816"/>
                  </a:cxn>
                  <a:cxn ang="0">
                    <a:pos x="0" y="912"/>
                  </a:cxn>
                  <a:cxn ang="0">
                    <a:pos x="0" y="0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45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93"/>
                  </a:cxn>
                  <a:cxn ang="0">
                    <a:pos x="0" y="813"/>
                  </a:cxn>
                  <a:cxn ang="0">
                    <a:pos x="86" y="909"/>
                  </a:cxn>
                  <a:cxn ang="0">
                    <a:pos x="86" y="0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46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4" y="3"/>
                  </a:cxn>
                  <a:cxn ang="0">
                    <a:pos x="5093" y="102"/>
                  </a:cxn>
                  <a:cxn ang="0">
                    <a:pos x="88" y="102"/>
                  </a:cxn>
                  <a:cxn ang="0">
                    <a:pos x="0" y="0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38248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07"/>
                  </a:cxn>
                  <a:cxn ang="0">
                    <a:pos x="78" y="3166"/>
                  </a:cxn>
                  <a:cxn ang="0">
                    <a:pos x="0" y="3273"/>
                  </a:cxn>
                  <a:cxn ang="0">
                    <a:pos x="0" y="0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49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" y="109"/>
                  </a:cxn>
                  <a:cxn ang="0">
                    <a:pos x="0" y="3233"/>
                  </a:cxn>
                  <a:cxn ang="0">
                    <a:pos x="83" y="3324"/>
                  </a:cxn>
                  <a:cxn ang="0">
                    <a:pos x="83" y="0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50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5184" y="87"/>
                  </a:cxn>
                  <a:cxn ang="0">
                    <a:pos x="5095" y="0"/>
                  </a:cxn>
                  <a:cxn ang="0">
                    <a:pos x="89" y="0"/>
                  </a:cxn>
                  <a:cxn ang="0">
                    <a:pos x="0" y="87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8251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382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82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8191500" y="6245225"/>
            <a:ext cx="544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</a:t>
            </a:r>
            <a:fld id="{C4675322-74C9-495B-B03B-B77E28464E6E}" type="slidenum">
              <a:rPr lang="en-US" sz="1600">
                <a:effectLst/>
                <a:latin typeface="Book Antiqua" pitchFamily="18" charset="0"/>
              </a:rPr>
              <a:pPr algn="l">
                <a:defRPr/>
              </a:pPr>
              <a:t>‹#›</a:t>
            </a:fld>
            <a:endParaRPr lang="en-US" sz="1600" dirty="0">
              <a:effectLst/>
              <a:latin typeface="Book Antiqua" pitchFamily="18" charset="0"/>
            </a:endParaRP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7737475" y="5995988"/>
            <a:ext cx="83185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          Slide</a:t>
            </a: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563563" y="6164263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2012  </a:t>
            </a: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Cengage Learning.  All Rights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lides\MBS4ppt\ASW_MBS_4e_Cv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36" y="537032"/>
            <a:ext cx="4246533" cy="52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261" y="2868143"/>
            <a:ext cx="2459026" cy="1932464"/>
            <a:chOff x="5334261" y="2868143"/>
            <a:chExt cx="2459026" cy="1932464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67578" y="2869730"/>
              <a:ext cx="2262189" cy="1930400"/>
            </a:xfrm>
            <a:prstGeom prst="rect">
              <a:avLst/>
            </a:prstGeom>
            <a:solidFill>
              <a:srgbClr val="495E8D"/>
            </a:solidFill>
            <a:ln w="76200">
              <a:noFill/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" name="AutoShape 39"/>
            <p:cNvSpPr>
              <a:spLocks noChangeArrowheads="1"/>
            </p:cNvSpPr>
            <p:nvPr/>
          </p:nvSpPr>
          <p:spPr bwMode="auto">
            <a:xfrm>
              <a:off x="6021637" y="2981761"/>
              <a:ext cx="1771650" cy="17889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Slides by</a:t>
              </a:r>
            </a:p>
            <a:p>
              <a:endParaRPr lang="en-US" sz="6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John</a:t>
              </a: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Loucks</a:t>
              </a:r>
            </a:p>
            <a:p>
              <a:endParaRPr lang="en-US" sz="4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endParaRPr lang="en-US" sz="400" b="1" dirty="0" smtClean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r>
                <a:rPr lang="en-US" sz="15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St</a:t>
              </a:r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. Edward’s</a:t>
              </a:r>
            </a:p>
            <a:p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University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34261" y="2868143"/>
              <a:ext cx="944816" cy="1932464"/>
              <a:chOff x="5443535" y="3309938"/>
              <a:chExt cx="944816" cy="1932464"/>
            </a:xfrm>
          </p:grpSpPr>
          <p:sp>
            <p:nvSpPr>
              <p:cNvPr id="7" name="Arc 41"/>
              <p:cNvSpPr>
                <a:spLocks/>
              </p:cNvSpPr>
              <p:nvPr/>
            </p:nvSpPr>
            <p:spPr bwMode="auto">
              <a:xfrm rot="10284592" flipH="1">
                <a:off x="5600951" y="3360330"/>
                <a:ext cx="787400" cy="1865897"/>
              </a:xfrm>
              <a:custGeom>
                <a:avLst/>
                <a:gdLst>
                  <a:gd name="G0" fmla="+- 0 0 0"/>
                  <a:gd name="G1" fmla="+- 20364 0 0"/>
                  <a:gd name="G2" fmla="+- 21600 0 0"/>
                  <a:gd name="T0" fmla="*/ 7201 w 21600"/>
                  <a:gd name="T1" fmla="*/ 0 h 20364"/>
                  <a:gd name="T2" fmla="*/ 21600 w 21600"/>
                  <a:gd name="T3" fmla="*/ 20364 h 20364"/>
                  <a:gd name="T4" fmla="*/ 0 w 21600"/>
                  <a:gd name="T5" fmla="*/ 20364 h 20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364" fill="none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</a:path>
                  <a:path w="21600" h="20364" stroke="0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  <a:lnTo>
                      <a:pt x="0" y="203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8" name="AutoShape 42"/>
              <p:cNvSpPr>
                <a:spLocks noChangeArrowheads="1"/>
              </p:cNvSpPr>
              <p:nvPr/>
            </p:nvSpPr>
            <p:spPr bwMode="auto">
              <a:xfrm flipV="1">
                <a:off x="5448295" y="3310273"/>
                <a:ext cx="807657" cy="237363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" name="AutoShape 43"/>
              <p:cNvSpPr>
                <a:spLocks noChangeArrowheads="1"/>
              </p:cNvSpPr>
              <p:nvPr/>
            </p:nvSpPr>
            <p:spPr bwMode="auto">
              <a:xfrm>
                <a:off x="5486397" y="3319463"/>
                <a:ext cx="523058" cy="1922939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5443535" y="3309938"/>
                <a:ext cx="214313" cy="1931987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6349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146300" cy="522288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Nominal</a:t>
            </a:r>
            <a:endParaRPr lang="en-US" sz="2500" dirty="0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04900" y="2889250"/>
            <a:ext cx="7296150" cy="7620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nonnumeric label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 code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may be used.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104900" y="16700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labels or names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used to identify an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attribute of the element.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 rot="5400000">
            <a:off x="727075" y="3187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 autoUpdateAnimBg="0"/>
      <p:bldP spid="62469" grpId="0" animBg="1" autoUpdateAnimBg="0"/>
      <p:bldP spid="62470" grpId="0" animBg="1"/>
      <p:bldP spid="624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104900" y="1670050"/>
            <a:ext cx="7296150" cy="38862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Students of a university are classified by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school in which they are enrolled using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nonnumeric label such as Business, Humanities,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Education, and so on.</a:t>
            </a: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Alternatively, a numeric code could be used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the school variable (e.g. 1 denotes Business,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2 denotes Humanities, 3 denotes Education,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so on).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 rot="5400000">
            <a:off x="727075" y="1987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Scales of Measurement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87388" y="1060450"/>
            <a:ext cx="21986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  <a:endParaRPr lang="en-US" sz="25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 autoUpdateAnimBg="0"/>
      <p:bldP spid="147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125662" cy="542925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Ordinal</a:t>
            </a:r>
            <a:endParaRPr lang="en-US" sz="2500" dirty="0" smtClean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104900" y="2889250"/>
            <a:ext cx="7296150" cy="7620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nonnumeric label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 code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may be used.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104900" y="16700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data have the properties of nominal data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order or rank of the data is meaningful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 rot="5400000">
            <a:off x="727075" y="3187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 autoUpdateAnimBg="0"/>
      <p:bldP spid="63493" grpId="0" animBg="1" autoUpdateAnimBg="0"/>
      <p:bldP spid="63494" grpId="0" animBg="1"/>
      <p:bldP spid="634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838450" cy="547688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Ordinal</a:t>
            </a:r>
            <a:endParaRPr lang="en-US" sz="2500" dirty="0" smtClean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104900" y="1670050"/>
            <a:ext cx="7296150" cy="30861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Students of a university are classified by their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class standing using a nonnumeric label such as 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Freshman, Sophomore, Junior, or Senior.</a:t>
            </a: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Alternatively, a numeric code could be used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the class standing variable (e.g. 1 denotes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Freshman, 2 denotes Sophomore, and so on).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 rot="5400000">
            <a:off x="727075" y="1930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 autoUpdateAnimBg="0"/>
      <p:bldP spid="696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576512" cy="593725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Interval</a:t>
            </a:r>
            <a:endParaRPr lang="en-US" sz="2500" dirty="0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104900" y="3213100"/>
            <a:ext cx="7296150" cy="723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Interval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always numeric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104900" y="1670050"/>
            <a:ext cx="7296150" cy="1428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data have the properties of ordinal data,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interval between observations is expressed in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terms of a fixed unit of measure.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5400000">
            <a:off x="727075" y="2292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 rot="5400000">
            <a:off x="727075" y="3511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 autoUpdateAnimBg="0"/>
      <p:bldP spid="64517" grpId="0" animBg="1" autoUpdateAnimBg="0"/>
      <p:bldP spid="64518" grpId="0" animBg="1"/>
      <p:bldP spid="645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212975" cy="522288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Interval</a:t>
            </a:r>
            <a:endParaRPr 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104900" y="1670050"/>
            <a:ext cx="7296150" cy="18097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Melissa has an SAT score of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1885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while Kevin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has an SAT score of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1780.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Melissa scored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105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points more than Kevin.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rot="5400000">
            <a:off x="727075" y="1930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 autoUpdateAnimBg="0"/>
      <p:bldP spid="70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1936750" cy="579438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Ratio</a:t>
            </a:r>
            <a:endParaRPr lang="en-US" sz="2500" dirty="0" smtClean="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104900" y="16700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data have all the properties of interval data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ratio of two values is meaningful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 rot="5400000">
            <a:off x="727075" y="2139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 rot="5400000">
            <a:off x="727075" y="3340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04900" y="28892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Variables such as distance, height, weight, and time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 the ratio scale.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104900" y="4108450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This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scale must contain a zero value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indicates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nothing exists for the variable at the zero point.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 rot="5400000">
            <a:off x="727075" y="4578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 autoUpdateAnimBg="0"/>
      <p:bldP spid="65546" grpId="0" animBg="1"/>
      <p:bldP spid="65547" grpId="0" animBg="1"/>
      <p:bldP spid="65548" grpId="0" animBg="1" autoUpdateAnimBg="0"/>
      <p:bldP spid="65549" grpId="0" animBg="1" autoUpdateAnimBg="0"/>
      <p:bldP spid="655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060450"/>
            <a:ext cx="2125662" cy="550863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Ratio</a:t>
            </a:r>
            <a:endParaRPr 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104900" y="1670050"/>
            <a:ext cx="7296150" cy="21717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Example: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Melissa’s college record shows 36 credit hours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earned, while Kevin’s record shows 72 credit 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hours earned.  Kevin has twice as many credit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hours earned as Melissa.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 rot="5400000">
            <a:off x="727075" y="1930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6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4900" y="1177925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 can be further classified as being categorical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quantitative.</a:t>
            </a:r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 rot="5400000">
            <a:off x="727075" y="1647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 rot="5400000">
            <a:off x="727075" y="28479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104900" y="2397125"/>
            <a:ext cx="7296150" cy="1447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statistical analysis that is appropriate depends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on whether the data for the variable are categorical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 quantitative.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104900" y="3959225"/>
            <a:ext cx="729615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general, there are more alternatives for statistical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analysis when the data are quantitative.</a:t>
            </a:r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 rot="5400000">
            <a:off x="727075" y="4429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85800" y="1682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 and Quantitative Data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 autoUpdateAnimBg="0"/>
      <p:bldP spid="148483" grpId="0" animBg="1"/>
      <p:bldP spid="148484" grpId="0" animBg="1"/>
      <p:bldP spid="148485" grpId="0" animBg="1" autoUpdateAnimBg="0"/>
      <p:bldP spid="148486" grpId="0" animBg="1" autoUpdateAnimBg="0"/>
      <p:bldP spid="148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Categorical Data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04900" y="1177925"/>
            <a:ext cx="7289800" cy="971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Labels or names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used to identify an attribute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each element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04900" y="2263775"/>
            <a:ext cx="7289800" cy="609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Often referred to 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qualitative data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104900" y="2987675"/>
            <a:ext cx="7289800" cy="1009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 either the nominal or ordinal scale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measurement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104900" y="4111625"/>
            <a:ext cx="7289800" cy="647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be either numeric or nonnumeric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104900" y="4873625"/>
            <a:ext cx="7289800" cy="685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Appropriate statistical analyses are rather limited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 rot="5400000">
            <a:off x="733425" y="1571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 rot="5400000">
            <a:off x="733425" y="2486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 rot="5400000">
            <a:off x="733425" y="3267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 rot="5400000">
            <a:off x="733425" y="4352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 rot="5400000">
            <a:off x="733425" y="51339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 autoUpdateAnimBg="0"/>
      <p:bldP spid="66565" grpId="0" animBg="1" autoUpdateAnimBg="0"/>
      <p:bldP spid="66566" grpId="0" animBg="1" autoUpdateAnimBg="0"/>
      <p:bldP spid="66567" grpId="0" animBg="1" autoUpdateAnimBg="0"/>
      <p:bldP spid="66568" grpId="0" animBg="1" autoUpdateAnimBg="0"/>
      <p:bldP spid="66570" grpId="0" animBg="1"/>
      <p:bldP spid="66571" grpId="0" animBg="1"/>
      <p:bldP spid="66572" grpId="0" animBg="1"/>
      <p:bldP spid="66573" grpId="0" animBg="1"/>
      <p:bldP spid="665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7638"/>
            <a:ext cx="7772400" cy="814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 Data and Statistics</a:t>
            </a:r>
          </a:p>
        </p:txBody>
      </p:sp>
      <p:sp>
        <p:nvSpPr>
          <p:cNvPr id="6299" name="Rectangle 155"/>
          <p:cNvSpPr>
            <a:spLocks noChangeArrowheads="1"/>
          </p:cNvSpPr>
          <p:nvPr/>
        </p:nvSpPr>
        <p:spPr bwMode="auto">
          <a:xfrm>
            <a:off x="685800" y="2009775"/>
            <a:ext cx="60007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</a:t>
            </a:r>
          </a:p>
        </p:txBody>
      </p:sp>
      <p:sp>
        <p:nvSpPr>
          <p:cNvPr id="6300" name="Rectangle 156"/>
          <p:cNvSpPr>
            <a:spLocks noChangeArrowheads="1"/>
          </p:cNvSpPr>
          <p:nvPr/>
        </p:nvSpPr>
        <p:spPr bwMode="auto">
          <a:xfrm>
            <a:off x="685800" y="2486025"/>
            <a:ext cx="417195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Sources</a:t>
            </a:r>
          </a:p>
        </p:txBody>
      </p:sp>
      <p:sp>
        <p:nvSpPr>
          <p:cNvPr id="6301" name="Rectangle 157"/>
          <p:cNvSpPr>
            <a:spLocks noChangeArrowheads="1"/>
          </p:cNvSpPr>
          <p:nvPr/>
        </p:nvSpPr>
        <p:spPr bwMode="auto">
          <a:xfrm>
            <a:off x="685800" y="2952750"/>
            <a:ext cx="3524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</a:t>
            </a:r>
          </a:p>
        </p:txBody>
      </p:sp>
      <p:sp>
        <p:nvSpPr>
          <p:cNvPr id="6302" name="Rectangle 158"/>
          <p:cNvSpPr>
            <a:spLocks noChangeArrowheads="1"/>
          </p:cNvSpPr>
          <p:nvPr/>
        </p:nvSpPr>
        <p:spPr bwMode="auto">
          <a:xfrm>
            <a:off x="685800" y="3409950"/>
            <a:ext cx="3362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Inference</a:t>
            </a:r>
          </a:p>
        </p:txBody>
      </p:sp>
      <p:sp>
        <p:nvSpPr>
          <p:cNvPr id="6303" name="Rectangle 159"/>
          <p:cNvSpPr>
            <a:spLocks noChangeArrowheads="1"/>
          </p:cNvSpPr>
          <p:nvPr/>
        </p:nvSpPr>
        <p:spPr bwMode="auto">
          <a:xfrm>
            <a:off x="685800" y="3867150"/>
            <a:ext cx="53054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Computers and Statistical Analysis</a:t>
            </a:r>
          </a:p>
        </p:txBody>
      </p:sp>
      <p:sp>
        <p:nvSpPr>
          <p:cNvPr id="4107" name="AutoShape 11" descr="ftp://ftp.thomsonlearning.com/2011_Covers/Decision%20Sciences/ASW_SBE/ASW0324783248_orca.jpg"/>
          <p:cNvSpPr>
            <a:spLocks noChangeAspect="1" noChangeArrowheads="1"/>
          </p:cNvSpPr>
          <p:nvPr/>
        </p:nvSpPr>
        <p:spPr bwMode="auto">
          <a:xfrm>
            <a:off x="0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09" name="AutoShape 13" descr="ftp://ftp.thomsonlearning.com/2011_Covers/Decision%20Sciences/ASW_SBE/ASW0324783248_amzn.jpg"/>
          <p:cNvSpPr>
            <a:spLocks noChangeAspect="1" noChangeArrowheads="1"/>
          </p:cNvSpPr>
          <p:nvPr/>
        </p:nvSpPr>
        <p:spPr bwMode="auto">
          <a:xfrm>
            <a:off x="0" y="-166688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59"/>
          <p:cNvSpPr>
            <a:spLocks noChangeArrowheads="1"/>
          </p:cNvSpPr>
          <p:nvPr/>
        </p:nvSpPr>
        <p:spPr bwMode="auto">
          <a:xfrm>
            <a:off x="685800" y="4333875"/>
            <a:ext cx="242887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Mining</a:t>
            </a:r>
          </a:p>
        </p:txBody>
      </p:sp>
      <p:sp>
        <p:nvSpPr>
          <p:cNvPr id="13" name="Rectangle 159"/>
          <p:cNvSpPr>
            <a:spLocks noChangeArrowheads="1"/>
          </p:cNvSpPr>
          <p:nvPr/>
        </p:nvSpPr>
        <p:spPr bwMode="auto">
          <a:xfrm>
            <a:off x="685800" y="4810125"/>
            <a:ext cx="61817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Ethical Guidelines for Statistical Practice</a:t>
            </a:r>
          </a:p>
        </p:txBody>
      </p:sp>
      <p:sp>
        <p:nvSpPr>
          <p:cNvPr id="14" name="Rectangle 154"/>
          <p:cNvSpPr>
            <a:spLocks noChangeArrowheads="1"/>
          </p:cNvSpPr>
          <p:nvPr/>
        </p:nvSpPr>
        <p:spPr bwMode="auto">
          <a:xfrm>
            <a:off x="685800" y="1543050"/>
            <a:ext cx="718185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Applications in Business and Economics</a:t>
            </a:r>
          </a:p>
        </p:txBody>
      </p:sp>
      <p:sp>
        <p:nvSpPr>
          <p:cNvPr id="15" name="Rectangle 154"/>
          <p:cNvSpPr>
            <a:spLocks noChangeArrowheads="1"/>
          </p:cNvSpPr>
          <p:nvPr/>
        </p:nvSpPr>
        <p:spPr bwMode="auto">
          <a:xfrm>
            <a:off x="685800" y="1066800"/>
            <a:ext cx="718185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9" grpId="0" autoUpdateAnimBg="0"/>
      <p:bldP spid="6300" grpId="0" autoUpdateAnimBg="0"/>
      <p:bldP spid="6301" grpId="0" autoUpdateAnimBg="0"/>
      <p:bldP spid="6302" grpId="0" autoUpdateAnimBg="0"/>
      <p:bldP spid="6303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 Data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104900" y="1177925"/>
            <a:ext cx="7289800" cy="22860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Quantitative data indicate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how many or how much: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676400" y="1825625"/>
            <a:ext cx="6184900" cy="6096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if measuring how many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676400" y="2549525"/>
            <a:ext cx="618490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continuous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if measuring how much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1104900" y="3578225"/>
            <a:ext cx="7289800" cy="647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Quantitative data are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always numeric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104900" y="4340225"/>
            <a:ext cx="7289800" cy="1028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Ordinary arithmetic operations are meaningful for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quantitative data.</a:t>
            </a: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 rot="5400000">
            <a:off x="733425" y="1381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 rot="5400000">
            <a:off x="733425" y="3819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 rot="5400000">
            <a:off x="733425" y="4600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 autoUpdateAnimBg="0"/>
      <p:bldP spid="145412" grpId="0" animBg="1" autoUpdateAnimBg="0"/>
      <p:bldP spid="145413" grpId="0" animBg="1" autoUpdateAnimBg="0"/>
      <p:bldP spid="145414" grpId="0" animBg="1" autoUpdateAnimBg="0"/>
      <p:bldP spid="145415" grpId="0" animBg="1" autoUpdateAnimBg="0"/>
      <p:bldP spid="145416" grpId="0" animBg="1"/>
      <p:bldP spid="145419" grpId="0" animBg="1"/>
      <p:bldP spid="1454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Scales of Measurement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289175" y="2005013"/>
            <a:ext cx="1978025" cy="4699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6605588" y="2005013"/>
            <a:ext cx="1997075" cy="4699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1028700" y="3273425"/>
            <a:ext cx="1619250" cy="469900"/>
          </a:xfrm>
          <a:prstGeom prst="rect">
            <a:avLst/>
          </a:prstGeom>
          <a:gradFill rotWithShape="0">
            <a:gsLst>
              <a:gs pos="0">
                <a:srgbClr val="9900FF">
                  <a:gamma/>
                  <a:shade val="46275"/>
                  <a:invGamma/>
                </a:srgbClr>
              </a:gs>
              <a:gs pos="50000">
                <a:srgbClr val="9900FF"/>
              </a:gs>
              <a:gs pos="100000">
                <a:srgbClr val="99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6832600" y="3271838"/>
            <a:ext cx="1597025" cy="469900"/>
          </a:xfrm>
          <a:prstGeom prst="rect">
            <a:avLst/>
          </a:prstGeom>
          <a:gradFill rotWithShape="0">
            <a:gsLst>
              <a:gs pos="0">
                <a:srgbClr val="9900FF">
                  <a:gamma/>
                  <a:shade val="46275"/>
                  <a:invGamma/>
                </a:srgbClr>
              </a:gs>
              <a:gs pos="50000">
                <a:srgbClr val="9900FF"/>
              </a:gs>
              <a:gs pos="100000">
                <a:srgbClr val="99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3794125" y="3273425"/>
            <a:ext cx="2206625" cy="469900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Non-numeric</a:t>
            </a:r>
          </a:p>
        </p:txBody>
      </p:sp>
      <p:sp>
        <p:nvSpPr>
          <p:cNvPr id="118814" name="Oval 30"/>
          <p:cNvSpPr>
            <a:spLocks noChangeArrowheads="1"/>
          </p:cNvSpPr>
          <p:nvPr/>
        </p:nvSpPr>
        <p:spPr bwMode="auto">
          <a:xfrm>
            <a:off x="4552950" y="1171575"/>
            <a:ext cx="1485900" cy="4953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</a:t>
            </a:r>
          </a:p>
        </p:txBody>
      </p:sp>
      <p:sp>
        <p:nvSpPr>
          <p:cNvPr id="118822" name="Text Box 38"/>
          <p:cNvSpPr txBox="1">
            <a:spLocks noChangeArrowheads="1"/>
          </p:cNvSpPr>
          <p:nvPr/>
        </p:nvSpPr>
        <p:spPr bwMode="auto">
          <a:xfrm>
            <a:off x="381000" y="4543425"/>
            <a:ext cx="1395413" cy="469900"/>
          </a:xfrm>
          <a:prstGeom prst="rect">
            <a:avLst/>
          </a:prstGeom>
          <a:gradFill rotWithShape="0">
            <a:gsLst>
              <a:gs pos="0">
                <a:srgbClr val="808000">
                  <a:gamma/>
                  <a:shade val="46275"/>
                  <a:invGamma/>
                </a:srgbClr>
              </a:gs>
              <a:gs pos="5000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</a:p>
        </p:txBody>
      </p:sp>
      <p:cxnSp>
        <p:nvCxnSpPr>
          <p:cNvPr id="118829" name="AutoShape 45"/>
          <p:cNvCxnSpPr>
            <a:cxnSpLocks noChangeShapeType="1"/>
            <a:stCxn id="118814" idx="2"/>
            <a:endCxn id="118796" idx="0"/>
          </p:cNvCxnSpPr>
          <p:nvPr/>
        </p:nvCxnSpPr>
        <p:spPr bwMode="auto">
          <a:xfrm rot="10800000" flipV="1">
            <a:off x="3278188" y="1419225"/>
            <a:ext cx="1274762" cy="58578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</p:cxnSp>
      <p:cxnSp>
        <p:nvCxnSpPr>
          <p:cNvPr id="118831" name="AutoShape 47"/>
          <p:cNvCxnSpPr>
            <a:cxnSpLocks noChangeShapeType="1"/>
            <a:stCxn id="118814" idx="6"/>
            <a:endCxn id="118797" idx="0"/>
          </p:cNvCxnSpPr>
          <p:nvPr/>
        </p:nvCxnSpPr>
        <p:spPr bwMode="auto">
          <a:xfrm>
            <a:off x="6038850" y="1419225"/>
            <a:ext cx="1565275" cy="58578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</p:spPr>
      </p:cxnSp>
      <p:cxnSp>
        <p:nvCxnSpPr>
          <p:cNvPr id="118833" name="AutoShape 49"/>
          <p:cNvCxnSpPr>
            <a:cxnSpLocks noChangeShapeType="1"/>
            <a:stCxn id="118796" idx="2"/>
            <a:endCxn id="118798" idx="0"/>
          </p:cNvCxnSpPr>
          <p:nvPr/>
        </p:nvCxnSpPr>
        <p:spPr bwMode="auto">
          <a:xfrm rot="5400000">
            <a:off x="2159001" y="2154237"/>
            <a:ext cx="798512" cy="14398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1908175" y="4543425"/>
            <a:ext cx="1270000" cy="4699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Ordinal</a:t>
            </a:r>
          </a:p>
        </p:txBody>
      </p:sp>
      <p:sp>
        <p:nvSpPr>
          <p:cNvPr id="118836" name="Text Box 52"/>
          <p:cNvSpPr txBox="1">
            <a:spLocks noChangeArrowheads="1"/>
          </p:cNvSpPr>
          <p:nvPr/>
        </p:nvSpPr>
        <p:spPr bwMode="auto">
          <a:xfrm>
            <a:off x="3451225" y="4543425"/>
            <a:ext cx="1395413" cy="469900"/>
          </a:xfrm>
          <a:prstGeom prst="rect">
            <a:avLst/>
          </a:prstGeom>
          <a:gradFill rotWithShape="0">
            <a:gsLst>
              <a:gs pos="0">
                <a:srgbClr val="808000">
                  <a:gamma/>
                  <a:shade val="46275"/>
                  <a:invGamma/>
                </a:srgbClr>
              </a:gs>
              <a:gs pos="5000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</a:p>
        </p:txBody>
      </p:sp>
      <p:sp>
        <p:nvSpPr>
          <p:cNvPr id="118837" name="Text Box 53"/>
          <p:cNvSpPr txBox="1">
            <a:spLocks noChangeArrowheads="1"/>
          </p:cNvSpPr>
          <p:nvPr/>
        </p:nvSpPr>
        <p:spPr bwMode="auto">
          <a:xfrm>
            <a:off x="4975225" y="4543425"/>
            <a:ext cx="1250950" cy="4699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Ordinal</a:t>
            </a:r>
          </a:p>
        </p:txBody>
      </p:sp>
      <p:sp>
        <p:nvSpPr>
          <p:cNvPr id="118838" name="Text Box 54"/>
          <p:cNvSpPr txBox="1">
            <a:spLocks noChangeArrowheads="1"/>
          </p:cNvSpPr>
          <p:nvPr/>
        </p:nvSpPr>
        <p:spPr bwMode="auto">
          <a:xfrm>
            <a:off x="6480175" y="4543425"/>
            <a:ext cx="1257300" cy="469900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</p:txBody>
      </p:sp>
      <p:sp>
        <p:nvSpPr>
          <p:cNvPr id="118839" name="Text Box 55"/>
          <p:cNvSpPr txBox="1">
            <a:spLocks noChangeArrowheads="1"/>
          </p:cNvSpPr>
          <p:nvPr/>
        </p:nvSpPr>
        <p:spPr bwMode="auto">
          <a:xfrm>
            <a:off x="7870825" y="4543425"/>
            <a:ext cx="908050" cy="469900"/>
          </a:xfrm>
          <a:prstGeom prst="rect">
            <a:avLst/>
          </a:prstGeom>
          <a:gradFill rotWithShape="0">
            <a:gsLst>
              <a:gs pos="0">
                <a:srgbClr val="00CC99">
                  <a:gamma/>
                  <a:shade val="46275"/>
                  <a:invGamma/>
                </a:srgbClr>
              </a:gs>
              <a:gs pos="5000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Ratio</a:t>
            </a:r>
          </a:p>
        </p:txBody>
      </p:sp>
      <p:cxnSp>
        <p:nvCxnSpPr>
          <p:cNvPr id="118847" name="AutoShape 63"/>
          <p:cNvCxnSpPr>
            <a:cxnSpLocks noChangeShapeType="1"/>
            <a:stCxn id="118796" idx="2"/>
            <a:endCxn id="118800" idx="0"/>
          </p:cNvCxnSpPr>
          <p:nvPr/>
        </p:nvCxnSpPr>
        <p:spPr bwMode="auto">
          <a:xfrm rot="16200000" flipH="1">
            <a:off x="3688557" y="2064544"/>
            <a:ext cx="798512" cy="16192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48" name="AutoShape 64"/>
          <p:cNvCxnSpPr>
            <a:cxnSpLocks noChangeShapeType="1"/>
            <a:stCxn id="118798" idx="2"/>
            <a:endCxn id="118822" idx="0"/>
          </p:cNvCxnSpPr>
          <p:nvPr/>
        </p:nvCxnSpPr>
        <p:spPr bwMode="auto">
          <a:xfrm rot="5400000">
            <a:off x="1058863" y="3763962"/>
            <a:ext cx="800100" cy="7588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49" name="AutoShape 65"/>
          <p:cNvCxnSpPr>
            <a:cxnSpLocks noChangeShapeType="1"/>
            <a:stCxn id="118798" idx="2"/>
            <a:endCxn id="118835" idx="0"/>
          </p:cNvCxnSpPr>
          <p:nvPr/>
        </p:nvCxnSpPr>
        <p:spPr bwMode="auto">
          <a:xfrm rot="16200000" flipH="1">
            <a:off x="1790700" y="3790950"/>
            <a:ext cx="800100" cy="7048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0" name="AutoShape 66"/>
          <p:cNvCxnSpPr>
            <a:cxnSpLocks noChangeShapeType="1"/>
            <a:stCxn id="118800" idx="2"/>
            <a:endCxn id="118836" idx="0"/>
          </p:cNvCxnSpPr>
          <p:nvPr/>
        </p:nvCxnSpPr>
        <p:spPr bwMode="auto">
          <a:xfrm rot="5400000">
            <a:off x="4123532" y="3769518"/>
            <a:ext cx="800100" cy="7477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1" name="AutoShape 67"/>
          <p:cNvCxnSpPr>
            <a:cxnSpLocks noChangeShapeType="1"/>
            <a:stCxn id="118800" idx="2"/>
            <a:endCxn id="118837" idx="0"/>
          </p:cNvCxnSpPr>
          <p:nvPr/>
        </p:nvCxnSpPr>
        <p:spPr bwMode="auto">
          <a:xfrm rot="16200000" flipH="1">
            <a:off x="4849019" y="3791744"/>
            <a:ext cx="800100" cy="7032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2" name="AutoShape 68"/>
          <p:cNvCxnSpPr>
            <a:cxnSpLocks noChangeShapeType="1"/>
            <a:stCxn id="118799" idx="2"/>
            <a:endCxn id="118838" idx="0"/>
          </p:cNvCxnSpPr>
          <p:nvPr/>
        </p:nvCxnSpPr>
        <p:spPr bwMode="auto">
          <a:xfrm rot="5400000">
            <a:off x="6969125" y="3881438"/>
            <a:ext cx="801687" cy="5222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118853" name="AutoShape 69"/>
          <p:cNvCxnSpPr>
            <a:cxnSpLocks noChangeShapeType="1"/>
            <a:stCxn id="118799" idx="2"/>
            <a:endCxn id="118839" idx="0"/>
          </p:cNvCxnSpPr>
          <p:nvPr/>
        </p:nvCxnSpPr>
        <p:spPr bwMode="auto">
          <a:xfrm rot="16200000" flipH="1">
            <a:off x="7577138" y="3795713"/>
            <a:ext cx="801687" cy="6937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118855" name="Line 71"/>
          <p:cNvSpPr>
            <a:spLocks noChangeShapeType="1"/>
          </p:cNvSpPr>
          <p:nvPr/>
        </p:nvSpPr>
        <p:spPr bwMode="auto">
          <a:xfrm>
            <a:off x="7620000" y="2486025"/>
            <a:ext cx="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8856" name="AutoShape 72"/>
          <p:cNvSpPr>
            <a:spLocks noChangeArrowheads="1"/>
          </p:cNvSpPr>
          <p:nvPr/>
        </p:nvSpPr>
        <p:spPr bwMode="auto">
          <a:xfrm rot="5400000">
            <a:off x="466725" y="1355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1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1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1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1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11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 animBg="1" autoUpdateAnimBg="0"/>
      <p:bldP spid="118797" grpId="0" animBg="1" autoUpdateAnimBg="0"/>
      <p:bldP spid="118798" grpId="0" animBg="1" autoUpdateAnimBg="0"/>
      <p:bldP spid="118799" grpId="0" animBg="1" autoUpdateAnimBg="0"/>
      <p:bldP spid="118800" grpId="0" animBg="1" autoUpdateAnimBg="0"/>
      <p:bldP spid="118814" grpId="0" animBg="1" autoUpdateAnimBg="0"/>
      <p:bldP spid="118822" grpId="0" animBg="1" autoUpdateAnimBg="0"/>
      <p:bldP spid="118835" grpId="0" animBg="1" autoUpdateAnimBg="0"/>
      <p:bldP spid="118836" grpId="0" animBg="1" autoUpdateAnimBg="0"/>
      <p:bldP spid="118837" grpId="0" animBg="1" autoUpdateAnimBg="0"/>
      <p:bldP spid="118838" grpId="0" animBg="1" autoUpdateAnimBg="0"/>
      <p:bldP spid="118839" grpId="0" animBg="1" autoUpdateAnimBg="0"/>
      <p:bldP spid="1188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84213" y="17621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Cross-Sectional Data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104900" y="1177925"/>
            <a:ext cx="7289800" cy="2787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Cross-sectional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collected at the same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approximately the same point in time.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314450" y="2225675"/>
            <a:ext cx="6870700" cy="1504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data detailing the number of building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permits issued in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November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2010 in each of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counties of Ohio</a:t>
            </a:r>
          </a:p>
        </p:txBody>
      </p:sp>
      <p:sp>
        <p:nvSpPr>
          <p:cNvPr id="151558" name="AutoShape 6"/>
          <p:cNvSpPr>
            <a:spLocks noChangeArrowheads="1"/>
          </p:cNvSpPr>
          <p:nvPr/>
        </p:nvSpPr>
        <p:spPr bwMode="auto">
          <a:xfrm rot="5400000">
            <a:off x="733425" y="1336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 rot="5400000">
            <a:off x="733425" y="246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 autoUpdateAnimBg="0"/>
      <p:bldP spid="151556" grpId="0" animBg="1" autoUpdateAnimBg="0"/>
      <p:bldP spid="151558" grpId="0" animBg="1"/>
      <p:bldP spid="1515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84213" y="17621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Time Series Data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1104900" y="1177925"/>
            <a:ext cx="7289800" cy="269557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Time series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collected over several time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periods.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314450" y="2187575"/>
            <a:ext cx="6883400" cy="1504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data detailing the number of building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permits issued in Lucas County, Ohio in each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last 36 months</a:t>
            </a:r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 rot="5400000">
            <a:off x="733425" y="1336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 rot="5400000">
            <a:off x="733425" y="246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4900" y="4010025"/>
            <a:ext cx="7289800" cy="1781176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Graphs of time series help analysts understand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what happened in the past,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dentify any trends over time, and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roject future levels for the time series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733425" y="4251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 autoUpdateAnimBg="0"/>
      <p:bldP spid="152580" grpId="0" animBg="1" autoUpdateAnimBg="0"/>
      <p:bldP spid="152581" grpId="0" animBg="1"/>
      <p:bldP spid="152582" grpId="0" animBg="1"/>
      <p:bldP spid="7" grpId="0" animBg="1" autoUpdateAnimBg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17621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Time Series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95475" y="1763713"/>
            <a:ext cx="5353050" cy="3633787"/>
            <a:chOff x="1895475" y="1175979"/>
            <a:chExt cx="5353049" cy="363414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5604" name="Picture 6" descr="Time Series Graph000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1095" y="1175979"/>
              <a:ext cx="5337429" cy="363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5605" name="TextBox 8"/>
            <p:cNvSpPr txBox="1">
              <a:spLocks noChangeArrowheads="1"/>
            </p:cNvSpPr>
            <p:nvPr/>
          </p:nvSpPr>
          <p:spPr bwMode="auto">
            <a:xfrm>
              <a:off x="3257550" y="1247775"/>
              <a:ext cx="27622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U.S. Average Price Per Gallon</a:t>
              </a:r>
            </a:p>
            <a:p>
              <a:r>
                <a:rPr lang="en-US" sz="1200" b="1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For Conventional Regular Gasoline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95475" y="1190267"/>
              <a:ext cx="5343524" cy="3619859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457200" indent="-457200">
                <a:defRPr/>
              </a:pPr>
              <a:endParaRPr lang="en-US"/>
            </a:p>
          </p:txBody>
        </p:sp>
        <p:sp>
          <p:nvSpPr>
            <p:cNvPr id="25607" name="TextBox 10"/>
            <p:cNvSpPr txBox="1">
              <a:spLocks noChangeArrowheads="1"/>
            </p:cNvSpPr>
            <p:nvPr/>
          </p:nvSpPr>
          <p:spPr bwMode="auto">
            <a:xfrm>
              <a:off x="2343150" y="4562475"/>
              <a:ext cx="46863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Source:  Energy Information Administration, U.S. Department of Energy, May 2009.</a:t>
              </a: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7387" y="1060450"/>
            <a:ext cx="4710113" cy="5508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Graph of Time Series Data</a:t>
            </a:r>
            <a:endParaRPr lang="en-US" sz="2500" dirty="0" smtClean="0">
              <a:solidFill>
                <a:srgbClr val="FFFF00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5400000">
            <a:off x="1597025" y="3489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81050" y="1631950"/>
            <a:ext cx="7886700" cy="3886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062038"/>
            <a:ext cx="3257550" cy="550862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Existing Sources</a:t>
            </a:r>
            <a:r>
              <a:rPr lang="en-US" sz="2500" dirty="0" smtClean="0"/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33450" y="1727200"/>
            <a:ext cx="7239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Internal company records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almost any department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33450" y="2165350"/>
            <a:ext cx="72390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Business database services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Dow Jones &amp; Co.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33450" y="2698750"/>
            <a:ext cx="72390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Government agencies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- U.S. Department of Labor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33450" y="3175000"/>
            <a:ext cx="7239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Industry associations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Travel Industry Association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           of America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14400" y="3917950"/>
            <a:ext cx="72390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Special-interest organizations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Graduate Management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                               Admission Council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933450" y="4794250"/>
            <a:ext cx="7239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Internet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more and more firms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5400000">
            <a:off x="485775" y="1911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5400000">
            <a:off x="485775" y="2387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5400000">
            <a:off x="485775" y="2882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5400000">
            <a:off x="485775" y="3359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5400000">
            <a:off x="485775" y="4159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5400000">
            <a:off x="485775" y="4978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7"/>
          <p:cNvGrpSpPr>
            <a:grpSpLocks/>
          </p:cNvGrpSpPr>
          <p:nvPr/>
        </p:nvGrpSpPr>
        <p:grpSpPr bwMode="auto">
          <a:xfrm>
            <a:off x="714375" y="1603375"/>
            <a:ext cx="8089900" cy="4483100"/>
            <a:chOff x="714375" y="1603375"/>
            <a:chExt cx="8089900" cy="44831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1250" name="Rectangle 2"/>
            <p:cNvSpPr>
              <a:spLocks noChangeArrowheads="1"/>
            </p:cNvSpPr>
            <p:nvPr/>
          </p:nvSpPr>
          <p:spPr bwMode="auto">
            <a:xfrm>
              <a:off x="714375" y="1603375"/>
              <a:ext cx="7896225" cy="4483100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1265" name="Rectangle 17"/>
            <p:cNvSpPr>
              <a:spLocks noChangeArrowheads="1"/>
            </p:cNvSpPr>
            <p:nvPr/>
          </p:nvSpPr>
          <p:spPr bwMode="auto">
            <a:xfrm>
              <a:off x="946150" y="1622425"/>
              <a:ext cx="7858125" cy="530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Record                          Some of the Data Available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495425" y="1704975"/>
              <a:ext cx="1076325" cy="3619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457200" indent="-457200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210050" y="1704975"/>
              <a:ext cx="3724275" cy="3619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457200" indent="-457200">
                <a:defRPr/>
              </a:pPr>
              <a:endParaRPr lang="en-US"/>
            </a:p>
          </p:txBody>
        </p:sp>
      </p:grpSp>
      <p:sp>
        <p:nvSpPr>
          <p:cNvPr id="181267" name="Line 19"/>
          <p:cNvSpPr>
            <a:spLocks noChangeShapeType="1"/>
          </p:cNvSpPr>
          <p:nvPr/>
        </p:nvSpPr>
        <p:spPr bwMode="auto">
          <a:xfrm>
            <a:off x="3502025" y="2224088"/>
            <a:ext cx="46038" cy="3738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Sources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684213" y="1062038"/>
            <a:ext cx="7562850" cy="55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Available From  Internal Company Records</a:t>
            </a: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882650" y="2073275"/>
            <a:ext cx="254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Employee records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882650" y="2524125"/>
            <a:ext cx="26416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Production records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882650" y="3248025"/>
            <a:ext cx="24892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Inventory records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882650" y="4016375"/>
            <a:ext cx="19304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Sales records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863600" y="4746625"/>
            <a:ext cx="2260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Credit records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882650" y="5495925"/>
            <a:ext cx="7239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Customer profile</a:t>
            </a: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 rot="5400000">
            <a:off x="427719" y="2270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 rot="5400000">
            <a:off x="427719" y="2695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1261" name="AutoShape 13"/>
          <p:cNvSpPr>
            <a:spLocks noChangeArrowheads="1"/>
          </p:cNvSpPr>
          <p:nvPr/>
        </p:nvSpPr>
        <p:spPr bwMode="auto">
          <a:xfrm rot="5400000">
            <a:off x="427719" y="3419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auto">
          <a:xfrm rot="5400000">
            <a:off x="427719" y="4189639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auto">
          <a:xfrm rot="5400000">
            <a:off x="427719" y="4949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auto">
          <a:xfrm rot="5400000">
            <a:off x="427719" y="569640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1269" name="Rectangle 21"/>
          <p:cNvSpPr>
            <a:spLocks noChangeArrowheads="1"/>
          </p:cNvSpPr>
          <p:nvPr/>
        </p:nvSpPr>
        <p:spPr bwMode="auto">
          <a:xfrm>
            <a:off x="3638550" y="2073275"/>
            <a:ext cx="5130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name, address, social security number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3613150" y="2625725"/>
            <a:ext cx="43180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 number, quantity produced, 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direct labor cost, material cost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1271" name="Rectangle 23"/>
          <p:cNvSpPr>
            <a:spLocks noChangeArrowheads="1"/>
          </p:cNvSpPr>
          <p:nvPr/>
        </p:nvSpPr>
        <p:spPr bwMode="auto">
          <a:xfrm>
            <a:off x="3600450" y="3336925"/>
            <a:ext cx="51943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 number, quantity in stock,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reorder level, economic order quantity</a:t>
            </a:r>
          </a:p>
        </p:txBody>
      </p:sp>
      <p:sp>
        <p:nvSpPr>
          <p:cNvPr id="181272" name="Rectangle 24"/>
          <p:cNvSpPr>
            <a:spLocks noChangeArrowheads="1"/>
          </p:cNvSpPr>
          <p:nvPr/>
        </p:nvSpPr>
        <p:spPr bwMode="auto">
          <a:xfrm>
            <a:off x="3625850" y="4003675"/>
            <a:ext cx="47752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product number, sales volume, sales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volume by region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1273" name="Rectangle 25"/>
          <p:cNvSpPr>
            <a:spLocks noChangeArrowheads="1"/>
          </p:cNvSpPr>
          <p:nvPr/>
        </p:nvSpPr>
        <p:spPr bwMode="auto">
          <a:xfrm>
            <a:off x="3619500" y="4733925"/>
            <a:ext cx="48514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customer name, credit limit, accounts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receivable balance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1274" name="Rectangle 26"/>
          <p:cNvSpPr>
            <a:spLocks noChangeArrowheads="1"/>
          </p:cNvSpPr>
          <p:nvPr/>
        </p:nvSpPr>
        <p:spPr bwMode="auto">
          <a:xfrm>
            <a:off x="3613150" y="5495925"/>
            <a:ext cx="4699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age, gender, income, household size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utoUpdateAnimBg="0"/>
      <p:bldP spid="181254" grpId="0" autoUpdateAnimBg="0"/>
      <p:bldP spid="181255" grpId="0" autoUpdateAnimBg="0"/>
      <p:bldP spid="181256" grpId="0" autoUpdateAnimBg="0"/>
      <p:bldP spid="181257" grpId="0" autoUpdateAnimBg="0"/>
      <p:bldP spid="181258" grpId="0" autoUpdateAnimBg="0"/>
      <p:bldP spid="181259" grpId="0" animBg="1"/>
      <p:bldP spid="181260" grpId="0" animBg="1"/>
      <p:bldP spid="181261" grpId="0" animBg="1"/>
      <p:bldP spid="181262" grpId="0" animBg="1"/>
      <p:bldP spid="181263" grpId="0" animBg="1"/>
      <p:bldP spid="181264" grpId="0" animBg="1"/>
      <p:bldP spid="181269" grpId="0" autoUpdateAnimBg="0"/>
      <p:bldP spid="181270" grpId="0" autoUpdateAnimBg="0"/>
      <p:bldP spid="181271" grpId="0" autoUpdateAnimBg="0"/>
      <p:bldP spid="181272" grpId="0" autoUpdateAnimBg="0"/>
      <p:bldP spid="181273" grpId="0" autoUpdateAnimBg="0"/>
      <p:bldP spid="18127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4"/>
          <p:cNvGrpSpPr>
            <a:grpSpLocks/>
          </p:cNvGrpSpPr>
          <p:nvPr/>
        </p:nvGrpSpPr>
        <p:grpSpPr bwMode="auto">
          <a:xfrm>
            <a:off x="476250" y="1536700"/>
            <a:ext cx="8458200" cy="4413250"/>
            <a:chOff x="476250" y="1574800"/>
            <a:chExt cx="8458200" cy="44132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8692" name="Group 32"/>
            <p:cNvGrpSpPr>
              <a:grpSpLocks/>
            </p:cNvGrpSpPr>
            <p:nvPr/>
          </p:nvGrpSpPr>
          <p:grpSpPr bwMode="auto">
            <a:xfrm>
              <a:off x="476250" y="1574800"/>
              <a:ext cx="8458200" cy="4413250"/>
              <a:chOff x="300" y="1036"/>
              <a:chExt cx="5328" cy="2780"/>
            </a:xfrm>
          </p:grpSpPr>
          <p:sp>
            <p:nvSpPr>
              <p:cNvPr id="182274" name="Rectangle 2"/>
              <p:cNvSpPr>
                <a:spLocks noChangeArrowheads="1"/>
              </p:cNvSpPr>
              <p:nvPr/>
            </p:nvSpPr>
            <p:spPr bwMode="auto">
              <a:xfrm>
                <a:off x="300" y="1048"/>
                <a:ext cx="5328" cy="2768"/>
              </a:xfrm>
              <a:prstGeom prst="rect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2298" name="Rectangle 26"/>
              <p:cNvSpPr>
                <a:spLocks noChangeArrowheads="1"/>
              </p:cNvSpPr>
              <p:nvPr/>
            </p:nvSpPr>
            <p:spPr bwMode="auto">
              <a:xfrm>
                <a:off x="472" y="1036"/>
                <a:ext cx="4950" cy="3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l">
                  <a:defRPr/>
                </a:pPr>
                <a:r>
                  <a:rPr lang="en-US" sz="215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Government Agency                 Some of the Data Available</a:t>
                </a:r>
              </a:p>
            </p:txBody>
          </p:sp>
          <p:sp>
            <p:nvSpPr>
              <p:cNvPr id="182299" name="Line 27"/>
              <p:cNvSpPr>
                <a:spLocks noChangeShapeType="1"/>
              </p:cNvSpPr>
              <p:nvPr/>
            </p:nvSpPr>
            <p:spPr bwMode="auto">
              <a:xfrm>
                <a:off x="2544" y="1376"/>
                <a:ext cx="0" cy="2344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781050" y="1657350"/>
              <a:ext cx="2847975" cy="400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457200" indent="-457200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524375" y="1657350"/>
              <a:ext cx="3686175" cy="4000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 marL="457200" indent="-457200">
                <a:defRPr/>
              </a:pPr>
              <a:endParaRPr lang="en-US"/>
            </a:p>
          </p:txBody>
        </p:sp>
      </p:grp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Sources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684213" y="1062038"/>
            <a:ext cx="8134350" cy="55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Available From  Selected Government Agencies</a:t>
            </a:r>
            <a:endParaRPr lang="en-US" sz="25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577850" y="2057400"/>
            <a:ext cx="2235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Census Bureau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www.census.gov</a:t>
            </a: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577850" y="2863850"/>
            <a:ext cx="33020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Federal Reserve Board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www.federalreserve.gov</a:t>
            </a:r>
            <a:endParaRPr lang="en-US" sz="2400" i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577850" y="3689350"/>
            <a:ext cx="42037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Office of Mgmt. &amp; Budget</a:t>
            </a:r>
          </a:p>
          <a:p>
            <a:pPr algn="l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www.whitehouse.gov/omb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577850" y="4279900"/>
            <a:ext cx="34671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Department of Commerce</a:t>
            </a:r>
          </a:p>
          <a:p>
            <a:pPr algn="l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www.doc.gov</a:t>
            </a: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558800" y="5048250"/>
            <a:ext cx="34290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Bureau of Labor Statistics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www.bls.gov</a:t>
            </a:r>
          </a:p>
        </p:txBody>
      </p:sp>
      <p:sp>
        <p:nvSpPr>
          <p:cNvPr id="182283" name="AutoShape 11"/>
          <p:cNvSpPr>
            <a:spLocks noChangeArrowheads="1"/>
          </p:cNvSpPr>
          <p:nvPr/>
        </p:nvSpPr>
        <p:spPr bwMode="auto">
          <a:xfrm rot="5400000">
            <a:off x="190047" y="2279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2284" name="AutoShape 12"/>
          <p:cNvSpPr>
            <a:spLocks noChangeArrowheads="1"/>
          </p:cNvSpPr>
          <p:nvPr/>
        </p:nvSpPr>
        <p:spPr bwMode="auto">
          <a:xfrm rot="5400000">
            <a:off x="190047" y="304255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5400000">
            <a:off x="190047" y="381907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 rot="5400000">
            <a:off x="190047" y="456020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2287" name="AutoShape 15"/>
          <p:cNvSpPr>
            <a:spLocks noChangeArrowheads="1"/>
          </p:cNvSpPr>
          <p:nvPr/>
        </p:nvSpPr>
        <p:spPr bwMode="auto">
          <a:xfrm rot="5400000">
            <a:off x="190047" y="5371192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2289" name="Rectangle 17"/>
          <p:cNvSpPr>
            <a:spLocks noChangeArrowheads="1"/>
          </p:cNvSpPr>
          <p:nvPr/>
        </p:nvSpPr>
        <p:spPr bwMode="auto">
          <a:xfrm>
            <a:off x="4133850" y="2057400"/>
            <a:ext cx="4127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data, number of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households, household income</a:t>
            </a:r>
          </a:p>
        </p:txBody>
      </p:sp>
      <p:sp>
        <p:nvSpPr>
          <p:cNvPr id="182300" name="Rectangle 28"/>
          <p:cNvSpPr>
            <a:spLocks noChangeArrowheads="1"/>
          </p:cNvSpPr>
          <p:nvPr/>
        </p:nvSpPr>
        <p:spPr bwMode="auto">
          <a:xfrm>
            <a:off x="4140200" y="2832100"/>
            <a:ext cx="4127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on money supply, exchange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rates, discount rates</a:t>
            </a:r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4140200" y="3594100"/>
            <a:ext cx="4127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on revenue, expenditures, debt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federal government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4140200" y="4343400"/>
            <a:ext cx="4127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on business activity, value of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shipments, profit by industry</a:t>
            </a:r>
          </a:p>
        </p:txBody>
      </p:sp>
      <p:sp>
        <p:nvSpPr>
          <p:cNvPr id="182303" name="Rectangle 31"/>
          <p:cNvSpPr>
            <a:spLocks noChangeArrowheads="1"/>
          </p:cNvSpPr>
          <p:nvPr/>
        </p:nvSpPr>
        <p:spPr bwMode="auto">
          <a:xfrm>
            <a:off x="4140200" y="5156200"/>
            <a:ext cx="41275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Customer spending, unemployment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rate, hourly earnings, safety record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utoUpdateAnimBg="0"/>
      <p:bldP spid="182278" grpId="0" autoUpdateAnimBg="0"/>
      <p:bldP spid="182279" grpId="0" autoUpdateAnimBg="0"/>
      <p:bldP spid="182280" grpId="0" autoUpdateAnimBg="0"/>
      <p:bldP spid="182281" grpId="0" autoUpdateAnimBg="0"/>
      <p:bldP spid="182283" grpId="0" animBg="1"/>
      <p:bldP spid="182284" grpId="0" animBg="1"/>
      <p:bldP spid="182285" grpId="0" animBg="1"/>
      <p:bldP spid="182286" grpId="0" animBg="1"/>
      <p:bldP spid="182287" grpId="0" animBg="1"/>
      <p:bldP spid="182289" grpId="0" autoUpdateAnimBg="0"/>
      <p:bldP spid="182300" grpId="0" autoUpdateAnimBg="0"/>
      <p:bldP spid="182301" grpId="0" autoUpdateAnimBg="0"/>
      <p:bldP spid="182302" grpId="0" autoUpdateAnimBg="0"/>
      <p:bldP spid="1823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87388" y="1058863"/>
            <a:ext cx="5275262" cy="585787"/>
          </a:xfrm>
        </p:spPr>
        <p:txBody>
          <a:bodyPr/>
          <a:lstStyle/>
          <a:p>
            <a:pPr>
              <a:defRPr/>
            </a:pPr>
            <a:r>
              <a:rPr lang="en-US" sz="2500" dirty="0" smtClean="0">
                <a:solidFill>
                  <a:srgbClr val="66FFFF"/>
                </a:solidFill>
              </a:rPr>
              <a:t>Statistical Studies - Experimental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23950" y="1565275"/>
            <a:ext cx="7258050" cy="2235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experimental studies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variable of interest is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first identified.  Then one or more other variables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 identified and controlled so that data can be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obtained about how they influence the variable of</a:t>
            </a:r>
          </a:p>
          <a:p>
            <a:pPr marL="114300"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interest.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23950" y="3914775"/>
            <a:ext cx="7258050" cy="18732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largest experimental study ever conducted is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believed to be the 1954 Public Health Service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experiment for the Salk polio vaccine.  Nearly two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million U.S. children (grades 1- 3) were selected.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5400000">
            <a:off x="794205" y="2613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5400000">
            <a:off x="794205" y="4784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14342" grpId="0" animBg="1" autoUpdateAnimBg="0"/>
      <p:bldP spid="14343" grpId="0" animBg="1"/>
      <p:bldP spid="143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87388" y="1058863"/>
            <a:ext cx="6227762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Studies - Observational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685800" y="111125"/>
            <a:ext cx="7772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Sources</a:t>
            </a: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1123950" y="1565275"/>
            <a:ext cx="7258050" cy="1466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observational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(nonexperimental)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studies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no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attempt is made to control or influence the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variables of interest.</a:t>
            </a:r>
          </a:p>
        </p:txBody>
      </p:sp>
      <p:sp>
        <p:nvSpPr>
          <p:cNvPr id="187402" name="AutoShape 10"/>
          <p:cNvSpPr>
            <a:spLocks noChangeArrowheads="1"/>
          </p:cNvSpPr>
          <p:nvPr/>
        </p:nvSpPr>
        <p:spPr bwMode="auto">
          <a:xfrm>
            <a:off x="4229100" y="2625725"/>
            <a:ext cx="3975100" cy="539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survey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good example</a:t>
            </a:r>
          </a:p>
        </p:txBody>
      </p:sp>
      <p:sp>
        <p:nvSpPr>
          <p:cNvPr id="187403" name="AutoShape 11"/>
          <p:cNvSpPr>
            <a:spLocks noChangeArrowheads="1"/>
          </p:cNvSpPr>
          <p:nvPr/>
        </p:nvSpPr>
        <p:spPr bwMode="auto">
          <a:xfrm rot="5400000">
            <a:off x="823233" y="2244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7404" name="AutoShape 12"/>
          <p:cNvSpPr>
            <a:spLocks noChangeArrowheads="1"/>
          </p:cNvSpPr>
          <p:nvPr/>
        </p:nvSpPr>
        <p:spPr bwMode="auto">
          <a:xfrm>
            <a:off x="1670050" y="3422650"/>
            <a:ext cx="6381750" cy="182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Studies of smokers and nonsmokers are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observational studies because researchers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 not determine or control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who will smoke and who will not smoke.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 autoUpdateAnimBg="0"/>
      <p:bldP spid="187402" grpId="0" animBg="1" autoUpdateAnimBg="0"/>
      <p:bldP spid="187403" grpId="0" animBg="1"/>
      <p:bldP spid="18740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5" name="AutoShape 141"/>
          <p:cNvSpPr>
            <a:spLocks noChangeArrowheads="1"/>
          </p:cNvSpPr>
          <p:nvPr/>
        </p:nvSpPr>
        <p:spPr bwMode="auto">
          <a:xfrm rot="5400000">
            <a:off x="425450" y="1200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4213" y="1082675"/>
            <a:ext cx="7939087" cy="96678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80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term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refer to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numerical facts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such as averages, medians, percents, and index numbers that help us understand a variety of business and economic situations.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AutoShape 141"/>
          <p:cNvSpPr>
            <a:spLocks noChangeArrowheads="1"/>
          </p:cNvSpPr>
          <p:nvPr/>
        </p:nvSpPr>
        <p:spPr bwMode="auto">
          <a:xfrm rot="5400000">
            <a:off x="425450" y="2686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4213" y="2568575"/>
            <a:ext cx="7939087" cy="96678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80000"/>
              <a:buFont typeface="Monotype Sorts" pitchFamily="2" charset="2"/>
              <a:buChar char="n"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also refer to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art and science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collecting, analyzing, presenting, and interpreting data. 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utoUpdateAnimBg="0"/>
      <p:bldP spid="10" grpId="0" animBg="1"/>
      <p:bldP spid="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4788"/>
            <a:ext cx="7772400" cy="5095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Acquisition Considerations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28700" y="1177925"/>
            <a:ext cx="2895600" cy="533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Time Requirement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28700" y="2984500"/>
            <a:ext cx="2895600" cy="558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of Acquisition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28700" y="4375150"/>
            <a:ext cx="2895600" cy="520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 Errors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085850" y="1733550"/>
            <a:ext cx="70485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Searching for information can be time consuming.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085850" y="2114550"/>
            <a:ext cx="71247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Information may no longer be useful by the time it</a:t>
            </a:r>
          </a:p>
          <a:p>
            <a:pPr algn="l">
              <a:lnSpc>
                <a:spcPct val="90000"/>
              </a:lnSpc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is available.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66800" y="3556000"/>
            <a:ext cx="68199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Organizations often charge for information even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when it is not their primary business activity.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066800" y="4905375"/>
            <a:ext cx="755015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Using any data that happen to be available or were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acquired with little care can lead to misleading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information.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rot="5400000">
            <a:off x="752475" y="1374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5400000">
            <a:off x="752475" y="3187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rot="5400000">
            <a:off x="752475" y="4559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  <p:bldP spid="15365" grpId="0" animBg="1" autoUpdateAnimBg="0"/>
      <p:bldP spid="15366" grpId="0" animBg="1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2" grpId="0" animBg="1"/>
      <p:bldP spid="15373" grpId="0" animBg="1"/>
      <p:bldP spid="153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0025"/>
            <a:ext cx="7772400" cy="5095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Descriptive Statistics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61988" y="1062038"/>
            <a:ext cx="7772400" cy="1849437"/>
          </a:xfrm>
        </p:spPr>
        <p:txBody>
          <a:bodyPr/>
          <a:lstStyle/>
          <a:p>
            <a:pPr>
              <a:buSzTx/>
              <a:buFont typeface="Wingdings" pitchFamily="2" charset="2"/>
              <a:buChar char="n"/>
              <a:defRPr/>
            </a:pPr>
            <a:r>
              <a:rPr lang="en-US" dirty="0" smtClean="0"/>
              <a:t>Most of the statistical information in newspapers, magazines, company reports, and other publications consists of data that are summarized and presented in a form that is easy to understand.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61988" y="2611438"/>
            <a:ext cx="7772400" cy="1277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Such summaries of data, which may be tabular, graphical, or numerical, are referred to 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descriptive statistics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5400000">
            <a:off x="498475" y="1177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5400000">
            <a:off x="498475" y="2740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autoUpdateAnimBg="0"/>
      <p:bldP spid="17413" grpId="0" animBg="1"/>
      <p:bldP spid="174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30288" y="1060450"/>
            <a:ext cx="7772400" cy="296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The manager of Hudson Auto would like to have a 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better understanding of the cost of parts used in the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engine tune-ups performed in her shop.  She examines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 customer invoices for tune-ups.  The costs of parts,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rounded to the nearest dollar, are listed on the next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slide.</a:t>
            </a:r>
          </a:p>
        </p:txBody>
      </p:sp>
      <p:sp>
        <p:nvSpPr>
          <p:cNvPr id="51298" name="AutoShape 98"/>
          <p:cNvSpPr>
            <a:spLocks noChangeArrowheads="1"/>
          </p:cNvSpPr>
          <p:nvPr/>
        </p:nvSpPr>
        <p:spPr bwMode="auto">
          <a:xfrm rot="5400000">
            <a:off x="752475" y="1206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  <p:bldP spid="512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127125" y="1611313"/>
            <a:ext cx="6905625" cy="21859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Example:  Hudson Auto Repair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87388" y="1055688"/>
            <a:ext cx="6465887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Parts Cost ($) for 50 Tune-ups</a:t>
            </a: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 rot="5400000">
            <a:off x="777875" y="2644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1768475"/>
            <a:ext cx="68707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006600" y="1741488"/>
            <a:ext cx="5319713" cy="39655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7638"/>
            <a:ext cx="7772400" cy="814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Tabular Summary:</a:t>
            </a:r>
            <a:br>
              <a:rPr lang="en-US" dirty="0" smtClean="0"/>
            </a:br>
            <a:r>
              <a:rPr lang="en-US" dirty="0" smtClean="0"/>
              <a:t>  Frequency and Percent Frequency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025650" y="2370138"/>
            <a:ext cx="1509713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50-59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60-69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70-79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80-89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90-99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100-109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619500" y="1965325"/>
            <a:ext cx="188595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2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13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16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7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7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5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50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524500" y="2168525"/>
            <a:ext cx="1714500" cy="394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4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26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32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14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14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10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100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10800000">
            <a:off x="4410075" y="1628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 rot="10800000">
            <a:off x="6238875" y="1628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6953250" y="3184525"/>
            <a:ext cx="1657350" cy="476250"/>
          </a:xfrm>
          <a:prstGeom prst="wedgeRoundRectCallout">
            <a:avLst>
              <a:gd name="adj1" fmla="val -70213"/>
              <a:gd name="adj2" fmla="val -11966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(2/50)100</a:t>
            </a: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 rot="5400000">
            <a:off x="1724025" y="3578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114550" y="1831975"/>
            <a:ext cx="12382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($)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714750" y="1870075"/>
            <a:ext cx="1600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5543550" y="1831975"/>
            <a:ext cx="15621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687388" y="1055688"/>
            <a:ext cx="6465887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3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2" grpId="0" autoUpdateAnimBg="0"/>
      <p:bldP spid="45063" grpId="0" autoUpdateAnimBg="0"/>
      <p:bldP spid="45065" grpId="0" autoUpdateAnimBg="0"/>
      <p:bldP spid="45066" grpId="0" animBg="1"/>
      <p:bldP spid="45067" grpId="0" animBg="1"/>
      <p:bldP spid="45068" grpId="0" animBg="1" autoUpdateAnimBg="0"/>
      <p:bldP spid="45069" grpId="0" animBg="1"/>
      <p:bldP spid="45070" grpId="0" autoUpdateAnimBg="0"/>
      <p:bldP spid="45071" grpId="0" autoUpdateAnimBg="0"/>
      <p:bldP spid="4507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1100138" y="1552575"/>
            <a:ext cx="6932612" cy="45815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549525" y="1814513"/>
            <a:ext cx="4203700" cy="3862387"/>
            <a:chOff x="1606" y="1049"/>
            <a:chExt cx="2648" cy="2433"/>
          </a:xfrm>
        </p:grpSpPr>
        <p:sp>
          <p:nvSpPr>
            <p:cNvPr id="46135" name="Line 55"/>
            <p:cNvSpPr>
              <a:spLocks noChangeShapeType="1"/>
            </p:cNvSpPr>
            <p:nvPr/>
          </p:nvSpPr>
          <p:spPr bwMode="auto">
            <a:xfrm>
              <a:off x="3814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>
              <a:off x="3376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>
              <a:off x="293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8" name="Line 58"/>
            <p:cNvSpPr>
              <a:spLocks noChangeShapeType="1"/>
            </p:cNvSpPr>
            <p:nvPr/>
          </p:nvSpPr>
          <p:spPr bwMode="auto">
            <a:xfrm>
              <a:off x="249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2050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>
              <a:off x="1606" y="1049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4254" y="1058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052638" y="1804988"/>
            <a:ext cx="4705350" cy="3444875"/>
            <a:chOff x="1305" y="1183"/>
            <a:chExt cx="3242" cy="2170"/>
          </a:xfrm>
        </p:grpSpPr>
        <p:sp>
          <p:nvSpPr>
            <p:cNvPr id="46129" name="Line 49"/>
            <p:cNvSpPr>
              <a:spLocks noChangeShapeType="1"/>
            </p:cNvSpPr>
            <p:nvPr/>
          </p:nvSpPr>
          <p:spPr bwMode="auto">
            <a:xfrm rot="5400000">
              <a:off x="2925" y="173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 rot="5400000">
              <a:off x="2926" y="120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1" name="Line 51"/>
            <p:cNvSpPr>
              <a:spLocks noChangeShapeType="1"/>
            </p:cNvSpPr>
            <p:nvPr/>
          </p:nvSpPr>
          <p:spPr bwMode="auto">
            <a:xfrm rot="5400000">
              <a:off x="2925" y="-43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2" name="Line 52"/>
            <p:cNvSpPr>
              <a:spLocks noChangeShapeType="1"/>
            </p:cNvSpPr>
            <p:nvPr/>
          </p:nvSpPr>
          <p:spPr bwMode="auto">
            <a:xfrm rot="5400000">
              <a:off x="2927" y="3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33" name="Line 53"/>
            <p:cNvSpPr>
              <a:spLocks noChangeShapeType="1"/>
            </p:cNvSpPr>
            <p:nvPr/>
          </p:nvSpPr>
          <p:spPr bwMode="auto">
            <a:xfrm rot="5400000">
              <a:off x="2927" y="65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 rot="5400000">
              <a:off x="2925" y="-17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 rot="5400000">
              <a:off x="2925" y="10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 rot="5400000">
              <a:off x="2927" y="94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 rot="5400000">
              <a:off x="2926" y="14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Graphical Summary: Histogram</a:t>
            </a:r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1954213" y="1804988"/>
            <a:ext cx="207962" cy="3444875"/>
            <a:chOff x="1063" y="1207"/>
            <a:chExt cx="131" cy="2170"/>
          </a:xfrm>
        </p:grpSpPr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1066" y="337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066" y="312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1066" y="2849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1066" y="258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1066" y="230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1066" y="202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1066" y="174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1063" y="1471"/>
              <a:ext cx="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1066" y="120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539875" y="1598613"/>
            <a:ext cx="442913" cy="3844925"/>
            <a:chOff x="982" y="1053"/>
            <a:chExt cx="279" cy="2422"/>
          </a:xfrm>
        </p:grpSpPr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1075" y="3246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2</a:t>
              </a:r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1075" y="2993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4</a:t>
              </a:r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1075" y="2717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6</a:t>
              </a:r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1075" y="2442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8</a:t>
              </a:r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982" y="2166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10</a:t>
              </a:r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982" y="1880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12</a:t>
              </a:r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982" y="1604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14</a:t>
              </a:r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982" y="1329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16</a:t>
              </a:r>
            </a:p>
          </p:txBody>
        </p:sp>
        <p:sp>
          <p:nvSpPr>
            <p:cNvPr id="46105" name="Rectangle 25"/>
            <p:cNvSpPr>
              <a:spLocks noChangeArrowheads="1"/>
            </p:cNvSpPr>
            <p:nvPr/>
          </p:nvSpPr>
          <p:spPr bwMode="auto">
            <a:xfrm>
              <a:off x="993" y="1053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18</a:t>
              </a:r>
            </a:p>
          </p:txBody>
        </p:sp>
      </p:grp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905625" y="5338763"/>
            <a:ext cx="10620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  Parts</a:t>
            </a:r>
          </a:p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Cost ($)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2058988" y="1801813"/>
            <a:ext cx="0" cy="388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2554288" y="5254625"/>
            <a:ext cx="701675" cy="4318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3254375" y="2890838"/>
            <a:ext cx="703263" cy="279558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3957638" y="2222500"/>
            <a:ext cx="701675" cy="34718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4659313" y="4230688"/>
            <a:ext cx="703262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5356225" y="4230688"/>
            <a:ext cx="703263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 rot="16200000">
            <a:off x="623093" y="3377407"/>
            <a:ext cx="1395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6059488" y="4648200"/>
            <a:ext cx="693737" cy="10461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2516188" y="5726113"/>
            <a:ext cx="43767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800" dirty="0">
                <a:effectLst/>
                <a:latin typeface="Book Antiqua" pitchFamily="18" charset="0"/>
              </a:rPr>
              <a:t>50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59  60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69  70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79 </a:t>
            </a:r>
            <a:r>
              <a:rPr lang="en-US" sz="1200" dirty="0">
                <a:effectLst/>
                <a:latin typeface="Book Antiqua" pitchFamily="18" charset="0"/>
              </a:rPr>
              <a:t> </a:t>
            </a:r>
            <a:r>
              <a:rPr lang="en-US" sz="800" dirty="0">
                <a:effectLst/>
                <a:latin typeface="Book Antiqua" pitchFamily="18" charset="0"/>
              </a:rPr>
              <a:t> </a:t>
            </a:r>
            <a:r>
              <a:rPr lang="en-US" sz="1800" dirty="0">
                <a:effectLst/>
                <a:latin typeface="Book Antiqua" pitchFamily="18" charset="0"/>
              </a:rPr>
              <a:t>80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89  90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99 100-110</a:t>
            </a:r>
          </a:p>
        </p:txBody>
      </p:sp>
      <p:sp>
        <p:nvSpPr>
          <p:cNvPr id="46124" name="AutoShape 44"/>
          <p:cNvSpPr>
            <a:spLocks noChangeArrowheads="1"/>
          </p:cNvSpPr>
          <p:nvPr/>
        </p:nvSpPr>
        <p:spPr bwMode="auto">
          <a:xfrm rot="5400000">
            <a:off x="809625" y="373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2047875" y="5559425"/>
            <a:ext cx="4830763" cy="285750"/>
            <a:chOff x="1122" y="3548"/>
            <a:chExt cx="3435" cy="180"/>
          </a:xfrm>
        </p:grpSpPr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1273" y="3629"/>
              <a:ext cx="3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 flipV="1">
              <a:off x="1178" y="3548"/>
              <a:ext cx="5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1228" y="355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flipV="1">
              <a:off x="1226" y="3625"/>
              <a:ext cx="51" cy="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>
              <a:off x="1122" y="3636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2908300" y="1647825"/>
            <a:ext cx="3505200" cy="476250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687388" y="1055688"/>
            <a:ext cx="6465887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5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8" grpId="0" animBg="1"/>
      <p:bldP spid="46085" grpId="0" autoUpdateAnimBg="0"/>
      <p:bldP spid="46106" grpId="0" animBg="1"/>
      <p:bldP spid="46107" grpId="0" animBg="1"/>
      <p:bldP spid="46108" grpId="0" animBg="1"/>
      <p:bldP spid="46109" grpId="0" animBg="1"/>
      <p:bldP spid="46110" grpId="0" animBg="1"/>
      <p:bldP spid="46111" grpId="0" autoUpdateAnimBg="0"/>
      <p:bldP spid="46112" grpId="0" animBg="1"/>
      <p:bldP spid="46113" grpId="0" autoUpdateAnimBg="0"/>
      <p:bldP spid="46124" grpId="0" animBg="1"/>
      <p:bldP spid="4616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Numerical Descriptive Statistics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57225" y="2786063"/>
            <a:ext cx="711835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Hudson’s average cost of parts, based on the 50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tune-ups studied, is $79 (found by summing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50 cost values and then dividing by 50).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58813" y="1058863"/>
            <a:ext cx="726281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most common numerical descriptive statistic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is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).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 rot="5400000">
            <a:off x="473075" y="119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 rot="5400000">
            <a:off x="473075" y="2917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57225" y="1909763"/>
            <a:ext cx="79914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average demonstrates a measure of the central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tendency, or central location, of the data for a variable.</a:t>
            </a: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rot="5400000">
            <a:off x="473075" y="2041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  <p:bldP spid="52231" grpId="0" autoUpdateAnimBg="0"/>
      <p:bldP spid="52233" grpId="0" animBg="1"/>
      <p:bldP spid="52234" grpId="0" animBg="1"/>
      <p:bldP spid="52235" grpId="0" autoUpdateAnimBg="0"/>
      <p:bldP spid="522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4213" y="184150"/>
            <a:ext cx="7772400" cy="54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Inference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00100" y="1181100"/>
            <a:ext cx="18097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00100" y="2114550"/>
            <a:ext cx="13144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00100" y="2800350"/>
            <a:ext cx="28765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inference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800100" y="4438650"/>
            <a:ext cx="129540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Census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800100" y="5124450"/>
            <a:ext cx="2305050" cy="5715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survey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654300" y="1181100"/>
            <a:ext cx="54483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set of all elements of interest in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particular study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114550" y="2114550"/>
            <a:ext cx="42862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subset of the population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676650" y="2800350"/>
            <a:ext cx="5067300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process of using data obtained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from a sample to make estimates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and test hypotheses about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characteristics of a population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095500" y="4438650"/>
            <a:ext cx="58801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collecting data for the entire population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105150" y="5124450"/>
            <a:ext cx="4191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collecting data for a sample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5400000">
            <a:off x="504825" y="1384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5400000">
            <a:off x="504825" y="2317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5400000">
            <a:off x="504825" y="3041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5400000">
            <a:off x="504825" y="4641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5400000">
            <a:off x="504825" y="5327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  <p:bldP spid="44038" grpId="0" animBg="1" autoUpdateAnimBg="0"/>
      <p:bldP spid="44039" grpId="0" animBg="1" autoUpdateAnimBg="0"/>
      <p:bldP spid="44040" grpId="0" animBg="1" autoUpdateAnimBg="0"/>
      <p:bldP spid="44041" grpId="0" autoUpdateAnimBg="0"/>
      <p:bldP spid="44042" grpId="0" autoUpdateAnimBg="0"/>
      <p:bldP spid="44043" grpId="0" autoUpdateAnimBg="0"/>
      <p:bldP spid="44044" grpId="0" autoUpdateAnimBg="0"/>
      <p:bldP spid="44045" grpId="0" autoUpdateAnimBg="0"/>
      <p:bldP spid="44046" grpId="0" animBg="1"/>
      <p:bldP spid="44047" grpId="0" animBg="1"/>
      <p:bldP spid="44048" grpId="0" animBg="1"/>
      <p:bldP spid="44049" grpId="0" animBg="1"/>
      <p:bldP spid="440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Process of Statistical Inference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1258888" y="1182688"/>
            <a:ext cx="3027362" cy="21336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 Population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consists of all tune-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ups.  Average cost of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 is unknown</a:t>
            </a:r>
            <a:r>
              <a:rPr lang="en-US" dirty="0">
                <a:effectLst/>
                <a:latin typeface="Book Antiqua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defRPr/>
            </a:pPr>
            <a:endParaRPr lang="en-US" sz="800" dirty="0">
              <a:effectLst/>
              <a:latin typeface="Book Antiqu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427663" y="1547813"/>
            <a:ext cx="2613025" cy="1403350"/>
          </a:xfrm>
          <a:prstGeom prst="rect">
            <a:avLst/>
          </a:prstGeom>
          <a:gradFill flip="none" rotWithShape="1">
            <a:gsLst>
              <a:gs pos="0">
                <a:srgbClr val="486C00">
                  <a:shade val="30000"/>
                  <a:satMod val="115000"/>
                </a:srgbClr>
              </a:gs>
              <a:gs pos="50000">
                <a:srgbClr val="486C00">
                  <a:shade val="67500"/>
                  <a:satMod val="115000"/>
                </a:srgbClr>
              </a:gs>
              <a:gs pos="100000">
                <a:srgbClr val="486C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 A sample of 50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engine tune-ups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examined.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233988" y="3683000"/>
            <a:ext cx="3001962" cy="167322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sample data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provide a sample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 parts cost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$79 per tune-up.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31875" y="3787775"/>
            <a:ext cx="3479800" cy="1466850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4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 The sample average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used to estimate the</a:t>
            </a:r>
          </a:p>
          <a:p>
            <a:pPr marL="457200" indent="-457200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average.</a:t>
            </a:r>
          </a:p>
        </p:txBody>
      </p:sp>
      <p:cxnSp>
        <p:nvCxnSpPr>
          <p:cNvPr id="50195" name="AutoShape 19"/>
          <p:cNvCxnSpPr>
            <a:cxnSpLocks noChangeShapeType="1"/>
            <a:stCxn id="50180" idx="6"/>
            <a:endCxn id="50181" idx="1"/>
          </p:cNvCxnSpPr>
          <p:nvPr/>
        </p:nvCxnSpPr>
        <p:spPr bwMode="auto">
          <a:xfrm>
            <a:off x="4286250" y="2249488"/>
            <a:ext cx="11414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50196" name="AutoShape 20"/>
          <p:cNvCxnSpPr>
            <a:cxnSpLocks noChangeShapeType="1"/>
            <a:stCxn id="50183" idx="0"/>
            <a:endCxn id="50180" idx="4"/>
          </p:cNvCxnSpPr>
          <p:nvPr/>
        </p:nvCxnSpPr>
        <p:spPr bwMode="auto">
          <a:xfrm rot="16200000">
            <a:off x="2536825" y="3551238"/>
            <a:ext cx="471487" cy="1588"/>
          </a:xfrm>
          <a:prstGeom prst="bentConnector3">
            <a:avLst>
              <a:gd name="adj1" fmla="val 4983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50197" name="AutoShape 21"/>
          <p:cNvCxnSpPr>
            <a:cxnSpLocks noChangeShapeType="1"/>
            <a:stCxn id="50181" idx="2"/>
            <a:endCxn id="50182" idx="0"/>
          </p:cNvCxnSpPr>
          <p:nvPr/>
        </p:nvCxnSpPr>
        <p:spPr bwMode="auto">
          <a:xfrm rot="16200000" flipH="1">
            <a:off x="6369050" y="3316288"/>
            <a:ext cx="731837" cy="1588"/>
          </a:xfrm>
          <a:prstGeom prst="bentConnector3">
            <a:avLst>
              <a:gd name="adj1" fmla="val 49894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50198" name="AutoShape 22"/>
          <p:cNvCxnSpPr>
            <a:cxnSpLocks noChangeShapeType="1"/>
            <a:stCxn id="50182" idx="1"/>
            <a:endCxn id="50183" idx="3"/>
          </p:cNvCxnSpPr>
          <p:nvPr/>
        </p:nvCxnSpPr>
        <p:spPr bwMode="auto">
          <a:xfrm rot="10800000" flipV="1">
            <a:off x="4511675" y="4519613"/>
            <a:ext cx="722313" cy="1587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50199" name="AutoShape 23"/>
          <p:cNvSpPr>
            <a:spLocks noChangeArrowheads="1"/>
          </p:cNvSpPr>
          <p:nvPr/>
        </p:nvSpPr>
        <p:spPr bwMode="auto">
          <a:xfrm rot="5400000">
            <a:off x="923925" y="2184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 autoUpdateAnimBg="0"/>
      <p:bldP spid="50181" grpId="0" animBg="1" autoUpdateAnimBg="0"/>
      <p:bldP spid="50182" grpId="0" animBg="1" autoUpdateAnimBg="0"/>
      <p:bldP spid="50183" grpId="0" animBg="1" autoUpdateAnimBg="0"/>
      <p:bldP spid="501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731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Analysis Using Microsoft Excel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660400" y="1190625"/>
            <a:ext cx="76771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Statisticians often use computer software to perform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statistical computations required with large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amounts of data.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60400" y="2149475"/>
            <a:ext cx="7658100" cy="69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Often the data to be analyzed reside in a spreadsheet.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60400" y="2736850"/>
            <a:ext cx="7639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your textbook you are shown how statistical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analysis can be performed using Microsoft Excel.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60400" y="3505200"/>
            <a:ext cx="7600950" cy="144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Chapter appendices show how to use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StatTools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an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Excel add-in, that provides an extended range of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statistical and graphical options.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 rot="5400000">
            <a:off x="488950" y="11953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1017" name="AutoShape 9"/>
          <p:cNvSpPr>
            <a:spLocks noChangeArrowheads="1"/>
          </p:cNvSpPr>
          <p:nvPr/>
        </p:nvSpPr>
        <p:spPr bwMode="auto">
          <a:xfrm rot="5400000">
            <a:off x="488950" y="2389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1018" name="AutoShape 10"/>
          <p:cNvSpPr>
            <a:spLocks noChangeArrowheads="1"/>
          </p:cNvSpPr>
          <p:nvPr/>
        </p:nvSpPr>
        <p:spPr bwMode="auto">
          <a:xfrm rot="5400000">
            <a:off x="488950" y="29067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1019" name="AutoShape 11"/>
          <p:cNvSpPr>
            <a:spLocks noChangeArrowheads="1"/>
          </p:cNvSpPr>
          <p:nvPr/>
        </p:nvSpPr>
        <p:spPr bwMode="auto">
          <a:xfrm rot="5400000">
            <a:off x="488950" y="37671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  <p:bldP spid="171012" grpId="0" autoUpdateAnimBg="0"/>
      <p:bldP spid="171013" grpId="0" autoUpdateAnimBg="0"/>
      <p:bldP spid="171014" grpId="0" autoUpdateAnimBg="0"/>
      <p:bldP spid="171016" grpId="0" animBg="1"/>
      <p:bldP spid="171017" grpId="0" animBg="1"/>
      <p:bldP spid="171018" grpId="0" animBg="1"/>
      <p:bldP spid="1710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165100"/>
            <a:ext cx="7772400" cy="795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Applications in </a:t>
            </a:r>
            <a:br>
              <a:rPr lang="en-US" dirty="0" smtClean="0"/>
            </a:br>
            <a:r>
              <a:rPr lang="en-US" dirty="0" smtClean="0"/>
              <a:t>Business and Economics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073150"/>
            <a:ext cx="7772400" cy="7381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6FFFF"/>
                </a:solidFill>
              </a:rPr>
              <a:t>Accounting</a:t>
            </a:r>
            <a:endParaRPr lang="en-US" dirty="0" smtClean="0"/>
          </a:p>
        </p:txBody>
      </p:sp>
      <p:sp>
        <p:nvSpPr>
          <p:cNvPr id="7308" name="Rectangle 140"/>
          <p:cNvSpPr>
            <a:spLocks noChangeArrowheads="1"/>
          </p:cNvSpPr>
          <p:nvPr/>
        </p:nvSpPr>
        <p:spPr bwMode="auto">
          <a:xfrm>
            <a:off x="685800" y="2270125"/>
            <a:ext cx="59055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60000"/>
              <a:buFont typeface="Monotype Sorts" pitchFamily="2" charset="2"/>
              <a:buChar char="n"/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Economics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309" name="AutoShape 141"/>
          <p:cNvSpPr>
            <a:spLocks noChangeArrowheads="1"/>
          </p:cNvSpPr>
          <p:nvPr/>
        </p:nvSpPr>
        <p:spPr bwMode="auto">
          <a:xfrm rot="5400000">
            <a:off x="492125" y="1228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10" name="AutoShape 142"/>
          <p:cNvSpPr>
            <a:spLocks noChangeArrowheads="1"/>
          </p:cNvSpPr>
          <p:nvPr/>
        </p:nvSpPr>
        <p:spPr bwMode="auto">
          <a:xfrm rot="5400000">
            <a:off x="473075" y="2613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11" name="Rectangle 143"/>
          <p:cNvSpPr>
            <a:spLocks noChangeArrowheads="1"/>
          </p:cNvSpPr>
          <p:nvPr/>
        </p:nvSpPr>
        <p:spPr bwMode="auto">
          <a:xfrm>
            <a:off x="1054100" y="1406525"/>
            <a:ext cx="766445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Public accounting firms use statistical sampling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procedures when conducting audits for their clients.</a:t>
            </a:r>
          </a:p>
        </p:txBody>
      </p:sp>
      <p:sp>
        <p:nvSpPr>
          <p:cNvPr id="7312" name="Rectangle 144"/>
          <p:cNvSpPr>
            <a:spLocks noChangeArrowheads="1"/>
          </p:cNvSpPr>
          <p:nvPr/>
        </p:nvSpPr>
        <p:spPr bwMode="auto">
          <a:xfrm>
            <a:off x="1060450" y="2752725"/>
            <a:ext cx="7423150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Economists use statistical information in making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forecasts about the future of the economy or some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aspect of it.</a:t>
            </a:r>
          </a:p>
        </p:txBody>
      </p:sp>
      <p:sp>
        <p:nvSpPr>
          <p:cNvPr id="7313" name="Rectangle 145"/>
          <p:cNvSpPr>
            <a:spLocks noChangeArrowheads="1"/>
          </p:cNvSpPr>
          <p:nvPr/>
        </p:nvSpPr>
        <p:spPr bwMode="auto">
          <a:xfrm>
            <a:off x="1035050" y="4587875"/>
            <a:ext cx="7073900" cy="1174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Financial advisors use price-earnings ratios and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dividend yields to guide their investment advice.</a:t>
            </a:r>
          </a:p>
        </p:txBody>
      </p:sp>
      <p:sp>
        <p:nvSpPr>
          <p:cNvPr id="7314" name="Rectangle 146"/>
          <p:cNvSpPr>
            <a:spLocks noChangeArrowheads="1"/>
          </p:cNvSpPr>
          <p:nvPr/>
        </p:nvSpPr>
        <p:spPr bwMode="auto">
          <a:xfrm>
            <a:off x="663575" y="4238625"/>
            <a:ext cx="188595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857250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Finance</a:t>
            </a:r>
          </a:p>
        </p:txBody>
      </p:sp>
      <p:sp>
        <p:nvSpPr>
          <p:cNvPr id="7315" name="AutoShape 147"/>
          <p:cNvSpPr>
            <a:spLocks noChangeArrowheads="1"/>
          </p:cNvSpPr>
          <p:nvPr/>
        </p:nvSpPr>
        <p:spPr bwMode="auto">
          <a:xfrm rot="5400000">
            <a:off x="492125" y="4441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308" grpId="0" autoUpdateAnimBg="0"/>
      <p:bldP spid="7309" grpId="0" animBg="1"/>
      <p:bldP spid="7310" grpId="0" animBg="1"/>
      <p:bldP spid="7311" grpId="0" autoUpdateAnimBg="0"/>
      <p:bldP spid="7312" grpId="0" autoUpdateAnimBg="0"/>
      <p:bldP spid="7313" grpId="0" autoUpdateAnimBg="0"/>
      <p:bldP spid="7314" grpId="0" autoUpdateAnimBg="0"/>
      <p:bldP spid="73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31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Analysis Using Microsoft Excel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7388" y="1016000"/>
            <a:ext cx="42291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 tasks might be needed: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095625" y="1701800"/>
            <a:ext cx="4219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724525" y="2073275"/>
            <a:ext cx="476250" cy="1924050"/>
            <a:chOff x="3642" y="1578"/>
            <a:chExt cx="240" cy="828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3642" y="158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77" y="1578"/>
              <a:ext cx="0" cy="8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314700" y="2463800"/>
            <a:ext cx="514350" cy="276225"/>
            <a:chOff x="2100" y="1824"/>
            <a:chExt cx="324" cy="234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100" y="1830"/>
              <a:ext cx="3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416" y="1824"/>
              <a:ext cx="0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62050" y="1435100"/>
            <a:ext cx="1657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66FFFF"/>
              </a:buClr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Enter Data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62050" y="1854200"/>
            <a:ext cx="4305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66FFFF"/>
              </a:buClr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Enter Functions and Formulas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62050" y="2254250"/>
            <a:ext cx="1885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66FFFF"/>
              </a:buClr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Apply Tools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5400000">
            <a:off x="752475" y="1562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5400000">
            <a:off x="752475" y="1981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5400000">
            <a:off x="752475" y="2381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177925" y="2816225"/>
            <a:ext cx="3835400" cy="3290888"/>
            <a:chOff x="1608" y="1110"/>
            <a:chExt cx="2472" cy="2161"/>
          </a:xfrm>
        </p:grpSpPr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1610" y="1113"/>
            <a:ext cx="2467" cy="2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Bitmap Image" r:id="rId3" imgW="3801006" imgH="3323810" progId="Paint.Picture">
                    <p:embed/>
                  </p:oleObj>
                </mc:Choice>
                <mc:Fallback>
                  <p:oleObj name="Bitmap Image" r:id="rId3" imgW="3801006" imgH="332381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1113"/>
                          <a:ext cx="2467" cy="2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1593903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608" y="1110"/>
              <a:ext cx="2472" cy="21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7163" y="4056064"/>
            <a:ext cx="3600450" cy="1466851"/>
            <a:chOff x="5237163" y="4056064"/>
            <a:chExt cx="3600450" cy="1466851"/>
          </a:xfrm>
        </p:grpSpPr>
        <p:sp>
          <p:nvSpPr>
            <p:cNvPr id="2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237163" y="4056064"/>
              <a:ext cx="35972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251451" y="4070352"/>
              <a:ext cx="3581400" cy="1447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238751" y="4057652"/>
              <a:ext cx="3581400" cy="144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237163" y="4056064"/>
              <a:ext cx="3573463" cy="30321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237163" y="4341814"/>
              <a:ext cx="863600" cy="11620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6084888" y="4341814"/>
              <a:ext cx="2733675" cy="116205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5599113" y="4073527"/>
              <a:ext cx="26670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7389813" y="4073527"/>
              <a:ext cx="25082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5503863" y="4359277"/>
              <a:ext cx="5238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Mean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6132513" y="4359277"/>
              <a:ext cx="19034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=AVERAGE(A2:A71)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314951" y="4645027"/>
              <a:ext cx="7064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Median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6132513" y="4645027"/>
              <a:ext cx="17272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=MEDIAN(A2:A71)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503863" y="4930777"/>
              <a:ext cx="5349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Mode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6132513" y="4930777"/>
              <a:ext cx="21605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=MODE.SNGL(A2:A71)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5410201" y="5218114"/>
              <a:ext cx="6254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Range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132513" y="5218114"/>
              <a:ext cx="26289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=MAX(A2:A71)-MIN(A2:A71)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5237163" y="4056064"/>
              <a:ext cx="15875" cy="15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6084888" y="4056064"/>
              <a:ext cx="15875" cy="15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8812213" y="4056064"/>
              <a:ext cx="15875" cy="15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5237163" y="4073527"/>
              <a:ext cx="1588" cy="14303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5237163" y="4073527"/>
              <a:ext cx="15875" cy="144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6084888" y="4073527"/>
              <a:ext cx="1588" cy="14303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6084888" y="4073527"/>
              <a:ext cx="15875" cy="144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8831263" y="4073527"/>
              <a:ext cx="1588" cy="143033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8821738" y="4073527"/>
              <a:ext cx="15875" cy="144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5237163" y="4056064"/>
              <a:ext cx="3581400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5237163" y="4056064"/>
              <a:ext cx="359727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5237163" y="4341814"/>
              <a:ext cx="3581400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5237163" y="4341814"/>
              <a:ext cx="359727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5237163" y="4629152"/>
              <a:ext cx="3581400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5237163" y="4629152"/>
              <a:ext cx="3597275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5237163" y="4914902"/>
              <a:ext cx="3581400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5237163" y="4914902"/>
              <a:ext cx="3597275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5237163" y="5200652"/>
              <a:ext cx="3581400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5237163" y="5200652"/>
              <a:ext cx="359727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5237163" y="5505452"/>
              <a:ext cx="3581400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5237163" y="5505452"/>
              <a:ext cx="3597275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62825" y="1049338"/>
            <a:ext cx="1250950" cy="2854325"/>
            <a:chOff x="7362825" y="1049338"/>
            <a:chExt cx="1250950" cy="2854325"/>
          </a:xfrm>
        </p:grpSpPr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825" y="1049338"/>
              <a:ext cx="1250950" cy="285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/>
            <p:cNvSpPr/>
            <p:nvPr/>
          </p:nvSpPr>
          <p:spPr bwMode="auto">
            <a:xfrm>
              <a:off x="7380287" y="1058864"/>
              <a:ext cx="396874" cy="2794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4" name="Right Triangle 63"/>
            <p:cNvSpPr/>
            <p:nvPr/>
          </p:nvSpPr>
          <p:spPr bwMode="auto">
            <a:xfrm flipH="1">
              <a:off x="7417593" y="1078707"/>
              <a:ext cx="350837" cy="244476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07229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utoUpdateAnimBg="0"/>
      <p:bldP spid="12" grpId="0" autoUpdateAnimBg="0"/>
      <p:bldP spid="13" grpId="0" autoUpdateAnimBg="0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87388" y="1193800"/>
            <a:ext cx="5754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charset="2"/>
              <a:buChar char="n"/>
            </a:pPr>
            <a:r>
              <a:rPr lang="en-US" sz="25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Worksheet (showing data)</a:t>
            </a:r>
            <a:endParaRPr lang="en-US" sz="25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249363" y="5345113"/>
            <a:ext cx="393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10-51 are not shown.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6675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Analysis Using Microsoft Excel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rot="5400000">
            <a:off x="473075" y="3632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3588" y="1762125"/>
            <a:ext cx="7462837" cy="3532188"/>
            <a:chOff x="763588" y="1762125"/>
            <a:chExt cx="7462837" cy="3532188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88" y="1762125"/>
              <a:ext cx="7462837" cy="35321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768351" y="1768475"/>
              <a:ext cx="524115" cy="3222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" name="Right Triangle 7"/>
            <p:cNvSpPr/>
            <p:nvPr/>
          </p:nvSpPr>
          <p:spPr bwMode="auto">
            <a:xfrm flipH="1">
              <a:off x="847057" y="1806580"/>
              <a:ext cx="424771" cy="26114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19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193800"/>
            <a:ext cx="5130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charset="2"/>
              <a:buChar char="n"/>
            </a:pPr>
            <a:r>
              <a:rPr lang="en-US" sz="25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  <a:endParaRPr lang="en-US" sz="25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65200" y="5367338"/>
            <a:ext cx="594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Columns A-B and rows 10-51 are not shown.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5400000">
            <a:off x="257175" y="3619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675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Analysis Using Microsoft Excel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8638" y="1758950"/>
            <a:ext cx="8085137" cy="3541713"/>
            <a:chOff x="528638" y="1758950"/>
            <a:chExt cx="8085137" cy="3541713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1758950"/>
              <a:ext cx="8085137" cy="35417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542926" y="1763712"/>
              <a:ext cx="485775" cy="3222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" name="Right Triangle 7"/>
            <p:cNvSpPr/>
            <p:nvPr/>
          </p:nvSpPr>
          <p:spPr bwMode="auto">
            <a:xfrm flipH="1">
              <a:off x="619128" y="1801817"/>
              <a:ext cx="393698" cy="26114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5265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1938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charset="2"/>
              <a:buChar char="n"/>
            </a:pPr>
            <a:r>
              <a:rPr lang="en-US" sz="25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</a:t>
            </a:r>
            <a:endParaRPr lang="en-US" sz="25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65200" y="5367338"/>
            <a:ext cx="594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Columns A-B and rows 10-51 are not shown.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5400000">
            <a:off x="257175" y="3619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675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Statistical Analysis Using Microsoft Excel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1758950"/>
            <a:ext cx="8077200" cy="3530600"/>
            <a:chOff x="533400" y="1758950"/>
            <a:chExt cx="8077200" cy="35306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758950"/>
              <a:ext cx="8077200" cy="35306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542926" y="1763712"/>
              <a:ext cx="485775" cy="3222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" name="Right Triangle 7"/>
            <p:cNvSpPr/>
            <p:nvPr/>
          </p:nvSpPr>
          <p:spPr bwMode="auto">
            <a:xfrm flipH="1">
              <a:off x="619128" y="1801817"/>
              <a:ext cx="393698" cy="26114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1260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Warehousing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0400" y="1362075"/>
            <a:ext cx="76771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Organizations obtain large amounts of data on a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daily basis by means of magnetic card readers, bar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code scanners, point of sale terminals, and touch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screen monitors.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2514600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Wal-Mart captures data on 20-30 million transactions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per day.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0400" y="3228975"/>
            <a:ext cx="7639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Visa processes 6,800 payment transactions per second.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400" y="3867150"/>
            <a:ext cx="760095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Capturing, storing, and maintaining the data, referred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warehousing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is a significant undertaking.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>
            <a:off x="488950" y="11953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488950" y="26871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5400000">
            <a:off x="488950" y="3577999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>
            <a:off x="488950" y="406196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nimBg="1"/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0400" y="1185636"/>
            <a:ext cx="76771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Analysis of the data in the warehouse might aid in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decisions that will lead to new strategies and higher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profits for the organization.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2433411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Using a combination of procedures from statistics,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mathematics, and computer science, analysts “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mine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” to convert it into useful information.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0400" y="3843111"/>
            <a:ext cx="7639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most effective data mining systems use automated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procedures to discover relationships in the data and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predict future outcomes, … prompted by only general,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even vague, queries by the user.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>
            <a:off x="488950" y="118087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488950" y="243001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5400000">
            <a:off x="488950" y="364921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Mining Applications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0400" y="1185636"/>
            <a:ext cx="76771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major applications of data mining have been 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made by companies with a strong consumer focus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such as retail, financial, and communication firms.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2604861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Data mining is used to identify related products that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customers who have already purchased a specific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product are also likely to purchase (and then pop-ups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are used to draw attention to those related products).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0400" y="4043136"/>
            <a:ext cx="7639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As another example, data mining is used to identify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customers who should receive special discount offers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based on their past purchasing volumes.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5400000">
            <a:off x="488950" y="118087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400000">
            <a:off x="488950" y="240597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488950" y="402068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Mining Requirements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0400" y="1000125"/>
            <a:ext cx="76771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Statistical methodology such as multiple regression,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logistic regression, and correlation are heavily used.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1876425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Also needed are computer science technologies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involving artificial intelligence and machine learning.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488950" y="118087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5400000">
            <a:off x="488950" y="204901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488950" y="290626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60400" y="2733675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significant investment in time and money is 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required as well.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/>
      <p:bldP spid="6" grpId="0" animBg="1"/>
      <p:bldP spid="7" grpId="0" animBg="1"/>
      <p:bldP spid="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Mining Model Reliability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0400" y="1185636"/>
            <a:ext cx="76771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Finding a statistical model that works well for a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particular sample of data does not necessarily mean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that it can be reliably applied to other data.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2566761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With the enormous amount of data available, the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data set can be partitioned into a training set (for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model development) and a test set (for validating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model).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0400" y="3966936"/>
            <a:ext cx="7639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There is, however, a danger of over fitting the model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the point that misleading associations and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conclusions appear to exist.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5400000">
            <a:off x="488950" y="118087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400000">
            <a:off x="488950" y="2389192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488950" y="392997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0400" y="5014686"/>
            <a:ext cx="76390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Careful interpretation of results and extensive testing</a:t>
            </a:r>
          </a:p>
          <a:p>
            <a:pPr algn="l">
              <a:buClr>
                <a:srgbClr val="66FFFF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is important.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503463" y="515869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nimBg="1"/>
      <p:bldP spid="7" grpId="0" animBg="1"/>
      <p:bldP spid="8" grpId="0" animBg="1"/>
      <p:bldP spid="9" grpId="0" autoUpdateAnimBg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66675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Ethical Guidelines for Statistical Practice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660400" y="1089025"/>
            <a:ext cx="767715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a statistical study, unethical behavior can take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variety of forms including:</a:t>
            </a:r>
          </a:p>
        </p:txBody>
      </p:sp>
      <p:sp>
        <p:nvSpPr>
          <p:cNvPr id="188424" name="AutoShape 8"/>
          <p:cNvSpPr>
            <a:spLocks noChangeArrowheads="1"/>
          </p:cNvSpPr>
          <p:nvPr/>
        </p:nvSpPr>
        <p:spPr bwMode="auto">
          <a:xfrm rot="5400000">
            <a:off x="488950" y="11763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8437" name="Text Box 21"/>
          <p:cNvSpPr txBox="1">
            <a:spLocks noChangeArrowheads="1"/>
          </p:cNvSpPr>
          <p:nvPr/>
        </p:nvSpPr>
        <p:spPr bwMode="auto">
          <a:xfrm>
            <a:off x="1076325" y="1814513"/>
            <a:ext cx="310038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Improper sampling</a:t>
            </a:r>
          </a:p>
        </p:txBody>
      </p:sp>
      <p:sp>
        <p:nvSpPr>
          <p:cNvPr id="188438" name="Text Box 22"/>
          <p:cNvSpPr txBox="1">
            <a:spLocks noChangeArrowheads="1"/>
          </p:cNvSpPr>
          <p:nvPr/>
        </p:nvSpPr>
        <p:spPr bwMode="auto">
          <a:xfrm>
            <a:off x="1100138" y="2195513"/>
            <a:ext cx="5192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Inappropriate analysis of the data</a:t>
            </a:r>
          </a:p>
        </p:txBody>
      </p:sp>
      <p:sp>
        <p:nvSpPr>
          <p:cNvPr id="188439" name="Text Box 23"/>
          <p:cNvSpPr txBox="1">
            <a:spLocks noChangeArrowheads="1"/>
          </p:cNvSpPr>
          <p:nvPr/>
        </p:nvSpPr>
        <p:spPr bwMode="auto">
          <a:xfrm>
            <a:off x="1112838" y="2576513"/>
            <a:ext cx="5399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Development of misleading graphs</a:t>
            </a:r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1112838" y="2957513"/>
            <a:ext cx="6034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 of inappropriate summary statistics</a:t>
            </a: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1112838" y="3325813"/>
            <a:ext cx="66309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Biased interpretation of the statistical results</a:t>
            </a:r>
          </a:p>
        </p:txBody>
      </p:sp>
      <p:sp>
        <p:nvSpPr>
          <p:cNvPr id="188442" name="Rectangle 26"/>
          <p:cNvSpPr>
            <a:spLocks noChangeArrowheads="1"/>
          </p:cNvSpPr>
          <p:nvPr/>
        </p:nvSpPr>
        <p:spPr bwMode="auto">
          <a:xfrm>
            <a:off x="660400" y="3781425"/>
            <a:ext cx="767715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You should strive to be fair, thorough, objective,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neutral as you collect, analyze, and present data.</a:t>
            </a:r>
          </a:p>
        </p:txBody>
      </p:sp>
      <p:sp>
        <p:nvSpPr>
          <p:cNvPr id="188443" name="AutoShape 27"/>
          <p:cNvSpPr>
            <a:spLocks noChangeArrowheads="1"/>
          </p:cNvSpPr>
          <p:nvPr/>
        </p:nvSpPr>
        <p:spPr bwMode="auto">
          <a:xfrm rot="5400000">
            <a:off x="488950" y="38687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8444" name="Rectangle 28"/>
          <p:cNvSpPr>
            <a:spLocks noChangeArrowheads="1"/>
          </p:cNvSpPr>
          <p:nvPr/>
        </p:nvSpPr>
        <p:spPr bwMode="auto">
          <a:xfrm>
            <a:off x="660400" y="4568825"/>
            <a:ext cx="767715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As a consumer of statistics, you should also be aware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of the possibility of unethical behavior by others.</a:t>
            </a:r>
          </a:p>
        </p:txBody>
      </p:sp>
      <p:sp>
        <p:nvSpPr>
          <p:cNvPr id="188445" name="AutoShape 29"/>
          <p:cNvSpPr>
            <a:spLocks noChangeArrowheads="1"/>
          </p:cNvSpPr>
          <p:nvPr/>
        </p:nvSpPr>
        <p:spPr bwMode="auto">
          <a:xfrm rot="5400000">
            <a:off x="488950" y="46561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8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utoUpdateAnimBg="0"/>
      <p:bldP spid="188424" grpId="0" animBg="1"/>
      <p:bldP spid="188437" grpId="0" autoUpdateAnimBg="0"/>
      <p:bldP spid="188438" grpId="0" autoUpdateAnimBg="0"/>
      <p:bldP spid="188439" grpId="0" autoUpdateAnimBg="0"/>
      <p:bldP spid="188440" grpId="0" autoUpdateAnimBg="0"/>
      <p:bldP spid="188441" grpId="0" autoUpdateAnimBg="0"/>
      <p:bldP spid="188442" grpId="0" autoUpdateAnimBg="0"/>
      <p:bldP spid="188443" grpId="0" animBg="1"/>
      <p:bldP spid="188444" grpId="0" autoUpdateAnimBg="0"/>
      <p:bldP spid="1884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82625" y="165100"/>
            <a:ext cx="7772400" cy="79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Applications in 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Business and Economics</a:t>
            </a:r>
          </a:p>
        </p:txBody>
      </p:sp>
      <p:sp>
        <p:nvSpPr>
          <p:cNvPr id="110643" name="AutoShape 51"/>
          <p:cNvSpPr>
            <a:spLocks noChangeArrowheads="1"/>
          </p:cNvSpPr>
          <p:nvPr/>
        </p:nvSpPr>
        <p:spPr bwMode="auto">
          <a:xfrm rot="5400000">
            <a:off x="492125" y="1219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0644" name="AutoShape 52"/>
          <p:cNvSpPr>
            <a:spLocks noChangeArrowheads="1"/>
          </p:cNvSpPr>
          <p:nvPr/>
        </p:nvSpPr>
        <p:spPr bwMode="auto">
          <a:xfrm rot="5400000">
            <a:off x="492125" y="3060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0645" name="Rectangle 53"/>
          <p:cNvSpPr>
            <a:spLocks noChangeArrowheads="1"/>
          </p:cNvSpPr>
          <p:nvPr/>
        </p:nvSpPr>
        <p:spPr bwMode="auto">
          <a:xfrm>
            <a:off x="1016000" y="3181350"/>
            <a:ext cx="741045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variety of statistical quality control charts are used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monitor the output of a production process.</a:t>
            </a:r>
          </a:p>
        </p:txBody>
      </p:sp>
      <p:sp>
        <p:nvSpPr>
          <p:cNvPr id="110646" name="Rectangle 54"/>
          <p:cNvSpPr>
            <a:spLocks noChangeArrowheads="1"/>
          </p:cNvSpPr>
          <p:nvPr/>
        </p:nvSpPr>
        <p:spPr bwMode="auto">
          <a:xfrm>
            <a:off x="673100" y="2686050"/>
            <a:ext cx="59055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0000"/>
              <a:buFont typeface="Monotype Sorts" pitchFamily="2" charset="2"/>
              <a:buChar char="n"/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Production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0647" name="Rectangle 55"/>
          <p:cNvSpPr>
            <a:spLocks noChangeArrowheads="1"/>
          </p:cNvSpPr>
          <p:nvPr/>
        </p:nvSpPr>
        <p:spPr bwMode="auto">
          <a:xfrm>
            <a:off x="1035050" y="1422400"/>
            <a:ext cx="734695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Electronic point-of-sale scanners at retail checkout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counters are used to collect data for a variety of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marketing research applications.</a:t>
            </a:r>
          </a:p>
        </p:txBody>
      </p:sp>
      <p:sp>
        <p:nvSpPr>
          <p:cNvPr id="110648" name="Rectangle 56"/>
          <p:cNvSpPr>
            <a:spLocks noChangeArrowheads="1"/>
          </p:cNvSpPr>
          <p:nvPr/>
        </p:nvSpPr>
        <p:spPr bwMode="auto">
          <a:xfrm>
            <a:off x="684213" y="1063625"/>
            <a:ext cx="777240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Marketing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3" grpId="0" animBg="1"/>
      <p:bldP spid="110644" grpId="0" animBg="1"/>
      <p:bldP spid="110645" grpId="0" autoUpdateAnimBg="0"/>
      <p:bldP spid="110646" grpId="0" autoUpdateAnimBg="0"/>
      <p:bldP spid="110647" grpId="0" autoUpdateAnimBg="0"/>
      <p:bldP spid="11064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6675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Ethical Guidelines for Statistical Practice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660400" y="1089025"/>
            <a:ext cx="767715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American Statistical Association developed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report “Ethical Guidelines for Statistical Practice”.</a:t>
            </a: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 rot="5400000">
            <a:off x="488950" y="20145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1103313" y="2676525"/>
            <a:ext cx="26003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Professionalism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00138" y="3044825"/>
            <a:ext cx="647065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Responsibilities to Funders, Clients, Employers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112838" y="3413125"/>
            <a:ext cx="641191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Responsibilities in Publications and Testimony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112838" y="3781425"/>
            <a:ext cx="514667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Responsibilities to Research Subjects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1112838" y="4137025"/>
            <a:ext cx="6269037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Responsibilities to Research Team Colleagues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660400" y="1914525"/>
            <a:ext cx="7677150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report contains 67 guidelines organized into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eight topic areas: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1112838" y="4518025"/>
            <a:ext cx="695007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Responsibilities to Other Statisticians/Practitioners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112838" y="4886325"/>
            <a:ext cx="7275512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Responsibilities Regarding Allegations of Misconduct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1112838" y="5241925"/>
            <a:ext cx="746918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Responsibilities of Employers Including Organizations,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Individuals, Attorneys, or Other Clients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nimBg="1"/>
      <p:bldP spid="189445" grpId="0" autoUpdateAnimBg="0"/>
      <p:bldP spid="189446" grpId="0" autoUpdateAnimBg="0"/>
      <p:bldP spid="189447" grpId="0" autoUpdateAnimBg="0"/>
      <p:bldP spid="189448" grpId="0" autoUpdateAnimBg="0"/>
      <p:bldP spid="189449" grpId="0" autoUpdateAnimBg="0"/>
      <p:bldP spid="189450" grpId="0" autoUpdateAnimBg="0"/>
      <p:bldP spid="189451" grpId="0" autoUpdateAnimBg="0"/>
      <p:bldP spid="189452" grpId="0" autoUpdateAnimBg="0"/>
      <p:bldP spid="18945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 of Chapter 1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797300" y="289560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3927475" y="1952625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8588"/>
            <a:ext cx="7772400" cy="6619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and Data Sets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082675"/>
            <a:ext cx="7939087" cy="966788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  <a:defRPr/>
            </a:pPr>
            <a:r>
              <a:rPr lang="en-US" dirty="0" smtClean="0"/>
              <a:t> </a:t>
            </a:r>
            <a:r>
              <a:rPr lang="en-US" u="sng" dirty="0" smtClean="0"/>
              <a:t>Data</a:t>
            </a:r>
            <a:r>
              <a:rPr lang="en-US" dirty="0" smtClean="0"/>
              <a:t> are the facts and figures collected, analyzed,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smtClean="0"/>
              <a:t>      and summarized for presentation and interpretation.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5400000">
            <a:off x="492125" y="1209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5400000">
            <a:off x="492125" y="2247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0400" y="2106613"/>
            <a:ext cx="7966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All the data collected in a particular study are referred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as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set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the study.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5" grpId="0" animBg="1"/>
      <p:bldP spid="10246" grpId="0" animBg="1"/>
      <p:bldP spid="102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54050" y="955675"/>
            <a:ext cx="802005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the entities on which data are collected.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54050" y="1343025"/>
            <a:ext cx="76581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variable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characteristic of interest for the elements.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54050" y="2085975"/>
            <a:ext cx="763905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set of measurements obtained for a particular</a:t>
            </a:r>
          </a:p>
          <a:p>
            <a:pPr algn="l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element is called 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54050" y="3654425"/>
            <a:ext cx="760095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total number of data values in a complete data</a:t>
            </a:r>
          </a:p>
          <a:p>
            <a:pPr algn="l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set is the number of elements multiplied by the</a:t>
            </a:r>
          </a:p>
          <a:p>
            <a:pPr algn="l">
              <a:buClr>
                <a:srgbClr val="66FFFF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number of variables.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5400000">
            <a:off x="492125" y="1184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 rot="5400000">
            <a:off x="492125" y="1698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5" name="AutoShape 9"/>
          <p:cNvSpPr>
            <a:spLocks noChangeArrowheads="1"/>
          </p:cNvSpPr>
          <p:nvPr/>
        </p:nvSpPr>
        <p:spPr bwMode="auto">
          <a:xfrm rot="5400000">
            <a:off x="492125" y="2308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 rot="5400000">
            <a:off x="492125" y="3768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Elements, Variables, and Observations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54050" y="2987675"/>
            <a:ext cx="763905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data set with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 contains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observations.</a:t>
            </a:r>
          </a:p>
        </p:txBody>
      </p:sp>
      <p:sp>
        <p:nvSpPr>
          <p:cNvPr id="142350" name="AutoShape 14"/>
          <p:cNvSpPr>
            <a:spLocks noChangeArrowheads="1"/>
          </p:cNvSpPr>
          <p:nvPr/>
        </p:nvSpPr>
        <p:spPr bwMode="auto">
          <a:xfrm rot="5400000">
            <a:off x="492125" y="3209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autoUpdateAnimBg="0"/>
      <p:bldP spid="142340" grpId="0" autoUpdateAnimBg="0"/>
      <p:bldP spid="142341" grpId="0" autoUpdateAnimBg="0"/>
      <p:bldP spid="142343" grpId="0" animBg="1"/>
      <p:bldP spid="142344" grpId="0" animBg="1"/>
      <p:bldP spid="142345" grpId="0" animBg="1"/>
      <p:bldP spid="142346" grpId="0" animBg="1"/>
      <p:bldP spid="142349" grpId="0" autoUpdateAnimBg="0"/>
      <p:bldP spid="142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3543300" y="3097213"/>
            <a:ext cx="4457700" cy="23622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1181100" y="3097213"/>
            <a:ext cx="2152650" cy="2362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3543300" y="1882775"/>
            <a:ext cx="4457700" cy="952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3560763" y="1879600"/>
            <a:ext cx="4375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Stock         Annual        Earn/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Exchange    Sales($M)   Share($)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Data, Data Sets, 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Elements, Variables, and Observations</a:t>
            </a:r>
          </a:p>
        </p:txBody>
      </p:sp>
      <p:sp>
        <p:nvSpPr>
          <p:cNvPr id="123919" name="Line 15"/>
          <p:cNvSpPr>
            <a:spLocks noChangeShapeType="1"/>
          </p:cNvSpPr>
          <p:nvPr/>
        </p:nvSpPr>
        <p:spPr bwMode="auto">
          <a:xfrm flipV="1">
            <a:off x="1157288" y="2957513"/>
            <a:ext cx="68738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1276350" y="2387600"/>
            <a:ext cx="1733550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Company</a:t>
            </a:r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1125538" y="3132138"/>
            <a:ext cx="22352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Dataram	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EnergySouth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Keystone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LandCare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Psychemedics</a:t>
            </a:r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3543300" y="3621088"/>
            <a:ext cx="4460875" cy="4524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3579813" y="3125788"/>
            <a:ext cx="43957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NQ	  	  73.10	         0.86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N		  74.00	         1.67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N		365.70	         0.86  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NQ		111.40	         0.33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N	  	  17.60	         0.13</a:t>
            </a:r>
          </a:p>
        </p:txBody>
      </p:sp>
      <p:sp>
        <p:nvSpPr>
          <p:cNvPr id="123929" name="AutoShape 25"/>
          <p:cNvSpPr>
            <a:spLocks noChangeArrowheads="1"/>
          </p:cNvSpPr>
          <p:nvPr/>
        </p:nvSpPr>
        <p:spPr bwMode="auto">
          <a:xfrm>
            <a:off x="5024438" y="1179513"/>
            <a:ext cx="1563687" cy="409575"/>
          </a:xfrm>
          <a:prstGeom prst="wedgeRoundRectCallout">
            <a:avLst>
              <a:gd name="adj1" fmla="val 53755"/>
              <a:gd name="adj2" fmla="val 116278"/>
              <a:gd name="adj3" fmla="val 16667"/>
            </a:avLst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Variables</a:t>
            </a:r>
          </a:p>
        </p:txBody>
      </p:sp>
      <p:sp>
        <p:nvSpPr>
          <p:cNvPr id="123930" name="AutoShape 26"/>
          <p:cNvSpPr>
            <a:spLocks noChangeArrowheads="1"/>
          </p:cNvSpPr>
          <p:nvPr/>
        </p:nvSpPr>
        <p:spPr bwMode="auto">
          <a:xfrm>
            <a:off x="566738" y="1685925"/>
            <a:ext cx="1346200" cy="660400"/>
          </a:xfrm>
          <a:prstGeom prst="wedgeRoundRectCallout">
            <a:avLst>
              <a:gd name="adj1" fmla="val -5306"/>
              <a:gd name="adj2" fmla="val 16394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Names</a:t>
            </a:r>
          </a:p>
        </p:txBody>
      </p:sp>
      <p:sp>
        <p:nvSpPr>
          <p:cNvPr id="123931" name="AutoShape 27"/>
          <p:cNvSpPr>
            <a:spLocks noChangeArrowheads="1"/>
          </p:cNvSpPr>
          <p:nvPr/>
        </p:nvSpPr>
        <p:spPr bwMode="auto">
          <a:xfrm>
            <a:off x="6567488" y="5618163"/>
            <a:ext cx="1563687" cy="450850"/>
          </a:xfrm>
          <a:prstGeom prst="wedgeRoundRectCallout">
            <a:avLst>
              <a:gd name="adj1" fmla="val -40761"/>
              <a:gd name="adj2" fmla="val -139790"/>
              <a:gd name="adj3" fmla="val 16667"/>
            </a:avLst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 Set</a:t>
            </a:r>
          </a:p>
        </p:txBody>
      </p:sp>
      <p:sp>
        <p:nvSpPr>
          <p:cNvPr id="123932" name="AutoShape 28"/>
          <p:cNvSpPr>
            <a:spLocks noChangeArrowheads="1"/>
          </p:cNvSpPr>
          <p:nvPr/>
        </p:nvSpPr>
        <p:spPr bwMode="auto">
          <a:xfrm rot="21594544">
            <a:off x="1806575" y="1260475"/>
            <a:ext cx="1852613" cy="430213"/>
          </a:xfrm>
          <a:prstGeom prst="wedgeRoundRectCallout">
            <a:avLst>
              <a:gd name="adj1" fmla="val 52551"/>
              <a:gd name="adj2" fmla="val 498051"/>
              <a:gd name="adj3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Observation</a:t>
            </a:r>
          </a:p>
        </p:txBody>
      </p:sp>
      <p:sp>
        <p:nvSpPr>
          <p:cNvPr id="123936" name="AutoShape 32"/>
          <p:cNvSpPr>
            <a:spLocks noChangeArrowheads="1"/>
          </p:cNvSpPr>
          <p:nvPr/>
        </p:nvSpPr>
        <p:spPr bwMode="auto">
          <a:xfrm rot="5400000">
            <a:off x="657225" y="2867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8" grpId="0" animBg="1"/>
      <p:bldP spid="123926" grpId="0" animBg="1"/>
      <p:bldP spid="123924" grpId="0" animBg="1"/>
      <p:bldP spid="123923" grpId="0" autoUpdateAnimBg="0"/>
      <p:bldP spid="123920" grpId="0" autoUpdateAnimBg="0"/>
      <p:bldP spid="123925" grpId="0" autoUpdateAnimBg="0"/>
      <p:bldP spid="123933" grpId="0" animBg="1"/>
      <p:bldP spid="123927" grpId="0" autoUpdateAnimBg="0"/>
      <p:bldP spid="123929" grpId="0" animBg="1" autoUpdateAnimBg="0"/>
      <p:bldP spid="123930" grpId="0" animBg="1" autoUpdateAnimBg="0"/>
      <p:bldP spid="123931" grpId="0" animBg="1" autoUpdateAnimBg="0"/>
      <p:bldP spid="123932" grpId="0" animBg="1" autoUpdateAnimBg="0"/>
      <p:bldP spid="1239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Scales of Measurement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047750" y="4283075"/>
            <a:ext cx="7353300" cy="11239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scale indicates the data summarization and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statistical analyses that are most appropriate.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047750" y="3063875"/>
            <a:ext cx="7353300" cy="11049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scale determines the amount of information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contained in the data.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047750" y="1177925"/>
            <a:ext cx="7353300" cy="1771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Scales of measurement include:</a:t>
            </a: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667000" y="178752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Nominal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667000" y="230187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Ordinal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705350" y="178752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705350" y="2301875"/>
            <a:ext cx="1771650" cy="4381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Ratio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 rot="5400000">
            <a:off x="733425" y="1409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 rot="5400000">
            <a:off x="733425" y="3552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 rot="5400000">
            <a:off x="733425" y="4772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 autoUpdateAnimBg="0"/>
      <p:bldP spid="61445" grpId="0" animBg="1" autoUpdateAnimBg="0"/>
      <p:bldP spid="61446" grpId="0" animBg="1" autoUpdateAnimBg="0"/>
      <p:bldP spid="61447" grpId="0" animBg="1" autoUpdateAnimBg="0"/>
      <p:bldP spid="61448" grpId="0" animBg="1" autoUpdateAnimBg="0"/>
      <p:bldP spid="61449" grpId="0" animBg="1" autoUpdateAnimBg="0"/>
      <p:bldP spid="61450" grpId="0" animBg="1" autoUpdateAnimBg="0"/>
      <p:bldP spid="61451" grpId="0" animBg="1"/>
      <p:bldP spid="61452" grpId="0" animBg="1"/>
      <p:bldP spid="61453" grpId="0" animBg="1"/>
    </p:bldLst>
  </p:timing>
</p:sld>
</file>

<file path=ppt/theme/theme1.xml><?xml version="1.0" encoding="utf-8"?>
<a:theme xmlns:a="http://schemas.openxmlformats.org/drawingml/2006/main" name="EMBS2_CH06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EMBS2_CH06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EMBS2_CH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BS2_CH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BS2_CH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1470075286</TotalTime>
  <Pages>14</Pages>
  <Words>2683</Words>
  <Application>Microsoft Office PowerPoint</Application>
  <PresentationFormat>On-screen Show (4:3)</PresentationFormat>
  <Paragraphs>506</Paragraphs>
  <Slides>51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Futura Md BT</vt:lpstr>
      <vt:lpstr>MS Reference Serif</vt:lpstr>
      <vt:lpstr>Monotype Sorts</vt:lpstr>
      <vt:lpstr>Book Antiqua</vt:lpstr>
      <vt:lpstr>Times New Roman</vt:lpstr>
      <vt:lpstr>Wingdings</vt:lpstr>
      <vt:lpstr>Symbol</vt:lpstr>
      <vt:lpstr>EMBS2_CH06</vt:lpstr>
      <vt:lpstr>Bitmap Image</vt:lpstr>
      <vt:lpstr>PowerPoint Presentation</vt:lpstr>
      <vt:lpstr>Chapter 1  Data and Statistics</vt:lpstr>
      <vt:lpstr>Statistics</vt:lpstr>
      <vt:lpstr>Applications in  Business and Economics</vt:lpstr>
      <vt:lpstr>PowerPoint Presentation</vt:lpstr>
      <vt:lpstr>Data and Data Sets</vt:lpstr>
      <vt:lpstr>PowerPoint Presentation</vt:lpstr>
      <vt:lpstr>PowerPoint Presentation</vt:lpstr>
      <vt:lpstr>Scales of Measurement</vt:lpstr>
      <vt:lpstr>Scales of Measurement</vt:lpstr>
      <vt:lpstr>PowerPoint Presentation</vt:lpstr>
      <vt:lpstr>Scales of Measurement</vt:lpstr>
      <vt:lpstr>Scales of Measurement</vt:lpstr>
      <vt:lpstr>Scales of Measurement</vt:lpstr>
      <vt:lpstr>Scales of Measurement</vt:lpstr>
      <vt:lpstr>Scales of Measurement</vt:lpstr>
      <vt:lpstr>Scales of Measurement</vt:lpstr>
      <vt:lpstr>PowerPoint Presentation</vt:lpstr>
      <vt:lpstr>Categorical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Sources</vt:lpstr>
      <vt:lpstr>PowerPoint Presentation</vt:lpstr>
      <vt:lpstr>PowerPoint Presentation</vt:lpstr>
      <vt:lpstr>Data Sources</vt:lpstr>
      <vt:lpstr>PowerPoint Presentation</vt:lpstr>
      <vt:lpstr>Data Acquisition Considerations</vt:lpstr>
      <vt:lpstr>Descriptive Statistics</vt:lpstr>
      <vt:lpstr>PowerPoint Presentation</vt:lpstr>
      <vt:lpstr>PowerPoint Presentation</vt:lpstr>
      <vt:lpstr> Tabular Summary:   Frequency and Percent Frequency</vt:lpstr>
      <vt:lpstr> Graphical Summary: Histogram</vt:lpstr>
      <vt:lpstr> Numerical Descriptive Statistics</vt:lpstr>
      <vt:lpstr>PowerPoint Presentation</vt:lpstr>
      <vt:lpstr> Process of Statistical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Warehousing</vt:lpstr>
      <vt:lpstr>Data Mining</vt:lpstr>
      <vt:lpstr>Data Mining Applications</vt:lpstr>
      <vt:lpstr>Data Mining Requirements</vt:lpstr>
      <vt:lpstr>Data Mining Model Reliability</vt:lpstr>
      <vt:lpstr>PowerPoint Presentation</vt:lpstr>
      <vt:lpstr>PowerPoint Presentation</vt:lpstr>
      <vt:lpstr>End of Chapter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DATA &amp; STATISTICS</dc:subject>
  <dc:creator>John S. Loucks</dc:creator>
  <cp:lastModifiedBy>John IV</cp:lastModifiedBy>
  <cp:revision>319</cp:revision>
  <cp:lastPrinted>1601-01-01T00:00:00Z</cp:lastPrinted>
  <dcterms:created xsi:type="dcterms:W3CDTF">1996-08-23T09:31:38Z</dcterms:created>
  <dcterms:modified xsi:type="dcterms:W3CDTF">2010-12-29T04:52:57Z</dcterms:modified>
</cp:coreProperties>
</file>